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72" r:id="rId12"/>
    <p:sldId id="270" r:id="rId13"/>
    <p:sldId id="269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5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D62F2-719C-476E-90AC-C646A008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501" y="1033384"/>
            <a:ext cx="9448800" cy="1825096"/>
          </a:xfrm>
        </p:spPr>
        <p:txBody>
          <a:bodyPr/>
          <a:lstStyle/>
          <a:p>
            <a:r>
              <a:rPr lang="es-AR" dirty="0"/>
              <a:t>¿Qué ES UN HIT?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2EA7E-9DB2-458B-B409-DD128A80B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501" y="3429000"/>
            <a:ext cx="9448800" cy="1279164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DESAFIO NUMERO DOS :: DATA SCIENCE</a:t>
            </a:r>
          </a:p>
          <a:p>
            <a:r>
              <a:rPr lang="es-AR" dirty="0"/>
              <a:t>GRUPO </a:t>
            </a:r>
            <a:r>
              <a:rPr lang="es-AR" dirty="0" err="1"/>
              <a:t>N°</a:t>
            </a:r>
            <a:r>
              <a:rPr lang="es-AR" dirty="0"/>
              <a:t> 7 </a:t>
            </a:r>
          </a:p>
          <a:p>
            <a:r>
              <a:rPr lang="es-AR" dirty="0"/>
              <a:t>	Katja Joselyn Huarcaya Quinteros</a:t>
            </a:r>
          </a:p>
          <a:p>
            <a:r>
              <a:rPr lang="es-AR" dirty="0"/>
              <a:t>	Nicolas Arzani </a:t>
            </a:r>
            <a:r>
              <a:rPr lang="es-AR" dirty="0" err="1"/>
              <a:t>Domenget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109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8347598-8626-4B88-AE3B-086A1BE625E5}"/>
              </a:ext>
            </a:extLst>
          </p:cNvPr>
          <p:cNvSpPr/>
          <p:nvPr/>
        </p:nvSpPr>
        <p:spPr>
          <a:xfrm>
            <a:off x="1430921" y="1117929"/>
            <a:ext cx="9330157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 resumen, un “hit” es: Una </a:t>
            </a:r>
            <a:r>
              <a:rPr lang="es-E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cancion</a:t>
            </a:r>
            <a:r>
              <a:rPr lang="es-E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 se diferencia bastante del Jazz. </a:t>
            </a:r>
          </a:p>
          <a:p>
            <a:pPr algn="ctr"/>
            <a:r>
              <a:rPr lang="es-E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Dura entre tres y medio y cuatro y medio minutos. </a:t>
            </a:r>
          </a:p>
          <a:p>
            <a:pPr algn="ctr"/>
            <a:r>
              <a:rPr lang="es-E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 si hay que elegir un Genero, que sea Rock!</a:t>
            </a:r>
          </a:p>
        </p:txBody>
      </p:sp>
    </p:spTree>
    <p:extLst>
      <p:ext uri="{BB962C8B-B14F-4D97-AF65-F5344CB8AC3E}">
        <p14:creationId xmlns:p14="http://schemas.microsoft.com/office/powerpoint/2010/main" val="272570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114E3C-B937-4337-8789-B9E66E307C5D}"/>
              </a:ext>
            </a:extLst>
          </p:cNvPr>
          <p:cNvSpPr/>
          <p:nvPr/>
        </p:nvSpPr>
        <p:spPr>
          <a:xfrm>
            <a:off x="1582992" y="1141197"/>
            <a:ext cx="9448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VARIABLES EN ESTUDIO</a:t>
            </a:r>
            <a:endParaRPr lang="es-E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7556D7-9009-4812-994C-88189A19A4EC}"/>
              </a:ext>
            </a:extLst>
          </p:cNvPr>
          <p:cNvSpPr txBox="1"/>
          <p:nvPr/>
        </p:nvSpPr>
        <p:spPr>
          <a:xfrm>
            <a:off x="390089" y="2290633"/>
            <a:ext cx="5370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 smtClean="0"/>
              <a:t>El evento de interés es saber si “</a:t>
            </a:r>
            <a:r>
              <a:rPr lang="es-AR" dirty="0" err="1" smtClean="0"/>
              <a:t>cate_True</a:t>
            </a:r>
            <a:r>
              <a:rPr lang="es-AR" dirty="0" smtClean="0"/>
              <a:t>” es un hit (éxito=1)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Se consideraron las variables independientes: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Time, </a:t>
            </a:r>
            <a:r>
              <a:rPr lang="es-AR" dirty="0" smtClean="0"/>
              <a:t>género, periodo </a:t>
            </a:r>
            <a:r>
              <a:rPr lang="es-AR" dirty="0"/>
              <a:t>en semanas, ranking promedio, </a:t>
            </a:r>
            <a:r>
              <a:rPr lang="es-AR" dirty="0" smtClean="0"/>
              <a:t>top , </a:t>
            </a:r>
            <a:r>
              <a:rPr lang="es-AR" dirty="0"/>
              <a:t>peor </a:t>
            </a:r>
            <a:r>
              <a:rPr lang="es-AR" dirty="0" smtClean="0"/>
              <a:t>posición, suma, tiempo de escalada.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 smtClean="0"/>
              <a:t>La variable genero fue convertida a categórica.</a:t>
            </a:r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41" y="2290633"/>
            <a:ext cx="4743450" cy="258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902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114E3C-B937-4337-8789-B9E66E307C5D}"/>
              </a:ext>
            </a:extLst>
          </p:cNvPr>
          <p:cNvSpPr/>
          <p:nvPr/>
        </p:nvSpPr>
        <p:spPr>
          <a:xfrm>
            <a:off x="1582992" y="1141197"/>
            <a:ext cx="9448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VALIDACION SIMPLE</a:t>
            </a:r>
            <a:endParaRPr lang="es-E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7556D7-9009-4812-994C-88189A19A4EC}"/>
              </a:ext>
            </a:extLst>
          </p:cNvPr>
          <p:cNvSpPr txBox="1"/>
          <p:nvPr/>
        </p:nvSpPr>
        <p:spPr>
          <a:xfrm>
            <a:off x="390089" y="2290633"/>
            <a:ext cx="5620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 smtClean="0"/>
              <a:t>Es </a:t>
            </a:r>
            <a:r>
              <a:rPr lang="es-AR" dirty="0"/>
              <a:t>método más sencillo consiste en dividir aleatoriamente las observaciones disponibles en dos grupos, uno se emplea para entrenar al modelo y otro para evaluarlo</a:t>
            </a:r>
            <a:r>
              <a:rPr lang="es-A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Dividimos nuestra data en dos partes: La data de entrenamiento y </a:t>
            </a:r>
            <a:r>
              <a:rPr lang="es-AR" dirty="0" smtClean="0"/>
              <a:t>la data de prueba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91" y="2290633"/>
            <a:ext cx="5038725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91" y="4500154"/>
            <a:ext cx="5127100" cy="1169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372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114E3C-B937-4337-8789-B9E66E307C5D}"/>
              </a:ext>
            </a:extLst>
          </p:cNvPr>
          <p:cNvSpPr/>
          <p:nvPr/>
        </p:nvSpPr>
        <p:spPr>
          <a:xfrm>
            <a:off x="1217232" y="1154260"/>
            <a:ext cx="9448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Regresión Logística</a:t>
            </a:r>
            <a:endParaRPr lang="es-E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7556D7-9009-4812-994C-88189A19A4EC}"/>
              </a:ext>
            </a:extLst>
          </p:cNvPr>
          <p:cNvSpPr txBox="1"/>
          <p:nvPr/>
        </p:nvSpPr>
        <p:spPr>
          <a:xfrm>
            <a:off x="390089" y="2290633"/>
            <a:ext cx="9962450" cy="123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El modelo de regresión de respuesta binaria, trata de explicar </a:t>
            </a:r>
            <a:r>
              <a:rPr lang="es-AR" dirty="0" smtClean="0"/>
              <a:t>la variable </a:t>
            </a:r>
            <a:r>
              <a:rPr lang="es-AR" dirty="0"/>
              <a:t>respuesta binaria </a:t>
            </a:r>
            <a:r>
              <a:rPr lang="es-AR" dirty="0" smtClean="0"/>
              <a:t>“Y” </a:t>
            </a:r>
            <a:r>
              <a:rPr lang="es-AR" dirty="0"/>
              <a:t>en términos de que tan </a:t>
            </a:r>
            <a:r>
              <a:rPr lang="es-AR" dirty="0" smtClean="0"/>
              <a:t>probable es que suceda </a:t>
            </a:r>
            <a:r>
              <a:rPr lang="es-AR" dirty="0"/>
              <a:t>el evento de interés (Y=1), en función de un conjunto </a:t>
            </a:r>
            <a:r>
              <a:rPr lang="es-AR" dirty="0" smtClean="0"/>
              <a:t>de predictores X</a:t>
            </a:r>
            <a:r>
              <a:rPr lang="es-AR" sz="1200" dirty="0" smtClean="0"/>
              <a:t>1</a:t>
            </a:r>
            <a:r>
              <a:rPr lang="es-AR" dirty="0" smtClean="0"/>
              <a:t>,X</a:t>
            </a:r>
            <a:r>
              <a:rPr lang="es-AR" sz="1200" dirty="0" smtClean="0"/>
              <a:t>2</a:t>
            </a:r>
            <a:r>
              <a:rPr lang="es-AR" dirty="0" smtClean="0"/>
              <a:t>,…</a:t>
            </a:r>
            <a:r>
              <a:rPr lang="es-AR" dirty="0" err="1" smtClean="0"/>
              <a:t>X</a:t>
            </a:r>
            <a:r>
              <a:rPr lang="es-AR" sz="1200" dirty="0" err="1" smtClean="0"/>
              <a:t>p</a:t>
            </a:r>
            <a:endParaRPr lang="es-A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41" y="3701614"/>
            <a:ext cx="9550598" cy="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9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24" y="2123939"/>
            <a:ext cx="9202305" cy="29705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F114E3C-B937-4337-8789-B9E66E307C5D}"/>
              </a:ext>
            </a:extLst>
          </p:cNvPr>
          <p:cNvSpPr/>
          <p:nvPr/>
        </p:nvSpPr>
        <p:spPr>
          <a:xfrm>
            <a:off x="1582992" y="1141197"/>
            <a:ext cx="9448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Matriz de Confusión</a:t>
            </a:r>
            <a:endParaRPr lang="es-E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24" y="5386387"/>
            <a:ext cx="6816499" cy="8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9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673100"/>
            <a:ext cx="10058400" cy="52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2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114E3C-B937-4337-8789-B9E66E307C5D}"/>
              </a:ext>
            </a:extLst>
          </p:cNvPr>
          <p:cNvSpPr/>
          <p:nvPr/>
        </p:nvSpPr>
        <p:spPr>
          <a:xfrm>
            <a:off x="1021289" y="1154259"/>
            <a:ext cx="9448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Arboles de Decisión</a:t>
            </a:r>
            <a:endParaRPr lang="es-E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1" y="2015218"/>
            <a:ext cx="9799739" cy="7802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1" y="3251835"/>
            <a:ext cx="5400675" cy="29146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7556D7-9009-4812-994C-88189A19A4EC}"/>
              </a:ext>
            </a:extLst>
          </p:cNvPr>
          <p:cNvSpPr txBox="1"/>
          <p:nvPr/>
        </p:nvSpPr>
        <p:spPr>
          <a:xfrm>
            <a:off x="6216123" y="3251835"/>
            <a:ext cx="493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 smtClean="0"/>
              <a:t>Realizamos un árbol de clasificación para conocer la importancia de nuestras variables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53085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1A6F0-30ED-4876-9D47-CFB00B63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816" y="478409"/>
            <a:ext cx="6491140" cy="789496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3D9F7-0E4D-42F0-908C-91845B72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562964"/>
            <a:ext cx="11195115" cy="3395535"/>
          </a:xfrm>
        </p:spPr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de un Data Set compuesto por una lista de canciones que fueron incluidas en los rankings “HOT 100” de la Revista </a:t>
            </a:r>
            <a:r>
              <a:rPr lang="es-AR" dirty="0" err="1"/>
              <a:t>Billboard</a:t>
            </a:r>
            <a:r>
              <a:rPr lang="es-AR" dirty="0"/>
              <a:t> para las ediciones del año 2000.</a:t>
            </a:r>
          </a:p>
          <a:p>
            <a:r>
              <a:rPr lang="es-AR" dirty="0"/>
              <a:t>Esta revista es de emisión semanal y es de las mas prestigiosas en la industria musical.</a:t>
            </a:r>
          </a:p>
          <a:p>
            <a:r>
              <a:rPr lang="es-AR" dirty="0"/>
              <a:t>La revista </a:t>
            </a:r>
            <a:r>
              <a:rPr lang="es-AR" dirty="0" err="1"/>
              <a:t>Billboard</a:t>
            </a:r>
            <a:r>
              <a:rPr lang="es-AR" dirty="0"/>
              <a:t> clasifica las 100 primeras canciones independientemente del genero musical al que pertenezcan, basándose en las ventas físicas, digitales, </a:t>
            </a:r>
            <a:r>
              <a:rPr lang="es-AR" dirty="0" err="1"/>
              <a:t>streaming</a:t>
            </a:r>
            <a:r>
              <a:rPr lang="es-AR" dirty="0"/>
              <a:t> y emisiones de radio.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F26DDD-4393-4287-8D3C-12FCCACA5691}"/>
              </a:ext>
            </a:extLst>
          </p:cNvPr>
          <p:cNvSpPr/>
          <p:nvPr/>
        </p:nvSpPr>
        <p:spPr>
          <a:xfrm>
            <a:off x="1116530" y="4831882"/>
            <a:ext cx="100295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 ESTOS DATOS INTENTAREMOS RESPONDER A LA PREGUNTA </a:t>
            </a:r>
          </a:p>
          <a:p>
            <a:pPr algn="ctr"/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 QUE ES UN HIT?</a:t>
            </a:r>
          </a:p>
        </p:txBody>
      </p:sp>
    </p:spTree>
    <p:extLst>
      <p:ext uri="{BB962C8B-B14F-4D97-AF65-F5344CB8AC3E}">
        <p14:creationId xmlns:p14="http://schemas.microsoft.com/office/powerpoint/2010/main" val="31552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92058-8F41-44C8-AD3C-FBD9EEDA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78" y="1715678"/>
            <a:ext cx="4114800" cy="1050303"/>
          </a:xfrm>
        </p:spPr>
        <p:txBody>
          <a:bodyPr/>
          <a:lstStyle/>
          <a:p>
            <a:r>
              <a:rPr lang="es-AR" dirty="0"/>
              <a:t>¿Qué es un hit?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D4C98-E60F-4ED7-B072-408865D7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0" y="746759"/>
            <a:ext cx="6913880" cy="878841"/>
          </a:xfrm>
        </p:spPr>
        <p:txBody>
          <a:bodyPr/>
          <a:lstStyle/>
          <a:p>
            <a:pPr marL="0" indent="0">
              <a:buNone/>
            </a:pPr>
            <a:r>
              <a:rPr lang="es-A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Hits según </a:t>
            </a:r>
            <a:r>
              <a:rPr lang="es-AR" sz="3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Billboard</a:t>
            </a:r>
            <a:endParaRPr lang="es-AR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574D3-5B1C-4590-9E24-3578D8F7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Desde una perspectiva exitista podemos decir que un “Hit” es  una canción que “vende”.</a:t>
            </a:r>
          </a:p>
          <a:p>
            <a:r>
              <a:rPr lang="es-AR" dirty="0"/>
              <a:t>Desde el punto de vista de un musico, autor de un “Hit” podríamos decir que un “Hit” es una canción que impacta en el publico de manera positiva y genera un retorno en forma de “demanda”.</a:t>
            </a:r>
          </a:p>
          <a:p>
            <a:r>
              <a:rPr lang="es-AR" dirty="0"/>
              <a:t>Desde un punto de vista mas racional no podemos definir con precisión que es un “Hit” pero podemos decir que este tiene ciertas características puntuales.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93421C-7CA9-4831-8E69-26F17127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01" y="1715678"/>
            <a:ext cx="4914900" cy="431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156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CC191-E69A-486C-942E-C3D90C5E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Estos “hits” según </a:t>
            </a:r>
            <a:r>
              <a:rPr lang="es-AR" sz="2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billboard</a:t>
            </a:r>
            <a:r>
              <a:rPr lang="es-AR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tienen algunas características comunes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CD6843-8CEC-41D7-B05E-C622420E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Genero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0214FA-351B-4EB2-B6A6-ADFD58E2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5" y="3123634"/>
            <a:ext cx="3687445" cy="273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98144-D143-4557-A484-CBECC08E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4778" y="2202080"/>
            <a:ext cx="3456432" cy="626534"/>
          </a:xfrm>
        </p:spPr>
        <p:txBody>
          <a:bodyPr/>
          <a:lstStyle/>
          <a:p>
            <a:r>
              <a:rPr lang="es-AR" dirty="0"/>
              <a:t>Duración (segundos)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4937E02-B0AC-46FB-8657-71FC8A56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5480" y="2497100"/>
            <a:ext cx="3456432" cy="626534"/>
          </a:xfrm>
        </p:spPr>
        <p:txBody>
          <a:bodyPr/>
          <a:lstStyle/>
          <a:p>
            <a:r>
              <a:rPr lang="es-AR" dirty="0"/>
              <a:t>Permanecía en el Ranking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D10258-7521-4050-984C-849A6ED7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54" y="3083082"/>
            <a:ext cx="2711702" cy="2703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3268CE-AC27-4416-9FF4-2060E90D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080" y="3123634"/>
            <a:ext cx="2849880" cy="266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91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6C9DD-12E1-4766-9490-7E77DFCD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720" y="139915"/>
            <a:ext cx="10855751" cy="176342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Parece ser que si tocamos música “rock” tenemos muchas chances de vender, mejor que si tocamos jazz.</a:t>
            </a:r>
            <a:br>
              <a:rPr lang="es-AR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s-A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6FB3D9-22AB-4201-9115-9B762B65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254" y="3075055"/>
            <a:ext cx="4676934" cy="3465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986C43F-4A7A-4F60-A60D-FEDFCA69E56D}"/>
              </a:ext>
            </a:extLst>
          </p:cNvPr>
          <p:cNvSpPr/>
          <p:nvPr/>
        </p:nvSpPr>
        <p:spPr>
          <a:xfrm rot="20305925">
            <a:off x="7963864" y="3544802"/>
            <a:ext cx="4354531" cy="946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JAZZ ?? =/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BA6790-F038-4DD1-8AF9-B8DA74C30A44}"/>
              </a:ext>
            </a:extLst>
          </p:cNvPr>
          <p:cNvSpPr/>
          <p:nvPr/>
        </p:nvSpPr>
        <p:spPr>
          <a:xfrm>
            <a:off x="5408107" y="2367169"/>
            <a:ext cx="63463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000" dirty="0"/>
              <a:t>Sobre los estilos que son “</a:t>
            </a:r>
            <a:r>
              <a:rPr lang="es-AR" sz="2000" dirty="0" err="1"/>
              <a:t>hot</a:t>
            </a:r>
            <a:r>
              <a:rPr lang="es-AR" sz="2000" dirty="0"/>
              <a:t> 1oo”, nos reservamos la opinión personal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954C37-8FE7-45B5-8030-804CB41F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57" y="1597895"/>
            <a:ext cx="3019425" cy="3209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BC0674-94B1-4B49-9D16-93887A64838A}"/>
              </a:ext>
            </a:extLst>
          </p:cNvPr>
          <p:cNvSpPr txBox="1"/>
          <p:nvPr/>
        </p:nvSpPr>
        <p:spPr>
          <a:xfrm>
            <a:off x="886590" y="4769996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*El genero 6 es Rock. Los naranjas son puesto 1</a:t>
            </a:r>
          </a:p>
        </p:txBody>
      </p:sp>
    </p:spTree>
    <p:extLst>
      <p:ext uri="{BB962C8B-B14F-4D97-AF65-F5344CB8AC3E}">
        <p14:creationId xmlns:p14="http://schemas.microsoft.com/office/powerpoint/2010/main" val="37841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664B-EF48-47DB-8FF7-26355246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8" y="762000"/>
            <a:ext cx="11053712" cy="1344920"/>
          </a:xfrm>
        </p:spPr>
        <p:txBody>
          <a:bodyPr/>
          <a:lstStyle/>
          <a:p>
            <a:r>
              <a:rPr lang="es-AR" dirty="0"/>
              <a:t>Claro, una de las músicas mas ricas.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46F9A-102A-47B2-8F79-032A7D8B14FD}"/>
              </a:ext>
            </a:extLst>
          </p:cNvPr>
          <p:cNvSpPr txBox="1"/>
          <p:nvPr/>
        </p:nvSpPr>
        <p:spPr>
          <a:xfrm>
            <a:off x="2469706" y="1658502"/>
            <a:ext cx="244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Aquí esta el </a:t>
            </a:r>
            <a:r>
              <a:rPr lang="es-AR" sz="3200" dirty="0"/>
              <a:t>Jazz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DF0FA19-F3AC-4377-9686-1A9FD6B0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57" y="2321731"/>
            <a:ext cx="7896543" cy="1037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AAE41A-164A-4DB5-944E-58C9BAAB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25" y="3574318"/>
            <a:ext cx="5409862" cy="3084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67556D7-9009-4812-994C-88189A19A4EC}"/>
              </a:ext>
            </a:extLst>
          </p:cNvPr>
          <p:cNvSpPr txBox="1"/>
          <p:nvPr/>
        </p:nvSpPr>
        <p:spPr>
          <a:xfrm>
            <a:off x="168021" y="3596919"/>
            <a:ext cx="38347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Duro 4 semanas en el ranking.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La canción es por mucho</a:t>
            </a:r>
          </a:p>
          <a:p>
            <a:r>
              <a:rPr lang="es-AR" dirty="0"/>
              <a:t>mas larga que la media.</a:t>
            </a:r>
          </a:p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Apenas alcanzo el puesto</a:t>
            </a:r>
          </a:p>
          <a:p>
            <a:r>
              <a:rPr lang="es-AR" dirty="0"/>
              <a:t>numero 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Y, extrañamente alcanzo su </a:t>
            </a:r>
          </a:p>
          <a:p>
            <a:r>
              <a:rPr lang="es-AR" dirty="0"/>
              <a:t>mejor puesto solo dos</a:t>
            </a:r>
          </a:p>
          <a:p>
            <a:r>
              <a:rPr lang="es-AR" dirty="0"/>
              <a:t>Semanas después de haber </a:t>
            </a:r>
          </a:p>
          <a:p>
            <a:r>
              <a:rPr lang="es-AR" dirty="0"/>
              <a:t>Ingresado al ranking.</a:t>
            </a:r>
          </a:p>
        </p:txBody>
      </p:sp>
      <p:pic>
        <p:nvPicPr>
          <p:cNvPr id="17" name="Gráfico 16" descr="Advertencia">
            <a:extLst>
              <a:ext uri="{FF2B5EF4-FFF2-40B4-BE49-F238E27FC236}">
                <a16:creationId xmlns:a16="http://schemas.microsoft.com/office/drawing/2014/main" id="{693AF07D-F8B4-4C75-9254-57AD2671C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18244" y="4236313"/>
            <a:ext cx="535015" cy="4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E9FF94-BC71-4ED7-AA12-2F05D9F0C7A7}"/>
              </a:ext>
            </a:extLst>
          </p:cNvPr>
          <p:cNvSpPr/>
          <p:nvPr/>
        </p:nvSpPr>
        <p:spPr>
          <a:xfrm>
            <a:off x="3864990" y="292961"/>
            <a:ext cx="77665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Estas son algunas condiciones qu</a:t>
            </a: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NO cumple el Jazz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461857-3C20-4200-9136-0269B078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1" y="2047287"/>
            <a:ext cx="8829675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45492054-29E3-464A-8F45-6F2C11D70EAC}"/>
              </a:ext>
            </a:extLst>
          </p:cNvPr>
          <p:cNvSpPr/>
          <p:nvPr/>
        </p:nvSpPr>
        <p:spPr>
          <a:xfrm>
            <a:off x="4562573" y="3318235"/>
            <a:ext cx="348792" cy="110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F0AAAC52-5086-4AC8-9695-3125788254A4}"/>
              </a:ext>
            </a:extLst>
          </p:cNvPr>
          <p:cNvSpPr/>
          <p:nvPr/>
        </p:nvSpPr>
        <p:spPr>
          <a:xfrm>
            <a:off x="4650554" y="5183326"/>
            <a:ext cx="348792" cy="1107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795E53B-2148-441F-9BDF-BAD7BBE2B62D}"/>
              </a:ext>
            </a:extLst>
          </p:cNvPr>
          <p:cNvSpPr/>
          <p:nvPr/>
        </p:nvSpPr>
        <p:spPr>
          <a:xfrm>
            <a:off x="4650554" y="5564956"/>
            <a:ext cx="348792" cy="110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2C2FA56F-A92B-4E85-8669-BE92076AA47F}"/>
              </a:ext>
            </a:extLst>
          </p:cNvPr>
          <p:cNvSpPr/>
          <p:nvPr/>
        </p:nvSpPr>
        <p:spPr>
          <a:xfrm>
            <a:off x="4653694" y="6292391"/>
            <a:ext cx="348792" cy="1107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02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114E3C-B937-4337-8789-B9E66E307C5D}"/>
              </a:ext>
            </a:extLst>
          </p:cNvPr>
          <p:cNvSpPr/>
          <p:nvPr/>
        </p:nvSpPr>
        <p:spPr>
          <a:xfrm>
            <a:off x="1582992" y="1141197"/>
            <a:ext cx="94487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Parece ser que el tiempo de duración de los temas es importante si </a:t>
            </a:r>
            <a:r>
              <a:rPr lang="es-E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queresmo</a:t>
            </a:r>
            <a:r>
              <a:rPr lang="es-E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ser numero 1 en el ranking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821B7-AD26-4C7A-9F6E-672660C4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91" y="2893737"/>
            <a:ext cx="5715000" cy="3771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871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B1A4CFF-81E4-461B-9EFB-1E50ECC94736}"/>
              </a:ext>
            </a:extLst>
          </p:cNvPr>
          <p:cNvSpPr/>
          <p:nvPr/>
        </p:nvSpPr>
        <p:spPr>
          <a:xfrm>
            <a:off x="1488931" y="1027430"/>
            <a:ext cx="103926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 queremos hacer una canción que se </a:t>
            </a:r>
            <a:r>
              <a:rPr lang="es-E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ubique </a:t>
            </a:r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 los mejores puestos, tengamos en cuenta seriamente el Genero y la duración.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4C5CE-CDBC-435D-9D14-2788E965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25" y="3109779"/>
            <a:ext cx="8448675" cy="3590925"/>
          </a:xfrm>
          <a:prstGeom prst="rect">
            <a:avLst/>
          </a:prstGeom>
        </p:spPr>
      </p:pic>
      <p:pic>
        <p:nvPicPr>
          <p:cNvPr id="5" name="Gráfico 4" descr="Enrutador inalámbrico">
            <a:extLst>
              <a:ext uri="{FF2B5EF4-FFF2-40B4-BE49-F238E27FC236}">
                <a16:creationId xmlns:a16="http://schemas.microsoft.com/office/drawing/2014/main" id="{F234BB00-8605-4EE4-BCF6-ED142EFDC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70879" y="3857218"/>
            <a:ext cx="914400" cy="914400"/>
          </a:xfrm>
          <a:prstGeom prst="rect">
            <a:avLst/>
          </a:prstGeom>
        </p:spPr>
      </p:pic>
      <p:pic>
        <p:nvPicPr>
          <p:cNvPr id="7" name="Gráfico 6" descr="Tendencia al alza">
            <a:extLst>
              <a:ext uri="{FF2B5EF4-FFF2-40B4-BE49-F238E27FC236}">
                <a16:creationId xmlns:a16="http://schemas.microsoft.com/office/drawing/2014/main" id="{A90A5D1A-5CD7-4799-AC32-0B159A86A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70879" y="5532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520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375</TotalTime>
  <Words>588</Words>
  <Application>Microsoft Office PowerPoint</Application>
  <PresentationFormat>Panorámica</PresentationFormat>
  <Paragraphs>62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Century Gothic</vt:lpstr>
      <vt:lpstr>Wingdings</vt:lpstr>
      <vt:lpstr>Estela de condensación</vt:lpstr>
      <vt:lpstr>¿Qué ES UN HIT?</vt:lpstr>
      <vt:lpstr>Introducción</vt:lpstr>
      <vt:lpstr>¿Qué es un hit?</vt:lpstr>
      <vt:lpstr>Estos “hits” según billboard tienen algunas características comunes</vt:lpstr>
      <vt:lpstr>Parece ser que si tocamos música “rock” tenemos muchas chances de vender, mejor que si tocamos jazz. </vt:lpstr>
      <vt:lpstr>Claro, una de las músicas mas ricas.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 HIT?</dc:title>
  <dc:creator>Nicolas Arzani</dc:creator>
  <cp:lastModifiedBy>David Luis Huarcaya Videla</cp:lastModifiedBy>
  <cp:revision>26</cp:revision>
  <dcterms:created xsi:type="dcterms:W3CDTF">2018-04-23T02:52:12Z</dcterms:created>
  <dcterms:modified xsi:type="dcterms:W3CDTF">2018-05-03T18:02:18Z</dcterms:modified>
</cp:coreProperties>
</file>