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256" r:id="rId2"/>
    <p:sldId id="301" r:id="rId3"/>
    <p:sldId id="258" r:id="rId4"/>
    <p:sldId id="267" r:id="rId5"/>
    <p:sldId id="293" r:id="rId6"/>
    <p:sldId id="303" r:id="rId7"/>
    <p:sldId id="304" r:id="rId8"/>
    <p:sldId id="297" r:id="rId9"/>
    <p:sldId id="298" r:id="rId10"/>
    <p:sldId id="257" r:id="rId11"/>
    <p:sldId id="259" r:id="rId12"/>
    <p:sldId id="260" r:id="rId13"/>
    <p:sldId id="261" r:id="rId14"/>
    <p:sldId id="262" r:id="rId15"/>
    <p:sldId id="263" r:id="rId16"/>
    <p:sldId id="264" r:id="rId17"/>
    <p:sldId id="265" r:id="rId18"/>
    <p:sldId id="266" r:id="rId19"/>
    <p:sldId id="299" r:id="rId20"/>
    <p:sldId id="300" r:id="rId21"/>
    <p:sldId id="268" r:id="rId22"/>
    <p:sldId id="269" r:id="rId23"/>
    <p:sldId id="270" r:id="rId24"/>
    <p:sldId id="271" r:id="rId25"/>
    <p:sldId id="272" r:id="rId26"/>
    <p:sldId id="273" r:id="rId27"/>
    <p:sldId id="277" r:id="rId28"/>
    <p:sldId id="274" r:id="rId29"/>
    <p:sldId id="275" r:id="rId30"/>
    <p:sldId id="276" r:id="rId31"/>
    <p:sldId id="278" r:id="rId32"/>
    <p:sldId id="282" r:id="rId33"/>
    <p:sldId id="279" r:id="rId34"/>
    <p:sldId id="280" r:id="rId35"/>
    <p:sldId id="281" r:id="rId36"/>
    <p:sldId id="283" r:id="rId37"/>
    <p:sldId id="284" r:id="rId38"/>
    <p:sldId id="285" r:id="rId39"/>
    <p:sldId id="286" r:id="rId40"/>
    <p:sldId id="287" r:id="rId41"/>
    <p:sldId id="288" r:id="rId42"/>
    <p:sldId id="289" r:id="rId43"/>
    <p:sldId id="291" r:id="rId44"/>
    <p:sldId id="292" r:id="rId45"/>
    <p:sldId id="294" r:id="rId46"/>
    <p:sldId id="295" r:id="rId47"/>
    <p:sldId id="306" r:id="rId48"/>
    <p:sldId id="296" r:id="rId49"/>
    <p:sldId id="305" r:id="rId50"/>
    <p:sldId id="290" r:id="rId51"/>
    <p:sldId id="302"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CB383-9E46-4CF8-A05E-D56189BE344C}" type="datetimeFigureOut">
              <a:rPr lang="en-GB" smtClean="0"/>
              <a:t>05/12/2020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3BD46-52DF-46CA-A96E-F617604E8793}" type="slidenum">
              <a:rPr lang="en-GB" smtClean="0"/>
              <a:t>‹#›</a:t>
            </a:fld>
            <a:endParaRPr lang="en-GB"/>
          </a:p>
        </p:txBody>
      </p:sp>
    </p:spTree>
    <p:extLst>
      <p:ext uri="{BB962C8B-B14F-4D97-AF65-F5344CB8AC3E}">
        <p14:creationId xmlns:p14="http://schemas.microsoft.com/office/powerpoint/2010/main" val="990829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loud.ibm.com/registration?target=/developer/watson/launch-tool/conversation&amp;hideTours=true&amp;cm_sp=WatsonPlatform-WatsonPlatform-_-OnPageNavCTA-IBMWatson_Conversation-_-Watson_Developer_Website&amp;cm_mmca1=000027B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pi.slack.com/apps/A01G8FRKJPL/oauth?"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E53BD46-52DF-46CA-A96E-F617604E8793}" type="slidenum">
              <a:rPr lang="en-GB" smtClean="0"/>
              <a:t>1</a:t>
            </a:fld>
            <a:endParaRPr lang="en-GB"/>
          </a:p>
        </p:txBody>
      </p:sp>
    </p:spTree>
    <p:extLst>
      <p:ext uri="{BB962C8B-B14F-4D97-AF65-F5344CB8AC3E}">
        <p14:creationId xmlns:p14="http://schemas.microsoft.com/office/powerpoint/2010/main" val="303745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dirty="0" smtClean="0"/>
              <a:t>Later</a:t>
            </a:r>
            <a:r>
              <a:rPr lang="en-GB" baseline="0" dirty="0" smtClean="0"/>
              <a:t> tutorials would include:</a:t>
            </a:r>
          </a:p>
          <a:p>
            <a:pPr fontAlgn="base"/>
            <a:endParaRPr lang="en-GB" dirty="0" smtClean="0"/>
          </a:p>
          <a:p>
            <a:pPr fontAlgn="base"/>
            <a:r>
              <a:rPr lang="en-GB" dirty="0" smtClean="0"/>
              <a:t>Use the context object for more advanced dialog.</a:t>
            </a:r>
          </a:p>
          <a:p>
            <a:pPr fontAlgn="base"/>
            <a:r>
              <a:rPr lang="en-GB" dirty="0" smtClean="0"/>
              <a:t>Develop a hierarchical flow.</a:t>
            </a:r>
          </a:p>
          <a:p>
            <a:pPr fontAlgn="base"/>
            <a:r>
              <a:rPr lang="en-GB" dirty="0" smtClean="0"/>
              <a:t>Use variables to get data from Watson Assistant.</a:t>
            </a:r>
          </a:p>
          <a:p>
            <a:pPr fontAlgn="base"/>
            <a:r>
              <a:rPr lang="en-GB" dirty="0" smtClean="0"/>
              <a:t>Use the API.</a:t>
            </a:r>
          </a:p>
          <a:p>
            <a:endParaRPr lang="en-GB" dirty="0"/>
          </a:p>
        </p:txBody>
      </p:sp>
      <p:sp>
        <p:nvSpPr>
          <p:cNvPr id="4" name="Slide Number Placeholder 3"/>
          <p:cNvSpPr>
            <a:spLocks noGrp="1"/>
          </p:cNvSpPr>
          <p:nvPr>
            <p:ph type="sldNum" sz="quarter" idx="10"/>
          </p:nvPr>
        </p:nvSpPr>
        <p:spPr/>
        <p:txBody>
          <a:bodyPr/>
          <a:lstStyle/>
          <a:p>
            <a:fld id="{6E53BD46-52DF-46CA-A96E-F617604E8793}" type="slidenum">
              <a:rPr lang="en-GB" smtClean="0"/>
              <a:t>3</a:t>
            </a:fld>
            <a:endParaRPr lang="en-GB"/>
          </a:p>
        </p:txBody>
      </p:sp>
    </p:spTree>
    <p:extLst>
      <p:ext uri="{BB962C8B-B14F-4D97-AF65-F5344CB8AC3E}">
        <p14:creationId xmlns:p14="http://schemas.microsoft.com/office/powerpoint/2010/main" val="216493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Sign up for IBM Cloud</a:t>
            </a:r>
            <a:endParaRPr lang="en-GB" dirty="0"/>
          </a:p>
        </p:txBody>
      </p:sp>
      <p:sp>
        <p:nvSpPr>
          <p:cNvPr id="4" name="Slide Number Placeholder 3"/>
          <p:cNvSpPr>
            <a:spLocks noGrp="1"/>
          </p:cNvSpPr>
          <p:nvPr>
            <p:ph type="sldNum" sz="quarter" idx="10"/>
          </p:nvPr>
        </p:nvSpPr>
        <p:spPr/>
        <p:txBody>
          <a:bodyPr/>
          <a:lstStyle/>
          <a:p>
            <a:fld id="{6E53BD46-52DF-46CA-A96E-F617604E8793}" type="slidenum">
              <a:rPr lang="en-GB" smtClean="0"/>
              <a:t>11</a:t>
            </a:fld>
            <a:endParaRPr lang="en-GB"/>
          </a:p>
        </p:txBody>
      </p:sp>
    </p:spTree>
    <p:extLst>
      <p:ext uri="{BB962C8B-B14F-4D97-AF65-F5344CB8AC3E}">
        <p14:creationId xmlns:p14="http://schemas.microsoft.com/office/powerpoint/2010/main" val="1386749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E53BD46-52DF-46CA-A96E-F617604E8793}" type="slidenum">
              <a:rPr lang="en-GB" smtClean="0"/>
              <a:t>12</a:t>
            </a:fld>
            <a:endParaRPr lang="en-GB"/>
          </a:p>
        </p:txBody>
      </p:sp>
    </p:spTree>
    <p:extLst>
      <p:ext uri="{BB962C8B-B14F-4D97-AF65-F5344CB8AC3E}">
        <p14:creationId xmlns:p14="http://schemas.microsoft.com/office/powerpoint/2010/main" val="2308433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With a </a:t>
            </a:r>
            <a:r>
              <a:rPr lang="en-GB" sz="1200" b="0" i="0" kern="1200" dirty="0" err="1" smtClean="0">
                <a:solidFill>
                  <a:schemeClr val="tx1"/>
                </a:solidFill>
                <a:effectLst/>
                <a:latin typeface="+mn-lt"/>
                <a:ea typeface="+mn-ea"/>
                <a:cs typeface="+mn-cs"/>
              </a:rPr>
              <a:t>Lite</a:t>
            </a:r>
            <a:r>
              <a:rPr lang="en-GB" sz="1200" b="0" i="0" kern="1200" dirty="0" smtClean="0">
                <a:solidFill>
                  <a:schemeClr val="tx1"/>
                </a:solidFill>
                <a:effectLst/>
                <a:latin typeface="+mn-lt"/>
                <a:ea typeface="+mn-ea"/>
                <a:cs typeface="+mn-cs"/>
              </a:rPr>
              <a:t> plan, you can use the service for free. With other plans, you are charged for messages that you submit from the preview link integration. You can review metrics about the test user conversations from the Analytics page. You are not charged for messages that you submit from the "Try it out" pane, and the exchanges you have there are not logged.</a:t>
            </a:r>
            <a:endParaRPr lang="en-GB" dirty="0"/>
          </a:p>
        </p:txBody>
      </p:sp>
      <p:sp>
        <p:nvSpPr>
          <p:cNvPr id="4" name="Slide Number Placeholder 3"/>
          <p:cNvSpPr>
            <a:spLocks noGrp="1"/>
          </p:cNvSpPr>
          <p:nvPr>
            <p:ph type="sldNum" sz="quarter" idx="10"/>
          </p:nvPr>
        </p:nvSpPr>
        <p:spPr/>
        <p:txBody>
          <a:bodyPr/>
          <a:lstStyle/>
          <a:p>
            <a:fld id="{6E53BD46-52DF-46CA-A96E-F617604E8793}" type="slidenum">
              <a:rPr lang="en-GB" smtClean="0"/>
              <a:t>39</a:t>
            </a:fld>
            <a:endParaRPr lang="en-GB"/>
          </a:p>
        </p:txBody>
      </p:sp>
    </p:spTree>
    <p:extLst>
      <p:ext uri="{BB962C8B-B14F-4D97-AF65-F5344CB8AC3E}">
        <p14:creationId xmlns:p14="http://schemas.microsoft.com/office/powerpoint/2010/main" val="112600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Slack API: Applications | Cloud Services @ IBM Slack</a:t>
            </a:r>
            <a:endParaRPr lang="en-GB" dirty="0" smtClean="0"/>
          </a:p>
          <a:p>
            <a:endParaRPr lang="en-GB" dirty="0" smtClean="0"/>
          </a:p>
          <a:p>
            <a:r>
              <a:rPr lang="en-GB" dirty="0" smtClean="0"/>
              <a:t>-- Build </a:t>
            </a:r>
            <a:r>
              <a:rPr lang="en-GB" dirty="0" smtClean="0">
                <a:sym typeface="Wingdings" panose="05000000000000000000" pitchFamily="2" charset="2"/>
              </a:rPr>
              <a:t> authentication  </a:t>
            </a:r>
            <a:endParaRPr lang="en-GB" dirty="0"/>
          </a:p>
        </p:txBody>
      </p:sp>
      <p:sp>
        <p:nvSpPr>
          <p:cNvPr id="4" name="Slide Number Placeholder 3"/>
          <p:cNvSpPr>
            <a:spLocks noGrp="1"/>
          </p:cNvSpPr>
          <p:nvPr>
            <p:ph type="sldNum" sz="quarter" idx="10"/>
          </p:nvPr>
        </p:nvSpPr>
        <p:spPr/>
        <p:txBody>
          <a:bodyPr/>
          <a:lstStyle/>
          <a:p>
            <a:fld id="{6E53BD46-52DF-46CA-A96E-F617604E8793}" type="slidenum">
              <a:rPr lang="en-GB" smtClean="0"/>
              <a:t>43</a:t>
            </a:fld>
            <a:endParaRPr lang="en-GB"/>
          </a:p>
        </p:txBody>
      </p:sp>
    </p:spTree>
    <p:extLst>
      <p:ext uri="{BB962C8B-B14F-4D97-AF65-F5344CB8AC3E}">
        <p14:creationId xmlns:p14="http://schemas.microsoft.com/office/powerpoint/2010/main" val="1310142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E53BD46-52DF-46CA-A96E-F617604E8793}" type="slidenum">
              <a:rPr lang="en-GB" smtClean="0"/>
              <a:t>50</a:t>
            </a:fld>
            <a:endParaRPr lang="en-GB"/>
          </a:p>
        </p:txBody>
      </p:sp>
    </p:spTree>
    <p:extLst>
      <p:ext uri="{BB962C8B-B14F-4D97-AF65-F5344CB8AC3E}">
        <p14:creationId xmlns:p14="http://schemas.microsoft.com/office/powerpoint/2010/main" val="3455310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A889DC1-F396-4272-AFA0-AD98D9802EB9}" type="datetime1">
              <a:rPr lang="en-US" smtClean="0"/>
              <a:t>12/5/2020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AD34F0-04E1-41A5-8AA9-18113ED577F2}" type="datetime1">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ABA402-F394-4B69-9503-86DB5555D07A}" type="datetime1">
              <a:rPr lang="en-US" smtClean="0"/>
              <a:t>12/5/2020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0800B4A-F612-401C-8D49-D75ADD9DF7B3}" type="datetime1">
              <a:rPr lang="en-US" smtClean="0"/>
              <a:t>12/5/2020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B6D5060-EFBC-4D03-817C-AD88BF98F202}" type="datetime1">
              <a:rPr lang="en-US" smtClean="0"/>
              <a:t>12/5/2020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D507EA8-4574-4599-A843-F30E348D606A}" type="datetime1">
              <a:rPr lang="en-US" smtClean="0"/>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14DD9A0-F9AB-46E2-BA49-5DB8B37D8F19}" type="datetime1">
              <a:rPr lang="en-US" smtClean="0"/>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0A260-ECE9-4F16-BB30-425F2964D44D}"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961B4CF-ADAA-42A0-817D-C7537F4E22F7}" type="datetime1">
              <a:rPr lang="en-US" smtClean="0"/>
              <a:t>12/5/2020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4B6CAD-2FBC-4AF0-858D-CA27C0BFA155}"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07561CD-6EF8-4033-95E5-7A2EF9147969}" type="datetime1">
              <a:rPr lang="en-US" smtClean="0"/>
              <a:t>12/5/2020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2EB962-2C3D-456C-B527-BEBBB835D4D9}" type="datetime1">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677961-C765-4E4B-8425-2C88ED0AB2F9}" type="datetime1">
              <a:rPr lang="en-US" smtClean="0"/>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F19E0E-B2A8-41BE-ACA1-402B81FF78B6}" type="datetime1">
              <a:rPr lang="en-US" smtClean="0"/>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D2F97-AB97-4EDC-83A5-70775077C98E}" type="datetime1">
              <a:rPr lang="en-US" smtClean="0"/>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1B8054-02E8-4DC4-B013-9959960B953D}" type="datetime1">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4D91D8-3573-45AA-8B35-8188EBEE2F2F}" type="datetime1">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82499A-8333-432D-9C88-2DAD9148930E}" type="datetime1">
              <a:rPr lang="en-US" smtClean="0"/>
              <a:t>12/5/2020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loud.ibm.com/registration?cm_mmc=IBMBluemixGarageMethod-_-MethodSite-_-10-19-15::12-31-18-_-bm_re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linkedin.com/in/2020sw?lipi=urn%3Ali%3Apage%3Ad_flagship3_profile_view_base_contact_details%3B4uidLWOTSum95jemx6Wqgw%3D%3D" TargetMode="External"/><Relationship Id="rId7" Type="http://schemas.openxmlformats.org/officeDocument/2006/relationships/image" Target="../media/image4.jpeg"/><Relationship Id="rId2" Type="http://schemas.openxmlformats.org/officeDocument/2006/relationships/hyperlink" Target="https://github.com/sammyj-w/"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mailto:s.wigglesworth@gmail.com" TargetMode="External"/><Relationship Id="rId4" Type="http://schemas.openxmlformats.org/officeDocument/2006/relationships/hyperlink" Target="https://www.the-language-school.weebly.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u-gb.assistant.watson.cloud.ibm.com/eu-gb/crn:v1:bluemix:public:conversation:eu-gb:a~2Fa176ace52d2e4eeea8c31927bc85910a:fba4f9e3-a2d5-437f-b94f-156594c5834e::/assistants/1173d4a8-fb2e-40f3-8e53-8e81c936d2d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app.slack.com/apps-manage/T4G635M5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console.cloud.google.com/apis/library/dialogflow.googleapis.com?id=e0bf8753-2f9b-485b-aa0e-f481cd23dcc8&amp;project=careful-century-282211"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cloud.ibm.com/docs/assistant?topic=assistant-getting-started#getting-starte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cloud.ibm.com/docs/assistant?topic=assistant-getting-started"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linkedin.com/in/2020sw?lipi=urn:li:page:d_flagship3_profile_view_base_contact_details;4uidLWOTSum95jemx6Wqgw%3D%3D" TargetMode="External"/><Relationship Id="rId2" Type="http://schemas.openxmlformats.org/officeDocument/2006/relationships/hyperlink" Target="https://github.com/sammyj-w/" TargetMode="External"/><Relationship Id="rId1" Type="http://schemas.openxmlformats.org/officeDocument/2006/relationships/slideLayout" Target="../slideLayouts/slideLayout2.xml"/><Relationship Id="rId5" Type="http://schemas.openxmlformats.org/officeDocument/2006/relationships/hyperlink" Target="mailto:s.wigglesworth@gmail.com" TargetMode="External"/><Relationship Id="rId4" Type="http://schemas.openxmlformats.org/officeDocument/2006/relationships/hyperlink" Target="https://www.the-language-school.weebly.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How to Build an IBM Watson assistant </a:t>
            </a:r>
            <a:br>
              <a:rPr lang="en-GB" dirty="0" smtClean="0"/>
            </a:br>
            <a:r>
              <a:rPr lang="en-GB" i="1" dirty="0" smtClean="0">
                <a:effectLst>
                  <a:outerShdw blurRad="38100" dist="38100" dir="2700000" algn="tl">
                    <a:srgbClr val="000000">
                      <a:alpha val="43137"/>
                    </a:srgbClr>
                  </a:outerShdw>
                </a:effectLst>
              </a:rPr>
              <a:t>chat bot </a:t>
            </a:r>
            <a:endParaRPr lang="en-GB" i="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a:xfrm>
            <a:off x="8936850" y="6163934"/>
            <a:ext cx="2910840" cy="374642"/>
          </a:xfrm>
        </p:spPr>
        <p:txBody>
          <a:bodyPr/>
          <a:lstStyle/>
          <a:p>
            <a:fld id="{E8A48854-82DE-4225-A5D3-CB48B3467E47}" type="datetime1">
              <a:rPr lang="en-US" smtClean="0"/>
              <a:t>12/5/2020</a:t>
            </a:fld>
            <a:endParaRPr lang="en-US" dirty="0"/>
          </a:p>
        </p:txBody>
      </p:sp>
      <p:sp>
        <p:nvSpPr>
          <p:cNvPr id="5" name="Footer Placeholder 4"/>
          <p:cNvSpPr>
            <a:spLocks noGrp="1"/>
          </p:cNvSpPr>
          <p:nvPr>
            <p:ph type="ftr" sz="quarter" idx="11"/>
          </p:nvPr>
        </p:nvSpPr>
        <p:spPr>
          <a:xfrm>
            <a:off x="649111" y="6163934"/>
            <a:ext cx="6400800" cy="365125"/>
          </a:xfrm>
        </p:spPr>
        <p:txBody>
          <a:bodyPr/>
          <a:lstStyle/>
          <a:p>
            <a:r>
              <a:rPr lang="en-US" dirty="0" smtClean="0"/>
              <a:t>Author: Samantha Wigglesworth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a:t>
            </a:fld>
            <a:endParaRPr lang="en-US" dirty="0"/>
          </a:p>
        </p:txBody>
      </p:sp>
      <p:sp>
        <p:nvSpPr>
          <p:cNvPr id="7" name="Subtitle 6"/>
          <p:cNvSpPr>
            <a:spLocks noGrp="1"/>
          </p:cNvSpPr>
          <p:nvPr>
            <p:ph type="subTitle" idx="1"/>
          </p:nvPr>
        </p:nvSpPr>
        <p:spPr>
          <a:xfrm>
            <a:off x="1305612" y="3867517"/>
            <a:ext cx="9448800" cy="685800"/>
          </a:xfrm>
        </p:spPr>
        <p:txBody>
          <a:bodyPr>
            <a:normAutofit fontScale="92500" lnSpcReduction="20000"/>
          </a:bodyPr>
          <a:lstStyle/>
          <a:p>
            <a:r>
              <a:rPr lang="en-GB" sz="2800" i="1" dirty="0" smtClean="0"/>
              <a:t>Using the Socratic Questioning </a:t>
            </a:r>
            <a:r>
              <a:rPr lang="en-GB" sz="2800" i="1" dirty="0" smtClean="0"/>
              <a:t>Method, the 4 Key Questions and Bloom’s Taxonomy</a:t>
            </a:r>
            <a:endParaRPr lang="en-GB" sz="2800" i="1" dirty="0"/>
          </a:p>
        </p:txBody>
      </p:sp>
    </p:spTree>
    <p:extLst>
      <p:ext uri="{BB962C8B-B14F-4D97-AF65-F5344CB8AC3E}">
        <p14:creationId xmlns:p14="http://schemas.microsoft.com/office/powerpoint/2010/main" val="1321144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study </a:t>
            </a:r>
            <a:endParaRPr lang="en-GB" dirty="0"/>
          </a:p>
        </p:txBody>
      </p:sp>
      <p:sp>
        <p:nvSpPr>
          <p:cNvPr id="3" name="Content Placeholder 2"/>
          <p:cNvSpPr>
            <a:spLocks noGrp="1"/>
          </p:cNvSpPr>
          <p:nvPr>
            <p:ph idx="1"/>
          </p:nvPr>
        </p:nvSpPr>
        <p:spPr/>
        <p:txBody>
          <a:bodyPr>
            <a:normAutofit lnSpcReduction="10000"/>
          </a:bodyPr>
          <a:lstStyle/>
          <a:p>
            <a:r>
              <a:rPr lang="en-GB" dirty="0" smtClean="0"/>
              <a:t>A teacher wants </a:t>
            </a:r>
            <a:r>
              <a:rPr lang="en-GB" dirty="0"/>
              <a:t>to modernize the way that </a:t>
            </a:r>
            <a:r>
              <a:rPr lang="en-GB" dirty="0" smtClean="0"/>
              <a:t>the students and the teacher approach questions to their tasks in </a:t>
            </a:r>
            <a:r>
              <a:rPr lang="en-GB" dirty="0" smtClean="0"/>
              <a:t> and outside the </a:t>
            </a:r>
            <a:r>
              <a:rPr lang="en-GB" dirty="0" smtClean="0"/>
              <a:t>classroom. </a:t>
            </a:r>
            <a:r>
              <a:rPr lang="en-GB" dirty="0"/>
              <a:t>Currently, </a:t>
            </a:r>
            <a:r>
              <a:rPr lang="en-GB" dirty="0" smtClean="0"/>
              <a:t>hundreds of questions are posed and not automated or follow a logical structure to </a:t>
            </a:r>
            <a:r>
              <a:rPr lang="en-GB" dirty="0" smtClean="0"/>
              <a:t>help resolve </a:t>
            </a:r>
            <a:r>
              <a:rPr lang="en-GB" dirty="0" smtClean="0"/>
              <a:t>the </a:t>
            </a:r>
            <a:r>
              <a:rPr lang="en-GB" dirty="0" smtClean="0"/>
              <a:t>a </a:t>
            </a:r>
            <a:r>
              <a:rPr lang="en-GB" dirty="0" smtClean="0"/>
              <a:t>key </a:t>
            </a:r>
            <a:r>
              <a:rPr lang="en-GB" dirty="0" smtClean="0"/>
              <a:t>question or problem statement. </a:t>
            </a:r>
            <a:r>
              <a:rPr lang="en-GB" dirty="0"/>
              <a:t>Half of the </a:t>
            </a:r>
            <a:r>
              <a:rPr lang="en-GB" dirty="0" smtClean="0"/>
              <a:t>questions </a:t>
            </a:r>
            <a:r>
              <a:rPr lang="en-GB" dirty="0"/>
              <a:t>are </a:t>
            </a:r>
            <a:r>
              <a:rPr lang="en-GB" dirty="0" smtClean="0"/>
              <a:t>answered at the end of lesson, or take time to elicit, others may not be resolved in the classroom. Those </a:t>
            </a:r>
            <a:r>
              <a:rPr lang="en-GB" dirty="0"/>
              <a:t>situations result in frustration and a loss of </a:t>
            </a:r>
            <a:r>
              <a:rPr lang="en-GB" dirty="0" smtClean="0"/>
              <a:t>learning </a:t>
            </a:r>
            <a:r>
              <a:rPr lang="en-GB" dirty="0" smtClean="0"/>
              <a:t>time and understanding </a:t>
            </a:r>
            <a:r>
              <a:rPr lang="en-GB" dirty="0"/>
              <a:t>for the </a:t>
            </a:r>
            <a:r>
              <a:rPr lang="en-GB" dirty="0" smtClean="0"/>
              <a:t>students and teachers.</a:t>
            </a:r>
          </a:p>
          <a:p>
            <a:endParaRPr lang="en-GB" dirty="0"/>
          </a:p>
          <a:p>
            <a:endParaRPr lang="en-GB" dirty="0" smtClean="0"/>
          </a:p>
          <a:p>
            <a:r>
              <a:rPr lang="en-GB" dirty="0"/>
              <a:t>In this tutorial, you implement a simple </a:t>
            </a:r>
            <a:r>
              <a:rPr lang="en-GB" dirty="0" smtClean="0"/>
              <a:t>Socratic Questioning </a:t>
            </a:r>
            <a:r>
              <a:rPr lang="en-GB" dirty="0" err="1" smtClean="0"/>
              <a:t>Dialogflow</a:t>
            </a:r>
            <a:r>
              <a:rPr lang="en-GB" dirty="0" smtClean="0"/>
              <a:t> using IBM Watson </a:t>
            </a:r>
            <a:r>
              <a:rPr lang="en-GB" dirty="0" err="1" smtClean="0"/>
              <a:t>chatbot</a:t>
            </a:r>
            <a:r>
              <a:rPr lang="en-GB" dirty="0"/>
              <a:t>. The </a:t>
            </a:r>
            <a:r>
              <a:rPr lang="en-GB" dirty="0" err="1"/>
              <a:t>chatbot</a:t>
            </a:r>
            <a:r>
              <a:rPr lang="en-GB" dirty="0"/>
              <a:t> streamlines </a:t>
            </a:r>
            <a:r>
              <a:rPr lang="en-GB" dirty="0" smtClean="0"/>
              <a:t>Classroom </a:t>
            </a:r>
            <a:r>
              <a:rPr lang="en-GB" dirty="0" smtClean="0"/>
              <a:t>questions by </a:t>
            </a:r>
            <a:r>
              <a:rPr lang="en-GB" dirty="0"/>
              <a:t>automating the dialog </a:t>
            </a:r>
            <a:r>
              <a:rPr lang="en-GB" dirty="0" smtClean="0"/>
              <a:t>flow and quickening up the process.</a:t>
            </a:r>
            <a:endParaRPr lang="en-GB" dirty="0"/>
          </a:p>
        </p:txBody>
      </p:sp>
      <p:sp>
        <p:nvSpPr>
          <p:cNvPr id="4" name="Date Placeholder 3"/>
          <p:cNvSpPr>
            <a:spLocks noGrp="1"/>
          </p:cNvSpPr>
          <p:nvPr>
            <p:ph type="dt" sz="half" idx="10"/>
          </p:nvPr>
        </p:nvSpPr>
        <p:spPr/>
        <p:txBody>
          <a:bodyPr/>
          <a:lstStyle/>
          <a:p>
            <a:fld id="{1F95CB2D-15CC-4A05-A922-2D25E5759228}"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dirty="0"/>
              <a:t>Author: Samantha Wigglesworth</a:t>
            </a:r>
          </a:p>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644424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a:t>
            </a:r>
            <a:endParaRPr lang="en-GB" dirty="0"/>
          </a:p>
        </p:txBody>
      </p:sp>
      <p:sp>
        <p:nvSpPr>
          <p:cNvPr id="3" name="Content Placeholder 2"/>
          <p:cNvSpPr>
            <a:spLocks noGrp="1"/>
          </p:cNvSpPr>
          <p:nvPr>
            <p:ph idx="1"/>
          </p:nvPr>
        </p:nvSpPr>
        <p:spPr/>
        <p:txBody>
          <a:bodyPr/>
          <a:lstStyle/>
          <a:p>
            <a:r>
              <a:rPr lang="en-GB" sz="2800" dirty="0" smtClean="0"/>
              <a:t>SIGN UP FOR AN IBM WATSON TRIAL </a:t>
            </a:r>
            <a:r>
              <a:rPr lang="en-GB" sz="2800" dirty="0">
                <a:hlinkClick r:id="rId3"/>
              </a:rPr>
              <a:t>Sign up for a trial</a:t>
            </a:r>
            <a:r>
              <a:rPr lang="en-GB" sz="2800" dirty="0"/>
              <a:t>. </a:t>
            </a:r>
            <a:endParaRPr lang="en-GB" sz="2800" dirty="0" smtClean="0"/>
          </a:p>
          <a:p>
            <a:endParaRPr lang="en-GB" dirty="0"/>
          </a:p>
        </p:txBody>
      </p:sp>
      <p:sp>
        <p:nvSpPr>
          <p:cNvPr id="4" name="Date Placeholder 3"/>
          <p:cNvSpPr>
            <a:spLocks noGrp="1"/>
          </p:cNvSpPr>
          <p:nvPr>
            <p:ph type="dt" sz="half" idx="10"/>
          </p:nvPr>
        </p:nvSpPr>
        <p:spPr/>
        <p:txBody>
          <a:bodyPr/>
          <a:lstStyle/>
          <a:p>
            <a:fld id="{CA2E4367-99EA-45F8-97D4-16D6E64A27F2}"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dirty="0"/>
              <a:t>Author: Samantha Wigglesworth</a:t>
            </a:r>
          </a:p>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771474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STEP 2. </a:t>
            </a:r>
            <a:r>
              <a:rPr lang="en-GB" b="1" dirty="0"/>
              <a:t>CREATE THE </a:t>
            </a:r>
            <a:r>
              <a:rPr lang="en-GB" b="1" dirty="0" smtClean="0"/>
              <a:t>ASSISTANT</a:t>
            </a:r>
            <a:endParaRPr lang="en-GB" b="1" dirty="0"/>
          </a:p>
        </p:txBody>
      </p:sp>
      <p:sp>
        <p:nvSpPr>
          <p:cNvPr id="3" name="Content Placeholder 2"/>
          <p:cNvSpPr>
            <a:spLocks noGrp="1"/>
          </p:cNvSpPr>
          <p:nvPr>
            <p:ph idx="1"/>
          </p:nvPr>
        </p:nvSpPr>
        <p:spPr>
          <a:xfrm>
            <a:off x="685799" y="2194560"/>
            <a:ext cx="11032067" cy="4319129"/>
          </a:xfrm>
        </p:spPr>
        <p:txBody>
          <a:bodyPr>
            <a:normAutofit lnSpcReduction="10000"/>
          </a:bodyPr>
          <a:lstStyle/>
          <a:p>
            <a:pPr fontAlgn="base"/>
            <a:endParaRPr lang="en-GB" sz="2800" dirty="0"/>
          </a:p>
          <a:p>
            <a:pPr fontAlgn="base"/>
            <a:r>
              <a:rPr lang="en-GB" sz="2800" dirty="0" smtClean="0"/>
              <a:t>Click</a:t>
            </a:r>
            <a:r>
              <a:rPr lang="en-GB" sz="2800" dirty="0"/>
              <a:t> </a:t>
            </a:r>
            <a:r>
              <a:rPr lang="en-GB" sz="2800" b="1" dirty="0" err="1"/>
              <a:t>Catalog</a:t>
            </a:r>
            <a:r>
              <a:rPr lang="en-GB" sz="2800" dirty="0"/>
              <a:t> and then click </a:t>
            </a:r>
            <a:r>
              <a:rPr lang="en-GB" sz="2800" b="1" dirty="0"/>
              <a:t>Services &gt; Watson &gt; Assistant</a:t>
            </a:r>
            <a:r>
              <a:rPr lang="en-GB" sz="2800" dirty="0"/>
              <a:t>.</a:t>
            </a:r>
          </a:p>
          <a:p>
            <a:endParaRPr lang="en-GB" sz="2800" dirty="0" smtClean="0"/>
          </a:p>
          <a:p>
            <a:pPr fontAlgn="base"/>
            <a:r>
              <a:rPr lang="en-GB" sz="2800" b="1" dirty="0" smtClean="0"/>
              <a:t>Launch </a:t>
            </a:r>
            <a:r>
              <a:rPr lang="en-GB" sz="2800" b="1" dirty="0"/>
              <a:t>Watson Assistant</a:t>
            </a:r>
            <a:r>
              <a:rPr lang="en-GB" sz="2800" dirty="0"/>
              <a:t>. If you're prompted to log in, provide your IBM Cloud credentials</a:t>
            </a:r>
            <a:r>
              <a:rPr lang="en-GB" sz="2800" dirty="0" smtClean="0"/>
              <a:t>.</a:t>
            </a:r>
          </a:p>
          <a:p>
            <a:pPr fontAlgn="base"/>
            <a:endParaRPr lang="en-GB" sz="2800" dirty="0"/>
          </a:p>
          <a:p>
            <a:pPr fontAlgn="base"/>
            <a:r>
              <a:rPr lang="en-GB" sz="2800" dirty="0"/>
              <a:t>A new browser tab or window opens and Watson Assistant is displayed.</a:t>
            </a:r>
          </a:p>
          <a:p>
            <a:pPr marL="0" indent="0">
              <a:buNone/>
            </a:pPr>
            <a:r>
              <a:rPr lang="en-GB" dirty="0"/>
              <a:t/>
            </a:r>
            <a:br>
              <a:rPr lang="en-GB" dirty="0"/>
            </a:br>
            <a:endParaRPr lang="en-GB" dirty="0"/>
          </a:p>
        </p:txBody>
      </p:sp>
      <p:sp>
        <p:nvSpPr>
          <p:cNvPr id="4" name="Date Placeholder 3"/>
          <p:cNvSpPr>
            <a:spLocks noGrp="1"/>
          </p:cNvSpPr>
          <p:nvPr>
            <p:ph type="dt" sz="half" idx="10"/>
          </p:nvPr>
        </p:nvSpPr>
        <p:spPr/>
        <p:txBody>
          <a:bodyPr/>
          <a:lstStyle/>
          <a:p>
            <a:fld id="{B0758183-C4CE-4B26-B06A-3B1EE594D379}"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dirty="0"/>
              <a:t>Author: Samantha Wigglesworth</a:t>
            </a:r>
          </a:p>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054538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fontAlgn="base"/>
            <a:r>
              <a:rPr lang="en-GB" sz="2400" dirty="0" smtClean="0"/>
              <a:t>An </a:t>
            </a:r>
            <a:r>
              <a:rPr lang="en-GB" sz="2400" dirty="0"/>
              <a:t>assistant named </a:t>
            </a:r>
            <a:r>
              <a:rPr lang="en-GB" sz="2400" b="1" dirty="0"/>
              <a:t>My first assistant</a:t>
            </a:r>
            <a:r>
              <a:rPr lang="en-GB" sz="2400" dirty="0"/>
              <a:t> is created for you automatically. An </a:t>
            </a:r>
            <a:r>
              <a:rPr lang="en-GB" sz="2400" i="1" dirty="0"/>
              <a:t>assistant</a:t>
            </a:r>
            <a:r>
              <a:rPr lang="en-GB" sz="2400" dirty="0"/>
              <a:t> is a </a:t>
            </a:r>
            <a:r>
              <a:rPr lang="en-GB" sz="2400" dirty="0" smtClean="0"/>
              <a:t>Chabot. </a:t>
            </a:r>
            <a:r>
              <a:rPr lang="en-GB" sz="2400" dirty="0"/>
              <a:t>You add skills to your assistant so it can interact with your customers in useful ways</a:t>
            </a:r>
            <a:r>
              <a:rPr lang="en-GB" sz="2400" dirty="0" smtClean="0"/>
              <a:t>.</a:t>
            </a:r>
          </a:p>
          <a:p>
            <a:pPr fontAlgn="base"/>
            <a:endParaRPr lang="en-GB" sz="2400" dirty="0"/>
          </a:p>
          <a:p>
            <a:pPr fontAlgn="base"/>
            <a:r>
              <a:rPr lang="en-GB" sz="2400" dirty="0"/>
              <a:t>A dialog skill named </a:t>
            </a:r>
            <a:r>
              <a:rPr lang="en-GB" sz="2400" b="1" dirty="0"/>
              <a:t>My first skill</a:t>
            </a:r>
            <a:r>
              <a:rPr lang="en-GB" sz="2400" dirty="0"/>
              <a:t> is added to the assistant for you automatically. A </a:t>
            </a:r>
            <a:r>
              <a:rPr lang="en-GB" sz="2400" i="1" dirty="0"/>
              <a:t>dialog skill</a:t>
            </a:r>
            <a:r>
              <a:rPr lang="en-GB" sz="2400" dirty="0"/>
              <a:t> is a container for the </a:t>
            </a:r>
            <a:r>
              <a:rPr lang="en-GB" sz="2400" dirty="0" smtClean="0"/>
              <a:t>artefacts </a:t>
            </a:r>
            <a:r>
              <a:rPr lang="en-GB" sz="2400" dirty="0"/>
              <a:t>that define the flow of conversations that your assistant has with your customers</a:t>
            </a:r>
            <a:r>
              <a:rPr lang="en-GB" sz="2400" dirty="0" smtClean="0"/>
              <a:t>.</a:t>
            </a:r>
          </a:p>
          <a:p>
            <a:pPr fontAlgn="base"/>
            <a:endParaRPr lang="en-GB" sz="2400" dirty="0"/>
          </a:p>
          <a:p>
            <a:pPr fontAlgn="base"/>
            <a:r>
              <a:rPr lang="en-GB" sz="2400" dirty="0"/>
              <a:t>The dialog skill is opened and the </a:t>
            </a:r>
            <a:r>
              <a:rPr lang="en-GB" sz="2400" i="1" dirty="0"/>
              <a:t>Intents</a:t>
            </a:r>
            <a:r>
              <a:rPr lang="en-GB" sz="2400" dirty="0"/>
              <a:t> page is displayed.</a:t>
            </a:r>
          </a:p>
          <a:p>
            <a:endParaRPr lang="en-GB" dirty="0" smtClean="0"/>
          </a:p>
          <a:p>
            <a:endParaRPr lang="en-GB" dirty="0"/>
          </a:p>
          <a:p>
            <a:endParaRPr lang="en-GB" dirty="0"/>
          </a:p>
        </p:txBody>
      </p:sp>
      <p:sp>
        <p:nvSpPr>
          <p:cNvPr id="6" name="Date Placeholder 5"/>
          <p:cNvSpPr>
            <a:spLocks noGrp="1"/>
          </p:cNvSpPr>
          <p:nvPr>
            <p:ph type="dt" sz="half" idx="10"/>
          </p:nvPr>
        </p:nvSpPr>
        <p:spPr/>
        <p:txBody>
          <a:bodyPr/>
          <a:lstStyle/>
          <a:p>
            <a:fld id="{DBF87C93-54B4-408A-ABCE-D0FCD856769A}" type="datetime1">
              <a:rPr lang="en-US" smtClean="0"/>
              <a:t>12/5/2020</a:t>
            </a:fld>
            <a:endParaRPr lang="en-US" dirty="0"/>
          </a:p>
        </p:txBody>
      </p:sp>
      <p:sp>
        <p:nvSpPr>
          <p:cNvPr id="7" name="Footer Placeholder 6"/>
          <p:cNvSpPr>
            <a:spLocks noGrp="1"/>
          </p:cNvSpPr>
          <p:nvPr>
            <p:ph type="ftr" sz="quarter" idx="11"/>
          </p:nvPr>
        </p:nvSpPr>
        <p:spPr/>
        <p:txBody>
          <a:bodyPr/>
          <a:lstStyle/>
          <a:p>
            <a:r>
              <a:rPr lang="en-US" dirty="0"/>
              <a:t>Author: Samantha Wigglesworth</a:t>
            </a:r>
          </a:p>
          <a:p>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690723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050" name="Picture 2" descr="Shows the Intents page of My first ski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276" y="188536"/>
            <a:ext cx="9575447" cy="643948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C1D18868-1F83-469C-ADCA-42F90DFEEE4B}" type="datetime1">
              <a:rPr lang="en-US" smtClean="0"/>
              <a:t>12/5/2020</a:t>
            </a:fld>
            <a:endParaRPr lang="en-US" dirty="0"/>
          </a:p>
        </p:txBody>
      </p:sp>
      <p:sp>
        <p:nvSpPr>
          <p:cNvPr id="5" name="Footer Placeholder 4"/>
          <p:cNvSpPr>
            <a:spLocks noGrp="1"/>
          </p:cNvSpPr>
          <p:nvPr>
            <p:ph type="ftr" sz="quarter" idx="11"/>
          </p:nvPr>
        </p:nvSpPr>
        <p:spPr>
          <a:xfrm>
            <a:off x="685800" y="6532209"/>
            <a:ext cx="7772400" cy="365125"/>
          </a:xfrm>
        </p:spPr>
        <p:txBody>
          <a:bodyPr/>
          <a:lstStyle/>
          <a:p>
            <a:r>
              <a:rPr lang="en-US" dirty="0"/>
              <a:t>Author: Samantha Wigglesworth</a:t>
            </a:r>
          </a:p>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4276130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STEP 3.</a:t>
            </a:r>
            <a:r>
              <a:rPr lang="en-GB" b="1" dirty="0"/>
              <a:t> Add intents from a content </a:t>
            </a:r>
            <a:r>
              <a:rPr lang="en-GB" b="1" dirty="0" err="1"/>
              <a:t>catalog</a:t>
            </a:r>
            <a:r>
              <a:rPr lang="en-GB" b="1" dirty="0"/>
              <a:t/>
            </a:r>
            <a:br>
              <a:rPr lang="en-GB" b="1" dirty="0"/>
            </a:br>
            <a:r>
              <a:rPr lang="en-GB" b="1" dirty="0" smtClean="0"/>
              <a:t> </a:t>
            </a:r>
            <a:r>
              <a:rPr lang="en-GB" dirty="0" smtClean="0"/>
              <a:t> </a:t>
            </a:r>
            <a:endParaRPr lang="en-GB" dirty="0"/>
          </a:p>
        </p:txBody>
      </p:sp>
      <p:sp>
        <p:nvSpPr>
          <p:cNvPr id="3" name="Content Placeholder 2"/>
          <p:cNvSpPr>
            <a:spLocks noGrp="1"/>
          </p:cNvSpPr>
          <p:nvPr>
            <p:ph idx="1"/>
          </p:nvPr>
        </p:nvSpPr>
        <p:spPr/>
        <p:txBody>
          <a:bodyPr>
            <a:normAutofit/>
          </a:bodyPr>
          <a:lstStyle/>
          <a:p>
            <a:r>
              <a:rPr lang="en-GB" sz="2400" dirty="0" smtClean="0"/>
              <a:t>The </a:t>
            </a:r>
            <a:r>
              <a:rPr lang="en-GB" sz="2400" dirty="0"/>
              <a:t>Intents page is where you start to train your assistant. In this tutorial, you will add training data that </a:t>
            </a:r>
            <a:r>
              <a:rPr lang="en-GB" sz="2400" dirty="0" smtClean="0"/>
              <a:t>has been built already to </a:t>
            </a:r>
            <a:r>
              <a:rPr lang="en-GB" sz="2400" dirty="0"/>
              <a:t>your skill. </a:t>
            </a:r>
            <a:endParaRPr lang="en-GB" sz="2400" dirty="0" smtClean="0"/>
          </a:p>
          <a:p>
            <a:r>
              <a:rPr lang="en-GB" sz="2400" dirty="0" smtClean="0"/>
              <a:t>Prebuilt </a:t>
            </a:r>
            <a:r>
              <a:rPr lang="en-GB" sz="2400" dirty="0"/>
              <a:t>intents are available from the content </a:t>
            </a:r>
            <a:r>
              <a:rPr lang="en-GB" sz="2400" dirty="0" err="1"/>
              <a:t>catalog</a:t>
            </a:r>
            <a:r>
              <a:rPr lang="en-GB" sz="2400" dirty="0"/>
              <a:t>. You will give your assistant access to the </a:t>
            </a:r>
            <a:r>
              <a:rPr lang="en-GB" sz="2400" b="1" dirty="0" smtClean="0"/>
              <a:t>General </a:t>
            </a:r>
            <a:r>
              <a:rPr lang="en-GB" sz="2400" dirty="0" smtClean="0"/>
              <a:t>content </a:t>
            </a:r>
            <a:r>
              <a:rPr lang="en-GB" sz="2400" dirty="0" err="1"/>
              <a:t>catalog</a:t>
            </a:r>
            <a:r>
              <a:rPr lang="en-GB" sz="2400" dirty="0"/>
              <a:t> so your dialog can greet users, and end conversations with them</a:t>
            </a:r>
            <a:r>
              <a:rPr lang="en-GB" sz="2400" dirty="0" smtClean="0"/>
              <a:t>.</a:t>
            </a:r>
          </a:p>
          <a:p>
            <a:endParaRPr lang="en-GB" sz="2400" dirty="0"/>
          </a:p>
          <a:p>
            <a:r>
              <a:rPr lang="en-GB" sz="2400" dirty="0"/>
              <a:t>Click </a:t>
            </a:r>
            <a:r>
              <a:rPr lang="en-GB" sz="2400" b="1" dirty="0"/>
              <a:t>Content </a:t>
            </a:r>
            <a:r>
              <a:rPr lang="en-GB" sz="2400" b="1" dirty="0" err="1"/>
              <a:t>Catalog</a:t>
            </a:r>
            <a:r>
              <a:rPr lang="en-GB" sz="2400" dirty="0"/>
              <a:t> from the Skills menu</a:t>
            </a:r>
            <a:r>
              <a:rPr lang="en-GB" sz="2400" dirty="0" smtClean="0"/>
              <a:t>.</a:t>
            </a:r>
          </a:p>
          <a:p>
            <a:endParaRPr lang="en-GB" sz="2400" dirty="0"/>
          </a:p>
          <a:p>
            <a:pPr fontAlgn="base"/>
            <a:r>
              <a:rPr lang="en-GB" sz="2400" dirty="0"/>
              <a:t>Find </a:t>
            </a:r>
            <a:r>
              <a:rPr lang="en-GB" sz="2400" b="1" dirty="0"/>
              <a:t>General</a:t>
            </a:r>
            <a:r>
              <a:rPr lang="en-GB" sz="2400" dirty="0"/>
              <a:t> in the list, and then click </a:t>
            </a:r>
            <a:r>
              <a:rPr lang="en-GB" sz="2400" b="1" dirty="0"/>
              <a:t>Add to skill</a:t>
            </a:r>
            <a:r>
              <a:rPr lang="en-GB" sz="2400" dirty="0"/>
              <a:t>.</a:t>
            </a:r>
          </a:p>
          <a:p>
            <a:endParaRPr lang="en-GB" dirty="0" smtClean="0"/>
          </a:p>
          <a:p>
            <a:endParaRPr lang="en-GB" dirty="0"/>
          </a:p>
          <a:p>
            <a:endParaRPr lang="en-GB" dirty="0"/>
          </a:p>
        </p:txBody>
      </p:sp>
      <p:sp>
        <p:nvSpPr>
          <p:cNvPr id="4" name="Date Placeholder 3"/>
          <p:cNvSpPr>
            <a:spLocks noGrp="1"/>
          </p:cNvSpPr>
          <p:nvPr>
            <p:ph type="dt" sz="half" idx="10"/>
          </p:nvPr>
        </p:nvSpPr>
        <p:spPr/>
        <p:txBody>
          <a:bodyPr/>
          <a:lstStyle/>
          <a:p>
            <a:fld id="{66E6A37B-0FB1-4B6E-BE81-31E77C8C7B23}"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dirty="0"/>
              <a:t>Author: Samantha Wigglesworth</a:t>
            </a:r>
          </a:p>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24133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85800" y="4886418"/>
            <a:ext cx="10820400" cy="1293358"/>
          </a:xfrm>
        </p:spPr>
        <p:txBody>
          <a:bodyPr/>
          <a:lstStyle/>
          <a:p>
            <a:pPr marL="0" indent="0">
              <a:buNone/>
            </a:pPr>
            <a:endParaRPr lang="en-GB" dirty="0"/>
          </a:p>
        </p:txBody>
      </p:sp>
      <p:pic>
        <p:nvPicPr>
          <p:cNvPr id="3074" name="Picture 2" descr="Shows the Content Catalog and highlights the Add to skill button for the General cata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95" y="67849"/>
            <a:ext cx="11754439" cy="464300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DF502DE5-88F6-4E33-8085-CDFF3447BD16}"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dirty="0"/>
              <a:t>Author: Samantha Wigglesworth</a:t>
            </a:r>
          </a:p>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120040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2400" dirty="0"/>
              <a:t>Open the Intents tab to review the intents and associated example utterances that were added to your training data. </a:t>
            </a:r>
            <a:endParaRPr lang="en-GB" sz="2400" dirty="0" smtClean="0"/>
          </a:p>
          <a:p>
            <a:endParaRPr lang="en-GB" sz="2400" dirty="0"/>
          </a:p>
          <a:p>
            <a:r>
              <a:rPr lang="en-GB" sz="2400" dirty="0" smtClean="0"/>
              <a:t>You </a:t>
            </a:r>
            <a:r>
              <a:rPr lang="en-GB" sz="2400" dirty="0"/>
              <a:t>can recognize them because each intent name begins with the prefix #General_. You will add the </a:t>
            </a:r>
            <a:r>
              <a:rPr lang="en-GB" sz="2400" b="1" dirty="0"/>
              <a:t>#</a:t>
            </a:r>
            <a:r>
              <a:rPr lang="en-GB" sz="2400" b="1" dirty="0" err="1"/>
              <a:t>General_Greetings</a:t>
            </a:r>
            <a:r>
              <a:rPr lang="en-GB" sz="2400" b="1" dirty="0"/>
              <a:t> </a:t>
            </a:r>
            <a:r>
              <a:rPr lang="en-GB" sz="2400" dirty="0"/>
              <a:t>and </a:t>
            </a:r>
            <a:r>
              <a:rPr lang="en-GB" sz="2400" b="1" dirty="0"/>
              <a:t>#</a:t>
            </a:r>
            <a:r>
              <a:rPr lang="en-GB" sz="2400" b="1" dirty="0" err="1"/>
              <a:t>General_Ending</a:t>
            </a:r>
            <a:r>
              <a:rPr lang="en-GB" sz="2400" b="1" dirty="0"/>
              <a:t> </a:t>
            </a:r>
            <a:r>
              <a:rPr lang="en-GB" sz="2400" dirty="0"/>
              <a:t>intents to your dialog in the next step.</a:t>
            </a:r>
          </a:p>
        </p:txBody>
      </p:sp>
      <p:sp>
        <p:nvSpPr>
          <p:cNvPr id="5" name="Date Placeholder 4"/>
          <p:cNvSpPr>
            <a:spLocks noGrp="1"/>
          </p:cNvSpPr>
          <p:nvPr>
            <p:ph type="dt" sz="half" idx="10"/>
          </p:nvPr>
        </p:nvSpPr>
        <p:spPr/>
        <p:txBody>
          <a:bodyPr/>
          <a:lstStyle/>
          <a:p>
            <a:fld id="{EBA56FD7-E611-4704-827C-BE1308FEC911}" type="datetime1">
              <a:rPr lang="en-US" smtClean="0"/>
              <a:t>12/5/2020</a:t>
            </a:fld>
            <a:endParaRPr lang="en-US" dirty="0"/>
          </a:p>
        </p:txBody>
      </p:sp>
      <p:sp>
        <p:nvSpPr>
          <p:cNvPr id="6" name="Footer Placeholder 5"/>
          <p:cNvSpPr>
            <a:spLocks noGrp="1"/>
          </p:cNvSpPr>
          <p:nvPr>
            <p:ph type="ftr" sz="quarter" idx="11"/>
          </p:nvPr>
        </p:nvSpPr>
        <p:spPr/>
        <p:txBody>
          <a:bodyPr/>
          <a:lstStyle/>
          <a:p>
            <a:r>
              <a:rPr lang="en-US" dirty="0"/>
              <a:t>Author: Samantha Wigglesworth</a:t>
            </a:r>
          </a:p>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674173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956733" y="2331720"/>
            <a:ext cx="10820400" cy="4024125"/>
          </a:xfrm>
        </p:spPr>
        <p:txBody>
          <a:bodyPr>
            <a:normAutofit lnSpcReduction="10000"/>
          </a:bodyPr>
          <a:lstStyle/>
          <a:p>
            <a:pPr fontAlgn="base"/>
            <a:endParaRPr lang="en-GB" dirty="0" smtClean="0"/>
          </a:p>
          <a:p>
            <a:pPr fontAlgn="base"/>
            <a:endParaRPr lang="en-GB" dirty="0"/>
          </a:p>
          <a:p>
            <a:pPr fontAlgn="base"/>
            <a:endParaRPr lang="en-GB" dirty="0" smtClean="0"/>
          </a:p>
          <a:p>
            <a:pPr fontAlgn="base"/>
            <a:endParaRPr lang="en-GB" dirty="0"/>
          </a:p>
          <a:p>
            <a:pPr fontAlgn="base"/>
            <a:endParaRPr lang="en-GB" dirty="0" smtClean="0"/>
          </a:p>
          <a:p>
            <a:pPr fontAlgn="base"/>
            <a:endParaRPr lang="en-GB" dirty="0"/>
          </a:p>
          <a:p>
            <a:pPr fontAlgn="base"/>
            <a:endParaRPr lang="en-GB" dirty="0" smtClean="0"/>
          </a:p>
          <a:p>
            <a:pPr fontAlgn="base"/>
            <a:endParaRPr lang="en-GB" sz="2400" dirty="0"/>
          </a:p>
          <a:p>
            <a:pPr fontAlgn="base"/>
            <a:r>
              <a:rPr lang="en-GB" sz="2400" dirty="0" smtClean="0"/>
              <a:t>You </a:t>
            </a:r>
            <a:r>
              <a:rPr lang="en-GB" sz="2400" dirty="0" smtClean="0"/>
              <a:t>have successfully </a:t>
            </a:r>
            <a:r>
              <a:rPr lang="en-GB" sz="2400" dirty="0"/>
              <a:t>started to build your training data by adding prebuilt content from IBM.</a:t>
            </a:r>
          </a:p>
          <a:p>
            <a:pPr marL="0" indent="0">
              <a:buNone/>
            </a:pPr>
            <a:endParaRPr lang="en-GB" dirty="0"/>
          </a:p>
        </p:txBody>
      </p:sp>
      <p:pic>
        <p:nvPicPr>
          <p:cNvPr id="4" name="Picture 3"/>
          <p:cNvPicPr>
            <a:picLocks noChangeAspect="1"/>
          </p:cNvPicPr>
          <p:nvPr/>
        </p:nvPicPr>
        <p:blipFill>
          <a:blip r:embed="rId2"/>
          <a:stretch>
            <a:fillRect/>
          </a:stretch>
        </p:blipFill>
        <p:spPr>
          <a:xfrm>
            <a:off x="2574681" y="248355"/>
            <a:ext cx="7257941" cy="5262007"/>
          </a:xfrm>
          <a:prstGeom prst="rect">
            <a:avLst/>
          </a:prstGeom>
        </p:spPr>
      </p:pic>
      <p:sp>
        <p:nvSpPr>
          <p:cNvPr id="5" name="Date Placeholder 4"/>
          <p:cNvSpPr>
            <a:spLocks noGrp="1"/>
          </p:cNvSpPr>
          <p:nvPr>
            <p:ph type="dt" sz="half" idx="10"/>
          </p:nvPr>
        </p:nvSpPr>
        <p:spPr/>
        <p:txBody>
          <a:bodyPr/>
          <a:lstStyle/>
          <a:p>
            <a:fld id="{CDF09D02-0FEA-42B5-B1EA-B0D9BD628EEF}" type="datetime1">
              <a:rPr lang="en-US" smtClean="0"/>
              <a:t>12/5/2020</a:t>
            </a:fld>
            <a:endParaRPr lang="en-US" dirty="0"/>
          </a:p>
        </p:txBody>
      </p:sp>
      <p:sp>
        <p:nvSpPr>
          <p:cNvPr id="6" name="Footer Placeholder 5"/>
          <p:cNvSpPr>
            <a:spLocks noGrp="1"/>
          </p:cNvSpPr>
          <p:nvPr>
            <p:ph type="ftr" sz="quarter" idx="11"/>
          </p:nvPr>
        </p:nvSpPr>
        <p:spPr/>
        <p:txBody>
          <a:bodyPr/>
          <a:lstStyle/>
          <a:p>
            <a:r>
              <a:rPr lang="en-US" dirty="0"/>
              <a:t>Author: Samantha Wigglesworth</a:t>
            </a:r>
          </a:p>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72647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Socratic Questioning intents model</a:t>
            </a:r>
            <a:endParaRPr lang="en-GB" dirty="0"/>
          </a:p>
        </p:txBody>
      </p:sp>
      <p:sp>
        <p:nvSpPr>
          <p:cNvPr id="3" name="Content Placeholder 2"/>
          <p:cNvSpPr>
            <a:spLocks noGrp="1"/>
          </p:cNvSpPr>
          <p:nvPr>
            <p:ph idx="1"/>
          </p:nvPr>
        </p:nvSpPr>
        <p:spPr/>
        <p:txBody>
          <a:bodyPr/>
          <a:lstStyle/>
          <a:p>
            <a:r>
              <a:rPr lang="en-GB" dirty="0" smtClean="0"/>
              <a:t>I have pre-built my own Content of Intentions called ‘Socratic Questioning’ which only I will see </a:t>
            </a:r>
          </a:p>
          <a:p>
            <a:r>
              <a:rPr lang="en-GB" dirty="0" smtClean="0"/>
              <a:t>I am now going to show you how I did this</a:t>
            </a:r>
            <a:endParaRPr lang="en-GB" dirty="0"/>
          </a:p>
        </p:txBody>
      </p:sp>
      <p:sp>
        <p:nvSpPr>
          <p:cNvPr id="4" name="Date Placeholder 3"/>
          <p:cNvSpPr>
            <a:spLocks noGrp="1"/>
          </p:cNvSpPr>
          <p:nvPr>
            <p:ph type="dt" sz="half" idx="10"/>
          </p:nvPr>
        </p:nvSpPr>
        <p:spPr/>
        <p:txBody>
          <a:bodyPr/>
          <a:lstStyle/>
          <a:p>
            <a:fld id="{8A4B6CAD-2FBC-4AF0-858D-CA27C0BFA155}"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2289024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background</a:t>
            </a:r>
            <a:endParaRPr lang="en-GB" dirty="0"/>
          </a:p>
        </p:txBody>
      </p:sp>
      <p:sp>
        <p:nvSpPr>
          <p:cNvPr id="3" name="Content Placeholder 2"/>
          <p:cNvSpPr>
            <a:spLocks noGrp="1"/>
          </p:cNvSpPr>
          <p:nvPr>
            <p:ph idx="1"/>
          </p:nvPr>
        </p:nvSpPr>
        <p:spPr/>
        <p:txBody>
          <a:bodyPr/>
          <a:lstStyle/>
          <a:p>
            <a:r>
              <a:rPr lang="en-GB" dirty="0"/>
              <a:t>Teacher of Languages | Founder of </a:t>
            </a:r>
            <a:r>
              <a:rPr lang="en-GB" dirty="0" err="1" smtClean="0"/>
              <a:t>Girls&amp;BoysinTech</a:t>
            </a:r>
            <a:r>
              <a:rPr lang="en-GB" dirty="0" smtClean="0"/>
              <a:t> </a:t>
            </a:r>
            <a:r>
              <a:rPr lang="en-GB" dirty="0"/>
              <a:t>and The Language School | CRM Manager | Analyst | Python, NLP &amp; ML and AI enthusiast | GCP, Oracle &amp; IBM Cloud | Mentor @DataEthics4All &amp; @</a:t>
            </a:r>
            <a:r>
              <a:rPr lang="en-GB" dirty="0" err="1" smtClean="0"/>
              <a:t>Hackmakers</a:t>
            </a:r>
            <a:endParaRPr lang="en-GB" dirty="0" smtClean="0"/>
          </a:p>
          <a:p>
            <a:endParaRPr lang="en-GB" dirty="0"/>
          </a:p>
          <a:p>
            <a:r>
              <a:rPr lang="en-GB" dirty="0" err="1" smtClean="0"/>
              <a:t>Github</a:t>
            </a:r>
            <a:r>
              <a:rPr lang="en-GB" dirty="0"/>
              <a:t> </a:t>
            </a:r>
            <a:r>
              <a:rPr lang="en-GB" dirty="0" err="1" smtClean="0">
                <a:hlinkClick r:id="rId2"/>
              </a:rPr>
              <a:t>sammyj</a:t>
            </a:r>
            <a:r>
              <a:rPr lang="en-GB" dirty="0" smtClean="0">
                <a:hlinkClick r:id="rId2"/>
              </a:rPr>
              <a:t>-w </a:t>
            </a:r>
            <a:r>
              <a:rPr lang="en-GB" dirty="0">
                <a:hlinkClick r:id="rId2"/>
              </a:rPr>
              <a:t>(</a:t>
            </a:r>
            <a:r>
              <a:rPr lang="en-GB" dirty="0" err="1">
                <a:hlinkClick r:id="rId2"/>
              </a:rPr>
              <a:t>SammyJ</a:t>
            </a:r>
            <a:r>
              <a:rPr lang="en-GB" dirty="0">
                <a:hlinkClick r:id="rId2"/>
              </a:rPr>
              <a:t>) (github.com</a:t>
            </a:r>
            <a:r>
              <a:rPr lang="en-GB" dirty="0" smtClean="0">
                <a:hlinkClick r:id="rId2"/>
              </a:rPr>
              <a:t>)</a:t>
            </a:r>
            <a:endParaRPr lang="en-GB" dirty="0" smtClean="0"/>
          </a:p>
          <a:p>
            <a:r>
              <a:rPr lang="en-GB" dirty="0" smtClean="0"/>
              <a:t>LinkedIn </a:t>
            </a:r>
            <a:r>
              <a:rPr lang="en-GB" dirty="0" smtClean="0">
                <a:hlinkClick r:id="rId3"/>
              </a:rPr>
              <a:t>linkedin.com/in/2020sw</a:t>
            </a:r>
            <a:endParaRPr lang="en-GB" dirty="0" smtClean="0"/>
          </a:p>
          <a:p>
            <a:r>
              <a:rPr lang="en-GB" dirty="0" smtClean="0"/>
              <a:t>Website </a:t>
            </a:r>
            <a:r>
              <a:rPr lang="en-GB" dirty="0">
                <a:hlinkClick r:id="rId4"/>
              </a:rPr>
              <a:t>the-language-school.weebly.com  </a:t>
            </a:r>
            <a:endParaRPr lang="en-GB" dirty="0" smtClean="0"/>
          </a:p>
          <a:p>
            <a:r>
              <a:rPr lang="en-GB" dirty="0" smtClean="0"/>
              <a:t>Email </a:t>
            </a:r>
            <a:r>
              <a:rPr lang="en-GB" dirty="0">
                <a:hlinkClick r:id="rId5"/>
              </a:rPr>
              <a:t>s.wigglesworth@gmail.com</a:t>
            </a:r>
            <a:endParaRPr lang="en-GB" dirty="0" smtClean="0"/>
          </a:p>
          <a:p>
            <a:endParaRPr lang="en-GB" dirty="0"/>
          </a:p>
          <a:p>
            <a:endParaRPr lang="en-GB" dirty="0"/>
          </a:p>
        </p:txBody>
      </p:sp>
      <p:sp>
        <p:nvSpPr>
          <p:cNvPr id="4" name="Date Placeholder 3"/>
          <p:cNvSpPr>
            <a:spLocks noGrp="1"/>
          </p:cNvSpPr>
          <p:nvPr>
            <p:ph type="dt" sz="half" idx="10"/>
          </p:nvPr>
        </p:nvSpPr>
        <p:spPr/>
        <p:txBody>
          <a:bodyPr/>
          <a:lstStyle/>
          <a:p>
            <a:fld id="{8A4B6CAD-2FBC-4AF0-858D-CA27C0BFA155}"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a:t>
            </a:fld>
            <a:endParaRPr lang="en-US" dirty="0"/>
          </a:p>
        </p:txBody>
      </p:sp>
      <p:pic>
        <p:nvPicPr>
          <p:cNvPr id="2050" name="Picture 2" descr="DataEthics4All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1200" y="431368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irlsandBoysinTech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0092" y="419786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271900" y="5764313"/>
            <a:ext cx="1856598" cy="338554"/>
          </a:xfrm>
          <a:prstGeom prst="rect">
            <a:avLst/>
          </a:prstGeom>
          <a:noFill/>
        </p:spPr>
        <p:txBody>
          <a:bodyPr wrap="none" rtlCol="0">
            <a:spAutoFit/>
          </a:bodyPr>
          <a:lstStyle/>
          <a:p>
            <a:r>
              <a:rPr lang="en-GB" sz="1600" b="1" dirty="0" err="1" smtClean="0">
                <a:solidFill>
                  <a:schemeClr val="bg1"/>
                </a:solidFill>
              </a:rPr>
              <a:t>Girls&amp;BoysinTech</a:t>
            </a:r>
            <a:endParaRPr lang="en-GB" sz="1600" b="1" dirty="0">
              <a:solidFill>
                <a:schemeClr val="bg1"/>
              </a:solidFill>
            </a:endParaRPr>
          </a:p>
        </p:txBody>
      </p:sp>
      <p:pic>
        <p:nvPicPr>
          <p:cNvPr id="2054" name="Picture 6" descr="https://img.cdn.schooljotter2.com/sampled/11818327/118/118/nocro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61754" y="2862083"/>
            <a:ext cx="1080101" cy="1313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740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Any questions at this point?</a:t>
            </a:r>
            <a:endParaRPr lang="en-GB" dirty="0"/>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fld id="{8A4B6CAD-2FBC-4AF0-858D-CA27C0BFA155}"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2718259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a:t>
            </a:r>
            <a:r>
              <a:rPr lang="en-GB" dirty="0" smtClean="0"/>
              <a:t>4: </a:t>
            </a:r>
            <a:r>
              <a:rPr lang="en-GB" b="1" dirty="0"/>
              <a:t>Build a dialog</a:t>
            </a:r>
            <a:r>
              <a:rPr lang="en-GB" dirty="0"/>
              <a:t/>
            </a:r>
            <a:br>
              <a:rPr lang="en-GB" dirty="0"/>
            </a:br>
            <a:endParaRPr lang="en-GB" dirty="0"/>
          </a:p>
        </p:txBody>
      </p:sp>
      <p:sp>
        <p:nvSpPr>
          <p:cNvPr id="3" name="Content Placeholder 2"/>
          <p:cNvSpPr>
            <a:spLocks noGrp="1"/>
          </p:cNvSpPr>
          <p:nvPr>
            <p:ph idx="1"/>
          </p:nvPr>
        </p:nvSpPr>
        <p:spPr/>
        <p:txBody>
          <a:bodyPr>
            <a:normAutofit/>
          </a:bodyPr>
          <a:lstStyle/>
          <a:p>
            <a:r>
              <a:rPr lang="en-GB" sz="2800" dirty="0" smtClean="0"/>
              <a:t>A </a:t>
            </a:r>
            <a:r>
              <a:rPr lang="en-GB" sz="2800" dirty="0"/>
              <a:t>dialog defines the flow of your conversation in the form of a logic tree. It matches intents (what users say) to responses (what your virtual assistant says back</a:t>
            </a:r>
            <a:r>
              <a:rPr lang="en-GB" sz="2800" dirty="0" smtClean="0"/>
              <a:t>).</a:t>
            </a:r>
          </a:p>
          <a:p>
            <a:r>
              <a:rPr lang="en-GB" sz="2800" dirty="0" smtClean="0"/>
              <a:t> </a:t>
            </a:r>
            <a:r>
              <a:rPr lang="en-GB" sz="2800" dirty="0"/>
              <a:t>Each node of the tree has a condition that triggers it, based on user input.</a:t>
            </a:r>
          </a:p>
          <a:p>
            <a:endParaRPr lang="en-GB" sz="2800" dirty="0"/>
          </a:p>
          <a:p>
            <a:r>
              <a:rPr lang="en-GB" sz="2800" dirty="0"/>
              <a:t>We'll create a simple dialog that handles greeting and ending intents, each with a single node.</a:t>
            </a:r>
          </a:p>
        </p:txBody>
      </p:sp>
      <p:sp>
        <p:nvSpPr>
          <p:cNvPr id="5" name="Date Placeholder 4"/>
          <p:cNvSpPr>
            <a:spLocks noGrp="1"/>
          </p:cNvSpPr>
          <p:nvPr>
            <p:ph type="dt" sz="half" idx="10"/>
          </p:nvPr>
        </p:nvSpPr>
        <p:spPr/>
        <p:txBody>
          <a:bodyPr/>
          <a:lstStyle/>
          <a:p>
            <a:fld id="{DB5EFA75-D172-4A36-8930-D592DBC6AB95}" type="datetime1">
              <a:rPr lang="en-US" smtClean="0"/>
              <a:t>12/5/2020</a:t>
            </a:fld>
            <a:endParaRPr lang="en-US" dirty="0"/>
          </a:p>
        </p:txBody>
      </p:sp>
      <p:sp>
        <p:nvSpPr>
          <p:cNvPr id="6" name="Footer Placeholder 5"/>
          <p:cNvSpPr>
            <a:spLocks noGrp="1"/>
          </p:cNvSpPr>
          <p:nvPr>
            <p:ph type="ftr" sz="quarter" idx="11"/>
          </p:nvPr>
        </p:nvSpPr>
        <p:spPr/>
        <p:txBody>
          <a:bodyPr/>
          <a:lstStyle/>
          <a:p>
            <a:r>
              <a:rPr lang="en-US" dirty="0"/>
              <a:t>Author: Samantha Wigglesworth</a:t>
            </a:r>
          </a:p>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4151262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a start node</a:t>
            </a:r>
            <a:br>
              <a:rPr lang="en-GB" dirty="0"/>
            </a:br>
            <a:endParaRPr lang="en-GB" dirty="0"/>
          </a:p>
        </p:txBody>
      </p:sp>
      <p:sp>
        <p:nvSpPr>
          <p:cNvPr id="3" name="Content Placeholder 2"/>
          <p:cNvSpPr>
            <a:spLocks noGrp="1"/>
          </p:cNvSpPr>
          <p:nvPr>
            <p:ph idx="1"/>
          </p:nvPr>
        </p:nvSpPr>
        <p:spPr>
          <a:xfrm>
            <a:off x="685800" y="1934916"/>
            <a:ext cx="10820400" cy="4024125"/>
          </a:xfrm>
        </p:spPr>
        <p:txBody>
          <a:bodyPr/>
          <a:lstStyle/>
          <a:p>
            <a:r>
              <a:rPr lang="en-GB" sz="2400" dirty="0"/>
              <a:t>From the Skills menu, click </a:t>
            </a:r>
            <a:r>
              <a:rPr lang="en-GB" sz="2400" b="1" dirty="0"/>
              <a:t>Dialog</a:t>
            </a:r>
            <a:r>
              <a:rPr lang="en-GB" sz="2400" dirty="0" smtClean="0"/>
              <a:t>.</a:t>
            </a:r>
          </a:p>
          <a:p>
            <a:endParaRPr lang="en-GB" sz="2400" dirty="0"/>
          </a:p>
          <a:p>
            <a:pPr fontAlgn="base"/>
            <a:r>
              <a:rPr lang="en-GB" sz="2400" dirty="0"/>
              <a:t>The following two dialog nodes are created for you automatically</a:t>
            </a:r>
            <a:r>
              <a:rPr lang="en-GB" sz="2400" dirty="0" smtClean="0"/>
              <a:t>:</a:t>
            </a:r>
          </a:p>
          <a:p>
            <a:pPr fontAlgn="base"/>
            <a:endParaRPr lang="en-GB" sz="2400" dirty="0"/>
          </a:p>
          <a:p>
            <a:pPr fontAlgn="base"/>
            <a:r>
              <a:rPr lang="en-GB" sz="2400" b="1" dirty="0"/>
              <a:t>Welcome</a:t>
            </a:r>
            <a:r>
              <a:rPr lang="en-GB" sz="2400" dirty="0"/>
              <a:t>: Contains a greeting that is displayed to your users when they first engage with the assistant</a:t>
            </a:r>
            <a:r>
              <a:rPr lang="en-GB" sz="2400" dirty="0" smtClean="0"/>
              <a:t>.</a:t>
            </a:r>
          </a:p>
          <a:p>
            <a:pPr fontAlgn="base"/>
            <a:endParaRPr lang="en-GB" sz="2400" dirty="0"/>
          </a:p>
          <a:p>
            <a:pPr fontAlgn="base"/>
            <a:r>
              <a:rPr lang="en-GB" sz="2400" b="1" dirty="0"/>
              <a:t>Anything else</a:t>
            </a:r>
            <a:r>
              <a:rPr lang="en-GB" sz="2400" dirty="0"/>
              <a:t>: Contains phrases that are used to reply to users when their input is not recognized.</a:t>
            </a:r>
          </a:p>
          <a:p>
            <a:endParaRPr lang="en-GB" dirty="0"/>
          </a:p>
        </p:txBody>
      </p:sp>
      <p:sp>
        <p:nvSpPr>
          <p:cNvPr id="4" name="Date Placeholder 3"/>
          <p:cNvSpPr>
            <a:spLocks noGrp="1"/>
          </p:cNvSpPr>
          <p:nvPr>
            <p:ph type="dt" sz="half" idx="10"/>
          </p:nvPr>
        </p:nvSpPr>
        <p:spPr/>
        <p:txBody>
          <a:bodyPr/>
          <a:lstStyle/>
          <a:p>
            <a:fld id="{D95676DA-6954-49AB-8A71-C0E0C6C8494D}"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dirty="0"/>
              <a:t>Author: Samantha Wigglesworth</a:t>
            </a:r>
          </a:p>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4167539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6146" name="Picture 2" descr="A new dialog with two built-in no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86" y="499843"/>
            <a:ext cx="11158714" cy="571884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227FEE44-2857-4CFE-BA76-B119B076F5DA}"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dirty="0"/>
              <a:t>Author: Samantha Wigglesworth</a:t>
            </a:r>
          </a:p>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19857229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sz="2400" dirty="0"/>
              <a:t>Click the </a:t>
            </a:r>
            <a:r>
              <a:rPr lang="en-GB" sz="2400" b="1" dirty="0"/>
              <a:t>Welcome</a:t>
            </a:r>
            <a:r>
              <a:rPr lang="en-GB" sz="2400" dirty="0"/>
              <a:t> node to open it in the edit view</a:t>
            </a:r>
            <a:r>
              <a:rPr lang="en-GB" sz="2400" dirty="0" smtClean="0"/>
              <a:t>.</a:t>
            </a:r>
          </a:p>
          <a:p>
            <a:endParaRPr lang="en-GB" sz="2400" dirty="0"/>
          </a:p>
          <a:p>
            <a:r>
              <a:rPr lang="en-GB" sz="2400" dirty="0"/>
              <a:t>Replace the default response with the text, Welcome to the Watson Assistant tutorial!.</a:t>
            </a:r>
          </a:p>
          <a:p>
            <a:endParaRPr lang="en-GB" dirty="0"/>
          </a:p>
          <a:p>
            <a:endParaRPr lang="en-GB" dirty="0"/>
          </a:p>
        </p:txBody>
      </p:sp>
      <p:sp>
        <p:nvSpPr>
          <p:cNvPr id="5" name="Date Placeholder 4"/>
          <p:cNvSpPr>
            <a:spLocks noGrp="1"/>
          </p:cNvSpPr>
          <p:nvPr>
            <p:ph type="dt" sz="half" idx="10"/>
          </p:nvPr>
        </p:nvSpPr>
        <p:spPr/>
        <p:txBody>
          <a:bodyPr/>
          <a:lstStyle/>
          <a:p>
            <a:fld id="{40E5ACCE-4925-40C6-A212-D7A828191B92}" type="datetime1">
              <a:rPr lang="en-US" smtClean="0"/>
              <a:t>12/5/2020</a:t>
            </a:fld>
            <a:endParaRPr lang="en-US" dirty="0"/>
          </a:p>
        </p:txBody>
      </p:sp>
      <p:sp>
        <p:nvSpPr>
          <p:cNvPr id="6" name="Footer Placeholder 5"/>
          <p:cNvSpPr>
            <a:spLocks noGrp="1"/>
          </p:cNvSpPr>
          <p:nvPr>
            <p:ph type="ftr" sz="quarter" idx="11"/>
          </p:nvPr>
        </p:nvSpPr>
        <p:spPr/>
        <p:txBody>
          <a:bodyPr/>
          <a:lstStyle/>
          <a:p>
            <a:r>
              <a:rPr lang="en-US" dirty="0"/>
              <a:t>Author: Samantha Wigglesworth</a:t>
            </a:r>
          </a:p>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29421113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1974749" y="213591"/>
            <a:ext cx="8242501" cy="6073422"/>
          </a:xfrm>
          <a:prstGeom prst="rect">
            <a:avLst/>
          </a:prstGeom>
        </p:spPr>
      </p:pic>
      <p:sp>
        <p:nvSpPr>
          <p:cNvPr id="5" name="Date Placeholder 4"/>
          <p:cNvSpPr>
            <a:spLocks noGrp="1"/>
          </p:cNvSpPr>
          <p:nvPr>
            <p:ph type="dt" sz="half" idx="10"/>
          </p:nvPr>
        </p:nvSpPr>
        <p:spPr/>
        <p:txBody>
          <a:bodyPr/>
          <a:lstStyle/>
          <a:p>
            <a:fld id="{006581D1-32CD-4E9F-90A1-0B4101814B1F}" type="datetime1">
              <a:rPr lang="en-US" smtClean="0"/>
              <a:t>12/5/2020</a:t>
            </a:fld>
            <a:endParaRPr lang="en-US" dirty="0"/>
          </a:p>
        </p:txBody>
      </p:sp>
      <p:sp>
        <p:nvSpPr>
          <p:cNvPr id="6" name="Footer Placeholder 5"/>
          <p:cNvSpPr>
            <a:spLocks noGrp="1"/>
          </p:cNvSpPr>
          <p:nvPr>
            <p:ph type="ftr" sz="quarter" idx="11"/>
          </p:nvPr>
        </p:nvSpPr>
        <p:spPr/>
        <p:txBody>
          <a:bodyPr/>
          <a:lstStyle/>
          <a:p>
            <a:r>
              <a:rPr lang="en-US" dirty="0"/>
              <a:t>Author: Samantha Wigglesworth</a:t>
            </a:r>
          </a:p>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6317511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06778" y="2057401"/>
            <a:ext cx="10820400" cy="4024125"/>
          </a:xfrm>
        </p:spPr>
        <p:txBody>
          <a:bodyPr>
            <a:normAutofit/>
          </a:bodyPr>
          <a:lstStyle/>
          <a:p>
            <a:r>
              <a:rPr lang="en-GB" sz="2400" dirty="0"/>
              <a:t>Click </a:t>
            </a:r>
            <a:r>
              <a:rPr lang="en-GB" sz="2400" dirty="0" smtClean="0"/>
              <a:t>X to </a:t>
            </a:r>
            <a:r>
              <a:rPr lang="en-GB" sz="2400" dirty="0"/>
              <a:t>close the edit view</a:t>
            </a:r>
            <a:r>
              <a:rPr lang="en-GB" sz="2400" dirty="0" smtClean="0"/>
              <a:t>.</a:t>
            </a:r>
          </a:p>
          <a:p>
            <a:pPr marL="0" indent="0">
              <a:buNone/>
            </a:pPr>
            <a:endParaRPr lang="en-GB" sz="2400" dirty="0"/>
          </a:p>
          <a:p>
            <a:r>
              <a:rPr lang="en-GB" sz="2400" dirty="0"/>
              <a:t>You created a dialog node that is triggered by the welcome condition. (welcome is a special condition that functions like an intent, but does not begin with a #.) </a:t>
            </a:r>
            <a:endParaRPr lang="en-GB" sz="2400" dirty="0" smtClean="0"/>
          </a:p>
          <a:p>
            <a:endParaRPr lang="en-GB" sz="2400" dirty="0"/>
          </a:p>
          <a:p>
            <a:r>
              <a:rPr lang="en-GB" sz="2400" dirty="0" smtClean="0"/>
              <a:t>It </a:t>
            </a:r>
            <a:r>
              <a:rPr lang="en-GB" sz="2400" dirty="0"/>
              <a:t>is triggered when a new conversation starts. Your node specifies that when a new conversation starts, the system should respond with the welcome message that you add to the response section of this first node.</a:t>
            </a:r>
          </a:p>
        </p:txBody>
      </p:sp>
      <p:sp>
        <p:nvSpPr>
          <p:cNvPr id="5" name="Date Placeholder 4"/>
          <p:cNvSpPr>
            <a:spLocks noGrp="1"/>
          </p:cNvSpPr>
          <p:nvPr>
            <p:ph type="dt" sz="half" idx="10"/>
          </p:nvPr>
        </p:nvSpPr>
        <p:spPr/>
        <p:txBody>
          <a:bodyPr/>
          <a:lstStyle/>
          <a:p>
            <a:fld id="{14961F2D-07E5-44FF-9C00-AFF25516CC97}" type="datetime1">
              <a:rPr lang="en-US" smtClean="0"/>
              <a:t>12/5/2020</a:t>
            </a:fld>
            <a:endParaRPr lang="en-US" dirty="0"/>
          </a:p>
        </p:txBody>
      </p:sp>
      <p:sp>
        <p:nvSpPr>
          <p:cNvPr id="6" name="Footer Placeholder 5"/>
          <p:cNvSpPr>
            <a:spLocks noGrp="1"/>
          </p:cNvSpPr>
          <p:nvPr>
            <p:ph type="ftr" sz="quarter" idx="11"/>
          </p:nvPr>
        </p:nvSpPr>
        <p:spPr/>
        <p:txBody>
          <a:bodyPr/>
          <a:lstStyle/>
          <a:p>
            <a:r>
              <a:rPr lang="en-US" dirty="0"/>
              <a:t>Author: Samantha Wigglesworth</a:t>
            </a:r>
          </a:p>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34909562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the start node</a:t>
            </a:r>
            <a:br>
              <a:rPr lang="en-GB" dirty="0"/>
            </a:br>
            <a:endParaRPr lang="en-GB" dirty="0"/>
          </a:p>
        </p:txBody>
      </p:sp>
      <p:pic>
        <p:nvPicPr>
          <p:cNvPr id="9218" name="Picture 2" descr="Try i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7790" y="1694659"/>
            <a:ext cx="2795764" cy="7254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96710" y="3039055"/>
            <a:ext cx="10826045" cy="1569660"/>
          </a:xfrm>
          <a:prstGeom prst="rect">
            <a:avLst/>
          </a:prstGeom>
        </p:spPr>
        <p:txBody>
          <a:bodyPr wrap="square">
            <a:spAutoFit/>
          </a:bodyPr>
          <a:lstStyle/>
          <a:p>
            <a:r>
              <a:rPr lang="en-GB" sz="2400" dirty="0"/>
              <a:t>Click the Try it icon to open the "Try it out" pane. You should see your welcome message</a:t>
            </a:r>
            <a:r>
              <a:rPr lang="en-GB" sz="2400" dirty="0" smtClean="0"/>
              <a:t>.</a:t>
            </a:r>
          </a:p>
          <a:p>
            <a:endParaRPr lang="en-GB" sz="2400" dirty="0"/>
          </a:p>
          <a:p>
            <a:r>
              <a:rPr lang="en-GB" sz="2400" dirty="0" smtClean="0"/>
              <a:t>It is located on the top right of the webpage.</a:t>
            </a:r>
            <a:endParaRPr lang="en-GB" sz="2400" dirty="0"/>
          </a:p>
        </p:txBody>
      </p:sp>
      <p:sp>
        <p:nvSpPr>
          <p:cNvPr id="6" name="Date Placeholder 5"/>
          <p:cNvSpPr>
            <a:spLocks noGrp="1"/>
          </p:cNvSpPr>
          <p:nvPr>
            <p:ph type="dt" sz="half" idx="10"/>
          </p:nvPr>
        </p:nvSpPr>
        <p:spPr/>
        <p:txBody>
          <a:bodyPr/>
          <a:lstStyle/>
          <a:p>
            <a:fld id="{A4F34299-C1FA-46C2-950B-A740AAB00474}" type="datetime1">
              <a:rPr lang="en-US" smtClean="0"/>
              <a:t>12/5/2020</a:t>
            </a:fld>
            <a:endParaRPr lang="en-US" dirty="0"/>
          </a:p>
        </p:txBody>
      </p:sp>
      <p:sp>
        <p:nvSpPr>
          <p:cNvPr id="7" name="Footer Placeholder 6"/>
          <p:cNvSpPr>
            <a:spLocks noGrp="1"/>
          </p:cNvSpPr>
          <p:nvPr>
            <p:ph type="ftr" sz="quarter" idx="11"/>
          </p:nvPr>
        </p:nvSpPr>
        <p:spPr/>
        <p:txBody>
          <a:bodyPr/>
          <a:lstStyle/>
          <a:p>
            <a:r>
              <a:rPr lang="en-US" dirty="0"/>
              <a:t>Author: Samantha Wigglesworth</a:t>
            </a:r>
          </a:p>
          <a:p>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35120979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t>Step 5. Adding </a:t>
            </a:r>
            <a:r>
              <a:rPr lang="en-GB" sz="3200" b="1" dirty="0"/>
              <a:t>nodes to handle intents</a:t>
            </a:r>
            <a:br>
              <a:rPr lang="en-GB" sz="3200" b="1" dirty="0"/>
            </a:br>
            <a:endParaRPr lang="en-GB" sz="3200" b="1" dirty="0"/>
          </a:p>
        </p:txBody>
      </p:sp>
      <p:sp>
        <p:nvSpPr>
          <p:cNvPr id="3" name="Content Placeholder 2"/>
          <p:cNvSpPr>
            <a:spLocks noGrp="1"/>
          </p:cNvSpPr>
          <p:nvPr>
            <p:ph idx="1"/>
          </p:nvPr>
        </p:nvSpPr>
        <p:spPr/>
        <p:txBody>
          <a:bodyPr>
            <a:normAutofit lnSpcReduction="10000"/>
          </a:bodyPr>
          <a:lstStyle/>
          <a:p>
            <a:r>
              <a:rPr lang="en-GB" dirty="0"/>
              <a:t>Now let's add nodes between the Welcome node and the Anything else node that handle our intents.</a:t>
            </a:r>
          </a:p>
          <a:p>
            <a:endParaRPr lang="en-GB" dirty="0"/>
          </a:p>
          <a:p>
            <a:pPr marL="457200" indent="-457200">
              <a:lnSpc>
                <a:spcPct val="150000"/>
              </a:lnSpc>
              <a:buFont typeface="+mj-lt"/>
              <a:buAutoNum type="arabicPeriod"/>
            </a:pPr>
            <a:r>
              <a:rPr lang="en-GB" dirty="0"/>
              <a:t>Click Add node.</a:t>
            </a:r>
          </a:p>
          <a:p>
            <a:pPr marL="457200" indent="-457200">
              <a:lnSpc>
                <a:spcPct val="150000"/>
              </a:lnSpc>
              <a:buFont typeface="+mj-lt"/>
              <a:buAutoNum type="arabicPeriod"/>
            </a:pPr>
            <a:r>
              <a:rPr lang="en-GB" dirty="0"/>
              <a:t>In the node name field, type Greet customers.</a:t>
            </a:r>
          </a:p>
          <a:p>
            <a:pPr marL="457200" indent="-457200">
              <a:lnSpc>
                <a:spcPct val="150000"/>
              </a:lnSpc>
              <a:buFont typeface="+mj-lt"/>
              <a:buAutoNum type="arabicPeriod"/>
            </a:pPr>
            <a:r>
              <a:rPr lang="en-GB" dirty="0"/>
              <a:t>In the If assistant recognizes field of this node, start to type #</a:t>
            </a:r>
            <a:r>
              <a:rPr lang="en-GB" dirty="0" err="1"/>
              <a:t>General_Greetings</a:t>
            </a:r>
            <a:r>
              <a:rPr lang="en-GB" dirty="0"/>
              <a:t>. Then, select the #</a:t>
            </a:r>
            <a:r>
              <a:rPr lang="en-GB" dirty="0" err="1"/>
              <a:t>General_Greetings</a:t>
            </a:r>
            <a:r>
              <a:rPr lang="en-GB" dirty="0"/>
              <a:t> option.</a:t>
            </a:r>
          </a:p>
          <a:p>
            <a:pPr marL="457200" indent="-457200">
              <a:lnSpc>
                <a:spcPct val="150000"/>
              </a:lnSpc>
              <a:buFont typeface="+mj-lt"/>
              <a:buAutoNum type="arabicPeriod"/>
            </a:pPr>
            <a:r>
              <a:rPr lang="en-GB" dirty="0"/>
              <a:t>Add the response text, Good day to you!</a:t>
            </a:r>
          </a:p>
        </p:txBody>
      </p:sp>
      <p:sp>
        <p:nvSpPr>
          <p:cNvPr id="5" name="Date Placeholder 4"/>
          <p:cNvSpPr>
            <a:spLocks noGrp="1"/>
          </p:cNvSpPr>
          <p:nvPr>
            <p:ph type="dt" sz="half" idx="10"/>
          </p:nvPr>
        </p:nvSpPr>
        <p:spPr/>
        <p:txBody>
          <a:bodyPr/>
          <a:lstStyle/>
          <a:p>
            <a:fld id="{47A88E05-BF33-4664-BB5D-9AF0C91237BB}" type="datetime1">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4989596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245533" y="764373"/>
            <a:ext cx="11604362" cy="5294490"/>
          </a:xfrm>
          <a:prstGeom prst="rect">
            <a:avLst/>
          </a:prstGeom>
        </p:spPr>
      </p:pic>
      <p:sp>
        <p:nvSpPr>
          <p:cNvPr id="5" name="Date Placeholder 4"/>
          <p:cNvSpPr>
            <a:spLocks noGrp="1"/>
          </p:cNvSpPr>
          <p:nvPr>
            <p:ph type="dt" sz="half" idx="10"/>
          </p:nvPr>
        </p:nvSpPr>
        <p:spPr/>
        <p:txBody>
          <a:bodyPr/>
          <a:lstStyle/>
          <a:p>
            <a:fld id="{695D7CF0-0F64-45FE-BA78-E588C4375E17}" type="datetime1">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1598522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GB" dirty="0"/>
          </a:p>
        </p:txBody>
      </p:sp>
      <p:sp>
        <p:nvSpPr>
          <p:cNvPr id="3" name="Content Placeholder 2"/>
          <p:cNvSpPr>
            <a:spLocks noGrp="1"/>
          </p:cNvSpPr>
          <p:nvPr>
            <p:ph idx="1"/>
          </p:nvPr>
        </p:nvSpPr>
        <p:spPr/>
        <p:txBody>
          <a:bodyPr>
            <a:normAutofit/>
          </a:bodyPr>
          <a:lstStyle/>
          <a:p>
            <a:pPr fontAlgn="base"/>
            <a:r>
              <a:rPr lang="en-GB" dirty="0"/>
              <a:t>Gain a basic understanding of Watson Assistant.</a:t>
            </a:r>
          </a:p>
          <a:p>
            <a:pPr fontAlgn="base"/>
            <a:r>
              <a:rPr lang="en-GB" dirty="0"/>
              <a:t>Understand the development steps.</a:t>
            </a:r>
          </a:p>
          <a:p>
            <a:pPr fontAlgn="base"/>
            <a:r>
              <a:rPr lang="en-GB" dirty="0"/>
              <a:t>Apply design thinking for a cognitive solution.</a:t>
            </a:r>
          </a:p>
          <a:p>
            <a:pPr fontAlgn="base"/>
            <a:r>
              <a:rPr lang="en-GB" dirty="0" smtClean="0"/>
              <a:t>Create an instance of Watson Assistant </a:t>
            </a:r>
          </a:p>
          <a:p>
            <a:pPr fontAlgn="base"/>
            <a:r>
              <a:rPr lang="en-GB" dirty="0" smtClean="0"/>
              <a:t>Define intent and dialogs to help natural language processing.</a:t>
            </a:r>
          </a:p>
          <a:p>
            <a:pPr fontAlgn="base"/>
            <a:r>
              <a:rPr lang="en-GB" dirty="0" smtClean="0"/>
              <a:t>Build </a:t>
            </a:r>
            <a:r>
              <a:rPr lang="en-GB" dirty="0"/>
              <a:t>a simple </a:t>
            </a:r>
            <a:r>
              <a:rPr lang="en-GB" dirty="0" smtClean="0"/>
              <a:t>Dialogue </a:t>
            </a:r>
            <a:r>
              <a:rPr lang="en-GB" dirty="0" smtClean="0"/>
              <a:t>flow</a:t>
            </a:r>
          </a:p>
          <a:p>
            <a:pPr fontAlgn="base"/>
            <a:r>
              <a:rPr lang="en-GB" dirty="0" smtClean="0"/>
              <a:t>Translate into another language</a:t>
            </a:r>
          </a:p>
          <a:p>
            <a:pPr fontAlgn="base"/>
            <a:endParaRPr lang="en-GB" dirty="0"/>
          </a:p>
          <a:p>
            <a:pPr fontAlgn="base"/>
            <a:r>
              <a:rPr lang="en-GB" dirty="0" smtClean="0"/>
              <a:t>A quick overview of </a:t>
            </a:r>
            <a:r>
              <a:rPr lang="en-GB" dirty="0" err="1" smtClean="0"/>
              <a:t>Dialogflow</a:t>
            </a:r>
            <a:r>
              <a:rPr lang="en-GB" dirty="0" smtClean="0"/>
              <a:t> from GCP</a:t>
            </a:r>
            <a:endParaRPr lang="en-GB" dirty="0"/>
          </a:p>
          <a:p>
            <a:endParaRPr lang="en-GB" dirty="0"/>
          </a:p>
        </p:txBody>
      </p:sp>
      <p:sp>
        <p:nvSpPr>
          <p:cNvPr id="4" name="Date Placeholder 3"/>
          <p:cNvSpPr>
            <a:spLocks noGrp="1"/>
          </p:cNvSpPr>
          <p:nvPr>
            <p:ph type="dt" sz="half" idx="10"/>
          </p:nvPr>
        </p:nvSpPr>
        <p:spPr/>
        <p:txBody>
          <a:bodyPr/>
          <a:lstStyle/>
          <a:p>
            <a:fld id="{D61D1347-B4BC-4B84-90D4-29B8CBD56C09}"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dirty="0" smtClean="0"/>
              <a:t>Author: Samantha Wigglesworth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354450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lnSpc>
                <a:spcPct val="200000"/>
              </a:lnSpc>
              <a:buNone/>
            </a:pPr>
            <a:r>
              <a:rPr lang="en-GB" dirty="0" smtClean="0"/>
              <a:t>5. Click </a:t>
            </a:r>
            <a:r>
              <a:rPr lang="en-GB" dirty="0"/>
              <a:t>Close to close the edit </a:t>
            </a:r>
            <a:r>
              <a:rPr lang="en-GB" dirty="0" smtClean="0"/>
              <a:t>view.</a:t>
            </a:r>
          </a:p>
          <a:p>
            <a:pPr marL="0" indent="0">
              <a:lnSpc>
                <a:spcPct val="200000"/>
              </a:lnSpc>
              <a:buNone/>
            </a:pPr>
            <a:r>
              <a:rPr lang="en-GB" dirty="0" smtClean="0"/>
              <a:t>6. Click </a:t>
            </a:r>
            <a:r>
              <a:rPr lang="en-GB" dirty="0"/>
              <a:t>Add node to create a peer node.</a:t>
            </a:r>
          </a:p>
          <a:p>
            <a:pPr marL="0" indent="0">
              <a:lnSpc>
                <a:spcPct val="200000"/>
              </a:lnSpc>
              <a:buNone/>
            </a:pPr>
            <a:r>
              <a:rPr lang="en-GB" dirty="0" smtClean="0"/>
              <a:t>7. Name </a:t>
            </a:r>
            <a:r>
              <a:rPr lang="en-GB" dirty="0"/>
              <a:t>the peer node Say goodbye and specify #</a:t>
            </a:r>
            <a:r>
              <a:rPr lang="en-GB" dirty="0" err="1"/>
              <a:t>General_Ending</a:t>
            </a:r>
            <a:r>
              <a:rPr lang="en-GB" dirty="0"/>
              <a:t> in the If assistant recognizes </a:t>
            </a:r>
            <a:r>
              <a:rPr lang="en-GB" dirty="0" smtClean="0"/>
              <a:t>field.</a:t>
            </a:r>
          </a:p>
          <a:p>
            <a:pPr marL="0" indent="0">
              <a:lnSpc>
                <a:spcPct val="200000"/>
              </a:lnSpc>
              <a:buNone/>
            </a:pPr>
            <a:r>
              <a:rPr lang="en-GB" dirty="0" smtClean="0"/>
              <a:t>8. Add </a:t>
            </a:r>
            <a:r>
              <a:rPr lang="en-GB" dirty="0"/>
              <a:t>OK. See you later. as the response text.</a:t>
            </a:r>
          </a:p>
        </p:txBody>
      </p:sp>
      <p:sp>
        <p:nvSpPr>
          <p:cNvPr id="5" name="Date Placeholder 4"/>
          <p:cNvSpPr>
            <a:spLocks noGrp="1"/>
          </p:cNvSpPr>
          <p:nvPr>
            <p:ph type="dt" sz="half" idx="10"/>
          </p:nvPr>
        </p:nvSpPr>
        <p:spPr/>
        <p:txBody>
          <a:bodyPr/>
          <a:lstStyle/>
          <a:p>
            <a:fld id="{DD8E9A92-B3B5-4F21-B2B3-7D5DBCDE27ED}" type="datetime1">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41686738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372240" y="764373"/>
            <a:ext cx="11436469" cy="4846204"/>
          </a:xfrm>
          <a:prstGeom prst="rect">
            <a:avLst/>
          </a:prstGeom>
        </p:spPr>
      </p:pic>
      <p:sp>
        <p:nvSpPr>
          <p:cNvPr id="5" name="Date Placeholder 4"/>
          <p:cNvSpPr>
            <a:spLocks noGrp="1"/>
          </p:cNvSpPr>
          <p:nvPr>
            <p:ph type="dt" sz="half" idx="10"/>
          </p:nvPr>
        </p:nvSpPr>
        <p:spPr/>
        <p:txBody>
          <a:bodyPr/>
          <a:lstStyle/>
          <a:p>
            <a:fld id="{87A6FC47-CF64-40D7-B942-1FD06DB6AFBA}" type="datetime1">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21692872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245533" y="5823832"/>
            <a:ext cx="10820400" cy="4024125"/>
          </a:xfrm>
        </p:spPr>
        <p:txBody>
          <a:bodyPr>
            <a:normAutofit/>
          </a:bodyPr>
          <a:lstStyle/>
          <a:p>
            <a:r>
              <a:rPr lang="en-GB" sz="2400" dirty="0" smtClean="0"/>
              <a:t>9</a:t>
            </a:r>
            <a:r>
              <a:rPr lang="en-GB" sz="2400" dirty="0"/>
              <a:t>. Click Close to close the edit view.</a:t>
            </a:r>
          </a:p>
        </p:txBody>
      </p:sp>
      <p:pic>
        <p:nvPicPr>
          <p:cNvPr id="5" name="Picture 4"/>
          <p:cNvPicPr>
            <a:picLocks noChangeAspect="1"/>
          </p:cNvPicPr>
          <p:nvPr/>
        </p:nvPicPr>
        <p:blipFill>
          <a:blip r:embed="rId2"/>
          <a:stretch>
            <a:fillRect/>
          </a:stretch>
        </p:blipFill>
        <p:spPr>
          <a:xfrm>
            <a:off x="5192889" y="120479"/>
            <a:ext cx="6776155" cy="5789251"/>
          </a:xfrm>
          <a:prstGeom prst="rect">
            <a:avLst/>
          </a:prstGeom>
        </p:spPr>
      </p:pic>
      <p:sp>
        <p:nvSpPr>
          <p:cNvPr id="6" name="Date Placeholder 5"/>
          <p:cNvSpPr>
            <a:spLocks noGrp="1"/>
          </p:cNvSpPr>
          <p:nvPr>
            <p:ph type="dt" sz="half" idx="10"/>
          </p:nvPr>
        </p:nvSpPr>
        <p:spPr/>
        <p:txBody>
          <a:bodyPr/>
          <a:lstStyle/>
          <a:p>
            <a:fld id="{7B6C4AC3-F2E9-4726-83D6-0DEA4B86DD61}" type="datetime1">
              <a:rPr lang="en-US" smtClean="0"/>
              <a:t>12/5/2020</a:t>
            </a:fld>
            <a:endParaRPr lang="en-US" dirty="0"/>
          </a:p>
        </p:txBody>
      </p:sp>
      <p:sp>
        <p:nvSpPr>
          <p:cNvPr id="7" name="Footer Placeholder 6"/>
          <p:cNvSpPr>
            <a:spLocks noGrp="1"/>
          </p:cNvSpPr>
          <p:nvPr>
            <p:ph type="ftr" sz="quarter" idx="11"/>
          </p:nvPr>
        </p:nvSpPr>
        <p:spPr/>
        <p:txBody>
          <a:bodyPr/>
          <a:lstStyle/>
          <a:p>
            <a:r>
              <a:rPr lang="en-US" dirty="0"/>
              <a:t>Author: Samantha Wigglesworth</a:t>
            </a:r>
          </a:p>
          <a:p>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8378290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STEP </a:t>
            </a:r>
            <a:r>
              <a:rPr lang="en-GB" dirty="0" smtClean="0"/>
              <a:t>6. </a:t>
            </a:r>
            <a:r>
              <a:rPr lang="en-GB" b="1" dirty="0" smtClean="0"/>
              <a:t>Testing </a:t>
            </a:r>
            <a:r>
              <a:rPr lang="en-GB" b="1" dirty="0"/>
              <a:t>intent recognition</a:t>
            </a:r>
            <a:r>
              <a:rPr lang="en-GB" dirty="0"/>
              <a:t/>
            </a:r>
            <a:br>
              <a:rPr lang="en-GB" dirty="0"/>
            </a:br>
            <a:endParaRPr lang="en-GB" dirty="0"/>
          </a:p>
        </p:txBody>
      </p:sp>
      <p:sp>
        <p:nvSpPr>
          <p:cNvPr id="3" name="Content Placeholder 2"/>
          <p:cNvSpPr>
            <a:spLocks noGrp="1"/>
          </p:cNvSpPr>
          <p:nvPr>
            <p:ph idx="1"/>
          </p:nvPr>
        </p:nvSpPr>
        <p:spPr/>
        <p:txBody>
          <a:bodyPr/>
          <a:lstStyle/>
          <a:p>
            <a:pPr fontAlgn="base"/>
            <a:r>
              <a:rPr lang="en-GB" sz="2400" dirty="0"/>
              <a:t>You built a simple dialog to recognize and respond to both greeting and ending inputs. Let's see how well it works.</a:t>
            </a:r>
          </a:p>
          <a:p>
            <a:pPr marL="0" indent="0">
              <a:buNone/>
            </a:pPr>
            <a:r>
              <a:rPr lang="en-GB" dirty="0"/>
              <a:t/>
            </a:r>
            <a:br>
              <a:rPr lang="en-GB" dirty="0"/>
            </a:br>
            <a:endParaRPr lang="en-GB" dirty="0"/>
          </a:p>
        </p:txBody>
      </p:sp>
      <p:sp>
        <p:nvSpPr>
          <p:cNvPr id="4" name="Date Placeholder 3"/>
          <p:cNvSpPr>
            <a:spLocks noGrp="1"/>
          </p:cNvSpPr>
          <p:nvPr>
            <p:ph type="dt" sz="half" idx="10"/>
          </p:nvPr>
        </p:nvSpPr>
        <p:spPr/>
        <p:txBody>
          <a:bodyPr/>
          <a:lstStyle/>
          <a:p>
            <a:fld id="{673D89B0-44A0-4ADD-BD3A-024437129DCD}"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dirty="0"/>
              <a:t>Author: Samantha Wigglesworth</a:t>
            </a:r>
          </a:p>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8706628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85049"/>
            <a:ext cx="10820400" cy="4024125"/>
          </a:xfrm>
        </p:spPr>
        <p:txBody>
          <a:bodyPr>
            <a:noAutofit/>
          </a:bodyPr>
          <a:lstStyle/>
          <a:p>
            <a:pPr marL="457200" indent="-457200">
              <a:buFont typeface="+mj-lt"/>
              <a:buAutoNum type="arabicPeriod"/>
            </a:pPr>
            <a:r>
              <a:rPr lang="en-GB" sz="2400" dirty="0"/>
              <a:t>Click the Try it icon to open the "Try it out" pane. There's that reassuring welcome message</a:t>
            </a:r>
            <a:r>
              <a:rPr lang="en-GB" sz="2400" dirty="0" smtClean="0"/>
              <a:t>.</a:t>
            </a:r>
          </a:p>
          <a:p>
            <a:pPr marL="457200" indent="-457200">
              <a:buFont typeface="+mj-lt"/>
              <a:buAutoNum type="arabicPeriod"/>
            </a:pPr>
            <a:endParaRPr lang="en-GB" sz="2400" dirty="0"/>
          </a:p>
          <a:p>
            <a:pPr marL="457200" indent="-457200">
              <a:buFont typeface="+mj-lt"/>
              <a:buAutoNum type="arabicPeriod"/>
            </a:pPr>
            <a:r>
              <a:rPr lang="en-GB" sz="2400" dirty="0"/>
              <a:t>In the text field, type Hello and then press Enter. The output indicates that the </a:t>
            </a:r>
            <a:r>
              <a:rPr lang="en-GB" sz="2400" b="1" dirty="0">
                <a:effectLst>
                  <a:outerShdw blurRad="38100" dist="38100" dir="2700000" algn="tl">
                    <a:srgbClr val="000000">
                      <a:alpha val="43137"/>
                    </a:srgbClr>
                  </a:outerShdw>
                </a:effectLst>
              </a:rPr>
              <a:t>#</a:t>
            </a:r>
            <a:r>
              <a:rPr lang="en-GB" sz="2400" b="1" dirty="0" err="1">
                <a:effectLst>
                  <a:outerShdw blurRad="38100" dist="38100" dir="2700000" algn="tl">
                    <a:srgbClr val="000000">
                      <a:alpha val="43137"/>
                    </a:srgbClr>
                  </a:outerShdw>
                </a:effectLst>
              </a:rPr>
              <a:t>General_Greetings</a:t>
            </a:r>
            <a:r>
              <a:rPr lang="en-GB" sz="2400" b="1" dirty="0">
                <a:effectLst>
                  <a:outerShdw blurRad="38100" dist="38100" dir="2700000" algn="tl">
                    <a:srgbClr val="000000">
                      <a:alpha val="43137"/>
                    </a:srgbClr>
                  </a:outerShdw>
                </a:effectLst>
              </a:rPr>
              <a:t> </a:t>
            </a:r>
            <a:r>
              <a:rPr lang="en-GB" sz="2400" dirty="0"/>
              <a:t>intent was recognized, and the appropriate response (Good day to you</a:t>
            </a:r>
            <a:r>
              <a:rPr lang="en-GB" sz="2400" dirty="0" smtClean="0"/>
              <a:t>.)  </a:t>
            </a:r>
            <a:r>
              <a:rPr lang="en-GB" sz="2400" dirty="0"/>
              <a:t>is displayed.</a:t>
            </a:r>
          </a:p>
          <a:p>
            <a:pPr marL="457200" indent="-457200">
              <a:buFont typeface="+mj-lt"/>
              <a:buAutoNum type="arabicPeriod"/>
            </a:pPr>
            <a:r>
              <a:rPr lang="en-GB" sz="2400" dirty="0"/>
              <a:t>Try the following input:</a:t>
            </a:r>
          </a:p>
          <a:p>
            <a:endParaRPr lang="en-GB" sz="2400" dirty="0"/>
          </a:p>
          <a:p>
            <a:r>
              <a:rPr lang="en-GB" sz="2400" dirty="0"/>
              <a:t>bye</a:t>
            </a:r>
          </a:p>
          <a:p>
            <a:r>
              <a:rPr lang="en-GB" sz="2400" dirty="0"/>
              <a:t>howdy</a:t>
            </a:r>
          </a:p>
          <a:p>
            <a:r>
              <a:rPr lang="en-GB" sz="2400" dirty="0"/>
              <a:t>see </a:t>
            </a:r>
            <a:r>
              <a:rPr lang="en-GB" sz="2400" dirty="0" err="1"/>
              <a:t>ya</a:t>
            </a:r>
            <a:endParaRPr lang="en-GB" sz="2400" dirty="0"/>
          </a:p>
          <a:p>
            <a:r>
              <a:rPr lang="en-GB" sz="2400" dirty="0"/>
              <a:t>good morning</a:t>
            </a:r>
          </a:p>
          <a:p>
            <a:r>
              <a:rPr lang="en-GB" sz="2400" dirty="0"/>
              <a:t>sayonara</a:t>
            </a:r>
          </a:p>
        </p:txBody>
      </p:sp>
      <p:sp>
        <p:nvSpPr>
          <p:cNvPr id="5" name="Date Placeholder 4"/>
          <p:cNvSpPr>
            <a:spLocks noGrp="1"/>
          </p:cNvSpPr>
          <p:nvPr>
            <p:ph type="dt" sz="half" idx="10"/>
          </p:nvPr>
        </p:nvSpPr>
        <p:spPr/>
        <p:txBody>
          <a:bodyPr/>
          <a:lstStyle/>
          <a:p>
            <a:fld id="{54475DAF-592C-4227-87A4-543C87920121}" type="datetime1">
              <a:rPr lang="en-US" smtClean="0"/>
              <a:t>12/5/2020</a:t>
            </a:fld>
            <a:endParaRPr lang="en-US" dirty="0"/>
          </a:p>
        </p:txBody>
      </p:sp>
      <p:sp>
        <p:nvSpPr>
          <p:cNvPr id="6" name="Footer Placeholder 5"/>
          <p:cNvSpPr>
            <a:spLocks noGrp="1"/>
          </p:cNvSpPr>
          <p:nvPr>
            <p:ph type="ftr" sz="quarter" idx="11"/>
          </p:nvPr>
        </p:nvSpPr>
        <p:spPr>
          <a:xfrm>
            <a:off x="685800" y="6492875"/>
            <a:ext cx="7772400" cy="365125"/>
          </a:xfrm>
        </p:spPr>
        <p:txBody>
          <a:bodyPr/>
          <a:lstStyle/>
          <a:p>
            <a:r>
              <a:rPr lang="en-US" dirty="0"/>
              <a:t>Author: Samantha Wigglesworth</a:t>
            </a:r>
          </a:p>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4595484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85800" y="2331720"/>
            <a:ext cx="10820400" cy="4024125"/>
          </a:xfrm>
        </p:spPr>
        <p:txBody>
          <a:bodyPr>
            <a:normAutofit/>
          </a:bodyPr>
          <a:lstStyle/>
          <a:p>
            <a:r>
              <a:rPr lang="en-GB" sz="2400" dirty="0" smtClean="0"/>
              <a:t>4. </a:t>
            </a:r>
            <a:r>
              <a:rPr lang="en-GB" sz="2400" dirty="0"/>
              <a:t>Watson can recognize your intents even when your input doesn't exactly match the examples that you included. The dialog uses intents to identify the purpose of the user's input regardless of the precise wording used, and then responds in the way you specify.</a:t>
            </a:r>
          </a:p>
        </p:txBody>
      </p:sp>
      <p:sp>
        <p:nvSpPr>
          <p:cNvPr id="4" name="Date Placeholder 3"/>
          <p:cNvSpPr>
            <a:spLocks noGrp="1"/>
          </p:cNvSpPr>
          <p:nvPr>
            <p:ph type="dt" sz="half" idx="10"/>
          </p:nvPr>
        </p:nvSpPr>
        <p:spPr/>
        <p:txBody>
          <a:bodyPr/>
          <a:lstStyle/>
          <a:p>
            <a:fld id="{C223C8D7-7610-4195-AAF8-85FBC9C505FE}"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dirty="0"/>
              <a:t>Author: Samantha Wigglesworth</a:t>
            </a:r>
          </a:p>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10034490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 of building a dialog</a:t>
            </a:r>
            <a:br>
              <a:rPr lang="en-GB" dirty="0"/>
            </a:br>
            <a:endParaRPr lang="en-GB" dirty="0"/>
          </a:p>
        </p:txBody>
      </p:sp>
      <p:sp>
        <p:nvSpPr>
          <p:cNvPr id="3" name="Content Placeholder 2"/>
          <p:cNvSpPr>
            <a:spLocks noGrp="1"/>
          </p:cNvSpPr>
          <p:nvPr>
            <p:ph idx="1"/>
          </p:nvPr>
        </p:nvSpPr>
        <p:spPr>
          <a:xfrm>
            <a:off x="166511" y="1223715"/>
            <a:ext cx="10820400" cy="4024125"/>
          </a:xfrm>
        </p:spPr>
        <p:txBody>
          <a:bodyPr/>
          <a:lstStyle/>
          <a:p>
            <a:endParaRPr lang="en-GB" dirty="0"/>
          </a:p>
          <a:p>
            <a:r>
              <a:rPr lang="en-GB" dirty="0"/>
              <a:t>That's it. You created a simple conversation with two intents and a dialog to recognize them</a:t>
            </a:r>
            <a:r>
              <a:rPr lang="en-GB" dirty="0" smtClean="0"/>
              <a:t>.</a:t>
            </a:r>
          </a:p>
          <a:p>
            <a:endParaRPr lang="en-GB" dirty="0"/>
          </a:p>
          <a:p>
            <a:endParaRPr lang="en-GB" dirty="0"/>
          </a:p>
        </p:txBody>
      </p:sp>
      <p:pic>
        <p:nvPicPr>
          <p:cNvPr id="4" name="Testing the dialog in the Try it out pane (1)">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518161" y="2232572"/>
            <a:ext cx="3019211" cy="4488398"/>
          </a:xfrm>
          <a:prstGeom prst="rect">
            <a:avLst/>
          </a:prstGeom>
        </p:spPr>
      </p:pic>
      <p:sp>
        <p:nvSpPr>
          <p:cNvPr id="5" name="TextBox 4"/>
          <p:cNvSpPr txBox="1"/>
          <p:nvPr/>
        </p:nvSpPr>
        <p:spPr>
          <a:xfrm>
            <a:off x="7688692" y="5824314"/>
            <a:ext cx="4309193" cy="369332"/>
          </a:xfrm>
          <a:prstGeom prst="rect">
            <a:avLst/>
          </a:prstGeom>
          <a:noFill/>
        </p:spPr>
        <p:txBody>
          <a:bodyPr wrap="none" rtlCol="0">
            <a:spAutoFit/>
          </a:bodyPr>
          <a:lstStyle/>
          <a:p>
            <a:r>
              <a:rPr lang="en-GB" dirty="0" smtClean="0"/>
              <a:t>Video demo of the example we built</a:t>
            </a:r>
            <a:endParaRPr lang="en-GB" dirty="0"/>
          </a:p>
        </p:txBody>
      </p:sp>
      <p:sp>
        <p:nvSpPr>
          <p:cNvPr id="6" name="Date Placeholder 5"/>
          <p:cNvSpPr>
            <a:spLocks noGrp="1"/>
          </p:cNvSpPr>
          <p:nvPr>
            <p:ph type="dt" sz="half" idx="10"/>
          </p:nvPr>
        </p:nvSpPr>
        <p:spPr/>
        <p:txBody>
          <a:bodyPr/>
          <a:lstStyle/>
          <a:p>
            <a:fld id="{7B82A2D1-4E65-4AAC-896D-A653293D2BD2}" type="datetime1">
              <a:rPr lang="en-US" smtClean="0"/>
              <a:t>12/5/2020</a:t>
            </a:fld>
            <a:endParaRPr lang="en-US" dirty="0"/>
          </a:p>
        </p:txBody>
      </p:sp>
      <p:sp>
        <p:nvSpPr>
          <p:cNvPr id="7" name="Footer Placeholder 6"/>
          <p:cNvSpPr>
            <a:spLocks noGrp="1"/>
          </p:cNvSpPr>
          <p:nvPr>
            <p:ph type="ftr" sz="quarter" idx="11"/>
          </p:nvPr>
        </p:nvSpPr>
        <p:spPr/>
        <p:txBody>
          <a:bodyPr/>
          <a:lstStyle/>
          <a:p>
            <a:r>
              <a:rPr lang="en-US" dirty="0"/>
              <a:t>Author: Samantha Wigglesworth</a:t>
            </a:r>
          </a:p>
          <a:p>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39306149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a:t>
            </a:r>
            <a:r>
              <a:rPr lang="en-GB" dirty="0" smtClean="0"/>
              <a:t>7: </a:t>
            </a:r>
            <a:r>
              <a:rPr lang="en-GB" b="1" dirty="0"/>
              <a:t>Integrate the assistant</a:t>
            </a:r>
          </a:p>
        </p:txBody>
      </p:sp>
      <p:sp>
        <p:nvSpPr>
          <p:cNvPr id="3" name="Content Placeholder 2"/>
          <p:cNvSpPr>
            <a:spLocks noGrp="1"/>
          </p:cNvSpPr>
          <p:nvPr>
            <p:ph idx="1"/>
          </p:nvPr>
        </p:nvSpPr>
        <p:spPr>
          <a:xfrm>
            <a:off x="685799" y="2194560"/>
            <a:ext cx="11111089" cy="4273973"/>
          </a:xfrm>
        </p:spPr>
        <p:txBody>
          <a:bodyPr>
            <a:normAutofit fontScale="92500" lnSpcReduction="10000"/>
          </a:bodyPr>
          <a:lstStyle/>
          <a:p>
            <a:r>
              <a:rPr lang="en-GB" dirty="0"/>
              <a:t>Now that you have an assistant that can participate in a simple conversational exchange, test it.</a:t>
            </a:r>
          </a:p>
          <a:p>
            <a:endParaRPr lang="en-GB" dirty="0"/>
          </a:p>
          <a:p>
            <a:pPr marL="457200" indent="-457200">
              <a:buFont typeface="+mj-lt"/>
              <a:buAutoNum type="arabicPeriod"/>
            </a:pPr>
            <a:r>
              <a:rPr lang="en-GB" dirty="0"/>
              <a:t>Click the Assistants icon Assistants menu icon to open a list of your assistants.</a:t>
            </a:r>
          </a:p>
          <a:p>
            <a:pPr marL="457200" indent="-457200">
              <a:buFont typeface="+mj-lt"/>
              <a:buAutoNum type="arabicPeriod"/>
            </a:pPr>
            <a:r>
              <a:rPr lang="en-GB" dirty="0"/>
              <a:t>Find the My first </a:t>
            </a:r>
            <a:r>
              <a:rPr lang="en-GB" dirty="0" smtClean="0"/>
              <a:t>assistant, </a:t>
            </a:r>
            <a:r>
              <a:rPr lang="en-GB" dirty="0"/>
              <a:t>and open it.</a:t>
            </a:r>
          </a:p>
          <a:p>
            <a:pPr marL="457200" indent="-457200">
              <a:buFont typeface="+mj-lt"/>
              <a:buAutoNum type="arabicPeriod"/>
            </a:pPr>
            <a:r>
              <a:rPr lang="en-GB" dirty="0"/>
              <a:t>Test your assistant with a Preview link integration.</a:t>
            </a:r>
          </a:p>
          <a:p>
            <a:pPr marL="457200" indent="-457200">
              <a:buFont typeface="+mj-lt"/>
              <a:buAutoNum type="arabicPeriod"/>
            </a:pPr>
            <a:endParaRPr lang="en-GB" dirty="0"/>
          </a:p>
          <a:p>
            <a:pPr marL="457200" indent="-457200">
              <a:buFont typeface="+mj-lt"/>
              <a:buAutoNum type="arabicPeriod"/>
            </a:pPr>
            <a:r>
              <a:rPr lang="en-GB" dirty="0"/>
              <a:t>The Preview link integration is created for your automatically. It builds your assistant into a chat widget that is hosted by an IBM-branded web page. You can open the web page and chat with your assistant to test it out.</a:t>
            </a:r>
          </a:p>
          <a:p>
            <a:pPr marL="457200" indent="-457200">
              <a:buFont typeface="+mj-lt"/>
              <a:buAutoNum type="arabicPeriod"/>
            </a:pPr>
            <a:endParaRPr lang="en-GB" dirty="0"/>
          </a:p>
          <a:p>
            <a:pPr marL="457200" indent="-457200">
              <a:buFont typeface="+mj-lt"/>
              <a:buAutoNum type="arabicPeriod"/>
            </a:pPr>
            <a:r>
              <a:rPr lang="en-GB" dirty="0"/>
              <a:t>From the Integrations section, click the Preview link tile.</a:t>
            </a:r>
          </a:p>
        </p:txBody>
      </p:sp>
      <p:sp>
        <p:nvSpPr>
          <p:cNvPr id="5" name="Date Placeholder 4"/>
          <p:cNvSpPr>
            <a:spLocks noGrp="1"/>
          </p:cNvSpPr>
          <p:nvPr>
            <p:ph type="dt" sz="half" idx="10"/>
          </p:nvPr>
        </p:nvSpPr>
        <p:spPr/>
        <p:txBody>
          <a:bodyPr/>
          <a:lstStyle/>
          <a:p>
            <a:fld id="{89D4435B-D581-4CF7-8BC7-89C33A541BC2}" type="datetime1">
              <a:rPr lang="en-US" smtClean="0"/>
              <a:t>12/5/2020</a:t>
            </a:fld>
            <a:endParaRPr lang="en-US" dirty="0"/>
          </a:p>
        </p:txBody>
      </p:sp>
      <p:sp>
        <p:nvSpPr>
          <p:cNvPr id="6" name="Footer Placeholder 5"/>
          <p:cNvSpPr>
            <a:spLocks noGrp="1"/>
          </p:cNvSpPr>
          <p:nvPr>
            <p:ph type="ftr" sz="quarter" idx="11"/>
          </p:nvPr>
        </p:nvSpPr>
        <p:spPr/>
        <p:txBody>
          <a:bodyPr/>
          <a:lstStyle/>
          <a:p>
            <a:r>
              <a:rPr lang="en-US" dirty="0"/>
              <a:t>Author: Samantha Wigglesworth</a:t>
            </a:r>
          </a:p>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41702900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182386" y="76713"/>
            <a:ext cx="11601450" cy="6210300"/>
          </a:xfrm>
          <a:prstGeom prst="rect">
            <a:avLst/>
          </a:prstGeom>
        </p:spPr>
      </p:pic>
      <p:sp>
        <p:nvSpPr>
          <p:cNvPr id="5" name="Date Placeholder 4"/>
          <p:cNvSpPr>
            <a:spLocks noGrp="1"/>
          </p:cNvSpPr>
          <p:nvPr>
            <p:ph type="dt" sz="half" idx="10"/>
          </p:nvPr>
        </p:nvSpPr>
        <p:spPr/>
        <p:txBody>
          <a:bodyPr/>
          <a:lstStyle/>
          <a:p>
            <a:fld id="{5A5C0A64-221C-4E28-9C1C-C3DBCA5B07F2}" type="datetime1">
              <a:rPr lang="en-US" smtClean="0"/>
              <a:t>12/5/2020</a:t>
            </a:fld>
            <a:endParaRPr lang="en-US" dirty="0"/>
          </a:p>
        </p:txBody>
      </p:sp>
      <p:sp>
        <p:nvSpPr>
          <p:cNvPr id="6" name="Footer Placeholder 5"/>
          <p:cNvSpPr>
            <a:spLocks noGrp="1"/>
          </p:cNvSpPr>
          <p:nvPr>
            <p:ph type="ftr" sz="quarter" idx="11"/>
          </p:nvPr>
        </p:nvSpPr>
        <p:spPr/>
        <p:txBody>
          <a:bodyPr/>
          <a:lstStyle/>
          <a:p>
            <a:r>
              <a:rPr lang="en-US" dirty="0"/>
              <a:t>Author: Samantha Wigglesworth</a:t>
            </a:r>
          </a:p>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37647901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53468" y="164871"/>
            <a:ext cx="8610600" cy="1293028"/>
          </a:xfrm>
        </p:spPr>
        <p:txBody>
          <a:bodyPr/>
          <a:lstStyle/>
          <a:p>
            <a:r>
              <a:rPr lang="en-GB" dirty="0">
                <a:hlinkClick r:id="rId3"/>
              </a:rPr>
              <a:t>IBM Watson Assistant</a:t>
            </a:r>
            <a:endParaRPr lang="en-GB" dirty="0"/>
          </a:p>
        </p:txBody>
      </p:sp>
      <p:sp>
        <p:nvSpPr>
          <p:cNvPr id="3" name="Content Placeholder 2"/>
          <p:cNvSpPr>
            <a:spLocks noGrp="1"/>
          </p:cNvSpPr>
          <p:nvPr>
            <p:ph idx="1"/>
          </p:nvPr>
        </p:nvSpPr>
        <p:spPr>
          <a:xfrm>
            <a:off x="515056" y="2348674"/>
            <a:ext cx="6685844" cy="4024125"/>
          </a:xfrm>
        </p:spPr>
        <p:txBody>
          <a:bodyPr/>
          <a:lstStyle/>
          <a:p>
            <a:r>
              <a:rPr lang="en-GB" dirty="0" smtClean="0"/>
              <a:t>6. Click the URL that is displayed on the page.</a:t>
            </a:r>
          </a:p>
          <a:p>
            <a:endParaRPr lang="en-GB" dirty="0" smtClean="0"/>
          </a:p>
          <a:p>
            <a:r>
              <a:rPr lang="en-GB" dirty="0" smtClean="0"/>
              <a:t>The test web page opens in a new tab. You can start submitting message to see how your assistant responds.</a:t>
            </a:r>
          </a:p>
          <a:p>
            <a:endParaRPr lang="en-GB" dirty="0"/>
          </a:p>
          <a:p>
            <a:endParaRPr lang="en-GB" dirty="0" smtClean="0"/>
          </a:p>
          <a:p>
            <a:r>
              <a:rPr lang="en-GB" dirty="0" smtClean="0"/>
              <a:t>7</a:t>
            </a:r>
            <a:r>
              <a:rPr lang="en-GB" dirty="0"/>
              <a:t>. Type hello into the text field, and watch your assistant respond.</a:t>
            </a:r>
            <a:endParaRPr lang="en-GB" dirty="0" smtClean="0"/>
          </a:p>
          <a:p>
            <a:endParaRPr lang="en-GB" dirty="0" smtClean="0"/>
          </a:p>
          <a:p>
            <a:endParaRPr lang="en-GB" dirty="0" smtClean="0"/>
          </a:p>
          <a:p>
            <a:endParaRPr lang="en-GB" dirty="0" smtClean="0"/>
          </a:p>
          <a:p>
            <a:endParaRPr lang="en-GB" dirty="0"/>
          </a:p>
        </p:txBody>
      </p:sp>
      <p:pic>
        <p:nvPicPr>
          <p:cNvPr id="7" name="Picture 6"/>
          <p:cNvPicPr>
            <a:picLocks noChangeAspect="1"/>
          </p:cNvPicPr>
          <p:nvPr/>
        </p:nvPicPr>
        <p:blipFill>
          <a:blip r:embed="rId4"/>
          <a:stretch>
            <a:fillRect/>
          </a:stretch>
        </p:blipFill>
        <p:spPr>
          <a:xfrm>
            <a:off x="7730243" y="1457899"/>
            <a:ext cx="3933825" cy="4914900"/>
          </a:xfrm>
          <a:prstGeom prst="rect">
            <a:avLst/>
          </a:prstGeom>
        </p:spPr>
      </p:pic>
      <p:sp>
        <p:nvSpPr>
          <p:cNvPr id="8" name="Date Placeholder 7"/>
          <p:cNvSpPr>
            <a:spLocks noGrp="1"/>
          </p:cNvSpPr>
          <p:nvPr>
            <p:ph type="dt" sz="half" idx="10"/>
          </p:nvPr>
        </p:nvSpPr>
        <p:spPr/>
        <p:txBody>
          <a:bodyPr/>
          <a:lstStyle/>
          <a:p>
            <a:fld id="{52345791-42EE-4482-A96C-5658BD4F5A70}" type="datetime1">
              <a:rPr lang="en-US" smtClean="0"/>
              <a:t>12/5/2020</a:t>
            </a:fld>
            <a:endParaRPr lang="en-US" dirty="0"/>
          </a:p>
        </p:txBody>
      </p:sp>
      <p:sp>
        <p:nvSpPr>
          <p:cNvPr id="9" name="Footer Placeholder 8"/>
          <p:cNvSpPr>
            <a:spLocks noGrp="1"/>
          </p:cNvSpPr>
          <p:nvPr>
            <p:ph type="ftr" sz="quarter" idx="11"/>
          </p:nvPr>
        </p:nvSpPr>
        <p:spPr/>
        <p:txBody>
          <a:bodyPr/>
          <a:lstStyle/>
          <a:p>
            <a:r>
              <a:rPr lang="en-US" dirty="0"/>
              <a:t>Author: Samantha Wigglesworth</a:t>
            </a:r>
          </a:p>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921465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r>
              <a:rPr lang="en-GB" sz="4000" dirty="0" smtClean="0"/>
              <a:t>CHAT BOTS CAN BE DEPLOYED ON E.G.</a:t>
            </a:r>
          </a:p>
          <a:p>
            <a:pPr marL="0" indent="0">
              <a:buNone/>
            </a:pPr>
            <a:r>
              <a:rPr lang="en-GB" sz="4000" dirty="0" smtClean="0"/>
              <a:t> </a:t>
            </a:r>
          </a:p>
          <a:p>
            <a:pPr lvl="1"/>
            <a:r>
              <a:rPr lang="en-GB" sz="4000" dirty="0" smtClean="0"/>
              <a:t>WORDPRESS</a:t>
            </a:r>
          </a:p>
          <a:p>
            <a:pPr lvl="1"/>
            <a:r>
              <a:rPr lang="en-GB" sz="4000" dirty="0" smtClean="0"/>
              <a:t>SLACK</a:t>
            </a:r>
          </a:p>
          <a:p>
            <a:pPr lvl="1"/>
            <a:r>
              <a:rPr lang="en-GB" sz="4000" dirty="0" smtClean="0"/>
              <a:t>FACEBOOK CHAT </a:t>
            </a:r>
          </a:p>
          <a:p>
            <a:pPr lvl="1"/>
            <a:r>
              <a:rPr lang="en-GB" sz="4000" dirty="0" smtClean="0"/>
              <a:t>EMBEDDED INTO OTHER WEBSITES </a:t>
            </a:r>
            <a:endParaRPr lang="en-GB" sz="4000" dirty="0"/>
          </a:p>
        </p:txBody>
      </p:sp>
      <p:sp>
        <p:nvSpPr>
          <p:cNvPr id="4" name="Date Placeholder 3"/>
          <p:cNvSpPr>
            <a:spLocks noGrp="1"/>
          </p:cNvSpPr>
          <p:nvPr>
            <p:ph type="dt" sz="half" idx="10"/>
          </p:nvPr>
        </p:nvSpPr>
        <p:spPr/>
        <p:txBody>
          <a:bodyPr/>
          <a:lstStyle/>
          <a:p>
            <a:fld id="{700F5711-CE48-49FD-ACF1-3DB361A4353C}"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dirty="0"/>
              <a:t>Author: Samantha Wigglesworth</a:t>
            </a:r>
          </a:p>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2101951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You can share the URL with others who might want to try out your assistant.</a:t>
            </a:r>
          </a:p>
          <a:p>
            <a:endParaRPr lang="en-GB" dirty="0"/>
          </a:p>
          <a:p>
            <a:r>
              <a:rPr lang="en-GB" dirty="0" smtClean="0"/>
              <a:t>8. After </a:t>
            </a:r>
            <a:r>
              <a:rPr lang="en-GB" dirty="0"/>
              <a:t>testing, close the web page. Click the X to close the preview link integration page</a:t>
            </a:r>
            <a:r>
              <a:rPr lang="en-GB" dirty="0" smtClean="0"/>
              <a:t>.</a:t>
            </a:r>
          </a:p>
          <a:p>
            <a:endParaRPr lang="en-GB" dirty="0"/>
          </a:p>
          <a:p>
            <a:endParaRPr lang="en-GB" dirty="0" smtClean="0"/>
          </a:p>
          <a:p>
            <a:endParaRPr lang="en-GB" dirty="0"/>
          </a:p>
          <a:p>
            <a:endParaRPr lang="en-GB" dirty="0"/>
          </a:p>
        </p:txBody>
      </p:sp>
      <p:sp>
        <p:nvSpPr>
          <p:cNvPr id="4" name="Date Placeholder 3"/>
          <p:cNvSpPr>
            <a:spLocks noGrp="1"/>
          </p:cNvSpPr>
          <p:nvPr>
            <p:ph type="dt" sz="half" idx="10"/>
          </p:nvPr>
        </p:nvSpPr>
        <p:spPr/>
        <p:txBody>
          <a:bodyPr/>
          <a:lstStyle/>
          <a:p>
            <a:fld id="{D15A4BE4-92C1-498B-8B33-1E188263AFB4}"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dirty="0"/>
              <a:t>Author: Samantha Wigglesworth</a:t>
            </a:r>
          </a:p>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25399096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u="sng" dirty="0">
                <a:effectLst>
                  <a:outerShdw blurRad="38100" dist="38100" dir="2700000" algn="tl">
                    <a:srgbClr val="000000">
                      <a:alpha val="43137"/>
                    </a:srgbClr>
                  </a:outerShdw>
                </a:effectLst>
              </a:rPr>
              <a:t>Next steps</a:t>
            </a:r>
          </a:p>
          <a:p>
            <a:r>
              <a:rPr lang="en-GB" dirty="0"/>
              <a:t>This tutorial is built around a simple example. </a:t>
            </a:r>
            <a:endParaRPr lang="en-GB" dirty="0" smtClean="0"/>
          </a:p>
          <a:p>
            <a:endParaRPr lang="en-GB" dirty="0"/>
          </a:p>
          <a:p>
            <a:r>
              <a:rPr lang="en-GB" dirty="0" smtClean="0"/>
              <a:t>For </a:t>
            </a:r>
            <a:r>
              <a:rPr lang="en-GB" dirty="0"/>
              <a:t>a real application, you need to define some more interesting intents, some entities, and a more complex dialog that uses them both. When you have a polished version of the assistant, you can integrate it with web sites or channels, such as Slack, that your customers already use. As traffic increases between the assistant and your customers, you can use the tools that are provided in the Analytics page to </a:t>
            </a:r>
            <a:r>
              <a:rPr lang="en-GB" dirty="0" err="1"/>
              <a:t>analyze</a:t>
            </a:r>
            <a:r>
              <a:rPr lang="en-GB" dirty="0"/>
              <a:t> real conversations, and identify areas for improvement.</a:t>
            </a:r>
          </a:p>
        </p:txBody>
      </p:sp>
      <p:sp>
        <p:nvSpPr>
          <p:cNvPr id="5" name="Date Placeholder 4"/>
          <p:cNvSpPr>
            <a:spLocks noGrp="1"/>
          </p:cNvSpPr>
          <p:nvPr>
            <p:ph type="dt" sz="half" idx="10"/>
          </p:nvPr>
        </p:nvSpPr>
        <p:spPr/>
        <p:txBody>
          <a:bodyPr/>
          <a:lstStyle/>
          <a:p>
            <a:fld id="{EAE4F064-A58C-4040-B485-B981D2EB018C}" type="datetime1">
              <a:rPr lang="en-US" smtClean="0"/>
              <a:t>12/5/2020</a:t>
            </a:fld>
            <a:endParaRPr lang="en-US" dirty="0"/>
          </a:p>
        </p:txBody>
      </p:sp>
      <p:sp>
        <p:nvSpPr>
          <p:cNvPr id="6" name="Footer Placeholder 5"/>
          <p:cNvSpPr>
            <a:spLocks noGrp="1"/>
          </p:cNvSpPr>
          <p:nvPr>
            <p:ph type="ftr" sz="quarter" idx="11"/>
          </p:nvPr>
        </p:nvSpPr>
        <p:spPr/>
        <p:txBody>
          <a:bodyPr/>
          <a:lstStyle/>
          <a:p>
            <a:r>
              <a:rPr lang="en-US" dirty="0"/>
              <a:t>Author: Samantha Wigglesworth</a:t>
            </a:r>
          </a:p>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39946576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SLACK INTEGRATION</a:t>
            </a:r>
            <a:endParaRPr lang="en-GB" dirty="0"/>
          </a:p>
        </p:txBody>
      </p:sp>
      <p:sp>
        <p:nvSpPr>
          <p:cNvPr id="3" name="Content Placeholder 2"/>
          <p:cNvSpPr>
            <a:spLocks noGrp="1"/>
          </p:cNvSpPr>
          <p:nvPr>
            <p:ph idx="1"/>
          </p:nvPr>
        </p:nvSpPr>
        <p:spPr>
          <a:xfrm>
            <a:off x="610386" y="1889504"/>
            <a:ext cx="10820400" cy="4024125"/>
          </a:xfrm>
        </p:spPr>
        <p:txBody>
          <a:bodyPr/>
          <a:lstStyle/>
          <a:p>
            <a:r>
              <a:rPr lang="en-GB" dirty="0" smtClean="0"/>
              <a:t>NB: YOU MUST REQUEST PERMISSION FROM SLACK CHANNEL ADMIN TO GAIN ACCESS TO YOUR CHATBOT </a:t>
            </a:r>
          </a:p>
          <a:p>
            <a:endParaRPr lang="en-GB" dirty="0"/>
          </a:p>
          <a:p>
            <a:endParaRPr lang="en-GB" dirty="0" smtClean="0"/>
          </a:p>
          <a:p>
            <a:endParaRPr lang="en-GB" dirty="0"/>
          </a:p>
        </p:txBody>
      </p:sp>
      <p:pic>
        <p:nvPicPr>
          <p:cNvPr id="5" name="Picture 4"/>
          <p:cNvPicPr>
            <a:picLocks noChangeAspect="1"/>
          </p:cNvPicPr>
          <p:nvPr/>
        </p:nvPicPr>
        <p:blipFill>
          <a:blip r:embed="rId2"/>
          <a:stretch>
            <a:fillRect/>
          </a:stretch>
        </p:blipFill>
        <p:spPr>
          <a:xfrm>
            <a:off x="0" y="2621321"/>
            <a:ext cx="12192000" cy="3596575"/>
          </a:xfrm>
          <a:prstGeom prst="rect">
            <a:avLst/>
          </a:prstGeom>
        </p:spPr>
      </p:pic>
      <p:sp>
        <p:nvSpPr>
          <p:cNvPr id="6" name="Date Placeholder 5"/>
          <p:cNvSpPr>
            <a:spLocks noGrp="1"/>
          </p:cNvSpPr>
          <p:nvPr>
            <p:ph type="dt" sz="half" idx="10"/>
          </p:nvPr>
        </p:nvSpPr>
        <p:spPr/>
        <p:txBody>
          <a:bodyPr/>
          <a:lstStyle/>
          <a:p>
            <a:fld id="{6361CA34-42A0-46AB-BF5F-FBCCF50F8C5C}" type="datetime1">
              <a:rPr lang="en-US" smtClean="0"/>
              <a:t>12/5/2020</a:t>
            </a:fld>
            <a:endParaRPr lang="en-US" dirty="0"/>
          </a:p>
        </p:txBody>
      </p:sp>
      <p:sp>
        <p:nvSpPr>
          <p:cNvPr id="7" name="Footer Placeholder 6"/>
          <p:cNvSpPr>
            <a:spLocks noGrp="1"/>
          </p:cNvSpPr>
          <p:nvPr>
            <p:ph type="ftr" sz="quarter" idx="11"/>
          </p:nvPr>
        </p:nvSpPr>
        <p:spPr/>
        <p:txBody>
          <a:bodyPr/>
          <a:lstStyle/>
          <a:p>
            <a:r>
              <a:rPr lang="en-US" dirty="0"/>
              <a:t>Author: Samantha Wigglesworth</a:t>
            </a:r>
          </a:p>
          <a:p>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36596221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97320"/>
            <a:ext cx="10820400" cy="4024125"/>
          </a:xfrm>
        </p:spPr>
        <p:txBody>
          <a:bodyPr/>
          <a:lstStyle/>
          <a:p>
            <a:r>
              <a:rPr lang="en-GB" dirty="0">
                <a:hlinkClick r:id="rId3"/>
              </a:rPr>
              <a:t>Slack | Manage Apps | Cloud Services @ IBM</a:t>
            </a:r>
            <a:endParaRPr lang="en-GB" dirty="0"/>
          </a:p>
        </p:txBody>
      </p:sp>
      <p:pic>
        <p:nvPicPr>
          <p:cNvPr id="4" name="Picture 3"/>
          <p:cNvPicPr>
            <a:picLocks noChangeAspect="1"/>
          </p:cNvPicPr>
          <p:nvPr/>
        </p:nvPicPr>
        <p:blipFill>
          <a:blip r:embed="rId4"/>
          <a:stretch>
            <a:fillRect/>
          </a:stretch>
        </p:blipFill>
        <p:spPr>
          <a:xfrm>
            <a:off x="106961" y="2058373"/>
            <a:ext cx="11978078" cy="3839954"/>
          </a:xfrm>
          <a:prstGeom prst="rect">
            <a:avLst/>
          </a:prstGeom>
        </p:spPr>
      </p:pic>
      <p:sp>
        <p:nvSpPr>
          <p:cNvPr id="6" name="Date Placeholder 5"/>
          <p:cNvSpPr>
            <a:spLocks noGrp="1"/>
          </p:cNvSpPr>
          <p:nvPr>
            <p:ph type="dt" sz="half" idx="10"/>
          </p:nvPr>
        </p:nvSpPr>
        <p:spPr/>
        <p:txBody>
          <a:bodyPr/>
          <a:lstStyle/>
          <a:p>
            <a:fld id="{32DF3E2D-B74C-46F5-835E-B585FBEAC21B}" type="datetime1">
              <a:rPr lang="en-US" smtClean="0"/>
              <a:t>12/5/2020</a:t>
            </a:fld>
            <a:endParaRPr lang="en-US" dirty="0"/>
          </a:p>
        </p:txBody>
      </p:sp>
      <p:sp>
        <p:nvSpPr>
          <p:cNvPr id="7" name="Footer Placeholder 6"/>
          <p:cNvSpPr>
            <a:spLocks noGrp="1"/>
          </p:cNvSpPr>
          <p:nvPr>
            <p:ph type="ftr" sz="quarter" idx="11"/>
          </p:nvPr>
        </p:nvSpPr>
        <p:spPr/>
        <p:txBody>
          <a:bodyPr/>
          <a:lstStyle/>
          <a:p>
            <a:r>
              <a:rPr lang="en-US" dirty="0"/>
              <a:t>Author: Samantha Wigglesworth</a:t>
            </a:r>
          </a:p>
          <a:p>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6609382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0" y="1105449"/>
            <a:ext cx="12192000" cy="4921421"/>
          </a:xfrm>
          <a:prstGeom prst="rect">
            <a:avLst/>
          </a:prstGeom>
        </p:spPr>
      </p:pic>
      <p:sp>
        <p:nvSpPr>
          <p:cNvPr id="5" name="Date Placeholder 4"/>
          <p:cNvSpPr>
            <a:spLocks noGrp="1"/>
          </p:cNvSpPr>
          <p:nvPr>
            <p:ph type="dt" sz="half" idx="10"/>
          </p:nvPr>
        </p:nvSpPr>
        <p:spPr/>
        <p:txBody>
          <a:bodyPr/>
          <a:lstStyle/>
          <a:p>
            <a:fld id="{5BE46FBC-6AD3-4B51-BDE3-F76D02B24E28}" type="datetime1">
              <a:rPr lang="en-US" smtClean="0"/>
              <a:t>12/5/2020</a:t>
            </a:fld>
            <a:endParaRPr lang="en-US" dirty="0"/>
          </a:p>
        </p:txBody>
      </p:sp>
      <p:sp>
        <p:nvSpPr>
          <p:cNvPr id="6" name="Footer Placeholder 5"/>
          <p:cNvSpPr>
            <a:spLocks noGrp="1"/>
          </p:cNvSpPr>
          <p:nvPr>
            <p:ph type="ftr" sz="quarter" idx="11"/>
          </p:nvPr>
        </p:nvSpPr>
        <p:spPr/>
        <p:txBody>
          <a:bodyPr/>
          <a:lstStyle/>
          <a:p>
            <a:r>
              <a:rPr lang="en-US" dirty="0"/>
              <a:t>Author: Samantha Wigglesworth</a:t>
            </a:r>
          </a:p>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6667874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5404" y="-4014"/>
            <a:ext cx="8610600" cy="1293028"/>
          </a:xfrm>
        </p:spPr>
        <p:txBody>
          <a:bodyPr/>
          <a:lstStyle/>
          <a:p>
            <a:r>
              <a:rPr lang="en-GB" dirty="0" smtClean="0"/>
              <a:t>CONNECTING TO FACEBOOK</a:t>
            </a:r>
            <a:endParaRPr lang="en-GB" dirty="0"/>
          </a:p>
        </p:txBody>
      </p:sp>
      <p:sp>
        <p:nvSpPr>
          <p:cNvPr id="3" name="Content Placeholder 2"/>
          <p:cNvSpPr>
            <a:spLocks noGrp="1"/>
          </p:cNvSpPr>
          <p:nvPr>
            <p:ph idx="1"/>
          </p:nvPr>
        </p:nvSpPr>
        <p:spPr>
          <a:xfrm>
            <a:off x="578795" y="1200437"/>
            <a:ext cx="10820400" cy="4024125"/>
          </a:xfrm>
        </p:spPr>
        <p:txBody>
          <a:bodyPr/>
          <a:lstStyle/>
          <a:p>
            <a:r>
              <a:rPr lang="en-GB" dirty="0" smtClean="0"/>
              <a:t>You can integrate your Chat Bot to Facebook by choosing the Facebook option in the Integrations section.</a:t>
            </a:r>
          </a:p>
          <a:p>
            <a:r>
              <a:rPr lang="en-GB" dirty="0" smtClean="0"/>
              <a:t>1. click on the ‘Add Integrations’ button under the Integrations section in My First Assistant, and connect up your Facebook account.</a:t>
            </a:r>
            <a:endParaRPr lang="en-GB" dirty="0" smtClean="0"/>
          </a:p>
          <a:p>
            <a:endParaRPr lang="en-GB" dirty="0"/>
          </a:p>
          <a:p>
            <a:endParaRPr lang="en-GB" dirty="0"/>
          </a:p>
          <a:p>
            <a:endParaRPr lang="en-GB" dirty="0" smtClean="0"/>
          </a:p>
          <a:p>
            <a:endParaRPr lang="en-GB" dirty="0"/>
          </a:p>
          <a:p>
            <a:endParaRPr lang="en-GB" dirty="0"/>
          </a:p>
        </p:txBody>
      </p:sp>
      <p:sp>
        <p:nvSpPr>
          <p:cNvPr id="4" name="Date Placeholder 3"/>
          <p:cNvSpPr>
            <a:spLocks noGrp="1"/>
          </p:cNvSpPr>
          <p:nvPr>
            <p:ph type="dt" sz="half" idx="10"/>
          </p:nvPr>
        </p:nvSpPr>
        <p:spPr/>
        <p:txBody>
          <a:bodyPr/>
          <a:lstStyle/>
          <a:p>
            <a:fld id="{8A4B6CAD-2FBC-4AF0-858D-CA27C0BFA155}" type="datetime1">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45</a:t>
            </a:fld>
            <a:endParaRPr lang="en-US" dirty="0"/>
          </a:p>
        </p:txBody>
      </p:sp>
      <p:pic>
        <p:nvPicPr>
          <p:cNvPr id="7" name="Picture 6"/>
          <p:cNvPicPr>
            <a:picLocks noChangeAspect="1"/>
          </p:cNvPicPr>
          <p:nvPr/>
        </p:nvPicPr>
        <p:blipFill>
          <a:blip r:embed="rId2"/>
          <a:stretch>
            <a:fillRect/>
          </a:stretch>
        </p:blipFill>
        <p:spPr>
          <a:xfrm>
            <a:off x="1274323" y="2650666"/>
            <a:ext cx="9429345" cy="4065496"/>
          </a:xfrm>
          <a:prstGeom prst="rect">
            <a:avLst/>
          </a:prstGeom>
        </p:spPr>
      </p:pic>
      <p:sp>
        <p:nvSpPr>
          <p:cNvPr id="8" name="Oval 7"/>
          <p:cNvSpPr/>
          <p:nvPr/>
        </p:nvSpPr>
        <p:spPr>
          <a:xfrm>
            <a:off x="7597302" y="5729496"/>
            <a:ext cx="3112851" cy="78794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p:nvPr/>
        </p:nvCxnSpPr>
        <p:spPr>
          <a:xfrm>
            <a:off x="7451387" y="3774332"/>
            <a:ext cx="1006813" cy="21462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2299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99611"/>
            <a:ext cx="8610600" cy="1293028"/>
          </a:xfrm>
        </p:spPr>
        <p:txBody>
          <a:bodyPr/>
          <a:lstStyle/>
          <a:p>
            <a:r>
              <a:rPr lang="en-GB" dirty="0" smtClean="0"/>
              <a:t>INTEGRATING IT ONTO YOUR WEBSITE</a:t>
            </a:r>
            <a:endParaRPr lang="en-GB" dirty="0"/>
          </a:p>
        </p:txBody>
      </p:sp>
      <p:sp>
        <p:nvSpPr>
          <p:cNvPr id="3" name="Content Placeholder 2"/>
          <p:cNvSpPr>
            <a:spLocks noGrp="1"/>
          </p:cNvSpPr>
          <p:nvPr>
            <p:ph idx="1"/>
          </p:nvPr>
        </p:nvSpPr>
        <p:spPr>
          <a:xfrm>
            <a:off x="578795" y="1363202"/>
            <a:ext cx="10820400" cy="4024125"/>
          </a:xfrm>
        </p:spPr>
        <p:txBody>
          <a:bodyPr/>
          <a:lstStyle/>
          <a:p>
            <a:r>
              <a:rPr lang="en-GB" dirty="0" smtClean="0"/>
              <a:t>You can embed the code to your website for the Chat Bot once it is completed. </a:t>
            </a:r>
          </a:p>
          <a:p>
            <a:r>
              <a:rPr lang="en-GB" dirty="0" smtClean="0"/>
              <a:t>1.</a:t>
            </a:r>
            <a:r>
              <a:rPr lang="en-GB" dirty="0" smtClean="0"/>
              <a:t>Click on the ‘Web chat’ Integration icon to test and build the code into your website, located under the Integrations list in My First Assistant.</a:t>
            </a:r>
            <a:endParaRPr lang="en-GB" dirty="0"/>
          </a:p>
        </p:txBody>
      </p:sp>
      <p:sp>
        <p:nvSpPr>
          <p:cNvPr id="4" name="Date Placeholder 3"/>
          <p:cNvSpPr>
            <a:spLocks noGrp="1"/>
          </p:cNvSpPr>
          <p:nvPr>
            <p:ph type="dt" sz="half" idx="10"/>
          </p:nvPr>
        </p:nvSpPr>
        <p:spPr/>
        <p:txBody>
          <a:bodyPr/>
          <a:lstStyle/>
          <a:p>
            <a:fld id="{8A4B6CAD-2FBC-4AF0-858D-CA27C0BFA155}"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46</a:t>
            </a:fld>
            <a:endParaRPr lang="en-US" dirty="0"/>
          </a:p>
        </p:txBody>
      </p:sp>
      <p:pic>
        <p:nvPicPr>
          <p:cNvPr id="7" name="Picture 6"/>
          <p:cNvPicPr>
            <a:picLocks noChangeAspect="1"/>
          </p:cNvPicPr>
          <p:nvPr/>
        </p:nvPicPr>
        <p:blipFill>
          <a:blip r:embed="rId2"/>
          <a:stretch>
            <a:fillRect/>
          </a:stretch>
        </p:blipFill>
        <p:spPr>
          <a:xfrm>
            <a:off x="1274323" y="2889114"/>
            <a:ext cx="9429345" cy="3827047"/>
          </a:xfrm>
          <a:prstGeom prst="rect">
            <a:avLst/>
          </a:prstGeom>
        </p:spPr>
      </p:pic>
      <p:sp>
        <p:nvSpPr>
          <p:cNvPr id="8" name="Oval 7"/>
          <p:cNvSpPr/>
          <p:nvPr/>
        </p:nvSpPr>
        <p:spPr>
          <a:xfrm>
            <a:off x="7480570" y="4973768"/>
            <a:ext cx="3112851" cy="1077975"/>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p:nvPr/>
        </p:nvCxnSpPr>
        <p:spPr>
          <a:xfrm>
            <a:off x="7373566" y="3463047"/>
            <a:ext cx="700391" cy="17898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9078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0377" y="5230"/>
            <a:ext cx="8610600" cy="1293028"/>
          </a:xfrm>
        </p:spPr>
        <p:txBody>
          <a:bodyPr/>
          <a:lstStyle/>
          <a:p>
            <a:endParaRPr lang="en-GB"/>
          </a:p>
        </p:txBody>
      </p:sp>
      <p:sp>
        <p:nvSpPr>
          <p:cNvPr id="3" name="Content Placeholder 2"/>
          <p:cNvSpPr>
            <a:spLocks noGrp="1"/>
          </p:cNvSpPr>
          <p:nvPr>
            <p:ph idx="1"/>
          </p:nvPr>
        </p:nvSpPr>
        <p:spPr>
          <a:xfrm>
            <a:off x="323488" y="1121895"/>
            <a:ext cx="10820400" cy="4024125"/>
          </a:xfrm>
        </p:spPr>
        <p:txBody>
          <a:bodyPr/>
          <a:lstStyle/>
          <a:p>
            <a:r>
              <a:rPr lang="en-GB" dirty="0" smtClean="0"/>
              <a:t>2. Here you can modify the style, home screen and embed your </a:t>
            </a:r>
            <a:r>
              <a:rPr lang="en-GB" dirty="0" err="1" smtClean="0"/>
              <a:t>chatbot</a:t>
            </a:r>
            <a:r>
              <a:rPr lang="en-GB" dirty="0" smtClean="0"/>
              <a:t>, if you cannot resolve a query you can also connect the webchat feature to a </a:t>
            </a:r>
            <a:r>
              <a:rPr lang="en-GB" smtClean="0"/>
              <a:t>live agent.</a:t>
            </a:r>
            <a:endParaRPr lang="en-GB" dirty="0"/>
          </a:p>
        </p:txBody>
      </p:sp>
      <p:sp>
        <p:nvSpPr>
          <p:cNvPr id="4" name="Date Placeholder 3"/>
          <p:cNvSpPr>
            <a:spLocks noGrp="1"/>
          </p:cNvSpPr>
          <p:nvPr>
            <p:ph type="dt" sz="half" idx="10"/>
          </p:nvPr>
        </p:nvSpPr>
        <p:spPr/>
        <p:txBody>
          <a:bodyPr/>
          <a:lstStyle/>
          <a:p>
            <a:fld id="{8A4B6CAD-2FBC-4AF0-858D-CA27C0BFA155}" type="datetime1">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47</a:t>
            </a:fld>
            <a:endParaRPr lang="en-US" dirty="0"/>
          </a:p>
        </p:txBody>
      </p:sp>
      <p:pic>
        <p:nvPicPr>
          <p:cNvPr id="4098" name="Picture 2" descr="https://i.gyazo.com/f290b6962acc815afa0be0ab8ca39e9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176" y="2207402"/>
            <a:ext cx="8995913" cy="4392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183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949" y="258723"/>
            <a:ext cx="8610600" cy="1293028"/>
          </a:xfrm>
        </p:spPr>
        <p:txBody>
          <a:bodyPr/>
          <a:lstStyle/>
          <a:p>
            <a:r>
              <a:rPr lang="en-GB" dirty="0" smtClean="0"/>
              <a:t>ALTERNATIVE CHATBOT TOOLS</a:t>
            </a:r>
            <a:endParaRPr lang="en-GB" dirty="0"/>
          </a:p>
        </p:txBody>
      </p:sp>
      <p:sp>
        <p:nvSpPr>
          <p:cNvPr id="3" name="Content Placeholder 2"/>
          <p:cNvSpPr>
            <a:spLocks noGrp="1"/>
          </p:cNvSpPr>
          <p:nvPr>
            <p:ph idx="1"/>
          </p:nvPr>
        </p:nvSpPr>
        <p:spPr>
          <a:xfrm>
            <a:off x="371682" y="1992965"/>
            <a:ext cx="9326793" cy="1283132"/>
          </a:xfrm>
        </p:spPr>
        <p:txBody>
          <a:bodyPr>
            <a:normAutofit fontScale="77500" lnSpcReduction="20000"/>
          </a:bodyPr>
          <a:lstStyle/>
          <a:p>
            <a:r>
              <a:rPr lang="en-GB" dirty="0" smtClean="0"/>
              <a:t>GCP’s </a:t>
            </a:r>
            <a:r>
              <a:rPr lang="en-GB" dirty="0" err="1" smtClean="0"/>
              <a:t>DialogFlow</a:t>
            </a:r>
            <a:r>
              <a:rPr lang="en-GB" dirty="0" smtClean="0"/>
              <a:t> is available as an API in the Google Cloud Console API Library. </a:t>
            </a:r>
          </a:p>
          <a:p>
            <a:endParaRPr lang="en-GB" dirty="0"/>
          </a:p>
          <a:p>
            <a:endParaRPr lang="en-GB" dirty="0" smtClean="0"/>
          </a:p>
          <a:p>
            <a:r>
              <a:rPr lang="en-GB" dirty="0" err="1">
                <a:hlinkClick r:id="rId2"/>
              </a:rPr>
              <a:t>Dialogflow</a:t>
            </a:r>
            <a:r>
              <a:rPr lang="en-GB" dirty="0">
                <a:hlinkClick r:id="rId2"/>
              </a:rPr>
              <a:t> API – APIs &amp; Services – My Project 7734 – Google Cloud Platform</a:t>
            </a:r>
            <a:endParaRPr lang="en-GB" dirty="0" smtClean="0"/>
          </a:p>
          <a:p>
            <a:endParaRPr lang="en-GB" dirty="0"/>
          </a:p>
          <a:p>
            <a:endParaRPr lang="en-GB" dirty="0" smtClean="0"/>
          </a:p>
          <a:p>
            <a:endParaRPr lang="en-GB" dirty="0"/>
          </a:p>
          <a:p>
            <a:endParaRPr lang="en-GB" dirty="0" smtClean="0"/>
          </a:p>
          <a:p>
            <a:endParaRPr lang="en-GB" dirty="0"/>
          </a:p>
        </p:txBody>
      </p:sp>
      <p:sp>
        <p:nvSpPr>
          <p:cNvPr id="4" name="Date Placeholder 3"/>
          <p:cNvSpPr>
            <a:spLocks noGrp="1"/>
          </p:cNvSpPr>
          <p:nvPr>
            <p:ph type="dt" sz="half" idx="10"/>
          </p:nvPr>
        </p:nvSpPr>
        <p:spPr/>
        <p:txBody>
          <a:bodyPr/>
          <a:lstStyle/>
          <a:p>
            <a:fld id="{8A4B6CAD-2FBC-4AF0-858D-CA27C0BFA155}" type="datetime1">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48</a:t>
            </a:fld>
            <a:endParaRPr lang="en-US" dirty="0"/>
          </a:p>
        </p:txBody>
      </p:sp>
      <p:pic>
        <p:nvPicPr>
          <p:cNvPr id="3074"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912" y="3717311"/>
            <a:ext cx="6788680" cy="288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3613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311" y="358610"/>
            <a:ext cx="8610600" cy="1293028"/>
          </a:xfrm>
        </p:spPr>
        <p:txBody>
          <a:bodyPr/>
          <a:lstStyle/>
          <a:p>
            <a:r>
              <a:rPr lang="en-GB" dirty="0" smtClean="0"/>
              <a:t>Dialog flow MODEL from GCP</a:t>
            </a:r>
            <a:endParaRPr lang="en-GB" dirty="0"/>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fld id="{8A4B6CAD-2FBC-4AF0-858D-CA27C0BFA155}"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49</a:t>
            </a:fld>
            <a:endParaRPr lang="en-US" dirty="0"/>
          </a:p>
        </p:txBody>
      </p:sp>
      <p:pic>
        <p:nvPicPr>
          <p:cNvPr id="7" name="Picture 6"/>
          <p:cNvPicPr>
            <a:picLocks noChangeAspect="1"/>
          </p:cNvPicPr>
          <p:nvPr/>
        </p:nvPicPr>
        <p:blipFill>
          <a:blip r:embed="rId2"/>
          <a:stretch>
            <a:fillRect/>
          </a:stretch>
        </p:blipFill>
        <p:spPr>
          <a:xfrm>
            <a:off x="1196500" y="1580104"/>
            <a:ext cx="10003277" cy="4972303"/>
          </a:xfrm>
          <a:prstGeom prst="rect">
            <a:avLst/>
          </a:prstGeom>
        </p:spPr>
      </p:pic>
    </p:spTree>
    <p:extLst>
      <p:ext uri="{BB962C8B-B14F-4D97-AF65-F5344CB8AC3E}">
        <p14:creationId xmlns:p14="http://schemas.microsoft.com/office/powerpoint/2010/main" val="602316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Questions for building ‘Socratic dialogue’</a:t>
            </a:r>
            <a:endParaRPr lang="en-GB" dirty="0"/>
          </a:p>
        </p:txBody>
      </p:sp>
      <p:sp>
        <p:nvSpPr>
          <p:cNvPr id="3" name="Content Placeholder 2"/>
          <p:cNvSpPr>
            <a:spLocks noGrp="1"/>
          </p:cNvSpPr>
          <p:nvPr>
            <p:ph idx="1"/>
          </p:nvPr>
        </p:nvSpPr>
        <p:spPr/>
        <p:txBody>
          <a:bodyPr/>
          <a:lstStyle/>
          <a:p>
            <a:r>
              <a:rPr lang="en-GB" dirty="0" smtClean="0"/>
              <a:t>The 4 Key Questions from my school St Gregory the </a:t>
            </a:r>
            <a:r>
              <a:rPr lang="en-GB" dirty="0" smtClean="0"/>
              <a:t>Great</a:t>
            </a:r>
          </a:p>
          <a:p>
            <a:r>
              <a:rPr lang="en-GB" dirty="0" smtClean="0"/>
              <a:t>Socratic Model of Dialectic Questioning </a:t>
            </a:r>
            <a:endParaRPr lang="en-GB" dirty="0" smtClean="0"/>
          </a:p>
          <a:p>
            <a:r>
              <a:rPr lang="en-GB" dirty="0" smtClean="0"/>
              <a:t>Blooms Taxonomy of questioning</a:t>
            </a:r>
          </a:p>
          <a:p>
            <a:r>
              <a:rPr lang="en-GB" dirty="0" smtClean="0"/>
              <a:t>From research carried in the classroom </a:t>
            </a:r>
          </a:p>
          <a:p>
            <a:r>
              <a:rPr lang="en-GB" dirty="0" smtClean="0"/>
              <a:t>Curious children </a:t>
            </a:r>
            <a:endParaRPr lang="en-GB" dirty="0"/>
          </a:p>
        </p:txBody>
      </p:sp>
      <p:sp>
        <p:nvSpPr>
          <p:cNvPr id="4" name="Date Placeholder 3"/>
          <p:cNvSpPr>
            <a:spLocks noGrp="1"/>
          </p:cNvSpPr>
          <p:nvPr>
            <p:ph type="dt" sz="half" idx="10"/>
          </p:nvPr>
        </p:nvSpPr>
        <p:spPr/>
        <p:txBody>
          <a:bodyPr/>
          <a:lstStyle/>
          <a:p>
            <a:fld id="{8A4B6CAD-2FBC-4AF0-858D-CA27C0BFA155}"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dirty="0" smtClean="0"/>
              <a:t>Building an IBM Watson </a:t>
            </a:r>
            <a:r>
              <a:rPr lang="en-US" dirty="0" err="1" smtClean="0"/>
              <a:t>Chatbot</a:t>
            </a:r>
            <a:r>
              <a:rPr lang="en-US" dirty="0" smtClean="0"/>
              <a:t> for Socratic dialogue’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879799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a:hlinkClick r:id="rId3"/>
              </a:rPr>
              <a:t>Getting </a:t>
            </a:r>
            <a:r>
              <a:rPr lang="en-GB" dirty="0" smtClean="0">
                <a:hlinkClick r:id="rId3"/>
              </a:rPr>
              <a:t>started </a:t>
            </a:r>
            <a:r>
              <a:rPr lang="en-GB" dirty="0">
                <a:hlinkClick r:id="rId3"/>
              </a:rPr>
              <a:t>with Watson Assistant (ibm.com</a:t>
            </a:r>
            <a:r>
              <a:rPr lang="en-GB" dirty="0" smtClean="0">
                <a:hlinkClick r:id="rId3"/>
              </a:rPr>
              <a:t>)</a:t>
            </a:r>
            <a:endParaRPr lang="en-GB" dirty="0">
              <a:hlinkClick r:id="rId3"/>
            </a:endParaRPr>
          </a:p>
          <a:p>
            <a:r>
              <a:rPr lang="en-GB" dirty="0">
                <a:hlinkClick r:id="rId4"/>
              </a:rPr>
              <a:t>https://</a:t>
            </a:r>
            <a:r>
              <a:rPr lang="en-GB" dirty="0" smtClean="0">
                <a:hlinkClick r:id="rId4"/>
              </a:rPr>
              <a:t>cloud.ibm.com/docs/assistant?topic=assistant-getting-started</a:t>
            </a:r>
            <a:endParaRPr lang="en-GB" dirty="0" smtClean="0"/>
          </a:p>
          <a:p>
            <a:r>
              <a:rPr lang="en-GB" dirty="0" smtClean="0"/>
              <a:t>“A Socratic </a:t>
            </a:r>
            <a:r>
              <a:rPr lang="en-GB" dirty="0"/>
              <a:t>Model of dialectic </a:t>
            </a:r>
            <a:r>
              <a:rPr lang="en-GB" dirty="0" smtClean="0"/>
              <a:t>questioning” (</a:t>
            </a:r>
            <a:r>
              <a:rPr lang="en-GB" dirty="0" err="1" smtClean="0"/>
              <a:t>Babalola</a:t>
            </a:r>
            <a:r>
              <a:rPr lang="en-GB" dirty="0" smtClean="0"/>
              <a:t> </a:t>
            </a:r>
            <a:r>
              <a:rPr lang="en-GB" dirty="0"/>
              <a:t>A</a:t>
            </a:r>
            <a:r>
              <a:rPr lang="en-GB" dirty="0" smtClean="0"/>
              <a:t>., 2020)</a:t>
            </a:r>
            <a:endParaRPr lang="en-GB" dirty="0"/>
          </a:p>
        </p:txBody>
      </p:sp>
      <p:sp>
        <p:nvSpPr>
          <p:cNvPr id="4" name="Date Placeholder 3"/>
          <p:cNvSpPr>
            <a:spLocks noGrp="1"/>
          </p:cNvSpPr>
          <p:nvPr>
            <p:ph type="dt" sz="half" idx="10"/>
          </p:nvPr>
        </p:nvSpPr>
        <p:spPr/>
        <p:txBody>
          <a:bodyPr/>
          <a:lstStyle/>
          <a:p>
            <a:fld id="{F94F1A15-7B41-4409-9DD3-DF55FC1592A0}" type="datetime1">
              <a:rPr lang="en-US" smtClean="0"/>
              <a:t>12/6/2020</a:t>
            </a:fld>
            <a:endParaRPr lang="en-US" dirty="0"/>
          </a:p>
        </p:txBody>
      </p:sp>
      <p:sp>
        <p:nvSpPr>
          <p:cNvPr id="5" name="Footer Placeholder 4"/>
          <p:cNvSpPr>
            <a:spLocks noGrp="1"/>
          </p:cNvSpPr>
          <p:nvPr>
            <p:ph type="ftr" sz="quarter" idx="11"/>
          </p:nvPr>
        </p:nvSpPr>
        <p:spPr/>
        <p:txBody>
          <a:bodyPr/>
          <a:lstStyle/>
          <a:p>
            <a:r>
              <a:rPr lang="en-US" dirty="0"/>
              <a:t>Author: Samantha Wigglesworth</a:t>
            </a:r>
          </a:p>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38642439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 for attending this </a:t>
            </a:r>
            <a:r>
              <a:rPr lang="en-GB" dirty="0" err="1" smtClean="0"/>
              <a:t>bootcamp</a:t>
            </a:r>
            <a:r>
              <a:rPr lang="en-GB" dirty="0" smtClean="0"/>
              <a:t> </a:t>
            </a:r>
            <a:endParaRPr lang="en-GB" dirty="0"/>
          </a:p>
        </p:txBody>
      </p:sp>
      <p:sp>
        <p:nvSpPr>
          <p:cNvPr id="3" name="Content Placeholder 2"/>
          <p:cNvSpPr>
            <a:spLocks noGrp="1"/>
          </p:cNvSpPr>
          <p:nvPr>
            <p:ph idx="1"/>
          </p:nvPr>
        </p:nvSpPr>
        <p:spPr/>
        <p:txBody>
          <a:bodyPr/>
          <a:lstStyle/>
          <a:p>
            <a:r>
              <a:rPr lang="en-GB" sz="4000" dirty="0" smtClean="0"/>
              <a:t>Do you have any further questions?</a:t>
            </a:r>
          </a:p>
          <a:p>
            <a:endParaRPr lang="en-GB" dirty="0"/>
          </a:p>
          <a:p>
            <a:endParaRPr lang="en-GB" dirty="0" smtClean="0"/>
          </a:p>
          <a:p>
            <a:endParaRPr lang="en-GB" dirty="0"/>
          </a:p>
          <a:p>
            <a:r>
              <a:rPr lang="en-GB" dirty="0" err="1" smtClean="0"/>
              <a:t>Github</a:t>
            </a:r>
            <a:r>
              <a:rPr lang="en-GB" dirty="0" smtClean="0"/>
              <a:t> </a:t>
            </a:r>
            <a:r>
              <a:rPr lang="en-GB" dirty="0" err="1">
                <a:hlinkClick r:id="rId2"/>
              </a:rPr>
              <a:t>sammyj</a:t>
            </a:r>
            <a:r>
              <a:rPr lang="en-GB" dirty="0">
                <a:hlinkClick r:id="rId2"/>
              </a:rPr>
              <a:t>-w (</a:t>
            </a:r>
            <a:r>
              <a:rPr lang="en-GB" dirty="0" err="1">
                <a:hlinkClick r:id="rId2"/>
              </a:rPr>
              <a:t>SammyJ</a:t>
            </a:r>
            <a:r>
              <a:rPr lang="en-GB" dirty="0">
                <a:hlinkClick r:id="rId2"/>
              </a:rPr>
              <a:t>) (github.com)</a:t>
            </a:r>
            <a:endParaRPr lang="en-GB" dirty="0"/>
          </a:p>
          <a:p>
            <a:r>
              <a:rPr lang="en-GB" dirty="0"/>
              <a:t>LinkedIn </a:t>
            </a:r>
            <a:r>
              <a:rPr lang="en-GB" dirty="0">
                <a:hlinkClick r:id="rId3"/>
              </a:rPr>
              <a:t>linkedin.com/in/2020sw</a:t>
            </a:r>
            <a:endParaRPr lang="en-GB" dirty="0"/>
          </a:p>
          <a:p>
            <a:r>
              <a:rPr lang="en-GB" dirty="0"/>
              <a:t>Website </a:t>
            </a:r>
            <a:r>
              <a:rPr lang="en-GB" dirty="0">
                <a:hlinkClick r:id="rId4"/>
              </a:rPr>
              <a:t>the-language-school.weebly.com  </a:t>
            </a:r>
            <a:endParaRPr lang="en-GB" dirty="0"/>
          </a:p>
          <a:p>
            <a:r>
              <a:rPr lang="en-GB" dirty="0"/>
              <a:t>Email </a:t>
            </a:r>
            <a:r>
              <a:rPr lang="en-GB" dirty="0">
                <a:hlinkClick r:id="rId5"/>
              </a:rPr>
              <a:t>s.wigglesworth@gmail.com</a:t>
            </a:r>
            <a:endParaRPr lang="en-GB" dirty="0"/>
          </a:p>
          <a:p>
            <a:endParaRPr lang="en-GB" dirty="0"/>
          </a:p>
        </p:txBody>
      </p:sp>
      <p:sp>
        <p:nvSpPr>
          <p:cNvPr id="4" name="Date Placeholder 3"/>
          <p:cNvSpPr>
            <a:spLocks noGrp="1"/>
          </p:cNvSpPr>
          <p:nvPr>
            <p:ph type="dt" sz="half" idx="10"/>
          </p:nvPr>
        </p:nvSpPr>
        <p:spPr/>
        <p:txBody>
          <a:bodyPr/>
          <a:lstStyle/>
          <a:p>
            <a:fld id="{8A4B6CAD-2FBC-4AF0-858D-CA27C0BFA155}"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51</a:t>
            </a:fld>
            <a:endParaRPr lang="en-US" dirty="0"/>
          </a:p>
        </p:txBody>
      </p:sp>
    </p:spTree>
    <p:extLst>
      <p:ext uri="{BB962C8B-B14F-4D97-AF65-F5344CB8AC3E}">
        <p14:creationId xmlns:p14="http://schemas.microsoft.com/office/powerpoint/2010/main" val="2867511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6238" y="99611"/>
            <a:ext cx="8610600" cy="1293028"/>
          </a:xfrm>
        </p:spPr>
        <p:txBody>
          <a:bodyPr/>
          <a:lstStyle/>
          <a:p>
            <a:r>
              <a:rPr lang="en-GB" dirty="0" smtClean="0"/>
              <a:t>Socratic Model of dialectic questioning - theory</a:t>
            </a:r>
            <a:endParaRPr lang="en-GB" dirty="0"/>
          </a:p>
        </p:txBody>
      </p:sp>
      <p:sp>
        <p:nvSpPr>
          <p:cNvPr id="3" name="Content Placeholder 2"/>
          <p:cNvSpPr>
            <a:spLocks noGrp="1"/>
          </p:cNvSpPr>
          <p:nvPr>
            <p:ph idx="1"/>
          </p:nvPr>
        </p:nvSpPr>
        <p:spPr>
          <a:xfrm>
            <a:off x="685800" y="1820614"/>
            <a:ext cx="10820400" cy="4024125"/>
          </a:xfrm>
        </p:spPr>
        <p:txBody>
          <a:bodyPr>
            <a:normAutofit fontScale="77500" lnSpcReduction="20000"/>
          </a:bodyPr>
          <a:lstStyle/>
          <a:p>
            <a:r>
              <a:rPr lang="en-GB" sz="2300" b="1" dirty="0"/>
              <a:t>Socrates famously took to the streets of Athens to reason with and question his fellow citizens.</a:t>
            </a:r>
          </a:p>
          <a:p>
            <a:pPr marL="0" indent="0">
              <a:buNone/>
            </a:pPr>
            <a:r>
              <a:rPr lang="en-GB" sz="2300" dirty="0"/>
              <a:t/>
            </a:r>
            <a:br>
              <a:rPr lang="en-GB" sz="2300" dirty="0"/>
            </a:br>
            <a:endParaRPr lang="en-GB" sz="2300" dirty="0"/>
          </a:p>
          <a:p>
            <a:r>
              <a:rPr lang="en-GB" sz="2300" b="1" dirty="0"/>
              <a:t>He is associated with the method called ‘Elenchus-refutation’, and conducted his activities by </a:t>
            </a:r>
            <a:r>
              <a:rPr lang="en-GB" sz="2300" b="1" dirty="0" smtClean="0"/>
              <a:t>means of </a:t>
            </a:r>
            <a:r>
              <a:rPr lang="en-GB" sz="2300" b="1" dirty="0"/>
              <a:t>questions and answer. </a:t>
            </a:r>
          </a:p>
          <a:p>
            <a:pPr marL="0" indent="0">
              <a:buNone/>
            </a:pPr>
            <a:endParaRPr lang="en-GB" sz="2300" dirty="0"/>
          </a:p>
          <a:p>
            <a:pPr marL="0" indent="0">
              <a:buNone/>
            </a:pPr>
            <a:endParaRPr lang="en-GB" sz="2300" dirty="0"/>
          </a:p>
          <a:p>
            <a:r>
              <a:rPr lang="en-GB" sz="2300" b="1" dirty="0"/>
              <a:t>Plato referred to him as a Midwife, </a:t>
            </a:r>
            <a:r>
              <a:rPr lang="en-GB" sz="2300" b="1" u="sng" dirty="0">
                <a:effectLst>
                  <a:outerShdw blurRad="38100" dist="38100" dir="2700000" algn="tl">
                    <a:srgbClr val="000000">
                      <a:alpha val="43137"/>
                    </a:srgbClr>
                  </a:outerShdw>
                </a:effectLst>
              </a:rPr>
              <a:t>who had no ideas of his own but gave birth to them in </a:t>
            </a:r>
            <a:r>
              <a:rPr lang="en-GB" sz="2300" b="1" u="sng" dirty="0" smtClean="0">
                <a:effectLst>
                  <a:outerShdw blurRad="38100" dist="38100" dir="2700000" algn="tl">
                    <a:srgbClr val="000000">
                      <a:alpha val="43137"/>
                    </a:srgbClr>
                  </a:outerShdw>
                </a:effectLst>
              </a:rPr>
              <a:t>others.</a:t>
            </a:r>
          </a:p>
          <a:p>
            <a:endParaRPr lang="en-GB" sz="2300" b="1" dirty="0"/>
          </a:p>
          <a:p>
            <a:r>
              <a:rPr lang="en-GB" sz="2300" b="1" dirty="0" smtClean="0"/>
              <a:t>He </a:t>
            </a:r>
            <a:r>
              <a:rPr lang="en-GB" sz="2300" b="1" dirty="0"/>
              <a:t>used a dialectic techniques like asking citizens questions, or practicing collection and division, or proceeding from hypotheses. </a:t>
            </a:r>
            <a:endParaRPr lang="en-GB" sz="2300" b="1" dirty="0" smtClean="0"/>
          </a:p>
          <a:p>
            <a:r>
              <a:rPr lang="en-GB" sz="2300" b="1" dirty="0"/>
              <a:t/>
            </a:r>
            <a:br>
              <a:rPr lang="en-GB" sz="2300" b="1" dirty="0"/>
            </a:br>
            <a:r>
              <a:rPr lang="en-GB" sz="2300" b="1" dirty="0"/>
              <a:t>Cross examining a particular position or definition by testing and refuting the speaker.</a:t>
            </a:r>
          </a:p>
          <a:p>
            <a:pPr marL="0" indent="0">
              <a:buNone/>
            </a:pPr>
            <a:endParaRPr lang="en-GB" dirty="0"/>
          </a:p>
        </p:txBody>
      </p:sp>
      <p:sp>
        <p:nvSpPr>
          <p:cNvPr id="4" name="Date Placeholder 3"/>
          <p:cNvSpPr>
            <a:spLocks noGrp="1"/>
          </p:cNvSpPr>
          <p:nvPr>
            <p:ph type="dt" sz="half" idx="10"/>
          </p:nvPr>
        </p:nvSpPr>
        <p:spPr/>
        <p:txBody>
          <a:bodyPr/>
          <a:lstStyle/>
          <a:p>
            <a:fld id="{8A4B6CAD-2FBC-4AF0-858D-CA27C0BFA155}"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dirty="0" smtClean="0"/>
              <a:t>Author: A. </a:t>
            </a:r>
            <a:r>
              <a:rPr lang="en-US" dirty="0" err="1" smtClean="0"/>
              <a:t>Babalola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564128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4519" y="270103"/>
            <a:ext cx="8610600" cy="1293028"/>
          </a:xfrm>
        </p:spPr>
        <p:txBody>
          <a:bodyPr/>
          <a:lstStyle/>
          <a:p>
            <a:endParaRPr lang="en-GB" dirty="0"/>
          </a:p>
        </p:txBody>
      </p:sp>
      <p:sp>
        <p:nvSpPr>
          <p:cNvPr id="3" name="Content Placeholder 2"/>
          <p:cNvSpPr>
            <a:spLocks noGrp="1"/>
          </p:cNvSpPr>
          <p:nvPr>
            <p:ph idx="1"/>
          </p:nvPr>
        </p:nvSpPr>
        <p:spPr>
          <a:xfrm>
            <a:off x="296562" y="1951897"/>
            <a:ext cx="11615352" cy="4403948"/>
          </a:xfrm>
        </p:spPr>
        <p:txBody>
          <a:bodyPr>
            <a:normAutofit fontScale="77500" lnSpcReduction="20000"/>
          </a:bodyPr>
          <a:lstStyle/>
          <a:p>
            <a:r>
              <a:rPr lang="en-GB" b="1" dirty="0"/>
              <a:t>Aristotle says Socrates’ great contribution was his focus upon definitions and reasoning. </a:t>
            </a:r>
          </a:p>
          <a:p>
            <a:pPr marL="0" indent="0">
              <a:buNone/>
            </a:pPr>
            <a:r>
              <a:rPr lang="en-GB" b="1" dirty="0"/>
              <a:t/>
            </a:r>
            <a:br>
              <a:rPr lang="en-GB" b="1" dirty="0"/>
            </a:br>
            <a:endParaRPr lang="en-GB" b="1" dirty="0"/>
          </a:p>
          <a:p>
            <a:r>
              <a:rPr lang="en-GB" b="1" dirty="0"/>
              <a:t>He looked for definitions of terms like justice, virtue, love, piety.</a:t>
            </a:r>
            <a:br>
              <a:rPr lang="en-GB" b="1" dirty="0"/>
            </a:br>
            <a:r>
              <a:rPr lang="en-GB" b="1" dirty="0"/>
              <a:t/>
            </a:r>
            <a:br>
              <a:rPr lang="en-GB" b="1" dirty="0"/>
            </a:br>
            <a:r>
              <a:rPr lang="en-GB" b="1" dirty="0"/>
              <a:t>He often started with a statement like ‘This generous action is virtuous’, hoping to establish a more</a:t>
            </a:r>
            <a:br>
              <a:rPr lang="en-GB" b="1" dirty="0"/>
            </a:br>
            <a:r>
              <a:rPr lang="en-GB" b="1" dirty="0"/>
              <a:t>important generalization such as ‘all generous actions are virtuous</a:t>
            </a:r>
            <a:r>
              <a:rPr lang="en-GB" b="1" dirty="0" smtClean="0"/>
              <a:t>’.</a:t>
            </a:r>
          </a:p>
          <a:p>
            <a:endParaRPr lang="en-GB" b="1" dirty="0"/>
          </a:p>
          <a:p>
            <a:r>
              <a:rPr lang="en-GB" b="1" dirty="0" smtClean="0"/>
              <a:t>An </a:t>
            </a:r>
            <a:r>
              <a:rPr lang="en-GB" b="1" dirty="0"/>
              <a:t>example of the Socratic dialectic method would be asking the interlocutor to explain what it</a:t>
            </a:r>
            <a:br>
              <a:rPr lang="en-GB" b="1" dirty="0"/>
            </a:br>
            <a:r>
              <a:rPr lang="en-GB" b="1" dirty="0"/>
              <a:t>means to be ‘pious’. </a:t>
            </a:r>
            <a:endParaRPr lang="en-GB" b="1" dirty="0" smtClean="0"/>
          </a:p>
          <a:p>
            <a:endParaRPr lang="en-GB" b="1" dirty="0"/>
          </a:p>
          <a:p>
            <a:r>
              <a:rPr lang="en-GB" b="1" dirty="0"/>
              <a:t>He would not accept an example of piety, but a clear definition, often leading to the realisation that the individual did not know the meaning of the term, only after further probing in the dialogue was an exact definition provided.</a:t>
            </a:r>
          </a:p>
          <a:p>
            <a:pPr marL="0" indent="0">
              <a:buNone/>
            </a:pPr>
            <a:endParaRPr lang="en-GB" b="1" dirty="0"/>
          </a:p>
          <a:p>
            <a:r>
              <a:rPr lang="en-GB" b="1" dirty="0"/>
              <a:t>Socrates showed the importance of his dialectic method here and the necessity of defining key</a:t>
            </a:r>
            <a:br>
              <a:rPr lang="en-GB" b="1" dirty="0"/>
            </a:br>
            <a:r>
              <a:rPr lang="en-GB" b="1" dirty="0"/>
              <a:t>terms in decision making.</a:t>
            </a:r>
          </a:p>
          <a:p>
            <a:endParaRPr lang="en-GB" b="1" dirty="0"/>
          </a:p>
        </p:txBody>
      </p:sp>
      <p:sp>
        <p:nvSpPr>
          <p:cNvPr id="4" name="Date Placeholder 3"/>
          <p:cNvSpPr>
            <a:spLocks noGrp="1"/>
          </p:cNvSpPr>
          <p:nvPr>
            <p:ph type="dt" sz="half" idx="10"/>
          </p:nvPr>
        </p:nvSpPr>
        <p:spPr/>
        <p:txBody>
          <a:bodyPr/>
          <a:lstStyle/>
          <a:p>
            <a:fld id="{8A4B6CAD-2FBC-4AF0-858D-CA27C0BFA155}"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dirty="0" smtClean="0"/>
              <a:t>Author: </a:t>
            </a:r>
            <a:r>
              <a:rPr lang="en-US" dirty="0" err="1" smtClean="0"/>
              <a:t>A.Babalola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524875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fld id="{8A4B6CAD-2FBC-4AF0-858D-CA27C0BFA155}"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8</a:t>
            </a:fld>
            <a:endParaRPr lang="en-US" dirty="0"/>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37" y="381000"/>
            <a:ext cx="5742953" cy="60298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6575921" y="1023701"/>
            <a:ext cx="5137342" cy="3793396"/>
          </a:xfrm>
          <a:prstGeom prst="rect">
            <a:avLst/>
          </a:prstGeom>
        </p:spPr>
      </p:pic>
    </p:spTree>
    <p:extLst>
      <p:ext uri="{BB962C8B-B14F-4D97-AF65-F5344CB8AC3E}">
        <p14:creationId xmlns:p14="http://schemas.microsoft.com/office/powerpoint/2010/main" val="3106642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fld id="{8A4B6CAD-2FBC-4AF0-858D-CA27C0BFA155}"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9</a:t>
            </a:fld>
            <a:endParaRPr lang="en-US" dirty="0"/>
          </a:p>
        </p:txBody>
      </p:sp>
      <p:sp>
        <p:nvSpPr>
          <p:cNvPr id="7" name="Rectangle 6"/>
          <p:cNvSpPr/>
          <p:nvPr/>
        </p:nvSpPr>
        <p:spPr>
          <a:xfrm>
            <a:off x="5971607" y="3244334"/>
            <a:ext cx="248786" cy="369332"/>
          </a:xfrm>
          <a:prstGeom prst="rect">
            <a:avLst/>
          </a:prstGeom>
        </p:spPr>
        <p:txBody>
          <a:bodyPr wrap="none">
            <a:spAutoFit/>
          </a:bodyPr>
          <a:lstStyle/>
          <a:p>
            <a:r>
              <a:rPr lang="en-GB" dirty="0"/>
              <a:t> </a:t>
            </a:r>
          </a:p>
        </p:txBody>
      </p:sp>
      <p:sp>
        <p:nvSpPr>
          <p:cNvPr id="8" name="Rectangle 7"/>
          <p:cNvSpPr/>
          <p:nvPr/>
        </p:nvSpPr>
        <p:spPr>
          <a:xfrm>
            <a:off x="5971607" y="3244334"/>
            <a:ext cx="248786" cy="369332"/>
          </a:xfrm>
          <a:prstGeom prst="rect">
            <a:avLst/>
          </a:prstGeom>
        </p:spPr>
        <p:txBody>
          <a:bodyPr wrap="none">
            <a:spAutoFit/>
          </a:bodyPr>
          <a:lstStyle/>
          <a:p>
            <a:r>
              <a:rPr lang="en-GB" dirty="0"/>
              <a:t> </a:t>
            </a:r>
          </a:p>
        </p:txBody>
      </p:sp>
      <p:sp>
        <p:nvSpPr>
          <p:cNvPr id="9" name="Rectangle 8"/>
          <p:cNvSpPr/>
          <p:nvPr/>
        </p:nvSpPr>
        <p:spPr>
          <a:xfrm>
            <a:off x="5971607" y="3244334"/>
            <a:ext cx="248786" cy="369332"/>
          </a:xfrm>
          <a:prstGeom prst="rect">
            <a:avLst/>
          </a:prstGeom>
        </p:spPr>
        <p:txBody>
          <a:bodyPr wrap="none">
            <a:spAutoFit/>
          </a:bodyPr>
          <a:lstStyle/>
          <a:p>
            <a:r>
              <a:rPr lang="en-GB" dirty="0"/>
              <a:t> </a:t>
            </a:r>
          </a:p>
        </p:txBody>
      </p:sp>
      <p:pic>
        <p:nvPicPr>
          <p:cNvPr id="10" name="Picture 9"/>
          <p:cNvPicPr>
            <a:picLocks noChangeAspect="1"/>
          </p:cNvPicPr>
          <p:nvPr/>
        </p:nvPicPr>
        <p:blipFill>
          <a:blip r:embed="rId2"/>
          <a:stretch>
            <a:fillRect/>
          </a:stretch>
        </p:blipFill>
        <p:spPr>
          <a:xfrm>
            <a:off x="2346192" y="408812"/>
            <a:ext cx="8061000" cy="6040376"/>
          </a:xfrm>
          <a:prstGeom prst="rect">
            <a:avLst/>
          </a:prstGeom>
        </p:spPr>
      </p:pic>
    </p:spTree>
    <p:extLst>
      <p:ext uri="{BB962C8B-B14F-4D97-AF65-F5344CB8AC3E}">
        <p14:creationId xmlns:p14="http://schemas.microsoft.com/office/powerpoint/2010/main" val="3712443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1307</TotalTime>
  <Words>1936</Words>
  <Application>Microsoft Office PowerPoint</Application>
  <PresentationFormat>Widescreen</PresentationFormat>
  <Paragraphs>374</Paragraphs>
  <Slides>51</Slides>
  <Notes>7</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Century Gothic</vt:lpstr>
      <vt:lpstr>Wingdings</vt:lpstr>
      <vt:lpstr>Vapor Trail</vt:lpstr>
      <vt:lpstr>How to Build an IBM Watson assistant  chat bot </vt:lpstr>
      <vt:lpstr>MY background</vt:lpstr>
      <vt:lpstr>objectives</vt:lpstr>
      <vt:lpstr>PowerPoint Presentation</vt:lpstr>
      <vt:lpstr>Key Questions for building ‘Socratic dialogue’</vt:lpstr>
      <vt:lpstr>Socratic Model of dialectic questioning - theory</vt:lpstr>
      <vt:lpstr>PowerPoint Presentation</vt:lpstr>
      <vt:lpstr>PowerPoint Presentation</vt:lpstr>
      <vt:lpstr>PowerPoint Presentation</vt:lpstr>
      <vt:lpstr>Case study </vt:lpstr>
      <vt:lpstr>STEP 1 </vt:lpstr>
      <vt:lpstr>STEP 2. CREATE THE ASSISTANT</vt:lpstr>
      <vt:lpstr>PowerPoint Presentation</vt:lpstr>
      <vt:lpstr>PowerPoint Presentation</vt:lpstr>
      <vt:lpstr>STEP 3. Add intents from a content catalog   </vt:lpstr>
      <vt:lpstr>PowerPoint Presentation</vt:lpstr>
      <vt:lpstr>PowerPoint Presentation</vt:lpstr>
      <vt:lpstr>PowerPoint Presentation</vt:lpstr>
      <vt:lpstr>The Socratic Questioning intents model</vt:lpstr>
      <vt:lpstr>Any questions at this point?</vt:lpstr>
      <vt:lpstr>Step 4: Build a dialog </vt:lpstr>
      <vt:lpstr>Adding a start node </vt:lpstr>
      <vt:lpstr>PowerPoint Presentation</vt:lpstr>
      <vt:lpstr>PowerPoint Presentation</vt:lpstr>
      <vt:lpstr>PowerPoint Presentation</vt:lpstr>
      <vt:lpstr>PowerPoint Presentation</vt:lpstr>
      <vt:lpstr>Testing the start node </vt:lpstr>
      <vt:lpstr>Step 5. Adding nodes to handle intents </vt:lpstr>
      <vt:lpstr>PowerPoint Presentation</vt:lpstr>
      <vt:lpstr>PowerPoint Presentation</vt:lpstr>
      <vt:lpstr>PowerPoint Presentation</vt:lpstr>
      <vt:lpstr>PowerPoint Presentation</vt:lpstr>
      <vt:lpstr>STEP 6. Testing intent recognition </vt:lpstr>
      <vt:lpstr>PowerPoint Presentation</vt:lpstr>
      <vt:lpstr>PowerPoint Presentation</vt:lpstr>
      <vt:lpstr>Result of building a dialog </vt:lpstr>
      <vt:lpstr>Step 7: Integrate the assistant</vt:lpstr>
      <vt:lpstr>PowerPoint Presentation</vt:lpstr>
      <vt:lpstr>IBM Watson Assistant</vt:lpstr>
      <vt:lpstr>PowerPoint Presentation</vt:lpstr>
      <vt:lpstr>PowerPoint Presentation</vt:lpstr>
      <vt:lpstr>SLACK INTEGRATION</vt:lpstr>
      <vt:lpstr>PowerPoint Presentation</vt:lpstr>
      <vt:lpstr>PowerPoint Presentation</vt:lpstr>
      <vt:lpstr>CONNECTING TO FACEBOOK</vt:lpstr>
      <vt:lpstr>INTEGRATING IT ONTO YOUR WEBSITE</vt:lpstr>
      <vt:lpstr>PowerPoint Presentation</vt:lpstr>
      <vt:lpstr>ALTERNATIVE CHATBOT TOOLS</vt:lpstr>
      <vt:lpstr>Dialog flow MODEL from GCP</vt:lpstr>
      <vt:lpstr>REFERENCES</vt:lpstr>
      <vt:lpstr>Thank you for attending this bootcamp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an IBM Watson assistant chatbot</dc:title>
  <dc:creator>Sam Wigglesworth</dc:creator>
  <cp:lastModifiedBy>Sam Wigglesworth</cp:lastModifiedBy>
  <cp:revision>38</cp:revision>
  <dcterms:created xsi:type="dcterms:W3CDTF">2020-11-23T16:58:07Z</dcterms:created>
  <dcterms:modified xsi:type="dcterms:W3CDTF">2020-12-06T10:42:52Z</dcterms:modified>
</cp:coreProperties>
</file>