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36576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D8EE"/>
    <a:srgbClr val="98C0E4"/>
    <a:srgbClr val="7AA3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2992968"/>
            <a:ext cx="274320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9605435"/>
            <a:ext cx="27432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D374-B06C-4728-9C87-A440DBF4F28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48-0CD0-4057-803D-614857E6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1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D374-B06C-4728-9C87-A440DBF4F28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48-0CD0-4057-803D-614857E6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9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973667"/>
            <a:ext cx="7886700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973667"/>
            <a:ext cx="23202900" cy="1549823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D374-B06C-4728-9C87-A440DBF4F28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48-0CD0-4057-803D-614857E6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8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D374-B06C-4728-9C87-A440DBF4F28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48-0CD0-4057-803D-614857E6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9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4559303"/>
            <a:ext cx="315468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12238569"/>
            <a:ext cx="315468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D374-B06C-4728-9C87-A440DBF4F28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48-0CD0-4057-803D-614857E6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4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4868333"/>
            <a:ext cx="15544800" cy="11603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4868333"/>
            <a:ext cx="15544800" cy="11603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D374-B06C-4728-9C87-A440DBF4F28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48-0CD0-4057-803D-614857E6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3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973668"/>
            <a:ext cx="31546800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6" y="4483101"/>
            <a:ext cx="15473361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6" y="6680200"/>
            <a:ext cx="15473361" cy="9825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4483101"/>
            <a:ext cx="15549564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6680200"/>
            <a:ext cx="15549564" cy="98255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D374-B06C-4728-9C87-A440DBF4F28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48-0CD0-4057-803D-614857E6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4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D374-B06C-4728-9C87-A440DBF4F28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48-0CD0-4057-803D-614857E6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1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D374-B06C-4728-9C87-A440DBF4F28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48-0CD0-4057-803D-614857E6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8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1219200"/>
            <a:ext cx="11796711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2633135"/>
            <a:ext cx="1851660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5486400"/>
            <a:ext cx="11796711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D374-B06C-4728-9C87-A440DBF4F28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48-0CD0-4057-803D-614857E6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5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1219200"/>
            <a:ext cx="11796711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2633135"/>
            <a:ext cx="1851660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5486400"/>
            <a:ext cx="11796711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D374-B06C-4728-9C87-A440DBF4F28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7D48-0CD0-4057-803D-614857E6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1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3668"/>
            <a:ext cx="315468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4868333"/>
            <a:ext cx="315468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16950268"/>
            <a:ext cx="82296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8D374-B06C-4728-9C87-A440DBF4F285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16950268"/>
            <a:ext cx="123444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16950268"/>
            <a:ext cx="82296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17D48-0CD0-4057-803D-614857E6F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0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5079" y="2061292"/>
            <a:ext cx="7284946" cy="7540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smtClean="0"/>
              <a:t>Obtain Data (Step 1)</a:t>
            </a:r>
            <a:endParaRPr lang="en-US" sz="44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Download freely using </a:t>
            </a:r>
            <a:r>
              <a:rPr lang="en-US" sz="4400" i="1"/>
              <a:t>pdb_download()</a:t>
            </a:r>
            <a:r>
              <a:rPr lang="en-US" sz="4400"/>
              <a:t> 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Subset data based on Metadata table using </a:t>
            </a:r>
            <a:r>
              <a:rPr lang="en-US" sz="4400" i="1"/>
              <a:t>pdb_subset().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Generate automated metadata reports with </a:t>
            </a:r>
            <a:r>
              <a:rPr lang="en-US" sz="4400" i="1"/>
              <a:t>pdb_report</a:t>
            </a:r>
            <a:r>
              <a:rPr lang="en-US" sz="4400" i="1" smtClean="0"/>
              <a:t>().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smtClean="0"/>
              <a:t>Combine with other sources of data.</a:t>
            </a:r>
            <a:endParaRPr lang="en-US" sz="4400"/>
          </a:p>
        </p:txBody>
      </p:sp>
      <p:sp>
        <p:nvSpPr>
          <p:cNvPr id="27" name="TextBox 26"/>
          <p:cNvSpPr txBox="1"/>
          <p:nvPr/>
        </p:nvSpPr>
        <p:spPr>
          <a:xfrm>
            <a:off x="9160148" y="2061292"/>
            <a:ext cx="8159139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/>
              <a:t>Create </a:t>
            </a:r>
            <a:r>
              <a:rPr lang="en-US" sz="4400" i="1"/>
              <a:t>proto_ipm</a:t>
            </a:r>
            <a:r>
              <a:rPr lang="en-US" sz="4400"/>
              <a:t>s (Step 2)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Create </a:t>
            </a:r>
            <a:r>
              <a:rPr lang="en-US" sz="4400" i="1"/>
              <a:t>proto_ipm </a:t>
            </a:r>
            <a:r>
              <a:rPr lang="en-US" sz="4400"/>
              <a:t>objects using </a:t>
            </a:r>
            <a:r>
              <a:rPr lang="en-US" sz="4400" i="1"/>
              <a:t>pdb_make_proto_ipm()</a:t>
            </a:r>
            <a:r>
              <a:rPr lang="en-US" sz="440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Optionally, combine the output with other user-defined </a:t>
            </a:r>
            <a:r>
              <a:rPr lang="en-US" sz="4400" i="1"/>
              <a:t>proto_ipm</a:t>
            </a:r>
            <a:r>
              <a:rPr lang="en-US" sz="4400"/>
              <a:t>s generated with </a:t>
            </a:r>
            <a:r>
              <a:rPr lang="en-US" sz="4400" i="1" smtClean="0"/>
              <a:t>ipmr</a:t>
            </a:r>
            <a:r>
              <a:rPr lang="en-US" sz="4400" smtClean="0"/>
              <a:t>. </a:t>
            </a:r>
            <a:endParaRPr lang="en-US" sz="440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/>
          </a:p>
        </p:txBody>
      </p:sp>
      <p:sp>
        <p:nvSpPr>
          <p:cNvPr id="29" name="TextBox 28"/>
          <p:cNvSpPr txBox="1"/>
          <p:nvPr/>
        </p:nvSpPr>
        <p:spPr>
          <a:xfrm>
            <a:off x="9160147" y="10432705"/>
            <a:ext cx="8159139" cy="6186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i="1"/>
              <a:t>pdb_make_proto_ipm()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Internally translates PADRINO’s syntax into </a:t>
            </a:r>
            <a:r>
              <a:rPr lang="en-US" sz="4400" i="1"/>
              <a:t>ipmr-</a:t>
            </a:r>
            <a:r>
              <a:rPr lang="en-US" sz="4400"/>
              <a:t>compatible functions.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Converts translated functions into </a:t>
            </a:r>
            <a:r>
              <a:rPr lang="en-US" sz="4400" i="1"/>
              <a:t>proto_ipm</a:t>
            </a:r>
            <a:r>
              <a:rPr lang="en-US" sz="4400"/>
              <a:t> objects.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Allows users to specify deterministic/stochastic IPMs.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/>
          </a:p>
        </p:txBody>
      </p:sp>
      <p:sp>
        <p:nvSpPr>
          <p:cNvPr id="30" name="TextBox 29"/>
          <p:cNvSpPr txBox="1"/>
          <p:nvPr/>
        </p:nvSpPr>
        <p:spPr>
          <a:xfrm>
            <a:off x="18574069" y="2035876"/>
            <a:ext cx="7175678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/>
              <a:t>Create IPM objects (Step 3)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Create IPM objects using </a:t>
            </a:r>
            <a:r>
              <a:rPr lang="en-US" sz="4400" i="1"/>
              <a:t>pdb_make_ipm()</a:t>
            </a:r>
            <a:r>
              <a:rPr lang="en-US" sz="440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Use </a:t>
            </a:r>
            <a:r>
              <a:rPr lang="en-US" sz="4400" i="1"/>
              <a:t>addl_args</a:t>
            </a:r>
            <a:r>
              <a:rPr lang="en-US" sz="4400"/>
              <a:t> list to control the IPM construction process.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/>
          </a:p>
        </p:txBody>
      </p:sp>
      <p:sp>
        <p:nvSpPr>
          <p:cNvPr id="33" name="TextBox 32"/>
          <p:cNvSpPr txBox="1"/>
          <p:nvPr/>
        </p:nvSpPr>
        <p:spPr>
          <a:xfrm>
            <a:off x="18574069" y="10432705"/>
            <a:ext cx="7175678" cy="7540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i="1"/>
              <a:t>pdb_make_ipm()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Converts </a:t>
            </a:r>
            <a:r>
              <a:rPr lang="en-US" sz="4400" i="1"/>
              <a:t>proto_ipm </a:t>
            </a:r>
            <a:r>
              <a:rPr lang="en-US" sz="4400"/>
              <a:t>objects into IPMs.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Works for any type of IPM that </a:t>
            </a:r>
            <a:r>
              <a:rPr lang="en-US" sz="4400" i="1"/>
              <a:t>ipmr </a:t>
            </a:r>
            <a:r>
              <a:rPr lang="en-US" sz="4400"/>
              <a:t>can specify and/or is contained in PADRINO.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Produces consistent output, so users do not need to do anything different for </a:t>
            </a:r>
            <a:r>
              <a:rPr lang="en-US" sz="4400" i="1"/>
              <a:t>ipmr </a:t>
            </a:r>
            <a:r>
              <a:rPr lang="en-US" sz="4400"/>
              <a:t>IPMs versus </a:t>
            </a:r>
            <a:r>
              <a:rPr lang="en-US" sz="4400" i="1"/>
              <a:t>Rpadrino</a:t>
            </a:r>
            <a:r>
              <a:rPr lang="en-US" sz="4400"/>
              <a:t> IPMs.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/>
          </a:p>
        </p:txBody>
      </p:sp>
      <p:sp>
        <p:nvSpPr>
          <p:cNvPr id="35" name="TextBox 34"/>
          <p:cNvSpPr txBox="1"/>
          <p:nvPr/>
        </p:nvSpPr>
        <p:spPr>
          <a:xfrm>
            <a:off x="26959870" y="2061292"/>
            <a:ext cx="9413921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/>
              <a:t>Conduct analysis of interest (Step 4)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i="1"/>
              <a:t>Rpadrino</a:t>
            </a:r>
            <a:r>
              <a:rPr lang="en-US" sz="4400"/>
              <a:t> provides functions for some basic analyses. The vignettes and Case Studies provide guides on how to conduct more complex analyses. </a:t>
            </a:r>
            <a:endParaRPr lang="en-US" sz="4400" i="1"/>
          </a:p>
        </p:txBody>
      </p:sp>
      <p:sp>
        <p:nvSpPr>
          <p:cNvPr id="36" name="Right Arrow 35"/>
          <p:cNvSpPr/>
          <p:nvPr/>
        </p:nvSpPr>
        <p:spPr>
          <a:xfrm>
            <a:off x="25985721" y="2720406"/>
            <a:ext cx="738175" cy="87210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38" name="TextBox 37"/>
          <p:cNvSpPr txBox="1"/>
          <p:nvPr/>
        </p:nvSpPr>
        <p:spPr>
          <a:xfrm>
            <a:off x="26959870" y="10432705"/>
            <a:ext cx="9413921" cy="68634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i="1"/>
              <a:t>ipmr </a:t>
            </a:r>
            <a:r>
              <a:rPr lang="en-US" sz="4400"/>
              <a:t>integration for subsequent analyses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/>
              <a:t>Nearly every function from </a:t>
            </a:r>
            <a:r>
              <a:rPr lang="en-US" sz="4400" i="1"/>
              <a:t>ipmr</a:t>
            </a:r>
            <a:r>
              <a:rPr lang="en-US" sz="4400"/>
              <a:t> is generic and has methods for equivalent objects in </a:t>
            </a:r>
            <a:r>
              <a:rPr lang="en-US" sz="4400" i="1"/>
              <a:t>Rpadrino</a:t>
            </a:r>
            <a:r>
              <a:rPr lang="en-US" sz="4400"/>
              <a:t>. Users uninterested in learning about </a:t>
            </a:r>
            <a:r>
              <a:rPr lang="en-US" sz="4400" i="1"/>
              <a:t>ipmr</a:t>
            </a:r>
            <a:r>
              <a:rPr lang="en-US" sz="4400"/>
              <a:t> can simply consult the </a:t>
            </a:r>
            <a:r>
              <a:rPr lang="en-US" sz="4400" i="1"/>
              <a:t>Rpadrino</a:t>
            </a:r>
            <a:r>
              <a:rPr lang="en-US" sz="4400"/>
              <a:t> documentation of each of these functions.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/>
          </a:p>
        </p:txBody>
      </p:sp>
      <p:sp>
        <p:nvSpPr>
          <p:cNvPr id="14" name="Right Arrow 13"/>
          <p:cNvSpPr/>
          <p:nvPr/>
        </p:nvSpPr>
        <p:spPr>
          <a:xfrm>
            <a:off x="17577590" y="2720406"/>
            <a:ext cx="738175" cy="87210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15" name="Right Arrow 14"/>
          <p:cNvSpPr/>
          <p:nvPr/>
        </p:nvSpPr>
        <p:spPr>
          <a:xfrm>
            <a:off x="8185999" y="2720406"/>
            <a:ext cx="738175" cy="872108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2" name="Down Arrow 1"/>
          <p:cNvSpPr/>
          <p:nvPr/>
        </p:nvSpPr>
        <p:spPr>
          <a:xfrm>
            <a:off x="12805962" y="7995138"/>
            <a:ext cx="867508" cy="2032247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21728154" y="7268308"/>
            <a:ext cx="867508" cy="2759078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31334181" y="5931877"/>
            <a:ext cx="867508" cy="4095507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5079" y="445477"/>
            <a:ext cx="728494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800" i="1" smtClean="0"/>
              <a:t>Rpadrino</a:t>
            </a:r>
            <a:r>
              <a:rPr lang="en-US" sz="4800" smtClean="0"/>
              <a:t> Workflow</a:t>
            </a:r>
            <a:endParaRPr lang="en-US" sz="4800"/>
          </a:p>
        </p:txBody>
      </p:sp>
      <p:sp>
        <p:nvSpPr>
          <p:cNvPr id="20" name="TextBox 19"/>
          <p:cNvSpPr txBox="1"/>
          <p:nvPr/>
        </p:nvSpPr>
        <p:spPr>
          <a:xfrm>
            <a:off x="665079" y="10433518"/>
            <a:ext cx="728494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800" smtClean="0"/>
              <a:t>Additional Details and Connection to </a:t>
            </a:r>
            <a:r>
              <a:rPr lang="en-US" sz="4800" i="1" smtClean="0"/>
              <a:t>ipmr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149894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229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Levin, Sam</dc:creator>
  <cp:lastModifiedBy>Levin, Sam</cp:lastModifiedBy>
  <cp:revision>78</cp:revision>
  <dcterms:created xsi:type="dcterms:W3CDTF">2021-09-20T20:05:33Z</dcterms:created>
  <dcterms:modified xsi:type="dcterms:W3CDTF">2022-04-29T17:22:23Z</dcterms:modified>
</cp:coreProperties>
</file>