
<file path=[Content_Types].xml><?xml version="1.0" encoding="utf-8"?>
<Types xmlns="http://schemas.openxmlformats.org/package/2006/content-types">
  <Default Extension="jp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5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112C-A424-FD46-9517-7C0FF21C205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F7A2-7B07-D144-9548-4D845030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F7A2-7B07-D144-9548-4D84503009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2B8BFB-3659-49A5-A1A0-E28433E156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83B112-D80B-4585-AC9A-6F76C28C16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283279-0DCF-4706-97AE-5F3E9301AA6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E73B5-4BB4-45A7-9FD8-E701D73935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2FE1DB-BCAD-48BA-AFC9-D8CD17A476C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7BB02B-81ED-4B01-B71A-BB34EFFCEA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1F0C52-747E-4EA7-91EF-B2F62EF2F8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545F96-7E55-4F2F-8072-3E6AC30B40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0D40D8-BC72-4AA1-8300-7F0B4CF23E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6DC83F-48AA-4560-A812-CA5DB7A989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F5A7F1-DC2B-4188-9407-7BB13B2D4F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5EDF5D-8027-47D0-B559-092AC5F8ED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8" name="Picture 39"/>
          <p:cNvPicPr/>
          <p:nvPr/>
        </p:nvPicPr>
        <p:blipFill>
          <a:blip r:embed="rId14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Avenir Next LT Pro"/>
              </a:rPr>
              <a:t>Click to edit Master text styles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Avenir Next LT Pro"/>
              </a:rPr>
              <a:t>Second level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venir Next LT Pro"/>
              </a:rPr>
              <a:t>Third level</a:t>
            </a:r>
          </a:p>
          <a:p>
            <a:pPr marL="1600200" lvl="3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Fourth level</a:t>
            </a:r>
          </a:p>
          <a:p>
            <a:pPr marL="2057400" lvl="4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venir Next LT Pro"/>
              </a:rPr>
              <a:t>Fifth level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C7E8C5-81B4-4C58-B763-87FDB839E1EB}" type="slidenum">
              <a:rPr lang="en-US" sz="900" b="0" strike="noStrike" spc="-1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xhere.com/en/photo/1111219" TargetMode="External"/><Relationship Id="rId5" Type="http://schemas.openxmlformats.org/officeDocument/2006/relationships/image" Target="../media/image3.jpg!d"/><Relationship Id="rId4" Type="http://schemas.openxmlformats.org/officeDocument/2006/relationships/hyperlink" Target="https://www.publicdomainpictures.net/en/view-image.php?image=228702&amp;picture=times-square-in-new-yor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127866857@N04/2975617883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835440" y="2206487"/>
            <a:ext cx="4633200" cy="291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001"/>
              </a:spcBef>
              <a:buClr>
                <a:srgbClr val="67B346"/>
              </a:buClr>
              <a:buNone/>
            </a:pPr>
            <a:r>
              <a:rPr lang="en-US" spc="-1" dirty="0">
                <a:solidFill>
                  <a:srgbClr val="412624"/>
                </a:solidFill>
                <a:latin typeface="Avenir Next LT Pro"/>
              </a:rPr>
              <a:t>Collisions from 2012 to 2023</a:t>
            </a:r>
            <a:endParaRPr lang="en-US" spc="-1" dirty="0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837720" y="252810"/>
            <a:ext cx="4633560" cy="239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412624"/>
                </a:solidFill>
                <a:latin typeface="Avenir Next LT Pro"/>
              </a:rPr>
              <a:t>New York City Traffic Collision Analysis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6019920" y="0"/>
            <a:ext cx="617184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595959"/>
              </a:solidFill>
              <a:latin typeface="AvenirNext LT Pro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91CC8-DF87-BB74-BF8F-19686B5C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17280" y="0"/>
            <a:ext cx="6171840" cy="6857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CA2570-1322-9A1A-1339-75B68224C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2800" y="4460760"/>
            <a:ext cx="4633200" cy="239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0" y="1126701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A</a:t>
            </a:r>
            <a:r>
              <a:rPr lang="en-US" sz="2400" b="0" strike="noStrike" spc="-1" dirty="0">
                <a:solidFill>
                  <a:srgbClr val="FFFFFF"/>
                </a:solidFill>
                <a:latin typeface="Avenir Next LT Pro"/>
              </a:rPr>
              <a:t>reas for attention:</a:t>
            </a:r>
          </a:p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Persons/pedestrians are major victims for fatalities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Brooklyn, Queens, Manhattan with higher collisions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More drivers during warmer months, so more crashes</a:t>
            </a:r>
            <a:endParaRPr lang="en-US" sz="2000" b="0" strike="noStrike" spc="-1" dirty="0">
              <a:solidFill>
                <a:srgbClr val="FFFFFF"/>
              </a:solidFill>
              <a:latin typeface="Avenir Next LT Pro"/>
            </a:endParaRPr>
          </a:p>
          <a:p>
            <a:pPr lvl="2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Distracted and reckless drivers are the culprits</a:t>
            </a:r>
          </a:p>
          <a:p>
            <a:pPr marL="1143000" lvl="2" indent="-228600">
              <a:lnSpc>
                <a:spcPct val="110000"/>
              </a:lnSpc>
              <a:spcBef>
                <a:spcPts val="499"/>
              </a:spcBef>
              <a:buClr>
                <a:srgbClr val="67B346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Avenir Next LT Pro"/>
              </a:rPr>
              <a:t>S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edans, SUVs</a:t>
            </a:r>
            <a:r>
              <a:rPr lang="en-US" spc="-1" dirty="0">
                <a:solidFill>
                  <a:srgbClr val="FFFFFF"/>
                </a:solidFill>
                <a:latin typeface="Avenir Next LT Pro"/>
              </a:rPr>
              <a:t> and </a:t>
            </a:r>
            <a:r>
              <a:rPr lang="en-US" sz="2000" b="0" strike="noStrike" spc="-1" dirty="0">
                <a:solidFill>
                  <a:srgbClr val="FFFFFF"/>
                </a:solidFill>
                <a:latin typeface="Avenir Next LT Pro"/>
              </a:rPr>
              <a:t>passenger vehicles are the problem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452790" y="3346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So, what’s the outcome?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95BC2-7D79-7ED8-2037-9D44AA322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68578" y="4891489"/>
            <a:ext cx="3166585" cy="1698587"/>
          </a:xfrm>
          <a:prstGeom prst="rect">
            <a:avLst/>
          </a:prstGeom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3E362144-D3BF-0202-F799-F66481948308}"/>
              </a:ext>
            </a:extLst>
          </p:cNvPr>
          <p:cNvSpPr txBox="1">
            <a:spLocks/>
          </p:cNvSpPr>
          <p:nvPr/>
        </p:nvSpPr>
        <p:spPr>
          <a:xfrm>
            <a:off x="8868578" y="5898270"/>
            <a:ext cx="7655826" cy="103420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i="1" spc="-1" dirty="0">
                <a:solidFill>
                  <a:srgbClr val="FF0000"/>
                </a:solidFill>
                <a:latin typeface="Avenir Next LT Pro"/>
              </a:rPr>
              <a:t>NYPD in Action for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in each borough of NYC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3415D-513A-8E48-F9A5-E93D5B31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23" y="1598566"/>
            <a:ext cx="6422036" cy="460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380" y="198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Collisions by the year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8857-3000-9B1E-E84F-9737F9F6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10" y="1283724"/>
            <a:ext cx="7154537" cy="49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4300" y="4947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FFFFFF"/>
                </a:solidFill>
                <a:latin typeface="Avenir Next LT Pro"/>
              </a:rPr>
              <a:t>Collisions by the month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0F20E-B572-C182-243C-97B6E294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91" y="1215382"/>
            <a:ext cx="6790980" cy="4829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When did most accidents happen in the day?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7A155-FFD2-B1F5-4FF5-45CF4499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24721"/>
              </p:ext>
            </p:extLst>
          </p:nvPr>
        </p:nvGraphicFramePr>
        <p:xfrm>
          <a:off x="8045219" y="4053003"/>
          <a:ext cx="3004699" cy="1847508"/>
        </p:xfrm>
        <a:graphic>
          <a:graphicData uri="http://schemas.openxmlformats.org/drawingml/2006/table">
            <a:tbl>
              <a:tblPr/>
              <a:tblGrid>
                <a:gridCol w="1730554">
                  <a:extLst>
                    <a:ext uri="{9D8B030D-6E8A-4147-A177-3AD203B41FA5}">
                      <a16:colId xmlns:a16="http://schemas.microsoft.com/office/drawing/2014/main" val="182483813"/>
                    </a:ext>
                  </a:extLst>
                </a:gridCol>
                <a:gridCol w="1274145">
                  <a:extLst>
                    <a:ext uri="{9D8B030D-6E8A-4147-A177-3AD203B41FA5}">
                      <a16:colId xmlns:a16="http://schemas.microsoft.com/office/drawing/2014/main" val="1217259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EarlyMorning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00:00-06:00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58136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Morning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06:00-12:00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55698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Afternoon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12:00-18:00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12607"/>
                  </a:ext>
                </a:extLst>
              </a:tr>
              <a:tr h="551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Night Hrs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18:00-23:59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109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A679C7-4BED-998C-69DD-26DFB80D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5" y="1986261"/>
            <a:ext cx="6258941" cy="43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Injuries vs Fatalities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D70629-3C85-B2D9-1C69-0F056413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9" y="1055155"/>
            <a:ext cx="5712030" cy="4254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39D8A2-2218-0269-0B57-3AB74D50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2201"/>
            <a:ext cx="5504761" cy="4257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6720" y="-282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How Are fatalities trending ?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8EF5E-644D-A50C-0338-A07185C2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65" y="742122"/>
            <a:ext cx="6932750" cy="59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3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factors for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15CD3-7DF3-7AD3-D906-F2535424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224" y="2854593"/>
            <a:ext cx="3302000" cy="218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0D2E9D-D0D4-93D9-186E-F02F9EAE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46" y="1559193"/>
            <a:ext cx="6805547" cy="4257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Avenir Next LT Pro"/>
              </a:rPr>
              <a:t>Top 5 vehicle types in collisions</a:t>
            </a:r>
            <a:endParaRPr lang="en-US" sz="4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5C178-89CC-BD38-B0E4-C90F1470A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0" y="1840664"/>
            <a:ext cx="7772400" cy="3639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80583-EF0E-6A3E-E951-A3E759FD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70" y="2667306"/>
            <a:ext cx="3695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6E2E8"/>
      </a:lt2>
      <a:accent1>
        <a:srgbClr val="67B346"/>
      </a:accent1>
      <a:accent2>
        <a:srgbClr val="8DAD39"/>
      </a:accent2>
      <a:accent3>
        <a:srgbClr val="B0A145"/>
      </a:accent3>
      <a:accent4>
        <a:srgbClr val="B170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7246</TotalTime>
  <Words>123</Words>
  <Application>Microsoft Macintosh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Times New Roman</vt:lpstr>
      <vt:lpstr>BlockprintVTI</vt:lpstr>
      <vt:lpstr>New York City Traffic Collision Analysis</vt:lpstr>
      <vt:lpstr>Collisions in each borough of NYC</vt:lpstr>
      <vt:lpstr>Collisions by the year</vt:lpstr>
      <vt:lpstr>Collisions by the month</vt:lpstr>
      <vt:lpstr>When did most accidents happen in the day?</vt:lpstr>
      <vt:lpstr>Injuries vs Fatalities</vt:lpstr>
      <vt:lpstr>How Are fatalities trending ?</vt:lpstr>
      <vt:lpstr>Top 5 factors for collisions</vt:lpstr>
      <vt:lpstr>Top 5 vehicle types in collisions</vt:lpstr>
      <vt:lpstr>So, what’s the outcome?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Data-Retail Analysis </dc:title>
  <dc:subject/>
  <dc:creator>Microsoft Office User</dc:creator>
  <dc:description/>
  <cp:lastModifiedBy>Bhaskar Patil</cp:lastModifiedBy>
  <cp:revision>62</cp:revision>
  <dcterms:created xsi:type="dcterms:W3CDTF">2021-07-16T19:04:12Z</dcterms:created>
  <dcterms:modified xsi:type="dcterms:W3CDTF">2024-01-10T21:43:35Z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