
<file path=[Content_Types].xml><?xml version="1.0" encoding="utf-8"?>
<Types xmlns="http://schemas.openxmlformats.org/package/2006/content-types">
  <Default Extension="jpg" ContentType="image/jpeg"/>
  <Default Extension="jpg!d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0" r:id="rId7"/>
    <p:sldId id="267" r:id="rId8"/>
    <p:sldId id="262" r:id="rId9"/>
    <p:sldId id="265" r:id="rId10"/>
    <p:sldId id="264" r:id="rId11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25"/>
  </p:normalViewPr>
  <p:slideViewPr>
    <p:cSldViewPr snapToGrid="0">
      <p:cViewPr varScale="1">
        <p:scale>
          <a:sx n="116" d="100"/>
          <a:sy n="116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2112C-A424-FD46-9517-7C0FF21C2054}" type="datetimeFigureOut">
              <a:rPr lang="en-US" smtClean="0"/>
              <a:t>1/9/24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EF7A2-7B07-D144-9548-4D845030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85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EF7A2-7B07-D144-9548-4D84503009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49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EF7A2-7B07-D144-9548-4D84503009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61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D2B8BFB-3659-49A5-A1A0-E28433E156D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1051524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838080" y="4140720"/>
            <a:ext cx="1051524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083B112-D80B-4585-AC9A-6F76C28C162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26200" y="194940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38080" y="414072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26200" y="414072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C283279-0DCF-4706-97AE-5F3E9301AA6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338580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93440" y="1949400"/>
            <a:ext cx="338580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7949160" y="1949400"/>
            <a:ext cx="338580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838080" y="4140720"/>
            <a:ext cx="338580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93440" y="4140720"/>
            <a:ext cx="338580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7949160" y="4140720"/>
            <a:ext cx="338580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BFE73B5-4BB4-45A7-9FD8-E701D739356F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949400"/>
            <a:ext cx="10515240" cy="419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82FE1DB-BCAD-48BA-AFC9-D8CD17A476C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10515240" cy="419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77BB02B-81ED-4B01-B71A-BB34EFFCEA3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5131080" cy="419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26200" y="1949400"/>
            <a:ext cx="5131080" cy="419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01F0C52-747E-4EA7-91EF-B2F62EF2F8A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6545F96-7E55-4F2F-8072-3E6AC30B40D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76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50D40D8-BC72-4AA1-8300-7F0B4CF23E1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26200" y="1949400"/>
            <a:ext cx="5131080" cy="419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838080" y="414072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76DC83F-48AA-4560-A812-CA5DB7A9899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5131080" cy="419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26200" y="194940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26200" y="414072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3F5A7F1-DC2B-4188-9407-7BB13B2D4FE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26200" y="194940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838080" y="4140720"/>
            <a:ext cx="1051524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45EDF5D-8027-47D0-B559-092AC5F8ED4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595959"/>
              </a:solidFill>
              <a:latin typeface="AvenirNext LT Pro Medium"/>
            </a:endParaRPr>
          </a:p>
        </p:txBody>
      </p:sp>
      <p:pic>
        <p:nvPicPr>
          <p:cNvPr id="8" name="Picture 39"/>
          <p:cNvPicPr/>
          <p:nvPr/>
        </p:nvPicPr>
        <p:blipFill>
          <a:blip r:embed="rId14">
            <a:alphaModFix amt="35000"/>
          </a:blip>
          <a:stretch/>
        </p:blipFill>
        <p:spPr>
          <a:xfrm>
            <a:off x="0" y="0"/>
            <a:ext cx="12191760" cy="139212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4400" b="1" strike="noStrike" spc="-1">
                <a:solidFill>
                  <a:srgbClr val="FFFFFF"/>
                </a:solidFill>
                <a:latin typeface="Avenir Next LT Pro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838080" y="1949400"/>
            <a:ext cx="10515240" cy="4195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67B346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Avenir Next LT Pro"/>
              </a:rPr>
              <a:t>Click to edit Master text styles</a:t>
            </a:r>
          </a:p>
          <a:p>
            <a:pPr marL="685800" lvl="1" indent="-228600">
              <a:lnSpc>
                <a:spcPct val="110000"/>
              </a:lnSpc>
              <a:spcBef>
                <a:spcPts val="499"/>
              </a:spcBef>
              <a:buClr>
                <a:srgbClr val="67B346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Avenir Next LT Pro"/>
              </a:rPr>
              <a:t>Second level</a:t>
            </a:r>
          </a:p>
          <a:p>
            <a:pPr marL="1143000" lvl="2" indent="-228600">
              <a:lnSpc>
                <a:spcPct val="110000"/>
              </a:lnSpc>
              <a:spcBef>
                <a:spcPts val="499"/>
              </a:spcBef>
              <a:buClr>
                <a:srgbClr val="67B34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venir Next LT Pro"/>
              </a:rPr>
              <a:t>Third level</a:t>
            </a:r>
          </a:p>
          <a:p>
            <a:pPr marL="1600200" lvl="3" indent="-228600">
              <a:lnSpc>
                <a:spcPct val="110000"/>
              </a:lnSpc>
              <a:spcBef>
                <a:spcPts val="499"/>
              </a:spcBef>
              <a:buClr>
                <a:srgbClr val="67B34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Avenir Next LT Pro"/>
              </a:rPr>
              <a:t>Fourth level</a:t>
            </a:r>
          </a:p>
          <a:p>
            <a:pPr marL="2057400" lvl="4" indent="-228600">
              <a:lnSpc>
                <a:spcPct val="110000"/>
              </a:lnSpc>
              <a:spcBef>
                <a:spcPts val="499"/>
              </a:spcBef>
              <a:buClr>
                <a:srgbClr val="67B34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Avenir Next LT Pro"/>
              </a:rPr>
              <a:t>Fifth level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>
          <a:xfrm>
            <a:off x="838080" y="632448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en-US" sz="900" b="0" strike="noStrike" spc="-1">
                <a:solidFill>
                  <a:srgbClr val="FFFFFF">
                    <a:alpha val="60000"/>
                  </a:srgbClr>
                </a:solidFill>
                <a:latin typeface="Avenir Next LT Pro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&lt;date/time&gt;</a:t>
            </a:r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>
          <a:xfrm>
            <a:off x="4038480" y="632448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>
          <a:xfrm>
            <a:off x="8610480" y="632448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900" b="0" strike="noStrike" spc="-1">
                <a:solidFill>
                  <a:srgbClr val="FFFFFF">
                    <a:alpha val="60000"/>
                  </a:srgbClr>
                </a:solidFill>
                <a:latin typeface="Avenir Next LT Pro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1C7E8C5-81B4-4C58-B763-87FDB839E1EB}" type="slidenum">
              <a:rPr lang="en-US" sz="900" b="0" strike="noStrike" spc="-1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‹#›</a:t>
            </a:fld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xhere.com/en/photo/1111219" TargetMode="External"/><Relationship Id="rId5" Type="http://schemas.openxmlformats.org/officeDocument/2006/relationships/image" Target="../media/image3.jpg!d"/><Relationship Id="rId4" Type="http://schemas.openxmlformats.org/officeDocument/2006/relationships/hyperlink" Target="https://www.publicdomainpictures.net/en/view-image.php?image=228702&amp;picture=times-square-in-new-york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flickr.com/photos/127866857@N04/2975617883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14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595959"/>
              </a:solidFill>
              <a:latin typeface="AvenirNext LT Pro Medium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/>
          </p:nvPr>
        </p:nvSpPr>
        <p:spPr>
          <a:xfrm>
            <a:off x="835440" y="2206487"/>
            <a:ext cx="4633200" cy="2912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001"/>
              </a:spcBef>
              <a:buNone/>
            </a:pPr>
            <a:endParaRPr lang="en-US" sz="1800" b="0" strike="noStrike" spc="-1" dirty="0">
              <a:solidFill>
                <a:srgbClr val="FFFFFF"/>
              </a:solidFill>
              <a:latin typeface="Avenir Next LT Pro"/>
            </a:endParaRPr>
          </a:p>
          <a:p>
            <a:pPr indent="0">
              <a:lnSpc>
                <a:spcPct val="110000"/>
              </a:lnSpc>
              <a:spcBef>
                <a:spcPts val="1001"/>
              </a:spcBef>
              <a:buNone/>
            </a:pPr>
            <a:endParaRPr lang="en-US" sz="1800" b="0" strike="noStrike" spc="-1" dirty="0">
              <a:solidFill>
                <a:srgbClr val="FFFFFF"/>
              </a:solidFill>
              <a:latin typeface="Avenir Next LT Pro"/>
            </a:endParaRPr>
          </a:p>
          <a:p>
            <a:pPr marL="0" indent="0">
              <a:lnSpc>
                <a:spcPct val="110000"/>
              </a:lnSpc>
              <a:spcBef>
                <a:spcPts val="1001"/>
              </a:spcBef>
              <a:buClr>
                <a:srgbClr val="67B346"/>
              </a:buClr>
              <a:buNone/>
            </a:pPr>
            <a:r>
              <a:rPr lang="en-US" spc="-1" dirty="0">
                <a:solidFill>
                  <a:srgbClr val="412624"/>
                </a:solidFill>
                <a:latin typeface="Avenir Next LT Pro"/>
              </a:rPr>
              <a:t>Collisions from 2012 to 2023</a:t>
            </a:r>
            <a:endParaRPr lang="en-US" spc="-1" dirty="0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837720" y="252810"/>
            <a:ext cx="4633560" cy="2396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4400" b="1" strike="noStrike" spc="-1" dirty="0">
                <a:solidFill>
                  <a:srgbClr val="412624"/>
                </a:solidFill>
                <a:latin typeface="Avenir Next LT Pro"/>
              </a:rPr>
              <a:t>New York City Traffic Collision Analysis</a:t>
            </a:r>
            <a:endParaRPr lang="en-US" sz="4400" b="0" strike="noStrike" spc="-1" dirty="0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6" name="Rectangle 16"/>
          <p:cNvSpPr/>
          <p:nvPr/>
        </p:nvSpPr>
        <p:spPr>
          <a:xfrm>
            <a:off x="6019920" y="0"/>
            <a:ext cx="6171840" cy="685764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595959"/>
              </a:solidFill>
              <a:latin typeface="AvenirNext LT Pro Mediu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E91CC8-DF87-BB74-BF8F-19686B5CB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017280" y="0"/>
            <a:ext cx="6171840" cy="68576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3CA2570-1322-9A1A-1339-75B68224C4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32800" y="4460760"/>
            <a:ext cx="4633200" cy="2396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/>
          </p:nvPr>
        </p:nvSpPr>
        <p:spPr>
          <a:xfrm>
            <a:off x="0" y="1126701"/>
            <a:ext cx="10515240" cy="4195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400" b="0" strike="noStrike" spc="-1" dirty="0">
              <a:solidFill>
                <a:srgbClr val="FFFFFF"/>
              </a:solidFill>
              <a:latin typeface="Avenir Next LT Pro"/>
            </a:endParaRPr>
          </a:p>
          <a:p>
            <a:pPr marL="685800" lvl="1" indent="-228600">
              <a:lnSpc>
                <a:spcPct val="110000"/>
              </a:lnSpc>
              <a:spcBef>
                <a:spcPts val="499"/>
              </a:spcBef>
              <a:buClr>
                <a:srgbClr val="67B346"/>
              </a:buClr>
              <a:buFont typeface="Arial"/>
              <a:buChar char="•"/>
            </a:pPr>
            <a:r>
              <a:rPr lang="en-US" spc="-1" dirty="0">
                <a:solidFill>
                  <a:srgbClr val="FFFFFF"/>
                </a:solidFill>
                <a:latin typeface="Avenir Next LT Pro"/>
              </a:rPr>
              <a:t>A</a:t>
            </a:r>
            <a:r>
              <a:rPr lang="en-US" sz="2400" b="0" strike="noStrike" spc="-1" dirty="0">
                <a:solidFill>
                  <a:srgbClr val="FFFFFF"/>
                </a:solidFill>
                <a:latin typeface="Avenir Next LT Pro"/>
              </a:rPr>
              <a:t>reas for attention:</a:t>
            </a:r>
          </a:p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 dirty="0">
              <a:solidFill>
                <a:srgbClr val="FFFFFF"/>
              </a:solidFill>
              <a:latin typeface="Avenir Next LT Pro"/>
            </a:endParaRPr>
          </a:p>
          <a:p>
            <a:pPr marL="1143000" lvl="2" indent="-228600">
              <a:lnSpc>
                <a:spcPct val="110000"/>
              </a:lnSpc>
              <a:spcBef>
                <a:spcPts val="499"/>
              </a:spcBef>
              <a:buClr>
                <a:srgbClr val="67B346"/>
              </a:buClr>
              <a:buFont typeface="Arial"/>
              <a:buChar char="•"/>
            </a:pPr>
            <a:r>
              <a:rPr lang="en-US" spc="-1" dirty="0">
                <a:solidFill>
                  <a:srgbClr val="FFFFFF"/>
                </a:solidFill>
                <a:latin typeface="Avenir Next LT Pro"/>
              </a:rPr>
              <a:t>Persons/pedestrians are major victims for fatalities</a:t>
            </a:r>
            <a:endParaRPr lang="en-US" sz="2000" b="0" strike="noStrike" spc="-1" dirty="0">
              <a:solidFill>
                <a:srgbClr val="FFFFFF"/>
              </a:solidFill>
              <a:latin typeface="Avenir Next LT Pro"/>
            </a:endParaRPr>
          </a:p>
          <a:p>
            <a:pPr marL="1143000" lvl="2" indent="-228600">
              <a:lnSpc>
                <a:spcPct val="110000"/>
              </a:lnSpc>
              <a:spcBef>
                <a:spcPts val="499"/>
              </a:spcBef>
              <a:buClr>
                <a:srgbClr val="67B34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Avenir Next LT Pro"/>
              </a:rPr>
              <a:t>Brooklyn, Queens, Manhattan with higher collisions</a:t>
            </a:r>
          </a:p>
          <a:p>
            <a:pPr marL="1143000" lvl="2" indent="-228600">
              <a:lnSpc>
                <a:spcPct val="110000"/>
              </a:lnSpc>
              <a:spcBef>
                <a:spcPts val="499"/>
              </a:spcBef>
              <a:buClr>
                <a:srgbClr val="67B346"/>
              </a:buClr>
              <a:buFont typeface="Arial"/>
              <a:buChar char="•"/>
            </a:pPr>
            <a:r>
              <a:rPr lang="en-US" spc="-1" dirty="0">
                <a:solidFill>
                  <a:srgbClr val="FFFFFF"/>
                </a:solidFill>
                <a:latin typeface="Avenir Next LT Pro"/>
              </a:rPr>
              <a:t>More drivers during warmer months, so more crashes</a:t>
            </a:r>
            <a:endParaRPr lang="en-US" sz="2000" b="0" strike="noStrike" spc="-1" dirty="0">
              <a:solidFill>
                <a:srgbClr val="FFFFFF"/>
              </a:solidFill>
              <a:latin typeface="Avenir Next LT Pro"/>
            </a:endParaRPr>
          </a:p>
          <a:p>
            <a:pPr lvl="2">
              <a:lnSpc>
                <a:spcPct val="110000"/>
              </a:lnSpc>
              <a:spcBef>
                <a:spcPts val="499"/>
              </a:spcBef>
              <a:buClr>
                <a:srgbClr val="67B346"/>
              </a:buClr>
              <a:buFont typeface="Arial"/>
              <a:buChar char="•"/>
            </a:pPr>
            <a:r>
              <a:rPr lang="en-US" spc="-1" dirty="0">
                <a:solidFill>
                  <a:srgbClr val="FFFFFF"/>
                </a:solidFill>
                <a:latin typeface="Avenir Next LT Pro"/>
              </a:rPr>
              <a:t>Distracted and reckless drivers are the culprits</a:t>
            </a:r>
          </a:p>
          <a:p>
            <a:pPr marL="1143000" lvl="2" indent="-228600">
              <a:lnSpc>
                <a:spcPct val="110000"/>
              </a:lnSpc>
              <a:spcBef>
                <a:spcPts val="499"/>
              </a:spcBef>
              <a:buClr>
                <a:srgbClr val="67B346"/>
              </a:buClr>
              <a:buFont typeface="Arial"/>
              <a:buChar char="•"/>
            </a:pPr>
            <a:r>
              <a:rPr lang="en-US" spc="-1" dirty="0">
                <a:solidFill>
                  <a:srgbClr val="FFFFFF"/>
                </a:solidFill>
                <a:latin typeface="Avenir Next LT Pro"/>
              </a:rPr>
              <a:t>S</a:t>
            </a:r>
            <a:r>
              <a:rPr lang="en-US" sz="2000" b="0" strike="noStrike" spc="-1" dirty="0">
                <a:solidFill>
                  <a:srgbClr val="FFFFFF"/>
                </a:solidFill>
                <a:latin typeface="Avenir Next LT Pro"/>
              </a:rPr>
              <a:t>edans, SUVs</a:t>
            </a:r>
            <a:r>
              <a:rPr lang="en-US" spc="-1" dirty="0">
                <a:solidFill>
                  <a:srgbClr val="FFFFFF"/>
                </a:solidFill>
                <a:latin typeface="Avenir Next LT Pro"/>
              </a:rPr>
              <a:t> and </a:t>
            </a:r>
            <a:r>
              <a:rPr lang="en-US" sz="2000" b="0" strike="noStrike" spc="-1" dirty="0">
                <a:solidFill>
                  <a:srgbClr val="FFFFFF"/>
                </a:solidFill>
                <a:latin typeface="Avenir Next LT Pro"/>
              </a:rPr>
              <a:t>passenger vehicles are the problem</a:t>
            </a:r>
          </a:p>
        </p:txBody>
      </p:sp>
      <p:sp>
        <p:nvSpPr>
          <p:cNvPr id="70" name="PlaceHolder 2"/>
          <p:cNvSpPr>
            <a:spLocks noGrp="1"/>
          </p:cNvSpPr>
          <p:nvPr>
            <p:ph type="title"/>
          </p:nvPr>
        </p:nvSpPr>
        <p:spPr>
          <a:xfrm>
            <a:off x="452790" y="33468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4400" b="1" strike="noStrike" spc="-1" dirty="0">
                <a:solidFill>
                  <a:srgbClr val="FFFFFF"/>
                </a:solidFill>
                <a:latin typeface="Avenir Next LT Pro"/>
              </a:rPr>
              <a:t>So, what’s the outcome?</a:t>
            </a:r>
            <a:endParaRPr lang="en-US" sz="4400" b="0" strike="noStrike" spc="-1" dirty="0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995BC2-7D79-7ED8-2037-9D44AA322B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868578" y="4891489"/>
            <a:ext cx="3166585" cy="1698587"/>
          </a:xfrm>
          <a:prstGeom prst="rect">
            <a:avLst/>
          </a:prstGeom>
        </p:spPr>
      </p:pic>
      <p:sp>
        <p:nvSpPr>
          <p:cNvPr id="2" name="PlaceHolder 2">
            <a:extLst>
              <a:ext uri="{FF2B5EF4-FFF2-40B4-BE49-F238E27FC236}">
                <a16:creationId xmlns:a16="http://schemas.microsoft.com/office/drawing/2014/main" id="{3E362144-D3BF-0202-F799-F66481948308}"/>
              </a:ext>
            </a:extLst>
          </p:cNvPr>
          <p:cNvSpPr txBox="1">
            <a:spLocks/>
          </p:cNvSpPr>
          <p:nvPr/>
        </p:nvSpPr>
        <p:spPr>
          <a:xfrm>
            <a:off x="8868578" y="5898270"/>
            <a:ext cx="7655826" cy="1034208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i="1" spc="-1" dirty="0">
                <a:solidFill>
                  <a:srgbClr val="FF0000"/>
                </a:solidFill>
                <a:latin typeface="Avenir Next LT Pro"/>
              </a:rPr>
              <a:t>NYPD in Action for Safety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10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1000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1000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1000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1000"/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1000"/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4400" b="1" strike="noStrike" spc="-1" dirty="0">
                <a:solidFill>
                  <a:srgbClr val="FFFFFF"/>
                </a:solidFill>
                <a:latin typeface="Avenir Next LT Pro"/>
              </a:rPr>
              <a:t>Collisions in each borough of NYC</a:t>
            </a:r>
            <a:endParaRPr lang="en-US" sz="4400" b="0" strike="noStrike" spc="-1" dirty="0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2FF1CB-2B65-EA32-7214-933BF9785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51" y="1690920"/>
            <a:ext cx="6923609" cy="47682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6E202E-67FD-29D3-2B49-35C044390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3219" y="2821583"/>
            <a:ext cx="3777533" cy="2413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380" y="1988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4400" b="1" strike="noStrike" spc="-1" dirty="0">
                <a:solidFill>
                  <a:srgbClr val="FFFFFF"/>
                </a:solidFill>
                <a:latin typeface="Avenir Next LT Pro"/>
              </a:rPr>
              <a:t>Collisions by the year</a:t>
            </a:r>
            <a:endParaRPr lang="en-US" sz="4400" b="0" strike="noStrike" spc="-1" dirty="0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916975-8486-1EC9-2F56-8A82A1C8C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678" y="1524000"/>
            <a:ext cx="7296426" cy="47821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0C0B28-0EC6-5A82-85A7-09A5BB6BC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9122" y="1524000"/>
            <a:ext cx="1473200" cy="4813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54300" y="49477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000"/>
          </a:bodyPr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FFFFFF"/>
                </a:solidFill>
                <a:latin typeface="Avenir Next LT Pro"/>
              </a:rPr>
              <a:t>Collisions by the month</a:t>
            </a:r>
            <a:endParaRPr lang="en-US" sz="4400" b="0" strike="noStrike" spc="-1" dirty="0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9B97E7-0646-40F2-98BB-75A760B78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00" y="1493906"/>
            <a:ext cx="7569200" cy="49599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E21FA7-BAB3-20CC-1E8B-FBE3D21B2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6640" y="1493906"/>
            <a:ext cx="1612900" cy="482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000"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4400" b="1" strike="noStrike" spc="-1" dirty="0">
                <a:solidFill>
                  <a:srgbClr val="FFFFFF"/>
                </a:solidFill>
                <a:latin typeface="Avenir Next LT Pro"/>
              </a:rPr>
              <a:t>When did most accidents happen in the day?</a:t>
            </a:r>
            <a:endParaRPr lang="en-US" sz="4400" b="0" strike="noStrike" spc="-1" dirty="0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E82619-4342-37AC-29FB-AF1661232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324" y="1948608"/>
            <a:ext cx="5825016" cy="4442809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87A155-FFD2-B1F5-4FF5-45CF44990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824721"/>
              </p:ext>
            </p:extLst>
          </p:nvPr>
        </p:nvGraphicFramePr>
        <p:xfrm>
          <a:off x="8045219" y="4053003"/>
          <a:ext cx="3004699" cy="1847508"/>
        </p:xfrm>
        <a:graphic>
          <a:graphicData uri="http://schemas.openxmlformats.org/drawingml/2006/table">
            <a:tbl>
              <a:tblPr/>
              <a:tblGrid>
                <a:gridCol w="1730554">
                  <a:extLst>
                    <a:ext uri="{9D8B030D-6E8A-4147-A177-3AD203B41FA5}">
                      <a16:colId xmlns:a16="http://schemas.microsoft.com/office/drawing/2014/main" val="182483813"/>
                    </a:ext>
                  </a:extLst>
                </a:gridCol>
                <a:gridCol w="1274145">
                  <a:extLst>
                    <a:ext uri="{9D8B030D-6E8A-4147-A177-3AD203B41FA5}">
                      <a16:colId xmlns:a16="http://schemas.microsoft.com/office/drawing/2014/main" val="12172595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EarlyMorning Hrs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00:00-06:00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258136"/>
                  </a:ext>
                </a:extLst>
              </a:tr>
              <a:tr h="5517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Morning Hrs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06:00-12:00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55698"/>
                  </a:ext>
                </a:extLst>
              </a:tr>
              <a:tr h="5517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Afternoon Hrs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12:00-18:00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212607"/>
                  </a:ext>
                </a:extLst>
              </a:tr>
              <a:tr h="5517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Night Hrs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18:00-23:59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03109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66720" y="-2829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4400" b="1" strike="noStrike" spc="-1" dirty="0">
                <a:solidFill>
                  <a:srgbClr val="FFFFFF"/>
                </a:solidFill>
                <a:latin typeface="Avenir Next LT Pro"/>
              </a:rPr>
              <a:t>Injuries vs Fatalities</a:t>
            </a:r>
            <a:endParaRPr lang="en-US" sz="4400" b="0" strike="noStrike" spc="-1" dirty="0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087C65-7884-36CA-D0F4-3419653F7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28" y="1042200"/>
            <a:ext cx="5891972" cy="47210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B19A03-14E7-806A-8689-1108AF336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830" y="1055155"/>
            <a:ext cx="5846142" cy="47081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5E6375-CFFB-F03F-2E1C-065AD4974C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864" y="6053207"/>
            <a:ext cx="4686300" cy="317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D5B2E2-D9F2-E41A-3A46-FFA2C68592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6901" y="6040507"/>
            <a:ext cx="3556000" cy="33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66720" y="-2829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4400" b="1" strike="noStrike" spc="-1" dirty="0">
                <a:solidFill>
                  <a:srgbClr val="FFFFFF"/>
                </a:solidFill>
                <a:latin typeface="Avenir Next LT Pro"/>
              </a:rPr>
              <a:t>How Are fatalities trending ?</a:t>
            </a:r>
            <a:endParaRPr lang="en-US" sz="4400" b="0" strike="noStrike" spc="-1" dirty="0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F8EF5E-644D-A50C-0338-A07185C29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965" y="742122"/>
            <a:ext cx="6932750" cy="596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136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4400" b="1" strike="noStrike" spc="-1" dirty="0">
                <a:solidFill>
                  <a:srgbClr val="FFFFFF"/>
                </a:solidFill>
                <a:latin typeface="Avenir Next LT Pro"/>
              </a:rPr>
              <a:t>Top 5 factors for collisions</a:t>
            </a:r>
            <a:endParaRPr lang="en-US" sz="4400" b="0" strike="noStrike" spc="-1" dirty="0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215CD3-7DF3-7AD3-D906-F2535424B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0224" y="2854593"/>
            <a:ext cx="3302000" cy="2184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0D2E9D-D0D4-93D9-186E-F02F9EAE2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546" y="1559193"/>
            <a:ext cx="6805547" cy="42577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4400" b="1" strike="noStrike" spc="-1" dirty="0">
                <a:solidFill>
                  <a:srgbClr val="FFFFFF"/>
                </a:solidFill>
                <a:latin typeface="Avenir Next LT Pro"/>
              </a:rPr>
              <a:t>Top 5 vehicle types in collisions</a:t>
            </a:r>
            <a:endParaRPr lang="en-US" sz="4400" b="0" strike="noStrike" spc="-1" dirty="0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15C178-89CC-BD38-B0E4-C90F1470A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30" y="1840664"/>
            <a:ext cx="7772400" cy="36393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F80583-EF0E-6A3E-E951-A3E759FD9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1570" y="2667306"/>
            <a:ext cx="36957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1708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412624"/>
      </a:dk2>
      <a:lt2>
        <a:srgbClr val="E6E2E8"/>
      </a:lt2>
      <a:accent1>
        <a:srgbClr val="67B346"/>
      </a:accent1>
      <a:accent2>
        <a:srgbClr val="8DAD39"/>
      </a:accent2>
      <a:accent3>
        <a:srgbClr val="B0A145"/>
      </a:accent3>
      <a:accent4>
        <a:srgbClr val="B1703B"/>
      </a:accent4>
      <a:accent5>
        <a:srgbClr val="C3504D"/>
      </a:accent5>
      <a:accent6>
        <a:srgbClr val="B13B69"/>
      </a:accent6>
      <a:hlink>
        <a:srgbClr val="BF583F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7196</TotalTime>
  <Words>123</Words>
  <Application>Microsoft Macintosh PowerPoint</Application>
  <PresentationFormat>Widescreen</PresentationFormat>
  <Paragraphs>32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Avenir Next LT Pro</vt:lpstr>
      <vt:lpstr>AvenirNext LT Pro Medium</vt:lpstr>
      <vt:lpstr>Calibri</vt:lpstr>
      <vt:lpstr>Times New Roman</vt:lpstr>
      <vt:lpstr>BlockprintVTI</vt:lpstr>
      <vt:lpstr>New York City Traffic Collision Analysis</vt:lpstr>
      <vt:lpstr>Collisions in each borough of NYC</vt:lpstr>
      <vt:lpstr>Collisions by the year</vt:lpstr>
      <vt:lpstr>Collisions by the month</vt:lpstr>
      <vt:lpstr>When did most accidents happen in the day?</vt:lpstr>
      <vt:lpstr>Injuries vs Fatalities</vt:lpstr>
      <vt:lpstr>How Are fatalities trending ?</vt:lpstr>
      <vt:lpstr>Top 5 factors for collisions</vt:lpstr>
      <vt:lpstr>Top 5 vehicle types in collisions</vt:lpstr>
      <vt:lpstr>So, what’s the outcome?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Walmart Data-Retail Analysis </dc:title>
  <dc:subject/>
  <dc:creator>Microsoft Office User</dc:creator>
  <dc:description/>
  <cp:lastModifiedBy>Bhaskar Patil</cp:lastModifiedBy>
  <cp:revision>60</cp:revision>
  <dcterms:created xsi:type="dcterms:W3CDTF">2021-07-16T19:04:12Z</dcterms:created>
  <dcterms:modified xsi:type="dcterms:W3CDTF">2024-01-10T01:40:48Z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9</vt:i4>
  </property>
</Properties>
</file>