
<file path=[Content_Types].xml><?xml version="1.0" encoding="utf-8"?>
<Types xmlns="http://schemas.openxmlformats.org/package/2006/content-types">
  <Default Extension="jpg" ContentType="image/jpeg"/>
  <Default Extension="jpg!d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68" r:id="rId4"/>
    <p:sldId id="257" r:id="rId5"/>
    <p:sldId id="258" r:id="rId6"/>
    <p:sldId id="259" r:id="rId7"/>
    <p:sldId id="261" r:id="rId8"/>
    <p:sldId id="260" r:id="rId9"/>
    <p:sldId id="267" r:id="rId10"/>
    <p:sldId id="262" r:id="rId11"/>
    <p:sldId id="265" r:id="rId12"/>
    <p:sldId id="264" r:id="rId1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10"/>
  </p:normalViewPr>
  <p:slideViewPr>
    <p:cSldViewPr snapToGrid="0">
      <p:cViewPr varScale="1">
        <p:scale>
          <a:sx n="116" d="100"/>
          <a:sy n="116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2112C-A424-FD46-9517-7C0FF21C2054}" type="datetimeFigureOut">
              <a:rPr lang="en-US" smtClean="0"/>
              <a:t>1/11/24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EF7A2-7B07-D144-9548-4D845030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85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EF7A2-7B07-D144-9548-4D84503009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49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EF7A2-7B07-D144-9548-4D84503009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61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2B8BFB-3659-49A5-A1A0-E28433E156D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524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838080" y="4140720"/>
            <a:ext cx="1051524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083B112-D80B-4585-AC9A-6F76C28C162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3808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2620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C283279-0DCF-4706-97AE-5F3E9301AA6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93440" y="194940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949160" y="194940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838080" y="414072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93440" y="414072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949160" y="414072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BFE73B5-4BB4-45A7-9FD8-E701D739356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82FE1DB-BCAD-48BA-AFC9-D8CD17A476C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77BB02B-81ED-4B01-B71A-BB34EFFCEA3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01F0C52-747E-4EA7-91EF-B2F62EF2F8A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6545F96-7E55-4F2F-8072-3E6AC30B40D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76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50D40D8-BC72-4AA1-8300-7F0B4CF23E1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83808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76DC83F-48AA-4560-A812-CA5DB7A9899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2620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3F5A7F1-DC2B-4188-9407-7BB13B2D4FE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838080" y="4140720"/>
            <a:ext cx="1051524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45EDF5D-8027-47D0-B559-092AC5F8ED4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595959"/>
              </a:solidFill>
              <a:latin typeface="AvenirNext LT Pro Medium"/>
            </a:endParaRPr>
          </a:p>
        </p:txBody>
      </p:sp>
      <p:pic>
        <p:nvPicPr>
          <p:cNvPr id="8" name="Picture 39"/>
          <p:cNvPicPr/>
          <p:nvPr/>
        </p:nvPicPr>
        <p:blipFill>
          <a:blip r:embed="rId14">
            <a:alphaModFix amt="35000"/>
          </a:blip>
          <a:stretch/>
        </p:blipFill>
        <p:spPr>
          <a:xfrm>
            <a:off x="0" y="0"/>
            <a:ext cx="12191760" cy="13921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FFFFFF"/>
                </a:solidFill>
                <a:latin typeface="Avenir Next LT Pro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67B34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Avenir Next LT Pro"/>
              </a:rPr>
              <a:t>Click to edit Master text styles</a:t>
            </a:r>
          </a:p>
          <a:p>
            <a:pPr marL="685800" lvl="1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Avenir Next LT Pro"/>
              </a:rPr>
              <a:t>Second level</a:t>
            </a:r>
          </a:p>
          <a:p>
            <a:pPr marL="1143000" lvl="2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venir Next LT Pro"/>
              </a:rPr>
              <a:t>Third level</a:t>
            </a:r>
          </a:p>
          <a:p>
            <a:pPr marL="1600200" lvl="3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venir Next LT Pro"/>
              </a:rPr>
              <a:t>Fourth level</a:t>
            </a:r>
          </a:p>
          <a:p>
            <a:pPr marL="2057400" lvl="4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venir Next LT Pro"/>
              </a:rPr>
              <a:t>Fifth level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>
          <a:xfrm>
            <a:off x="838080" y="63244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9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&lt;date/time&gt;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>
          <a:xfrm>
            <a:off x="4038480" y="632448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>
          <a:xfrm>
            <a:off x="8610480" y="63244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9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1C7E8C5-81B4-4C58-B763-87FDB839E1EB}" type="slidenum">
              <a:rPr lang="en-US" sz="9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/motor-vehicle-collisions-crashes" TargetMode="External"/><Relationship Id="rId7" Type="http://schemas.openxmlformats.org/officeDocument/2006/relationships/hyperlink" Target="https://pxhere.com/en/photo/111121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!d"/><Relationship Id="rId5" Type="http://schemas.openxmlformats.org/officeDocument/2006/relationships/hyperlink" Target="https://www.publicdomainpictures.net/en/view-image.php?image=228702&amp;picture=times-square-in-new-york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lickr.com/photos/127866857@N04/2975617883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4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595959"/>
              </a:solidFill>
              <a:latin typeface="AvenirNext LT Pro Medium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/>
          </p:nvPr>
        </p:nvSpPr>
        <p:spPr>
          <a:xfrm>
            <a:off x="832800" y="1972620"/>
            <a:ext cx="4633200" cy="2912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solidFill>
                <a:srgbClr val="FFFFFF"/>
              </a:solidFill>
              <a:latin typeface="Avenir Next LT Pro"/>
            </a:endParaRPr>
          </a:p>
          <a:p>
            <a:pPr indent="0">
              <a:lnSpc>
                <a:spcPct val="11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solidFill>
                <a:srgbClr val="FFFFFF"/>
              </a:solidFill>
              <a:latin typeface="Avenir Next LT Pro"/>
            </a:endParaRPr>
          </a:p>
          <a:p>
            <a:pPr marL="0" indent="0">
              <a:buNone/>
            </a:pPr>
            <a:r>
              <a:rPr lang="en-US" b="0" i="0" u="sng" dirty="0">
                <a:effectLst/>
                <a:latin typeface="-apple-system"/>
                <a:hlinkClick r:id="rId3"/>
              </a:rPr>
              <a:t>https://catalog.data.gov/dataset/motor-vehicle-collisions-crashes</a:t>
            </a:r>
            <a:endParaRPr lang="en-US" dirty="0"/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837720" y="252810"/>
            <a:ext cx="4633560" cy="2396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412624"/>
                </a:solidFill>
                <a:latin typeface="Avenir Next LT Pro"/>
              </a:rPr>
              <a:t>New York City Traffic Collision Analysis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6" name="Rectangle 16"/>
          <p:cNvSpPr/>
          <p:nvPr/>
        </p:nvSpPr>
        <p:spPr>
          <a:xfrm>
            <a:off x="6019920" y="0"/>
            <a:ext cx="6171840" cy="685764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595959"/>
              </a:solidFill>
              <a:latin typeface="AvenirNext LT Pro Mediu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91CC8-DF87-BB74-BF8F-19686B5CB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17280" y="0"/>
            <a:ext cx="6171840" cy="68576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CA2570-1322-9A1A-1339-75B68224C4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32800" y="4460760"/>
            <a:ext cx="4633200" cy="2396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Top 5 factors for collisions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215CD3-7DF3-7AD3-D906-F2535424B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224" y="2854593"/>
            <a:ext cx="3302000" cy="2184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0D2E9D-D0D4-93D9-186E-F02F9EAE2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46" y="1559193"/>
            <a:ext cx="6805547" cy="4257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Top 5 vehicle types in collisions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5C178-89CC-BD38-B0E4-C90F1470A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0" y="1840664"/>
            <a:ext cx="7772400" cy="3639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F80583-EF0E-6A3E-E951-A3E759FD9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570" y="2667306"/>
            <a:ext cx="36957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708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/>
          </p:nvPr>
        </p:nvSpPr>
        <p:spPr>
          <a:xfrm>
            <a:off x="0" y="1126701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400" b="0" strike="noStrike" spc="-1" dirty="0">
              <a:solidFill>
                <a:srgbClr val="FFFFFF"/>
              </a:solidFill>
              <a:latin typeface="Avenir Next LT Pro"/>
            </a:endParaRPr>
          </a:p>
          <a:p>
            <a:pPr marL="685800" lvl="1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latin typeface="Avenir Next LT Pro"/>
              </a:rPr>
              <a:t>A</a:t>
            </a:r>
            <a:r>
              <a:rPr lang="en-US" sz="2400" b="0" strike="noStrike" spc="-1" dirty="0">
                <a:solidFill>
                  <a:srgbClr val="FFFFFF"/>
                </a:solidFill>
                <a:latin typeface="Avenir Next LT Pro"/>
              </a:rPr>
              <a:t>reas for attention:</a:t>
            </a:r>
          </a:p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FFFFFF"/>
              </a:solidFill>
              <a:latin typeface="Avenir Next LT Pro"/>
            </a:endParaRPr>
          </a:p>
          <a:p>
            <a:pPr marL="1143000" lvl="2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latin typeface="Avenir Next LT Pro"/>
              </a:rPr>
              <a:t>Persons/pedestrians are major victims for fatalities</a:t>
            </a:r>
            <a:endParaRPr lang="en-US" sz="2000" b="0" strike="noStrike" spc="-1" dirty="0">
              <a:solidFill>
                <a:srgbClr val="FFFFFF"/>
              </a:solidFill>
              <a:latin typeface="Avenir Next LT Pro"/>
            </a:endParaRPr>
          </a:p>
          <a:p>
            <a:pPr marL="1143000" lvl="2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venir Next LT Pro"/>
              </a:rPr>
              <a:t>Brooklyn, Queens, Manhattan with higher collisions</a:t>
            </a:r>
          </a:p>
          <a:p>
            <a:pPr marL="1143000" lvl="2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latin typeface="Avenir Next LT Pro"/>
              </a:rPr>
              <a:t>More drivers during warmer months, so more crashes</a:t>
            </a:r>
            <a:endParaRPr lang="en-US" sz="2000" b="0" strike="noStrike" spc="-1" dirty="0">
              <a:solidFill>
                <a:srgbClr val="FFFFFF"/>
              </a:solidFill>
              <a:latin typeface="Avenir Next LT Pro"/>
            </a:endParaRPr>
          </a:p>
          <a:p>
            <a:pPr lvl="2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latin typeface="Avenir Next LT Pro"/>
              </a:rPr>
              <a:t>Distracted and reckless drivers are the culprits</a:t>
            </a:r>
          </a:p>
          <a:p>
            <a:pPr marL="1143000" lvl="2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latin typeface="Avenir Next LT Pro"/>
              </a:rPr>
              <a:t>S</a:t>
            </a:r>
            <a:r>
              <a:rPr lang="en-US" sz="2000" b="0" strike="noStrike" spc="-1" dirty="0">
                <a:solidFill>
                  <a:srgbClr val="FFFFFF"/>
                </a:solidFill>
                <a:latin typeface="Avenir Next LT Pro"/>
              </a:rPr>
              <a:t>edans, SUVs</a:t>
            </a:r>
            <a:r>
              <a:rPr lang="en-US" spc="-1" dirty="0">
                <a:solidFill>
                  <a:srgbClr val="FFFFFF"/>
                </a:solidFill>
                <a:latin typeface="Avenir Next LT Pro"/>
              </a:rPr>
              <a:t> and </a:t>
            </a:r>
            <a:r>
              <a:rPr lang="en-US" sz="2000" b="0" strike="noStrike" spc="-1" dirty="0">
                <a:solidFill>
                  <a:srgbClr val="FFFFFF"/>
                </a:solidFill>
                <a:latin typeface="Avenir Next LT Pro"/>
              </a:rPr>
              <a:t>passenger vehicles are the problem</a:t>
            </a:r>
          </a:p>
        </p:txBody>
      </p:sp>
      <p:sp>
        <p:nvSpPr>
          <p:cNvPr id="70" name="PlaceHolder 2"/>
          <p:cNvSpPr>
            <a:spLocks noGrp="1"/>
          </p:cNvSpPr>
          <p:nvPr>
            <p:ph type="title"/>
          </p:nvPr>
        </p:nvSpPr>
        <p:spPr>
          <a:xfrm>
            <a:off x="452790" y="33468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So, what’s the outcome?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995BC2-7D79-7ED8-2037-9D44AA322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868578" y="4891489"/>
            <a:ext cx="3166585" cy="1698587"/>
          </a:xfrm>
          <a:prstGeom prst="rect">
            <a:avLst/>
          </a:prstGeom>
        </p:spPr>
      </p:pic>
      <p:sp>
        <p:nvSpPr>
          <p:cNvPr id="2" name="PlaceHolder 2">
            <a:extLst>
              <a:ext uri="{FF2B5EF4-FFF2-40B4-BE49-F238E27FC236}">
                <a16:creationId xmlns:a16="http://schemas.microsoft.com/office/drawing/2014/main" id="{3E362144-D3BF-0202-F799-F66481948308}"/>
              </a:ext>
            </a:extLst>
          </p:cNvPr>
          <p:cNvSpPr txBox="1">
            <a:spLocks/>
          </p:cNvSpPr>
          <p:nvPr/>
        </p:nvSpPr>
        <p:spPr>
          <a:xfrm>
            <a:off x="8868578" y="5898270"/>
            <a:ext cx="7655826" cy="1034208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i="1" spc="-1" dirty="0">
                <a:solidFill>
                  <a:srgbClr val="FF0000"/>
                </a:solidFill>
                <a:latin typeface="Avenir Next LT Pro"/>
              </a:rPr>
              <a:t>NYPD in Action for Safety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10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10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10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10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10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FD54-F1B1-7499-676A-678C9972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Initiation, Git Setup and Collaboration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8BF54-C4EE-AA03-D151-703D0357FA8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690920"/>
            <a:ext cx="10515240" cy="419544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Setup GIT Organization</a:t>
            </a:r>
          </a:p>
          <a:p>
            <a:r>
              <a:rPr lang="en-US" dirty="0">
                <a:solidFill>
                  <a:schemeClr val="bg1"/>
                </a:solidFill>
              </a:rPr>
              <a:t>Create GIT Repository</a:t>
            </a:r>
          </a:p>
          <a:p>
            <a:r>
              <a:rPr lang="en-US" dirty="0">
                <a:solidFill>
                  <a:schemeClr val="bg1"/>
                </a:solidFill>
              </a:rPr>
              <a:t>Add Team members to collaborate on the project files.</a:t>
            </a:r>
          </a:p>
          <a:p>
            <a:r>
              <a:rPr lang="en-US" dirty="0">
                <a:solidFill>
                  <a:schemeClr val="bg1"/>
                </a:solidFill>
              </a:rPr>
              <a:t>All team members cloned the repo and worked effectively to collaborate on the various aspects of the project</a:t>
            </a:r>
          </a:p>
          <a:p>
            <a:r>
              <a:rPr lang="en-US" dirty="0">
                <a:solidFill>
                  <a:schemeClr val="bg1"/>
                </a:solidFill>
              </a:rPr>
              <a:t>Explored and utilized Git LFS for handling large files over 100MB in Size</a:t>
            </a:r>
          </a:p>
        </p:txBody>
      </p:sp>
    </p:spTree>
    <p:extLst>
      <p:ext uri="{BB962C8B-B14F-4D97-AF65-F5344CB8AC3E}">
        <p14:creationId xmlns:p14="http://schemas.microsoft.com/office/powerpoint/2010/main" val="372627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ABB8-4FFD-999D-5D9C-9E688C37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Project Scope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4C01EF-EFBC-67B7-0445-BADD5E5F8330}"/>
              </a:ext>
            </a:extLst>
          </p:cNvPr>
          <p:cNvSpPr txBox="1"/>
          <p:nvPr/>
        </p:nvSpPr>
        <p:spPr>
          <a:xfrm>
            <a:off x="838080" y="1690920"/>
            <a:ext cx="989234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en-US" sz="2000" b="0" i="0" dirty="0">
                <a:solidFill>
                  <a:srgbClr val="ADBAC7"/>
                </a:solidFill>
                <a:effectLst/>
                <a:latin typeface="-apple-system"/>
              </a:rPr>
            </a:br>
            <a:r>
              <a:rPr lang="en-US" sz="2400" b="0" i="0" dirty="0">
                <a:solidFill>
                  <a:srgbClr val="ADBAC7"/>
                </a:solidFill>
                <a:effectLst/>
                <a:latin typeface="-apple-system"/>
              </a:rPr>
              <a:t>Analyze the NY City Motor vehicle Collision for the period of 2012 through 2023 Project Description/Outline Exploratory data analysis of the motor vehicle collisions in NY city Research Questions:</a:t>
            </a:r>
          </a:p>
          <a:p>
            <a:pPr algn="l"/>
            <a:endParaRPr lang="en-US" sz="2400" b="0" i="0" dirty="0">
              <a:solidFill>
                <a:srgbClr val="ADBAC7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ADBAC7"/>
                </a:solidFill>
                <a:effectLst/>
                <a:latin typeface="-apple-system"/>
              </a:rPr>
              <a:t>Which Borough had more incidents?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ADBAC7"/>
                </a:solidFill>
                <a:effectLst/>
                <a:latin typeface="-apple-system"/>
              </a:rPr>
              <a:t>What time the collision mostly occurs 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ADBAC7"/>
                </a:solidFill>
                <a:effectLst/>
                <a:latin typeface="-apple-system"/>
              </a:rPr>
              <a:t>What kind of vehicles involved in collisions?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ADBAC7"/>
                </a:solidFill>
                <a:effectLst/>
                <a:latin typeface="-apple-system"/>
              </a:rPr>
              <a:t>Injuries vs Fatalities.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ADBAC7"/>
                </a:solidFill>
                <a:effectLst/>
                <a:latin typeface="-apple-system"/>
              </a:rPr>
              <a:t>What are the trends of collisions over the years?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ADBAC7"/>
                </a:solidFill>
                <a:effectLst/>
                <a:latin typeface="-apple-system"/>
              </a:rPr>
              <a:t>What are the contributing factors for majority of the collisions?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ADBAC7"/>
                </a:solidFill>
                <a:effectLst/>
                <a:latin typeface="-apple-system"/>
              </a:rPr>
              <a:t>Number of Motorists/pedestrians/cyclists/persons involved in the collisions.</a:t>
            </a:r>
          </a:p>
        </p:txBody>
      </p:sp>
    </p:spTree>
    <p:extLst>
      <p:ext uri="{BB962C8B-B14F-4D97-AF65-F5344CB8AC3E}">
        <p14:creationId xmlns:p14="http://schemas.microsoft.com/office/powerpoint/2010/main" val="74133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Collisions in each borough of NYC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3415D-513A-8E48-F9A5-E93D5B31B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323" y="1598566"/>
            <a:ext cx="6422036" cy="4607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380" y="1988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Collisions by the year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68857-3000-9B1E-E84F-9737F9F60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210" y="1283724"/>
            <a:ext cx="7154537" cy="4958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54300" y="49477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FFFFFF"/>
                </a:solidFill>
                <a:latin typeface="Avenir Next LT Pro"/>
              </a:rPr>
              <a:t>Collisions by the month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0F20E-B572-C182-243C-97B6E2947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991" y="1215382"/>
            <a:ext cx="6790980" cy="48291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When did most accidents happen in the day?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87A155-FFD2-B1F5-4FF5-45CF44990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824721"/>
              </p:ext>
            </p:extLst>
          </p:nvPr>
        </p:nvGraphicFramePr>
        <p:xfrm>
          <a:off x="8045219" y="4053003"/>
          <a:ext cx="3004699" cy="1847508"/>
        </p:xfrm>
        <a:graphic>
          <a:graphicData uri="http://schemas.openxmlformats.org/drawingml/2006/table">
            <a:tbl>
              <a:tblPr/>
              <a:tblGrid>
                <a:gridCol w="1730554">
                  <a:extLst>
                    <a:ext uri="{9D8B030D-6E8A-4147-A177-3AD203B41FA5}">
                      <a16:colId xmlns:a16="http://schemas.microsoft.com/office/drawing/2014/main" val="182483813"/>
                    </a:ext>
                  </a:extLst>
                </a:gridCol>
                <a:gridCol w="1274145">
                  <a:extLst>
                    <a:ext uri="{9D8B030D-6E8A-4147-A177-3AD203B41FA5}">
                      <a16:colId xmlns:a16="http://schemas.microsoft.com/office/drawing/2014/main" val="12172595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EarlyMorning Hrs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00:00-06:00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258136"/>
                  </a:ext>
                </a:extLst>
              </a:tr>
              <a:tr h="55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Morning Hrs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06:00-12:00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55698"/>
                  </a:ext>
                </a:extLst>
              </a:tr>
              <a:tr h="55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Afternoon Hrs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12:00-18:00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212607"/>
                  </a:ext>
                </a:extLst>
              </a:tr>
              <a:tr h="55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Night Hrs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18:00-23:59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31090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AA679C7-4BED-998C-69DD-26DFB80D8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15" y="1986261"/>
            <a:ext cx="6258941" cy="4310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66720" y="-2829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Injuries vs Fatalities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D70629-3C85-B2D9-1C69-0F0564134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29" y="1055155"/>
            <a:ext cx="5712030" cy="4254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39D8A2-2218-0269-0B57-3AB74D502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42201"/>
            <a:ext cx="5504761" cy="4257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66720" y="-2829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How Are fatalities trending ?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F8EF5E-644D-A50C-0338-A07185C29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65" y="742122"/>
            <a:ext cx="6932750" cy="596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136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412624"/>
      </a:dk2>
      <a:lt2>
        <a:srgbClr val="E6E2E8"/>
      </a:lt2>
      <a:accent1>
        <a:srgbClr val="67B346"/>
      </a:accent1>
      <a:accent2>
        <a:srgbClr val="8DAD39"/>
      </a:accent2>
      <a:accent3>
        <a:srgbClr val="B0A145"/>
      </a:accent3>
      <a:accent4>
        <a:srgbClr val="B1703B"/>
      </a:accent4>
      <a:accent5>
        <a:srgbClr val="C3504D"/>
      </a:accent5>
      <a:accent6>
        <a:srgbClr val="B13B69"/>
      </a:accent6>
      <a:hlink>
        <a:srgbClr val="BF583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7288</TotalTime>
  <Words>278</Words>
  <Application>Microsoft Macintosh PowerPoint</Application>
  <PresentationFormat>Widescreen</PresentationFormat>
  <Paragraphs>48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Avenir Next LT Pro</vt:lpstr>
      <vt:lpstr>AvenirNext LT Pro Medium</vt:lpstr>
      <vt:lpstr>Calibri</vt:lpstr>
      <vt:lpstr>Times New Roman</vt:lpstr>
      <vt:lpstr>BlockprintVTI</vt:lpstr>
      <vt:lpstr>New York City Traffic Collision Analysis</vt:lpstr>
      <vt:lpstr>Project Initiation, Git Setup and Collaboration</vt:lpstr>
      <vt:lpstr>Project Scope</vt:lpstr>
      <vt:lpstr>Collisions in each borough of NYC</vt:lpstr>
      <vt:lpstr>Collisions by the year</vt:lpstr>
      <vt:lpstr>Collisions by the month</vt:lpstr>
      <vt:lpstr>When did most accidents happen in the day?</vt:lpstr>
      <vt:lpstr>Injuries vs Fatalities</vt:lpstr>
      <vt:lpstr>How Are fatalities trending ?</vt:lpstr>
      <vt:lpstr>Top 5 factors for collisions</vt:lpstr>
      <vt:lpstr>Top 5 vehicle types in collisions</vt:lpstr>
      <vt:lpstr>So, what’s the outcome?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Data-Retail Analysis </dc:title>
  <dc:subject/>
  <dc:creator>Microsoft Office User</dc:creator>
  <dc:description/>
  <cp:lastModifiedBy>Bhaskar Patil</cp:lastModifiedBy>
  <cp:revision>68</cp:revision>
  <dcterms:created xsi:type="dcterms:W3CDTF">2021-07-16T19:04:12Z</dcterms:created>
  <dcterms:modified xsi:type="dcterms:W3CDTF">2024-01-11T21:07:27Z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