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1" y="0"/>
            <a:ext cx="6552467" cy="6858000"/>
          </a:xfrm>
          <a:custGeom>
            <a:avLst/>
            <a:gdLst>
              <a:gd name="connsiteX0" fmla="*/ 0 w 6552467"/>
              <a:gd name="connsiteY0" fmla="*/ 0 h 6858000"/>
              <a:gd name="connsiteX1" fmla="*/ 4693634 w 6552467"/>
              <a:gd name="connsiteY1" fmla="*/ 0 h 6858000"/>
              <a:gd name="connsiteX2" fmla="*/ 4674963 w 6552467"/>
              <a:gd name="connsiteY2" fmla="*/ 41980 h 6858000"/>
              <a:gd name="connsiteX3" fmla="*/ 6504251 w 6552467"/>
              <a:gd name="connsiteY3" fmla="*/ 6822538 h 6858000"/>
              <a:gd name="connsiteX4" fmla="*/ 6552467 w 6552467"/>
              <a:gd name="connsiteY4" fmla="*/ 6858000 h 6858000"/>
              <a:gd name="connsiteX5" fmla="*/ 0 w 65524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52467" h="6858000">
                <a:moveTo>
                  <a:pt x="0" y="0"/>
                </a:moveTo>
                <a:lnTo>
                  <a:pt x="4693634" y="0"/>
                </a:lnTo>
                <a:lnTo>
                  <a:pt x="4674963" y="41980"/>
                </a:lnTo>
                <a:cubicBezTo>
                  <a:pt x="3877838" y="1790759"/>
                  <a:pt x="2734144" y="3995850"/>
                  <a:pt x="6504251" y="6822538"/>
                </a:cubicBezTo>
                <a:lnTo>
                  <a:pt x="6552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2BCD6">
              <a:alpha val="9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000" y="889200"/>
            <a:ext cx="3672000" cy="320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12400" y="4345200"/>
            <a:ext cx="3618000" cy="12809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26117" y="4199750"/>
            <a:ext cx="3388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581609"/>
            <a:ext cx="4841810" cy="667266"/>
          </a:xfrm>
          <a:custGeom>
            <a:avLst/>
            <a:gdLst>
              <a:gd name="connsiteX0" fmla="*/ 0 w 4841810"/>
              <a:gd name="connsiteY0" fmla="*/ 0 h 667266"/>
              <a:gd name="connsiteX1" fmla="*/ 4623419 w 4841810"/>
              <a:gd name="connsiteY1" fmla="*/ 0 h 667266"/>
              <a:gd name="connsiteX2" fmla="*/ 4841810 w 4841810"/>
              <a:gd name="connsiteY2" fmla="*/ 667266 h 667266"/>
              <a:gd name="connsiteX3" fmla="*/ 0 w 4841810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1810" h="667266">
                <a:moveTo>
                  <a:pt x="0" y="0"/>
                </a:moveTo>
                <a:lnTo>
                  <a:pt x="4623419" y="0"/>
                </a:lnTo>
                <a:lnTo>
                  <a:pt x="4841810" y="667266"/>
                </a:lnTo>
                <a:lnTo>
                  <a:pt x="0" y="667266"/>
                </a:lnTo>
                <a:close/>
              </a:path>
            </a:pathLst>
          </a:custGeom>
          <a:solidFill>
            <a:srgbClr val="FAFA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750471" y="581609"/>
            <a:ext cx="377206" cy="667266"/>
          </a:xfrm>
          <a:custGeom>
            <a:avLst/>
            <a:gdLst>
              <a:gd name="connsiteX0" fmla="*/ 0 w 377206"/>
              <a:gd name="connsiteY0" fmla="*/ 0 h 667266"/>
              <a:gd name="connsiteX1" fmla="*/ 158815 w 377206"/>
              <a:gd name="connsiteY1" fmla="*/ 0 h 667266"/>
              <a:gd name="connsiteX2" fmla="*/ 377206 w 377206"/>
              <a:gd name="connsiteY2" fmla="*/ 667266 h 667266"/>
              <a:gd name="connsiteX3" fmla="*/ 218391 w 377206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206" h="667266">
                <a:moveTo>
                  <a:pt x="0" y="0"/>
                </a:moveTo>
                <a:lnTo>
                  <a:pt x="158815" y="0"/>
                </a:lnTo>
                <a:lnTo>
                  <a:pt x="377206" y="667266"/>
                </a:lnTo>
                <a:lnTo>
                  <a:pt x="218391" y="667266"/>
                </a:lnTo>
                <a:close/>
              </a:path>
            </a:pathLst>
          </a:custGeom>
          <a:solidFill>
            <a:srgbClr val="4A5D8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81610"/>
            <a:ext cx="3748314" cy="66726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 flipH="1">
            <a:off x="5639532" y="0"/>
            <a:ext cx="6552467" cy="6858000"/>
          </a:xfrm>
          <a:custGeom>
            <a:avLst/>
            <a:gdLst>
              <a:gd name="connsiteX0" fmla="*/ 0 w 6552467"/>
              <a:gd name="connsiteY0" fmla="*/ 0 h 6858000"/>
              <a:gd name="connsiteX1" fmla="*/ 4693634 w 6552467"/>
              <a:gd name="connsiteY1" fmla="*/ 0 h 6858000"/>
              <a:gd name="connsiteX2" fmla="*/ 4674963 w 6552467"/>
              <a:gd name="connsiteY2" fmla="*/ 41980 h 6858000"/>
              <a:gd name="connsiteX3" fmla="*/ 6504251 w 6552467"/>
              <a:gd name="connsiteY3" fmla="*/ 6822538 h 6858000"/>
              <a:gd name="connsiteX4" fmla="*/ 6552467 w 6552467"/>
              <a:gd name="connsiteY4" fmla="*/ 6858000 h 6858000"/>
              <a:gd name="connsiteX5" fmla="*/ 0 w 65524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52467" h="6858000">
                <a:moveTo>
                  <a:pt x="0" y="0"/>
                </a:moveTo>
                <a:lnTo>
                  <a:pt x="4693634" y="0"/>
                </a:lnTo>
                <a:lnTo>
                  <a:pt x="4674963" y="41980"/>
                </a:lnTo>
                <a:cubicBezTo>
                  <a:pt x="3877838" y="1790759"/>
                  <a:pt x="2734144" y="3995850"/>
                  <a:pt x="6504251" y="6822538"/>
                </a:cubicBezTo>
                <a:lnTo>
                  <a:pt x="6552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2BCD6">
              <a:alpha val="9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610600" y="2796988"/>
            <a:ext cx="3384176" cy="2823883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581609"/>
            <a:ext cx="4841810" cy="667266"/>
          </a:xfrm>
          <a:custGeom>
            <a:avLst/>
            <a:gdLst>
              <a:gd name="connsiteX0" fmla="*/ 0 w 4841810"/>
              <a:gd name="connsiteY0" fmla="*/ 0 h 667266"/>
              <a:gd name="connsiteX1" fmla="*/ 4623419 w 4841810"/>
              <a:gd name="connsiteY1" fmla="*/ 0 h 667266"/>
              <a:gd name="connsiteX2" fmla="*/ 4841810 w 4841810"/>
              <a:gd name="connsiteY2" fmla="*/ 667266 h 667266"/>
              <a:gd name="connsiteX3" fmla="*/ 0 w 4841810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1810" h="667266">
                <a:moveTo>
                  <a:pt x="0" y="0"/>
                </a:moveTo>
                <a:lnTo>
                  <a:pt x="4623419" y="0"/>
                </a:lnTo>
                <a:lnTo>
                  <a:pt x="4841810" y="667266"/>
                </a:lnTo>
                <a:lnTo>
                  <a:pt x="0" y="667266"/>
                </a:lnTo>
                <a:close/>
              </a:path>
            </a:pathLst>
          </a:custGeom>
          <a:solidFill>
            <a:srgbClr val="FAFA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750471" y="581609"/>
            <a:ext cx="377206" cy="667266"/>
          </a:xfrm>
          <a:custGeom>
            <a:avLst/>
            <a:gdLst>
              <a:gd name="connsiteX0" fmla="*/ 0 w 377206"/>
              <a:gd name="connsiteY0" fmla="*/ 0 h 667266"/>
              <a:gd name="connsiteX1" fmla="*/ 158815 w 377206"/>
              <a:gd name="connsiteY1" fmla="*/ 0 h 667266"/>
              <a:gd name="connsiteX2" fmla="*/ 377206 w 377206"/>
              <a:gd name="connsiteY2" fmla="*/ 667266 h 667266"/>
              <a:gd name="connsiteX3" fmla="*/ 218391 w 377206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206" h="667266">
                <a:moveTo>
                  <a:pt x="0" y="0"/>
                </a:moveTo>
                <a:lnTo>
                  <a:pt x="158815" y="0"/>
                </a:lnTo>
                <a:lnTo>
                  <a:pt x="377206" y="667266"/>
                </a:lnTo>
                <a:lnTo>
                  <a:pt x="218391" y="667266"/>
                </a:lnTo>
                <a:close/>
              </a:path>
            </a:pathLst>
          </a:custGeom>
          <a:solidFill>
            <a:srgbClr val="4A5D8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81608"/>
            <a:ext cx="3912271" cy="66726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143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806700" y="2730500"/>
            <a:ext cx="1397000" cy="1397000"/>
          </a:xfrm>
          <a:prstGeom prst="ellipse">
            <a:avLst/>
          </a:prstGeom>
          <a:solidFill>
            <a:srgbClr val="4A5D8C"/>
          </a:solidFill>
          <a:ln w="3175"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AFAF8"/>
                </a:solidFill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3600" dirty="0">
              <a:solidFill>
                <a:srgbClr val="FAFA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33900" y="2730500"/>
            <a:ext cx="1397000" cy="1397000"/>
          </a:xfrm>
          <a:prstGeom prst="ellipse">
            <a:avLst/>
          </a:prstGeom>
          <a:solidFill>
            <a:srgbClr val="4A5D8C"/>
          </a:solidFill>
          <a:ln w="3175"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AFAF8"/>
                </a:solidFill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3600" dirty="0">
              <a:solidFill>
                <a:srgbClr val="FAFA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261100" y="2730500"/>
            <a:ext cx="1397000" cy="1397000"/>
          </a:xfrm>
          <a:prstGeom prst="ellipse">
            <a:avLst/>
          </a:prstGeom>
          <a:solidFill>
            <a:srgbClr val="4A5D8C"/>
          </a:solidFill>
          <a:ln w="3175"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AFAF8"/>
                </a:solidFill>
                <a:latin typeface="微软雅黑" panose="020B0503020204020204" charset="-122"/>
                <a:ea typeface="微软雅黑" panose="020B0503020204020204" charset="-122"/>
              </a:rPr>
              <a:t>观</a:t>
            </a:r>
            <a:endParaRPr lang="zh-CN" altLang="en-US" sz="3600" dirty="0">
              <a:solidFill>
                <a:srgbClr val="FAFA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988300" y="2730500"/>
            <a:ext cx="1397000" cy="1397000"/>
          </a:xfrm>
          <a:prstGeom prst="ellipse">
            <a:avLst/>
          </a:prstGeom>
          <a:solidFill>
            <a:srgbClr val="4A5D8C"/>
          </a:solidFill>
          <a:ln w="3175">
            <a:solidFill>
              <a:srgbClr val="FA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FAFAF8"/>
                </a:solidFill>
                <a:latin typeface="微软雅黑" panose="020B0503020204020204" charset="-122"/>
                <a:ea typeface="微软雅黑" panose="020B0503020204020204" charset="-122"/>
              </a:rPr>
              <a:t>看</a:t>
            </a:r>
            <a:endParaRPr lang="zh-CN" altLang="en-US" sz="3600" dirty="0">
              <a:solidFill>
                <a:srgbClr val="FAFA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0" y="581609"/>
            <a:ext cx="4841810" cy="667266"/>
          </a:xfrm>
          <a:custGeom>
            <a:avLst/>
            <a:gdLst>
              <a:gd name="connsiteX0" fmla="*/ 0 w 4841810"/>
              <a:gd name="connsiteY0" fmla="*/ 0 h 667266"/>
              <a:gd name="connsiteX1" fmla="*/ 4623419 w 4841810"/>
              <a:gd name="connsiteY1" fmla="*/ 0 h 667266"/>
              <a:gd name="connsiteX2" fmla="*/ 4841810 w 4841810"/>
              <a:gd name="connsiteY2" fmla="*/ 667266 h 667266"/>
              <a:gd name="connsiteX3" fmla="*/ 0 w 4841810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1810" h="667266">
                <a:moveTo>
                  <a:pt x="0" y="0"/>
                </a:moveTo>
                <a:lnTo>
                  <a:pt x="4623419" y="0"/>
                </a:lnTo>
                <a:lnTo>
                  <a:pt x="4841810" y="667266"/>
                </a:lnTo>
                <a:lnTo>
                  <a:pt x="0" y="667266"/>
                </a:lnTo>
                <a:close/>
              </a:path>
            </a:pathLst>
          </a:custGeom>
          <a:solidFill>
            <a:srgbClr val="FAFA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750471" y="581609"/>
            <a:ext cx="377206" cy="667266"/>
          </a:xfrm>
          <a:custGeom>
            <a:avLst/>
            <a:gdLst>
              <a:gd name="connsiteX0" fmla="*/ 0 w 377206"/>
              <a:gd name="connsiteY0" fmla="*/ 0 h 667266"/>
              <a:gd name="connsiteX1" fmla="*/ 158815 w 377206"/>
              <a:gd name="connsiteY1" fmla="*/ 0 h 667266"/>
              <a:gd name="connsiteX2" fmla="*/ 377206 w 377206"/>
              <a:gd name="connsiteY2" fmla="*/ 667266 h 667266"/>
              <a:gd name="connsiteX3" fmla="*/ 218391 w 377206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206" h="667266">
                <a:moveTo>
                  <a:pt x="0" y="0"/>
                </a:moveTo>
                <a:lnTo>
                  <a:pt x="158815" y="0"/>
                </a:lnTo>
                <a:lnTo>
                  <a:pt x="377206" y="667266"/>
                </a:lnTo>
                <a:lnTo>
                  <a:pt x="218391" y="667266"/>
                </a:lnTo>
                <a:close/>
              </a:path>
            </a:pathLst>
          </a:custGeom>
          <a:solidFill>
            <a:srgbClr val="4A5D8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581609"/>
            <a:ext cx="4841810" cy="667266"/>
          </a:xfrm>
          <a:custGeom>
            <a:avLst/>
            <a:gdLst>
              <a:gd name="connsiteX0" fmla="*/ 0 w 4841810"/>
              <a:gd name="connsiteY0" fmla="*/ 0 h 667266"/>
              <a:gd name="connsiteX1" fmla="*/ 4623419 w 4841810"/>
              <a:gd name="connsiteY1" fmla="*/ 0 h 667266"/>
              <a:gd name="connsiteX2" fmla="*/ 4841810 w 4841810"/>
              <a:gd name="connsiteY2" fmla="*/ 667266 h 667266"/>
              <a:gd name="connsiteX3" fmla="*/ 0 w 4841810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1810" h="667266">
                <a:moveTo>
                  <a:pt x="0" y="0"/>
                </a:moveTo>
                <a:lnTo>
                  <a:pt x="4623419" y="0"/>
                </a:lnTo>
                <a:lnTo>
                  <a:pt x="4841810" y="667266"/>
                </a:lnTo>
                <a:lnTo>
                  <a:pt x="0" y="667266"/>
                </a:lnTo>
                <a:close/>
              </a:path>
            </a:pathLst>
          </a:custGeom>
          <a:solidFill>
            <a:srgbClr val="FAFA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750471" y="581609"/>
            <a:ext cx="377206" cy="667266"/>
          </a:xfrm>
          <a:custGeom>
            <a:avLst/>
            <a:gdLst>
              <a:gd name="connsiteX0" fmla="*/ 0 w 377206"/>
              <a:gd name="connsiteY0" fmla="*/ 0 h 667266"/>
              <a:gd name="connsiteX1" fmla="*/ 158815 w 377206"/>
              <a:gd name="connsiteY1" fmla="*/ 0 h 667266"/>
              <a:gd name="connsiteX2" fmla="*/ 377206 w 377206"/>
              <a:gd name="connsiteY2" fmla="*/ 667266 h 667266"/>
              <a:gd name="connsiteX3" fmla="*/ 218391 w 377206"/>
              <a:gd name="connsiteY3" fmla="*/ 667266 h 66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206" h="667266">
                <a:moveTo>
                  <a:pt x="0" y="0"/>
                </a:moveTo>
                <a:lnTo>
                  <a:pt x="158815" y="0"/>
                </a:lnTo>
                <a:lnTo>
                  <a:pt x="377206" y="667266"/>
                </a:lnTo>
                <a:lnTo>
                  <a:pt x="218391" y="667266"/>
                </a:lnTo>
                <a:close/>
              </a:path>
            </a:pathLst>
          </a:custGeom>
          <a:solidFill>
            <a:srgbClr val="4A5D8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 dirty="0">
              <a:solidFill>
                <a:srgbClr val="4A5D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581608"/>
            <a:ext cx="3932237" cy="667267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58400" y="365125"/>
            <a:ext cx="129539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88637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01B2-C214-4F73-9A1A-5987CFB8269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7A2A-D2FB-4616-AE50-B60918AE790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1" y="241300"/>
            <a:ext cx="10515600" cy="58372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F01B2-C214-4F73-9A1A-5987CFB8269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7A2A-D2FB-4616-AE50-B60918AE790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4A5D8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5400" dirty="0">
                <a:latin typeface="+mj-ea"/>
              </a:rPr>
              <a:t>预测高潜用户商品购买</a:t>
            </a:r>
            <a:r>
              <a:rPr lang="en-US" altLang="zh-CN" sz="5400" dirty="0">
                <a:latin typeface="+mj-ea"/>
              </a:rPr>
              <a:t>-</a:t>
            </a:r>
            <a:r>
              <a:rPr lang="zh-CN" altLang="en-US" sz="5400" dirty="0">
                <a:latin typeface="+mj-ea"/>
              </a:rPr>
              <a:t>京东</a:t>
            </a:r>
            <a:endParaRPr lang="zh-CN" altLang="en-US" sz="5400" dirty="0">
              <a:latin typeface="+mj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12090" y="4345305"/>
            <a:ext cx="3618230" cy="15563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chemeClr val="bg1"/>
                </a:solidFill>
                <a:latin typeface="+mn-ea"/>
              </a:rPr>
              <a:t>姓名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钟宜伟</a:t>
            </a:r>
            <a:endParaRPr lang="zh-CN" altLang="en-US" sz="1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      学号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:201467003184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      班级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软件技术三班</a:t>
            </a:r>
            <a:endParaRPr lang="zh-CN" altLang="en-US" sz="1800" dirty="0">
              <a:solidFill>
                <a:schemeClr val="bg1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数据处理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1).</a:t>
            </a:r>
            <a:r>
              <a:rPr lang="zh-CN" altLang="en-US"/>
              <a:t>从京东大数据竞赛官网下载数据并存储在计算机中。</a:t>
            </a:r>
            <a:endParaRPr lang="zh-CN" altLang="en-US"/>
          </a:p>
          <a:p>
            <a:r>
              <a:rPr lang="en-US" altLang="zh-CN"/>
              <a:t>2).</a:t>
            </a:r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en-US" altLang="zh-CN"/>
              <a:t>pandas</a:t>
            </a:r>
            <a:r>
              <a:rPr lang="zh-CN" altLang="en-US"/>
              <a:t>库导入数据</a:t>
            </a:r>
            <a:r>
              <a:rPr lang="en-US" altLang="zh-CN"/>
              <a:t>,</a:t>
            </a:r>
            <a:r>
              <a:rPr lang="zh-CN" altLang="en-US"/>
              <a:t>并将用户行为数据合并为一个数据集。</a:t>
            </a:r>
            <a:endParaRPr lang="zh-CN" altLang="en-US"/>
          </a:p>
          <a:p>
            <a:r>
              <a:rPr lang="en-US" altLang="zh-CN"/>
              <a:t>3).</a:t>
            </a:r>
            <a:r>
              <a:rPr lang="zh-CN" altLang="en-US"/>
              <a:t>将</a:t>
            </a:r>
            <a:r>
              <a:rPr lang="en-US" altLang="zh-CN"/>
              <a:t>2/3/4</a:t>
            </a:r>
            <a:r>
              <a:rPr lang="zh-CN" altLang="en-US"/>
              <a:t>月的用户数据拼接起来</a:t>
            </a:r>
            <a:endParaRPr lang="zh-CN" altLang="en-US"/>
          </a:p>
          <a:p>
            <a:r>
              <a:rPr lang="en-US" altLang="zh-CN"/>
              <a:t>4).</a:t>
            </a:r>
            <a:r>
              <a:rPr lang="zh-CN" altLang="en-US"/>
              <a:t>规则寻找，这里找到的是预测的商品子集基本上都是第八类商品，所以要预测的是用户是否会购买第八类商品；同时，根据线上测试，发现只在预测前</a:t>
            </a:r>
            <a:r>
              <a:rPr lang="en-US" altLang="zh-CN"/>
              <a:t>3</a:t>
            </a:r>
            <a:r>
              <a:rPr lang="zh-CN" altLang="en-US"/>
              <a:t>天登陆并只查看第八类商品的用户在预测时间内买第</a:t>
            </a:r>
            <a:r>
              <a:rPr lang="en-US" altLang="zh-CN"/>
              <a:t>8</a:t>
            </a:r>
            <a:r>
              <a:rPr lang="zh-CN" altLang="en-US"/>
              <a:t>类商品的概率非常高。</a:t>
            </a:r>
            <a:endParaRPr lang="zh-CN" altLang="en-US"/>
          </a:p>
          <a:p>
            <a:r>
              <a:rPr lang="en-US" altLang="zh-CN"/>
              <a:t>5).</a:t>
            </a:r>
            <a:r>
              <a:rPr lang="zh-CN" altLang="en-US"/>
              <a:t>删除用户等级低于</a:t>
            </a:r>
            <a:r>
              <a:rPr lang="en-US" altLang="zh-CN"/>
              <a:t>2</a:t>
            </a:r>
            <a:r>
              <a:rPr lang="zh-CN" altLang="en-US"/>
              <a:t>的所有用户信息</a:t>
            </a:r>
            <a:endParaRPr lang="zh-CN" altLang="en-US"/>
          </a:p>
          <a:p>
            <a:r>
              <a:rPr lang="en-US" altLang="zh-CN"/>
              <a:t>6).</a:t>
            </a:r>
            <a:r>
              <a:rPr lang="zh-CN" altLang="en-US"/>
              <a:t>删除所有该买过第</a:t>
            </a:r>
            <a:r>
              <a:rPr lang="en-US" altLang="zh-CN"/>
              <a:t>8</a:t>
            </a:r>
            <a:r>
              <a:rPr lang="zh-CN" altLang="en-US"/>
              <a:t>类商品的用户信息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划分训练集、验证集、预测集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1).</a:t>
            </a:r>
            <a:r>
              <a:rPr lang="zh-CN" altLang="en-US"/>
              <a:t>经过统计和线上成绩，发现以预测前</a:t>
            </a:r>
            <a:r>
              <a:rPr lang="en-US" altLang="zh-CN"/>
              <a:t>7</a:t>
            </a:r>
            <a:r>
              <a:rPr lang="zh-CN" altLang="en-US"/>
              <a:t>天作为样本构造区间效率高，计算量小，所以不管是训练集还是验证集，都是选取预测前</a:t>
            </a:r>
            <a:r>
              <a:rPr lang="en-US" altLang="zh-CN"/>
              <a:t>7</a:t>
            </a:r>
            <a:r>
              <a:rPr lang="zh-CN" altLang="en-US"/>
              <a:t>天作为样本区间。</a:t>
            </a:r>
            <a:endParaRPr lang="zh-CN" altLang="en-US"/>
          </a:p>
          <a:p>
            <a:r>
              <a:rPr lang="zh-CN" altLang="en-US"/>
              <a:t>预测集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样本区间</a:t>
            </a:r>
            <a:r>
              <a:rPr lang="en-US" altLang="zh-CN">
                <a:sym typeface="+mn-ea"/>
              </a:rPr>
              <a:t>(04-09 00:00:00 - 04-16 00:00:00)</a:t>
            </a:r>
            <a:endParaRPr lang="en-US" altLang="zh-CN"/>
          </a:p>
          <a:p>
            <a:pPr lvl="2"/>
            <a:r>
              <a:rPr lang="zh-CN" altLang="en-US"/>
              <a:t>特征提取区间</a:t>
            </a:r>
            <a:r>
              <a:rPr lang="en-US" altLang="zh-CN"/>
              <a:t>(01-31 00:00:00 - 04-16 00:00:00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训练集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样本区间</a:t>
            </a:r>
            <a:r>
              <a:rPr lang="en-US" altLang="zh-CN">
                <a:sym typeface="+mn-ea"/>
              </a:rPr>
              <a:t>(04-04 00:00:00 - 04-11 00:00:00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特征提取区间</a:t>
            </a:r>
            <a:r>
              <a:rPr lang="en-US" altLang="zh-CN">
                <a:sym typeface="+mn-ea"/>
              </a:rPr>
              <a:t>(01-31 00:00:00 - 04-11 00:00:00)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标签提取区间</a:t>
            </a:r>
            <a:r>
              <a:rPr lang="en-US" altLang="zh-CN">
                <a:sym typeface="+mn-ea"/>
              </a:rPr>
              <a:t>(04-11 00:00:00 - 04-16 00:00:00)</a:t>
            </a:r>
            <a:endParaRPr lang="en-US" altLang="zh-CN">
              <a:sym typeface="+mn-ea"/>
            </a:endParaRPr>
          </a:p>
          <a:p>
            <a:r>
              <a:rPr lang="zh-CN" altLang="en-US"/>
              <a:t>验证集样本区间</a:t>
            </a:r>
            <a:r>
              <a:rPr lang="en-US" altLang="zh-CN"/>
              <a:t>(03-30 00:00:00 - 04-06 00:00:00</a:t>
            </a:r>
            <a:endParaRPr lang="en-US" altLang="zh-CN"/>
          </a:p>
          <a:p>
            <a:pPr lvl="2"/>
            <a:r>
              <a:rPr lang="zh-CN" altLang="en-US"/>
              <a:t>样本区间</a:t>
            </a:r>
            <a:r>
              <a:rPr lang="en-US" altLang="zh-CN"/>
              <a:t>(03-30 00:00:00 - 04-06 00:00:00)</a:t>
            </a:r>
            <a:endParaRPr lang="en-US" altLang="zh-CN"/>
          </a:p>
          <a:p>
            <a:pPr lvl="2"/>
            <a:r>
              <a:rPr lang="zh-CN" altLang="en-US"/>
              <a:t>特征提取区间</a:t>
            </a:r>
            <a:r>
              <a:rPr lang="en-US" altLang="zh-CN"/>
              <a:t>(01-31 00:00:00 - 04-06 00:00:00)</a:t>
            </a:r>
            <a:endParaRPr lang="en-US" altLang="zh-CN"/>
          </a:p>
          <a:p>
            <a:pPr lvl="2"/>
            <a:r>
              <a:rPr lang="zh-CN" altLang="en-US"/>
              <a:t>标签提取区间</a:t>
            </a:r>
            <a:r>
              <a:rPr lang="en-US" altLang="zh-CN"/>
              <a:t>(04-06 00:00:00 - 04-11 00:00:00)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9020"/>
          </a:xfrm>
        </p:spPr>
        <p:txBody>
          <a:bodyPr/>
          <a:p>
            <a:r>
              <a:rPr lang="en-US" altLang="zh-CN"/>
              <a:t>3.</a:t>
            </a:r>
            <a:r>
              <a:rPr lang="zh-CN" altLang="en-US"/>
              <a:t>特征提取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5180"/>
          </a:xfrm>
        </p:spPr>
        <p:txBody>
          <a:bodyPr>
            <a:normAutofit fontScale="80000"/>
          </a:bodyPr>
          <a:p>
            <a:r>
              <a:rPr lang="zh-CN" altLang="en-US"/>
              <a:t>下面列出我发现的几个重要用户特征</a:t>
            </a:r>
            <a:endParaRPr lang="zh-CN" altLang="en-US"/>
          </a:p>
          <a:p>
            <a:r>
              <a:rPr lang="en-US" altLang="zh-CN"/>
              <a:t>1).</a:t>
            </a:r>
            <a:r>
              <a:rPr lang="zh-CN" altLang="en-US"/>
              <a:t>用户</a:t>
            </a:r>
            <a:r>
              <a:rPr lang="en-US" altLang="zh-CN"/>
              <a:t>7/15/60</a:t>
            </a:r>
            <a:r>
              <a:rPr lang="zh-CN" altLang="en-US"/>
              <a:t>天内总共登陆天数</a:t>
            </a:r>
            <a:endParaRPr lang="zh-CN" altLang="en-US"/>
          </a:p>
          <a:p>
            <a:r>
              <a:rPr lang="en-US" altLang="zh-CN"/>
              <a:t>2).</a:t>
            </a:r>
            <a:r>
              <a:rPr lang="zh-CN" altLang="en-US"/>
              <a:t>用户预测前</a:t>
            </a:r>
            <a:r>
              <a:rPr lang="en-US" altLang="zh-CN"/>
              <a:t>(7/15/60)</a:t>
            </a:r>
            <a:r>
              <a:rPr lang="zh-CN" altLang="en-US"/>
              <a:t>天浏览第</a:t>
            </a:r>
            <a:r>
              <a:rPr lang="en-US" altLang="zh-CN"/>
              <a:t>8</a:t>
            </a:r>
            <a:r>
              <a:rPr lang="zh-CN" altLang="en-US"/>
              <a:t>类商品数</a:t>
            </a:r>
            <a:r>
              <a:rPr lang="en-US" altLang="zh-CN"/>
              <a:t>/</a:t>
            </a:r>
            <a:r>
              <a:rPr lang="zh-CN" altLang="en-US"/>
              <a:t>用户总的浏览数</a:t>
            </a:r>
            <a:endParaRPr lang="zh-CN" altLang="en-US"/>
          </a:p>
          <a:p>
            <a:r>
              <a:rPr lang="en-US" altLang="zh-CN"/>
              <a:t>3).</a:t>
            </a:r>
            <a:r>
              <a:rPr lang="zh-CN" altLang="en-US"/>
              <a:t>用户预测前</a:t>
            </a:r>
            <a:r>
              <a:rPr lang="en-US" altLang="zh-CN"/>
              <a:t>(1/2/3/4/5/6/7)</a:t>
            </a:r>
            <a:r>
              <a:rPr lang="zh-CN" altLang="en-US"/>
              <a:t>天浏览第八类商品的总时间</a:t>
            </a:r>
            <a:r>
              <a:rPr lang="en-US" altLang="zh-CN"/>
              <a:t>(</a:t>
            </a:r>
            <a:r>
              <a:rPr lang="zh-CN" altLang="en-US"/>
              <a:t>秒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4).</a:t>
            </a:r>
            <a:r>
              <a:rPr lang="zh-CN" altLang="en-US"/>
              <a:t>用户加购</a:t>
            </a:r>
            <a:r>
              <a:rPr lang="en-US" altLang="zh-CN"/>
              <a:t>/</a:t>
            </a:r>
            <a:r>
              <a:rPr lang="zh-CN" altLang="en-US"/>
              <a:t>删除购物车</a:t>
            </a:r>
            <a:r>
              <a:rPr lang="en-US" altLang="zh-CN"/>
              <a:t>/</a:t>
            </a:r>
            <a:r>
              <a:rPr lang="zh-CN" altLang="en-US"/>
              <a:t>关注行为</a:t>
            </a:r>
            <a:endParaRPr lang="zh-CN" altLang="en-US"/>
          </a:p>
          <a:p>
            <a:r>
              <a:rPr lang="en-US" altLang="zh-CN"/>
              <a:t>5).</a:t>
            </a:r>
            <a:r>
              <a:rPr lang="zh-CN" altLang="en-US"/>
              <a:t>用户第一次查看第</a:t>
            </a:r>
            <a:r>
              <a:rPr lang="en-US" altLang="zh-CN"/>
              <a:t>8</a:t>
            </a:r>
            <a:r>
              <a:rPr lang="zh-CN" altLang="en-US"/>
              <a:t>类商品与预测时间的距离</a:t>
            </a:r>
            <a:r>
              <a:rPr lang="en-US" altLang="zh-CN"/>
              <a:t>(</a:t>
            </a:r>
            <a:r>
              <a:rPr lang="zh-CN" altLang="en-US"/>
              <a:t>秒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6).</a:t>
            </a:r>
            <a:r>
              <a:rPr lang="zh-CN" altLang="en-US"/>
              <a:t>用户是否在预测前三天</a:t>
            </a:r>
            <a:r>
              <a:rPr lang="en-US" altLang="zh-CN"/>
              <a:t>20:00</a:t>
            </a:r>
            <a:r>
              <a:rPr lang="zh-CN" altLang="en-US"/>
              <a:t>到</a:t>
            </a:r>
            <a:r>
              <a:rPr lang="en-US" altLang="zh-CN"/>
              <a:t>24:00</a:t>
            </a:r>
            <a:r>
              <a:rPr lang="zh-CN" altLang="en-US"/>
              <a:t>或者</a:t>
            </a:r>
            <a:r>
              <a:rPr lang="en-US" altLang="zh-CN"/>
              <a:t>00:00</a:t>
            </a:r>
            <a:r>
              <a:rPr lang="zh-CN" altLang="en-US"/>
              <a:t>到</a:t>
            </a:r>
            <a:r>
              <a:rPr lang="en-US" altLang="zh-CN"/>
              <a:t>04:00</a:t>
            </a:r>
            <a:r>
              <a:rPr lang="zh-CN" altLang="en-US"/>
              <a:t>加购</a:t>
            </a:r>
            <a:r>
              <a:rPr lang="en-US" altLang="zh-CN"/>
              <a:t>/</a:t>
            </a:r>
            <a:r>
              <a:rPr lang="zh-CN" altLang="en-US"/>
              <a:t>关注</a:t>
            </a:r>
            <a:r>
              <a:rPr lang="en-US" altLang="zh-CN"/>
              <a:t>/</a:t>
            </a:r>
            <a:r>
              <a:rPr lang="zh-CN" altLang="en-US"/>
              <a:t>删除购物车。</a:t>
            </a:r>
            <a:endParaRPr lang="zh-CN" altLang="en-US"/>
          </a:p>
          <a:p>
            <a:r>
              <a:rPr lang="en-US" altLang="zh-CN"/>
              <a:t>7).</a:t>
            </a:r>
            <a:r>
              <a:rPr lang="zh-CN" altLang="en-US"/>
              <a:t>用户年龄特征和等级特征</a:t>
            </a:r>
            <a:r>
              <a:rPr lang="en-US" altLang="zh-CN"/>
              <a:t>(</a:t>
            </a:r>
            <a:r>
              <a:rPr lang="zh-CN" altLang="en-US"/>
              <a:t>选取用户等级大于</a:t>
            </a:r>
            <a:r>
              <a:rPr lang="en-US" altLang="zh-CN"/>
              <a:t>1</a:t>
            </a:r>
            <a:r>
              <a:rPr lang="zh-CN" altLang="en-US"/>
              <a:t>的用户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8).</a:t>
            </a:r>
            <a:r>
              <a:rPr lang="zh-CN" altLang="en-US"/>
              <a:t>用户总的浏览次数</a:t>
            </a:r>
            <a:r>
              <a:rPr lang="en-US" altLang="zh-CN"/>
              <a:t>/</a:t>
            </a:r>
            <a:r>
              <a:rPr lang="zh-CN" altLang="en-US"/>
              <a:t>用户总的浏览时间</a:t>
            </a:r>
            <a:endParaRPr lang="zh-CN" altLang="en-US"/>
          </a:p>
          <a:p>
            <a:r>
              <a:rPr lang="en-US" altLang="zh-CN"/>
              <a:t>9).</a:t>
            </a:r>
            <a:r>
              <a:rPr lang="zh-CN" altLang="en-US"/>
              <a:t>用户前</a:t>
            </a:r>
            <a:r>
              <a:rPr lang="en-US" altLang="zh-CN"/>
              <a:t>7</a:t>
            </a:r>
            <a:r>
              <a:rPr lang="zh-CN" altLang="en-US"/>
              <a:t>天</a:t>
            </a:r>
            <a:r>
              <a:rPr lang="en-US" altLang="zh-CN"/>
              <a:t>0</a:t>
            </a:r>
            <a:r>
              <a:rPr lang="zh-CN" altLang="en-US"/>
              <a:t>点到</a:t>
            </a:r>
            <a:r>
              <a:rPr lang="en-US" altLang="zh-CN"/>
              <a:t>4</a:t>
            </a:r>
            <a:r>
              <a:rPr lang="zh-CN" altLang="en-US"/>
              <a:t>点，</a:t>
            </a:r>
            <a:r>
              <a:rPr lang="en-US" altLang="zh-CN"/>
              <a:t>4</a:t>
            </a:r>
            <a:r>
              <a:rPr lang="zh-CN" altLang="en-US"/>
              <a:t>点到</a:t>
            </a:r>
            <a:r>
              <a:rPr lang="en-US" altLang="zh-CN"/>
              <a:t>8</a:t>
            </a:r>
            <a:r>
              <a:rPr lang="zh-CN" altLang="en-US"/>
              <a:t>点，</a:t>
            </a:r>
            <a:r>
              <a:rPr lang="en-US" altLang="zh-CN"/>
              <a:t>8</a:t>
            </a:r>
            <a:r>
              <a:rPr lang="zh-CN" altLang="en-US"/>
              <a:t>点到</a:t>
            </a:r>
            <a:r>
              <a:rPr lang="en-US" altLang="zh-CN"/>
              <a:t>12</a:t>
            </a:r>
            <a:r>
              <a:rPr lang="zh-CN" altLang="en-US"/>
              <a:t>点，</a:t>
            </a:r>
            <a:r>
              <a:rPr lang="en-US" altLang="zh-CN"/>
              <a:t>12</a:t>
            </a:r>
            <a:r>
              <a:rPr lang="zh-CN" altLang="en-US"/>
              <a:t>点到</a:t>
            </a:r>
            <a:r>
              <a:rPr lang="en-US" altLang="zh-CN"/>
              <a:t>16</a:t>
            </a:r>
            <a:r>
              <a:rPr lang="zh-CN" altLang="en-US"/>
              <a:t>点，</a:t>
            </a:r>
            <a:r>
              <a:rPr lang="en-US" altLang="zh-CN"/>
              <a:t>16</a:t>
            </a:r>
            <a:r>
              <a:rPr lang="zh-CN" altLang="en-US"/>
              <a:t>点到</a:t>
            </a:r>
            <a:r>
              <a:rPr lang="en-US" altLang="zh-CN"/>
              <a:t>20</a:t>
            </a:r>
            <a:r>
              <a:rPr lang="zh-CN" altLang="en-US"/>
              <a:t>点，</a:t>
            </a:r>
            <a:r>
              <a:rPr lang="en-US" altLang="zh-CN"/>
              <a:t>20</a:t>
            </a:r>
            <a:r>
              <a:rPr lang="zh-CN" altLang="en-US"/>
              <a:t>点到</a:t>
            </a:r>
            <a:r>
              <a:rPr lang="en-US" altLang="zh-CN"/>
              <a:t>24</a:t>
            </a:r>
            <a:r>
              <a:rPr lang="zh-CN" altLang="en-US"/>
              <a:t>点的浏览总数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zh-CN" altLang="en-US"/>
              <a:t>商品特征</a:t>
            </a:r>
            <a:endParaRPr lang="zh-CN" altLang="en-US"/>
          </a:p>
          <a:p>
            <a:r>
              <a:rPr lang="en-US" altLang="zh-CN"/>
              <a:t>1).</a:t>
            </a:r>
            <a:r>
              <a:rPr lang="zh-CN" altLang="en-US"/>
              <a:t>商品被关注时间</a:t>
            </a:r>
            <a:r>
              <a:rPr lang="en-US" altLang="zh-CN"/>
              <a:t>(</a:t>
            </a:r>
            <a:r>
              <a:rPr lang="zh-CN" altLang="en-US"/>
              <a:t>天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2).</a:t>
            </a:r>
            <a:r>
              <a:rPr lang="zh-CN" altLang="en-US"/>
              <a:t>商品最后一次浏览时间与预测时间的距离</a:t>
            </a:r>
            <a:r>
              <a:rPr lang="en-US" altLang="zh-CN"/>
              <a:t>(</a:t>
            </a:r>
            <a:r>
              <a:rPr lang="zh-CN" altLang="en-US"/>
              <a:t>秒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3).</a:t>
            </a:r>
            <a:r>
              <a:rPr lang="zh-CN" altLang="en-US"/>
              <a:t>商品有无加购物车</a:t>
            </a:r>
            <a:endParaRPr lang="zh-CN" altLang="en-US"/>
          </a:p>
          <a:p>
            <a:r>
              <a:rPr lang="en-US" altLang="zh-CN"/>
              <a:t>4).商品的点击次数和平均点击次数</a:t>
            </a:r>
            <a:endParaRPr lang="en-US" altLang="zh-CN"/>
          </a:p>
          <a:p>
            <a:r>
              <a:rPr lang="en-US" altLang="zh-CN"/>
              <a:t>5).</a:t>
            </a:r>
            <a:r>
              <a:rPr lang="zh-CN" altLang="en-US"/>
              <a:t>商品被加购物车与删除购物车时间对比</a:t>
            </a:r>
            <a:endParaRPr lang="zh-CN" altLang="en-US"/>
          </a:p>
          <a:p>
            <a:r>
              <a:rPr lang="en-US" altLang="zh-CN"/>
              <a:t>6).</a:t>
            </a:r>
            <a:r>
              <a:rPr lang="zh-CN" altLang="en-US"/>
              <a:t>最后一次被加入购物车的商品</a:t>
            </a:r>
            <a:endParaRPr lang="zh-CN" altLang="en-US"/>
          </a:p>
          <a:p>
            <a:r>
              <a:rPr lang="en-US" altLang="zh-CN"/>
              <a:t>7).</a:t>
            </a:r>
            <a:r>
              <a:rPr lang="zh-CN" altLang="en-US"/>
              <a:t>商品</a:t>
            </a:r>
            <a:r>
              <a:rPr lang="en-US" altLang="zh-CN"/>
              <a:t>最后7天点击次数最大的加个标签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模型构造和算法运用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1).</a:t>
            </a:r>
            <a:r>
              <a:rPr lang="zh-CN" altLang="en-US"/>
              <a:t>将提取的特征作为模型特征</a:t>
            </a:r>
            <a:endParaRPr lang="zh-CN" altLang="en-US"/>
          </a:p>
          <a:p>
            <a:r>
              <a:rPr lang="en-US" altLang="zh-CN"/>
              <a:t>2).</a:t>
            </a:r>
            <a:r>
              <a:rPr lang="zh-CN" altLang="en-US"/>
              <a:t>选取</a:t>
            </a:r>
            <a:r>
              <a:rPr lang="en-US" altLang="zh-CN"/>
              <a:t>xgboost</a:t>
            </a:r>
            <a:r>
              <a:rPr lang="zh-CN" altLang="en-US"/>
              <a:t>作为运算算法，通过训练，调整参数，得到一个好的模型</a:t>
            </a:r>
            <a:endParaRPr lang="zh-CN" altLang="en-US"/>
          </a:p>
          <a:p>
            <a:r>
              <a:rPr lang="en-US" altLang="zh-CN"/>
              <a:t>3).</a:t>
            </a:r>
            <a:r>
              <a:rPr lang="zh-CN" altLang="en-US"/>
              <a:t>用验证集验证模型的好坏，检查模型的泛化能力，同时改进模型</a:t>
            </a:r>
            <a:endParaRPr lang="en-US" altLang="zh-CN"/>
          </a:p>
          <a:p>
            <a:r>
              <a:rPr lang="en-US" altLang="zh-CN"/>
              <a:t>4).</a:t>
            </a:r>
            <a:r>
              <a:rPr lang="zh-CN" altLang="en-US"/>
              <a:t>将调整好的模型计算测试集数据，得到结果并提交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不足之处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1).</a:t>
            </a:r>
            <a:r>
              <a:rPr lang="zh-CN" altLang="en-US"/>
              <a:t>由于时间问题和前期代码未整理好，最后决赛时期无法归纳总结，完善模型，成绩被他人超越</a:t>
            </a:r>
            <a:endParaRPr lang="zh-CN" altLang="en-US"/>
          </a:p>
          <a:p>
            <a:r>
              <a:rPr lang="en-US" altLang="zh-CN"/>
              <a:t>2).</a:t>
            </a:r>
            <a:r>
              <a:rPr lang="zh-CN" altLang="en-US"/>
              <a:t>算法参数调整上，使用的是网上成功的算法参数并进行网格搜索更改，虽然效果还不错，但是并未调整为全局最优解，效率低下。</a:t>
            </a:r>
            <a:endParaRPr lang="zh-CN" altLang="en-US"/>
          </a:p>
          <a:p>
            <a:r>
              <a:rPr lang="en-US" altLang="zh-CN"/>
              <a:t>3).</a:t>
            </a:r>
            <a:r>
              <a:rPr lang="zh-CN" altLang="en-US"/>
              <a:t>自身电脑性能跟不上，跑程序时间偏长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05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05"/>
</p:tagLst>
</file>

<file path=ppt/tags/tag3.xml><?xml version="1.0" encoding="utf-8"?>
<p:tagLst xmlns:p="http://schemas.openxmlformats.org/presentationml/2006/main">
  <p:tag name="KSO_WM_TEMPLATE_CATEGORY" val="basetag"/>
  <p:tag name="KSO_WM_TEMPLATE_INDEX" val="20163605"/>
  <p:tag name="KSO_WM_TAG_VERSION" val="1.0"/>
  <p:tag name="KSO_WM_TEMPLATE_THUMBS_INDEX" val="1、2、3、4、5、6、7、8、9、10、11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05"/>
  <p:tag name="KSO_WM_TAG_VERSION" val="1.0"/>
  <p:tag name="KSO_WM_SLIDE_ID" val="basetag20163605_1"/>
  <p:tag name="KSO_WM_SLIDE_INDEX" val="1"/>
  <p:tag name="KSO_WM_SLIDE_ITEM_CNT" val="0"/>
  <p:tag name="KSO_WM_SLIDE_TYPE" val="title"/>
  <p:tag name="KSO_WM_TEMPLATE_THUMBS_INDEX" val="1、2、5、6、7、8、13、15、17、21、22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1408</Words>
  <Application>WPS 演示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黑体</vt:lpstr>
      <vt:lpstr>Calibri</vt:lpstr>
      <vt:lpstr>Calibri Light</vt:lpstr>
      <vt:lpstr>Office 主题</vt:lpstr>
      <vt:lpstr>1_Office 主题</vt:lpstr>
      <vt:lpstr>预测高潜用户商品购买-京东</vt:lpstr>
      <vt:lpstr>1.数据处理</vt:lpstr>
      <vt:lpstr>2.划分训练集、验证集、预测集</vt:lpstr>
      <vt:lpstr>3.特征提取</vt:lpstr>
      <vt:lpstr>PowerPoint 演示文稿</vt:lpstr>
      <vt:lpstr>4.模型构造和算法运用</vt:lpstr>
      <vt:lpstr>5.不足之处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2017-06-12T16:25:00Z</dcterms:created>
  <dcterms:modified xsi:type="dcterms:W3CDTF">2017-06-16T06:07:07Z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