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458" r:id="rId4"/>
    <p:sldId id="407" r:id="rId5"/>
    <p:sldId id="408" r:id="rId6"/>
    <p:sldId id="459" r:id="rId7"/>
    <p:sldId id="460" r:id="rId8"/>
    <p:sldId id="409" r:id="rId9"/>
    <p:sldId id="410" r:id="rId10"/>
    <p:sldId id="411" r:id="rId11"/>
    <p:sldId id="412" r:id="rId12"/>
    <p:sldId id="413" r:id="rId13"/>
    <p:sldId id="414" r:id="rId14"/>
    <p:sldId id="461" r:id="rId15"/>
    <p:sldId id="415" r:id="rId16"/>
    <p:sldId id="462" r:id="rId17"/>
    <p:sldId id="416" r:id="rId18"/>
    <p:sldId id="419" r:id="rId19"/>
    <p:sldId id="417" r:id="rId20"/>
    <p:sldId id="463" r:id="rId21"/>
    <p:sldId id="464" r:id="rId22"/>
    <p:sldId id="465" r:id="rId23"/>
    <p:sldId id="466" r:id="rId24"/>
    <p:sldId id="467" r:id="rId25"/>
    <p:sldId id="418"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584" autoAdjust="0"/>
  </p:normalViewPr>
  <p:slideViewPr>
    <p:cSldViewPr>
      <p:cViewPr varScale="1">
        <p:scale>
          <a:sx n="69" d="100"/>
          <a:sy n="69" d="100"/>
        </p:scale>
        <p:origin x="750" y="66"/>
      </p:cViewPr>
      <p:guideLst>
        <p:guide orient="horz" pos="2160"/>
        <p:guide pos="3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0945B0D1-3BCD-457A-AAD6-4A921CE77393}" type="datetimeFigureOut">
              <a:rPr lang="zh-CN" altLang="en-US"/>
            </a:fld>
            <a:endParaRPr lang="zh-CN" altLang="en-US"/>
          </a:p>
        </p:txBody>
      </p:sp>
      <p:sp>
        <p:nvSpPr>
          <p:cNvPr id="4" name="幻灯片图像占位符 3"/>
          <p:cNvSpPr>
            <a:spLocks noGrp="true" noRot="true" noChangeAspect="true"/>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true"/>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E914721E-2EFC-4F24-BBA3-3C0B3481408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181600" y="1267731"/>
            <a:ext cx="18288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561708" y="2091263"/>
            <a:ext cx="9068587"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562100" y="4682062"/>
            <a:ext cx="9070848"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5242560" y="1327188"/>
            <a:ext cx="1706880" cy="457200"/>
          </a:xfrm>
        </p:spPr>
        <p:txBody>
          <a:bodyPr/>
          <a:lstStyle>
            <a:lvl1pPr algn="ctr">
              <a:defRPr sz="1100" spc="0" baseline="0">
                <a:solidFill>
                  <a:schemeClr val="tx1"/>
                </a:solidFill>
                <a:latin typeface="+mn-lt"/>
              </a:defRPr>
            </a:lvl1pPr>
          </a:lstStyle>
          <a:p>
            <a:pPr>
              <a:defRPr/>
            </a:pPr>
            <a:endParaRPr lang="en-US" altLang="zh-CN"/>
          </a:p>
        </p:txBody>
      </p:sp>
      <p:sp>
        <p:nvSpPr>
          <p:cNvPr id="21" name="Footer Placeholder 20"/>
          <p:cNvSpPr>
            <a:spLocks noGrp="true"/>
          </p:cNvSpPr>
          <p:nvPr>
            <p:ph type="ftr" sz="quarter" idx="11"/>
          </p:nvPr>
        </p:nvSpPr>
        <p:spPr>
          <a:xfrm>
            <a:off x="1473249" y="5211060"/>
            <a:ext cx="5905500" cy="228600"/>
          </a:xfrm>
        </p:spPr>
        <p:txBody>
          <a:bodyPr/>
          <a:lstStyle>
            <a:lvl1pPr algn="l">
              <a:defRPr sz="900">
                <a:solidFill>
                  <a:schemeClr val="tx1">
                    <a:lumMod val="75000"/>
                    <a:lumOff val="25000"/>
                  </a:schemeClr>
                </a:solidFill>
              </a:defRPr>
            </a:lvl1pPr>
          </a:lstStyle>
          <a:p>
            <a:pPr>
              <a:defRPr/>
            </a:pPr>
            <a:endParaRPr lang="en-US" altLang="zh-CN"/>
          </a:p>
        </p:txBody>
      </p:sp>
      <p:sp>
        <p:nvSpPr>
          <p:cNvPr id="22" name="Slide Number Placeholder 21"/>
          <p:cNvSpPr>
            <a:spLocks noGrp="true"/>
          </p:cNvSpPr>
          <p:nvPr>
            <p:ph type="sldNum" sz="quarter" idx="12"/>
          </p:nvPr>
        </p:nvSpPr>
        <p:spPr>
          <a:xfrm>
            <a:off x="8606921" y="5212080"/>
            <a:ext cx="2111881" cy="228600"/>
          </a:xfrm>
        </p:spPr>
        <p:txBody>
          <a:bodyPr/>
          <a:lstStyle>
            <a:lvl1pPr>
              <a:defRPr>
                <a:solidFill>
                  <a:schemeClr val="tx1">
                    <a:lumMod val="75000"/>
                    <a:lumOff val="25000"/>
                  </a:schemeClr>
                </a:solidFill>
              </a:defRPr>
            </a:lvl1pPr>
          </a:lstStyle>
          <a:p>
            <a:pPr>
              <a:defRPr/>
            </a:pPr>
            <a:fld id="{21C6FF18-EC1F-4050-B737-4B9EF58B00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2A583AB-FE07-4937-992B-2581A8AC60D4}"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991600" y="762000"/>
            <a:ext cx="2362200" cy="5257800"/>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838200" y="762000"/>
            <a:ext cx="8077200"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E0200C9-3D99-4FBA-89F7-326A73B810C8}"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true"/>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cut/>
      </p:transition>
    </mc:Choice>
    <mc:Fallback>
      <p:transition spd="med">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F70F104E-F0AE-4A8D-A6B9-2F4C2046D9BB}"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181600" y="1267731"/>
            <a:ext cx="18288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563623" y="2094309"/>
            <a:ext cx="9070848"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563624" y="4682062"/>
            <a:ext cx="9070848"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5242560" y="1325880"/>
            <a:ext cx="170688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zh-CN"/>
          </a:p>
        </p:txBody>
      </p:sp>
      <p:sp>
        <p:nvSpPr>
          <p:cNvPr id="5" name="Footer Placeholder 4"/>
          <p:cNvSpPr>
            <a:spLocks noGrp="true"/>
          </p:cNvSpPr>
          <p:nvPr>
            <p:ph type="ftr" sz="quarter" idx="11"/>
          </p:nvPr>
        </p:nvSpPr>
        <p:spPr>
          <a:xfrm>
            <a:off x="1472905" y="5211060"/>
            <a:ext cx="5907024" cy="228600"/>
          </a:xfrm>
        </p:spPr>
        <p:txBody>
          <a:bodyPr/>
          <a:lstStyle>
            <a:lvl1pPr algn="l">
              <a:defRPr/>
            </a:lvl1pPr>
          </a:lstStyle>
          <a:p>
            <a:pPr>
              <a:defRPr/>
            </a:pPr>
            <a:endParaRPr lang="en-US" altLang="zh-CN"/>
          </a:p>
        </p:txBody>
      </p:sp>
      <p:sp>
        <p:nvSpPr>
          <p:cNvPr id="6" name="Slide Number Placeholder 5"/>
          <p:cNvSpPr>
            <a:spLocks noGrp="true"/>
          </p:cNvSpPr>
          <p:nvPr>
            <p:ph type="sldNum" sz="quarter" idx="12"/>
          </p:nvPr>
        </p:nvSpPr>
        <p:spPr>
          <a:xfrm>
            <a:off x="8604504" y="5211060"/>
            <a:ext cx="2112264" cy="228600"/>
          </a:xfrm>
        </p:spPr>
        <p:txBody>
          <a:bodyPr/>
          <a:lstStyle/>
          <a:p>
            <a:pPr>
              <a:defRPr/>
            </a:pPr>
            <a:fld id="{3F788B8A-5A56-4B22-8882-7CE03BD5E07A}"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97536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633984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pPr>
              <a:defRPr/>
            </a:pPr>
            <a:endParaRPr lang="en-US" altLang="zh-CN"/>
          </a:p>
        </p:txBody>
      </p:sp>
      <p:sp>
        <p:nvSpPr>
          <p:cNvPr id="6" name="Footer Placeholder 5"/>
          <p:cNvSpPr>
            <a:spLocks noGrp="true"/>
          </p:cNvSpPr>
          <p:nvPr>
            <p:ph type="ftr" sz="quarter" idx="11"/>
          </p:nvPr>
        </p:nvSpPr>
        <p:spPr/>
        <p:txBody>
          <a:bodyPr/>
          <a:lstStyle/>
          <a:p>
            <a:pPr>
              <a:defRPr/>
            </a:pPr>
            <a:endParaRPr lang="en-US" altLang="zh-CN"/>
          </a:p>
        </p:txBody>
      </p:sp>
      <p:sp>
        <p:nvSpPr>
          <p:cNvPr id="7" name="Slide Number Placeholder 6"/>
          <p:cNvSpPr>
            <a:spLocks noGrp="true"/>
          </p:cNvSpPr>
          <p:nvPr>
            <p:ph type="sldNum" sz="quarter" idx="12"/>
          </p:nvPr>
        </p:nvSpPr>
        <p:spPr/>
        <p:txBody>
          <a:bodyPr/>
          <a:lstStyle/>
          <a:p>
            <a:pPr>
              <a:defRPr/>
            </a:pPr>
            <a:fld id="{8FBDECCC-FD78-4974-8325-47ACCCE6F26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074334"/>
            <a:ext cx="48768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975360" y="2755898"/>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6339840" y="2074334"/>
            <a:ext cx="48768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6339840" y="2756581"/>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E816352B-7396-48F6-904D-835A6D52BCCF}"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pPr>
              <a:defRPr/>
            </a:pPr>
            <a:endParaRPr lang="en-US" altLang="zh-CN"/>
          </a:p>
        </p:txBody>
      </p:sp>
      <p:sp>
        <p:nvSpPr>
          <p:cNvPr id="4" name="Footer Placeholder 3"/>
          <p:cNvSpPr>
            <a:spLocks noGrp="true"/>
          </p:cNvSpPr>
          <p:nvPr>
            <p:ph type="ftr" sz="quarter" idx="11"/>
          </p:nvPr>
        </p:nvSpPr>
        <p:spPr/>
        <p:txBody>
          <a:bodyPr/>
          <a:lstStyle/>
          <a:p>
            <a:pPr>
              <a:defRPr/>
            </a:pPr>
            <a:endParaRPr lang="en-US" altLang="zh-CN"/>
          </a:p>
        </p:txBody>
      </p:sp>
      <p:sp>
        <p:nvSpPr>
          <p:cNvPr id="5" name="Slide Number Placeholder 4"/>
          <p:cNvSpPr>
            <a:spLocks noGrp="true"/>
          </p:cNvSpPr>
          <p:nvPr>
            <p:ph type="sldNum" sz="quarter" idx="12"/>
          </p:nvPr>
        </p:nvSpPr>
        <p:spPr/>
        <p:txBody>
          <a:bodyPr/>
          <a:lstStyle/>
          <a:p>
            <a:pPr>
              <a:defRPr/>
            </a:pPr>
            <a:fld id="{E6E74DAC-FAE6-4EC0-8CB9-262F50A56691}"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pPr>
              <a:defRPr/>
            </a:pPr>
            <a:endParaRPr lang="en-US" altLang="zh-CN"/>
          </a:p>
        </p:txBody>
      </p:sp>
      <p:sp>
        <p:nvSpPr>
          <p:cNvPr id="3" name="Footer Placeholder 2"/>
          <p:cNvSpPr>
            <a:spLocks noGrp="true"/>
          </p:cNvSpPr>
          <p:nvPr>
            <p:ph type="ftr" sz="quarter" idx="11"/>
          </p:nvPr>
        </p:nvSpPr>
        <p:spPr/>
        <p:txBody>
          <a:bodyPr/>
          <a:lstStyle/>
          <a:p>
            <a:pPr>
              <a:defRPr/>
            </a:pPr>
            <a:endParaRPr lang="en-US" altLang="zh-CN"/>
          </a:p>
        </p:txBody>
      </p:sp>
      <p:sp>
        <p:nvSpPr>
          <p:cNvPr id="4" name="Slide Number Placeholder 3"/>
          <p:cNvSpPr>
            <a:spLocks noGrp="true"/>
          </p:cNvSpPr>
          <p:nvPr>
            <p:ph type="sldNum" sz="quarter" idx="12"/>
          </p:nvPr>
        </p:nvSpPr>
        <p:spPr/>
        <p:txBody>
          <a:bodyPr/>
          <a:lstStyle/>
          <a:p>
            <a:pPr>
              <a:defRPr/>
            </a:pPr>
            <a:fld id="{4010C490-5906-4669-B6CF-A8A27A97804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245529" y="173736"/>
            <a:ext cx="8531352"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1" y="607392"/>
            <a:ext cx="2430780"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891968" y="907143"/>
            <a:ext cx="7238475"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9296401" y="2286000"/>
            <a:ext cx="2430780"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pPr>
              <a:defRPr/>
            </a:pPr>
            <a:endParaRPr lang="en-US" altLang="zh-CN"/>
          </a:p>
        </p:txBody>
      </p:sp>
      <p:sp>
        <p:nvSpPr>
          <p:cNvPr id="9" name="Footer Placeholder 8"/>
          <p:cNvSpPr>
            <a:spLocks noGrp="true"/>
          </p:cNvSpPr>
          <p:nvPr>
            <p:ph type="ftr" sz="quarter" idx="11"/>
          </p:nvPr>
        </p:nvSpPr>
        <p:spPr/>
        <p:txBody>
          <a:bodyPr/>
          <a:lstStyle>
            <a:lvl1pPr algn="r">
              <a:defRPr/>
            </a:lvl1pPr>
          </a:lstStyle>
          <a:p>
            <a:pPr>
              <a:defRPr/>
            </a:pPr>
            <a:endParaRPr lang="en-US" altLang="zh-CN"/>
          </a:p>
        </p:txBody>
      </p:sp>
      <p:sp>
        <p:nvSpPr>
          <p:cNvPr id="11" name="Slide Number Placeholder 10"/>
          <p:cNvSpPr>
            <a:spLocks noGrp="true"/>
          </p:cNvSpPr>
          <p:nvPr>
            <p:ph type="sldNum" sz="quarter" idx="12"/>
          </p:nvPr>
        </p:nvSpPr>
        <p:spPr>
          <a:xfrm>
            <a:off x="10393677" y="6310086"/>
            <a:ext cx="1463040" cy="274320"/>
          </a:xfrm>
        </p:spPr>
        <p:txBody>
          <a:bodyPr/>
          <a:lstStyle>
            <a:lvl1pPr>
              <a:defRPr>
                <a:solidFill>
                  <a:srgbClr val="FFFFFF"/>
                </a:solidFill>
              </a:defRPr>
            </a:lvl1pPr>
          </a:lstStyle>
          <a:p>
            <a:pPr>
              <a:defRPr/>
            </a:pPr>
            <a:fld id="{49326B0E-320E-421B-8F09-9433E70C3D38}" type="slidenum">
              <a:rPr lang="en-US" altLang="zh-CN" smtClean="0"/>
            </a:fld>
            <a:endParaRPr lang="en-US" altLang="zh-CN"/>
          </a:p>
        </p:txBody>
      </p:sp>
      <p:sp>
        <p:nvSpPr>
          <p:cNvPr id="12" name="Rectangle 11"/>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0" y="603504"/>
            <a:ext cx="2432304" cy="1645920"/>
          </a:xfrm>
        </p:spPr>
        <p:txBody>
          <a:bodyPr anchor="b">
            <a:noAutofit/>
          </a:bodyPr>
          <a:lstStyle>
            <a:lvl1pPr algn="l">
              <a:defRPr sz="24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228599" y="173736"/>
            <a:ext cx="8531352"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zh-CN"/>
          </a:p>
        </p:txBody>
      </p:sp>
      <p:sp>
        <p:nvSpPr>
          <p:cNvPr id="6" name="Footer Placeholder 5"/>
          <p:cNvSpPr>
            <a:spLocks noGrp="true"/>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zh-CN"/>
          </a:p>
        </p:txBody>
      </p:sp>
      <p:sp>
        <p:nvSpPr>
          <p:cNvPr id="7" name="Slide Number Placeholder 6"/>
          <p:cNvSpPr>
            <a:spLocks noGrp="true"/>
          </p:cNvSpPr>
          <p:nvPr>
            <p:ph type="sldNum" sz="quarter" idx="12"/>
          </p:nvPr>
        </p:nvSpPr>
        <p:spPr>
          <a:xfrm>
            <a:off x="10396728" y="6309360"/>
            <a:ext cx="1463040" cy="274320"/>
          </a:xfrm>
        </p:spPr>
        <p:txBody>
          <a:bodyPr/>
          <a:lstStyle>
            <a:lvl1pPr>
              <a:defRPr>
                <a:solidFill>
                  <a:srgbClr val="FFFFFF"/>
                </a:solidFill>
              </a:defRPr>
            </a:lvl1pPr>
          </a:lstStyle>
          <a:p>
            <a:pPr>
              <a:defRPr/>
            </a:pPr>
            <a:fld id="{6980B74E-D1EF-4FC0-9815-9DE8D5A57706}" type="slidenum">
              <a:rPr lang="en-US" altLang="zh-CN" smtClean="0"/>
            </a:fld>
            <a:endParaRPr lang="en-US" altLang="zh-CN"/>
          </a:p>
        </p:txBody>
      </p:sp>
      <p:sp>
        <p:nvSpPr>
          <p:cNvPr id="11" name="Rectangle 10"/>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173736"/>
            <a:ext cx="11722608" cy="6510528"/>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975360" y="642594"/>
            <a:ext cx="1024128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103120"/>
            <a:ext cx="10241280" cy="393192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313024" y="6309360"/>
            <a:ext cx="27432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ltLang="zh-CN"/>
          </a:p>
        </p:txBody>
      </p:sp>
      <p:sp>
        <p:nvSpPr>
          <p:cNvPr id="5" name="Footer Placeholder 4"/>
          <p:cNvSpPr>
            <a:spLocks noGrp="true"/>
          </p:cNvSpPr>
          <p:nvPr>
            <p:ph type="ftr" sz="quarter" idx="3"/>
          </p:nvPr>
        </p:nvSpPr>
        <p:spPr>
          <a:xfrm>
            <a:off x="3462528" y="6309360"/>
            <a:ext cx="5266944"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ltLang="zh-CN"/>
          </a:p>
        </p:txBody>
      </p:sp>
      <p:sp>
        <p:nvSpPr>
          <p:cNvPr id="6" name="Slide Number Placeholder 5"/>
          <p:cNvSpPr>
            <a:spLocks noGrp="true"/>
          </p:cNvSpPr>
          <p:nvPr>
            <p:ph type="sldNum" sz="quarter" idx="4"/>
          </p:nvPr>
        </p:nvSpPr>
        <p:spPr>
          <a:xfrm>
            <a:off x="10431176" y="6309360"/>
            <a:ext cx="146304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DE0200C9-3D99-4FBA-89F7-326A73B810C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true" noChangeArrowheads="true"/>
          </p:cNvSpPr>
          <p:nvPr>
            <p:ph type="ctrTitle"/>
          </p:nvPr>
        </p:nvSpPr>
        <p:spPr>
          <a:xfrm>
            <a:off x="1475740" y="1920875"/>
            <a:ext cx="9316720" cy="1332230"/>
          </a:xfrm>
        </p:spPr>
        <p:txBody>
          <a:bodyPr/>
          <a:lstStyle/>
          <a:p>
            <a:pPr algn="ctr" eaLnBrk="1" hangingPunct="1"/>
            <a:r>
              <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rPr>
              <a:t>Natural Language Processing With Python</a:t>
            </a:r>
            <a:endPar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endParaRPr>
          </a:p>
        </p:txBody>
      </p:sp>
      <p:sp>
        <p:nvSpPr>
          <p:cNvPr id="8195" name="Rectangle 3"/>
          <p:cNvSpPr>
            <a:spLocks noGrp="true" noChangeArrowheads="true"/>
          </p:cNvSpPr>
          <p:nvPr>
            <p:ph type="subTitle" idx="1"/>
          </p:nvPr>
        </p:nvSpPr>
        <p:spPr>
          <a:xfrm>
            <a:off x="3100070" y="3319145"/>
            <a:ext cx="6282690" cy="920750"/>
          </a:xfrm>
        </p:spPr>
        <p:txBody>
          <a:bodyPr>
            <a:noAutofit/>
          </a:bodyPr>
          <a:lstStyle/>
          <a:p>
            <a:pPr algn="ctr" eaLnBrk="1" hangingPunct="1">
              <a:lnSpc>
                <a:spcPct val="150000"/>
              </a:lnSpc>
            </a:pPr>
            <a:r>
              <a:rPr lang="en-US" altLang="zh-CN" sz="2000" dirty="0">
                <a:latin typeface="微软雅黑" panose="020B0503020204020204" charset="-122"/>
                <a:ea typeface="微软雅黑" panose="020B0503020204020204" charset="-122"/>
                <a:cs typeface="Times New Roman" panose="02020603050405020304" pitchFamily="18" charset="0"/>
              </a:rPr>
              <a:t>Chapter</a:t>
            </a:r>
            <a:r>
              <a:rPr lang="en-US" altLang="en-US" sz="2000" dirty="0">
                <a:latin typeface="微软雅黑" panose="020B0503020204020204" charset="-122"/>
                <a:ea typeface="微软雅黑" panose="020B0503020204020204" charset="-122"/>
                <a:cs typeface="Times New Roman" panose="02020603050405020304" pitchFamily="18" charset="0"/>
              </a:rPr>
              <a:t>2</a:t>
            </a:r>
            <a:r>
              <a:rPr lang="en-US" altLang="zh-CN" sz="2000" dirty="0">
                <a:latin typeface="微软雅黑" panose="020B0503020204020204" charset="-122"/>
                <a:ea typeface="微软雅黑" panose="020B0503020204020204" charset="-122"/>
                <a:cs typeface="Times New Roman" panose="02020603050405020304" pitchFamily="18" charset="0"/>
              </a:rPr>
              <a:t>-</a:t>
            </a:r>
            <a:r>
              <a:rPr lang="zh-CN" altLang="en-US" sz="2000" dirty="0">
                <a:latin typeface="微软雅黑" panose="020B0503020204020204" charset="-122"/>
                <a:ea typeface="微软雅黑" panose="020B0503020204020204" charset="-122"/>
                <a:cs typeface="Times New Roman" panose="02020603050405020304" pitchFamily="18" charset="0"/>
              </a:rPr>
              <a:t>Accessing Text Corpora and Lexical Resources</a:t>
            </a:r>
            <a:endParaRPr lang="zh-CN" alt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3" name="44B7C0F4-79DB-4F8B-9303-0E098D69D8BE-1" descr="qt_temp"/>
          <p:cNvPicPr>
            <a:picLocks noChangeAspect="true"/>
          </p:cNvPicPr>
          <p:nvPr/>
        </p:nvPicPr>
        <p:blipFill>
          <a:blip r:embed="rId1"/>
          <a:stretch>
            <a:fillRect/>
          </a:stretch>
        </p:blipFill>
        <p:spPr>
          <a:xfrm>
            <a:off x="59055" y="5577205"/>
            <a:ext cx="1246505" cy="1246505"/>
          </a:xfrm>
          <a:prstGeom prst="rect">
            <a:avLst/>
          </a:prstGeom>
        </p:spPr>
      </p:pic>
      <p:sp>
        <p:nvSpPr>
          <p:cNvPr id="4" name="Rectangle 3"/>
          <p:cNvSpPr>
            <a:spLocks noGrp="true" noChangeArrowheads="true"/>
          </p:cNvSpPr>
          <p:nvPr/>
        </p:nvSpPr>
        <p:spPr>
          <a:xfrm>
            <a:off x="3100070" y="4306570"/>
            <a:ext cx="6068695" cy="963930"/>
          </a:xfrm>
          <a:prstGeom prst="rect">
            <a:avLst/>
          </a:prstGeom>
        </p:spPr>
        <p:txBody>
          <a:bodyPr vert="horz" lIns="91440" tIns="45720" rIns="91440" bIns="45720" rtlCol="0"/>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anose="02020404030301010803" pitchFamily="18" charset="0"/>
              <a:buNone/>
              <a:defRPr sz="14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9pPr>
          </a:lstStyle>
          <a:p>
            <a:pPr algn="ctr" eaLnBrk="1" hangingPunct="1">
              <a:lnSpc>
                <a:spcPct val="150000"/>
              </a:lnSpc>
            </a:pPr>
            <a:r>
              <a:rPr lang="en-US" altLang="zh-CN" sz="1600" dirty="0">
                <a:latin typeface="微软雅黑" panose="020B0503020204020204" charset="-122"/>
                <a:ea typeface="微软雅黑" panose="020B0503020204020204" charset="-122"/>
                <a:cs typeface="Times New Roman" panose="02020603050405020304" pitchFamily="18" charset="0"/>
              </a:rPr>
              <a:t>Jianzhang Zhang</a:t>
            </a:r>
            <a:endParaRPr lang="en-US" altLang="zh-CN" sz="1600" dirty="0">
              <a:latin typeface="微软雅黑" panose="020B0503020204020204" charset="-122"/>
              <a:ea typeface="微软雅黑" panose="020B0503020204020204" charset="-122"/>
              <a:cs typeface="Times New Roman" panose="02020603050405020304" pitchFamily="18" charset="0"/>
            </a:endParaRPr>
          </a:p>
          <a:p>
            <a:pPr algn="ctr" eaLnBrk="1" hangingPunct="1">
              <a:lnSpc>
                <a:spcPct val="150000"/>
              </a:lnSpc>
            </a:pPr>
            <a:r>
              <a:rPr lang="en-US" altLang="en-US" sz="1600" dirty="0">
                <a:latin typeface="微软雅黑" panose="020B0503020204020204" charset="-122"/>
                <a:ea typeface="微软雅黑" panose="020B0503020204020204" charset="-122"/>
                <a:cs typeface="Times New Roman" panose="02020603050405020304" pitchFamily="18" charset="0"/>
              </a:rPr>
              <a:t>jianzhang.zhang@foxmail.com</a:t>
            </a:r>
            <a:endParaRPr lang="en-US" altLang="en-US" sz="16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1.6   Annotated Text Corpora</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073150"/>
            <a:ext cx="10694035" cy="532765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Many text corpora contain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linguistic annotations</a:t>
            </a:r>
            <a:r>
              <a:rPr lang="en-US" sz="2400" dirty="0">
                <a:latin typeface="微软雅黑" panose="020B0503020204020204" charset="-122"/>
                <a:ea typeface="微软雅黑" panose="020B0503020204020204" charset="-122"/>
                <a:cs typeface="Times New Roman" panose="02020603050405020304" pitchFamily="18" charset="0"/>
              </a:rPr>
              <a:t>, representing POS tags, named entities, syntactic structures, semantic roles, and so forth. NLTK provides convenient ways to access several of these corpora, and has data packages containing corpora and corpus samples, freely downloadable for use in teaching and research.</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ctr">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https://www.nltk.org/howto/corpus.html</a:t>
            </a:r>
            <a:endParaRPr lang="en-US"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145665" y="219075"/>
            <a:ext cx="7900670" cy="6419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comes with corpora for many languages, though in some cases you will need to learn how to manipulate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character encodings</a:t>
            </a:r>
            <a:r>
              <a:rPr lang="en-US" sz="2400" dirty="0">
                <a:latin typeface="微软雅黑" panose="020B0503020204020204" charset="-122"/>
                <a:ea typeface="微软雅黑" panose="020B0503020204020204" charset="-122"/>
                <a:cs typeface="Times New Roman" panose="02020603050405020304" pitchFamily="18" charset="0"/>
              </a:rPr>
              <a:t> in Python before using these corpora</a:t>
            </a:r>
            <a:r>
              <a:rPr lang="en-US" altLang="en-US" sz="2400" dirty="0">
                <a:latin typeface="微软雅黑" panose="020B0503020204020204" charset="-122"/>
                <a:ea typeface="微软雅黑" panose="020B0503020204020204" charset="-122"/>
                <a:cs typeface="Times New Roman" panose="02020603050405020304" pitchFamily="18" charset="0"/>
              </a:rPr>
              <a:t>.</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34845" y="3173095"/>
            <a:ext cx="8515350" cy="2457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r>
              <a:rPr lang="en-US" altLang="en-US" dirty="0" smtClean="0">
                <a:solidFill>
                  <a:schemeClr val="tx1"/>
                </a:solidFill>
                <a:latin typeface="微软雅黑" panose="020B0503020204020204" charset="-122"/>
                <a:ea typeface="微软雅黑" panose="020B0503020204020204" charset="-122"/>
              </a:rPr>
              <a:t> (contd.)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Cumulative Word Length Distributions: Six translations of the Universal Declaration of Human Rights are processed; this graph shows that words having 5 or fewer letters account for about 80% of Ibibio text, 60% of German text, and 25% of Inuktitut text.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rcRect l="5693" t="7800" r="8781" b="1081"/>
          <a:stretch>
            <a:fillRect/>
          </a:stretch>
        </p:blipFill>
        <p:spPr>
          <a:xfrm>
            <a:off x="3426460" y="2252980"/>
            <a:ext cx="5532755" cy="44526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Common Structures for Text Corpora: The simplest kind of corpus is a collection of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isolated texts</a:t>
            </a:r>
            <a:r>
              <a:rPr lang="en-US" sz="2400" dirty="0">
                <a:latin typeface="微软雅黑" panose="020B0503020204020204" charset="-122"/>
                <a:ea typeface="微软雅黑" panose="020B0503020204020204" charset="-122"/>
                <a:cs typeface="Times New Roman" panose="02020603050405020304" pitchFamily="18" charset="0"/>
              </a:rPr>
              <a:t> with no particular organization; some corpora are structured into categories like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genre</a:t>
            </a:r>
            <a:r>
              <a:rPr lang="en-US" sz="2400" dirty="0">
                <a:latin typeface="微软雅黑" panose="020B0503020204020204" charset="-122"/>
                <a:ea typeface="微软雅黑" panose="020B0503020204020204" charset="-122"/>
                <a:cs typeface="Times New Roman" panose="02020603050405020304" pitchFamily="18" charset="0"/>
              </a:rPr>
              <a:t> (Brown Corpus); some categorizations overlap, such as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topic</a:t>
            </a:r>
            <a:r>
              <a:rPr lang="en-US" sz="2400" dirty="0">
                <a:latin typeface="微软雅黑" panose="020B0503020204020204" charset="-122"/>
                <a:ea typeface="微软雅黑" panose="020B0503020204020204" charset="-122"/>
                <a:cs typeface="Times New Roman" panose="02020603050405020304" pitchFamily="18" charset="0"/>
              </a:rPr>
              <a:t> categories (Reuters Corpus); other corpora represent language use over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a:t>
            </a:r>
            <a:r>
              <a:rPr lang="en-US" sz="2400" dirty="0">
                <a:latin typeface="微软雅黑" panose="020B0503020204020204" charset="-122"/>
                <a:ea typeface="微软雅黑" panose="020B0503020204020204" charset="-122"/>
                <a:cs typeface="Times New Roman" panose="02020603050405020304" pitchFamily="18" charset="0"/>
              </a:rPr>
              <a:t> (Inaugural Address Corpus).</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889125" y="4088130"/>
            <a:ext cx="8285480" cy="1768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r>
              <a:rPr lang="en-US" altLang="en-US" dirty="0" smtClean="0">
                <a:solidFill>
                  <a:schemeClr val="tx1"/>
                </a:solidFill>
                <a:latin typeface="微软雅黑" panose="020B0503020204020204" charset="-122"/>
                <a:ea typeface="微软雅黑" panose="020B0503020204020204" charset="-122"/>
              </a:rPr>
              <a:t> (contd.)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Basic Corpus Functionality defined in NLTK</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571750" y="2094865"/>
            <a:ext cx="7048500" cy="41719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1.9   Loading your own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If you have your own collection of text files that you would like to access using the above methods, you can easily load them with the help of NLTK's PlaintextCorpusReader.</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411095" y="2994660"/>
            <a:ext cx="7370445" cy="16090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903732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mtClean="0">
                <a:solidFill>
                  <a:schemeClr val="tx1"/>
                </a:solidFill>
                <a:latin typeface="微软雅黑" panose="020B0503020204020204" charset="-122"/>
                <a:ea typeface="微软雅黑" panose="020B0503020204020204" charset="-122"/>
                <a:sym typeface="+mn-ea"/>
              </a:rPr>
              <a:t>2   Conditional Frequency Distributions</a:t>
            </a:r>
            <a:endParaRPr smtClean="0">
              <a:solidFill>
                <a:schemeClr val="tx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conditional frequency distribution</a:t>
            </a:r>
            <a:r>
              <a:rPr lang="en-US" sz="2400" dirty="0">
                <a:latin typeface="微软雅黑" panose="020B0503020204020204" charset="-122"/>
                <a:ea typeface="微软雅黑" panose="020B0503020204020204" charset="-122"/>
                <a:cs typeface="Times New Roman" panose="02020603050405020304" pitchFamily="18" charset="0"/>
              </a:rPr>
              <a:t> is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collection of frequency distributions</a:t>
            </a:r>
            <a:r>
              <a:rPr lang="en-US" sz="2400" dirty="0">
                <a:latin typeface="微软雅黑" panose="020B0503020204020204" charset="-122"/>
                <a:ea typeface="微软雅黑" panose="020B0503020204020204" charset="-122"/>
                <a:cs typeface="Times New Roman" panose="02020603050405020304" pitchFamily="18" charset="0"/>
              </a:rPr>
              <a:t>, each one for a different "condition". The condition will often be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category</a:t>
            </a:r>
            <a:r>
              <a:rPr lang="en-US" sz="2400" dirty="0">
                <a:latin typeface="微软雅黑" panose="020B0503020204020204" charset="-122"/>
                <a:ea typeface="微软雅黑" panose="020B0503020204020204" charset="-122"/>
                <a:cs typeface="Times New Roman" panose="02020603050405020304" pitchFamily="18" charset="0"/>
              </a:rPr>
              <a:t> of the text.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Counting Words Appearing in a Text Collection (a conditional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290570" y="2595245"/>
            <a:ext cx="5610225" cy="17716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frequency distribution</a:t>
            </a:r>
            <a:r>
              <a:rPr lang="en-US" sz="2400" dirty="0">
                <a:latin typeface="微软雅黑" panose="020B0503020204020204" charset="-122"/>
                <a:ea typeface="微软雅黑" panose="020B0503020204020204" charset="-122"/>
                <a:cs typeface="Times New Roman" panose="02020603050405020304" pitchFamily="18" charset="0"/>
              </a:rPr>
              <a:t> counts observable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events</a:t>
            </a:r>
            <a:r>
              <a:rPr lang="en-US" sz="2400" dirty="0">
                <a:latin typeface="微软雅黑" panose="020B0503020204020204" charset="-122"/>
                <a:ea typeface="微软雅黑" panose="020B0503020204020204" charset="-122"/>
                <a:cs typeface="Times New Roman" panose="02020603050405020304" pitchFamily="18" charset="0"/>
              </a:rPr>
              <a:t>, such as the appearance of words in a text. A conditional frequency distribution needs to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pair each event with a condition</a:t>
            </a:r>
            <a:r>
              <a:rPr lang="en-US" sz="2400" dirty="0">
                <a:latin typeface="微软雅黑" panose="020B0503020204020204" charset="-122"/>
                <a:ea typeface="微软雅黑" panose="020B0503020204020204" charset="-122"/>
                <a:cs typeface="Times New Roman" panose="02020603050405020304" pitchFamily="18" charset="0"/>
              </a:rPr>
              <a:t>. So instead of processing a sequence of words, we have to process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sequence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Each pair has the form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 event)</a:t>
            </a:r>
            <a:r>
              <a:rPr lang="en-US" sz="2400" dirty="0">
                <a:latin typeface="微软雅黑" panose="020B0503020204020204" charset="-122"/>
                <a:ea typeface="微软雅黑" panose="020B0503020204020204" charset="-122"/>
                <a:cs typeface="Times New Roman" panose="02020603050405020304" pitchFamily="18" charset="0"/>
              </a:rPr>
              <a:t>. If we were processing the entire Brown Corpus by genre there would be 15 conditions (one per genre), and 1,161,192 events (one per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214245" y="3355975"/>
            <a:ext cx="7762875" cy="514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en-US" smtClean="0">
                <a:solidFill>
                  <a:schemeClr val="tx1"/>
                </a:solidFill>
                <a:latin typeface="微软雅黑" panose="020B0503020204020204" charset="-122"/>
                <a:ea typeface="微软雅黑" panose="020B0503020204020204" charset="-122"/>
                <a:sym typeface="+mn-ea"/>
              </a:rPr>
              <a:t>Goals of This Chapter</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What are some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useful text corpora</a:t>
            </a:r>
            <a:r>
              <a:rPr sz="2400" dirty="0">
                <a:latin typeface="微软雅黑" panose="020B0503020204020204" charset="-122"/>
                <a:ea typeface="微软雅黑" panose="020B0503020204020204" charset="-122"/>
                <a:cs typeface="Times New Roman" panose="02020603050405020304" pitchFamily="18" charset="0"/>
              </a:rPr>
              <a:t> and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lexical resources</a:t>
            </a:r>
            <a:r>
              <a:rPr sz="2400" dirty="0">
                <a:latin typeface="微软雅黑" panose="020B0503020204020204" charset="-122"/>
                <a:ea typeface="微软雅黑" panose="020B0503020204020204" charset="-122"/>
                <a:cs typeface="Times New Roman" panose="02020603050405020304" pitchFamily="18" charset="0"/>
              </a:rPr>
              <a:t>, and how can we access them with Python?</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Which Python constructs are most helpful for this work?</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How do we avoid repeating ourselves when writing Python code?</a:t>
            </a:r>
            <a:endParaRPr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Whereas 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simple list</a:t>
            </a:r>
            <a:r>
              <a:rPr lang="en-US" sz="2400" dirty="0">
                <a:latin typeface="微软雅黑" panose="020B0503020204020204" charset="-122"/>
                <a:ea typeface="微软雅黑" panose="020B0503020204020204" charset="-122"/>
                <a:cs typeface="Times New Roman" panose="02020603050405020304" pitchFamily="18" charset="0"/>
              </a:rPr>
              <a:t> as input, ConditionalFreqDist()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list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break this down,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look at just two genres</a:t>
            </a:r>
            <a:r>
              <a:rPr lang="en-US" sz="2400" dirty="0">
                <a:latin typeface="微软雅黑" panose="020B0503020204020204" charset="-122"/>
                <a:ea typeface="微软雅黑" panose="020B0503020204020204" charset="-122"/>
                <a:cs typeface="Times New Roman" panose="02020603050405020304" pitchFamily="18" charset="0"/>
              </a:rPr>
              <a:t>, news and romance. For each genre, we loop over every word in the genre, producing pairs consisting of the genre and the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3213735" y="2255520"/>
            <a:ext cx="5762625" cy="1123950"/>
          </a:xfrm>
          <a:prstGeom prst="rect">
            <a:avLst/>
          </a:prstGeom>
        </p:spPr>
      </p:pic>
      <p:pic>
        <p:nvPicPr>
          <p:cNvPr id="9" name="图片 8"/>
          <p:cNvPicPr>
            <a:picLocks noChangeAspect="true"/>
          </p:cNvPicPr>
          <p:nvPr/>
        </p:nvPicPr>
        <p:blipFill>
          <a:blip r:embed="rId2"/>
          <a:stretch>
            <a:fillRect/>
          </a:stretch>
        </p:blipFill>
        <p:spPr>
          <a:xfrm>
            <a:off x="2886075" y="5050790"/>
            <a:ext cx="6419850" cy="1047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access the two conditions, and satisfy ourselves that each is just a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285875" y="1138555"/>
            <a:ext cx="9620250" cy="923925"/>
          </a:xfrm>
          <a:prstGeom prst="rect">
            <a:avLst/>
          </a:prstGeom>
        </p:spPr>
      </p:pic>
      <p:pic>
        <p:nvPicPr>
          <p:cNvPr id="10" name="图片 9"/>
          <p:cNvPicPr>
            <a:picLocks noChangeAspect="true"/>
          </p:cNvPicPr>
          <p:nvPr/>
        </p:nvPicPr>
        <p:blipFill>
          <a:blip r:embed="rId2"/>
          <a:stretch>
            <a:fillRect/>
          </a:stretch>
        </p:blipFill>
        <p:spPr>
          <a:xfrm>
            <a:off x="3608070" y="2188845"/>
            <a:ext cx="4848225" cy="1123950"/>
          </a:xfrm>
          <a:prstGeom prst="rect">
            <a:avLst/>
          </a:prstGeom>
        </p:spPr>
      </p:pic>
      <p:pic>
        <p:nvPicPr>
          <p:cNvPr id="11" name="图片 10"/>
          <p:cNvPicPr>
            <a:picLocks noChangeAspect="true"/>
          </p:cNvPicPr>
          <p:nvPr/>
        </p:nvPicPr>
        <p:blipFill>
          <a:blip r:embed="rId3"/>
          <a:stretch>
            <a:fillRect/>
          </a:stretch>
        </p:blipFill>
        <p:spPr>
          <a:xfrm>
            <a:off x="2436495" y="4143375"/>
            <a:ext cx="7191375" cy="2257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Apart from combining two or more frequency distributions, and being easy to initialize, a ConditionalFreqDist provides some useful methods for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tabulation</a:t>
            </a:r>
            <a:r>
              <a:rPr lang="en-US" sz="2400" dirty="0">
                <a:latin typeface="微软雅黑" panose="020B0503020204020204" charset="-122"/>
                <a:ea typeface="微软雅黑" panose="020B0503020204020204" charset="-122"/>
                <a:cs typeface="Times New Roman" panose="02020603050405020304" pitchFamily="18" charset="0"/>
              </a:rPr>
              <a:t>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plotting</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495675" y="2709545"/>
            <a:ext cx="5200650" cy="1438275"/>
          </a:xfrm>
          <a:prstGeom prst="rect">
            <a:avLst/>
          </a:prstGeom>
        </p:spPr>
      </p:pic>
      <p:pic>
        <p:nvPicPr>
          <p:cNvPr id="10" name="图片 9"/>
          <p:cNvPicPr>
            <a:picLocks noChangeAspect="true"/>
          </p:cNvPicPr>
          <p:nvPr/>
        </p:nvPicPr>
        <p:blipFill>
          <a:blip r:embed="rId2"/>
          <a:stretch>
            <a:fillRect/>
          </a:stretch>
        </p:blipFill>
        <p:spPr>
          <a:xfrm>
            <a:off x="2695575" y="4438015"/>
            <a:ext cx="6800850" cy="14954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r>
              <a:rPr lang="en-US" altLang="en-US" sz="2800" dirty="0" smtClean="0">
                <a:solidFill>
                  <a:schemeClr val="tx1"/>
                </a:solidFill>
                <a:latin typeface="微软雅黑" panose="020B0503020204020204" charset="-122"/>
                <a:ea typeface="微软雅黑" panose="020B0503020204020204" charset="-122"/>
              </a:rPr>
              <a:t> (contd.)</a:t>
            </a:r>
            <a:endParaRPr lang="en-US"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138555"/>
            <a:ext cx="10694035" cy="464375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In the plot() and tabulate() methods, we can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optionally</a:t>
            </a:r>
            <a:r>
              <a:rPr lang="en-US" sz="2400" dirty="0">
                <a:latin typeface="微软雅黑" panose="020B0503020204020204" charset="-122"/>
                <a:ea typeface="微软雅黑" panose="020B0503020204020204" charset="-122"/>
                <a:cs typeface="Times New Roman" panose="02020603050405020304" pitchFamily="18" charset="0"/>
              </a:rPr>
              <a:t> specify which conditions to display with a</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 conditions= parameter</a:t>
            </a:r>
            <a:r>
              <a:rPr lang="en-US" sz="2400" dirty="0">
                <a:latin typeface="微软雅黑" panose="020B0503020204020204" charset="-122"/>
                <a:ea typeface="微软雅黑" panose="020B0503020204020204" charset="-122"/>
                <a:cs typeface="Times New Roman" panose="02020603050405020304" pitchFamily="18" charset="0"/>
              </a:rPr>
              <a:t>. Similarly, we can limit the samples to display with 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samples= parameter</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also gives us full control over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order</a:t>
            </a:r>
            <a:r>
              <a:rPr lang="en-US" sz="2400" dirty="0">
                <a:latin typeface="微软雅黑" panose="020B0503020204020204" charset="-122"/>
                <a:ea typeface="微软雅黑" panose="020B0503020204020204" charset="-122"/>
                <a:cs typeface="Times New Roman" panose="02020603050405020304" pitchFamily="18" charset="0"/>
              </a:rPr>
              <a:t> of conditions and samples in any displays.</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736215" y="3813175"/>
            <a:ext cx="6591300" cy="10763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algn="ctr" eaLnBrk="1" hangingPunct="1"/>
            <a:r>
              <a:rPr altLang="zh-CN" dirty="0" smtClean="0">
                <a:solidFill>
                  <a:schemeClr val="tx1"/>
                </a:solidFill>
                <a:latin typeface="微软雅黑" panose="020B0503020204020204" charset="-122"/>
                <a:ea typeface="微软雅黑" panose="020B0503020204020204" charset="-122"/>
              </a:rPr>
              <a:t>To be continued</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   Accessing Text Corpora</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12165" y="157607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includes a small selection of texts from the Project Gutenberg electronic text archive, which contains some 25,000 free electronic books, hosted at http://www.gutenberg.org/.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66595" y="3279775"/>
            <a:ext cx="8258175" cy="1657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 </a:t>
            </a:r>
            <a:r>
              <a:rPr lang="en-US" altLang="en-US" dirty="0" smtClean="0">
                <a:solidFill>
                  <a:schemeClr val="tx1"/>
                </a:solidFill>
                <a:latin typeface="微软雅黑" panose="020B0503020204020204" charset="-122"/>
                <a:ea typeface="微软雅黑" panose="020B0503020204020204" charset="-122"/>
              </a:rPr>
              <a:t>(contd.)</a:t>
            </a:r>
            <a:endParaRPr lang="en-US"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19697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Observe that average word length appears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 general property of English</a:t>
            </a:r>
            <a:r>
              <a:rPr lang="en-US" sz="2000" dirty="0">
                <a:latin typeface="微软雅黑" panose="020B0503020204020204" charset="-122"/>
                <a:ea typeface="微软雅黑" panose="020B0503020204020204" charset="-122"/>
                <a:cs typeface="Times New Roman" panose="02020603050405020304" pitchFamily="18" charset="0"/>
              </a:rPr>
              <a:t>, since it has a recurrent value of 4. (In fact, the average word length is really 3 not 4, since the num_chars variable counts space characters.) By contrast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average sentence length</a:t>
            </a:r>
            <a:r>
              <a:rPr lang="en-US" sz="2000" dirty="0">
                <a:latin typeface="微软雅黑" panose="020B0503020204020204" charset="-122"/>
                <a:ea typeface="微软雅黑" panose="020B0503020204020204" charset="-122"/>
                <a:cs typeface="Times New Roman" panose="02020603050405020304" pitchFamily="18" charset="0"/>
              </a:rPr>
              <a:t> and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lexical diversity</a:t>
            </a:r>
            <a:r>
              <a:rPr lang="en-US" sz="2000" dirty="0">
                <a:latin typeface="微软雅黑" panose="020B0503020204020204" charset="-122"/>
                <a:ea typeface="微软雅黑" panose="020B0503020204020204" charset="-122"/>
                <a:cs typeface="Times New Roman" panose="02020603050405020304" pitchFamily="18" charset="0"/>
              </a:rPr>
              <a:t> appear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characteristics of particular authors</a:t>
            </a:r>
            <a:r>
              <a:rPr lang="en-US" sz="2000" dirty="0">
                <a:latin typeface="微软雅黑" panose="020B0503020204020204" charset="-122"/>
                <a:ea typeface="微软雅黑" panose="020B0503020204020204" charset="-122"/>
                <a:cs typeface="Times New Roman" panose="02020603050405020304" pitchFamily="18" charset="0"/>
              </a:rPr>
              <a:t>.</a:t>
            </a:r>
            <a:endParaRPr 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836420" y="2691765"/>
            <a:ext cx="8392160" cy="38595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1.2   Web and Chat Text</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70053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is important to consider </a:t>
            </a:r>
            <a:r>
              <a:rPr lang="en-US" sz="2400" dirty="0">
                <a:solidFill>
                  <a:schemeClr val="accent3"/>
                </a:solidFill>
                <a:latin typeface="微软雅黑" panose="020B0503020204020204" charset="-122"/>
                <a:ea typeface="微软雅黑" panose="020B0503020204020204" charset="-122"/>
                <a:cs typeface="Times New Roman" panose="02020603050405020304" pitchFamily="18" charset="0"/>
              </a:rPr>
              <a:t>less formal language</a:t>
            </a:r>
            <a:r>
              <a:rPr lang="en-US" sz="2400" dirty="0">
                <a:latin typeface="微软雅黑" panose="020B0503020204020204" charset="-122"/>
                <a:ea typeface="微软雅黑" panose="020B0503020204020204" charset="-122"/>
                <a:cs typeface="Times New Roman" panose="02020603050405020304" pitchFamily="18" charset="0"/>
              </a:rPr>
              <a:t> as well. NLTK's small collection of web text includes content from a Firefox discussion forum, conversations overheard in New York, the movie script of Pirates of the Carribean, personal advertisements, and wine reviews</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961515" y="2983230"/>
            <a:ext cx="8267700" cy="2066925"/>
          </a:xfrm>
          <a:prstGeom prst="rect">
            <a:avLst/>
          </a:prstGeom>
        </p:spPr>
      </p:pic>
      <p:pic>
        <p:nvPicPr>
          <p:cNvPr id="9" name="图片 8"/>
          <p:cNvPicPr>
            <a:picLocks noChangeAspect="true"/>
          </p:cNvPicPr>
          <p:nvPr/>
        </p:nvPicPr>
        <p:blipFill>
          <a:blip r:embed="rId2"/>
          <a:stretch>
            <a:fillRect/>
          </a:stretch>
        </p:blipFill>
        <p:spPr>
          <a:xfrm>
            <a:off x="1962785" y="5100955"/>
            <a:ext cx="8267065" cy="1377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1.3   Brown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Brown Corpus was the first million-word electronic corpus of English, created in 1961 at Brown University. This corpus contains text from 500 sources, and the sources have been categorized by genre, such as news, editorial, and so on.</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154430" y="3121025"/>
            <a:ext cx="9755505" cy="3030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063865" cy="936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1.4   Reuters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Reuters Corpus contains 10,788 news documents totaling 1.3 million words. The documents have been classified into 90 topics, and grouped into two sets, called "training" and "test"; thus, the text with fileid 'test/14826' is a document drawn from the test set. This split is for training and testing algorithms that automatically detect the topic of a document.</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626995" y="3992880"/>
            <a:ext cx="6810375" cy="1485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1.5   Inaugural Address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62965" y="1093470"/>
            <a:ext cx="10694035" cy="506857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An interesting property of this collection is its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 dimension</a:t>
            </a:r>
            <a:r>
              <a:rPr lang="en-US" altLang="en-US" sz="2400" dirty="0">
                <a:latin typeface="微软雅黑" panose="020B0503020204020204" charset="-122"/>
                <a:ea typeface="微软雅黑" panose="020B0503020204020204" charset="-122"/>
                <a:cs typeface="Times New Roman" panose="02020603050405020304" pitchFamily="18" charset="0"/>
              </a:rPr>
              <a:t>.</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882650" y="1683385"/>
            <a:ext cx="10299700" cy="465582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肥皂</Template>
  <TotalTime>0</TotalTime>
  <Words>5372</Words>
  <Application>WPS 演示</Application>
  <PresentationFormat>宽屏</PresentationFormat>
  <Paragraphs>270</Paragraphs>
  <Slides>24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Tahoma</vt:lpstr>
      <vt:lpstr>Garamond</vt:lpstr>
      <vt:lpstr>微软雅黑</vt:lpstr>
      <vt:lpstr>Times New Roman</vt:lpstr>
      <vt:lpstr>Wingdings</vt:lpstr>
      <vt:lpstr>Arial Unicode MS</vt:lpstr>
      <vt:lpstr>Century Gothic</vt:lpstr>
      <vt:lpstr>Calibri</vt:lpstr>
      <vt:lpstr>Savon</vt:lpstr>
      <vt:lpstr>Natural Language Processing With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程序设计思想与方法</dc:title>
  <dc:creator>dxj</dc:creator>
  <cp:lastModifiedBy>zjz</cp:lastModifiedBy>
  <cp:revision>484</cp:revision>
  <dcterms:created xsi:type="dcterms:W3CDTF">2023-02-28T06:16:31Z</dcterms:created>
  <dcterms:modified xsi:type="dcterms:W3CDTF">2023-02-28T06:16:31Z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