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458" r:id="rId4"/>
    <p:sldId id="407" r:id="rId5"/>
    <p:sldId id="408" r:id="rId6"/>
    <p:sldId id="459" r:id="rId7"/>
    <p:sldId id="460" r:id="rId8"/>
    <p:sldId id="409" r:id="rId9"/>
    <p:sldId id="410" r:id="rId10"/>
    <p:sldId id="411" r:id="rId11"/>
    <p:sldId id="412" r:id="rId12"/>
    <p:sldId id="413" r:id="rId13"/>
    <p:sldId id="414" r:id="rId14"/>
    <p:sldId id="461" r:id="rId15"/>
    <p:sldId id="415" r:id="rId16"/>
    <p:sldId id="462" r:id="rId17"/>
    <p:sldId id="416" r:id="rId18"/>
    <p:sldId id="419" r:id="rId19"/>
    <p:sldId id="417" r:id="rId20"/>
    <p:sldId id="463" r:id="rId21"/>
    <p:sldId id="464" r:id="rId22"/>
    <p:sldId id="465" r:id="rId23"/>
    <p:sldId id="466" r:id="rId24"/>
    <p:sldId id="467" r:id="rId25"/>
    <p:sldId id="418"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94584" autoAdjust="0"/>
  </p:normalViewPr>
  <p:slideViewPr>
    <p:cSldViewPr>
      <p:cViewPr varScale="1">
        <p:scale>
          <a:sx n="69" d="100"/>
          <a:sy n="69" d="100"/>
        </p:scale>
        <p:origin x="750" y="66"/>
      </p:cViewPr>
      <p:guideLst>
        <p:guide orient="horz" pos="2160"/>
        <p:guide pos="38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true"/>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0945B0D1-3BCD-457A-AAD6-4A921CE77393}" type="datetimeFigureOut">
              <a:rPr lang="zh-CN" altLang="en-US"/>
            </a:fld>
            <a:endParaRPr lang="zh-CN" altLang="en-US"/>
          </a:p>
        </p:txBody>
      </p:sp>
      <p:sp>
        <p:nvSpPr>
          <p:cNvPr id="4" name="幻灯片图像占位符 3"/>
          <p:cNvSpPr>
            <a:spLocks noGrp="true" noRot="true" noChangeAspect="true"/>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true"/>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true"/>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true"/>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E914721E-2EFC-4F24-BBA3-3C0B3481408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true">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75025"/>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50848" y="1385316"/>
            <a:ext cx="9290304"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059680" y="1267730"/>
            <a:ext cx="207264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181600" y="1267731"/>
            <a:ext cx="18288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ctrTitle"/>
          </p:nvPr>
        </p:nvSpPr>
        <p:spPr>
          <a:xfrm>
            <a:off x="1561708" y="2091263"/>
            <a:ext cx="9068587"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true"/>
          </p:cNvSpPr>
          <p:nvPr>
            <p:ph type="subTitle" idx="1"/>
          </p:nvPr>
        </p:nvSpPr>
        <p:spPr>
          <a:xfrm>
            <a:off x="1562100" y="4682062"/>
            <a:ext cx="9070848"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smtClean="0"/>
              <a:t>单击此处编辑母版副标题样式</a:t>
            </a:r>
            <a:endParaRPr lang="en-US" dirty="0"/>
          </a:p>
        </p:txBody>
      </p:sp>
      <p:sp>
        <p:nvSpPr>
          <p:cNvPr id="20" name="Date Placeholder 19"/>
          <p:cNvSpPr>
            <a:spLocks noGrp="true"/>
          </p:cNvSpPr>
          <p:nvPr>
            <p:ph type="dt" sz="half" idx="10"/>
          </p:nvPr>
        </p:nvSpPr>
        <p:spPr>
          <a:xfrm>
            <a:off x="5242560" y="1327188"/>
            <a:ext cx="1706880" cy="457200"/>
          </a:xfrm>
        </p:spPr>
        <p:txBody>
          <a:bodyPr/>
          <a:lstStyle>
            <a:lvl1pPr algn="ctr">
              <a:defRPr sz="1100" spc="0" baseline="0">
                <a:solidFill>
                  <a:schemeClr val="tx1"/>
                </a:solidFill>
                <a:latin typeface="+mn-lt"/>
              </a:defRPr>
            </a:lvl1pPr>
          </a:lstStyle>
          <a:p>
            <a:pPr>
              <a:defRPr/>
            </a:pPr>
            <a:endParaRPr lang="en-US" altLang="zh-CN"/>
          </a:p>
        </p:txBody>
      </p:sp>
      <p:sp>
        <p:nvSpPr>
          <p:cNvPr id="21" name="Footer Placeholder 20"/>
          <p:cNvSpPr>
            <a:spLocks noGrp="true"/>
          </p:cNvSpPr>
          <p:nvPr>
            <p:ph type="ftr" sz="quarter" idx="11"/>
          </p:nvPr>
        </p:nvSpPr>
        <p:spPr>
          <a:xfrm>
            <a:off x="1473249" y="5211060"/>
            <a:ext cx="5905500" cy="228600"/>
          </a:xfrm>
        </p:spPr>
        <p:txBody>
          <a:bodyPr/>
          <a:lstStyle>
            <a:lvl1pPr algn="l">
              <a:defRPr sz="900">
                <a:solidFill>
                  <a:schemeClr val="tx1">
                    <a:lumMod val="75000"/>
                    <a:lumOff val="25000"/>
                  </a:schemeClr>
                </a:solidFill>
              </a:defRPr>
            </a:lvl1pPr>
          </a:lstStyle>
          <a:p>
            <a:pPr>
              <a:defRPr/>
            </a:pPr>
            <a:endParaRPr lang="en-US" altLang="zh-CN"/>
          </a:p>
        </p:txBody>
      </p:sp>
      <p:sp>
        <p:nvSpPr>
          <p:cNvPr id="22" name="Slide Number Placeholder 21"/>
          <p:cNvSpPr>
            <a:spLocks noGrp="true"/>
          </p:cNvSpPr>
          <p:nvPr>
            <p:ph type="sldNum" sz="quarter" idx="12"/>
          </p:nvPr>
        </p:nvSpPr>
        <p:spPr>
          <a:xfrm>
            <a:off x="8606921" y="5212080"/>
            <a:ext cx="2111881" cy="228600"/>
          </a:xfrm>
        </p:spPr>
        <p:txBody>
          <a:bodyPr/>
          <a:lstStyle>
            <a:lvl1pPr>
              <a:defRPr>
                <a:solidFill>
                  <a:schemeClr val="tx1">
                    <a:lumMod val="75000"/>
                    <a:lumOff val="25000"/>
                  </a:schemeClr>
                </a:solidFill>
              </a:defRPr>
            </a:lvl1pPr>
          </a:lstStyle>
          <a:p>
            <a:pPr>
              <a:defRPr/>
            </a:pPr>
            <a:fld id="{21C6FF18-EC1F-4050-B737-4B9EF58B00DB}"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2A583AB-FE07-4937-992B-2581A8AC60D4}"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991600" y="762000"/>
            <a:ext cx="2362200" cy="5257800"/>
          </a:xfrm>
        </p:spPr>
        <p:txBody>
          <a:bodyPr vert="eaVert"/>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a:xfrm>
            <a:off x="838200" y="762000"/>
            <a:ext cx="8077200" cy="5257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E0200C9-3D99-4FBA-89F7-326A73B810C8}"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true"/>
        </p:nvSpPr>
        <p:spPr>
          <a:xfrm>
            <a:off x="0" y="0"/>
            <a:ext cx="12192000" cy="6858000"/>
          </a:xfrm>
          <a:prstGeom prst="rect">
            <a:avLst/>
          </a:prstGeom>
          <a:solidFill>
            <a:srgbClr val="F7F2DA">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cut/>
      </p:transition>
    </mc:Choice>
    <mc:Fallback>
      <p:transition spd="med">
        <p:cu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F70F104E-F0AE-4A8D-A6B9-2F4C2046D9BB}"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true">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75025"/>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50848" y="1385316"/>
            <a:ext cx="9290304"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059680" y="1267730"/>
            <a:ext cx="207264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181600" y="1267731"/>
            <a:ext cx="18288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title"/>
          </p:nvPr>
        </p:nvSpPr>
        <p:spPr>
          <a:xfrm>
            <a:off x="1563623" y="2094309"/>
            <a:ext cx="9070848"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563624" y="4682062"/>
            <a:ext cx="9070848"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true"/>
          </p:cNvSpPr>
          <p:nvPr>
            <p:ph type="dt" sz="half" idx="10"/>
          </p:nvPr>
        </p:nvSpPr>
        <p:spPr>
          <a:xfrm>
            <a:off x="5242560" y="1325880"/>
            <a:ext cx="170688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zh-CN"/>
          </a:p>
        </p:txBody>
      </p:sp>
      <p:sp>
        <p:nvSpPr>
          <p:cNvPr id="5" name="Footer Placeholder 4"/>
          <p:cNvSpPr>
            <a:spLocks noGrp="true"/>
          </p:cNvSpPr>
          <p:nvPr>
            <p:ph type="ftr" sz="quarter" idx="11"/>
          </p:nvPr>
        </p:nvSpPr>
        <p:spPr>
          <a:xfrm>
            <a:off x="1472905" y="5211060"/>
            <a:ext cx="5907024" cy="228600"/>
          </a:xfrm>
        </p:spPr>
        <p:txBody>
          <a:bodyPr/>
          <a:lstStyle>
            <a:lvl1pPr algn="l">
              <a:defRPr/>
            </a:lvl1pPr>
          </a:lstStyle>
          <a:p>
            <a:pPr>
              <a:defRPr/>
            </a:pPr>
            <a:endParaRPr lang="en-US" altLang="zh-CN"/>
          </a:p>
        </p:txBody>
      </p:sp>
      <p:sp>
        <p:nvSpPr>
          <p:cNvPr id="6" name="Slide Number Placeholder 5"/>
          <p:cNvSpPr>
            <a:spLocks noGrp="true"/>
          </p:cNvSpPr>
          <p:nvPr>
            <p:ph type="sldNum" sz="quarter" idx="12"/>
          </p:nvPr>
        </p:nvSpPr>
        <p:spPr>
          <a:xfrm>
            <a:off x="8604504" y="5211060"/>
            <a:ext cx="2112264" cy="228600"/>
          </a:xfrm>
        </p:spPr>
        <p:txBody>
          <a:bodyPr/>
          <a:lstStyle/>
          <a:p>
            <a:pPr>
              <a:defRPr/>
            </a:pPr>
            <a:fld id="{3F788B8A-5A56-4B22-8882-7CE03BD5E07A}"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sz="half" idx="1"/>
          </p:nvPr>
        </p:nvSpPr>
        <p:spPr>
          <a:xfrm>
            <a:off x="975360" y="2103120"/>
            <a:ext cx="48768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true"/>
          </p:cNvSpPr>
          <p:nvPr>
            <p:ph sz="half" idx="2"/>
          </p:nvPr>
        </p:nvSpPr>
        <p:spPr>
          <a:xfrm>
            <a:off x="6339840" y="2103120"/>
            <a:ext cx="48768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true"/>
          </p:cNvSpPr>
          <p:nvPr>
            <p:ph type="dt" sz="half" idx="10"/>
          </p:nvPr>
        </p:nvSpPr>
        <p:spPr/>
        <p:txBody>
          <a:bodyPr/>
          <a:lstStyle/>
          <a:p>
            <a:pPr>
              <a:defRPr/>
            </a:pPr>
            <a:endParaRPr lang="en-US" altLang="zh-CN"/>
          </a:p>
        </p:txBody>
      </p:sp>
      <p:sp>
        <p:nvSpPr>
          <p:cNvPr id="6" name="Footer Placeholder 5"/>
          <p:cNvSpPr>
            <a:spLocks noGrp="true"/>
          </p:cNvSpPr>
          <p:nvPr>
            <p:ph type="ftr" sz="quarter" idx="11"/>
          </p:nvPr>
        </p:nvSpPr>
        <p:spPr/>
        <p:txBody>
          <a:bodyPr/>
          <a:lstStyle/>
          <a:p>
            <a:pPr>
              <a:defRPr/>
            </a:pPr>
            <a:endParaRPr lang="en-US" altLang="zh-CN"/>
          </a:p>
        </p:txBody>
      </p:sp>
      <p:sp>
        <p:nvSpPr>
          <p:cNvPr id="7" name="Slide Number Placeholder 6"/>
          <p:cNvSpPr>
            <a:spLocks noGrp="true"/>
          </p:cNvSpPr>
          <p:nvPr>
            <p:ph type="sldNum" sz="quarter" idx="12"/>
          </p:nvPr>
        </p:nvSpPr>
        <p:spPr/>
        <p:txBody>
          <a:bodyPr/>
          <a:lstStyle/>
          <a:p>
            <a:pPr>
              <a:defRPr/>
            </a:pPr>
            <a:fld id="{8FBDECCC-FD78-4974-8325-47ACCCE6F262}"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975360" y="2074334"/>
            <a:ext cx="48768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true"/>
          </p:cNvSpPr>
          <p:nvPr>
            <p:ph sz="half" idx="2"/>
          </p:nvPr>
        </p:nvSpPr>
        <p:spPr>
          <a:xfrm>
            <a:off x="975360" y="2755898"/>
            <a:ext cx="48768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true"/>
          </p:cNvSpPr>
          <p:nvPr>
            <p:ph type="body" sz="quarter" idx="3"/>
          </p:nvPr>
        </p:nvSpPr>
        <p:spPr>
          <a:xfrm>
            <a:off x="6339840" y="2074334"/>
            <a:ext cx="48768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true"/>
          </p:cNvSpPr>
          <p:nvPr>
            <p:ph sz="quarter" idx="4"/>
          </p:nvPr>
        </p:nvSpPr>
        <p:spPr>
          <a:xfrm>
            <a:off x="6339840" y="2756581"/>
            <a:ext cx="48768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E816352B-7396-48F6-904D-835A6D52BCCF}"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Date Placeholder 2"/>
          <p:cNvSpPr>
            <a:spLocks noGrp="true"/>
          </p:cNvSpPr>
          <p:nvPr>
            <p:ph type="dt" sz="half" idx="10"/>
          </p:nvPr>
        </p:nvSpPr>
        <p:spPr/>
        <p:txBody>
          <a:bodyPr/>
          <a:lstStyle/>
          <a:p>
            <a:pPr>
              <a:defRPr/>
            </a:pPr>
            <a:endParaRPr lang="en-US" altLang="zh-CN"/>
          </a:p>
        </p:txBody>
      </p:sp>
      <p:sp>
        <p:nvSpPr>
          <p:cNvPr id="4" name="Footer Placeholder 3"/>
          <p:cNvSpPr>
            <a:spLocks noGrp="true"/>
          </p:cNvSpPr>
          <p:nvPr>
            <p:ph type="ftr" sz="quarter" idx="11"/>
          </p:nvPr>
        </p:nvSpPr>
        <p:spPr/>
        <p:txBody>
          <a:bodyPr/>
          <a:lstStyle/>
          <a:p>
            <a:pPr>
              <a:defRPr/>
            </a:pPr>
            <a:endParaRPr lang="en-US" altLang="zh-CN"/>
          </a:p>
        </p:txBody>
      </p:sp>
      <p:sp>
        <p:nvSpPr>
          <p:cNvPr id="5" name="Slide Number Placeholder 4"/>
          <p:cNvSpPr>
            <a:spLocks noGrp="true"/>
          </p:cNvSpPr>
          <p:nvPr>
            <p:ph type="sldNum" sz="quarter" idx="12"/>
          </p:nvPr>
        </p:nvSpPr>
        <p:spPr/>
        <p:txBody>
          <a:bodyPr/>
          <a:lstStyle/>
          <a:p>
            <a:pPr>
              <a:defRPr/>
            </a:pPr>
            <a:fld id="{E6E74DAC-FAE6-4EC0-8CB9-262F50A56691}"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pPr>
              <a:defRPr/>
            </a:pPr>
            <a:endParaRPr lang="en-US" altLang="zh-CN"/>
          </a:p>
        </p:txBody>
      </p:sp>
      <p:sp>
        <p:nvSpPr>
          <p:cNvPr id="3" name="Footer Placeholder 2"/>
          <p:cNvSpPr>
            <a:spLocks noGrp="true"/>
          </p:cNvSpPr>
          <p:nvPr>
            <p:ph type="ftr" sz="quarter" idx="11"/>
          </p:nvPr>
        </p:nvSpPr>
        <p:spPr/>
        <p:txBody>
          <a:bodyPr/>
          <a:lstStyle/>
          <a:p>
            <a:pPr>
              <a:defRPr/>
            </a:pPr>
            <a:endParaRPr lang="en-US" altLang="zh-CN"/>
          </a:p>
        </p:txBody>
      </p:sp>
      <p:sp>
        <p:nvSpPr>
          <p:cNvPr id="4" name="Slide Number Placeholder 3"/>
          <p:cNvSpPr>
            <a:spLocks noGrp="true"/>
          </p:cNvSpPr>
          <p:nvPr>
            <p:ph type="sldNum" sz="quarter" idx="12"/>
          </p:nvPr>
        </p:nvSpPr>
        <p:spPr/>
        <p:txBody>
          <a:bodyPr/>
          <a:lstStyle/>
          <a:p>
            <a:pPr>
              <a:defRPr/>
            </a:pPr>
            <a:fld id="{4010C490-5906-4669-B6CF-A8A27A978043}"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6" name="Rectangle 15"/>
          <p:cNvSpPr/>
          <p:nvPr/>
        </p:nvSpPr>
        <p:spPr>
          <a:xfrm>
            <a:off x="245529" y="173736"/>
            <a:ext cx="8531352"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7" y="173736"/>
            <a:ext cx="292608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9296401" y="607392"/>
            <a:ext cx="2430780"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true"/>
          </p:cNvSpPr>
          <p:nvPr>
            <p:ph idx="1"/>
          </p:nvPr>
        </p:nvSpPr>
        <p:spPr>
          <a:xfrm>
            <a:off x="891968" y="907143"/>
            <a:ext cx="7238475"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true"/>
          </p:cNvSpPr>
          <p:nvPr>
            <p:ph type="body" sz="half" idx="2"/>
          </p:nvPr>
        </p:nvSpPr>
        <p:spPr>
          <a:xfrm>
            <a:off x="9296401" y="2286000"/>
            <a:ext cx="2430780"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Date Placeholder 7"/>
          <p:cNvSpPr>
            <a:spLocks noGrp="true"/>
          </p:cNvSpPr>
          <p:nvPr>
            <p:ph type="dt" sz="half" idx="10"/>
          </p:nvPr>
        </p:nvSpPr>
        <p:spPr/>
        <p:txBody>
          <a:bodyPr/>
          <a:lstStyle/>
          <a:p>
            <a:pPr>
              <a:defRPr/>
            </a:pPr>
            <a:endParaRPr lang="en-US" altLang="zh-CN"/>
          </a:p>
        </p:txBody>
      </p:sp>
      <p:sp>
        <p:nvSpPr>
          <p:cNvPr id="9" name="Footer Placeholder 8"/>
          <p:cNvSpPr>
            <a:spLocks noGrp="true"/>
          </p:cNvSpPr>
          <p:nvPr>
            <p:ph type="ftr" sz="quarter" idx="11"/>
          </p:nvPr>
        </p:nvSpPr>
        <p:spPr/>
        <p:txBody>
          <a:bodyPr/>
          <a:lstStyle>
            <a:lvl1pPr algn="r">
              <a:defRPr/>
            </a:lvl1pPr>
          </a:lstStyle>
          <a:p>
            <a:pPr>
              <a:defRPr/>
            </a:pPr>
            <a:endParaRPr lang="en-US" altLang="zh-CN"/>
          </a:p>
        </p:txBody>
      </p:sp>
      <p:sp>
        <p:nvSpPr>
          <p:cNvPr id="11" name="Slide Number Placeholder 10"/>
          <p:cNvSpPr>
            <a:spLocks noGrp="true"/>
          </p:cNvSpPr>
          <p:nvPr>
            <p:ph type="sldNum" sz="quarter" idx="12"/>
          </p:nvPr>
        </p:nvSpPr>
        <p:spPr>
          <a:xfrm>
            <a:off x="10393677" y="6310086"/>
            <a:ext cx="1463040" cy="274320"/>
          </a:xfrm>
        </p:spPr>
        <p:txBody>
          <a:bodyPr/>
          <a:lstStyle>
            <a:lvl1pPr>
              <a:defRPr>
                <a:solidFill>
                  <a:srgbClr val="FFFFFF"/>
                </a:solidFill>
              </a:defRPr>
            </a:lvl1pPr>
          </a:lstStyle>
          <a:p>
            <a:pPr>
              <a:defRPr/>
            </a:pPr>
            <a:fld id="{49326B0E-320E-421B-8F09-9433E70C3D38}" type="slidenum">
              <a:rPr lang="en-US" altLang="zh-CN" smtClean="0"/>
            </a:fld>
            <a:endParaRPr lang="en-US" altLang="zh-CN"/>
          </a:p>
        </p:txBody>
      </p:sp>
      <p:sp>
        <p:nvSpPr>
          <p:cNvPr id="12" name="Rectangle 11"/>
          <p:cNvSpPr/>
          <p:nvPr/>
        </p:nvSpPr>
        <p:spPr>
          <a:xfrm>
            <a:off x="9157547" y="274320"/>
            <a:ext cx="265176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4" name="Rectangle 13"/>
          <p:cNvSpPr/>
          <p:nvPr/>
        </p:nvSpPr>
        <p:spPr>
          <a:xfrm>
            <a:off x="9020387" y="173736"/>
            <a:ext cx="292608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9296400" y="603504"/>
            <a:ext cx="2432304" cy="1645920"/>
          </a:xfrm>
        </p:spPr>
        <p:txBody>
          <a:bodyPr anchor="b">
            <a:noAutofit/>
          </a:bodyPr>
          <a:lstStyle>
            <a:lvl1pPr algn="l">
              <a:defRPr sz="240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true" noChangeAspect="true"/>
          </p:cNvSpPr>
          <p:nvPr>
            <p:ph type="pic" idx="1"/>
          </p:nvPr>
        </p:nvSpPr>
        <p:spPr>
          <a:xfrm>
            <a:off x="228599" y="173736"/>
            <a:ext cx="8531352"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true"/>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true"/>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zh-CN"/>
          </a:p>
        </p:txBody>
      </p:sp>
      <p:sp>
        <p:nvSpPr>
          <p:cNvPr id="6" name="Footer Placeholder 5"/>
          <p:cNvSpPr>
            <a:spLocks noGrp="true"/>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zh-CN"/>
          </a:p>
        </p:txBody>
      </p:sp>
      <p:sp>
        <p:nvSpPr>
          <p:cNvPr id="7" name="Slide Number Placeholder 6"/>
          <p:cNvSpPr>
            <a:spLocks noGrp="true"/>
          </p:cNvSpPr>
          <p:nvPr>
            <p:ph type="sldNum" sz="quarter" idx="12"/>
          </p:nvPr>
        </p:nvSpPr>
        <p:spPr>
          <a:xfrm>
            <a:off x="10396728" y="6309360"/>
            <a:ext cx="1463040" cy="274320"/>
          </a:xfrm>
        </p:spPr>
        <p:txBody>
          <a:bodyPr/>
          <a:lstStyle>
            <a:lvl1pPr>
              <a:defRPr>
                <a:solidFill>
                  <a:srgbClr val="FFFFFF"/>
                </a:solidFill>
              </a:defRPr>
            </a:lvl1pPr>
          </a:lstStyle>
          <a:p>
            <a:pPr>
              <a:defRPr/>
            </a:pPr>
            <a:fld id="{6980B74E-D1EF-4FC0-9815-9DE8D5A57706}" type="slidenum">
              <a:rPr lang="en-US" altLang="zh-CN" smtClean="0"/>
            </a:fld>
            <a:endParaRPr lang="en-US" altLang="zh-CN"/>
          </a:p>
        </p:txBody>
      </p:sp>
      <p:sp>
        <p:nvSpPr>
          <p:cNvPr id="11" name="Rectangle 10"/>
          <p:cNvSpPr/>
          <p:nvPr/>
        </p:nvSpPr>
        <p:spPr>
          <a:xfrm>
            <a:off x="9157547" y="274320"/>
            <a:ext cx="265176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173736"/>
            <a:ext cx="11722608" cy="6510528"/>
          </a:xfrm>
          <a:prstGeom prst="rect">
            <a:avLst/>
          </a:prstGeom>
          <a:solidFill>
            <a:schemeClr val="bg2"/>
          </a:solidFill>
          <a:ln w="6350" cap="flat" cmpd="sng" algn="ctr">
            <a:noFill/>
            <a:prstDash val="solid"/>
          </a:ln>
          <a:effectLst>
            <a:softEdge rad="0"/>
          </a:effectLst>
        </p:spPr>
      </p:sp>
      <p:sp>
        <p:nvSpPr>
          <p:cNvPr id="2" name="Title Placeholder 1"/>
          <p:cNvSpPr>
            <a:spLocks noGrp="true"/>
          </p:cNvSpPr>
          <p:nvPr>
            <p:ph type="title"/>
          </p:nvPr>
        </p:nvSpPr>
        <p:spPr>
          <a:xfrm>
            <a:off x="975360" y="642594"/>
            <a:ext cx="10241280" cy="1371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975360" y="2103120"/>
            <a:ext cx="10241280" cy="393192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2"/>
          </p:nvPr>
        </p:nvSpPr>
        <p:spPr>
          <a:xfrm>
            <a:off x="313024" y="6309360"/>
            <a:ext cx="27432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ltLang="zh-CN"/>
          </a:p>
        </p:txBody>
      </p:sp>
      <p:sp>
        <p:nvSpPr>
          <p:cNvPr id="5" name="Footer Placeholder 4"/>
          <p:cNvSpPr>
            <a:spLocks noGrp="true"/>
          </p:cNvSpPr>
          <p:nvPr>
            <p:ph type="ftr" sz="quarter" idx="3"/>
          </p:nvPr>
        </p:nvSpPr>
        <p:spPr>
          <a:xfrm>
            <a:off x="3462528" y="6309360"/>
            <a:ext cx="5266944"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ltLang="zh-CN"/>
          </a:p>
        </p:txBody>
      </p:sp>
      <p:sp>
        <p:nvSpPr>
          <p:cNvPr id="6" name="Slide Number Placeholder 5"/>
          <p:cNvSpPr>
            <a:spLocks noGrp="true"/>
          </p:cNvSpPr>
          <p:nvPr>
            <p:ph type="sldNum" sz="quarter" idx="4"/>
          </p:nvPr>
        </p:nvSpPr>
        <p:spPr>
          <a:xfrm>
            <a:off x="10431176" y="6309360"/>
            <a:ext cx="146304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fld id="{DE0200C9-3D99-4FBA-89F7-326A73B810C8}"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8194" name="Rectangle 2"/>
          <p:cNvSpPr>
            <a:spLocks noGrp="true" noChangeArrowheads="true"/>
          </p:cNvSpPr>
          <p:nvPr>
            <p:ph type="ctrTitle"/>
          </p:nvPr>
        </p:nvSpPr>
        <p:spPr>
          <a:xfrm>
            <a:off x="1475740" y="1920875"/>
            <a:ext cx="9316720" cy="1332230"/>
          </a:xfrm>
        </p:spPr>
        <p:txBody>
          <a:bodyPr/>
          <a:lstStyle/>
          <a:p>
            <a:pPr algn="ctr" eaLnBrk="1" hangingPunct="1"/>
            <a:r>
              <a:rPr sz="3600" cap="none" dirty="0">
                <a:solidFill>
                  <a:schemeClr val="tx1">
                    <a:lumMod val="85000"/>
                    <a:lumOff val="15000"/>
                  </a:schemeClr>
                </a:solidFill>
                <a:uFillTx/>
                <a:latin typeface="微软雅黑" panose="020B0503020204020204" charset="-122"/>
                <a:ea typeface="微软雅黑" panose="020B0503020204020204" charset="-122"/>
                <a:cs typeface="Times New Roman" panose="02020603050405020304" pitchFamily="18" charset="0"/>
              </a:rPr>
              <a:t>Natural Language Processing With Python</a:t>
            </a:r>
            <a:endParaRPr sz="3600" cap="none" dirty="0">
              <a:solidFill>
                <a:schemeClr val="tx1">
                  <a:lumMod val="85000"/>
                  <a:lumOff val="15000"/>
                </a:schemeClr>
              </a:solidFill>
              <a:uFillTx/>
              <a:latin typeface="微软雅黑" panose="020B0503020204020204" charset="-122"/>
              <a:ea typeface="微软雅黑" panose="020B0503020204020204" charset="-122"/>
              <a:cs typeface="Times New Roman" panose="02020603050405020304" pitchFamily="18" charset="0"/>
            </a:endParaRPr>
          </a:p>
        </p:txBody>
      </p:sp>
      <p:sp>
        <p:nvSpPr>
          <p:cNvPr id="8195" name="Rectangle 3"/>
          <p:cNvSpPr>
            <a:spLocks noGrp="true" noChangeArrowheads="true"/>
          </p:cNvSpPr>
          <p:nvPr>
            <p:ph type="subTitle" idx="1"/>
          </p:nvPr>
        </p:nvSpPr>
        <p:spPr>
          <a:xfrm>
            <a:off x="3100070" y="3319145"/>
            <a:ext cx="6282690" cy="920750"/>
          </a:xfrm>
        </p:spPr>
        <p:txBody>
          <a:bodyPr>
            <a:noAutofit/>
          </a:bodyPr>
          <a:lstStyle/>
          <a:p>
            <a:pPr algn="ctr" eaLnBrk="1" hangingPunct="1">
              <a:lnSpc>
                <a:spcPct val="150000"/>
              </a:lnSpc>
            </a:pPr>
            <a:r>
              <a:rPr lang="en-US" altLang="zh-CN" sz="2000" dirty="0">
                <a:latin typeface="微软雅黑" panose="020B0503020204020204" charset="-122"/>
                <a:ea typeface="微软雅黑" panose="020B0503020204020204" charset="-122"/>
                <a:cs typeface="Times New Roman" panose="02020603050405020304" pitchFamily="18" charset="0"/>
              </a:rPr>
              <a:t>Chapter</a:t>
            </a:r>
            <a:r>
              <a:rPr lang="" altLang="en-US" sz="2000" dirty="0">
                <a:latin typeface="微软雅黑" panose="020B0503020204020204" charset="-122"/>
                <a:ea typeface="微软雅黑" panose="020B0503020204020204" charset="-122"/>
                <a:cs typeface="Times New Roman" panose="02020603050405020304" pitchFamily="18" charset="0"/>
              </a:rPr>
              <a:t>2</a:t>
            </a:r>
            <a:r>
              <a:rPr lang="en-US" altLang="zh-CN" sz="2000" dirty="0">
                <a:latin typeface="微软雅黑" panose="020B0503020204020204" charset="-122"/>
                <a:ea typeface="微软雅黑" panose="020B0503020204020204" charset="-122"/>
                <a:cs typeface="Times New Roman" panose="02020603050405020304" pitchFamily="18" charset="0"/>
              </a:rPr>
              <a:t>-</a:t>
            </a:r>
            <a:r>
              <a:rPr lang="zh-CN" altLang="en-US" sz="2000" dirty="0">
                <a:latin typeface="微软雅黑" panose="020B0503020204020204" charset="-122"/>
                <a:ea typeface="微软雅黑" panose="020B0503020204020204" charset="-122"/>
                <a:cs typeface="Times New Roman" panose="02020603050405020304" pitchFamily="18" charset="0"/>
              </a:rPr>
              <a:t>Accessing Text Corpora and Lexical Resources</a:t>
            </a:r>
            <a:endParaRPr lang="zh-CN" altLang="en-US" sz="2000" dirty="0">
              <a:latin typeface="微软雅黑" panose="020B0503020204020204" charset="-122"/>
              <a:ea typeface="微软雅黑" panose="020B0503020204020204" charset="-122"/>
              <a:cs typeface="Times New Roman" panose="02020603050405020304" pitchFamily="18" charset="0"/>
            </a:endParaRPr>
          </a:p>
        </p:txBody>
      </p:sp>
      <p:pic>
        <p:nvPicPr>
          <p:cNvPr id="3" name="44B7C0F4-79DB-4F8B-9303-0E098D69D8BE-1" descr="qt_temp"/>
          <p:cNvPicPr>
            <a:picLocks noChangeAspect="true"/>
          </p:cNvPicPr>
          <p:nvPr/>
        </p:nvPicPr>
        <p:blipFill>
          <a:blip r:embed="rId1"/>
          <a:stretch>
            <a:fillRect/>
          </a:stretch>
        </p:blipFill>
        <p:spPr>
          <a:xfrm>
            <a:off x="59055" y="5577205"/>
            <a:ext cx="1246505" cy="1246505"/>
          </a:xfrm>
          <a:prstGeom prst="rect">
            <a:avLst/>
          </a:prstGeom>
        </p:spPr>
      </p:pic>
      <p:sp>
        <p:nvSpPr>
          <p:cNvPr id="4" name="Rectangle 3"/>
          <p:cNvSpPr>
            <a:spLocks noGrp="true" noChangeArrowheads="true"/>
          </p:cNvSpPr>
          <p:nvPr/>
        </p:nvSpPr>
        <p:spPr>
          <a:xfrm>
            <a:off x="3100070" y="4306570"/>
            <a:ext cx="6068695" cy="963930"/>
          </a:xfrm>
          <a:prstGeom prst="rect">
            <a:avLst/>
          </a:prstGeom>
        </p:spPr>
        <p:txBody>
          <a:bodyPr vert="horz" lIns="91440" tIns="45720" rIns="91440" bIns="45720" rtlCol="0"/>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anose="02020404030301010803" pitchFamily="18" charset="0"/>
              <a:buNone/>
              <a:defRPr sz="14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anose="02020404030301010803" pitchFamily="18" charset="0"/>
              <a:buNone/>
              <a:defRPr sz="1400" kern="1200">
                <a:solidFill>
                  <a:schemeClr val="tx1"/>
                </a:solidFill>
                <a:latin typeface="+mn-lt"/>
                <a:ea typeface="+mn-ea"/>
                <a:cs typeface="+mn-cs"/>
              </a:defRPr>
            </a:lvl9pPr>
          </a:lstStyle>
          <a:p>
            <a:pPr algn="ctr" eaLnBrk="1" hangingPunct="1">
              <a:lnSpc>
                <a:spcPct val="150000"/>
              </a:lnSpc>
            </a:pPr>
            <a:r>
              <a:rPr lang="en-US" altLang="zh-CN" sz="1600" dirty="0">
                <a:latin typeface="微软雅黑" panose="020B0503020204020204" charset="-122"/>
                <a:ea typeface="微软雅黑" panose="020B0503020204020204" charset="-122"/>
                <a:cs typeface="Times New Roman" panose="02020603050405020304" pitchFamily="18" charset="0"/>
              </a:rPr>
              <a:t>Jianzhang Zhang</a:t>
            </a:r>
            <a:endParaRPr lang="en-US" altLang="zh-CN" sz="1600" dirty="0">
              <a:latin typeface="微软雅黑" panose="020B0503020204020204" charset="-122"/>
              <a:ea typeface="微软雅黑" panose="020B0503020204020204" charset="-122"/>
              <a:cs typeface="Times New Roman" panose="02020603050405020304" pitchFamily="18" charset="0"/>
            </a:endParaRPr>
          </a:p>
          <a:p>
            <a:pPr algn="ctr" eaLnBrk="1" hangingPunct="1">
              <a:lnSpc>
                <a:spcPct val="150000"/>
              </a:lnSpc>
            </a:pPr>
            <a:r>
              <a:rPr lang="en-US" altLang="en-US" sz="1600" dirty="0">
                <a:latin typeface="微软雅黑" panose="020B0503020204020204" charset="-122"/>
                <a:ea typeface="微软雅黑" panose="020B0503020204020204" charset="-122"/>
                <a:cs typeface="Times New Roman" panose="02020603050405020304" pitchFamily="18" charset="0"/>
              </a:rPr>
              <a:t>jianzhang.zhang@foxmail.com</a:t>
            </a:r>
            <a:endParaRPr lang="en-US" altLang="en-US" sz="16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1.6   Annotated Text Corpora</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073150"/>
            <a:ext cx="10694035" cy="532765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Many text corpora contain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linguistic annotations</a:t>
            </a:r>
            <a:r>
              <a:rPr lang="en-US" sz="2400" dirty="0">
                <a:latin typeface="微软雅黑" panose="020B0503020204020204" charset="-122"/>
                <a:ea typeface="微软雅黑" panose="020B0503020204020204" charset="-122"/>
                <a:cs typeface="Times New Roman" panose="02020603050405020304" pitchFamily="18" charset="0"/>
              </a:rPr>
              <a:t>, representing POS tags, named entities, syntactic structures, semantic roles, and so forth. NLTK provides convenient ways to access several of these corpora, and has data packages containing corpora and corpus samples, freely downloadable for use in teaching and research.</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ctr">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https://www.nltk.org/howto/corpus.html</a:t>
            </a:r>
            <a:endParaRPr lang="en-US" sz="24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145665" y="219075"/>
            <a:ext cx="7900670" cy="64198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1.7   Corpora in Other Languages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NLTK comes with corpora for many languages, though in some cases you will need to learn how to manipulate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character encodings</a:t>
            </a:r>
            <a:r>
              <a:rPr lang="en-US" sz="2400" dirty="0">
                <a:latin typeface="微软雅黑" panose="020B0503020204020204" charset="-122"/>
                <a:ea typeface="微软雅黑" panose="020B0503020204020204" charset="-122"/>
                <a:cs typeface="Times New Roman" panose="02020603050405020304" pitchFamily="18" charset="0"/>
              </a:rPr>
              <a:t> in Python before using these corpora</a:t>
            </a:r>
            <a:r>
              <a:rPr lang="" altLang="en-US" sz="2400" dirty="0">
                <a:latin typeface="微软雅黑" panose="020B0503020204020204" charset="-122"/>
                <a:ea typeface="微软雅黑" panose="020B0503020204020204" charset="-122"/>
                <a:cs typeface="Times New Roman" panose="02020603050405020304" pitchFamily="18" charset="0"/>
              </a:rPr>
              <a:t>.</a:t>
            </a:r>
            <a:r>
              <a:rPr lang="en-US" sz="2400" dirty="0">
                <a:latin typeface="微软雅黑" panose="020B0503020204020204" charset="-122"/>
                <a:ea typeface="微软雅黑" panose="020B0503020204020204" charset="-122"/>
                <a:cs typeface="Times New Roman" panose="02020603050405020304" pitchFamily="18" charset="0"/>
              </a:rPr>
              <a:t>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934845" y="3173095"/>
            <a:ext cx="8515350" cy="24574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1.7   Corpora in Other Languages</a:t>
            </a:r>
            <a:r>
              <a:rPr lang="" altLang="en-US" dirty="0" smtClean="0">
                <a:solidFill>
                  <a:schemeClr val="tx1"/>
                </a:solidFill>
                <a:latin typeface="微软雅黑" panose="020B0503020204020204" charset="-122"/>
                <a:ea typeface="微软雅黑" panose="020B0503020204020204" charset="-122"/>
              </a:rPr>
              <a:t> (contd.)</a:t>
            </a:r>
            <a:endParaRPr lang=""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000" dirty="0">
                <a:latin typeface="微软雅黑" panose="020B0503020204020204" charset="-122"/>
                <a:ea typeface="微软雅黑" panose="020B0503020204020204" charset="-122"/>
                <a:cs typeface="Times New Roman" panose="02020603050405020304" pitchFamily="18" charset="0"/>
              </a:rPr>
              <a:t>Cumulative Word Length Distributions: Six translations of the Universal Declaration of Human Rights are processed; this graph shows that words having 5 or fewer letters account for about 80% of Ibibio text, 60% of German text, and 25% of Inuktitut text.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rcRect l="5693" t="7800" r="8781" b="1081"/>
          <a:stretch>
            <a:fillRect/>
          </a:stretch>
        </p:blipFill>
        <p:spPr>
          <a:xfrm>
            <a:off x="3426460" y="2252980"/>
            <a:ext cx="5532755" cy="44526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1.8   Text Corpus Structure</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Common Structures for Text Corpora: The simplest kind of corpus is a collection of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isolated texts</a:t>
            </a:r>
            <a:r>
              <a:rPr lang="en-US" sz="2400" dirty="0">
                <a:latin typeface="微软雅黑" panose="020B0503020204020204" charset="-122"/>
                <a:ea typeface="微软雅黑" panose="020B0503020204020204" charset="-122"/>
                <a:cs typeface="Times New Roman" panose="02020603050405020304" pitchFamily="18" charset="0"/>
              </a:rPr>
              <a:t> with no particular organization; some corpora are structured into categories like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genre</a:t>
            </a:r>
            <a:r>
              <a:rPr lang="en-US" sz="2400" dirty="0">
                <a:latin typeface="微软雅黑" panose="020B0503020204020204" charset="-122"/>
                <a:ea typeface="微软雅黑" panose="020B0503020204020204" charset="-122"/>
                <a:cs typeface="Times New Roman" panose="02020603050405020304" pitchFamily="18" charset="0"/>
              </a:rPr>
              <a:t> (Brown Corpus); some categorizations overlap, such as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topic</a:t>
            </a:r>
            <a:r>
              <a:rPr lang="en-US" sz="2400" dirty="0">
                <a:latin typeface="微软雅黑" panose="020B0503020204020204" charset="-122"/>
                <a:ea typeface="微软雅黑" panose="020B0503020204020204" charset="-122"/>
                <a:cs typeface="Times New Roman" panose="02020603050405020304" pitchFamily="18" charset="0"/>
              </a:rPr>
              <a:t> categories (Reuters Corpus); other corpora represent language use over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time</a:t>
            </a:r>
            <a:r>
              <a:rPr lang="en-US" sz="2400" dirty="0">
                <a:latin typeface="微软雅黑" panose="020B0503020204020204" charset="-122"/>
                <a:ea typeface="微软雅黑" panose="020B0503020204020204" charset="-122"/>
                <a:cs typeface="Times New Roman" panose="02020603050405020304" pitchFamily="18" charset="0"/>
              </a:rPr>
              <a:t> (Inaugural Address Corpus).</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889125" y="4088130"/>
            <a:ext cx="8285480" cy="1768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1.8   Text Corpus Structure</a:t>
            </a:r>
            <a:r>
              <a:rPr lang="" altLang="en-US" dirty="0" smtClean="0">
                <a:solidFill>
                  <a:schemeClr val="tx1"/>
                </a:solidFill>
                <a:latin typeface="微软雅黑" panose="020B0503020204020204" charset="-122"/>
                <a:ea typeface="微软雅黑" panose="020B0503020204020204" charset="-122"/>
              </a:rPr>
              <a:t> (contd.)</a:t>
            </a:r>
            <a:endParaRPr lang=""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Basic Corpus Functionality defined in NLTK</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571750" y="2094865"/>
            <a:ext cx="7048500" cy="41719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1.9   Loading your own Corpus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If you have your own collection of text files that you would like to access using the above methods, you can easily load them with the help of NLTK's PlaintextCorpusReader.</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411095" y="2994660"/>
            <a:ext cx="7370445" cy="16090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903732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mtClean="0">
                <a:solidFill>
                  <a:schemeClr val="tx1"/>
                </a:solidFill>
                <a:latin typeface="微软雅黑" panose="020B0503020204020204" charset="-122"/>
                <a:ea typeface="微软雅黑" panose="020B0503020204020204" charset="-122"/>
                <a:sym typeface="+mn-ea"/>
              </a:rPr>
              <a:t>2   Conditional Frequency Distributions</a:t>
            </a:r>
            <a:endParaRPr smtClean="0">
              <a:solidFill>
                <a:schemeClr val="tx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2.1   Conditions and Events</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conditional frequency distribution</a:t>
            </a:r>
            <a:r>
              <a:rPr lang="en-US" sz="2400" dirty="0">
                <a:latin typeface="微软雅黑" panose="020B0503020204020204" charset="-122"/>
                <a:ea typeface="微软雅黑" panose="020B0503020204020204" charset="-122"/>
                <a:cs typeface="Times New Roman" panose="02020603050405020304" pitchFamily="18" charset="0"/>
              </a:rPr>
              <a:t> is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collection of frequency distributions</a:t>
            </a:r>
            <a:r>
              <a:rPr lang="en-US" sz="2400" dirty="0">
                <a:latin typeface="微软雅黑" panose="020B0503020204020204" charset="-122"/>
                <a:ea typeface="微软雅黑" panose="020B0503020204020204" charset="-122"/>
                <a:cs typeface="Times New Roman" panose="02020603050405020304" pitchFamily="18" charset="0"/>
              </a:rPr>
              <a:t>, each one for a different "condition". The condition will often be the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category</a:t>
            </a:r>
            <a:r>
              <a:rPr lang="en-US" sz="2400" dirty="0">
                <a:latin typeface="微软雅黑" panose="020B0503020204020204" charset="-122"/>
                <a:ea typeface="微软雅黑" panose="020B0503020204020204" charset="-122"/>
                <a:cs typeface="Times New Roman" panose="02020603050405020304" pitchFamily="18" charset="0"/>
              </a:rPr>
              <a:t> of the text.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Counting Words Appearing in a Text Collection (a conditional frequency distribution)</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3290570" y="2595245"/>
            <a:ext cx="5610225" cy="17716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2.1   Conditions and Events</a:t>
            </a:r>
            <a:r>
              <a:rPr lang="" altLang="en-US" sz="2800" dirty="0" smtClean="0">
                <a:solidFill>
                  <a:schemeClr val="tx1"/>
                </a:solidFill>
                <a:latin typeface="微软雅黑" panose="020B0503020204020204" charset="-122"/>
                <a:ea typeface="微软雅黑" panose="020B0503020204020204" charset="-122"/>
              </a:rPr>
              <a:t> (contd.)</a:t>
            </a:r>
            <a:endParaRPr lang=""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frequency distribution</a:t>
            </a:r>
            <a:r>
              <a:rPr lang="en-US" sz="2400" dirty="0">
                <a:latin typeface="微软雅黑" panose="020B0503020204020204" charset="-122"/>
                <a:ea typeface="微软雅黑" panose="020B0503020204020204" charset="-122"/>
                <a:cs typeface="Times New Roman" panose="02020603050405020304" pitchFamily="18" charset="0"/>
              </a:rPr>
              <a:t> counts observable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events</a:t>
            </a:r>
            <a:r>
              <a:rPr lang="en-US" sz="2400" dirty="0">
                <a:latin typeface="微软雅黑" panose="020B0503020204020204" charset="-122"/>
                <a:ea typeface="微软雅黑" panose="020B0503020204020204" charset="-122"/>
                <a:cs typeface="Times New Roman" panose="02020603050405020304" pitchFamily="18" charset="0"/>
              </a:rPr>
              <a:t>, such as the appearance of words in a text. A conditional frequency distribution needs to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pair each event with a condition</a:t>
            </a:r>
            <a:r>
              <a:rPr lang="en-US" sz="2400" dirty="0">
                <a:latin typeface="微软雅黑" panose="020B0503020204020204" charset="-122"/>
                <a:ea typeface="微软雅黑" panose="020B0503020204020204" charset="-122"/>
                <a:cs typeface="Times New Roman" panose="02020603050405020304" pitchFamily="18" charset="0"/>
              </a:rPr>
              <a:t>. So instead of processing a sequence of words, we have to process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sequence of pairs</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Each pair has the form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(condition, event)</a:t>
            </a:r>
            <a:r>
              <a:rPr lang="en-US" sz="2400" dirty="0">
                <a:latin typeface="微软雅黑" panose="020B0503020204020204" charset="-122"/>
                <a:ea typeface="微软雅黑" panose="020B0503020204020204" charset="-122"/>
                <a:cs typeface="Times New Roman" panose="02020603050405020304" pitchFamily="18" charset="0"/>
              </a:rPr>
              <a:t>. If we were processing the entire Brown Corpus by genre there would be 15 conditions (one per genre), and 1,161,192 events (one per word).</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214245" y="3355975"/>
            <a:ext cx="7762875" cy="5143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en-US" smtClean="0">
                <a:solidFill>
                  <a:schemeClr val="tx1"/>
                </a:solidFill>
                <a:latin typeface="微软雅黑" panose="020B0503020204020204" charset="-122"/>
                <a:ea typeface="微软雅黑" panose="020B0503020204020204" charset="-122"/>
                <a:sym typeface="+mn-ea"/>
              </a:rPr>
              <a:t>Goals of This Chapter</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What are some </a:t>
            </a:r>
            <a:r>
              <a:rPr sz="2400" dirty="0">
                <a:solidFill>
                  <a:schemeClr val="accent3"/>
                </a:solidFill>
                <a:latin typeface="微软雅黑" panose="020B0503020204020204" charset="-122"/>
                <a:ea typeface="微软雅黑" panose="020B0503020204020204" charset="-122"/>
                <a:cs typeface="Times New Roman" panose="02020603050405020304" pitchFamily="18" charset="0"/>
              </a:rPr>
              <a:t>useful text corpora</a:t>
            </a:r>
            <a:r>
              <a:rPr sz="2400" dirty="0">
                <a:latin typeface="微软雅黑" panose="020B0503020204020204" charset="-122"/>
                <a:ea typeface="微软雅黑" panose="020B0503020204020204" charset="-122"/>
                <a:cs typeface="Times New Roman" panose="02020603050405020304" pitchFamily="18" charset="0"/>
              </a:rPr>
              <a:t> and </a:t>
            </a:r>
            <a:r>
              <a:rPr sz="2400" dirty="0">
                <a:solidFill>
                  <a:schemeClr val="accent3"/>
                </a:solidFill>
                <a:latin typeface="微软雅黑" panose="020B0503020204020204" charset="-122"/>
                <a:ea typeface="微软雅黑" panose="020B0503020204020204" charset="-122"/>
                <a:cs typeface="Times New Roman" panose="02020603050405020304" pitchFamily="18" charset="0"/>
              </a:rPr>
              <a:t>lexical resources</a:t>
            </a:r>
            <a:r>
              <a:rPr sz="2400" dirty="0">
                <a:latin typeface="微软雅黑" panose="020B0503020204020204" charset="-122"/>
                <a:ea typeface="微软雅黑" panose="020B0503020204020204" charset="-122"/>
                <a:cs typeface="Times New Roman" panose="02020603050405020304" pitchFamily="18" charset="0"/>
              </a:rPr>
              <a:t>, and how can we access them with Python?</a:t>
            </a:r>
            <a:endParaRPr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Which Python constructs are most helpful for this work?</a:t>
            </a:r>
            <a:endParaRPr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sz="2400" dirty="0">
                <a:latin typeface="微软雅黑" panose="020B0503020204020204" charset="-122"/>
                <a:ea typeface="微软雅黑" panose="020B0503020204020204" charset="-122"/>
                <a:cs typeface="Times New Roman" panose="02020603050405020304" pitchFamily="18" charset="0"/>
              </a:rPr>
              <a:t>How do we avoid repeating ourselves when writing Python code?</a:t>
            </a:r>
            <a:endParaRPr sz="2400"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2.2   Counting Words by Genre</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Whereas FreqDist() takes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simple list</a:t>
            </a:r>
            <a:r>
              <a:rPr lang="en-US" sz="2400" dirty="0">
                <a:latin typeface="微软雅黑" panose="020B0503020204020204" charset="-122"/>
                <a:ea typeface="微软雅黑" panose="020B0503020204020204" charset="-122"/>
                <a:cs typeface="Times New Roman" panose="02020603050405020304" pitchFamily="18" charset="0"/>
              </a:rPr>
              <a:t> as input, ConditionalFreqDist() takes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a list of pairs</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Let's break this down, and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look at just two genres</a:t>
            </a:r>
            <a:r>
              <a:rPr lang="en-US" sz="2400" dirty="0">
                <a:latin typeface="微软雅黑" panose="020B0503020204020204" charset="-122"/>
                <a:ea typeface="微软雅黑" panose="020B0503020204020204" charset="-122"/>
                <a:cs typeface="Times New Roman" panose="02020603050405020304" pitchFamily="18" charset="0"/>
              </a:rPr>
              <a:t>, news and romance. For each genre, we loop over every word in the genre, producing pairs consisting of the genre and the word:</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3213735" y="2255520"/>
            <a:ext cx="5762625" cy="1123950"/>
          </a:xfrm>
          <a:prstGeom prst="rect">
            <a:avLst/>
          </a:prstGeom>
        </p:spPr>
      </p:pic>
      <p:pic>
        <p:nvPicPr>
          <p:cNvPr id="9" name="图片 8"/>
          <p:cNvPicPr>
            <a:picLocks noChangeAspect="true"/>
          </p:cNvPicPr>
          <p:nvPr/>
        </p:nvPicPr>
        <p:blipFill>
          <a:blip r:embed="rId2"/>
          <a:stretch>
            <a:fillRect/>
          </a:stretch>
        </p:blipFill>
        <p:spPr>
          <a:xfrm>
            <a:off x="2886075" y="5050790"/>
            <a:ext cx="6419850" cy="10477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2.2   Counting Words by Genre</a:t>
            </a:r>
            <a:r>
              <a:rPr lang="" altLang="en-US" sz="2800" dirty="0" smtClean="0">
                <a:solidFill>
                  <a:schemeClr val="tx1"/>
                </a:solidFill>
                <a:latin typeface="微软雅黑" panose="020B0503020204020204" charset="-122"/>
                <a:ea typeface="微软雅黑" panose="020B0503020204020204" charset="-122"/>
              </a:rPr>
              <a:t> (contd.)</a:t>
            </a:r>
            <a:endParaRPr lang=""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Let's access the two conditions, and satisfy ourselves that each is just a frequency distribution:</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285875" y="1138555"/>
            <a:ext cx="9620250" cy="923925"/>
          </a:xfrm>
          <a:prstGeom prst="rect">
            <a:avLst/>
          </a:prstGeom>
        </p:spPr>
      </p:pic>
      <p:pic>
        <p:nvPicPr>
          <p:cNvPr id="10" name="图片 9"/>
          <p:cNvPicPr>
            <a:picLocks noChangeAspect="true"/>
          </p:cNvPicPr>
          <p:nvPr/>
        </p:nvPicPr>
        <p:blipFill>
          <a:blip r:embed="rId2"/>
          <a:stretch>
            <a:fillRect/>
          </a:stretch>
        </p:blipFill>
        <p:spPr>
          <a:xfrm>
            <a:off x="3608070" y="2188845"/>
            <a:ext cx="4848225" cy="1123950"/>
          </a:xfrm>
          <a:prstGeom prst="rect">
            <a:avLst/>
          </a:prstGeom>
        </p:spPr>
      </p:pic>
      <p:pic>
        <p:nvPicPr>
          <p:cNvPr id="11" name="图片 10"/>
          <p:cNvPicPr>
            <a:picLocks noChangeAspect="true"/>
          </p:cNvPicPr>
          <p:nvPr/>
        </p:nvPicPr>
        <p:blipFill>
          <a:blip r:embed="rId3"/>
          <a:stretch>
            <a:fillRect/>
          </a:stretch>
        </p:blipFill>
        <p:spPr>
          <a:xfrm>
            <a:off x="2436495" y="4143375"/>
            <a:ext cx="7191375" cy="22574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2.3   Plotting and Tabulating Distributions</a:t>
            </a:r>
            <a:endParaRPr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Apart from combining two or more frequency distributions, and being easy to initialize, a ConditionalFreqDist provides some useful methods for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tabulation</a:t>
            </a:r>
            <a:r>
              <a:rPr lang="en-US" sz="2400" dirty="0">
                <a:latin typeface="微软雅黑" panose="020B0503020204020204" charset="-122"/>
                <a:ea typeface="微软雅黑" panose="020B0503020204020204" charset="-122"/>
                <a:cs typeface="Times New Roman" panose="02020603050405020304" pitchFamily="18" charset="0"/>
              </a:rPr>
              <a:t> and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plotting</a:t>
            </a:r>
            <a:r>
              <a:rPr 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3495675" y="2709545"/>
            <a:ext cx="5200650" cy="1438275"/>
          </a:xfrm>
          <a:prstGeom prst="rect">
            <a:avLst/>
          </a:prstGeom>
        </p:spPr>
      </p:pic>
      <p:pic>
        <p:nvPicPr>
          <p:cNvPr id="10" name="图片 9"/>
          <p:cNvPicPr>
            <a:picLocks noChangeAspect="true"/>
          </p:cNvPicPr>
          <p:nvPr/>
        </p:nvPicPr>
        <p:blipFill>
          <a:blip r:embed="rId2"/>
          <a:stretch>
            <a:fillRect/>
          </a:stretch>
        </p:blipFill>
        <p:spPr>
          <a:xfrm>
            <a:off x="2695575" y="4438015"/>
            <a:ext cx="6800850" cy="14954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951595" cy="88709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sz="2800" dirty="0" smtClean="0">
                <a:solidFill>
                  <a:schemeClr val="tx1"/>
                </a:solidFill>
                <a:latin typeface="微软雅黑" panose="020B0503020204020204" charset="-122"/>
                <a:ea typeface="微软雅黑" panose="020B0503020204020204" charset="-122"/>
              </a:rPr>
              <a:t>2.3   Plotting and Tabulating Distributions</a:t>
            </a:r>
            <a:r>
              <a:rPr lang="" altLang="en-US" sz="2800" dirty="0" smtClean="0">
                <a:solidFill>
                  <a:schemeClr val="tx1"/>
                </a:solidFill>
                <a:latin typeface="微软雅黑" panose="020B0503020204020204" charset="-122"/>
                <a:ea typeface="微软雅黑" panose="020B0503020204020204" charset="-122"/>
              </a:rPr>
              <a:t> (contd.)</a:t>
            </a:r>
            <a:endParaRPr lang="" altLang="en-US" sz="2800"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138555"/>
            <a:ext cx="10694035" cy="464375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45820" y="1196975"/>
            <a:ext cx="10694035" cy="533781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In the plot() and tabulate() methods, we can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optionally</a:t>
            </a:r>
            <a:r>
              <a:rPr lang="en-US" sz="2400" dirty="0">
                <a:latin typeface="微软雅黑" panose="020B0503020204020204" charset="-122"/>
                <a:ea typeface="微软雅黑" panose="020B0503020204020204" charset="-122"/>
                <a:cs typeface="Times New Roman" panose="02020603050405020304" pitchFamily="18" charset="0"/>
              </a:rPr>
              <a:t> specify which conditions to display with a</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 conditions= parameter</a:t>
            </a:r>
            <a:r>
              <a:rPr lang="en-US" sz="2400" dirty="0">
                <a:latin typeface="微软雅黑" panose="020B0503020204020204" charset="-122"/>
                <a:ea typeface="微软雅黑" panose="020B0503020204020204" charset="-122"/>
                <a:cs typeface="Times New Roman" panose="02020603050405020304" pitchFamily="18" charset="0"/>
              </a:rPr>
              <a:t>. Similarly, we can limit the samples to display with a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samples= parameter</a:t>
            </a:r>
            <a:r>
              <a:rPr lang="en-US" sz="2400" dirty="0">
                <a:latin typeface="微软雅黑" panose="020B0503020204020204" charset="-122"/>
                <a:ea typeface="微软雅黑" panose="020B0503020204020204" charset="-122"/>
                <a:cs typeface="Times New Roman" panose="02020603050405020304" pitchFamily="18" charset="0"/>
              </a:rPr>
              <a:t>. </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It also gives us full control over the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order</a:t>
            </a:r>
            <a:r>
              <a:rPr lang="en-US" sz="2400" dirty="0">
                <a:latin typeface="微软雅黑" panose="020B0503020204020204" charset="-122"/>
                <a:ea typeface="微软雅黑" panose="020B0503020204020204" charset="-122"/>
                <a:cs typeface="Times New Roman" panose="02020603050405020304" pitchFamily="18" charset="0"/>
              </a:rPr>
              <a:t> of conditions and samples in any displays.</a:t>
            </a: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a:p>
            <a:pPr marL="219710" algn="just">
              <a:lnSpc>
                <a:spcPct val="100000"/>
              </a:lnSpc>
              <a:spcBef>
                <a:spcPts val="600"/>
              </a:spcBef>
              <a:spcAft>
                <a:spcPts val="600"/>
              </a:spcAft>
              <a:buFont typeface="Wingdings" panose="05000000000000000000" charset="0"/>
              <a:buChar char=""/>
            </a:pP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736215" y="3813175"/>
            <a:ext cx="6591300" cy="10763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8432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algn="ctr" eaLnBrk="1" hangingPunct="1"/>
            <a:r>
              <a:rPr altLang="zh-CN" dirty="0" smtClean="0">
                <a:solidFill>
                  <a:schemeClr val="tx1"/>
                </a:solidFill>
                <a:latin typeface="微软雅黑" panose="020B0503020204020204" charset="-122"/>
                <a:ea typeface="微软雅黑" panose="020B0503020204020204" charset="-122"/>
              </a:rPr>
              <a:t>To be continued</a:t>
            </a:r>
            <a:endParaRPr altLang="zh-CN" dirty="0" smtClean="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true" noChangeArrowheads="true"/>
          </p:cNvSpPr>
          <p:nvPr/>
        </p:nvSpPr>
        <p:spPr>
          <a:xfrm>
            <a:off x="1879600" y="2955925"/>
            <a:ext cx="8432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   Accessing Text Corpora</a:t>
            </a:r>
            <a:endParaRPr altLang="zh-CN" dirty="0" smtClean="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1.1   Gutenberg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12165" y="1576070"/>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NLTK includes a small selection of texts from the Project Gutenberg electronic text archive, which contains some 25,000 free electronic books, hosted at http://www.gutenberg.org/. </a:t>
            </a:r>
            <a:endParaRPr lang="en-US" sz="2400" dirty="0">
              <a:latin typeface="微软雅黑" panose="020B0503020204020204" charset="-122"/>
              <a:ea typeface="微软雅黑" panose="020B0503020204020204" charset="-122"/>
              <a:cs typeface="Times New Roman" panose="02020603050405020304" pitchFamily="18" charset="0"/>
            </a:endParaRPr>
          </a:p>
          <a:p>
            <a:pPr marL="36830" indent="0" algn="just">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a:p>
            <a:pPr marL="36830" indent="0" algn="ctr">
              <a:lnSpc>
                <a:spcPct val="100000"/>
              </a:lnSpc>
              <a:spcBef>
                <a:spcPts val="600"/>
              </a:spcBef>
              <a:spcAft>
                <a:spcPts val="600"/>
              </a:spcAft>
              <a:buFont typeface="Wingdings" panose="05000000000000000000" charset="0"/>
              <a:buNone/>
            </a:pP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966595" y="3279775"/>
            <a:ext cx="8258175" cy="16573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1.1   Gutenberg Corpus </a:t>
            </a:r>
            <a:r>
              <a:rPr lang="" altLang="en-US" dirty="0" smtClean="0">
                <a:solidFill>
                  <a:schemeClr val="tx1"/>
                </a:solidFill>
                <a:latin typeface="微软雅黑" panose="020B0503020204020204" charset="-122"/>
                <a:ea typeface="微软雅黑" panose="020B0503020204020204" charset="-122"/>
              </a:rPr>
              <a:t>(contd.)</a:t>
            </a:r>
            <a:endParaRPr lang="" altLang="en-US"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03910" y="119697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000" dirty="0">
                <a:latin typeface="微软雅黑" panose="020B0503020204020204" charset="-122"/>
                <a:ea typeface="微软雅黑" panose="020B0503020204020204" charset="-122"/>
                <a:cs typeface="Times New Roman" panose="02020603050405020304" pitchFamily="18" charset="0"/>
              </a:rPr>
              <a:t>Observe that average word length appears to be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a general property of English</a:t>
            </a:r>
            <a:r>
              <a:rPr lang="en-US" sz="2000" dirty="0">
                <a:latin typeface="微软雅黑" panose="020B0503020204020204" charset="-122"/>
                <a:ea typeface="微软雅黑" panose="020B0503020204020204" charset="-122"/>
                <a:cs typeface="Times New Roman" panose="02020603050405020304" pitchFamily="18" charset="0"/>
              </a:rPr>
              <a:t>, since it has a recurrent value of 4. (In fact, the average word length is really 3 not 4, since the num_chars variable counts space characters.) By contrast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average sentence length</a:t>
            </a:r>
            <a:r>
              <a:rPr lang="en-US" sz="2000" dirty="0">
                <a:latin typeface="微软雅黑" panose="020B0503020204020204" charset="-122"/>
                <a:ea typeface="微软雅黑" panose="020B0503020204020204" charset="-122"/>
                <a:cs typeface="Times New Roman" panose="02020603050405020304" pitchFamily="18" charset="0"/>
              </a:rPr>
              <a:t> and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lexical diversity</a:t>
            </a:r>
            <a:r>
              <a:rPr lang="en-US" sz="2000" dirty="0">
                <a:latin typeface="微软雅黑" panose="020B0503020204020204" charset="-122"/>
                <a:ea typeface="微软雅黑" panose="020B0503020204020204" charset="-122"/>
                <a:cs typeface="Times New Roman" panose="02020603050405020304" pitchFamily="18" charset="0"/>
              </a:rPr>
              <a:t> appear to be </a:t>
            </a:r>
            <a:r>
              <a:rPr lang="en-US" sz="2000" dirty="0">
                <a:solidFill>
                  <a:schemeClr val="accent3"/>
                </a:solidFill>
                <a:latin typeface="微软雅黑" panose="020B0503020204020204" charset="-122"/>
                <a:ea typeface="微软雅黑" panose="020B0503020204020204" charset="-122"/>
                <a:cs typeface="Times New Roman" panose="02020603050405020304" pitchFamily="18" charset="0"/>
              </a:rPr>
              <a:t>characteristics of particular authors</a:t>
            </a:r>
            <a:r>
              <a:rPr lang="en-US" sz="2000" dirty="0">
                <a:latin typeface="微软雅黑" panose="020B0503020204020204" charset="-122"/>
                <a:ea typeface="微软雅黑" panose="020B0503020204020204" charset="-122"/>
                <a:cs typeface="Times New Roman" panose="02020603050405020304" pitchFamily="18" charset="0"/>
              </a:rPr>
              <a:t>.</a:t>
            </a:r>
            <a:endParaRPr lang="en-US" sz="20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1836420" y="2691765"/>
            <a:ext cx="8392160" cy="385953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1.2   Web and Chat Text</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700530"/>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0391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It is important to consider </a:t>
            </a:r>
            <a:r>
              <a:rPr lang="en-US" sz="2400" dirty="0">
                <a:solidFill>
                  <a:schemeClr val="accent3"/>
                </a:solidFill>
                <a:latin typeface="微软雅黑" panose="020B0503020204020204" charset="-122"/>
                <a:ea typeface="微软雅黑" panose="020B0503020204020204" charset="-122"/>
                <a:cs typeface="Times New Roman" panose="02020603050405020304" pitchFamily="18" charset="0"/>
              </a:rPr>
              <a:t>less formal language</a:t>
            </a:r>
            <a:r>
              <a:rPr lang="en-US" sz="2400" dirty="0">
                <a:latin typeface="微软雅黑" panose="020B0503020204020204" charset="-122"/>
                <a:ea typeface="微软雅黑" panose="020B0503020204020204" charset="-122"/>
                <a:cs typeface="Times New Roman" panose="02020603050405020304" pitchFamily="18" charset="0"/>
              </a:rPr>
              <a:t> as well. NLTK's small collection of web text includes content from a Firefox discussion forum, conversations overheard in New York, the movie script of Pirates of the Carribean, personal advertisements, and wine reviews</a:t>
            </a:r>
            <a:endParaRPr 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1961515" y="2983230"/>
            <a:ext cx="8267700" cy="2066925"/>
          </a:xfrm>
          <a:prstGeom prst="rect">
            <a:avLst/>
          </a:prstGeom>
        </p:spPr>
      </p:pic>
      <p:pic>
        <p:nvPicPr>
          <p:cNvPr id="9" name="图片 8"/>
          <p:cNvPicPr>
            <a:picLocks noChangeAspect="true"/>
          </p:cNvPicPr>
          <p:nvPr/>
        </p:nvPicPr>
        <p:blipFill>
          <a:blip r:embed="rId2"/>
          <a:stretch>
            <a:fillRect/>
          </a:stretch>
        </p:blipFill>
        <p:spPr>
          <a:xfrm>
            <a:off x="1962785" y="5100955"/>
            <a:ext cx="8267065" cy="13779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1.3   Brown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2042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altLang="en-US" sz="2400" dirty="0">
                <a:latin typeface="微软雅黑" panose="020B0503020204020204" charset="-122"/>
                <a:ea typeface="微软雅黑" panose="020B0503020204020204" charset="-122"/>
                <a:cs typeface="Times New Roman" panose="02020603050405020304" pitchFamily="18" charset="0"/>
              </a:rPr>
              <a:t>The Brown Corpus was the first million-word electronic corpus of English, created in 1961 at Brown University. This corpus contains text from 500 sources, and the sources have been categorized by genre, such as news, editorial, and so on.</a:t>
            </a:r>
            <a:endParaRPr lang="en-US"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2" name="图片 1"/>
          <p:cNvPicPr>
            <a:picLocks noChangeAspect="true"/>
          </p:cNvPicPr>
          <p:nvPr/>
        </p:nvPicPr>
        <p:blipFill>
          <a:blip r:embed="rId1"/>
          <a:stretch>
            <a:fillRect/>
          </a:stretch>
        </p:blipFill>
        <p:spPr>
          <a:xfrm>
            <a:off x="1154430" y="3121025"/>
            <a:ext cx="9755505" cy="30302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8063865" cy="936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dirty="0" smtClean="0">
                <a:solidFill>
                  <a:schemeClr val="tx1"/>
                </a:solidFill>
                <a:latin typeface="微软雅黑" panose="020B0503020204020204" charset="-122"/>
                <a:ea typeface="微软雅黑" panose="020B0503020204020204" charset="-122"/>
              </a:rPr>
              <a:t>1.4   Reuters Corpus</a:t>
            </a:r>
            <a:endParaRPr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20420" y="137985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altLang="en-US" sz="2400" dirty="0">
                <a:latin typeface="微软雅黑" panose="020B0503020204020204" charset="-122"/>
                <a:ea typeface="微软雅黑" panose="020B0503020204020204" charset="-122"/>
                <a:cs typeface="Times New Roman" panose="02020603050405020304" pitchFamily="18" charset="0"/>
              </a:rPr>
              <a:t>The Reuters Corpus contains 10,788 news documents totaling 1.3 million words. The documents have been classified into 90 topics, and grouped into two sets, called "training" and "test"; thus, the text with fileid 'test/14826' is a document drawn from the test set. This split is for training and testing algorithms that automatically detect the topic of a document</a:t>
            </a:r>
            <a:r>
              <a:rPr lang="" altLang="en-US" sz="2400" dirty="0">
                <a:latin typeface="微软雅黑" panose="020B0503020204020204" charset="-122"/>
                <a:ea typeface="微软雅黑" panose="020B0503020204020204" charset="-122"/>
                <a:cs typeface="Times New Roman" panose="02020603050405020304" pitchFamily="18" charset="0"/>
              </a:rPr>
              <a:t>.</a:t>
            </a:r>
            <a:endParaRPr lang=""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2626995" y="3992880"/>
            <a:ext cx="6810375" cy="14859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10948745-0FAD-4C03-93BF-49602380AE3D}"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6" name="Rectangle 6"/>
          <p:cNvSpPr txBox="true">
            <a:spLocks noGrp="true" noChangeArrowheads="true"/>
          </p:cNvSpPr>
          <p:nvPr/>
        </p:nvSpPr>
        <p:spPr bwMode="auto">
          <a:xfrm>
            <a:off x="8077200" y="6400800"/>
            <a:ext cx="1905000" cy="304800"/>
          </a:xfrm>
          <a:prstGeom prst="rect">
            <a:avLst/>
          </a:prstGeom>
          <a:noFill/>
          <a:ln>
            <a:miter lim="800000"/>
          </a:ln>
        </p:spPr>
        <p:txBody>
          <a:bodyPr/>
          <a:lstStyle/>
          <a:p>
            <a:pPr algn="r">
              <a:defRPr/>
            </a:pPr>
            <a:fld id="{9A2ABAD0-C6E5-4519-A1C8-73500FD0ACB8}"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4" name="灯片编号占位符 4"/>
          <p:cNvSpPr txBox="true">
            <a:spLocks noGrp="true"/>
          </p:cNvSpPr>
          <p:nvPr/>
        </p:nvSpPr>
        <p:spPr bwMode="auto">
          <a:xfrm>
            <a:off x="8077200" y="6400800"/>
            <a:ext cx="1905000" cy="304800"/>
          </a:xfrm>
          <a:prstGeom prst="rect">
            <a:avLst/>
          </a:prstGeom>
          <a:noFill/>
          <a:ln>
            <a:miter lim="800000"/>
          </a:ln>
        </p:spPr>
        <p:txBody>
          <a:bodyPr/>
          <a:lstStyle/>
          <a:p>
            <a:pPr algn="r">
              <a:defRPr/>
            </a:pPr>
            <a:fld id="{EC3BE228-A9E1-43BC-AEE4-09140CB7FA32}" type="slidenum">
              <a:rPr kumimoji="1" lang="en-US" altLang="zh-CN" sz="1400">
                <a:latin typeface="Times New Roman" panose="02020603050405020304" pitchFamily="18" charset="0"/>
                <a:ea typeface="+mn-ea"/>
              </a:rPr>
            </a:fld>
            <a:endParaRPr kumimoji="1" lang="en-US" altLang="zh-CN" sz="1400">
              <a:latin typeface="Times New Roman" panose="02020603050405020304" pitchFamily="18" charset="0"/>
              <a:ea typeface="+mn-ea"/>
            </a:endParaRPr>
          </a:p>
        </p:txBody>
      </p:sp>
      <p:sp>
        <p:nvSpPr>
          <p:cNvPr id="3" name="Rectangle 2"/>
          <p:cNvSpPr>
            <a:spLocks noGrp="true" noChangeArrowheads="true"/>
          </p:cNvSpPr>
          <p:nvPr/>
        </p:nvSpPr>
        <p:spPr>
          <a:xfrm>
            <a:off x="288925" y="251460"/>
            <a:ext cx="7543800" cy="94551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pPr eaLnBrk="1" hangingPunct="1"/>
            <a:r>
              <a:rPr altLang="zh-CN" dirty="0" smtClean="0">
                <a:solidFill>
                  <a:schemeClr val="tx1"/>
                </a:solidFill>
                <a:latin typeface="微软雅黑" panose="020B0503020204020204" charset="-122"/>
                <a:ea typeface="微软雅黑" panose="020B0503020204020204" charset="-122"/>
              </a:rPr>
              <a:t>1.5   Inaugural Address Corpus</a:t>
            </a:r>
            <a:endParaRPr altLang="zh-CN" dirty="0" smtClean="0">
              <a:solidFill>
                <a:schemeClr val="tx1"/>
              </a:solidFill>
              <a:latin typeface="微软雅黑" panose="020B0503020204020204" charset="-122"/>
              <a:ea typeface="微软雅黑" panose="020B0503020204020204" charset="-122"/>
            </a:endParaRPr>
          </a:p>
        </p:txBody>
      </p:sp>
      <p:sp>
        <p:nvSpPr>
          <p:cNvPr id="13318" name="Rectangle 3"/>
          <p:cNvSpPr>
            <a:spLocks noGrp="true" noChangeArrowheads="true"/>
          </p:cNvSpPr>
          <p:nvPr/>
        </p:nvSpPr>
        <p:spPr>
          <a:xfrm>
            <a:off x="685165" y="1683385"/>
            <a:ext cx="10694035" cy="4098925"/>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endParaRPr sz="2400" dirty="0">
              <a:latin typeface="微软雅黑" panose="020B0503020204020204" charset="-122"/>
              <a:ea typeface="微软雅黑" panose="020B0503020204020204" charset="-122"/>
              <a:cs typeface="Times New Roman" panose="02020603050405020304" pitchFamily="18" charset="0"/>
            </a:endParaRPr>
          </a:p>
        </p:txBody>
      </p:sp>
      <p:sp>
        <p:nvSpPr>
          <p:cNvPr id="5" name="Rectangle 3"/>
          <p:cNvSpPr>
            <a:spLocks noGrp="true" noChangeArrowheads="true"/>
          </p:cNvSpPr>
          <p:nvPr/>
        </p:nvSpPr>
        <p:spPr>
          <a:xfrm>
            <a:off x="862965" y="1093470"/>
            <a:ext cx="10694035" cy="506857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a:lstStyle>
          <a:p>
            <a:pPr marL="219710" algn="just">
              <a:lnSpc>
                <a:spcPct val="100000"/>
              </a:lnSpc>
              <a:spcBef>
                <a:spcPts val="600"/>
              </a:spcBef>
              <a:spcAft>
                <a:spcPts val="600"/>
              </a:spcAft>
              <a:buFont typeface="Wingdings" panose="05000000000000000000" charset="0"/>
              <a:buChar char=""/>
            </a:pPr>
            <a:r>
              <a:rPr lang="en-US" sz="2400" dirty="0">
                <a:latin typeface="微软雅黑" panose="020B0503020204020204" charset="-122"/>
                <a:ea typeface="微软雅黑" panose="020B0503020204020204" charset="-122"/>
                <a:cs typeface="Times New Roman" panose="02020603050405020304" pitchFamily="18" charset="0"/>
              </a:rPr>
              <a:t>An interesting property of this collection is its </a:t>
            </a:r>
            <a:r>
              <a:rPr lang="en-US" sz="2400" dirty="0">
                <a:solidFill>
                  <a:schemeClr val="accent1"/>
                </a:solidFill>
                <a:latin typeface="微软雅黑" panose="020B0503020204020204" charset="-122"/>
                <a:ea typeface="微软雅黑" panose="020B0503020204020204" charset="-122"/>
                <a:cs typeface="Times New Roman" panose="02020603050405020304" pitchFamily="18" charset="0"/>
              </a:rPr>
              <a:t>time dimension</a:t>
            </a:r>
            <a:r>
              <a:rPr lang="" altLang="en-US" sz="2400" dirty="0">
                <a:latin typeface="微软雅黑" panose="020B0503020204020204" charset="-122"/>
                <a:ea typeface="微软雅黑" panose="020B0503020204020204" charset="-122"/>
                <a:cs typeface="Times New Roman" panose="02020603050405020304" pitchFamily="18" charset="0"/>
              </a:rPr>
              <a:t>.</a:t>
            </a:r>
            <a:endParaRPr lang="" altLang="en-US" sz="2400" dirty="0">
              <a:latin typeface="微软雅黑" panose="020B0503020204020204" charset="-122"/>
              <a:ea typeface="微软雅黑" panose="020B0503020204020204" charset="-122"/>
              <a:cs typeface="Times New Roman" panose="02020603050405020304" pitchFamily="18" charset="0"/>
            </a:endParaRPr>
          </a:p>
        </p:txBody>
      </p:sp>
      <p:pic>
        <p:nvPicPr>
          <p:cNvPr id="7" name="图片 6"/>
          <p:cNvPicPr>
            <a:picLocks noChangeAspect="true"/>
          </p:cNvPicPr>
          <p:nvPr/>
        </p:nvPicPr>
        <p:blipFill>
          <a:blip r:embed="rId1"/>
          <a:stretch>
            <a:fillRect/>
          </a:stretch>
        </p:blipFill>
        <p:spPr>
          <a:xfrm>
            <a:off x="882650" y="1683385"/>
            <a:ext cx="10299700" cy="465582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true">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false"/>
        </a:gradFill>
        <a:gradFill rotWithShape="true">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false"/>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true">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false"/>
        </a:gradFill>
        <a:blipFill rotWithShape="true">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肥皂</Template>
  <TotalTime>0</TotalTime>
  <Words>5372</Words>
  <Application>WPS 演示</Application>
  <PresentationFormat>宽屏</PresentationFormat>
  <Paragraphs>270</Paragraphs>
  <Slides>24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宋体</vt:lpstr>
      <vt:lpstr>Wingdings</vt:lpstr>
      <vt:lpstr>Tahoma</vt:lpstr>
      <vt:lpstr>Garamond</vt:lpstr>
      <vt:lpstr>微软雅黑</vt:lpstr>
      <vt:lpstr>Times New Roman</vt:lpstr>
      <vt:lpstr>Wingdings</vt:lpstr>
      <vt:lpstr>Monospace</vt:lpstr>
      <vt:lpstr>Latin Modern Mono Prop</vt:lpstr>
      <vt:lpstr>Arial Unicode MS</vt:lpstr>
      <vt:lpstr>Century Gothic</vt:lpstr>
      <vt:lpstr>Calibri</vt:lpstr>
      <vt:lpstr>Abyssinica SIL</vt:lpstr>
      <vt:lpstr>Savon</vt:lpstr>
      <vt:lpstr>Natural Language Processing With 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程序设计思想与方法</dc:title>
  <dc:creator>dxj</dc:creator>
  <cp:lastModifiedBy>zjz</cp:lastModifiedBy>
  <cp:revision>483</cp:revision>
  <dcterms:created xsi:type="dcterms:W3CDTF">2022-03-03T11:48:34Z</dcterms:created>
  <dcterms:modified xsi:type="dcterms:W3CDTF">2022-03-03T11:48:34Z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