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4"/>
  </p:notesMasterIdLst>
  <p:sldIdLst>
    <p:sldId id="256" r:id="rId2"/>
    <p:sldId id="258" r:id="rId3"/>
    <p:sldId id="276" r:id="rId4"/>
    <p:sldId id="259" r:id="rId5"/>
    <p:sldId id="260" r:id="rId6"/>
    <p:sldId id="261" r:id="rId7"/>
    <p:sldId id="262" r:id="rId8"/>
    <p:sldId id="277" r:id="rId9"/>
    <p:sldId id="263" r:id="rId10"/>
    <p:sldId id="264" r:id="rId11"/>
    <p:sldId id="285" r:id="rId12"/>
    <p:sldId id="288" r:id="rId13"/>
    <p:sldId id="289" r:id="rId14"/>
    <p:sldId id="290" r:id="rId15"/>
    <p:sldId id="286" r:id="rId16"/>
    <p:sldId id="287" r:id="rId17"/>
    <p:sldId id="265" r:id="rId18"/>
    <p:sldId id="278" r:id="rId19"/>
    <p:sldId id="266" r:id="rId20"/>
    <p:sldId id="268" r:id="rId21"/>
    <p:sldId id="269" r:id="rId22"/>
    <p:sldId id="270" r:id="rId23"/>
    <p:sldId id="271" r:id="rId24"/>
    <p:sldId id="272" r:id="rId25"/>
    <p:sldId id="291" r:id="rId26"/>
    <p:sldId id="292" r:id="rId27"/>
    <p:sldId id="293" r:id="rId28"/>
    <p:sldId id="279" r:id="rId29"/>
    <p:sldId id="273" r:id="rId30"/>
    <p:sldId id="274" r:id="rId31"/>
    <p:sldId id="275" r:id="rId32"/>
    <p:sldId id="28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FF"/>
    <a:srgbClr val="267F99"/>
    <a:srgbClr val="CDF4F9"/>
    <a:srgbClr val="F5FFFA"/>
    <a:srgbClr val="48BEB7"/>
    <a:srgbClr val="2B7974"/>
    <a:srgbClr val="000000"/>
    <a:srgbClr val="1568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5"/>
    <p:restoredTop sz="82141" autoAdjust="0"/>
  </p:normalViewPr>
  <p:slideViewPr>
    <p:cSldViewPr snapToGrid="0" snapToObjects="1">
      <p:cViewPr>
        <p:scale>
          <a:sx n="125" d="100"/>
          <a:sy n="125" d="100"/>
        </p:scale>
        <p:origin x="828"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C2200A-C61C-C442-90F5-8597248544A0}"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6ADF5-1F2F-4E4C-933D-9A74040696C0}" type="slidenum">
              <a:rPr lang="en-US" smtClean="0"/>
              <a:t>‹#›</a:t>
            </a:fld>
            <a:endParaRPr lang="en-US"/>
          </a:p>
        </p:txBody>
      </p:sp>
    </p:spTree>
    <p:extLst>
      <p:ext uri="{BB962C8B-B14F-4D97-AF65-F5344CB8AC3E}">
        <p14:creationId xmlns:p14="http://schemas.microsoft.com/office/powerpoint/2010/main" val="686345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96ADF5-1F2F-4E4C-933D-9A74040696C0}" type="slidenum">
              <a:rPr lang="en-US" smtClean="0"/>
              <a:t>1</a:t>
            </a:fld>
            <a:endParaRPr lang="en-US"/>
          </a:p>
        </p:txBody>
      </p:sp>
    </p:spTree>
    <p:extLst>
      <p:ext uri="{BB962C8B-B14F-4D97-AF65-F5344CB8AC3E}">
        <p14:creationId xmlns:p14="http://schemas.microsoft.com/office/powerpoint/2010/main" val="2943096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1200" dirty="0"/>
              <a:t> The GPU groups 32 parallel threads into a warp and executes multiple warps concurrently. Thread divergence refers to threads in a warp take different execution paths on the GPU.</a:t>
            </a:r>
          </a:p>
          <a:p>
            <a:pPr>
              <a:buFont typeface="Wingdings" panose="05000000000000000000" pitchFamily="2" charset="2"/>
              <a:buChar char="Ø"/>
            </a:pPr>
            <a:r>
              <a:rPr lang="en-US" altLang="zh-CN" sz="1200" dirty="0"/>
              <a:t> Thread divergence severely degrades the execution performance because the GPU has to serialize the different execution paths.</a:t>
            </a:r>
          </a:p>
          <a:p>
            <a:pPr>
              <a:buFont typeface="Wingdings" panose="05000000000000000000" pitchFamily="2" charset="2"/>
              <a:buChar char="Ø"/>
            </a:pPr>
            <a:r>
              <a:rPr lang="en-US" altLang="zh-CN" sz="1200" dirty="0"/>
              <a:t> </a:t>
            </a:r>
            <a:r>
              <a:rPr lang="en-US" altLang="zh-CN" sz="1200" dirty="0">
                <a:solidFill>
                  <a:srgbClr val="023E88"/>
                </a:solidFill>
              </a:rPr>
              <a:t>MBE algorithms require pruning approaches to reduce extensive enumeration space</a:t>
            </a:r>
            <a:r>
              <a:rPr lang="en-US" altLang="zh-CN" sz="1200" dirty="0"/>
              <a:t>. However, existing pruning approaches generate more massive thread divergence because each thread works independently with different execution paths. </a:t>
            </a:r>
            <a:r>
              <a:rPr lang="en-US" altLang="zh-CN" sz="1200" dirty="0">
                <a:solidFill>
                  <a:srgbClr val="FF0000"/>
                </a:solidFill>
              </a:rPr>
              <a:t>It is desirable to design a GPU-friendly pruning approach.</a:t>
            </a:r>
            <a:endParaRPr lang="zh-CN" altLang="en-US" sz="1200" dirty="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AC96ADF5-1F2F-4E4C-933D-9A74040696C0}" type="slidenum">
              <a:rPr lang="en-US" smtClean="0"/>
              <a:t>15</a:t>
            </a:fld>
            <a:endParaRPr lang="en-US"/>
          </a:p>
        </p:txBody>
      </p:sp>
    </p:spTree>
    <p:extLst>
      <p:ext uri="{BB962C8B-B14F-4D97-AF65-F5344CB8AC3E}">
        <p14:creationId xmlns:p14="http://schemas.microsoft.com/office/powerpoint/2010/main" val="1393863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1200" dirty="0"/>
              <a:t> The GPU groups 32 parallel threads into a warp and executes multiple warps concurrently. Thread divergence refers to threads in a warp take different execution paths on the GPU.</a:t>
            </a:r>
          </a:p>
          <a:p>
            <a:pPr>
              <a:buFont typeface="Wingdings" panose="05000000000000000000" pitchFamily="2" charset="2"/>
              <a:buChar char="Ø"/>
            </a:pPr>
            <a:r>
              <a:rPr lang="en-US" altLang="zh-CN" sz="1200" dirty="0"/>
              <a:t> Thread divergence severely degrades the execution performance because the GPU has to serialize the different execution paths.</a:t>
            </a:r>
          </a:p>
          <a:p>
            <a:pPr>
              <a:buFont typeface="Wingdings" panose="05000000000000000000" pitchFamily="2" charset="2"/>
              <a:buChar char="Ø"/>
            </a:pPr>
            <a:r>
              <a:rPr lang="en-US" altLang="zh-CN" sz="1200" dirty="0"/>
              <a:t> </a:t>
            </a:r>
            <a:r>
              <a:rPr lang="en-US" altLang="zh-CN" sz="1200" dirty="0">
                <a:solidFill>
                  <a:srgbClr val="023E88"/>
                </a:solidFill>
              </a:rPr>
              <a:t>MBE algorithms require pruning approaches to reduce extensive enumeration space</a:t>
            </a:r>
            <a:r>
              <a:rPr lang="en-US" altLang="zh-CN" sz="1200" dirty="0"/>
              <a:t>. However, existing pruning approaches generate more massive thread divergence because each thread works independently with different execution paths. </a:t>
            </a:r>
            <a:r>
              <a:rPr lang="en-US" altLang="zh-CN" sz="1200" dirty="0">
                <a:solidFill>
                  <a:srgbClr val="FF0000"/>
                </a:solidFill>
              </a:rPr>
              <a:t>It is desirable to design a GPU-friendly pruning approach.</a:t>
            </a:r>
            <a:endParaRPr lang="zh-CN" altLang="en-US" sz="1200" dirty="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AC96ADF5-1F2F-4E4C-933D-9A74040696C0}" type="slidenum">
              <a:rPr lang="en-US" smtClean="0"/>
              <a:t>16</a:t>
            </a:fld>
            <a:endParaRPr lang="en-US"/>
          </a:p>
        </p:txBody>
      </p:sp>
    </p:spTree>
    <p:extLst>
      <p:ext uri="{BB962C8B-B14F-4D97-AF65-F5344CB8AC3E}">
        <p14:creationId xmlns:p14="http://schemas.microsoft.com/office/powerpoint/2010/main" val="3741426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3400" dirty="0"/>
                  <a:t>To parallelize MBE algorithm, each parallel MBE procedure processes a sub enumeration tree independently.</a:t>
                </a:r>
              </a:p>
              <a:p>
                <a:pPr>
                  <a:buFont typeface="Wingdings" panose="05000000000000000000" pitchFamily="2" charset="2"/>
                  <a:buChar char="Ø"/>
                </a:pPr>
                <a:r>
                  <a:rPr lang="en-US" altLang="zh-CN" sz="3400" dirty="0"/>
                  <a:t> The parallel MBE suffers  load imbalance problem mainly for two reasons:</a:t>
                </a:r>
              </a:p>
              <a:p>
                <a:pPr marL="800100" lvl="1" indent="-342900">
                  <a:buFont typeface="Arial" panose="020B0604020202020204" pitchFamily="34" charset="0"/>
                  <a:buChar char="•"/>
                </a:pPr>
                <a:r>
                  <a:rPr lang="en-US" altLang="zh-CN" sz="2900" dirty="0"/>
                  <a:t>The running time for processing each enumeration note </a:t>
                </a:r>
                <a14:m>
                  <m:oMath xmlns:m="http://schemas.openxmlformats.org/officeDocument/2006/math">
                    <m:r>
                      <a:rPr lang="en-US" altLang="zh-CN" sz="2900" i="1">
                        <a:latin typeface="Cambria Math" panose="02040503050406030204" pitchFamily="18" charset="0"/>
                      </a:rPr>
                      <m:t>(</m:t>
                    </m:r>
                    <m:r>
                      <a:rPr lang="en-US" altLang="zh-CN" sz="2900" i="1">
                        <a:latin typeface="Cambria Math" panose="02040503050406030204" pitchFamily="18" charset="0"/>
                      </a:rPr>
                      <m:t>𝐿</m:t>
                    </m:r>
                    <m:r>
                      <a:rPr lang="en-US" altLang="zh-CN" sz="2900" i="1">
                        <a:latin typeface="Cambria Math" panose="02040503050406030204" pitchFamily="18" charset="0"/>
                      </a:rPr>
                      <m:t>,</m:t>
                    </m:r>
                    <m:r>
                      <a:rPr lang="en-US" altLang="zh-CN" sz="2900" i="1">
                        <a:latin typeface="Cambria Math" panose="02040503050406030204" pitchFamily="18" charset="0"/>
                      </a:rPr>
                      <m:t>𝑅</m:t>
                    </m:r>
                    <m:r>
                      <a:rPr lang="en-US" altLang="zh-CN" sz="2900" i="1">
                        <a:latin typeface="Cambria Math" panose="02040503050406030204" pitchFamily="18" charset="0"/>
                      </a:rPr>
                      <m:t>,</m:t>
                    </m:r>
                    <m:r>
                      <a:rPr lang="en-US" altLang="zh-CN" sz="2900" i="1">
                        <a:latin typeface="Cambria Math" panose="02040503050406030204" pitchFamily="18" charset="0"/>
                      </a:rPr>
                      <m:t>𝐶</m:t>
                    </m:r>
                    <m:r>
                      <a:rPr lang="en-US" altLang="zh-CN" sz="2900" i="1">
                        <a:latin typeface="Cambria Math" panose="02040503050406030204" pitchFamily="18" charset="0"/>
                      </a:rPr>
                      <m:t>)</m:t>
                    </m:r>
                  </m:oMath>
                </a14:m>
                <a:r>
                  <a:rPr lang="en-US" altLang="zh-CN" sz="2900" dirty="0"/>
                  <a:t> varies greatly since nodes contain various numbers of candidate vertices.</a:t>
                </a:r>
              </a:p>
              <a:p>
                <a:pPr marL="800100" lvl="1" indent="-342900">
                  <a:buFont typeface="Arial" panose="020B0604020202020204" pitchFamily="34" charset="0"/>
                  <a:buChar char="•"/>
                </a:pPr>
                <a:r>
                  <a:rPr lang="en-US" altLang="zh-CN" sz="2900" dirty="0"/>
                  <a:t>The number of nodes in subtrees differs significantly because different maximal biclique </a:t>
                </a:r>
                <a14:m>
                  <m:oMath xmlns:m="http://schemas.openxmlformats.org/officeDocument/2006/math">
                    <m:r>
                      <a:rPr lang="en-US" altLang="zh-CN" sz="2900" i="1">
                        <a:latin typeface="Cambria Math" panose="02040503050406030204" pitchFamily="18" charset="0"/>
                      </a:rPr>
                      <m:t>(</m:t>
                    </m:r>
                    <m:r>
                      <a:rPr lang="en-US" altLang="zh-CN" sz="2900" i="1">
                        <a:latin typeface="Cambria Math" panose="02040503050406030204" pitchFamily="18" charset="0"/>
                      </a:rPr>
                      <m:t>𝐿</m:t>
                    </m:r>
                    <m:r>
                      <a:rPr lang="en-US" altLang="zh-CN" sz="2900" i="1">
                        <a:latin typeface="Cambria Math" panose="02040503050406030204" pitchFamily="18" charset="0"/>
                      </a:rPr>
                      <m:t>,</m:t>
                    </m:r>
                    <m:r>
                      <a:rPr lang="en-US" altLang="zh-CN" sz="2900" i="1">
                        <a:latin typeface="Cambria Math" panose="02040503050406030204" pitchFamily="18" charset="0"/>
                      </a:rPr>
                      <m:t>𝑅</m:t>
                    </m:r>
                    <m:r>
                      <a:rPr lang="en-US" altLang="zh-CN" sz="2900" i="1">
                        <a:latin typeface="Cambria Math" panose="02040503050406030204" pitchFamily="18" charset="0"/>
                      </a:rPr>
                      <m:t>)</m:t>
                    </m:r>
                  </m:oMath>
                </a14:m>
                <a:r>
                  <a:rPr lang="en-US" altLang="zh-CN" sz="2900" dirty="0"/>
                  <a:t> contain various numbers of vertices in </a:t>
                </a:r>
                <a14:m>
                  <m:oMath xmlns:m="http://schemas.openxmlformats.org/officeDocument/2006/math">
                    <m:r>
                      <a:rPr lang="en-US" altLang="zh-CN" sz="2900" i="1">
                        <a:latin typeface="Cambria Math" panose="02040503050406030204" pitchFamily="18" charset="0"/>
                      </a:rPr>
                      <m:t>𝑅</m:t>
                    </m:r>
                  </m:oMath>
                </a14:m>
                <a:r>
                  <a:rPr lang="en-US" altLang="zh-CN" sz="2900" dirty="0"/>
                  <a:t>.</a:t>
                </a:r>
              </a:p>
              <a:p>
                <a:pPr>
                  <a:buFont typeface="Wingdings" panose="05000000000000000000" pitchFamily="2" charset="2"/>
                  <a:buChar char="Ø"/>
                </a:pPr>
                <a:r>
                  <a:rPr lang="fr-FR" altLang="zh-CN" sz="3200" dirty="0">
                    <a:solidFill>
                      <a:schemeClr val="bg1"/>
                    </a:solidFill>
                    <a:latin typeface="Arial" panose="020B0604020202020204" pitchFamily="34" charset="0"/>
                    <a:cs typeface="Arial" panose="020B0604020202020204" pitchFamily="34" charset="0"/>
                  </a:rPr>
                  <a:t>The parallel MBE algorithm suffers from severe load imbalance problem. 86 streaming multiprocessors (SMs) waste over 1,458 seconds waiting for the slowest one on BookCrossing if we assign each sub enumeration tree to a warp based on our new algorithm GMBE.</a:t>
                </a:r>
              </a:p>
              <a:p>
                <a:pPr marL="800100" lvl="1" indent="-342900">
                  <a:buFont typeface="Arial" panose="020B0604020202020204" pitchFamily="34" charset="0"/>
                  <a:buChar char="•"/>
                </a:pPr>
                <a:endParaRPr lang="en-US" altLang="zh-CN" sz="2900" dirty="0"/>
              </a:p>
              <a:p>
                <a:endParaRPr lang="zh-CN" altLang="en-US" dirty="0"/>
              </a:p>
            </p:txBody>
          </p:sp>
        </mc:Choice>
        <mc:Fallback>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3400" dirty="0"/>
                  <a:t>To parallelize MBE algorithm, each parallel MBE procedure processes a sub enumeration tree independently.</a:t>
                </a:r>
              </a:p>
              <a:p>
                <a:pPr>
                  <a:buFont typeface="Wingdings" panose="05000000000000000000" pitchFamily="2" charset="2"/>
                  <a:buChar char="Ø"/>
                </a:pPr>
                <a:r>
                  <a:rPr lang="en-US" altLang="zh-CN" sz="3400" dirty="0"/>
                  <a:t> The parallel MBE suffers  load imbalance problem mainly for two reasons:</a:t>
                </a:r>
              </a:p>
              <a:p>
                <a:pPr marL="800100" lvl="1" indent="-342900">
                  <a:buFont typeface="Arial" panose="020B0604020202020204" pitchFamily="34" charset="0"/>
                  <a:buChar char="•"/>
                </a:pPr>
                <a:r>
                  <a:rPr lang="en-US" altLang="zh-CN" sz="2900" dirty="0"/>
                  <a:t>The running time for processing each enumeration note </a:t>
                </a:r>
                <a:r>
                  <a:rPr lang="en-US" altLang="zh-CN" sz="2900" i="0">
                    <a:latin typeface="Cambria Math" panose="02040503050406030204" pitchFamily="18" charset="0"/>
                  </a:rPr>
                  <a:t>(𝐿,𝑅,𝐶)</a:t>
                </a:r>
                <a:r>
                  <a:rPr lang="en-US" altLang="zh-CN" sz="2900" dirty="0"/>
                  <a:t> varies greatly since nodes contain various numbers of candidate vertices.</a:t>
                </a:r>
              </a:p>
              <a:p>
                <a:pPr marL="800100" lvl="1" indent="-342900">
                  <a:buFont typeface="Arial" panose="020B0604020202020204" pitchFamily="34" charset="0"/>
                  <a:buChar char="•"/>
                </a:pPr>
                <a:r>
                  <a:rPr lang="en-US" altLang="zh-CN" sz="2900" dirty="0"/>
                  <a:t>The number of nodes in subtrees differs significantly because different maximal biclique </a:t>
                </a:r>
                <a:r>
                  <a:rPr lang="en-US" altLang="zh-CN" sz="2900" i="0">
                    <a:latin typeface="Cambria Math" panose="02040503050406030204" pitchFamily="18" charset="0"/>
                  </a:rPr>
                  <a:t>(𝐿,𝑅)</a:t>
                </a:r>
                <a:r>
                  <a:rPr lang="en-US" altLang="zh-CN" sz="2900" dirty="0"/>
                  <a:t> contain various numbers of vertices in </a:t>
                </a:r>
                <a:r>
                  <a:rPr lang="en-US" altLang="zh-CN" sz="2900" i="0">
                    <a:latin typeface="Cambria Math" panose="02040503050406030204" pitchFamily="18" charset="0"/>
                  </a:rPr>
                  <a:t>𝑅</a:t>
                </a:r>
                <a:r>
                  <a:rPr lang="en-US" altLang="zh-CN" sz="2900" dirty="0"/>
                  <a:t>.</a:t>
                </a:r>
              </a:p>
              <a:p>
                <a:pPr>
                  <a:buFont typeface="Wingdings" panose="05000000000000000000" pitchFamily="2" charset="2"/>
                  <a:buChar char="Ø"/>
                </a:pPr>
                <a:r>
                  <a:rPr lang="fr-FR" altLang="zh-CN" sz="3200" dirty="0">
                    <a:solidFill>
                      <a:schemeClr val="bg1"/>
                    </a:solidFill>
                    <a:latin typeface="Arial" panose="020B0604020202020204" pitchFamily="34" charset="0"/>
                    <a:cs typeface="Arial" panose="020B0604020202020204" pitchFamily="34" charset="0"/>
                  </a:rPr>
                  <a:t>The parallel MBE algorithm suffers from severe load imbalance problem. 86 streaming multiprocessors (SMs) waste over 1,458 seconds waiting for the slowest one on BookCrossing if we assign each sub enumeration tree to a warp based on our new algorithm GMBE.</a:t>
                </a:r>
              </a:p>
              <a:p>
                <a:pPr marL="800100" lvl="1" indent="-342900">
                  <a:buFont typeface="Arial" panose="020B0604020202020204" pitchFamily="34" charset="0"/>
                  <a:buChar char="•"/>
                </a:pPr>
                <a:endParaRPr lang="en-US" altLang="zh-CN" sz="2900" dirty="0"/>
              </a:p>
              <a:p>
                <a:endParaRPr lang="zh-CN" altLang="en-US" dirty="0"/>
              </a:p>
            </p:txBody>
          </p:sp>
        </mc:Fallback>
      </mc:AlternateContent>
      <p:sp>
        <p:nvSpPr>
          <p:cNvPr id="4" name="灯片编号占位符 3"/>
          <p:cNvSpPr>
            <a:spLocks noGrp="1"/>
          </p:cNvSpPr>
          <p:nvPr>
            <p:ph type="sldNum" sz="quarter" idx="5"/>
          </p:nvPr>
        </p:nvSpPr>
        <p:spPr/>
        <p:txBody>
          <a:bodyPr/>
          <a:lstStyle/>
          <a:p>
            <a:fld id="{AC96ADF5-1F2F-4E4C-933D-9A74040696C0}" type="slidenum">
              <a:rPr lang="en-US" smtClean="0"/>
              <a:t>17</a:t>
            </a:fld>
            <a:endParaRPr lang="en-US"/>
          </a:p>
        </p:txBody>
      </p:sp>
    </p:spTree>
    <p:extLst>
      <p:ext uri="{BB962C8B-B14F-4D97-AF65-F5344CB8AC3E}">
        <p14:creationId xmlns:p14="http://schemas.microsoft.com/office/powerpoint/2010/main" val="14370824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enhance memory efficiency when traversing the sub-enumeration tree rooted at node </a:t>
                </a:r>
                <a14:m>
                  <m:oMath xmlns:m="http://schemas.openxmlformats.org/officeDocument/2006/math">
                    <m:r>
                      <a:rPr lang="en-US" altLang="zh-CN" i="1">
                        <a:latin typeface="Cambria Math" panose="02040503050406030204" pitchFamily="18" charset="0"/>
                      </a:rPr>
                      <m:t>𝑥</m:t>
                    </m:r>
                  </m:oMath>
                </a14:m>
                <a:r>
                  <a:rPr lang="en-US" altLang="zh-CN" dirty="0"/>
                  <a:t>, </a:t>
                </a:r>
                <a:r>
                  <a:rPr lang="en-US" altLang="zh-CN" dirty="0">
                    <a:solidFill>
                      <a:srgbClr val="FF0000"/>
                    </a:solidFill>
                  </a:rPr>
                  <a:t>we reuse node </a:t>
                </a:r>
                <a14:m>
                  <m:oMath xmlns:m="http://schemas.openxmlformats.org/officeDocument/2006/math">
                    <m:r>
                      <a:rPr lang="en-US" altLang="zh-CN" i="1">
                        <a:solidFill>
                          <a:srgbClr val="FF0000"/>
                        </a:solidFill>
                        <a:latin typeface="Cambria Math" panose="02040503050406030204" pitchFamily="18" charset="0"/>
                      </a:rPr>
                      <m:t>𝑥</m:t>
                    </m:r>
                  </m:oMath>
                </a14:m>
                <a:r>
                  <a:rPr lang="en-US" altLang="zh-CN" dirty="0">
                    <a:solidFill>
                      <a:srgbClr val="FF0000"/>
                    </a:solidFill>
                  </a:rPr>
                  <a:t> to derive all nodes within the subtree instead of dynamically creating new nodes</a:t>
                </a:r>
                <a:r>
                  <a:rPr lang="en-US" altLang="zh-CN" dirty="0"/>
                  <a:t>, resulting in a notable reduction in memory usage.</a:t>
                </a:r>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enhance memory efficiency when traversing the sub-enumeration tree rooted at node </a:t>
                </a:r>
                <a:r>
                  <a:rPr lang="en-US" altLang="zh-CN" i="0">
                    <a:latin typeface="Cambria Math" panose="02040503050406030204" pitchFamily="18" charset="0"/>
                  </a:rPr>
                  <a:t>𝑥</a:t>
                </a:r>
                <a:r>
                  <a:rPr lang="en-US" altLang="zh-CN" dirty="0"/>
                  <a:t>, </a:t>
                </a:r>
                <a:r>
                  <a:rPr lang="en-US" altLang="zh-CN" dirty="0">
                    <a:solidFill>
                      <a:srgbClr val="FF0000"/>
                    </a:solidFill>
                  </a:rPr>
                  <a:t>we reuse node </a:t>
                </a:r>
                <a:r>
                  <a:rPr lang="en-US" altLang="zh-CN" i="0">
                    <a:solidFill>
                      <a:srgbClr val="FF0000"/>
                    </a:solidFill>
                    <a:latin typeface="Cambria Math" panose="02040503050406030204" pitchFamily="18" charset="0"/>
                  </a:rPr>
                  <a:t>𝑥</a:t>
                </a:r>
                <a:r>
                  <a:rPr lang="en-US" altLang="zh-CN" dirty="0">
                    <a:solidFill>
                      <a:srgbClr val="FF0000"/>
                    </a:solidFill>
                  </a:rPr>
                  <a:t> to derive all nodes within the subtree instead of dynamically creating new nodes</a:t>
                </a:r>
                <a:r>
                  <a:rPr lang="en-US" altLang="zh-CN" dirty="0"/>
                  <a:t>, resulting in a notable reduction in memory usage.</a:t>
                </a:r>
              </a:p>
              <a:p>
                <a:endParaRPr lang="zh-CN" altLang="en-US" dirty="0"/>
              </a:p>
            </p:txBody>
          </p:sp>
        </mc:Fallback>
      </mc:AlternateContent>
      <p:sp>
        <p:nvSpPr>
          <p:cNvPr id="4" name="灯片编号占位符 3"/>
          <p:cNvSpPr>
            <a:spLocks noGrp="1"/>
          </p:cNvSpPr>
          <p:nvPr>
            <p:ph type="sldNum" sz="quarter" idx="5"/>
          </p:nvPr>
        </p:nvSpPr>
        <p:spPr/>
        <p:txBody>
          <a:bodyPr/>
          <a:lstStyle/>
          <a:p>
            <a:fld id="{AC96ADF5-1F2F-4E4C-933D-9A74040696C0}" type="slidenum">
              <a:rPr lang="en-US" smtClean="0"/>
              <a:t>19</a:t>
            </a:fld>
            <a:endParaRPr lang="en-US"/>
          </a:p>
        </p:txBody>
      </p:sp>
    </p:spTree>
    <p:extLst>
      <p:ext uri="{BB962C8B-B14F-4D97-AF65-F5344CB8AC3E}">
        <p14:creationId xmlns:p14="http://schemas.microsoft.com/office/powerpoint/2010/main" val="3643634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0000"/>
                </a:solidFill>
              </a:rPr>
              <a:t>Conclusion: Existing solutions for MBE often require significant memory usage as the depth of the node increases. In contrast, our proposed approach greatly reduces memory usage by efficiently reusing the memory of the root node.</a:t>
            </a:r>
          </a:p>
          <a:p>
            <a:endParaRPr lang="zh-CN" altLang="en-US" dirty="0"/>
          </a:p>
        </p:txBody>
      </p:sp>
      <p:sp>
        <p:nvSpPr>
          <p:cNvPr id="4" name="灯片编号占位符 3"/>
          <p:cNvSpPr>
            <a:spLocks noGrp="1"/>
          </p:cNvSpPr>
          <p:nvPr>
            <p:ph type="sldNum" sz="quarter" idx="5"/>
          </p:nvPr>
        </p:nvSpPr>
        <p:spPr/>
        <p:txBody>
          <a:bodyPr/>
          <a:lstStyle/>
          <a:p>
            <a:fld id="{AC96ADF5-1F2F-4E4C-933D-9A74040696C0}" type="slidenum">
              <a:rPr lang="en-US" smtClean="0"/>
              <a:t>22</a:t>
            </a:fld>
            <a:endParaRPr lang="en-US"/>
          </a:p>
        </p:txBody>
      </p:sp>
    </p:spTree>
    <p:extLst>
      <p:ext uri="{BB962C8B-B14F-4D97-AF65-F5344CB8AC3E}">
        <p14:creationId xmlns:p14="http://schemas.microsoft.com/office/powerpoint/2010/main" val="3969289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2200" b="1" dirty="0"/>
                  <a:t> Naïve approach</a:t>
                </a:r>
              </a:p>
              <a:p>
                <a:pPr lvl="1"/>
                <a:r>
                  <a:rPr lang="en-US" altLang="zh-CN" sz="1900" dirty="0"/>
                  <a:t>For exploring the massive parallelism of GPUs, a naive approach is assigning a task to manage each enumeration tree whose root node is </a:t>
                </a:r>
                <a14:m>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𝑠</m:t>
                        </m:r>
                      </m:sub>
                    </m:sSub>
                  </m:oMath>
                </a14:m>
                <a:r>
                  <a:rPr lang="zh-CN" altLang="en-US" sz="1900" dirty="0"/>
                  <a:t> </a:t>
                </a:r>
                <a:r>
                  <a:rPr lang="en-US" altLang="zh-CN" sz="1900" dirty="0"/>
                  <a:t>(</a:t>
                </a:r>
                <a14:m>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𝑠</m:t>
                        </m:r>
                      </m:sub>
                    </m:sSub>
                  </m:oMath>
                </a14:m>
                <a:r>
                  <a:rPr lang="zh-CN" altLang="en-US" sz="1900" dirty="0"/>
                  <a:t>∈ 𝑉 </a:t>
                </a:r>
                <a:r>
                  <a:rPr lang="en-US" altLang="zh-CN" sz="1900" dirty="0"/>
                  <a:t>). Then we map these tasks to warps</a:t>
                </a:r>
                <a:r>
                  <a:rPr lang="en-US" altLang="zh-CN" sz="1900" baseline="30000" dirty="0"/>
                  <a:t>[1]</a:t>
                </a:r>
                <a:r>
                  <a:rPr lang="en-US" altLang="zh-CN" sz="1900" dirty="0"/>
                  <a:t> or blocks</a:t>
                </a:r>
                <a:r>
                  <a:rPr lang="en-US" altLang="zh-CN" sz="1900" baseline="30000" dirty="0"/>
                  <a:t>[2]</a:t>
                </a:r>
                <a:r>
                  <a:rPr lang="en-US" altLang="zh-CN" sz="1900" dirty="0"/>
                  <a:t> in GPUs similar to the related work.</a:t>
                </a:r>
              </a:p>
              <a:p>
                <a:pPr lvl="0">
                  <a:buFont typeface="Wingdings" panose="05000000000000000000" pitchFamily="2" charset="2"/>
                  <a:buChar char="Ø"/>
                </a:pPr>
                <a:r>
                  <a:rPr lang="en-US" altLang="zh-CN" sz="2200" b="1" dirty="0">
                    <a:solidFill>
                      <a:prstClr val="black"/>
                    </a:solidFill>
                  </a:rPr>
                  <a:t> Key observation</a:t>
                </a:r>
              </a:p>
              <a:p>
                <a:pPr lvl="1"/>
                <a:r>
                  <a:rPr lang="en-US" altLang="zh-CN" sz="1900" dirty="0"/>
                  <a:t>The naive approach is insufficient to balance the loads among GPU SMs for the MBE problem because the parallel GPU tasks created are highly unbalanced and their loads are determined by the various size of the enumeration trees assigned to the tasks.</a:t>
                </a:r>
              </a:p>
              <a:p>
                <a:pPr lvl="0">
                  <a:buFont typeface="Wingdings" panose="05000000000000000000" pitchFamily="2" charset="2"/>
                  <a:buChar char="Ø"/>
                </a:pPr>
                <a:r>
                  <a:rPr lang="en-US" altLang="zh-CN" sz="2200" b="1" dirty="0">
                    <a:solidFill>
                      <a:prstClr val="black"/>
                    </a:solidFill>
                  </a:rPr>
                  <a:t> Main idea</a:t>
                </a:r>
              </a:p>
              <a:p>
                <a:pPr marL="800100" lvl="1" indent="-342900">
                  <a:buFont typeface="Arial" panose="020B0604020202020204" pitchFamily="34" charset="0"/>
                  <a:buChar char="•"/>
                </a:pPr>
                <a:r>
                  <a:rPr lang="en-US" altLang="zh-CN" sz="1900" dirty="0"/>
                  <a:t>Design two functions to detect tasks having heavy workloads at runtime.</a:t>
                </a:r>
              </a:p>
              <a:p>
                <a:pPr marL="800100" lvl="1" indent="-342900">
                  <a:buFont typeface="Arial" panose="020B0604020202020204" pitchFamily="34" charset="0"/>
                  <a:buChar char="•"/>
                </a:pPr>
                <a:r>
                  <a:rPr lang="en-US" altLang="zh-CN" sz="1900" dirty="0"/>
                  <a:t>Dynamically divide  the task with heavy workload into multiple subtasks and balance the workloads using a concurrent queue.</a:t>
                </a:r>
              </a:p>
              <a:p>
                <a:pPr marL="0" indent="0">
                  <a:buNone/>
                </a:pPr>
                <a:r>
                  <a:rPr lang="en-US" altLang="zh-CN" sz="1400" dirty="0">
                    <a:latin typeface="Arial" panose="020B0604020202020204" pitchFamily="34" charset="0"/>
                    <a:cs typeface="Arial" panose="020B0604020202020204" pitchFamily="34" charset="0"/>
                  </a:rPr>
                  <a:t>[1] </a:t>
                </a:r>
                <a:r>
                  <a:rPr lang="en-US" altLang="zh-CN" sz="1400" dirty="0" err="1">
                    <a:latin typeface="Arial" panose="020B0604020202020204" pitchFamily="34" charset="0"/>
                    <a:cs typeface="Arial" panose="020B0604020202020204" pitchFamily="34" charset="0"/>
                  </a:rPr>
                  <a:t>Xuhao</a:t>
                </a:r>
                <a:r>
                  <a:rPr lang="en-US" altLang="zh-CN" sz="1400" dirty="0">
                    <a:latin typeface="Arial" panose="020B0604020202020204" pitchFamily="34" charset="0"/>
                    <a:cs typeface="Arial" panose="020B0604020202020204" pitchFamily="34" charset="0"/>
                  </a:rPr>
                  <a:t> Chen and Arvind. Efficient and Scalable Graph Pattern Mining on GPUs. OSDI 2022. 857–877.</a:t>
                </a:r>
              </a:p>
              <a:p>
                <a:pPr marL="0" indent="0">
                  <a:buNone/>
                </a:pPr>
                <a:r>
                  <a:rPr lang="en-US" altLang="zh-CN" sz="1400" dirty="0">
                    <a:latin typeface="Arial" panose="020B0604020202020204" pitchFamily="34" charset="0"/>
                    <a:cs typeface="Arial" panose="020B0604020202020204" pitchFamily="34" charset="0"/>
                  </a:rPr>
                  <a:t>[2] Mohammad </a:t>
                </a:r>
                <a:r>
                  <a:rPr lang="en-US" altLang="zh-CN" sz="1400" dirty="0" err="1">
                    <a:latin typeface="Arial" panose="020B0604020202020204" pitchFamily="34" charset="0"/>
                    <a:cs typeface="Arial" panose="020B0604020202020204" pitchFamily="34" charset="0"/>
                  </a:rPr>
                  <a:t>Almasri</a:t>
                </a:r>
                <a:r>
                  <a:rPr lang="en-US" altLang="zh-CN" sz="1400" dirty="0">
                    <a:latin typeface="Arial" panose="020B0604020202020204" pitchFamily="34" charset="0"/>
                    <a:cs typeface="Arial" panose="020B0604020202020204" pitchFamily="34" charset="0"/>
                  </a:rPr>
                  <a:t>, Izzat El Hajj, Rakesh </a:t>
                </a:r>
                <a:r>
                  <a:rPr lang="en-US" altLang="zh-CN" sz="1400" dirty="0" err="1">
                    <a:latin typeface="Arial" panose="020B0604020202020204" pitchFamily="34" charset="0"/>
                    <a:cs typeface="Arial" panose="020B0604020202020204" pitchFamily="34" charset="0"/>
                  </a:rPr>
                  <a:t>Nagi</a:t>
                </a:r>
                <a:r>
                  <a:rPr lang="en-US" altLang="zh-CN" sz="1400" dirty="0">
                    <a:latin typeface="Arial" panose="020B0604020202020204" pitchFamily="34" charset="0"/>
                    <a:cs typeface="Arial" panose="020B0604020202020204" pitchFamily="34" charset="0"/>
                  </a:rPr>
                  <a:t>, </a:t>
                </a:r>
                <a:r>
                  <a:rPr lang="en-US" altLang="zh-CN" sz="1400" dirty="0" err="1">
                    <a:latin typeface="Arial" panose="020B0604020202020204" pitchFamily="34" charset="0"/>
                    <a:cs typeface="Arial" panose="020B0604020202020204" pitchFamily="34" charset="0"/>
                  </a:rPr>
                  <a:t>Jinjun</a:t>
                </a:r>
                <a:r>
                  <a:rPr lang="en-US" altLang="zh-CN" sz="1400" dirty="0">
                    <a:latin typeface="Arial" panose="020B0604020202020204" pitchFamily="34" charset="0"/>
                    <a:cs typeface="Arial" panose="020B0604020202020204" pitchFamily="34" charset="0"/>
                  </a:rPr>
                  <a:t> </a:t>
                </a:r>
                <a:r>
                  <a:rPr lang="en-US" altLang="zh-CN" sz="1400" dirty="0" err="1">
                    <a:latin typeface="Arial" panose="020B0604020202020204" pitchFamily="34" charset="0"/>
                    <a:cs typeface="Arial" panose="020B0604020202020204" pitchFamily="34" charset="0"/>
                  </a:rPr>
                  <a:t>Xiong</a:t>
                </a:r>
                <a:r>
                  <a:rPr lang="en-US" altLang="zh-CN" sz="1400" dirty="0">
                    <a:latin typeface="Arial" panose="020B0604020202020204" pitchFamily="34" charset="0"/>
                    <a:cs typeface="Arial" panose="020B0604020202020204" pitchFamily="34" charset="0"/>
                  </a:rPr>
                  <a:t>, and Wen-Mei </a:t>
                </a:r>
                <a:r>
                  <a:rPr lang="en-US" altLang="zh-CN" sz="1400" dirty="0" err="1">
                    <a:latin typeface="Arial" panose="020B0604020202020204" pitchFamily="34" charset="0"/>
                    <a:cs typeface="Arial" panose="020B0604020202020204" pitchFamily="34" charset="0"/>
                  </a:rPr>
                  <a:t>Hwu</a:t>
                </a:r>
                <a:r>
                  <a:rPr lang="en-US" altLang="zh-CN" sz="1400" dirty="0">
                    <a:latin typeface="Arial" panose="020B0604020202020204" pitchFamily="34" charset="0"/>
                    <a:cs typeface="Arial" panose="020B0604020202020204" pitchFamily="34" charset="0"/>
                  </a:rPr>
                  <a:t>. Parallel K-clique counting on GPUs. ICS 2022. 21:1–21:14.</a:t>
                </a:r>
              </a:p>
              <a:p>
                <a:pPr marL="800100" lvl="1" indent="-342900">
                  <a:buFont typeface="Arial" panose="020B0604020202020204" pitchFamily="34" charset="0"/>
                  <a:buChar char="•"/>
                </a:pPr>
                <a:endParaRPr lang="en-US" altLang="zh-CN" sz="1900" dirty="0"/>
              </a:p>
              <a:p>
                <a:endParaRPr lang="zh-CN" altLang="en-US" dirty="0"/>
              </a:p>
            </p:txBody>
          </p:sp>
        </mc:Choice>
        <mc:Fallback>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2200" b="1" dirty="0"/>
                  <a:t> Naïve approach</a:t>
                </a:r>
              </a:p>
              <a:p>
                <a:pPr lvl="1"/>
                <a:r>
                  <a:rPr lang="en-US" altLang="zh-CN" sz="1900" dirty="0"/>
                  <a:t>For exploring the massive parallelism of GPUs, a naive approach is assigning a task to manage each enumeration tree whose root node is </a:t>
                </a:r>
                <a:r>
                  <a:rPr lang="en-US" altLang="zh-CN" sz="1900" i="0">
                    <a:latin typeface="Cambria Math" panose="02040503050406030204" pitchFamily="18" charset="0"/>
                  </a:rPr>
                  <a:t>𝑣_𝑠</a:t>
                </a:r>
                <a:r>
                  <a:rPr lang="zh-CN" altLang="en-US" sz="1900" dirty="0"/>
                  <a:t> </a:t>
                </a:r>
                <a:r>
                  <a:rPr lang="en-US" altLang="zh-CN" sz="1900" dirty="0"/>
                  <a:t>(</a:t>
                </a:r>
                <a:r>
                  <a:rPr lang="en-US" altLang="zh-CN" sz="1900" i="0">
                    <a:latin typeface="Cambria Math" panose="02040503050406030204" pitchFamily="18" charset="0"/>
                  </a:rPr>
                  <a:t>𝑣_𝑠</a:t>
                </a:r>
                <a:r>
                  <a:rPr lang="zh-CN" altLang="en-US" sz="1900" dirty="0"/>
                  <a:t>∈ 𝑉 </a:t>
                </a:r>
                <a:r>
                  <a:rPr lang="en-US" altLang="zh-CN" sz="1900" dirty="0"/>
                  <a:t>). Then we map these tasks to warps</a:t>
                </a:r>
                <a:r>
                  <a:rPr lang="en-US" altLang="zh-CN" sz="1900" baseline="30000" dirty="0"/>
                  <a:t>[1]</a:t>
                </a:r>
                <a:r>
                  <a:rPr lang="en-US" altLang="zh-CN" sz="1900" dirty="0"/>
                  <a:t> or blocks</a:t>
                </a:r>
                <a:r>
                  <a:rPr lang="en-US" altLang="zh-CN" sz="1900" baseline="30000" dirty="0"/>
                  <a:t>[2]</a:t>
                </a:r>
                <a:r>
                  <a:rPr lang="en-US" altLang="zh-CN" sz="1900" dirty="0"/>
                  <a:t> in GPUs similar to the related work.</a:t>
                </a:r>
              </a:p>
              <a:p>
                <a:pPr lvl="0">
                  <a:buFont typeface="Wingdings" panose="05000000000000000000" pitchFamily="2" charset="2"/>
                  <a:buChar char="Ø"/>
                </a:pPr>
                <a:r>
                  <a:rPr lang="en-US" altLang="zh-CN" sz="2200" b="1" dirty="0">
                    <a:solidFill>
                      <a:prstClr val="black"/>
                    </a:solidFill>
                  </a:rPr>
                  <a:t> Key observation</a:t>
                </a:r>
              </a:p>
              <a:p>
                <a:pPr lvl="1"/>
                <a:r>
                  <a:rPr lang="en-US" altLang="zh-CN" sz="1900" dirty="0"/>
                  <a:t>The naive approach is insufficient to balance the loads among GPU SMs for the MBE problem because the parallel GPU tasks created are highly unbalanced and their loads are determined by the various size of the enumeration trees assigned to the tasks.</a:t>
                </a:r>
              </a:p>
              <a:p>
                <a:pPr lvl="0">
                  <a:buFont typeface="Wingdings" panose="05000000000000000000" pitchFamily="2" charset="2"/>
                  <a:buChar char="Ø"/>
                </a:pPr>
                <a:r>
                  <a:rPr lang="en-US" altLang="zh-CN" sz="2200" b="1" dirty="0">
                    <a:solidFill>
                      <a:prstClr val="black"/>
                    </a:solidFill>
                  </a:rPr>
                  <a:t> Main idea</a:t>
                </a:r>
              </a:p>
              <a:p>
                <a:pPr marL="800100" lvl="1" indent="-342900">
                  <a:buFont typeface="Arial" panose="020B0604020202020204" pitchFamily="34" charset="0"/>
                  <a:buChar char="•"/>
                </a:pPr>
                <a:r>
                  <a:rPr lang="en-US" altLang="zh-CN" sz="1900" dirty="0"/>
                  <a:t>Design two functions to detect tasks having heavy workloads at runtime.</a:t>
                </a:r>
              </a:p>
              <a:p>
                <a:pPr marL="800100" lvl="1" indent="-342900">
                  <a:buFont typeface="Arial" panose="020B0604020202020204" pitchFamily="34" charset="0"/>
                  <a:buChar char="•"/>
                </a:pPr>
                <a:r>
                  <a:rPr lang="en-US" altLang="zh-CN" sz="1900" dirty="0"/>
                  <a:t>Dynamically divide  the task with heavy workload into multiple subtasks and balance the workloads using a concurrent queue.</a:t>
                </a:r>
              </a:p>
              <a:p>
                <a:pPr marL="0" indent="0">
                  <a:buNone/>
                </a:pPr>
                <a:r>
                  <a:rPr lang="en-US" altLang="zh-CN" sz="1400" dirty="0">
                    <a:latin typeface="Arial" panose="020B0604020202020204" pitchFamily="34" charset="0"/>
                    <a:cs typeface="Arial" panose="020B0604020202020204" pitchFamily="34" charset="0"/>
                  </a:rPr>
                  <a:t>[1] </a:t>
                </a:r>
                <a:r>
                  <a:rPr lang="en-US" altLang="zh-CN" sz="1400" dirty="0" err="1">
                    <a:latin typeface="Arial" panose="020B0604020202020204" pitchFamily="34" charset="0"/>
                    <a:cs typeface="Arial" panose="020B0604020202020204" pitchFamily="34" charset="0"/>
                  </a:rPr>
                  <a:t>Xuhao</a:t>
                </a:r>
                <a:r>
                  <a:rPr lang="en-US" altLang="zh-CN" sz="1400" dirty="0">
                    <a:latin typeface="Arial" panose="020B0604020202020204" pitchFamily="34" charset="0"/>
                    <a:cs typeface="Arial" panose="020B0604020202020204" pitchFamily="34" charset="0"/>
                  </a:rPr>
                  <a:t> Chen and Arvind. Efficient and Scalable Graph Pattern Mining on GPUs. OSDI 2022. 857–877.</a:t>
                </a:r>
              </a:p>
              <a:p>
                <a:pPr marL="0" indent="0">
                  <a:buNone/>
                </a:pPr>
                <a:r>
                  <a:rPr lang="en-US" altLang="zh-CN" sz="1400" dirty="0">
                    <a:latin typeface="Arial" panose="020B0604020202020204" pitchFamily="34" charset="0"/>
                    <a:cs typeface="Arial" panose="020B0604020202020204" pitchFamily="34" charset="0"/>
                  </a:rPr>
                  <a:t>[2] Mohammad </a:t>
                </a:r>
                <a:r>
                  <a:rPr lang="en-US" altLang="zh-CN" sz="1400" dirty="0" err="1">
                    <a:latin typeface="Arial" panose="020B0604020202020204" pitchFamily="34" charset="0"/>
                    <a:cs typeface="Arial" panose="020B0604020202020204" pitchFamily="34" charset="0"/>
                  </a:rPr>
                  <a:t>Almasri</a:t>
                </a:r>
                <a:r>
                  <a:rPr lang="en-US" altLang="zh-CN" sz="1400" dirty="0">
                    <a:latin typeface="Arial" panose="020B0604020202020204" pitchFamily="34" charset="0"/>
                    <a:cs typeface="Arial" panose="020B0604020202020204" pitchFamily="34" charset="0"/>
                  </a:rPr>
                  <a:t>, Izzat El Hajj, Rakesh </a:t>
                </a:r>
                <a:r>
                  <a:rPr lang="en-US" altLang="zh-CN" sz="1400" dirty="0" err="1">
                    <a:latin typeface="Arial" panose="020B0604020202020204" pitchFamily="34" charset="0"/>
                    <a:cs typeface="Arial" panose="020B0604020202020204" pitchFamily="34" charset="0"/>
                  </a:rPr>
                  <a:t>Nagi</a:t>
                </a:r>
                <a:r>
                  <a:rPr lang="en-US" altLang="zh-CN" sz="1400" dirty="0">
                    <a:latin typeface="Arial" panose="020B0604020202020204" pitchFamily="34" charset="0"/>
                    <a:cs typeface="Arial" panose="020B0604020202020204" pitchFamily="34" charset="0"/>
                  </a:rPr>
                  <a:t>, </a:t>
                </a:r>
                <a:r>
                  <a:rPr lang="en-US" altLang="zh-CN" sz="1400" dirty="0" err="1">
                    <a:latin typeface="Arial" panose="020B0604020202020204" pitchFamily="34" charset="0"/>
                    <a:cs typeface="Arial" panose="020B0604020202020204" pitchFamily="34" charset="0"/>
                  </a:rPr>
                  <a:t>Jinjun</a:t>
                </a:r>
                <a:r>
                  <a:rPr lang="en-US" altLang="zh-CN" sz="1400" dirty="0">
                    <a:latin typeface="Arial" panose="020B0604020202020204" pitchFamily="34" charset="0"/>
                    <a:cs typeface="Arial" panose="020B0604020202020204" pitchFamily="34" charset="0"/>
                  </a:rPr>
                  <a:t> </a:t>
                </a:r>
                <a:r>
                  <a:rPr lang="en-US" altLang="zh-CN" sz="1400" dirty="0" err="1">
                    <a:latin typeface="Arial" panose="020B0604020202020204" pitchFamily="34" charset="0"/>
                    <a:cs typeface="Arial" panose="020B0604020202020204" pitchFamily="34" charset="0"/>
                  </a:rPr>
                  <a:t>Xiong</a:t>
                </a:r>
                <a:r>
                  <a:rPr lang="en-US" altLang="zh-CN" sz="1400" dirty="0">
                    <a:latin typeface="Arial" panose="020B0604020202020204" pitchFamily="34" charset="0"/>
                    <a:cs typeface="Arial" panose="020B0604020202020204" pitchFamily="34" charset="0"/>
                  </a:rPr>
                  <a:t>, and Wen-Mei </a:t>
                </a:r>
                <a:r>
                  <a:rPr lang="en-US" altLang="zh-CN" sz="1400" dirty="0" err="1">
                    <a:latin typeface="Arial" panose="020B0604020202020204" pitchFamily="34" charset="0"/>
                    <a:cs typeface="Arial" panose="020B0604020202020204" pitchFamily="34" charset="0"/>
                  </a:rPr>
                  <a:t>Hwu</a:t>
                </a:r>
                <a:r>
                  <a:rPr lang="en-US" altLang="zh-CN" sz="1400" dirty="0">
                    <a:latin typeface="Arial" panose="020B0604020202020204" pitchFamily="34" charset="0"/>
                    <a:cs typeface="Arial" panose="020B0604020202020204" pitchFamily="34" charset="0"/>
                  </a:rPr>
                  <a:t>. Parallel K-clique counting on GPUs. ICS 2022. 21:1–21:14.</a:t>
                </a:r>
              </a:p>
              <a:p>
                <a:pPr marL="800100" lvl="1" indent="-342900">
                  <a:buFont typeface="Arial" panose="020B0604020202020204" pitchFamily="34" charset="0"/>
                  <a:buChar char="•"/>
                </a:pPr>
                <a:endParaRPr lang="en-US" altLang="zh-CN" sz="1900" dirty="0"/>
              </a:p>
              <a:p>
                <a:endParaRPr lang="zh-CN" altLang="en-US" dirty="0"/>
              </a:p>
            </p:txBody>
          </p:sp>
        </mc:Fallback>
      </mc:AlternateContent>
      <p:sp>
        <p:nvSpPr>
          <p:cNvPr id="4" name="灯片编号占位符 3"/>
          <p:cNvSpPr>
            <a:spLocks noGrp="1"/>
          </p:cNvSpPr>
          <p:nvPr>
            <p:ph type="sldNum" sz="quarter" idx="5"/>
          </p:nvPr>
        </p:nvSpPr>
        <p:spPr/>
        <p:txBody>
          <a:bodyPr/>
          <a:lstStyle/>
          <a:p>
            <a:fld id="{AC96ADF5-1F2F-4E4C-933D-9A74040696C0}" type="slidenum">
              <a:rPr lang="en-US" smtClean="0"/>
              <a:t>24</a:t>
            </a:fld>
            <a:endParaRPr lang="en-US"/>
          </a:p>
        </p:txBody>
      </p:sp>
    </p:spTree>
    <p:extLst>
      <p:ext uri="{BB962C8B-B14F-4D97-AF65-F5344CB8AC3E}">
        <p14:creationId xmlns:p14="http://schemas.microsoft.com/office/powerpoint/2010/main" val="3074412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2200" b="1" dirty="0"/>
                  <a:t> Naïve approach</a:t>
                </a:r>
              </a:p>
              <a:p>
                <a:pPr lvl="1"/>
                <a:r>
                  <a:rPr lang="en-US" altLang="zh-CN" sz="1900" dirty="0"/>
                  <a:t>For exploring the massive parallelism of GPUs, a naive approach is assigning a task to manage each enumeration tree whose root node is </a:t>
                </a:r>
                <a14:m>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𝑠</m:t>
                        </m:r>
                      </m:sub>
                    </m:sSub>
                  </m:oMath>
                </a14:m>
                <a:r>
                  <a:rPr lang="zh-CN" altLang="en-US" sz="1900" dirty="0"/>
                  <a:t> </a:t>
                </a:r>
                <a:r>
                  <a:rPr lang="en-US" altLang="zh-CN" sz="1900" dirty="0"/>
                  <a:t>(</a:t>
                </a:r>
                <a14:m>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𝑠</m:t>
                        </m:r>
                      </m:sub>
                    </m:sSub>
                  </m:oMath>
                </a14:m>
                <a:r>
                  <a:rPr lang="zh-CN" altLang="en-US" sz="1900" dirty="0"/>
                  <a:t>∈ 𝑉 </a:t>
                </a:r>
                <a:r>
                  <a:rPr lang="en-US" altLang="zh-CN" sz="1900" dirty="0"/>
                  <a:t>). Then we map these tasks to warps</a:t>
                </a:r>
                <a:r>
                  <a:rPr lang="en-US" altLang="zh-CN" sz="1900" baseline="30000" dirty="0"/>
                  <a:t>[1]</a:t>
                </a:r>
                <a:r>
                  <a:rPr lang="en-US" altLang="zh-CN" sz="1900" dirty="0"/>
                  <a:t> or blocks</a:t>
                </a:r>
                <a:r>
                  <a:rPr lang="en-US" altLang="zh-CN" sz="1900" baseline="30000" dirty="0"/>
                  <a:t>[2]</a:t>
                </a:r>
                <a:r>
                  <a:rPr lang="en-US" altLang="zh-CN" sz="1900" dirty="0"/>
                  <a:t> in GPUs similar to the related work.</a:t>
                </a:r>
              </a:p>
              <a:p>
                <a:pPr lvl="0">
                  <a:buFont typeface="Wingdings" panose="05000000000000000000" pitchFamily="2" charset="2"/>
                  <a:buChar char="Ø"/>
                </a:pPr>
                <a:r>
                  <a:rPr lang="en-US" altLang="zh-CN" sz="2200" b="1" dirty="0">
                    <a:solidFill>
                      <a:prstClr val="black"/>
                    </a:solidFill>
                  </a:rPr>
                  <a:t> Key observation</a:t>
                </a:r>
              </a:p>
              <a:p>
                <a:pPr lvl="1"/>
                <a:r>
                  <a:rPr lang="en-US" altLang="zh-CN" sz="1900" dirty="0"/>
                  <a:t>The naive approach is insufficient to balance the loads among GPU SMs for the MBE problem because the parallel GPU tasks created are highly unbalanced and their loads are determined by the various size of the enumeration trees assigned to the tasks.</a:t>
                </a:r>
              </a:p>
              <a:p>
                <a:pPr lvl="0">
                  <a:buFont typeface="Wingdings" panose="05000000000000000000" pitchFamily="2" charset="2"/>
                  <a:buChar char="Ø"/>
                </a:pPr>
                <a:r>
                  <a:rPr lang="en-US" altLang="zh-CN" sz="2200" b="1" dirty="0">
                    <a:solidFill>
                      <a:prstClr val="black"/>
                    </a:solidFill>
                  </a:rPr>
                  <a:t> Main idea</a:t>
                </a:r>
              </a:p>
              <a:p>
                <a:pPr marL="800100" lvl="1" indent="-342900">
                  <a:buFont typeface="Arial" panose="020B0604020202020204" pitchFamily="34" charset="0"/>
                  <a:buChar char="•"/>
                </a:pPr>
                <a:r>
                  <a:rPr lang="en-US" altLang="zh-CN" sz="1900" dirty="0"/>
                  <a:t>Design two functions to detect tasks having heavy workloads at runtime.</a:t>
                </a:r>
              </a:p>
              <a:p>
                <a:pPr marL="800100" lvl="1" indent="-342900">
                  <a:buFont typeface="Arial" panose="020B0604020202020204" pitchFamily="34" charset="0"/>
                  <a:buChar char="•"/>
                </a:pPr>
                <a:r>
                  <a:rPr lang="en-US" altLang="zh-CN" sz="1900" dirty="0"/>
                  <a:t>Dynamically divide  the task with heavy workload into multiple subtasks and balance the workloads using a concurrent queue.</a:t>
                </a:r>
              </a:p>
              <a:p>
                <a:endParaRPr lang="zh-CN" altLang="en-US" dirty="0"/>
              </a:p>
            </p:txBody>
          </p:sp>
        </mc:Choice>
        <mc:Fallback>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2200" b="1" dirty="0"/>
                  <a:t> Naïve approach</a:t>
                </a:r>
              </a:p>
              <a:p>
                <a:pPr lvl="1"/>
                <a:r>
                  <a:rPr lang="en-US" altLang="zh-CN" sz="1900" dirty="0"/>
                  <a:t>For exploring the massive parallelism of GPUs, a naive approach is assigning a task to manage each enumeration tree whose root node is </a:t>
                </a:r>
                <a:r>
                  <a:rPr lang="en-US" altLang="zh-CN" sz="1900" i="0">
                    <a:latin typeface="Cambria Math" panose="02040503050406030204" pitchFamily="18" charset="0"/>
                  </a:rPr>
                  <a:t>𝑣_𝑠</a:t>
                </a:r>
                <a:r>
                  <a:rPr lang="zh-CN" altLang="en-US" sz="1900" dirty="0"/>
                  <a:t> </a:t>
                </a:r>
                <a:r>
                  <a:rPr lang="en-US" altLang="zh-CN" sz="1900" dirty="0"/>
                  <a:t>(</a:t>
                </a:r>
                <a:r>
                  <a:rPr lang="en-US" altLang="zh-CN" sz="1900" i="0">
                    <a:latin typeface="Cambria Math" panose="02040503050406030204" pitchFamily="18" charset="0"/>
                  </a:rPr>
                  <a:t>𝑣_𝑠</a:t>
                </a:r>
                <a:r>
                  <a:rPr lang="zh-CN" altLang="en-US" sz="1900" dirty="0"/>
                  <a:t>∈ 𝑉 </a:t>
                </a:r>
                <a:r>
                  <a:rPr lang="en-US" altLang="zh-CN" sz="1900" dirty="0"/>
                  <a:t>). Then we map these tasks to warps</a:t>
                </a:r>
                <a:r>
                  <a:rPr lang="en-US" altLang="zh-CN" sz="1900" baseline="30000" dirty="0"/>
                  <a:t>[1]</a:t>
                </a:r>
                <a:r>
                  <a:rPr lang="en-US" altLang="zh-CN" sz="1900" dirty="0"/>
                  <a:t> or blocks</a:t>
                </a:r>
                <a:r>
                  <a:rPr lang="en-US" altLang="zh-CN" sz="1900" baseline="30000" dirty="0"/>
                  <a:t>[2]</a:t>
                </a:r>
                <a:r>
                  <a:rPr lang="en-US" altLang="zh-CN" sz="1900" dirty="0"/>
                  <a:t> in GPUs similar to the related work.</a:t>
                </a:r>
              </a:p>
              <a:p>
                <a:pPr lvl="0">
                  <a:buFont typeface="Wingdings" panose="05000000000000000000" pitchFamily="2" charset="2"/>
                  <a:buChar char="Ø"/>
                </a:pPr>
                <a:r>
                  <a:rPr lang="en-US" altLang="zh-CN" sz="2200" b="1" dirty="0">
                    <a:solidFill>
                      <a:prstClr val="black"/>
                    </a:solidFill>
                  </a:rPr>
                  <a:t> Key observation</a:t>
                </a:r>
              </a:p>
              <a:p>
                <a:pPr lvl="1"/>
                <a:r>
                  <a:rPr lang="en-US" altLang="zh-CN" sz="1900" dirty="0"/>
                  <a:t>The naive approach is insufficient to balance the loads among GPU SMs for the MBE problem because the parallel GPU tasks created are highly unbalanced and their loads are determined by the various size of the enumeration trees assigned to the tasks.</a:t>
                </a:r>
              </a:p>
              <a:p>
                <a:pPr lvl="0">
                  <a:buFont typeface="Wingdings" panose="05000000000000000000" pitchFamily="2" charset="2"/>
                  <a:buChar char="Ø"/>
                </a:pPr>
                <a:r>
                  <a:rPr lang="en-US" altLang="zh-CN" sz="2200" b="1" dirty="0">
                    <a:solidFill>
                      <a:prstClr val="black"/>
                    </a:solidFill>
                  </a:rPr>
                  <a:t> Main idea</a:t>
                </a:r>
              </a:p>
              <a:p>
                <a:pPr marL="800100" lvl="1" indent="-342900">
                  <a:buFont typeface="Arial" panose="020B0604020202020204" pitchFamily="34" charset="0"/>
                  <a:buChar char="•"/>
                </a:pPr>
                <a:r>
                  <a:rPr lang="en-US" altLang="zh-CN" sz="1900" dirty="0"/>
                  <a:t>Design two functions to detect tasks having heavy workloads at runtime.</a:t>
                </a:r>
              </a:p>
              <a:p>
                <a:pPr marL="800100" lvl="1" indent="-342900">
                  <a:buFont typeface="Arial" panose="020B0604020202020204" pitchFamily="34" charset="0"/>
                  <a:buChar char="•"/>
                </a:pPr>
                <a:r>
                  <a:rPr lang="en-US" altLang="zh-CN" sz="1900" dirty="0"/>
                  <a:t>Dynamically divide  the task with heavy workload into multiple subtasks and balance the workloads using a concurrent queue.</a:t>
                </a:r>
              </a:p>
              <a:p>
                <a:endParaRPr lang="zh-CN" altLang="en-US" dirty="0"/>
              </a:p>
            </p:txBody>
          </p:sp>
        </mc:Fallback>
      </mc:AlternateContent>
      <p:sp>
        <p:nvSpPr>
          <p:cNvPr id="4" name="灯片编号占位符 3"/>
          <p:cNvSpPr>
            <a:spLocks noGrp="1"/>
          </p:cNvSpPr>
          <p:nvPr>
            <p:ph type="sldNum" sz="quarter" idx="5"/>
          </p:nvPr>
        </p:nvSpPr>
        <p:spPr/>
        <p:txBody>
          <a:bodyPr/>
          <a:lstStyle/>
          <a:p>
            <a:fld id="{AC96ADF5-1F2F-4E4C-933D-9A74040696C0}" type="slidenum">
              <a:rPr lang="en-US" smtClean="0"/>
              <a:t>25</a:t>
            </a:fld>
            <a:endParaRPr lang="en-US"/>
          </a:p>
        </p:txBody>
      </p:sp>
    </p:spTree>
    <p:extLst>
      <p:ext uri="{BB962C8B-B14F-4D97-AF65-F5344CB8AC3E}">
        <p14:creationId xmlns:p14="http://schemas.microsoft.com/office/powerpoint/2010/main" val="902714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2200" b="1" dirty="0"/>
                  <a:t> Naïve approach</a:t>
                </a:r>
              </a:p>
              <a:p>
                <a:pPr lvl="1"/>
                <a:r>
                  <a:rPr lang="en-US" altLang="zh-CN" sz="1900" dirty="0"/>
                  <a:t>For exploring the massive parallelism of GPUs, a naive approach is assigning a task to manage each enumeration tree whose root node is </a:t>
                </a:r>
                <a14:m>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𝑠</m:t>
                        </m:r>
                      </m:sub>
                    </m:sSub>
                  </m:oMath>
                </a14:m>
                <a:r>
                  <a:rPr lang="zh-CN" altLang="en-US" sz="1900" dirty="0"/>
                  <a:t> </a:t>
                </a:r>
                <a:r>
                  <a:rPr lang="en-US" altLang="zh-CN" sz="1900" dirty="0"/>
                  <a:t>(</a:t>
                </a:r>
                <a14:m>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𝑠</m:t>
                        </m:r>
                      </m:sub>
                    </m:sSub>
                  </m:oMath>
                </a14:m>
                <a:r>
                  <a:rPr lang="zh-CN" altLang="en-US" sz="1900" dirty="0"/>
                  <a:t>∈ 𝑉 </a:t>
                </a:r>
                <a:r>
                  <a:rPr lang="en-US" altLang="zh-CN" sz="1900" dirty="0"/>
                  <a:t>). Then we map these tasks to warps</a:t>
                </a:r>
                <a:r>
                  <a:rPr lang="en-US" altLang="zh-CN" sz="1900" baseline="30000" dirty="0"/>
                  <a:t>[1]</a:t>
                </a:r>
                <a:r>
                  <a:rPr lang="en-US" altLang="zh-CN" sz="1900" dirty="0"/>
                  <a:t> or blocks</a:t>
                </a:r>
                <a:r>
                  <a:rPr lang="en-US" altLang="zh-CN" sz="1900" baseline="30000" dirty="0"/>
                  <a:t>[2]</a:t>
                </a:r>
                <a:r>
                  <a:rPr lang="en-US" altLang="zh-CN" sz="1900" dirty="0"/>
                  <a:t> in GPUs similar to the related work.</a:t>
                </a:r>
              </a:p>
              <a:p>
                <a:pPr lvl="0">
                  <a:buFont typeface="Wingdings" panose="05000000000000000000" pitchFamily="2" charset="2"/>
                  <a:buChar char="Ø"/>
                </a:pPr>
                <a:r>
                  <a:rPr lang="en-US" altLang="zh-CN" sz="2200" b="1" dirty="0">
                    <a:solidFill>
                      <a:prstClr val="black"/>
                    </a:solidFill>
                  </a:rPr>
                  <a:t> Key observation</a:t>
                </a:r>
              </a:p>
              <a:p>
                <a:pPr lvl="1"/>
                <a:r>
                  <a:rPr lang="en-US" altLang="zh-CN" sz="1900" dirty="0"/>
                  <a:t>The naive approach is insufficient to balance the loads among GPU SMs for the MBE problem because the parallel GPU tasks created are highly unbalanced and their loads are determined by the various size of the enumeration trees assigned to the tasks.</a:t>
                </a:r>
              </a:p>
              <a:p>
                <a:pPr lvl="0">
                  <a:buFont typeface="Wingdings" panose="05000000000000000000" pitchFamily="2" charset="2"/>
                  <a:buChar char="Ø"/>
                </a:pPr>
                <a:r>
                  <a:rPr lang="en-US" altLang="zh-CN" sz="2200" b="1" dirty="0">
                    <a:solidFill>
                      <a:prstClr val="black"/>
                    </a:solidFill>
                  </a:rPr>
                  <a:t> Main idea</a:t>
                </a:r>
              </a:p>
              <a:p>
                <a:pPr marL="800100" lvl="1" indent="-342900">
                  <a:buFont typeface="Arial" panose="020B0604020202020204" pitchFamily="34" charset="0"/>
                  <a:buChar char="•"/>
                </a:pPr>
                <a:r>
                  <a:rPr lang="en-US" altLang="zh-CN" sz="1900" dirty="0"/>
                  <a:t>Design two functions to detect tasks having heavy workloads at runtime.</a:t>
                </a:r>
              </a:p>
              <a:p>
                <a:pPr marL="800100" lvl="1" indent="-342900">
                  <a:buFont typeface="Arial" panose="020B0604020202020204" pitchFamily="34" charset="0"/>
                  <a:buChar char="•"/>
                </a:pPr>
                <a:r>
                  <a:rPr lang="en-US" altLang="zh-CN" sz="1900" dirty="0"/>
                  <a:t>Dynamically divide  the task with heavy workload into multiple subtasks and balance the workloads using a concurrent queue.</a:t>
                </a:r>
              </a:p>
              <a:p>
                <a:endParaRPr lang="zh-CN" altLang="en-US" dirty="0"/>
              </a:p>
            </p:txBody>
          </p:sp>
        </mc:Choice>
        <mc:Fallback>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2200" b="1" dirty="0"/>
                  <a:t> Naïve approach</a:t>
                </a:r>
              </a:p>
              <a:p>
                <a:pPr lvl="1"/>
                <a:r>
                  <a:rPr lang="en-US" altLang="zh-CN" sz="1900" dirty="0"/>
                  <a:t>For exploring the massive parallelism of GPUs, a naive approach is assigning a task to manage each enumeration tree whose root node is </a:t>
                </a:r>
                <a:r>
                  <a:rPr lang="en-US" altLang="zh-CN" sz="1900" i="0">
                    <a:latin typeface="Cambria Math" panose="02040503050406030204" pitchFamily="18" charset="0"/>
                  </a:rPr>
                  <a:t>𝑣_𝑠</a:t>
                </a:r>
                <a:r>
                  <a:rPr lang="zh-CN" altLang="en-US" sz="1900" dirty="0"/>
                  <a:t> </a:t>
                </a:r>
                <a:r>
                  <a:rPr lang="en-US" altLang="zh-CN" sz="1900" dirty="0"/>
                  <a:t>(</a:t>
                </a:r>
                <a:r>
                  <a:rPr lang="en-US" altLang="zh-CN" sz="1900" i="0">
                    <a:latin typeface="Cambria Math" panose="02040503050406030204" pitchFamily="18" charset="0"/>
                  </a:rPr>
                  <a:t>𝑣_𝑠</a:t>
                </a:r>
                <a:r>
                  <a:rPr lang="zh-CN" altLang="en-US" sz="1900" dirty="0"/>
                  <a:t>∈ 𝑉 </a:t>
                </a:r>
                <a:r>
                  <a:rPr lang="en-US" altLang="zh-CN" sz="1900" dirty="0"/>
                  <a:t>). Then we map these tasks to warps</a:t>
                </a:r>
                <a:r>
                  <a:rPr lang="en-US" altLang="zh-CN" sz="1900" baseline="30000" dirty="0"/>
                  <a:t>[1]</a:t>
                </a:r>
                <a:r>
                  <a:rPr lang="en-US" altLang="zh-CN" sz="1900" dirty="0"/>
                  <a:t> or blocks</a:t>
                </a:r>
                <a:r>
                  <a:rPr lang="en-US" altLang="zh-CN" sz="1900" baseline="30000" dirty="0"/>
                  <a:t>[2]</a:t>
                </a:r>
                <a:r>
                  <a:rPr lang="en-US" altLang="zh-CN" sz="1900" dirty="0"/>
                  <a:t> in GPUs similar to the related work.</a:t>
                </a:r>
              </a:p>
              <a:p>
                <a:pPr lvl="0">
                  <a:buFont typeface="Wingdings" panose="05000000000000000000" pitchFamily="2" charset="2"/>
                  <a:buChar char="Ø"/>
                </a:pPr>
                <a:r>
                  <a:rPr lang="en-US" altLang="zh-CN" sz="2200" b="1" dirty="0">
                    <a:solidFill>
                      <a:prstClr val="black"/>
                    </a:solidFill>
                  </a:rPr>
                  <a:t> Key observation</a:t>
                </a:r>
              </a:p>
              <a:p>
                <a:pPr lvl="1"/>
                <a:r>
                  <a:rPr lang="en-US" altLang="zh-CN" sz="1900" dirty="0"/>
                  <a:t>The naive approach is insufficient to balance the loads among GPU SMs for the MBE problem because the parallel GPU tasks created are highly unbalanced and their loads are determined by the various size of the enumeration trees assigned to the tasks.</a:t>
                </a:r>
              </a:p>
              <a:p>
                <a:pPr lvl="0">
                  <a:buFont typeface="Wingdings" panose="05000000000000000000" pitchFamily="2" charset="2"/>
                  <a:buChar char="Ø"/>
                </a:pPr>
                <a:r>
                  <a:rPr lang="en-US" altLang="zh-CN" sz="2200" b="1" dirty="0">
                    <a:solidFill>
                      <a:prstClr val="black"/>
                    </a:solidFill>
                  </a:rPr>
                  <a:t> Main idea</a:t>
                </a:r>
              </a:p>
              <a:p>
                <a:pPr marL="800100" lvl="1" indent="-342900">
                  <a:buFont typeface="Arial" panose="020B0604020202020204" pitchFamily="34" charset="0"/>
                  <a:buChar char="•"/>
                </a:pPr>
                <a:r>
                  <a:rPr lang="en-US" altLang="zh-CN" sz="1900" dirty="0"/>
                  <a:t>Design two functions to detect tasks having heavy workloads at runtime.</a:t>
                </a:r>
              </a:p>
              <a:p>
                <a:pPr marL="800100" lvl="1" indent="-342900">
                  <a:buFont typeface="Arial" panose="020B0604020202020204" pitchFamily="34" charset="0"/>
                  <a:buChar char="•"/>
                </a:pPr>
                <a:r>
                  <a:rPr lang="en-US" altLang="zh-CN" sz="1900" dirty="0"/>
                  <a:t>Dynamically divide  the task with heavy workload into multiple subtasks and balance the workloads using a concurrent queue.</a:t>
                </a:r>
              </a:p>
              <a:p>
                <a:endParaRPr lang="zh-CN" altLang="en-US" dirty="0"/>
              </a:p>
            </p:txBody>
          </p:sp>
        </mc:Fallback>
      </mc:AlternateContent>
      <p:sp>
        <p:nvSpPr>
          <p:cNvPr id="4" name="灯片编号占位符 3"/>
          <p:cNvSpPr>
            <a:spLocks noGrp="1"/>
          </p:cNvSpPr>
          <p:nvPr>
            <p:ph type="sldNum" sz="quarter" idx="5"/>
          </p:nvPr>
        </p:nvSpPr>
        <p:spPr/>
        <p:txBody>
          <a:bodyPr/>
          <a:lstStyle/>
          <a:p>
            <a:fld id="{AC96ADF5-1F2F-4E4C-933D-9A74040696C0}" type="slidenum">
              <a:rPr lang="en-US" smtClean="0"/>
              <a:t>26</a:t>
            </a:fld>
            <a:endParaRPr lang="en-US"/>
          </a:p>
        </p:txBody>
      </p:sp>
    </p:spTree>
    <p:extLst>
      <p:ext uri="{BB962C8B-B14F-4D97-AF65-F5344CB8AC3E}">
        <p14:creationId xmlns:p14="http://schemas.microsoft.com/office/powerpoint/2010/main" val="864336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2200" b="1" dirty="0"/>
                  <a:t> Naïve approach</a:t>
                </a:r>
              </a:p>
              <a:p>
                <a:pPr lvl="1"/>
                <a:r>
                  <a:rPr lang="en-US" altLang="zh-CN" sz="1900" dirty="0"/>
                  <a:t>For exploring the massive parallelism of GPUs, a naive approach is assigning a task to manage each enumeration tree whose root node is </a:t>
                </a:r>
                <a14:m>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𝑠</m:t>
                        </m:r>
                      </m:sub>
                    </m:sSub>
                  </m:oMath>
                </a14:m>
                <a:r>
                  <a:rPr lang="zh-CN" altLang="en-US" sz="1900" dirty="0"/>
                  <a:t> </a:t>
                </a:r>
                <a:r>
                  <a:rPr lang="en-US" altLang="zh-CN" sz="1900" dirty="0"/>
                  <a:t>(</a:t>
                </a:r>
                <a14:m>
                  <m:oMath xmlns:m="http://schemas.openxmlformats.org/officeDocument/2006/math">
                    <m:sSub>
                      <m:sSubPr>
                        <m:ctrlPr>
                          <a:rPr lang="en-US" altLang="zh-CN" sz="1900" i="1">
                            <a:latin typeface="Cambria Math" panose="02040503050406030204" pitchFamily="18" charset="0"/>
                          </a:rPr>
                        </m:ctrlPr>
                      </m:sSubPr>
                      <m:e>
                        <m:r>
                          <a:rPr lang="en-US" altLang="zh-CN" sz="1900" i="1">
                            <a:latin typeface="Cambria Math" panose="02040503050406030204" pitchFamily="18" charset="0"/>
                          </a:rPr>
                          <m:t>𝑣</m:t>
                        </m:r>
                      </m:e>
                      <m:sub>
                        <m:r>
                          <a:rPr lang="en-US" altLang="zh-CN" sz="1900" i="1">
                            <a:latin typeface="Cambria Math" panose="02040503050406030204" pitchFamily="18" charset="0"/>
                          </a:rPr>
                          <m:t>𝑠</m:t>
                        </m:r>
                      </m:sub>
                    </m:sSub>
                  </m:oMath>
                </a14:m>
                <a:r>
                  <a:rPr lang="zh-CN" altLang="en-US" sz="1900" dirty="0"/>
                  <a:t>∈ 𝑉 </a:t>
                </a:r>
                <a:r>
                  <a:rPr lang="en-US" altLang="zh-CN" sz="1900" dirty="0"/>
                  <a:t>). Then we map these tasks to warps</a:t>
                </a:r>
                <a:r>
                  <a:rPr lang="en-US" altLang="zh-CN" sz="1900" baseline="30000" dirty="0"/>
                  <a:t>[1]</a:t>
                </a:r>
                <a:r>
                  <a:rPr lang="en-US" altLang="zh-CN" sz="1900" dirty="0"/>
                  <a:t> or blocks</a:t>
                </a:r>
                <a:r>
                  <a:rPr lang="en-US" altLang="zh-CN" sz="1900" baseline="30000" dirty="0"/>
                  <a:t>[2]</a:t>
                </a:r>
                <a:r>
                  <a:rPr lang="en-US" altLang="zh-CN" sz="1900" dirty="0"/>
                  <a:t> in GPUs similar to the related work.</a:t>
                </a:r>
              </a:p>
              <a:p>
                <a:pPr lvl="0">
                  <a:buFont typeface="Wingdings" panose="05000000000000000000" pitchFamily="2" charset="2"/>
                  <a:buChar char="Ø"/>
                </a:pPr>
                <a:r>
                  <a:rPr lang="en-US" altLang="zh-CN" sz="2200" b="1" dirty="0">
                    <a:solidFill>
                      <a:prstClr val="black"/>
                    </a:solidFill>
                  </a:rPr>
                  <a:t> Key observation</a:t>
                </a:r>
              </a:p>
              <a:p>
                <a:pPr lvl="1"/>
                <a:r>
                  <a:rPr lang="en-US" altLang="zh-CN" sz="1900" dirty="0"/>
                  <a:t>The naive approach is insufficient to balance the loads among GPU SMs for the MBE problem because the parallel GPU tasks created are highly unbalanced and their loads are determined by the various size of the enumeration trees assigned to the tasks.</a:t>
                </a:r>
              </a:p>
              <a:p>
                <a:pPr lvl="0">
                  <a:buFont typeface="Wingdings" panose="05000000000000000000" pitchFamily="2" charset="2"/>
                  <a:buChar char="Ø"/>
                </a:pPr>
                <a:r>
                  <a:rPr lang="en-US" altLang="zh-CN" sz="2200" b="1" dirty="0">
                    <a:solidFill>
                      <a:prstClr val="black"/>
                    </a:solidFill>
                  </a:rPr>
                  <a:t> Main idea</a:t>
                </a:r>
              </a:p>
              <a:p>
                <a:pPr marL="800100" lvl="1" indent="-342900">
                  <a:buFont typeface="Arial" panose="020B0604020202020204" pitchFamily="34" charset="0"/>
                  <a:buChar char="•"/>
                </a:pPr>
                <a:r>
                  <a:rPr lang="en-US" altLang="zh-CN" sz="1900" dirty="0"/>
                  <a:t>Design two functions to detect tasks having heavy workloads at runtime.</a:t>
                </a:r>
              </a:p>
              <a:p>
                <a:pPr marL="800100" lvl="1" indent="-342900">
                  <a:buFont typeface="Arial" panose="020B0604020202020204" pitchFamily="34" charset="0"/>
                  <a:buChar char="•"/>
                </a:pPr>
                <a:r>
                  <a:rPr lang="en-US" altLang="zh-CN" sz="1900" dirty="0"/>
                  <a:t>Dynamically divide  the task with heavy workload into multiple subtasks and balance the workloads using a concurrent queue.</a:t>
                </a:r>
              </a:p>
              <a:p>
                <a:endParaRPr lang="zh-CN" altLang="en-US" dirty="0"/>
              </a:p>
            </p:txBody>
          </p:sp>
        </mc:Choice>
        <mc:Fallback>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2200" b="1" dirty="0"/>
                  <a:t> Naïve approach</a:t>
                </a:r>
              </a:p>
              <a:p>
                <a:pPr lvl="1"/>
                <a:r>
                  <a:rPr lang="en-US" altLang="zh-CN" sz="1900" dirty="0"/>
                  <a:t>For exploring the massive parallelism of GPUs, a naive approach is assigning a task to manage each enumeration tree whose root node is </a:t>
                </a:r>
                <a:r>
                  <a:rPr lang="en-US" altLang="zh-CN" sz="1900" i="0">
                    <a:latin typeface="Cambria Math" panose="02040503050406030204" pitchFamily="18" charset="0"/>
                  </a:rPr>
                  <a:t>𝑣_𝑠</a:t>
                </a:r>
                <a:r>
                  <a:rPr lang="zh-CN" altLang="en-US" sz="1900" dirty="0"/>
                  <a:t> </a:t>
                </a:r>
                <a:r>
                  <a:rPr lang="en-US" altLang="zh-CN" sz="1900" dirty="0"/>
                  <a:t>(</a:t>
                </a:r>
                <a:r>
                  <a:rPr lang="en-US" altLang="zh-CN" sz="1900" i="0">
                    <a:latin typeface="Cambria Math" panose="02040503050406030204" pitchFamily="18" charset="0"/>
                  </a:rPr>
                  <a:t>𝑣_𝑠</a:t>
                </a:r>
                <a:r>
                  <a:rPr lang="zh-CN" altLang="en-US" sz="1900" dirty="0"/>
                  <a:t>∈ 𝑉 </a:t>
                </a:r>
                <a:r>
                  <a:rPr lang="en-US" altLang="zh-CN" sz="1900" dirty="0"/>
                  <a:t>). Then we map these tasks to warps</a:t>
                </a:r>
                <a:r>
                  <a:rPr lang="en-US" altLang="zh-CN" sz="1900" baseline="30000" dirty="0"/>
                  <a:t>[1]</a:t>
                </a:r>
                <a:r>
                  <a:rPr lang="en-US" altLang="zh-CN" sz="1900" dirty="0"/>
                  <a:t> or blocks</a:t>
                </a:r>
                <a:r>
                  <a:rPr lang="en-US" altLang="zh-CN" sz="1900" baseline="30000" dirty="0"/>
                  <a:t>[2]</a:t>
                </a:r>
                <a:r>
                  <a:rPr lang="en-US" altLang="zh-CN" sz="1900" dirty="0"/>
                  <a:t> in GPUs similar to the related work.</a:t>
                </a:r>
              </a:p>
              <a:p>
                <a:pPr lvl="0">
                  <a:buFont typeface="Wingdings" panose="05000000000000000000" pitchFamily="2" charset="2"/>
                  <a:buChar char="Ø"/>
                </a:pPr>
                <a:r>
                  <a:rPr lang="en-US" altLang="zh-CN" sz="2200" b="1" dirty="0">
                    <a:solidFill>
                      <a:prstClr val="black"/>
                    </a:solidFill>
                  </a:rPr>
                  <a:t> Key observation</a:t>
                </a:r>
              </a:p>
              <a:p>
                <a:pPr lvl="1"/>
                <a:r>
                  <a:rPr lang="en-US" altLang="zh-CN" sz="1900" dirty="0"/>
                  <a:t>The naive approach is insufficient to balance the loads among GPU SMs for the MBE problem because the parallel GPU tasks created are highly unbalanced and their loads are determined by the various size of the enumeration trees assigned to the tasks.</a:t>
                </a:r>
              </a:p>
              <a:p>
                <a:pPr lvl="0">
                  <a:buFont typeface="Wingdings" panose="05000000000000000000" pitchFamily="2" charset="2"/>
                  <a:buChar char="Ø"/>
                </a:pPr>
                <a:r>
                  <a:rPr lang="en-US" altLang="zh-CN" sz="2200" b="1" dirty="0">
                    <a:solidFill>
                      <a:prstClr val="black"/>
                    </a:solidFill>
                  </a:rPr>
                  <a:t> Main idea</a:t>
                </a:r>
              </a:p>
              <a:p>
                <a:pPr marL="800100" lvl="1" indent="-342900">
                  <a:buFont typeface="Arial" panose="020B0604020202020204" pitchFamily="34" charset="0"/>
                  <a:buChar char="•"/>
                </a:pPr>
                <a:r>
                  <a:rPr lang="en-US" altLang="zh-CN" sz="1900" dirty="0"/>
                  <a:t>Design two functions to detect tasks having heavy workloads at runtime.</a:t>
                </a:r>
              </a:p>
              <a:p>
                <a:pPr marL="800100" lvl="1" indent="-342900">
                  <a:buFont typeface="Arial" panose="020B0604020202020204" pitchFamily="34" charset="0"/>
                  <a:buChar char="•"/>
                </a:pPr>
                <a:r>
                  <a:rPr lang="en-US" altLang="zh-CN" sz="1900" dirty="0"/>
                  <a:t>Dynamically divide  the task with heavy workload into multiple subtasks and balance the workloads using a concurrent queue.</a:t>
                </a:r>
              </a:p>
              <a:p>
                <a:endParaRPr lang="zh-CN" altLang="en-US" dirty="0"/>
              </a:p>
            </p:txBody>
          </p:sp>
        </mc:Fallback>
      </mc:AlternateContent>
      <p:sp>
        <p:nvSpPr>
          <p:cNvPr id="4" name="灯片编号占位符 3"/>
          <p:cNvSpPr>
            <a:spLocks noGrp="1"/>
          </p:cNvSpPr>
          <p:nvPr>
            <p:ph type="sldNum" sz="quarter" idx="5"/>
          </p:nvPr>
        </p:nvSpPr>
        <p:spPr/>
        <p:txBody>
          <a:bodyPr/>
          <a:lstStyle/>
          <a:p>
            <a:fld id="{AC96ADF5-1F2F-4E4C-933D-9A74040696C0}" type="slidenum">
              <a:rPr lang="en-US" smtClean="0"/>
              <a:t>27</a:t>
            </a:fld>
            <a:endParaRPr lang="en-US"/>
          </a:p>
        </p:txBody>
      </p:sp>
    </p:spTree>
    <p:extLst>
      <p:ext uri="{BB962C8B-B14F-4D97-AF65-F5344CB8AC3E}">
        <p14:creationId xmlns:p14="http://schemas.microsoft.com/office/powerpoint/2010/main" val="3926287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800100" lvl="1" indent="-342900">
                  <a:buFont typeface="Arial" panose="020B0604020202020204" pitchFamily="34" charset="0"/>
                  <a:buChar char="•"/>
                </a:pPr>
                <a:r>
                  <a:rPr lang="en-US" altLang="zh-CN" dirty="0"/>
                  <a:t>A </a:t>
                </a:r>
                <a:r>
                  <a:rPr lang="en-US" altLang="zh-CN" dirty="0">
                    <a:solidFill>
                      <a:srgbClr val="FF0000"/>
                    </a:solidFill>
                  </a:rPr>
                  <a:t>bipartite graph </a:t>
                </a:r>
                <a14:m>
                  <m:oMath xmlns:m="http://schemas.openxmlformats.org/officeDocument/2006/math">
                    <m:r>
                      <a:rPr lang="en-US" altLang="zh-CN" i="1">
                        <a:latin typeface="Cambria Math" panose="02040503050406030204" pitchFamily="18" charset="0"/>
                      </a:rPr>
                      <m:t>𝐺</m:t>
                    </m:r>
                    <m:d>
                      <m:dPr>
                        <m:ctrlPr>
                          <a:rPr lang="en-US" altLang="zh-CN" i="1">
                            <a:latin typeface="Cambria Math" panose="02040503050406030204" pitchFamily="18" charset="0"/>
                          </a:rPr>
                        </m:ctrlPr>
                      </m:dPr>
                      <m:e>
                        <m:r>
                          <a:rPr lang="en-US" altLang="zh-CN" i="1">
                            <a:latin typeface="Cambria Math" panose="02040503050406030204" pitchFamily="18" charset="0"/>
                          </a:rPr>
                          <m:t>𝑈</m:t>
                        </m:r>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𝐸</m:t>
                        </m:r>
                      </m:e>
                    </m:d>
                  </m:oMath>
                </a14:m>
                <a:r>
                  <a:rPr lang="en-US" altLang="zh-CN" dirty="0"/>
                  <a:t> is a structure. </a:t>
                </a:r>
                <a14:m>
                  <m:oMath xmlns:m="http://schemas.openxmlformats.org/officeDocument/2006/math">
                    <m:r>
                      <a:rPr lang="en-US" altLang="zh-CN" i="1">
                        <a:latin typeface="Cambria Math" panose="02040503050406030204" pitchFamily="18" charset="0"/>
                      </a:rPr>
                      <m:t>𝑈</m:t>
                    </m:r>
                  </m:oMath>
                </a14:m>
                <a:r>
                  <a:rPr lang="en-US" altLang="zh-CN" dirty="0"/>
                  <a:t> and </a:t>
                </a:r>
                <a14:m>
                  <m:oMath xmlns:m="http://schemas.openxmlformats.org/officeDocument/2006/math">
                    <m:r>
                      <a:rPr lang="en-US" altLang="zh-CN" i="1">
                        <a:latin typeface="Cambria Math" panose="02040503050406030204" pitchFamily="18" charset="0"/>
                      </a:rPr>
                      <m:t>𝑉</m:t>
                    </m:r>
                  </m:oMath>
                </a14:m>
                <a:r>
                  <a:rPr lang="en-US" altLang="zh-CN" dirty="0"/>
                  <a:t> are two disjoint vertex sets in </a:t>
                </a:r>
                <a14:m>
                  <m:oMath xmlns:m="http://schemas.openxmlformats.org/officeDocument/2006/math">
                    <m:r>
                      <a:rPr lang="en-US" altLang="zh-CN" i="1">
                        <a:latin typeface="Cambria Math" panose="02040503050406030204" pitchFamily="18" charset="0"/>
                      </a:rPr>
                      <m:t>𝐺</m:t>
                    </m:r>
                  </m:oMath>
                </a14:m>
                <a:r>
                  <a:rPr lang="en-US" altLang="zh-CN" dirty="0"/>
                  <a:t>. </a:t>
                </a:r>
                <a14:m>
                  <m:oMath xmlns:m="http://schemas.openxmlformats.org/officeDocument/2006/math">
                    <m:r>
                      <a:rPr lang="en-US" altLang="zh-CN" i="1">
                        <a:latin typeface="Cambria Math" panose="02040503050406030204" pitchFamily="18" charset="0"/>
                      </a:rPr>
                      <m:t>𝐸</m:t>
                    </m:r>
                  </m:oMath>
                </a14:m>
                <a:r>
                  <a:rPr lang="en-US" altLang="zh-CN" dirty="0"/>
                  <a:t> is the edge set in </a:t>
                </a:r>
                <a14:m>
                  <m:oMath xmlns:m="http://schemas.openxmlformats.org/officeDocument/2006/math">
                    <m:r>
                      <a:rPr lang="en-US" altLang="zh-CN" i="1">
                        <a:latin typeface="Cambria Math" panose="02040503050406030204" pitchFamily="18" charset="0"/>
                      </a:rPr>
                      <m:t>𝐺</m:t>
                    </m:r>
                  </m:oMath>
                </a14:m>
                <a:r>
                  <a:rPr lang="en-US" altLang="zh-CN" dirty="0"/>
                  <a:t> and </a:t>
                </a:r>
                <a14:m>
                  <m:oMath xmlns:m="http://schemas.openxmlformats.org/officeDocument/2006/math">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r>
                      <a:rPr lang="en-US" altLang="zh-CN" i="1">
                        <a:latin typeface="Cambria Math" panose="02040503050406030204" pitchFamily="18" charset="0"/>
                      </a:rPr>
                      <m:t>𝑉</m:t>
                    </m:r>
                  </m:oMath>
                </a14:m>
                <a:r>
                  <a:rPr lang="en-US" altLang="zh-CN" dirty="0"/>
                  <a:t>.</a:t>
                </a:r>
              </a:p>
              <a:p>
                <a:pPr marL="800100" lvl="1" indent="-342900">
                  <a:buFont typeface="Arial" panose="020B0604020202020204" pitchFamily="34" charset="0"/>
                  <a:buChar char="•"/>
                </a:pPr>
                <a:r>
                  <a:rPr lang="en-US" altLang="zh-CN" dirty="0"/>
                  <a:t>A </a:t>
                </a:r>
                <a:r>
                  <a:rPr lang="en-US" altLang="zh-CN" dirty="0">
                    <a:solidFill>
                      <a:srgbClr val="FF0000"/>
                    </a:solidFill>
                  </a:rPr>
                  <a:t>biclique</a:t>
                </a:r>
                <a:r>
                  <a:rPr lang="en-US" altLang="zh-CN" dirty="0"/>
                  <a:t> is a complete bipartite graph such that there exists an edge between two vertices if and only if the two vertices are in different vertex sets.</a:t>
                </a:r>
              </a:p>
              <a:p>
                <a:pPr marL="800100" lvl="1" indent="-342900">
                  <a:buFont typeface="Arial" panose="020B0604020202020204" pitchFamily="34" charset="0"/>
                  <a:buChar char="•"/>
                </a:pPr>
                <a:r>
                  <a:rPr lang="en-US" altLang="zh-CN" dirty="0"/>
                  <a:t>A </a:t>
                </a:r>
                <a:r>
                  <a:rPr lang="en-US" altLang="zh-CN" dirty="0">
                    <a:solidFill>
                      <a:srgbClr val="FF0000"/>
                    </a:solidFill>
                  </a:rPr>
                  <a:t>maximal biclique </a:t>
                </a:r>
                <a:r>
                  <a:rPr lang="en-US" altLang="zh-CN" dirty="0"/>
                  <a:t>in </a:t>
                </a:r>
                <a14:m>
                  <m:oMath xmlns:m="http://schemas.openxmlformats.org/officeDocument/2006/math">
                    <m:r>
                      <a:rPr lang="en-US" altLang="zh-CN" i="1">
                        <a:latin typeface="Cambria Math" panose="02040503050406030204" pitchFamily="18" charset="0"/>
                      </a:rPr>
                      <m:t>𝐺</m:t>
                    </m:r>
                  </m:oMath>
                </a14:m>
                <a:r>
                  <a:rPr lang="en-US" altLang="zh-CN" dirty="0"/>
                  <a:t> is a subgraph of </a:t>
                </a:r>
                <a14:m>
                  <m:oMath xmlns:m="http://schemas.openxmlformats.org/officeDocument/2006/math">
                    <m:r>
                      <a:rPr lang="en-US" altLang="zh-CN" i="1">
                        <a:latin typeface="Cambria Math" panose="02040503050406030204" pitchFamily="18" charset="0"/>
                      </a:rPr>
                      <m:t>𝐺</m:t>
                    </m:r>
                  </m:oMath>
                </a14:m>
                <a:r>
                  <a:rPr lang="en-US" altLang="zh-CN" dirty="0"/>
                  <a:t>, which is a biclique and can not be further enlarged to form a large biclique. </a:t>
                </a:r>
              </a:p>
              <a:p>
                <a:endParaRPr lang="zh-CN" altLang="en-US" dirty="0"/>
              </a:p>
            </p:txBody>
          </p:sp>
        </mc:Choice>
        <mc:Fallback>
          <p:sp>
            <p:nvSpPr>
              <p:cNvPr id="3" name="备注占位符 2"/>
              <p:cNvSpPr>
                <a:spLocks noGrp="1"/>
              </p:cNvSpPr>
              <p:nvPr>
                <p:ph type="body" idx="1"/>
              </p:nvPr>
            </p:nvSpPr>
            <p:spPr/>
            <p:txBody>
              <a:bodyPr/>
              <a:lstStyle/>
              <a:p>
                <a:pPr marL="800100" lvl="1" indent="-342900">
                  <a:buFont typeface="Arial" panose="020B0604020202020204" pitchFamily="34" charset="0"/>
                  <a:buChar char="•"/>
                </a:pPr>
                <a:r>
                  <a:rPr lang="en-US" altLang="zh-CN" dirty="0"/>
                  <a:t>A </a:t>
                </a:r>
                <a:r>
                  <a:rPr lang="en-US" altLang="zh-CN" dirty="0">
                    <a:solidFill>
                      <a:srgbClr val="FF0000"/>
                    </a:solidFill>
                  </a:rPr>
                  <a:t>bipartite graph </a:t>
                </a:r>
                <a:r>
                  <a:rPr lang="en-US" altLang="zh-CN" i="0">
                    <a:latin typeface="Cambria Math" panose="02040503050406030204" pitchFamily="18" charset="0"/>
                  </a:rPr>
                  <a:t>𝐺(𝑈,𝑉,𝐸)</a:t>
                </a:r>
                <a:r>
                  <a:rPr lang="en-US" altLang="zh-CN" dirty="0"/>
                  <a:t> is a structure. </a:t>
                </a:r>
                <a:r>
                  <a:rPr lang="en-US" altLang="zh-CN" i="0">
                    <a:latin typeface="Cambria Math" panose="02040503050406030204" pitchFamily="18" charset="0"/>
                  </a:rPr>
                  <a:t>𝑈</a:t>
                </a:r>
                <a:r>
                  <a:rPr lang="en-US" altLang="zh-CN" dirty="0"/>
                  <a:t> and </a:t>
                </a:r>
                <a:r>
                  <a:rPr lang="en-US" altLang="zh-CN" i="0">
                    <a:latin typeface="Cambria Math" panose="02040503050406030204" pitchFamily="18" charset="0"/>
                  </a:rPr>
                  <a:t>𝑉</a:t>
                </a:r>
                <a:r>
                  <a:rPr lang="en-US" altLang="zh-CN" dirty="0"/>
                  <a:t> are two disjoint vertex sets in </a:t>
                </a:r>
                <a:r>
                  <a:rPr lang="en-US" altLang="zh-CN" i="0">
                    <a:latin typeface="Cambria Math" panose="02040503050406030204" pitchFamily="18" charset="0"/>
                  </a:rPr>
                  <a:t>𝐺</a:t>
                </a:r>
                <a:r>
                  <a:rPr lang="en-US" altLang="zh-CN" dirty="0"/>
                  <a:t>. </a:t>
                </a:r>
                <a:r>
                  <a:rPr lang="en-US" altLang="zh-CN" i="0">
                    <a:latin typeface="Cambria Math" panose="02040503050406030204" pitchFamily="18" charset="0"/>
                  </a:rPr>
                  <a:t>𝐸</a:t>
                </a:r>
                <a:r>
                  <a:rPr lang="en-US" altLang="zh-CN" dirty="0"/>
                  <a:t> is the edge set in </a:t>
                </a:r>
                <a:r>
                  <a:rPr lang="en-US" altLang="zh-CN" i="0">
                    <a:latin typeface="Cambria Math" panose="02040503050406030204" pitchFamily="18" charset="0"/>
                  </a:rPr>
                  <a:t>𝐺</a:t>
                </a:r>
                <a:r>
                  <a:rPr lang="en-US" altLang="zh-CN" dirty="0"/>
                  <a:t> and </a:t>
                </a:r>
                <a:r>
                  <a:rPr lang="en-US" altLang="zh-CN" i="0">
                    <a:latin typeface="Cambria Math" panose="02040503050406030204" pitchFamily="18" charset="0"/>
                  </a:rPr>
                  <a:t>𝐸⊆𝑈×𝑉</a:t>
                </a:r>
                <a:r>
                  <a:rPr lang="en-US" altLang="zh-CN" dirty="0"/>
                  <a:t>.</a:t>
                </a:r>
              </a:p>
              <a:p>
                <a:pPr marL="800100" lvl="1" indent="-342900">
                  <a:buFont typeface="Arial" panose="020B0604020202020204" pitchFamily="34" charset="0"/>
                  <a:buChar char="•"/>
                </a:pPr>
                <a:r>
                  <a:rPr lang="en-US" altLang="zh-CN" dirty="0"/>
                  <a:t>A </a:t>
                </a:r>
                <a:r>
                  <a:rPr lang="en-US" altLang="zh-CN" dirty="0">
                    <a:solidFill>
                      <a:srgbClr val="FF0000"/>
                    </a:solidFill>
                  </a:rPr>
                  <a:t>biclique</a:t>
                </a:r>
                <a:r>
                  <a:rPr lang="en-US" altLang="zh-CN" dirty="0"/>
                  <a:t> is a complete bipartite graph such that there exists an edge between two vertices if and only if the two vertices are in different vertex sets.</a:t>
                </a:r>
              </a:p>
              <a:p>
                <a:pPr marL="800100" lvl="1" indent="-342900">
                  <a:buFont typeface="Arial" panose="020B0604020202020204" pitchFamily="34" charset="0"/>
                  <a:buChar char="•"/>
                </a:pPr>
                <a:r>
                  <a:rPr lang="en-US" altLang="zh-CN" dirty="0"/>
                  <a:t>A </a:t>
                </a:r>
                <a:r>
                  <a:rPr lang="en-US" altLang="zh-CN" dirty="0">
                    <a:solidFill>
                      <a:srgbClr val="FF0000"/>
                    </a:solidFill>
                  </a:rPr>
                  <a:t>maximal biclique </a:t>
                </a:r>
                <a:r>
                  <a:rPr lang="en-US" altLang="zh-CN" dirty="0"/>
                  <a:t>in </a:t>
                </a:r>
                <a:r>
                  <a:rPr lang="en-US" altLang="zh-CN" i="0">
                    <a:latin typeface="Cambria Math" panose="02040503050406030204" pitchFamily="18" charset="0"/>
                  </a:rPr>
                  <a:t>𝐺</a:t>
                </a:r>
                <a:r>
                  <a:rPr lang="en-US" altLang="zh-CN" dirty="0"/>
                  <a:t> is a subgraph of </a:t>
                </a:r>
                <a:r>
                  <a:rPr lang="en-US" altLang="zh-CN" i="0">
                    <a:latin typeface="Cambria Math" panose="02040503050406030204" pitchFamily="18" charset="0"/>
                  </a:rPr>
                  <a:t>𝐺</a:t>
                </a:r>
                <a:r>
                  <a:rPr lang="en-US" altLang="zh-CN" dirty="0"/>
                  <a:t>, which is a biclique and can not be further enlarged to form a large biclique. </a:t>
                </a:r>
              </a:p>
              <a:p>
                <a:endParaRPr lang="zh-CN" altLang="en-US" dirty="0"/>
              </a:p>
            </p:txBody>
          </p:sp>
        </mc:Fallback>
      </mc:AlternateContent>
      <p:sp>
        <p:nvSpPr>
          <p:cNvPr id="4" name="灯片编号占位符 3"/>
          <p:cNvSpPr>
            <a:spLocks noGrp="1"/>
          </p:cNvSpPr>
          <p:nvPr>
            <p:ph type="sldNum" sz="quarter" idx="5"/>
          </p:nvPr>
        </p:nvSpPr>
        <p:spPr/>
        <p:txBody>
          <a:bodyPr/>
          <a:lstStyle/>
          <a:p>
            <a:fld id="{AC96ADF5-1F2F-4E4C-933D-9A74040696C0}" type="slidenum">
              <a:rPr lang="en-US" smtClean="0"/>
              <a:t>4</a:t>
            </a:fld>
            <a:endParaRPr lang="en-US"/>
          </a:p>
        </p:txBody>
      </p:sp>
    </p:spTree>
    <p:extLst>
      <p:ext uri="{BB962C8B-B14F-4D97-AF65-F5344CB8AC3E}">
        <p14:creationId xmlns:p14="http://schemas.microsoft.com/office/powerpoint/2010/main" val="420951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800100" lvl="1" indent="-342900">
                  <a:buFont typeface="Arial" panose="020B0604020202020204" pitchFamily="34" charset="0"/>
                  <a:buChar char="•"/>
                </a:pPr>
                <a:r>
                  <a:rPr lang="en-US" altLang="zh-CN" sz="1800" dirty="0"/>
                  <a:t>Recent works utilized a set enumeration tree to generate the powerset of </a:t>
                </a:r>
                <a14:m>
                  <m:oMath xmlns:m="http://schemas.openxmlformats.org/officeDocument/2006/math">
                    <m:r>
                      <a:rPr lang="en-US" altLang="zh-CN" sz="1800" i="1">
                        <a:latin typeface="Cambria Math" panose="02040503050406030204" pitchFamily="18" charset="0"/>
                      </a:rPr>
                      <m:t>𝑉</m:t>
                    </m:r>
                  </m:oMath>
                </a14:m>
                <a:r>
                  <a:rPr lang="en-US" altLang="zh-CN" sz="1800" dirty="0"/>
                  <a:t> and then obtain all maximal bicliques correspondingly.</a:t>
                </a:r>
              </a:p>
              <a:p>
                <a:pPr marL="800100" lvl="1" indent="-342900">
                  <a:buFont typeface="Arial" panose="020B0604020202020204" pitchFamily="34" charset="0"/>
                  <a:buChar char="•"/>
                </a:pPr>
                <a:r>
                  <a:rPr lang="en-US" altLang="zh-CN" sz="1800" dirty="0"/>
                  <a:t>Each tree node is a 3-tuple </a:t>
                </a:r>
                <a14:m>
                  <m:oMath xmlns:m="http://schemas.openxmlformats.org/officeDocument/2006/math">
                    <m:r>
                      <a:rPr lang="en-US" altLang="zh-CN" sz="1800" i="1">
                        <a:latin typeface="Cambria Math" panose="02040503050406030204" pitchFamily="18" charset="0"/>
                      </a:rPr>
                      <m:t>(</m:t>
                    </m:r>
                    <m:r>
                      <a:rPr lang="en-US" altLang="zh-CN" sz="1800" i="1">
                        <a:latin typeface="Cambria Math" panose="02040503050406030204" pitchFamily="18" charset="0"/>
                      </a:rPr>
                      <m:t>𝐿</m:t>
                    </m:r>
                    <m:r>
                      <a:rPr lang="en-US" altLang="zh-CN" sz="1800" i="1">
                        <a:latin typeface="Cambria Math" panose="02040503050406030204" pitchFamily="18" charset="0"/>
                      </a:rPr>
                      <m:t>,</m:t>
                    </m:r>
                    <m:r>
                      <a:rPr lang="en-US" altLang="zh-CN" sz="1800" i="1">
                        <a:latin typeface="Cambria Math" panose="02040503050406030204" pitchFamily="18" charset="0"/>
                      </a:rPr>
                      <m:t>𝑅</m:t>
                    </m:r>
                    <m:r>
                      <a:rPr lang="en-US" altLang="zh-CN" sz="1800" i="1">
                        <a:latin typeface="Cambria Math" panose="02040503050406030204" pitchFamily="18" charset="0"/>
                      </a:rPr>
                      <m:t>,</m:t>
                    </m:r>
                    <m:r>
                      <a:rPr lang="en-US" altLang="zh-CN" sz="1800" i="1">
                        <a:latin typeface="Cambria Math" panose="02040503050406030204" pitchFamily="18" charset="0"/>
                      </a:rPr>
                      <m:t>𝐶</m:t>
                    </m:r>
                    <m:r>
                      <a:rPr lang="en-US" altLang="zh-CN" sz="1800" i="1">
                        <a:latin typeface="Cambria Math" panose="02040503050406030204" pitchFamily="18" charset="0"/>
                      </a:rPr>
                      <m:t>)</m:t>
                    </m:r>
                  </m:oMath>
                </a14:m>
                <a:r>
                  <a:rPr lang="en-US" altLang="zh-CN" sz="1800" dirty="0"/>
                  <a:t>, where </a:t>
                </a:r>
                <a14:m>
                  <m:oMath xmlns:m="http://schemas.openxmlformats.org/officeDocument/2006/math">
                    <m:r>
                      <a:rPr lang="en-US" altLang="zh-CN" sz="1800" i="1">
                        <a:latin typeface="Cambria Math" panose="02040503050406030204" pitchFamily="18" charset="0"/>
                      </a:rPr>
                      <m:t>𝐿</m:t>
                    </m:r>
                    <m:r>
                      <a:rPr lang="en-US" altLang="zh-CN" sz="1800" i="1">
                        <a:latin typeface="Cambria Math" panose="02040503050406030204" pitchFamily="18" charset="0"/>
                      </a:rPr>
                      <m:t>⊆</m:t>
                    </m:r>
                    <m:r>
                      <a:rPr lang="en-US" altLang="zh-CN" sz="1800" i="1">
                        <a:latin typeface="Cambria Math" panose="02040503050406030204" pitchFamily="18" charset="0"/>
                      </a:rPr>
                      <m:t>𝑈</m:t>
                    </m:r>
                  </m:oMath>
                </a14:m>
                <a:r>
                  <a:rPr lang="en-US" altLang="zh-CN" sz="1800" dirty="0"/>
                  <a:t> and </a:t>
                </a:r>
                <a14:m>
                  <m:oMath xmlns:m="http://schemas.openxmlformats.org/officeDocument/2006/math">
                    <m:r>
                      <a:rPr lang="en-US" altLang="zh-CN" sz="1800" i="1">
                        <a:latin typeface="Cambria Math" panose="02040503050406030204" pitchFamily="18" charset="0"/>
                      </a:rPr>
                      <m:t>𝑅</m:t>
                    </m:r>
                    <m:r>
                      <a:rPr lang="en-US" altLang="zh-CN" sz="1800" i="1">
                        <a:latin typeface="Cambria Math" panose="02040503050406030204" pitchFamily="18" charset="0"/>
                      </a:rPr>
                      <m:t>,</m:t>
                    </m:r>
                    <m:r>
                      <a:rPr lang="en-US" altLang="zh-CN" sz="1800" i="1">
                        <a:latin typeface="Cambria Math" panose="02040503050406030204" pitchFamily="18" charset="0"/>
                      </a:rPr>
                      <m:t>𝐶</m:t>
                    </m:r>
                    <m:r>
                      <a:rPr lang="en-US" altLang="zh-CN" sz="1800" i="1">
                        <a:latin typeface="Cambria Math" panose="02040503050406030204" pitchFamily="18" charset="0"/>
                      </a:rPr>
                      <m:t>⊆</m:t>
                    </m:r>
                    <m:r>
                      <a:rPr lang="en-US" altLang="zh-CN" sz="1800" i="1">
                        <a:latin typeface="Cambria Math" panose="02040503050406030204" pitchFamily="18" charset="0"/>
                      </a:rPr>
                      <m:t>𝑉</m:t>
                    </m:r>
                  </m:oMath>
                </a14:m>
                <a:r>
                  <a:rPr lang="en-US" altLang="zh-CN" sz="1800" dirty="0"/>
                  <a:t>.</a:t>
                </a:r>
                <a14:m>
                  <m:oMath xmlns:m="http://schemas.openxmlformats.org/officeDocument/2006/math">
                    <m:d>
                      <m:dPr>
                        <m:ctrlPr>
                          <a:rPr lang="en-US" altLang="zh-CN" sz="1800" i="1">
                            <a:latin typeface="Cambria Math" panose="02040503050406030204" pitchFamily="18" charset="0"/>
                          </a:rPr>
                        </m:ctrlPr>
                      </m:dPr>
                      <m:e>
                        <m:r>
                          <a:rPr lang="en-US" altLang="zh-CN" sz="1800" i="1">
                            <a:latin typeface="Cambria Math" panose="02040503050406030204" pitchFamily="18" charset="0"/>
                          </a:rPr>
                          <m:t>𝐿</m:t>
                        </m:r>
                        <m:r>
                          <a:rPr lang="en-US" altLang="zh-CN" sz="1800" i="1">
                            <a:latin typeface="Cambria Math" panose="02040503050406030204" pitchFamily="18" charset="0"/>
                          </a:rPr>
                          <m:t>,</m:t>
                        </m:r>
                        <m:r>
                          <a:rPr lang="en-US" altLang="zh-CN" sz="1800" i="1">
                            <a:latin typeface="Cambria Math" panose="02040503050406030204" pitchFamily="18" charset="0"/>
                          </a:rPr>
                          <m:t>𝑅</m:t>
                        </m:r>
                      </m:e>
                    </m:d>
                  </m:oMath>
                </a14:m>
                <a:r>
                  <a:rPr lang="en-US" altLang="zh-CN" sz="1800" dirty="0"/>
                  <a:t> is the corresponding biclique and </a:t>
                </a:r>
                <a14:m>
                  <m:oMath xmlns:m="http://schemas.openxmlformats.org/officeDocument/2006/math">
                    <m:r>
                      <a:rPr lang="en-US" altLang="zh-CN" sz="1800" i="1">
                        <a:latin typeface="Cambria Math" panose="02040503050406030204" pitchFamily="18" charset="0"/>
                      </a:rPr>
                      <m:t>𝐶</m:t>
                    </m:r>
                  </m:oMath>
                </a14:m>
                <a:r>
                  <a:rPr lang="en-US" altLang="zh-CN" sz="1800" dirty="0"/>
                  <a:t> stores candidate vertices for expanding </a:t>
                </a:r>
                <a14:m>
                  <m:oMath xmlns:m="http://schemas.openxmlformats.org/officeDocument/2006/math">
                    <m:r>
                      <a:rPr lang="en-US" altLang="zh-CN" sz="1800" i="1">
                        <a:latin typeface="Cambria Math" panose="02040503050406030204" pitchFamily="18" charset="0"/>
                      </a:rPr>
                      <m:t>𝑅</m:t>
                    </m:r>
                  </m:oMath>
                </a14:m>
                <a:r>
                  <a:rPr lang="en-US" altLang="zh-CN" sz="1800" dirty="0"/>
                  <a:t>.</a:t>
                </a:r>
              </a:p>
              <a:p>
                <a:endParaRPr lang="zh-CN" altLang="en-US" dirty="0"/>
              </a:p>
            </p:txBody>
          </p:sp>
        </mc:Choice>
        <mc:Fallback>
          <p:sp>
            <p:nvSpPr>
              <p:cNvPr id="3" name="备注占位符 2"/>
              <p:cNvSpPr>
                <a:spLocks noGrp="1"/>
              </p:cNvSpPr>
              <p:nvPr>
                <p:ph type="body" idx="1"/>
              </p:nvPr>
            </p:nvSpPr>
            <p:spPr/>
            <p:txBody>
              <a:bodyPr/>
              <a:lstStyle/>
              <a:p>
                <a:pPr marL="800100" lvl="1" indent="-342900">
                  <a:buFont typeface="Arial" panose="020B0604020202020204" pitchFamily="34" charset="0"/>
                  <a:buChar char="•"/>
                </a:pPr>
                <a:r>
                  <a:rPr lang="en-US" altLang="zh-CN" sz="1800" dirty="0"/>
                  <a:t>Recent works utilized a set enumeration tree to generate the powerset of </a:t>
                </a:r>
                <a:r>
                  <a:rPr lang="en-US" altLang="zh-CN" sz="1800" i="0">
                    <a:latin typeface="Cambria Math" panose="02040503050406030204" pitchFamily="18" charset="0"/>
                  </a:rPr>
                  <a:t>𝑉</a:t>
                </a:r>
                <a:r>
                  <a:rPr lang="en-US" altLang="zh-CN" sz="1800" dirty="0"/>
                  <a:t> and then obtain all maximal bicliques correspondingly.</a:t>
                </a:r>
              </a:p>
              <a:p>
                <a:pPr marL="800100" lvl="1" indent="-342900">
                  <a:buFont typeface="Arial" panose="020B0604020202020204" pitchFamily="34" charset="0"/>
                  <a:buChar char="•"/>
                </a:pPr>
                <a:r>
                  <a:rPr lang="en-US" altLang="zh-CN" sz="1800" dirty="0"/>
                  <a:t>Each tree node is a 3-tuple </a:t>
                </a:r>
                <a:r>
                  <a:rPr lang="en-US" altLang="zh-CN" sz="1800" i="0">
                    <a:latin typeface="Cambria Math" panose="02040503050406030204" pitchFamily="18" charset="0"/>
                  </a:rPr>
                  <a:t>(𝐿,𝑅,𝐶)</a:t>
                </a:r>
                <a:r>
                  <a:rPr lang="en-US" altLang="zh-CN" sz="1800" dirty="0"/>
                  <a:t>, where </a:t>
                </a:r>
                <a:r>
                  <a:rPr lang="en-US" altLang="zh-CN" sz="1800" i="0">
                    <a:latin typeface="Cambria Math" panose="02040503050406030204" pitchFamily="18" charset="0"/>
                  </a:rPr>
                  <a:t>𝐿⊆𝑈</a:t>
                </a:r>
                <a:r>
                  <a:rPr lang="en-US" altLang="zh-CN" sz="1800" dirty="0"/>
                  <a:t> and </a:t>
                </a:r>
                <a:r>
                  <a:rPr lang="en-US" altLang="zh-CN" sz="1800" i="0">
                    <a:latin typeface="Cambria Math" panose="02040503050406030204" pitchFamily="18" charset="0"/>
                  </a:rPr>
                  <a:t>𝑅,𝐶⊆𝑉</a:t>
                </a:r>
                <a:r>
                  <a:rPr lang="en-US" altLang="zh-CN" sz="1800" dirty="0"/>
                  <a:t>.</a:t>
                </a:r>
                <a:r>
                  <a:rPr lang="en-US" altLang="zh-CN" sz="1800" i="0">
                    <a:latin typeface="Cambria Math" panose="02040503050406030204" pitchFamily="18" charset="0"/>
                  </a:rPr>
                  <a:t>(𝐿,𝑅)</a:t>
                </a:r>
                <a:r>
                  <a:rPr lang="en-US" altLang="zh-CN" sz="1800" dirty="0"/>
                  <a:t> is the corresponding biclique and </a:t>
                </a:r>
                <a:r>
                  <a:rPr lang="en-US" altLang="zh-CN" sz="1800" i="0">
                    <a:latin typeface="Cambria Math" panose="02040503050406030204" pitchFamily="18" charset="0"/>
                  </a:rPr>
                  <a:t>𝐶</a:t>
                </a:r>
                <a:r>
                  <a:rPr lang="en-US" altLang="zh-CN" sz="1800" dirty="0"/>
                  <a:t> stores candidate vertices for expanding </a:t>
                </a:r>
                <a:r>
                  <a:rPr lang="en-US" altLang="zh-CN" sz="1800" i="0">
                    <a:latin typeface="Cambria Math" panose="02040503050406030204" pitchFamily="18" charset="0"/>
                  </a:rPr>
                  <a:t>𝑅</a:t>
                </a:r>
                <a:r>
                  <a:rPr lang="en-US" altLang="zh-CN" sz="1800" dirty="0"/>
                  <a:t>.</a:t>
                </a:r>
              </a:p>
              <a:p>
                <a:endParaRPr lang="zh-CN" altLang="en-US" dirty="0"/>
              </a:p>
            </p:txBody>
          </p:sp>
        </mc:Fallback>
      </mc:AlternateContent>
      <p:sp>
        <p:nvSpPr>
          <p:cNvPr id="4" name="灯片编号占位符 3"/>
          <p:cNvSpPr>
            <a:spLocks noGrp="1"/>
          </p:cNvSpPr>
          <p:nvPr>
            <p:ph type="sldNum" sz="quarter" idx="5"/>
          </p:nvPr>
        </p:nvSpPr>
        <p:spPr/>
        <p:txBody>
          <a:bodyPr/>
          <a:lstStyle/>
          <a:p>
            <a:fld id="{AC96ADF5-1F2F-4E4C-933D-9A74040696C0}" type="slidenum">
              <a:rPr lang="en-US" smtClean="0"/>
              <a:t>5</a:t>
            </a:fld>
            <a:endParaRPr lang="en-US"/>
          </a:p>
        </p:txBody>
      </p:sp>
    </p:spTree>
    <p:extLst>
      <p:ext uri="{BB962C8B-B14F-4D97-AF65-F5344CB8AC3E}">
        <p14:creationId xmlns:p14="http://schemas.microsoft.com/office/powerpoint/2010/main" val="2609440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dirty="0"/>
              <a:t>Since dynamic memory allocations on GPUs are expensive, we need to </a:t>
            </a:r>
            <a:r>
              <a:rPr lang="en-US" altLang="zh-CN" dirty="0">
                <a:solidFill>
                  <a:srgbClr val="023E88"/>
                </a:solidFill>
              </a:rPr>
              <a:t>pre-allocate memory on GPUs before enumeration</a:t>
            </a:r>
            <a:r>
              <a:rPr lang="en-US" altLang="zh-CN" dirty="0"/>
              <a:t>.</a:t>
            </a:r>
          </a:p>
          <a:p>
            <a:pPr>
              <a:buFont typeface="Wingdings" panose="05000000000000000000" pitchFamily="2" charset="2"/>
              <a:buChar char="Ø"/>
            </a:pPr>
            <a:r>
              <a:rPr lang="en-US" altLang="zh-CN" dirty="0"/>
              <a:t> To fully utilize computational resources in GPUs, we need to execute multiple MBE procedures in parallel, which in turn </a:t>
            </a:r>
            <a:r>
              <a:rPr lang="en-US" altLang="zh-CN" dirty="0">
                <a:solidFill>
                  <a:srgbClr val="023E88"/>
                </a:solidFill>
              </a:rPr>
              <a:t>requires multiple blocks of memory</a:t>
            </a:r>
            <a:r>
              <a:rPr lang="en-US" altLang="zh-CN" dirty="0"/>
              <a:t>. </a:t>
            </a:r>
          </a:p>
          <a:p>
            <a:pPr>
              <a:buFont typeface="Wingdings" panose="05000000000000000000" pitchFamily="2" charset="2"/>
              <a:buChar char="Ø"/>
            </a:pPr>
            <a:r>
              <a:rPr lang="en-US" altLang="zh-CN" dirty="0"/>
              <a:t> Our experimental results show that directly parallelizing existing MBE procedures on GPUs will lead to a memory requirement that </a:t>
            </a:r>
            <a:r>
              <a:rPr lang="en-US" altLang="zh-CN" dirty="0">
                <a:solidFill>
                  <a:srgbClr val="FF0000"/>
                </a:solidFill>
              </a:rPr>
              <a:t>exceeds the memory capacity</a:t>
            </a:r>
            <a:endParaRPr lang="zh-CN" altLang="en-US" dirty="0"/>
          </a:p>
          <a:p>
            <a:endParaRPr lang="en-US" altLang="zh-CN" dirty="0"/>
          </a:p>
          <a:p>
            <a:r>
              <a:rPr lang="fr-FR" altLang="zh-CN" sz="1200" dirty="0">
                <a:solidFill>
                  <a:srgbClr val="000000"/>
                </a:solidFill>
                <a:latin typeface="Arial" panose="020B0604020202020204" pitchFamily="34" charset="0"/>
                <a:cs typeface="Arial" panose="020B0604020202020204" pitchFamily="34" charset="0"/>
              </a:rPr>
              <a:t>is impractical</a:t>
            </a:r>
            <a:r>
              <a:rPr lang="en-US" altLang="zh-CN" sz="1200" dirty="0">
                <a:solidFill>
                  <a:srgbClr val="000000"/>
                </a:solidFill>
                <a:latin typeface="Arial" panose="020B0604020202020204" pitchFamily="34" charset="0"/>
                <a:cs typeface="Arial" panose="020B0604020202020204" pitchFamily="34" charset="0"/>
              </a:rPr>
              <a:t> because its memory demands exceed the memory capacity of a 40GB A100 GPU on multiple datasets.</a:t>
            </a:r>
            <a:endParaRPr lang="zh-CN" altLang="en-US" dirty="0"/>
          </a:p>
        </p:txBody>
      </p:sp>
      <p:sp>
        <p:nvSpPr>
          <p:cNvPr id="4" name="灯片编号占位符 3"/>
          <p:cNvSpPr>
            <a:spLocks noGrp="1"/>
          </p:cNvSpPr>
          <p:nvPr>
            <p:ph type="sldNum" sz="quarter" idx="5"/>
          </p:nvPr>
        </p:nvSpPr>
        <p:spPr/>
        <p:txBody>
          <a:bodyPr/>
          <a:lstStyle/>
          <a:p>
            <a:fld id="{AC96ADF5-1F2F-4E4C-933D-9A74040696C0}" type="slidenum">
              <a:rPr lang="en-US" smtClean="0"/>
              <a:t>9</a:t>
            </a:fld>
            <a:endParaRPr lang="en-US"/>
          </a:p>
        </p:txBody>
      </p:sp>
    </p:spTree>
    <p:extLst>
      <p:ext uri="{BB962C8B-B14F-4D97-AF65-F5344CB8AC3E}">
        <p14:creationId xmlns:p14="http://schemas.microsoft.com/office/powerpoint/2010/main" val="188722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1200" dirty="0"/>
              <a:t> The GPU groups 32 parallel threads into a warp and executes multiple warps concurrently. Thread divergence refers to threads in a warp take different execution paths on the GPU.</a:t>
            </a:r>
          </a:p>
          <a:p>
            <a:pPr>
              <a:buFont typeface="Wingdings" panose="05000000000000000000" pitchFamily="2" charset="2"/>
              <a:buChar char="Ø"/>
            </a:pPr>
            <a:r>
              <a:rPr lang="en-US" altLang="zh-CN" sz="1200" dirty="0"/>
              <a:t> Thread divergence severely degrades the execution performance because the GPU has to serialize the different execution paths.</a:t>
            </a:r>
          </a:p>
          <a:p>
            <a:pPr>
              <a:buFont typeface="Wingdings" panose="05000000000000000000" pitchFamily="2" charset="2"/>
              <a:buChar char="Ø"/>
            </a:pPr>
            <a:r>
              <a:rPr lang="en-US" altLang="zh-CN" sz="1200" dirty="0"/>
              <a:t> </a:t>
            </a:r>
            <a:r>
              <a:rPr lang="en-US" altLang="zh-CN" sz="1200" dirty="0">
                <a:solidFill>
                  <a:srgbClr val="023E88"/>
                </a:solidFill>
              </a:rPr>
              <a:t>MBE algorithms require pruning approaches to reduce extensive enumeration space</a:t>
            </a:r>
            <a:r>
              <a:rPr lang="en-US" altLang="zh-CN" sz="1200" dirty="0"/>
              <a:t>. However, existing pruning approaches generate more massive thread divergence because each thread works independently with different execution paths. </a:t>
            </a:r>
            <a:r>
              <a:rPr lang="en-US" altLang="zh-CN" sz="1200" dirty="0">
                <a:solidFill>
                  <a:srgbClr val="FF0000"/>
                </a:solidFill>
              </a:rPr>
              <a:t>It is desirable to design a GPU-friendly pruning approach.</a:t>
            </a:r>
            <a:endParaRPr lang="zh-CN" altLang="en-US" sz="1200" dirty="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AC96ADF5-1F2F-4E4C-933D-9A74040696C0}" type="slidenum">
              <a:rPr lang="en-US" smtClean="0"/>
              <a:t>10</a:t>
            </a:fld>
            <a:endParaRPr lang="en-US"/>
          </a:p>
        </p:txBody>
      </p:sp>
    </p:spTree>
    <p:extLst>
      <p:ext uri="{BB962C8B-B14F-4D97-AF65-F5344CB8AC3E}">
        <p14:creationId xmlns:p14="http://schemas.microsoft.com/office/powerpoint/2010/main" val="423084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1200" dirty="0"/>
              <a:t> The GPU groups 32 parallel threads into a warp and executes multiple warps concurrently. Thread divergence refers to threads in a warp take different execution paths on the GPU.</a:t>
            </a:r>
          </a:p>
          <a:p>
            <a:pPr>
              <a:buFont typeface="Wingdings" panose="05000000000000000000" pitchFamily="2" charset="2"/>
              <a:buChar char="Ø"/>
            </a:pPr>
            <a:r>
              <a:rPr lang="en-US" altLang="zh-CN" sz="1200" dirty="0"/>
              <a:t> Thread divergence severely degrades the execution performance because the GPU has to serialize the different execution paths.</a:t>
            </a:r>
          </a:p>
          <a:p>
            <a:pPr>
              <a:buFont typeface="Wingdings" panose="05000000000000000000" pitchFamily="2" charset="2"/>
              <a:buChar char="Ø"/>
            </a:pPr>
            <a:r>
              <a:rPr lang="en-US" altLang="zh-CN" sz="1200" dirty="0"/>
              <a:t> </a:t>
            </a:r>
            <a:r>
              <a:rPr lang="en-US" altLang="zh-CN" sz="1200" dirty="0">
                <a:solidFill>
                  <a:srgbClr val="023E88"/>
                </a:solidFill>
              </a:rPr>
              <a:t>MBE algorithms require pruning approaches to reduce extensive enumeration space</a:t>
            </a:r>
            <a:r>
              <a:rPr lang="en-US" altLang="zh-CN" sz="1200" dirty="0"/>
              <a:t>. However, existing pruning approaches generate more massive thread divergence because each thread works independently with different execution paths. </a:t>
            </a:r>
            <a:r>
              <a:rPr lang="en-US" altLang="zh-CN" sz="1200" dirty="0">
                <a:solidFill>
                  <a:srgbClr val="FF0000"/>
                </a:solidFill>
              </a:rPr>
              <a:t>It is desirable to design a GPU-friendly pruning approach.</a:t>
            </a:r>
            <a:endParaRPr lang="zh-CN" altLang="en-US" sz="1200" dirty="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AC96ADF5-1F2F-4E4C-933D-9A74040696C0}" type="slidenum">
              <a:rPr lang="en-US" smtClean="0"/>
              <a:t>11</a:t>
            </a:fld>
            <a:endParaRPr lang="en-US"/>
          </a:p>
        </p:txBody>
      </p:sp>
    </p:spTree>
    <p:extLst>
      <p:ext uri="{BB962C8B-B14F-4D97-AF65-F5344CB8AC3E}">
        <p14:creationId xmlns:p14="http://schemas.microsoft.com/office/powerpoint/2010/main" val="40647080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1200" dirty="0"/>
              <a:t> The GPU groups 32 parallel threads into a warp and executes multiple warps concurrently. Thread divergence refers to threads in a warp take different execution paths on the GPU.</a:t>
            </a:r>
          </a:p>
          <a:p>
            <a:pPr>
              <a:buFont typeface="Wingdings" panose="05000000000000000000" pitchFamily="2" charset="2"/>
              <a:buChar char="Ø"/>
            </a:pPr>
            <a:r>
              <a:rPr lang="en-US" altLang="zh-CN" sz="1200" dirty="0"/>
              <a:t> Thread divergence severely degrades the execution performance because the GPU has to serialize the different execution paths.</a:t>
            </a:r>
          </a:p>
          <a:p>
            <a:pPr>
              <a:buFont typeface="Wingdings" panose="05000000000000000000" pitchFamily="2" charset="2"/>
              <a:buChar char="Ø"/>
            </a:pPr>
            <a:r>
              <a:rPr lang="en-US" altLang="zh-CN" sz="1200" dirty="0"/>
              <a:t> </a:t>
            </a:r>
            <a:r>
              <a:rPr lang="en-US" altLang="zh-CN" sz="1200" dirty="0">
                <a:solidFill>
                  <a:srgbClr val="023E88"/>
                </a:solidFill>
              </a:rPr>
              <a:t>MBE algorithms require pruning approaches to reduce extensive enumeration space</a:t>
            </a:r>
            <a:r>
              <a:rPr lang="en-US" altLang="zh-CN" sz="1200" dirty="0"/>
              <a:t>. However, existing pruning approaches generate more massive thread divergence because each thread works independently with different execution paths. </a:t>
            </a:r>
            <a:r>
              <a:rPr lang="en-US" altLang="zh-CN" sz="1200" dirty="0">
                <a:solidFill>
                  <a:srgbClr val="FF0000"/>
                </a:solidFill>
              </a:rPr>
              <a:t>It is desirable to design a GPU-friendly pruning approach.</a:t>
            </a:r>
            <a:endParaRPr lang="zh-CN" altLang="en-US" sz="1200" dirty="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AC96ADF5-1F2F-4E4C-933D-9A74040696C0}" type="slidenum">
              <a:rPr lang="en-US" smtClean="0"/>
              <a:t>12</a:t>
            </a:fld>
            <a:endParaRPr lang="en-US"/>
          </a:p>
        </p:txBody>
      </p:sp>
    </p:spTree>
    <p:extLst>
      <p:ext uri="{BB962C8B-B14F-4D97-AF65-F5344CB8AC3E}">
        <p14:creationId xmlns:p14="http://schemas.microsoft.com/office/powerpoint/2010/main" val="958294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1200" dirty="0"/>
              <a:t> The GPU groups 32 parallel threads into a warp and executes multiple warps concurrently. Thread divergence refers to threads in a warp take different execution paths on the GPU.</a:t>
            </a:r>
          </a:p>
          <a:p>
            <a:pPr>
              <a:buFont typeface="Wingdings" panose="05000000000000000000" pitchFamily="2" charset="2"/>
              <a:buChar char="Ø"/>
            </a:pPr>
            <a:r>
              <a:rPr lang="en-US" altLang="zh-CN" sz="1200" dirty="0"/>
              <a:t> Thread divergence severely degrades the execution performance because the GPU has to serialize the different execution paths.</a:t>
            </a:r>
          </a:p>
          <a:p>
            <a:pPr>
              <a:buFont typeface="Wingdings" panose="05000000000000000000" pitchFamily="2" charset="2"/>
              <a:buChar char="Ø"/>
            </a:pPr>
            <a:r>
              <a:rPr lang="en-US" altLang="zh-CN" sz="1200" dirty="0"/>
              <a:t> </a:t>
            </a:r>
            <a:r>
              <a:rPr lang="en-US" altLang="zh-CN" sz="1200" dirty="0">
                <a:solidFill>
                  <a:srgbClr val="023E88"/>
                </a:solidFill>
              </a:rPr>
              <a:t>MBE algorithms require pruning approaches to reduce extensive enumeration space</a:t>
            </a:r>
            <a:r>
              <a:rPr lang="en-US" altLang="zh-CN" sz="1200" dirty="0"/>
              <a:t>. However, existing pruning approaches generate more massive thread divergence because each thread works independently with different execution paths. </a:t>
            </a:r>
            <a:r>
              <a:rPr lang="en-US" altLang="zh-CN" sz="1200" dirty="0">
                <a:solidFill>
                  <a:srgbClr val="FF0000"/>
                </a:solidFill>
              </a:rPr>
              <a:t>It is desirable to design a GPU-friendly pruning approach.</a:t>
            </a:r>
            <a:endParaRPr lang="zh-CN" altLang="en-US" sz="1200" dirty="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AC96ADF5-1F2F-4E4C-933D-9A74040696C0}" type="slidenum">
              <a:rPr lang="en-US" smtClean="0"/>
              <a:t>13</a:t>
            </a:fld>
            <a:endParaRPr lang="en-US"/>
          </a:p>
        </p:txBody>
      </p:sp>
    </p:spTree>
    <p:extLst>
      <p:ext uri="{BB962C8B-B14F-4D97-AF65-F5344CB8AC3E}">
        <p14:creationId xmlns:p14="http://schemas.microsoft.com/office/powerpoint/2010/main" val="1933911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Wingdings" panose="05000000000000000000" pitchFamily="2" charset="2"/>
              <a:buChar char="Ø"/>
            </a:pPr>
            <a:r>
              <a:rPr lang="en-US" altLang="zh-CN" sz="1200" dirty="0"/>
              <a:t> The GPU groups 32 parallel threads into a warp and executes multiple warps concurrently. Thread divergence refers to threads in a warp take different execution paths on the GPU.</a:t>
            </a:r>
          </a:p>
          <a:p>
            <a:pPr>
              <a:buFont typeface="Wingdings" panose="05000000000000000000" pitchFamily="2" charset="2"/>
              <a:buChar char="Ø"/>
            </a:pPr>
            <a:r>
              <a:rPr lang="en-US" altLang="zh-CN" sz="1200" dirty="0"/>
              <a:t> Thread divergence severely degrades the execution performance because the GPU has to serialize the different execution paths.</a:t>
            </a:r>
          </a:p>
          <a:p>
            <a:pPr>
              <a:buFont typeface="Wingdings" panose="05000000000000000000" pitchFamily="2" charset="2"/>
              <a:buChar char="Ø"/>
            </a:pPr>
            <a:r>
              <a:rPr lang="en-US" altLang="zh-CN" sz="1200" dirty="0"/>
              <a:t> </a:t>
            </a:r>
            <a:r>
              <a:rPr lang="en-US" altLang="zh-CN" sz="1200" dirty="0">
                <a:solidFill>
                  <a:srgbClr val="023E88"/>
                </a:solidFill>
              </a:rPr>
              <a:t>MBE algorithms require pruning approaches to reduce extensive enumeration space</a:t>
            </a:r>
            <a:r>
              <a:rPr lang="en-US" altLang="zh-CN" sz="1200" dirty="0"/>
              <a:t>. However, existing pruning approaches generate more massive thread divergence because each thread works independently with different execution paths. </a:t>
            </a:r>
            <a:r>
              <a:rPr lang="en-US" altLang="zh-CN" sz="1200" dirty="0">
                <a:solidFill>
                  <a:srgbClr val="FF0000"/>
                </a:solidFill>
              </a:rPr>
              <a:t>It is desirable to design a GPU-friendly pruning approach.</a:t>
            </a:r>
            <a:endParaRPr lang="zh-CN" altLang="en-US" sz="1200" dirty="0">
              <a:solidFill>
                <a:srgbClr val="FF0000"/>
              </a:solidFill>
            </a:endParaRPr>
          </a:p>
          <a:p>
            <a:endParaRPr lang="zh-CN" altLang="en-US" dirty="0"/>
          </a:p>
        </p:txBody>
      </p:sp>
      <p:sp>
        <p:nvSpPr>
          <p:cNvPr id="4" name="灯片编号占位符 3"/>
          <p:cNvSpPr>
            <a:spLocks noGrp="1"/>
          </p:cNvSpPr>
          <p:nvPr>
            <p:ph type="sldNum" sz="quarter" idx="5"/>
          </p:nvPr>
        </p:nvSpPr>
        <p:spPr/>
        <p:txBody>
          <a:bodyPr/>
          <a:lstStyle/>
          <a:p>
            <a:fld id="{AC96ADF5-1F2F-4E4C-933D-9A74040696C0}" type="slidenum">
              <a:rPr lang="en-US" smtClean="0"/>
              <a:t>14</a:t>
            </a:fld>
            <a:endParaRPr lang="en-US"/>
          </a:p>
        </p:txBody>
      </p:sp>
    </p:spTree>
    <p:extLst>
      <p:ext uri="{BB962C8B-B14F-4D97-AF65-F5344CB8AC3E}">
        <p14:creationId xmlns:p14="http://schemas.microsoft.com/office/powerpoint/2010/main" val="3779867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file:////Users/toddszymanski/Documents/01%20Work/SC23/ppt/sc23_presenter_back.png" TargetMode="External"/><Relationship Id="rId7" Type="http://schemas.openxmlformats.org/officeDocument/2006/relationships/image" Target="file:////Users/toddszymanski/Documents/01%20Work/SC23/ppt/sc23_presenter_logo@4x.png"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file:////Users/toddszymanski/Documents/01%20Work/SC23/logo/00%20logosheet/sc23_logos_transpng@4x/sc23_hor_blackcolor@4x.png" TargetMode="Externa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file:////Users/toddszymanski/Documents/01%20Work/SC23/ppt/sc23_presenter_logo@4x.png"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E7127B3-326B-8EE3-1A65-C7626C1F9EA5}"/>
              </a:ext>
            </a:extLst>
          </p:cNvPr>
          <p:cNvPicPr>
            <a:picLocks noChangeAspect="1"/>
          </p:cNvPicPr>
          <p:nvPr userDrawn="1"/>
        </p:nvPicPr>
        <p:blipFill>
          <a:blip r:embed="rId2" r:link="rId3"/>
          <a:stretch>
            <a:fillRect/>
          </a:stretch>
        </p:blipFill>
        <p:spPr>
          <a:xfrm>
            <a:off x="0" y="-18574"/>
            <a:ext cx="12192000" cy="4343400"/>
          </a:xfrm>
          <a:prstGeom prst="rect">
            <a:avLst/>
          </a:prstGeom>
        </p:spPr>
      </p:pic>
      <p:sp>
        <p:nvSpPr>
          <p:cNvPr id="8" name="Rectangle 7">
            <a:extLst>
              <a:ext uri="{FF2B5EF4-FFF2-40B4-BE49-F238E27FC236}">
                <a16:creationId xmlns:a16="http://schemas.microsoft.com/office/drawing/2014/main" id="{647C2399-A039-5779-00C9-04FB33AC7A05}"/>
              </a:ext>
            </a:extLst>
          </p:cNvPr>
          <p:cNvSpPr/>
          <p:nvPr userDrawn="1"/>
        </p:nvSpPr>
        <p:spPr>
          <a:xfrm>
            <a:off x="0" y="4275786"/>
            <a:ext cx="12192000" cy="2582214"/>
          </a:xfrm>
          <a:prstGeom prst="rect">
            <a:avLst/>
          </a:prstGeom>
          <a:solidFill>
            <a:srgbClr val="48BE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1797" y="1906998"/>
            <a:ext cx="10824402" cy="2250038"/>
          </a:xfrm>
        </p:spPr>
        <p:txBody>
          <a:bodyPr wrap="none" anchor="b">
            <a:normAutofit/>
          </a:bodyPr>
          <a:lstStyle>
            <a:lvl1pPr algn="l">
              <a:defRPr sz="3600" b="1" i="0" cap="none" baseline="0">
                <a:effectLst/>
              </a:defRPr>
            </a:lvl1pPr>
          </a:lstStyle>
          <a:p>
            <a:r>
              <a:rPr lang="en-US" dirty="0"/>
              <a:t>Click to edit Master title style</a:t>
            </a:r>
          </a:p>
        </p:txBody>
      </p:sp>
      <p:sp>
        <p:nvSpPr>
          <p:cNvPr id="3" name="Subtitle 2"/>
          <p:cNvSpPr>
            <a:spLocks noGrp="1"/>
          </p:cNvSpPr>
          <p:nvPr>
            <p:ph type="subTitle" idx="1" hasCustomPrompt="1"/>
          </p:nvPr>
        </p:nvSpPr>
        <p:spPr>
          <a:xfrm>
            <a:off x="681796" y="4430332"/>
            <a:ext cx="10824401" cy="1884472"/>
          </a:xfrm>
        </p:spPr>
        <p:txBody>
          <a:bodyPr wrap="square" anchor="t" anchorCtr="0">
            <a:noAutofit/>
          </a:bodyPr>
          <a:lstStyle>
            <a:lvl1pPr marL="0" indent="0" algn="l">
              <a:buNone/>
              <a:defRPr sz="1800" cap="none"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authors and/or presenters</a:t>
            </a:r>
          </a:p>
        </p:txBody>
      </p:sp>
      <p:pic>
        <p:nvPicPr>
          <p:cNvPr id="7" name="Picture 6">
            <a:extLst>
              <a:ext uri="{FF2B5EF4-FFF2-40B4-BE49-F238E27FC236}">
                <a16:creationId xmlns:a16="http://schemas.microsoft.com/office/drawing/2014/main" id="{67356410-ABCD-9F80-F32E-9E3C2F71AE94}"/>
              </a:ext>
            </a:extLst>
          </p:cNvPr>
          <p:cNvPicPr>
            <a:picLocks noChangeAspect="1"/>
          </p:cNvPicPr>
          <p:nvPr userDrawn="1"/>
        </p:nvPicPr>
        <p:blipFill>
          <a:blip r:embed="rId4" r:link="rId5"/>
          <a:srcRect/>
          <a:stretch>
            <a:fillRect/>
          </a:stretch>
        </p:blipFill>
        <p:spPr>
          <a:xfrm>
            <a:off x="8153400" y="529898"/>
            <a:ext cx="3200400" cy="1130489"/>
          </a:xfrm>
          <a:prstGeom prst="rect">
            <a:avLst/>
          </a:prstGeom>
        </p:spPr>
      </p:pic>
      <p:sp>
        <p:nvSpPr>
          <p:cNvPr id="13" name="Date Placeholder 3">
            <a:extLst>
              <a:ext uri="{FF2B5EF4-FFF2-40B4-BE49-F238E27FC236}">
                <a16:creationId xmlns:a16="http://schemas.microsoft.com/office/drawing/2014/main" id="{F5DA24FF-6611-6926-2C9A-E0E546194D92}"/>
              </a:ext>
            </a:extLst>
          </p:cNvPr>
          <p:cNvSpPr>
            <a:spLocks noGrp="1"/>
          </p:cNvSpPr>
          <p:nvPr>
            <p:ph type="dt" sz="half" idx="2"/>
          </p:nvPr>
        </p:nvSpPr>
        <p:spPr>
          <a:xfrm>
            <a:off x="681796" y="6422137"/>
            <a:ext cx="1600200" cy="338328"/>
          </a:xfrm>
          <a:prstGeom prst="rect">
            <a:avLst/>
          </a:prstGeom>
        </p:spPr>
        <p:txBody>
          <a:bodyPr vert="horz" lIns="91440" tIns="45720" rIns="91440" bIns="45720" rtlCol="0" anchor="ctr"/>
          <a:lstStyle>
            <a:lvl1pPr algn="l">
              <a:defRPr sz="1000" b="0" i="0">
                <a:solidFill>
                  <a:srgbClr val="000000"/>
                </a:solidFill>
                <a:effectLst/>
                <a:latin typeface="+mn-lt"/>
              </a:defRPr>
            </a:lvl1pPr>
          </a:lstStyle>
          <a:p>
            <a:fld id="{DEB177B6-8116-EB44-AD78-42A45D43F559}" type="datetime1">
              <a:rPr lang="en-US" smtClean="0"/>
              <a:pPr/>
              <a:t>9/25/2023</a:t>
            </a:fld>
            <a:endParaRPr lang="en-US" dirty="0"/>
          </a:p>
        </p:txBody>
      </p:sp>
      <p:sp>
        <p:nvSpPr>
          <p:cNvPr id="15" name="Slide Number Placeholder 5">
            <a:extLst>
              <a:ext uri="{FF2B5EF4-FFF2-40B4-BE49-F238E27FC236}">
                <a16:creationId xmlns:a16="http://schemas.microsoft.com/office/drawing/2014/main" id="{E69637F2-8D3B-F392-76D4-518311CEFEFA}"/>
              </a:ext>
            </a:extLst>
          </p:cNvPr>
          <p:cNvSpPr>
            <a:spLocks noGrp="1"/>
          </p:cNvSpPr>
          <p:nvPr>
            <p:ph type="sldNum" sz="quarter" idx="4"/>
          </p:nvPr>
        </p:nvSpPr>
        <p:spPr>
          <a:xfrm>
            <a:off x="10955032" y="6422137"/>
            <a:ext cx="551167" cy="338328"/>
          </a:xfrm>
          <a:prstGeom prst="rect">
            <a:avLst/>
          </a:prstGeom>
        </p:spPr>
        <p:txBody>
          <a:bodyPr vert="horz" lIns="91440" tIns="45720" rIns="91440" bIns="45720" rtlCol="0" anchor="ctr"/>
          <a:lstStyle>
            <a:lvl1pPr algn="r">
              <a:defRPr sz="1000" b="0" i="0">
                <a:solidFill>
                  <a:srgbClr val="000000"/>
                </a:solidFill>
                <a:effectLst/>
                <a:latin typeface="+mn-lt"/>
              </a:defRPr>
            </a:lvl1pPr>
          </a:lstStyle>
          <a:p>
            <a:fld id="{D57F1E4F-1CFF-5643-939E-217C01CDF565}" type="slidenum">
              <a:rPr lang="en-US" smtClean="0"/>
              <a:pPr/>
              <a:t>‹#›</a:t>
            </a:fld>
            <a:endParaRPr lang="en-US" dirty="0"/>
          </a:p>
        </p:txBody>
      </p:sp>
      <p:pic>
        <p:nvPicPr>
          <p:cNvPr id="22" name="Picture 21">
            <a:extLst>
              <a:ext uri="{FF2B5EF4-FFF2-40B4-BE49-F238E27FC236}">
                <a16:creationId xmlns:a16="http://schemas.microsoft.com/office/drawing/2014/main" id="{8F6489A9-4A70-4708-2F78-88B47874A9D5}"/>
              </a:ext>
            </a:extLst>
          </p:cNvPr>
          <p:cNvPicPr>
            <a:picLocks noChangeAspect="1"/>
          </p:cNvPicPr>
          <p:nvPr userDrawn="1"/>
        </p:nvPicPr>
        <p:blipFill>
          <a:blip r:embed="rId6" r:link="rId7"/>
          <a:srcRect/>
          <a:stretch>
            <a:fillRect/>
          </a:stretch>
        </p:blipFill>
        <p:spPr>
          <a:xfrm>
            <a:off x="412630" y="6485246"/>
            <a:ext cx="205740" cy="20574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425866"/>
            <a:ext cx="1600200" cy="312326"/>
          </a:xfrm>
        </p:spPr>
        <p:txBody>
          <a:bodyPr/>
          <a:lstStyle/>
          <a:p>
            <a:fld id="{D0CC3993-0B90-1C4D-9555-54A97F187C36}" type="datetime1">
              <a:rPr lang="en-US" smtClean="0"/>
              <a:t>9/25/2023</a:t>
            </a:fld>
            <a:endParaRPr lang="en-US" dirty="0"/>
          </a:p>
        </p:txBody>
      </p:sp>
      <p:sp>
        <p:nvSpPr>
          <p:cNvPr id="7" name="Slide Number Placeholder 6"/>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425866"/>
            <a:ext cx="1600200" cy="312326"/>
          </a:xfrm>
        </p:spPr>
        <p:txBody>
          <a:bodyPr/>
          <a:lstStyle/>
          <a:p>
            <a:fld id="{E9A1C34C-64B9-3742-AC3A-DF7437F603FA}" type="datetime1">
              <a:rPr lang="en-US" smtClean="0"/>
              <a:t>9/25/2023</a:t>
            </a:fld>
            <a:endParaRPr lang="en-US" dirty="0"/>
          </a:p>
        </p:txBody>
      </p:sp>
      <p:sp>
        <p:nvSpPr>
          <p:cNvPr id="7" name="Slide Number Placeholder 6"/>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85800" y="6425866"/>
            <a:ext cx="1600200" cy="312326"/>
          </a:xfrm>
        </p:spPr>
        <p:txBody>
          <a:bodyPr/>
          <a:lstStyle/>
          <a:p>
            <a:fld id="{436B20EC-8654-A240-8289-E083C39C2D04}" type="datetime1">
              <a:rPr lang="en-US" smtClean="0"/>
              <a:t>9/25/2023</a:t>
            </a:fld>
            <a:endParaRPr lang="en-US" dirty="0"/>
          </a:p>
        </p:txBody>
      </p:sp>
      <p:sp>
        <p:nvSpPr>
          <p:cNvPr id="7" name="Slide Number Placeholder 6"/>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85800" y="6425866"/>
            <a:ext cx="1600200" cy="312326"/>
          </a:xfrm>
        </p:spPr>
        <p:txBody>
          <a:bodyPr/>
          <a:lstStyle/>
          <a:p>
            <a:fld id="{03B69DD4-E621-6142-8193-CAA658C361AD}" type="datetime1">
              <a:rPr lang="en-US" smtClean="0"/>
              <a:t>9/25/2023</a:t>
            </a:fld>
            <a:endParaRPr lang="en-US" dirty="0"/>
          </a:p>
        </p:txBody>
      </p:sp>
      <p:sp>
        <p:nvSpPr>
          <p:cNvPr id="6" name="Slide Number Placeholder 5"/>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rgbClr val="000000"/>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rgbClr val="000000"/>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rgbClr val="000000"/>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85801" y="6425866"/>
            <a:ext cx="1600200" cy="312326"/>
          </a:xfrm>
        </p:spPr>
        <p:txBody>
          <a:bodyPr/>
          <a:lstStyle/>
          <a:p>
            <a:fld id="{D10FD46D-C6EA-6B4C-BF2F-A13F55B253BC}" type="datetime1">
              <a:rPr lang="en-US" smtClean="0"/>
              <a:t>9/25/2023</a:t>
            </a:fld>
            <a:endParaRPr lang="en-US" dirty="0"/>
          </a:p>
        </p:txBody>
      </p:sp>
      <p:sp>
        <p:nvSpPr>
          <p:cNvPr id="6" name="Slide Number Placeholder 5"/>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55785D9-18FE-466F-A993-40A027C907FF}"/>
              </a:ext>
            </a:extLst>
          </p:cNvPr>
          <p:cNvSpPr/>
          <p:nvPr userDrawn="1"/>
        </p:nvSpPr>
        <p:spPr>
          <a:xfrm>
            <a:off x="0" y="0"/>
            <a:ext cx="12192000" cy="6858000"/>
          </a:xfrm>
          <a:prstGeom prst="rect">
            <a:avLst/>
          </a:prstGeom>
          <a:solidFill>
            <a:srgbClr val="48BE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日期占位符 2">
            <a:extLst>
              <a:ext uri="{FF2B5EF4-FFF2-40B4-BE49-F238E27FC236}">
                <a16:creationId xmlns:a16="http://schemas.microsoft.com/office/drawing/2014/main" id="{4B5E21DE-E121-42F8-9243-6431DCAA6C48}"/>
              </a:ext>
            </a:extLst>
          </p:cNvPr>
          <p:cNvSpPr>
            <a:spLocks noGrp="1"/>
          </p:cNvSpPr>
          <p:nvPr>
            <p:ph type="dt" sz="half" idx="10"/>
          </p:nvPr>
        </p:nvSpPr>
        <p:spPr/>
        <p:txBody>
          <a:bodyPr/>
          <a:lstStyle/>
          <a:p>
            <a:fld id="{C411B51A-ED12-F344-8388-02D0098F41E0}" type="datetime1">
              <a:rPr lang="en-US" smtClean="0"/>
              <a:t>9/25/2023</a:t>
            </a:fld>
            <a:endParaRPr lang="en-US" dirty="0"/>
          </a:p>
        </p:txBody>
      </p:sp>
      <p:sp>
        <p:nvSpPr>
          <p:cNvPr id="4" name="灯片编号占位符 3">
            <a:extLst>
              <a:ext uri="{FF2B5EF4-FFF2-40B4-BE49-F238E27FC236}">
                <a16:creationId xmlns:a16="http://schemas.microsoft.com/office/drawing/2014/main" id="{AB537E52-76EB-42E3-83BE-0AF73E14A6DE}"/>
              </a:ext>
            </a:extLst>
          </p:cNvPr>
          <p:cNvSpPr>
            <a:spLocks noGrp="1"/>
          </p:cNvSpPr>
          <p:nvPr>
            <p:ph type="sldNum" sz="quarter" idx="11"/>
          </p:nvPr>
        </p:nvSpPr>
        <p:spPr/>
        <p:txBody>
          <a:bodyPr/>
          <a:lstStyle/>
          <a:p>
            <a:fld id="{D57F1E4F-1CFF-5643-939E-217C01CDF565}" type="slidenum">
              <a:rPr lang="en-US" smtClean="0"/>
              <a:pPr/>
              <a:t>‹#›</a:t>
            </a:fld>
            <a:endParaRPr lang="en-US" dirty="0"/>
          </a:p>
        </p:txBody>
      </p:sp>
      <p:sp>
        <p:nvSpPr>
          <p:cNvPr id="8" name="Title 1">
            <a:extLst>
              <a:ext uri="{FF2B5EF4-FFF2-40B4-BE49-F238E27FC236}">
                <a16:creationId xmlns:a16="http://schemas.microsoft.com/office/drawing/2014/main" id="{F8C5E3B5-44A4-4CA2-84A4-E1036387F47C}"/>
              </a:ext>
            </a:extLst>
          </p:cNvPr>
          <p:cNvSpPr>
            <a:spLocks noGrp="1"/>
          </p:cNvSpPr>
          <p:nvPr>
            <p:ph type="title"/>
          </p:nvPr>
        </p:nvSpPr>
        <p:spPr>
          <a:xfrm>
            <a:off x="685801" y="1760781"/>
            <a:ext cx="10820398" cy="999066"/>
          </a:xfrm>
        </p:spPr>
        <p:txBody>
          <a:bodyPr>
            <a:normAutofit/>
          </a:bodyPr>
          <a:lstStyle>
            <a:lvl1pPr>
              <a:defRPr sz="4800"/>
            </a:lvl1pPr>
          </a:lstStyle>
          <a:p>
            <a:r>
              <a:rPr lang="en-US" dirty="0"/>
              <a:t>Click to edit Master title style</a:t>
            </a:r>
          </a:p>
        </p:txBody>
      </p:sp>
      <p:sp>
        <p:nvSpPr>
          <p:cNvPr id="11" name="Content Placeholder 2">
            <a:extLst>
              <a:ext uri="{FF2B5EF4-FFF2-40B4-BE49-F238E27FC236}">
                <a16:creationId xmlns:a16="http://schemas.microsoft.com/office/drawing/2014/main" id="{828BCAEC-EF33-4FDE-867A-87AC59F262FD}"/>
              </a:ext>
            </a:extLst>
          </p:cNvPr>
          <p:cNvSpPr>
            <a:spLocks noGrp="1"/>
          </p:cNvSpPr>
          <p:nvPr>
            <p:ph idx="1" hasCustomPrompt="1"/>
          </p:nvPr>
        </p:nvSpPr>
        <p:spPr>
          <a:xfrm>
            <a:off x="685801" y="3595954"/>
            <a:ext cx="10820398" cy="2195245"/>
          </a:xfrm>
        </p:spPr>
        <p:txBody>
          <a:bodyPr anchor="t">
            <a:normAutofit/>
          </a:bodyPr>
          <a:lstStyle>
            <a:lvl1pPr marL="285750" indent="-285750">
              <a:lnSpc>
                <a:spcPct val="100000"/>
              </a:lnSpc>
              <a:buFont typeface="Wingdings" panose="05000000000000000000" pitchFamily="2" charset="2"/>
              <a:buChar char="Ø"/>
              <a:defRPr sz="3200"/>
            </a:lvl1pPr>
          </a:lstStyle>
          <a:p>
            <a:pPr lvl="0"/>
            <a:r>
              <a:rPr lang="en-US" dirty="0"/>
              <a:t> Title 1</a:t>
            </a:r>
          </a:p>
        </p:txBody>
      </p:sp>
      <p:pic>
        <p:nvPicPr>
          <p:cNvPr id="12" name="Picture 7">
            <a:extLst>
              <a:ext uri="{FF2B5EF4-FFF2-40B4-BE49-F238E27FC236}">
                <a16:creationId xmlns:a16="http://schemas.microsoft.com/office/drawing/2014/main" id="{612A69AF-5BF6-43CF-95E6-711C9944E5B0}"/>
              </a:ext>
            </a:extLst>
          </p:cNvPr>
          <p:cNvPicPr>
            <a:picLocks noChangeAspect="1"/>
          </p:cNvPicPr>
          <p:nvPr userDrawn="1"/>
        </p:nvPicPr>
        <p:blipFill>
          <a:blip r:embed="rId2" r:link="rId3"/>
          <a:srcRect/>
          <a:stretch>
            <a:fillRect/>
          </a:stretch>
        </p:blipFill>
        <p:spPr>
          <a:xfrm>
            <a:off x="412630" y="6485246"/>
            <a:ext cx="205740" cy="205740"/>
          </a:xfrm>
          <a:prstGeom prst="rect">
            <a:avLst/>
          </a:prstGeom>
        </p:spPr>
      </p:pic>
    </p:spTree>
    <p:extLst>
      <p:ext uri="{BB962C8B-B14F-4D97-AF65-F5344CB8AC3E}">
        <p14:creationId xmlns:p14="http://schemas.microsoft.com/office/powerpoint/2010/main" val="65677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1" y="391390"/>
            <a:ext cx="10820398" cy="999066"/>
          </a:xfrm>
        </p:spPr>
        <p:txBody>
          <a:bodyPr/>
          <a:lstStyle/>
          <a:p>
            <a:r>
              <a:rPr lang="en-US" dirty="0"/>
              <a:t>Click to edit Master title style</a:t>
            </a:r>
          </a:p>
        </p:txBody>
      </p:sp>
      <p:sp>
        <p:nvSpPr>
          <p:cNvPr id="3" name="Content Placeholder 2"/>
          <p:cNvSpPr>
            <a:spLocks noGrp="1"/>
          </p:cNvSpPr>
          <p:nvPr>
            <p:ph idx="1"/>
          </p:nvPr>
        </p:nvSpPr>
        <p:spPr>
          <a:xfrm>
            <a:off x="685801" y="1475509"/>
            <a:ext cx="10820398" cy="4315691"/>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685801" y="6425866"/>
            <a:ext cx="1600200" cy="322717"/>
          </a:xfrm>
        </p:spPr>
        <p:txBody>
          <a:bodyPr/>
          <a:lstStyle>
            <a:lvl1pPr>
              <a:defRPr>
                <a:solidFill>
                  <a:srgbClr val="000000"/>
                </a:solidFill>
              </a:defRPr>
            </a:lvl1pPr>
          </a:lstStyle>
          <a:p>
            <a:fld id="{2F0FD9E0-E380-3B44-BCCB-530A1FF37C6C}" type="datetime1">
              <a:rPr lang="en-US" smtClean="0"/>
              <a:t>9/25/2023</a:t>
            </a:fld>
            <a:endParaRPr lang="en-US" dirty="0"/>
          </a:p>
        </p:txBody>
      </p:sp>
      <p:sp>
        <p:nvSpPr>
          <p:cNvPr id="6" name="Slide Number Placeholder 5"/>
          <p:cNvSpPr>
            <a:spLocks noGrp="1"/>
          </p:cNvSpPr>
          <p:nvPr>
            <p:ph type="sldNum" sz="quarter" idx="12"/>
          </p:nvPr>
        </p:nvSpPr>
        <p:spPr>
          <a:xfrm>
            <a:off x="10955032" y="6425866"/>
            <a:ext cx="551167" cy="322717"/>
          </a:xfrm>
        </p:spPr>
        <p:txBody>
          <a:bodyPr/>
          <a:lstStyle>
            <a:lvl1pPr>
              <a:defRPr>
                <a:solidFill>
                  <a:srgbClr val="000000"/>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391390"/>
            <a:ext cx="10820398" cy="999066"/>
          </a:xfrm>
        </p:spPr>
        <p:txBody>
          <a:bodyPr/>
          <a:lstStyle/>
          <a:p>
            <a:r>
              <a:rPr lang="en-US"/>
              <a:t>Click to edit Master title style</a:t>
            </a:r>
            <a:endParaRPr lang="en-US" dirty="0"/>
          </a:p>
        </p:txBody>
      </p:sp>
      <p:sp>
        <p:nvSpPr>
          <p:cNvPr id="3" name="Content Placeholder 2"/>
          <p:cNvSpPr>
            <a:spLocks noGrp="1"/>
          </p:cNvSpPr>
          <p:nvPr>
            <p:ph idx="1"/>
          </p:nvPr>
        </p:nvSpPr>
        <p:spPr>
          <a:xfrm>
            <a:off x="685801" y="1475509"/>
            <a:ext cx="10820398" cy="431569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5801" y="6425866"/>
            <a:ext cx="1600200" cy="322717"/>
          </a:xfrm>
        </p:spPr>
        <p:txBody>
          <a:bodyPr/>
          <a:lstStyle>
            <a:lvl1pPr>
              <a:defRPr>
                <a:solidFill>
                  <a:srgbClr val="000000"/>
                </a:solidFill>
              </a:defRPr>
            </a:lvl1pPr>
          </a:lstStyle>
          <a:p>
            <a:fld id="{2F0FD9E0-E380-3B44-BCCB-530A1FF37C6C}" type="datetime1">
              <a:rPr lang="en-US" smtClean="0"/>
              <a:t>9/25/2023</a:t>
            </a:fld>
            <a:endParaRPr lang="en-US" dirty="0"/>
          </a:p>
        </p:txBody>
      </p:sp>
      <p:sp>
        <p:nvSpPr>
          <p:cNvPr id="6" name="Slide Number Placeholder 5"/>
          <p:cNvSpPr>
            <a:spLocks noGrp="1"/>
          </p:cNvSpPr>
          <p:nvPr>
            <p:ph type="sldNum" sz="quarter" idx="12"/>
          </p:nvPr>
        </p:nvSpPr>
        <p:spPr>
          <a:xfrm>
            <a:off x="10955032" y="6425866"/>
            <a:ext cx="551167" cy="322717"/>
          </a:xfrm>
        </p:spPr>
        <p:txBody>
          <a:bodyPr/>
          <a:lstStyle>
            <a:lvl1pPr>
              <a:defRPr>
                <a:solidFill>
                  <a:srgbClr val="000000"/>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411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1" y="6425866"/>
            <a:ext cx="1600200" cy="312326"/>
          </a:xfrm>
        </p:spPr>
        <p:txBody>
          <a:bodyPr/>
          <a:lstStyle/>
          <a:p>
            <a:fld id="{B64D55A2-3D9D-084F-AAD5-AF9BBA396BBE}" type="datetime1">
              <a:rPr lang="en-US" smtClean="0"/>
              <a:t>9/25/2023</a:t>
            </a:fld>
            <a:endParaRPr lang="en-US" dirty="0"/>
          </a:p>
        </p:txBody>
      </p:sp>
      <p:sp>
        <p:nvSpPr>
          <p:cNvPr id="4" name="Slide Number Placeholder 3"/>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3308581"/>
            <a:ext cx="10131427" cy="1468800"/>
          </a:xfrm>
        </p:spPr>
        <p:txBody>
          <a:bodyPr anchor="b"/>
          <a:lstStyle>
            <a:lvl1pPr algn="l">
              <a:defRPr sz="4000" b="0" cap="none" baseline="0"/>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rgbClr val="000000"/>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85799" y="6425866"/>
            <a:ext cx="1600200" cy="312326"/>
          </a:xfrm>
        </p:spPr>
        <p:txBody>
          <a:bodyPr/>
          <a:lstStyle/>
          <a:p>
            <a:fld id="{08D7D8DA-9465-DD4A-800F-272899D8D7BD}" type="datetime1">
              <a:rPr lang="en-US" smtClean="0"/>
              <a:t>9/25/2023</a:t>
            </a:fld>
            <a:endParaRPr lang="en-US" dirty="0"/>
          </a:p>
        </p:txBody>
      </p:sp>
      <p:sp>
        <p:nvSpPr>
          <p:cNvPr id="6" name="Slide Number Placeholder 5"/>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81797" y="6425866"/>
            <a:ext cx="1600200" cy="312326"/>
          </a:xfrm>
        </p:spPr>
        <p:txBody>
          <a:bodyPr/>
          <a:lstStyle/>
          <a:p>
            <a:fld id="{889F9916-D29A-0B4E-ABD7-51608927E3AB}" type="datetime1">
              <a:rPr lang="en-US" smtClean="0"/>
              <a:t>9/25/2023</a:t>
            </a:fld>
            <a:endParaRPr lang="en-US" dirty="0"/>
          </a:p>
        </p:txBody>
      </p:sp>
      <p:sp>
        <p:nvSpPr>
          <p:cNvPr id="7" name="Slide Number Placeholder 6"/>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lvl1pPr>
              <a:buClr>
                <a:srgbClr val="000000"/>
              </a:buClr>
              <a:defRPr/>
            </a:lvl1pPr>
            <a:lvl2pPr>
              <a:buClr>
                <a:srgbClr val="000000"/>
              </a:buClr>
              <a:defRPr/>
            </a:lvl2pPr>
            <a:lvl3pPr>
              <a:buClr>
                <a:srgbClr val="000000"/>
              </a:buClr>
              <a:defRPr/>
            </a:lvl3pPr>
            <a:lvl4pPr>
              <a:buClr>
                <a:srgbClr val="000000"/>
              </a:buClr>
              <a:defRPr/>
            </a:lvl4pPr>
            <a:lvl5pPr>
              <a:buClr>
                <a:srgbClr val="00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lvl1pPr>
              <a:buClr>
                <a:srgbClr val="000000"/>
              </a:buClr>
              <a:defRPr/>
            </a:lvl1pPr>
            <a:lvl2pPr>
              <a:buClr>
                <a:srgbClr val="000000"/>
              </a:buClr>
              <a:defRPr/>
            </a:lvl2pPr>
            <a:lvl3pPr>
              <a:buClr>
                <a:srgbClr val="000000"/>
              </a:buClr>
              <a:defRPr/>
            </a:lvl3pPr>
            <a:lvl4pPr>
              <a:buClr>
                <a:srgbClr val="000000"/>
              </a:buClr>
              <a:defRPr/>
            </a:lvl4pPr>
            <a:lvl5pPr>
              <a:buClr>
                <a:srgbClr val="000000"/>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xfrm>
            <a:off x="685801" y="6425866"/>
            <a:ext cx="1600200" cy="312326"/>
          </a:xfrm>
        </p:spPr>
        <p:txBody>
          <a:bodyPr/>
          <a:lstStyle/>
          <a:p>
            <a:fld id="{CF810A9F-E58F-0A4F-BB86-00D0C675F7F6}" type="datetime1">
              <a:rPr lang="en-US" smtClean="0"/>
              <a:t>9/25/2023</a:t>
            </a:fld>
            <a:endParaRPr lang="en-US" dirty="0"/>
          </a:p>
        </p:txBody>
      </p:sp>
      <p:sp>
        <p:nvSpPr>
          <p:cNvPr id="9" name="Slide Number Placeholder 8"/>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85801" y="6425866"/>
            <a:ext cx="1600200" cy="312326"/>
          </a:xfrm>
        </p:spPr>
        <p:txBody>
          <a:bodyPr/>
          <a:lstStyle/>
          <a:p>
            <a:fld id="{A9022B69-CCDB-4C49-82FF-93A849C8A861}" type="datetime1">
              <a:rPr lang="en-US" smtClean="0"/>
              <a:t>9/25/2023</a:t>
            </a:fld>
            <a:endParaRPr lang="en-US" dirty="0"/>
          </a:p>
        </p:txBody>
      </p:sp>
      <p:sp>
        <p:nvSpPr>
          <p:cNvPr id="5" name="Slide Number Placeholder 4"/>
          <p:cNvSpPr>
            <a:spLocks noGrp="1"/>
          </p:cNvSpPr>
          <p:nvPr>
            <p:ph type="sldNum" sz="quarter" idx="12"/>
          </p:nvPr>
        </p:nvSpPr>
        <p:spPr>
          <a:xfrm>
            <a:off x="10955032" y="6425866"/>
            <a:ext cx="551167" cy="312326"/>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file:////Users/toddszymanski/Documents/01%20Work/SC23/ppt/sc23_presenter_logo@4x.png" TargetMode="Externa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8BEB7">
                <a:alpha val="35000"/>
              </a:srgbClr>
            </a:gs>
            <a:gs pos="100000">
              <a:srgbClr val="80C46E">
                <a:alpha val="35000"/>
              </a:srgbClr>
            </a:gs>
          </a:gsLst>
          <a:lin ang="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1" y="6422137"/>
            <a:ext cx="1600200" cy="338328"/>
          </a:xfrm>
          <a:prstGeom prst="rect">
            <a:avLst/>
          </a:prstGeom>
        </p:spPr>
        <p:txBody>
          <a:bodyPr vert="horz" lIns="91440" tIns="45720" rIns="91440" bIns="45720" rtlCol="0" anchor="ctr"/>
          <a:lstStyle>
            <a:lvl1pPr algn="l">
              <a:defRPr sz="1000" b="0" i="0">
                <a:solidFill>
                  <a:srgbClr val="000000"/>
                </a:solidFill>
                <a:effectLst/>
                <a:latin typeface="+mn-lt"/>
              </a:defRPr>
            </a:lvl1pPr>
          </a:lstStyle>
          <a:p>
            <a:fld id="{C411B51A-ED12-F344-8388-02D0098F41E0}" type="datetime1">
              <a:rPr lang="en-US" smtClean="0"/>
              <a:t>9/25/2023</a:t>
            </a:fld>
            <a:endParaRPr lang="en-US" dirty="0"/>
          </a:p>
        </p:txBody>
      </p:sp>
      <p:sp>
        <p:nvSpPr>
          <p:cNvPr id="6" name="Slide Number Placeholder 5"/>
          <p:cNvSpPr>
            <a:spLocks noGrp="1"/>
          </p:cNvSpPr>
          <p:nvPr>
            <p:ph type="sldNum" sz="quarter" idx="4"/>
          </p:nvPr>
        </p:nvSpPr>
        <p:spPr>
          <a:xfrm>
            <a:off x="10955032" y="6422137"/>
            <a:ext cx="551167" cy="338328"/>
          </a:xfrm>
          <a:prstGeom prst="rect">
            <a:avLst/>
          </a:prstGeom>
        </p:spPr>
        <p:txBody>
          <a:bodyPr vert="horz" lIns="91440" tIns="45720" rIns="91440" bIns="45720" rtlCol="0" anchor="ctr"/>
          <a:lstStyle>
            <a:lvl1pPr algn="r">
              <a:defRPr sz="1000" b="0" i="0">
                <a:solidFill>
                  <a:srgbClr val="000000"/>
                </a:solidFill>
                <a:effectLst/>
                <a:latin typeface="+mn-lt"/>
              </a:defRPr>
            </a:lvl1pPr>
          </a:lstStyle>
          <a:p>
            <a:fld id="{D57F1E4F-1CFF-5643-939E-217C01CDF565}" type="slidenum">
              <a:rPr lang="en-US" smtClean="0"/>
              <a:pPr/>
              <a:t>‹#›</a:t>
            </a:fld>
            <a:endParaRPr lang="en-US" dirty="0"/>
          </a:p>
        </p:txBody>
      </p:sp>
      <p:pic>
        <p:nvPicPr>
          <p:cNvPr id="8" name="Picture 7">
            <a:extLst>
              <a:ext uri="{FF2B5EF4-FFF2-40B4-BE49-F238E27FC236}">
                <a16:creationId xmlns:a16="http://schemas.microsoft.com/office/drawing/2014/main" id="{6A5073F6-E5C9-80CB-5149-AA71B271D79E}"/>
              </a:ext>
            </a:extLst>
          </p:cNvPr>
          <p:cNvPicPr>
            <a:picLocks noChangeAspect="1"/>
          </p:cNvPicPr>
          <p:nvPr userDrawn="1"/>
        </p:nvPicPr>
        <p:blipFill>
          <a:blip r:embed="rId16" r:link="rId17"/>
          <a:srcRect/>
          <a:stretch>
            <a:fillRect/>
          </a:stretch>
        </p:blipFill>
        <p:spPr>
          <a:xfrm>
            <a:off x="412630" y="6485246"/>
            <a:ext cx="205740" cy="205740"/>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66" r:id="rId2"/>
    <p:sldLayoutId id="2147483650" r:id="rId3"/>
    <p:sldLayoutId id="2147483665" r:id="rId4"/>
    <p:sldLayoutId id="2147483655" r:id="rId5"/>
    <p:sldLayoutId id="2147483651" r:id="rId6"/>
    <p:sldLayoutId id="2147483652" r:id="rId7"/>
    <p:sldLayoutId id="2147483653" r:id="rId8"/>
    <p:sldLayoutId id="2147483654" r:id="rId9"/>
    <p:sldLayoutId id="2147483656" r:id="rId10"/>
    <p:sldLayoutId id="2147483660" r:id="rId11"/>
    <p:sldLayoutId id="2147483657" r:id="rId12"/>
    <p:sldLayoutId id="2147483663" r:id="rId13"/>
    <p:sldLayoutId id="2147483664" r:id="rId14"/>
  </p:sldLayoutIdLst>
  <p:hf hdr="0" ftr="0"/>
  <p:txStyles>
    <p:titleStyle>
      <a:lvl1pPr algn="l" defTabSz="457200" rtl="0" eaLnBrk="1" latinLnBrk="0" hangingPunct="1">
        <a:spcBef>
          <a:spcPct val="0"/>
        </a:spcBef>
        <a:buNone/>
        <a:defRPr sz="3600" b="1" kern="1200" cap="none" baseline="0">
          <a:ln w="3175" cmpd="sng">
            <a:noFill/>
          </a:ln>
          <a:solidFill>
            <a:srgbClr val="000000"/>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rgbClr val="000000"/>
        </a:buClr>
        <a:buSzPct val="100000"/>
        <a:buFont typeface="Arial"/>
        <a:buChar char="•"/>
        <a:defRPr sz="1800" kern="1200" cap="none">
          <a:solidFill>
            <a:srgbClr val="000000"/>
          </a:solidFill>
          <a:effectLst/>
          <a:latin typeface="+mn-lt"/>
          <a:ea typeface="+mn-ea"/>
          <a:cs typeface="+mn-cs"/>
        </a:defRPr>
      </a:lvl1pPr>
      <a:lvl2pPr marL="742950" indent="-285750" algn="l" defTabSz="457200" rtl="0" eaLnBrk="1" latinLnBrk="0" hangingPunct="1">
        <a:spcBef>
          <a:spcPts val="0"/>
        </a:spcBef>
        <a:spcAft>
          <a:spcPts val="1000"/>
        </a:spcAft>
        <a:buClr>
          <a:srgbClr val="000000"/>
        </a:buClr>
        <a:buSzPct val="100000"/>
        <a:buFont typeface="Arial"/>
        <a:buChar char="•"/>
        <a:defRPr sz="1600" kern="1200" cap="none">
          <a:solidFill>
            <a:srgbClr val="000000"/>
          </a:solidFill>
          <a:effectLst/>
          <a:latin typeface="+mn-lt"/>
          <a:ea typeface="+mn-ea"/>
          <a:cs typeface="+mn-cs"/>
        </a:defRPr>
      </a:lvl2pPr>
      <a:lvl3pPr marL="1200150" indent="-285750" algn="l" defTabSz="457200" rtl="0" eaLnBrk="1" latinLnBrk="0" hangingPunct="1">
        <a:spcBef>
          <a:spcPts val="0"/>
        </a:spcBef>
        <a:spcAft>
          <a:spcPts val="1000"/>
        </a:spcAft>
        <a:buClr>
          <a:srgbClr val="000000"/>
        </a:buClr>
        <a:buSzPct val="100000"/>
        <a:buFont typeface="Arial"/>
        <a:buChar char="•"/>
        <a:defRPr sz="1400" kern="1200" cap="none">
          <a:solidFill>
            <a:srgbClr val="000000"/>
          </a:solidFill>
          <a:effectLst/>
          <a:latin typeface="+mn-lt"/>
          <a:ea typeface="+mn-ea"/>
          <a:cs typeface="+mn-cs"/>
        </a:defRPr>
      </a:lvl3pPr>
      <a:lvl4pPr marL="1543050" indent="-171450" algn="l" defTabSz="457200" rtl="0" eaLnBrk="1" latinLnBrk="0" hangingPunct="1">
        <a:spcBef>
          <a:spcPts val="0"/>
        </a:spcBef>
        <a:spcAft>
          <a:spcPts val="1000"/>
        </a:spcAft>
        <a:buClr>
          <a:srgbClr val="000000"/>
        </a:buClr>
        <a:buSzPct val="100000"/>
        <a:buFont typeface="Arial"/>
        <a:buChar char="•"/>
        <a:defRPr sz="1200" kern="1200" cap="none">
          <a:solidFill>
            <a:srgbClr val="000000"/>
          </a:solidFill>
          <a:effectLst/>
          <a:latin typeface="+mn-lt"/>
          <a:ea typeface="+mn-ea"/>
          <a:cs typeface="+mn-cs"/>
        </a:defRPr>
      </a:lvl4pPr>
      <a:lvl5pPr marL="2000250" indent="-171450" algn="l" defTabSz="457200" rtl="0" eaLnBrk="1" latinLnBrk="0" hangingPunct="1">
        <a:spcBef>
          <a:spcPts val="0"/>
        </a:spcBef>
        <a:spcAft>
          <a:spcPts val="1000"/>
        </a:spcAft>
        <a:buClr>
          <a:srgbClr val="000000"/>
        </a:buClr>
        <a:buSzPct val="100000"/>
        <a:buFont typeface="Arial"/>
        <a:buChar char="•"/>
        <a:defRPr sz="1200" kern="1200" cap="none">
          <a:solidFill>
            <a:srgbClr val="000000"/>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EB403CA-F51D-8396-BBD9-15A09C385BDB}"/>
              </a:ext>
            </a:extLst>
          </p:cNvPr>
          <p:cNvSpPr>
            <a:spLocks noGrp="1"/>
          </p:cNvSpPr>
          <p:nvPr>
            <p:ph type="ctrTitle"/>
          </p:nvPr>
        </p:nvSpPr>
        <p:spPr>
          <a:ln>
            <a:noFill/>
          </a:ln>
        </p:spPr>
        <p:txBody>
          <a:bodyPr>
            <a:normAutofit/>
          </a:bodyPr>
          <a:lstStyle/>
          <a:p>
            <a:r>
              <a:rPr lang="fr-FR" sz="4000" dirty="0">
                <a:solidFill>
                  <a:schemeClr val="bg1"/>
                </a:solidFill>
              </a:rPr>
              <a:t>Efficient Maximal Biclique Enumeration on GPUs</a:t>
            </a:r>
            <a:endParaRPr lang="en-US" sz="4000" dirty="0">
              <a:solidFill>
                <a:schemeClr val="bg1"/>
              </a:solidFill>
            </a:endParaRPr>
          </a:p>
        </p:txBody>
      </p:sp>
      <p:sp>
        <p:nvSpPr>
          <p:cNvPr id="10" name="Subtitle 9">
            <a:extLst>
              <a:ext uri="{FF2B5EF4-FFF2-40B4-BE49-F238E27FC236}">
                <a16:creationId xmlns:a16="http://schemas.microsoft.com/office/drawing/2014/main" id="{DFF4ED36-A629-6E1B-E79C-48D6FAABC804}"/>
              </a:ext>
            </a:extLst>
          </p:cNvPr>
          <p:cNvSpPr>
            <a:spLocks noGrp="1"/>
          </p:cNvSpPr>
          <p:nvPr>
            <p:ph type="subTitle" idx="1"/>
          </p:nvPr>
        </p:nvSpPr>
        <p:spPr/>
        <p:txBody>
          <a:bodyPr/>
          <a:lstStyle/>
          <a:p>
            <a:endParaRPr lang="en-US" altLang="zh-CN" dirty="0">
              <a:latin typeface="Times New Roman" panose="02020603050405020304" pitchFamily="18" charset="0"/>
              <a:cs typeface="Times New Roman" panose="02020603050405020304" pitchFamily="18" charset="0"/>
            </a:endParaRPr>
          </a:p>
          <a:p>
            <a:r>
              <a:rPr lang="en-US" altLang="zh-CN" dirty="0" err="1">
                <a:latin typeface="Times New Roman" panose="02020603050405020304" pitchFamily="18" charset="0"/>
                <a:cs typeface="Times New Roman" panose="02020603050405020304" pitchFamily="18" charset="0"/>
              </a:rPr>
              <a:t>Zhe</a:t>
            </a:r>
            <a:r>
              <a:rPr lang="en-US" altLang="zh-CN" dirty="0">
                <a:latin typeface="Times New Roman" panose="02020603050405020304" pitchFamily="18" charset="0"/>
                <a:cs typeface="Times New Roman" panose="02020603050405020304" pitchFamily="18" charset="0"/>
              </a:rPr>
              <a:t> Pan,  </a:t>
            </a:r>
            <a:r>
              <a:rPr lang="en-US" altLang="zh-CN" dirty="0" err="1">
                <a:latin typeface="Times New Roman" panose="02020603050405020304" pitchFamily="18" charset="0"/>
                <a:cs typeface="Times New Roman" panose="02020603050405020304" pitchFamily="18" charset="0"/>
              </a:rPr>
              <a:t>Shuibing</a:t>
            </a:r>
            <a:r>
              <a:rPr lang="en-US" altLang="zh-CN" dirty="0">
                <a:latin typeface="Times New Roman" panose="02020603050405020304" pitchFamily="18" charset="0"/>
                <a:cs typeface="Times New Roman" panose="02020603050405020304" pitchFamily="18" charset="0"/>
              </a:rPr>
              <a:t> He, </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Xu</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 </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Xuechen</a:t>
            </a:r>
            <a:r>
              <a:rPr lang="en-US" altLang="zh-CN" dirty="0">
                <a:latin typeface="Times New Roman" panose="02020603050405020304" pitchFamily="18" charset="0"/>
                <a:cs typeface="Times New Roman" panose="02020603050405020304" pitchFamily="18" charset="0"/>
              </a:rPr>
              <a:t> Zhang</a:t>
            </a:r>
            <a:r>
              <a:rPr lang="en-US" altLang="zh-CN" baseline="30000"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Rui Wang,  Gang Chen</a:t>
            </a:r>
            <a:endParaRPr lang="en-US" dirty="0"/>
          </a:p>
          <a:p>
            <a:r>
              <a:rPr lang="en-US" altLang="zh-CN" dirty="0">
                <a:solidFill>
                  <a:schemeClr val="bg1">
                    <a:lumMod val="65000"/>
                    <a:lumOff val="35000"/>
                  </a:schemeClr>
                </a:solidFill>
                <a:latin typeface="Bahnschrift SemiLight SemiConde" panose="020B0502040204020203" pitchFamily="34" charset="0"/>
                <a:cs typeface="Arial" panose="020B0604020202020204" pitchFamily="34" charset="0"/>
              </a:rPr>
              <a:t>Zhejiang University, </a:t>
            </a:r>
            <a:r>
              <a:rPr lang="en-US" altLang="zh-CN" baseline="30000" dirty="0">
                <a:solidFill>
                  <a:schemeClr val="bg1">
                    <a:lumMod val="65000"/>
                    <a:lumOff val="35000"/>
                  </a:schemeClr>
                </a:solidFill>
                <a:latin typeface="Bahnschrift SemiLight SemiConde" panose="020B0502040204020203" pitchFamily="34" charset="0"/>
                <a:cs typeface="Arial" panose="020B0604020202020204" pitchFamily="34" charset="0"/>
              </a:rPr>
              <a:t>*</a:t>
            </a:r>
            <a:r>
              <a:rPr lang="en-US" altLang="zh-CN" dirty="0">
                <a:solidFill>
                  <a:schemeClr val="bg1">
                    <a:lumMod val="65000"/>
                    <a:lumOff val="35000"/>
                  </a:schemeClr>
                </a:solidFill>
                <a:latin typeface="Bahnschrift SemiLight SemiConde" panose="020B0502040204020203" pitchFamily="34" charset="0"/>
                <a:cs typeface="Arial" panose="020B0604020202020204" pitchFamily="34" charset="0"/>
              </a:rPr>
              <a:t>Washington State University Vancouver</a:t>
            </a:r>
            <a:endParaRPr lang="zh-CN" altLang="en-US" dirty="0">
              <a:solidFill>
                <a:schemeClr val="bg1">
                  <a:lumMod val="65000"/>
                  <a:lumOff val="35000"/>
                </a:schemeClr>
              </a:solidFill>
              <a:latin typeface="Bahnschrift SemiLight SemiConde" panose="020B0502040204020203" pitchFamily="34" charset="0"/>
              <a:cs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ECC11E8A-7CAC-36CC-C072-CD34D7404AB9}"/>
              </a:ext>
            </a:extLst>
          </p:cNvPr>
          <p:cNvSpPr>
            <a:spLocks noGrp="1"/>
          </p:cNvSpPr>
          <p:nvPr>
            <p:ph type="dt" sz="half" idx="2"/>
          </p:nvPr>
        </p:nvSpPr>
        <p:spPr/>
        <p:txBody>
          <a:bodyPr/>
          <a:lstStyle/>
          <a:p>
            <a:fld id="{DF766F14-9E05-E74A-8F69-C6C372A193D2}" type="datetime1">
              <a:rPr lang="en-US" smtClean="0"/>
              <a:t>9/25/2023</a:t>
            </a:fld>
            <a:endParaRPr lang="en-US" dirty="0"/>
          </a:p>
        </p:txBody>
      </p:sp>
      <p:sp>
        <p:nvSpPr>
          <p:cNvPr id="6" name="Slide Number Placeholder 5">
            <a:extLst>
              <a:ext uri="{FF2B5EF4-FFF2-40B4-BE49-F238E27FC236}">
                <a16:creationId xmlns:a16="http://schemas.microsoft.com/office/drawing/2014/main" id="{26D2A3E1-8DA4-AA3B-63DE-49C269ACD303}"/>
              </a:ext>
            </a:extLst>
          </p:cNvPr>
          <p:cNvSpPr>
            <a:spLocks noGrp="1"/>
          </p:cNvSpPr>
          <p:nvPr>
            <p:ph type="sldNum" sz="quarter" idx="4"/>
          </p:nvPr>
        </p:nvSpPr>
        <p:spPr/>
        <p:txBody>
          <a:bodyPr/>
          <a:lstStyle/>
          <a:p>
            <a:fld id="{D57F1E4F-1CFF-5643-939E-217C01CDF565}" type="slidenum">
              <a:rPr lang="en-US" smtClean="0"/>
              <a:pPr/>
              <a:t>1</a:t>
            </a:fld>
            <a:endParaRPr lang="en-US" dirty="0"/>
          </a:p>
        </p:txBody>
      </p:sp>
      <p:pic>
        <p:nvPicPr>
          <p:cNvPr id="12" name="图片 11">
            <a:extLst>
              <a:ext uri="{FF2B5EF4-FFF2-40B4-BE49-F238E27FC236}">
                <a16:creationId xmlns:a16="http://schemas.microsoft.com/office/drawing/2014/main" id="{2A95CC4C-0DF6-46BE-AECF-95B3E8F6FCFE}"/>
              </a:ext>
            </a:extLst>
          </p:cNvPr>
          <p:cNvPicPr/>
          <p:nvPr/>
        </p:nvPicPr>
        <p:blipFill>
          <a:blip r:embed="rId3">
            <a:clrChange>
              <a:clrFrom>
                <a:srgbClr val="FFFFFF"/>
              </a:clrFrom>
              <a:clrTo>
                <a:srgbClr val="FFFFFF">
                  <a:alpha val="0"/>
                </a:srgbClr>
              </a:clrTo>
            </a:clrChange>
          </a:blip>
          <a:stretch>
            <a:fillRect/>
          </a:stretch>
        </p:blipFill>
        <p:spPr>
          <a:xfrm>
            <a:off x="8939468" y="5313454"/>
            <a:ext cx="2534361" cy="790256"/>
          </a:xfrm>
          <a:prstGeom prst="rect">
            <a:avLst/>
          </a:prstGeom>
        </p:spPr>
      </p:pic>
      <p:pic>
        <p:nvPicPr>
          <p:cNvPr id="13" name="Picture 6" descr="贵华模具抛光客户：浙江大学">
            <a:extLst>
              <a:ext uri="{FF2B5EF4-FFF2-40B4-BE49-F238E27FC236}">
                <a16:creationId xmlns:a16="http://schemas.microsoft.com/office/drawing/2014/main" id="{7B21F38C-09D9-464D-B023-3EF791F9CF09}"/>
              </a:ext>
            </a:extLst>
          </p:cNvPr>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92319" y="5313454"/>
            <a:ext cx="2162214" cy="790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362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11AC897-38B9-4A06-8ED1-AE807F7F5446}"/>
              </a:ext>
            </a:extLst>
          </p:cNvPr>
          <p:cNvSpPr>
            <a:spLocks noGrp="1"/>
          </p:cNvSpPr>
          <p:nvPr>
            <p:ph type="title"/>
          </p:nvPr>
        </p:nvSpPr>
        <p:spPr/>
        <p:txBody>
          <a:bodyPr/>
          <a:lstStyle/>
          <a:p>
            <a:r>
              <a:rPr lang="en-US" altLang="zh-CN" dirty="0"/>
              <a:t>Challenge 2 : Massive Thread Divergence</a:t>
            </a:r>
            <a:endParaRPr lang="zh-CN" altLang="en-US" dirty="0"/>
          </a:p>
        </p:txBody>
      </p:sp>
      <p:sp>
        <p:nvSpPr>
          <p:cNvPr id="5" name="日期占位符 4">
            <a:extLst>
              <a:ext uri="{FF2B5EF4-FFF2-40B4-BE49-F238E27FC236}">
                <a16:creationId xmlns:a16="http://schemas.microsoft.com/office/drawing/2014/main" id="{6839F1FD-F750-49E8-A515-5536C3D33D02}"/>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C061069F-2363-4C36-AC59-39D8980D2F77}"/>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432" name="文本框 431">
            <a:extLst>
              <a:ext uri="{FF2B5EF4-FFF2-40B4-BE49-F238E27FC236}">
                <a16:creationId xmlns:a16="http://schemas.microsoft.com/office/drawing/2014/main" id="{AB71E17F-3ED2-41A5-82D3-35727EB24E22}"/>
              </a:ext>
            </a:extLst>
          </p:cNvPr>
          <p:cNvSpPr txBox="1"/>
          <p:nvPr/>
        </p:nvSpPr>
        <p:spPr>
          <a:xfrm>
            <a:off x="1738860" y="5866871"/>
            <a:ext cx="2458001" cy="307777"/>
          </a:xfrm>
          <a:prstGeom prst="rect">
            <a:avLst/>
          </a:prstGeom>
          <a:noFill/>
        </p:spPr>
        <p:txBody>
          <a:bodyPr wrap="square" rtlCol="0">
            <a:spAutoFit/>
          </a:bodyPr>
          <a:lstStyle/>
          <a:p>
            <a:pPr algn="ctr"/>
            <a:r>
              <a:rPr lang="fr-FR" altLang="zh-CN" sz="1400" dirty="0">
                <a:solidFill>
                  <a:srgbClr val="000000"/>
                </a:solidFill>
                <a:latin typeface="Arial" panose="020B0604020202020204" pitchFamily="34" charset="0"/>
                <a:cs typeface="Arial" panose="020B0604020202020204" pitchFamily="34" charset="0"/>
              </a:rPr>
              <a:t>GPU architecture.</a:t>
            </a:r>
            <a:endParaRPr lang="zh-CN" altLang="en-US" sz="1400" dirty="0">
              <a:solidFill>
                <a:srgbClr val="000000"/>
              </a:solidFill>
              <a:latin typeface="Arial" panose="020B0604020202020204" pitchFamily="34" charset="0"/>
              <a:cs typeface="Arial" panose="020B0604020202020204" pitchFamily="34" charset="0"/>
            </a:endParaRPr>
          </a:p>
        </p:txBody>
      </p:sp>
      <p:pic>
        <p:nvPicPr>
          <p:cNvPr id="645" name="内容占位符 644">
            <a:extLst>
              <a:ext uri="{FF2B5EF4-FFF2-40B4-BE49-F238E27FC236}">
                <a16:creationId xmlns:a16="http://schemas.microsoft.com/office/drawing/2014/main" id="{A0D9FA00-F65C-4F9B-ADC5-CD35CC35ABDA}"/>
              </a:ext>
            </a:extLst>
          </p:cNvPr>
          <p:cNvPicPr>
            <a:picLocks noGrp="1" noChangeAspect="1"/>
          </p:cNvPicPr>
          <p:nvPr>
            <p:ph sz="half" idx="1"/>
          </p:nvPr>
        </p:nvPicPr>
        <p:blipFill>
          <a:blip r:embed="rId3"/>
          <a:stretch>
            <a:fillRect/>
          </a:stretch>
        </p:blipFill>
        <p:spPr>
          <a:xfrm>
            <a:off x="1406145" y="2141538"/>
            <a:ext cx="3555172" cy="3649662"/>
          </a:xfrm>
          <a:prstGeom prst="rect">
            <a:avLst/>
          </a:prstGeom>
        </p:spPr>
      </p:pic>
      <p:graphicFrame>
        <p:nvGraphicFramePr>
          <p:cNvPr id="709" name="表格 708">
            <a:extLst>
              <a:ext uri="{FF2B5EF4-FFF2-40B4-BE49-F238E27FC236}">
                <a16:creationId xmlns:a16="http://schemas.microsoft.com/office/drawing/2014/main" id="{91DC276D-070E-475A-9221-A160E6E474D2}"/>
              </a:ext>
            </a:extLst>
          </p:cNvPr>
          <p:cNvGraphicFramePr>
            <a:graphicFrameLocks noGrp="1"/>
          </p:cNvGraphicFramePr>
          <p:nvPr>
            <p:extLst>
              <p:ext uri="{D42A27DB-BD31-4B8C-83A1-F6EECF244321}">
                <p14:modId xmlns:p14="http://schemas.microsoft.com/office/powerpoint/2010/main" val="3511516098"/>
              </p:ext>
            </p:extLst>
          </p:nvPr>
        </p:nvGraphicFramePr>
        <p:xfrm>
          <a:off x="5304693" y="2572947"/>
          <a:ext cx="3149042" cy="194310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41279910"/>
                    </a:ext>
                  </a:extLst>
                </a:gridCol>
                <a:gridCol w="2544131">
                  <a:extLst>
                    <a:ext uri="{9D8B030D-6E8A-4147-A177-3AD203B41FA5}">
                      <a16:colId xmlns:a16="http://schemas.microsoft.com/office/drawing/2014/main" val="2873051549"/>
                    </a:ext>
                  </a:extLst>
                </a:gridCol>
              </a:tblGrid>
              <a:tr h="1728000">
                <a:tc>
                  <a:txBody>
                    <a:bodyPr/>
                    <a:lstStyle/>
                    <a:p>
                      <a:pPr lvl="0">
                        <a:lnSpc>
                          <a:spcPct val="90000"/>
                        </a:lnSpc>
                      </a:pPr>
                      <a:r>
                        <a:rPr lang="en-US" altLang="zh-CN" sz="1200" b="1" kern="600" baseline="0" dirty="0"/>
                        <a:t>CS 0</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0">
                        <a:lnSpc>
                          <a:spcPct val="90000"/>
                        </a:lnSpc>
                      </a:pP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FF"/>
                          </a:solidFill>
                          <a:latin typeface="Consolas" panose="020B0609020204030204" pitchFamily="49" charset="0"/>
                        </a:rPr>
                        <a:t>A</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6600CC"/>
                          </a:solidFill>
                          <a:latin typeface="Consolas" panose="020B0609020204030204" pitchFamily="49" charset="0"/>
                        </a:rPr>
                        <a:t>B</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CC"/>
                          </a:solidFill>
                          <a:latin typeface="Consolas" panose="020B0609020204030204" pitchFamily="49" charset="0"/>
                        </a:rPr>
                        <a:t>C</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9933"/>
                          </a:solidFill>
                          <a:latin typeface="Consolas" panose="020B0609020204030204" pitchFamily="49" charset="0"/>
                        </a:rPr>
                        <a:t>D</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00"/>
                          </a:solidFill>
                          <a:latin typeface="Consolas" panose="020B0609020204030204" pitchFamily="49" charset="0"/>
                        </a:rPr>
                        <a:t>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5050"/>
                          </a:solidFill>
                          <a:latin typeface="Consolas" panose="020B0609020204030204" pitchFamily="49" charset="0"/>
                        </a:rPr>
                        <a:t>F</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0069658"/>
                  </a:ext>
                </a:extLst>
              </a:tr>
            </a:tbl>
          </a:graphicData>
        </a:graphic>
      </p:graphicFrame>
      <p:graphicFrame>
        <p:nvGraphicFramePr>
          <p:cNvPr id="710" name="表格 709">
            <a:extLst>
              <a:ext uri="{FF2B5EF4-FFF2-40B4-BE49-F238E27FC236}">
                <a16:creationId xmlns:a16="http://schemas.microsoft.com/office/drawing/2014/main" id="{2EDB8F29-3EC3-475D-887B-A128D2988FF5}"/>
              </a:ext>
            </a:extLst>
          </p:cNvPr>
          <p:cNvGraphicFramePr>
            <a:graphicFrameLocks noGrp="1"/>
          </p:cNvGraphicFramePr>
          <p:nvPr>
            <p:extLst>
              <p:ext uri="{D42A27DB-BD31-4B8C-83A1-F6EECF244321}">
                <p14:modId xmlns:p14="http://schemas.microsoft.com/office/powerpoint/2010/main" val="1233473897"/>
              </p:ext>
            </p:extLst>
          </p:nvPr>
        </p:nvGraphicFramePr>
        <p:xfrm>
          <a:off x="8526194" y="2572947"/>
          <a:ext cx="3149042" cy="194400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1476042938"/>
                    </a:ext>
                  </a:extLst>
                </a:gridCol>
                <a:gridCol w="2544131">
                  <a:extLst>
                    <a:ext uri="{9D8B030D-6E8A-4147-A177-3AD203B41FA5}">
                      <a16:colId xmlns:a16="http://schemas.microsoft.com/office/drawing/2014/main" val="1067462161"/>
                    </a:ext>
                  </a:extLst>
                </a:gridCol>
              </a:tblGrid>
              <a:tr h="1944000">
                <a:tc>
                  <a:txBody>
                    <a:bodyPr/>
                    <a:lstStyle/>
                    <a:p>
                      <a:pPr lvl="0">
                        <a:lnSpc>
                          <a:spcPct val="90000"/>
                        </a:lnSpc>
                      </a:pPr>
                      <a:r>
                        <a:rPr lang="en-US" altLang="zh-CN" sz="1200" b="1" kern="600" baseline="0" dirty="0"/>
                        <a:t>CS 1</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lnSpc>
                          <a:spcPct val="90000"/>
                        </a:lnSpc>
                      </a:pP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769690"/>
                  </a:ext>
                </a:extLst>
              </a:tr>
            </a:tbl>
          </a:graphicData>
        </a:graphic>
      </p:graphicFrame>
      <p:sp>
        <p:nvSpPr>
          <p:cNvPr id="711" name="文本框 710">
            <a:extLst>
              <a:ext uri="{FF2B5EF4-FFF2-40B4-BE49-F238E27FC236}">
                <a16:creationId xmlns:a16="http://schemas.microsoft.com/office/drawing/2014/main" id="{5B5EB998-431B-4666-AC82-7D983E828F42}"/>
              </a:ext>
            </a:extLst>
          </p:cNvPr>
          <p:cNvSpPr txBox="1"/>
          <p:nvPr/>
        </p:nvSpPr>
        <p:spPr>
          <a:xfrm>
            <a:off x="5742135" y="4869238"/>
            <a:ext cx="5923723" cy="523220"/>
          </a:xfrm>
          <a:prstGeom prst="rect">
            <a:avLst/>
          </a:prstGeom>
          <a:noFill/>
        </p:spPr>
        <p:txBody>
          <a:bodyPr wrap="square" rtlCol="0">
            <a:spAutoFit/>
          </a:bodyPr>
          <a:lstStyle/>
          <a:p>
            <a:r>
              <a:rPr lang="en-US" altLang="zh-CN" sz="1400" dirty="0">
                <a:solidFill>
                  <a:srgbClr val="000000"/>
                </a:solidFill>
                <a:latin typeface="Arial" panose="020B0604020202020204" pitchFamily="34" charset="0"/>
                <a:cs typeface="Arial" panose="020B0604020202020204" pitchFamily="34" charset="0"/>
              </a:rPr>
              <a:t>CS 0 and CS 1 are GPU code segments where threads with different routines execute </a:t>
            </a:r>
            <a:r>
              <a:rPr lang="en-US" altLang="zh-CN" sz="1400" dirty="0">
                <a:solidFill>
                  <a:srgbClr val="267F99"/>
                </a:solidFill>
                <a:latin typeface="Arial" panose="020B0604020202020204" pitchFamily="34" charset="0"/>
                <a:cs typeface="Arial" panose="020B0604020202020204" pitchFamily="34" charset="0"/>
              </a:rPr>
              <a:t>2 sets of codes </a:t>
            </a:r>
            <a:r>
              <a:rPr lang="en-US" altLang="zh-CN" sz="1400" dirty="0">
                <a:solidFill>
                  <a:srgbClr val="000000"/>
                </a:solidFill>
                <a:latin typeface="Arial" panose="020B0604020202020204" pitchFamily="34" charset="0"/>
                <a:cs typeface="Arial" panose="020B0604020202020204" pitchFamily="34" charset="0"/>
              </a:rPr>
              <a:t>each.</a:t>
            </a:r>
            <a:endParaRPr lang="zh-CN" altLang="en-US" sz="1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926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11AC897-38B9-4A06-8ED1-AE807F7F5446}"/>
              </a:ext>
            </a:extLst>
          </p:cNvPr>
          <p:cNvSpPr>
            <a:spLocks noGrp="1"/>
          </p:cNvSpPr>
          <p:nvPr>
            <p:ph type="title"/>
          </p:nvPr>
        </p:nvSpPr>
        <p:spPr/>
        <p:txBody>
          <a:bodyPr/>
          <a:lstStyle/>
          <a:p>
            <a:r>
              <a:rPr lang="en-US" altLang="zh-CN" dirty="0"/>
              <a:t>Challenge 2 : Massive Thread Divergence</a:t>
            </a:r>
            <a:endParaRPr lang="zh-CN" altLang="en-US" dirty="0"/>
          </a:p>
        </p:txBody>
      </p:sp>
      <p:sp>
        <p:nvSpPr>
          <p:cNvPr id="5" name="日期占位符 4">
            <a:extLst>
              <a:ext uri="{FF2B5EF4-FFF2-40B4-BE49-F238E27FC236}">
                <a16:creationId xmlns:a16="http://schemas.microsoft.com/office/drawing/2014/main" id="{6839F1FD-F750-49E8-A515-5536C3D33D02}"/>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C061069F-2363-4C36-AC59-39D8980D2F77}"/>
              </a:ext>
            </a:extLst>
          </p:cNvPr>
          <p:cNvSpPr>
            <a:spLocks noGrp="1"/>
          </p:cNvSpPr>
          <p:nvPr>
            <p:ph type="sldNum" sz="quarter" idx="12"/>
          </p:nvPr>
        </p:nvSpPr>
        <p:spPr/>
        <p:txBody>
          <a:bodyPr/>
          <a:lstStyle/>
          <a:p>
            <a:fld id="{D57F1E4F-1CFF-5643-939E-217C01CDF565}" type="slidenum">
              <a:rPr lang="en-US" smtClean="0"/>
              <a:pPr/>
              <a:t>11</a:t>
            </a:fld>
            <a:endParaRPr lang="en-US" dirty="0"/>
          </a:p>
        </p:txBody>
      </p:sp>
      <p:graphicFrame>
        <p:nvGraphicFramePr>
          <p:cNvPr id="8" name="表格 7">
            <a:extLst>
              <a:ext uri="{FF2B5EF4-FFF2-40B4-BE49-F238E27FC236}">
                <a16:creationId xmlns:a16="http://schemas.microsoft.com/office/drawing/2014/main" id="{2B2B9D66-C0C7-41F3-9D27-0F2291935ECA}"/>
              </a:ext>
            </a:extLst>
          </p:cNvPr>
          <p:cNvGraphicFramePr>
            <a:graphicFrameLocks noGrp="1"/>
          </p:cNvGraphicFramePr>
          <p:nvPr>
            <p:extLst>
              <p:ext uri="{D42A27DB-BD31-4B8C-83A1-F6EECF244321}">
                <p14:modId xmlns:p14="http://schemas.microsoft.com/office/powerpoint/2010/main" val="231966309"/>
              </p:ext>
            </p:extLst>
          </p:nvPr>
        </p:nvGraphicFramePr>
        <p:xfrm>
          <a:off x="2286001" y="1748698"/>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0</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lnSpc>
                          <a:spcPct val="90000"/>
                        </a:lnSpc>
                      </a:pP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highlight>
                            <a:srgbClr val="FFFF00"/>
                          </a:highlight>
                          <a:latin typeface="Consolas" panose="020B0609020204030204" pitchFamily="49" charset="0"/>
                        </a:rPr>
                        <a:t>code</a:t>
                      </a:r>
                      <a:r>
                        <a:rPr lang="en-US" altLang="zh-CN" sz="900" kern="600" baseline="0" dirty="0">
                          <a:solidFill>
                            <a:srgbClr val="3B3B3B"/>
                          </a:solidFill>
                          <a:highlight>
                            <a:srgbClr val="FFFF00"/>
                          </a:highlight>
                          <a:latin typeface="Consolas" panose="020B0609020204030204" pitchFamily="49" charset="0"/>
                        </a:rPr>
                        <a:t> </a:t>
                      </a:r>
                      <a:r>
                        <a:rPr lang="en-US" altLang="zh-CN" sz="900" kern="600" baseline="0" dirty="0">
                          <a:solidFill>
                            <a:srgbClr val="0000FF"/>
                          </a:solidFill>
                          <a:highlight>
                            <a:srgbClr val="FFFF00"/>
                          </a:highlight>
                          <a:latin typeface="Consolas" panose="020B0609020204030204" pitchFamily="49" charset="0"/>
                        </a:rPr>
                        <a:t>A</a:t>
                      </a:r>
                      <a:r>
                        <a:rPr lang="en-US" altLang="zh-CN" sz="900" kern="600" baseline="0" dirty="0">
                          <a:solidFill>
                            <a:srgbClr val="3B3B3B"/>
                          </a:solidFill>
                          <a:highlight>
                            <a:srgbClr val="FFFF00"/>
                          </a:highlight>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6600CC"/>
                          </a:solidFill>
                          <a:latin typeface="Consolas" panose="020B0609020204030204" pitchFamily="49" charset="0"/>
                        </a:rPr>
                        <a:t>B</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CC"/>
                          </a:solidFill>
                          <a:latin typeface="Consolas" panose="020B0609020204030204" pitchFamily="49" charset="0"/>
                        </a:rPr>
                        <a:t>C</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9933"/>
                          </a:solidFill>
                          <a:latin typeface="Consolas" panose="020B0609020204030204" pitchFamily="49" charset="0"/>
                        </a:rPr>
                        <a:t>D</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00"/>
                          </a:solidFill>
                          <a:latin typeface="Consolas" panose="020B0609020204030204" pitchFamily="49" charset="0"/>
                        </a:rPr>
                        <a:t>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5050"/>
                          </a:solidFill>
                          <a:latin typeface="Consolas" panose="020B0609020204030204" pitchFamily="49" charset="0"/>
                        </a:rPr>
                        <a:t>F</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solidFill>
                          <a:srgbClr val="0099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graphicFrame>
        <p:nvGraphicFramePr>
          <p:cNvPr id="11" name="表格 10">
            <a:extLst>
              <a:ext uri="{FF2B5EF4-FFF2-40B4-BE49-F238E27FC236}">
                <a16:creationId xmlns:a16="http://schemas.microsoft.com/office/drawing/2014/main" id="{1A36F555-7F52-4ECB-AA62-000AD032C0D3}"/>
              </a:ext>
            </a:extLst>
          </p:cNvPr>
          <p:cNvGraphicFramePr>
            <a:graphicFrameLocks noGrp="1"/>
          </p:cNvGraphicFramePr>
          <p:nvPr>
            <p:extLst>
              <p:ext uri="{D42A27DB-BD31-4B8C-83A1-F6EECF244321}">
                <p14:modId xmlns:p14="http://schemas.microsoft.com/office/powerpoint/2010/main" val="2878212700"/>
              </p:ext>
            </p:extLst>
          </p:nvPr>
        </p:nvGraphicFramePr>
        <p:xfrm>
          <a:off x="2286001" y="4043319"/>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1</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r>
                        <a:rPr lang="en-US" altLang="zh-CN" sz="900" dirty="0">
                          <a:solidFill>
                            <a:srgbClr val="267F99"/>
                          </a:solidFill>
                          <a:highlight>
                            <a:srgbClr val="FFFF00"/>
                          </a:highlight>
                          <a:latin typeface="Consolas" panose="020B0609020204030204" pitchFamily="49" charset="0"/>
                        </a:rPr>
                        <a:t>code</a:t>
                      </a:r>
                      <a:r>
                        <a:rPr lang="en-US" altLang="zh-CN" sz="900" dirty="0">
                          <a:solidFill>
                            <a:srgbClr val="3B3B3B"/>
                          </a:solidFill>
                          <a:highlight>
                            <a:srgbClr val="FFFF00"/>
                          </a:highlight>
                          <a:latin typeface="Consolas" panose="020B0609020204030204" pitchFamily="49" charset="0"/>
                        </a:rPr>
                        <a:t> </a:t>
                      </a:r>
                      <a:r>
                        <a:rPr lang="en-US" altLang="zh-CN" sz="900" dirty="0">
                          <a:solidFill>
                            <a:srgbClr val="0000FF"/>
                          </a:solidFill>
                          <a:highlight>
                            <a:srgbClr val="FFFF00"/>
                          </a:highlight>
                          <a:latin typeface="Consolas" panose="020B0609020204030204" pitchFamily="49" charset="0"/>
                        </a:rPr>
                        <a:t>A</a:t>
                      </a:r>
                      <a:r>
                        <a:rPr lang="en-US" altLang="zh-CN" sz="900" dirty="0">
                          <a:solidFill>
                            <a:srgbClr val="3B3B3B"/>
                          </a:solidFill>
                          <a:highlight>
                            <a:srgbClr val="FFFF00"/>
                          </a:highlight>
                          <a:latin typeface="Consolas" panose="020B0609020204030204" pitchFamily="49" charset="0"/>
                        </a:rPr>
                        <a:t>;</a:t>
                      </a:r>
                    </a:p>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lnSpc>
                          <a:spcPct val="90000"/>
                        </a:lnSpc>
                      </a:pP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solidFill>
                          <a:srgbClr val="0099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spTree>
    <p:extLst>
      <p:ext uri="{BB962C8B-B14F-4D97-AF65-F5344CB8AC3E}">
        <p14:creationId xmlns:p14="http://schemas.microsoft.com/office/powerpoint/2010/main" val="2129912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11AC897-38B9-4A06-8ED1-AE807F7F5446}"/>
              </a:ext>
            </a:extLst>
          </p:cNvPr>
          <p:cNvSpPr>
            <a:spLocks noGrp="1"/>
          </p:cNvSpPr>
          <p:nvPr>
            <p:ph type="title"/>
          </p:nvPr>
        </p:nvSpPr>
        <p:spPr/>
        <p:txBody>
          <a:bodyPr/>
          <a:lstStyle/>
          <a:p>
            <a:r>
              <a:rPr lang="en-US" altLang="zh-CN" dirty="0"/>
              <a:t>Challenge 2 : Massive Thread Divergence</a:t>
            </a:r>
            <a:endParaRPr lang="zh-CN" altLang="en-US" dirty="0"/>
          </a:p>
        </p:txBody>
      </p:sp>
      <p:sp>
        <p:nvSpPr>
          <p:cNvPr id="5" name="日期占位符 4">
            <a:extLst>
              <a:ext uri="{FF2B5EF4-FFF2-40B4-BE49-F238E27FC236}">
                <a16:creationId xmlns:a16="http://schemas.microsoft.com/office/drawing/2014/main" id="{6839F1FD-F750-49E8-A515-5536C3D33D02}"/>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C061069F-2363-4C36-AC59-39D8980D2F77}"/>
              </a:ext>
            </a:extLst>
          </p:cNvPr>
          <p:cNvSpPr>
            <a:spLocks noGrp="1"/>
          </p:cNvSpPr>
          <p:nvPr>
            <p:ph type="sldNum" sz="quarter" idx="12"/>
          </p:nvPr>
        </p:nvSpPr>
        <p:spPr/>
        <p:txBody>
          <a:bodyPr/>
          <a:lstStyle/>
          <a:p>
            <a:fld id="{D57F1E4F-1CFF-5643-939E-217C01CDF565}" type="slidenum">
              <a:rPr lang="en-US" smtClean="0"/>
              <a:pPr/>
              <a:t>12</a:t>
            </a:fld>
            <a:endParaRPr lang="en-US" dirty="0"/>
          </a:p>
        </p:txBody>
      </p:sp>
      <p:graphicFrame>
        <p:nvGraphicFramePr>
          <p:cNvPr id="8" name="表格 7">
            <a:extLst>
              <a:ext uri="{FF2B5EF4-FFF2-40B4-BE49-F238E27FC236}">
                <a16:creationId xmlns:a16="http://schemas.microsoft.com/office/drawing/2014/main" id="{2B2B9D66-C0C7-41F3-9D27-0F2291935ECA}"/>
              </a:ext>
            </a:extLst>
          </p:cNvPr>
          <p:cNvGraphicFramePr>
            <a:graphicFrameLocks noGrp="1"/>
          </p:cNvGraphicFramePr>
          <p:nvPr>
            <p:extLst>
              <p:ext uri="{D42A27DB-BD31-4B8C-83A1-F6EECF244321}">
                <p14:modId xmlns:p14="http://schemas.microsoft.com/office/powerpoint/2010/main" val="4084077268"/>
              </p:ext>
            </p:extLst>
          </p:nvPr>
        </p:nvGraphicFramePr>
        <p:xfrm>
          <a:off x="2286001" y="1748698"/>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0</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lnSpc>
                          <a:spcPct val="90000"/>
                        </a:lnSpc>
                      </a:pP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FF"/>
                          </a:solidFill>
                          <a:latin typeface="Consolas" panose="020B0609020204030204" pitchFamily="49" charset="0"/>
                        </a:rPr>
                        <a:t>A</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highlight>
                            <a:srgbClr val="FFFF00"/>
                          </a:highlight>
                          <a:latin typeface="Consolas" panose="020B0609020204030204" pitchFamily="49" charset="0"/>
                        </a:rPr>
                        <a:t>code</a:t>
                      </a:r>
                      <a:r>
                        <a:rPr lang="en-US" altLang="zh-CN" sz="900" kern="600" baseline="0" dirty="0">
                          <a:solidFill>
                            <a:srgbClr val="3B3B3B"/>
                          </a:solidFill>
                          <a:highlight>
                            <a:srgbClr val="FFFF00"/>
                          </a:highlight>
                          <a:latin typeface="Consolas" panose="020B0609020204030204" pitchFamily="49" charset="0"/>
                        </a:rPr>
                        <a:t> </a:t>
                      </a:r>
                      <a:r>
                        <a:rPr lang="en-US" altLang="zh-CN" sz="900" kern="600" baseline="0" dirty="0">
                          <a:solidFill>
                            <a:srgbClr val="6600CC"/>
                          </a:solidFill>
                          <a:highlight>
                            <a:srgbClr val="FFFF00"/>
                          </a:highlight>
                          <a:latin typeface="Consolas" panose="020B0609020204030204" pitchFamily="49" charset="0"/>
                        </a:rPr>
                        <a:t>B</a:t>
                      </a:r>
                      <a:r>
                        <a:rPr lang="en-US" altLang="zh-CN" sz="900" kern="600" baseline="0" dirty="0">
                          <a:solidFill>
                            <a:srgbClr val="3B3B3B"/>
                          </a:solidFill>
                          <a:highlight>
                            <a:srgbClr val="FFFF00"/>
                          </a:highlight>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CC"/>
                          </a:solidFill>
                          <a:latin typeface="Consolas" panose="020B0609020204030204" pitchFamily="49" charset="0"/>
                        </a:rPr>
                        <a:t>C</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9933"/>
                          </a:solidFill>
                          <a:latin typeface="Consolas" panose="020B0609020204030204" pitchFamily="49" charset="0"/>
                        </a:rPr>
                        <a:t>D</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00"/>
                          </a:solidFill>
                          <a:latin typeface="Consolas" panose="020B0609020204030204" pitchFamily="49" charset="0"/>
                        </a:rPr>
                        <a:t>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5050"/>
                          </a:solidFill>
                          <a:latin typeface="Consolas" panose="020B0609020204030204" pitchFamily="49" charset="0"/>
                        </a:rPr>
                        <a:t>F</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solidFill>
                          <a:srgbClr val="0099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6600CC"/>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6600CC"/>
                    </a:solidFill>
                  </a:tcPr>
                </a:tc>
                <a:tc>
                  <a:txBody>
                    <a:bodyPr/>
                    <a:lstStyle/>
                    <a:p>
                      <a:endParaRPr lang="zh-CN" altLang="en-US" sz="100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graphicFrame>
        <p:nvGraphicFramePr>
          <p:cNvPr id="11" name="表格 10">
            <a:extLst>
              <a:ext uri="{FF2B5EF4-FFF2-40B4-BE49-F238E27FC236}">
                <a16:creationId xmlns:a16="http://schemas.microsoft.com/office/drawing/2014/main" id="{1A36F555-7F52-4ECB-AA62-000AD032C0D3}"/>
              </a:ext>
            </a:extLst>
          </p:cNvPr>
          <p:cNvGraphicFramePr>
            <a:graphicFrameLocks noGrp="1"/>
          </p:cNvGraphicFramePr>
          <p:nvPr>
            <p:extLst>
              <p:ext uri="{D42A27DB-BD31-4B8C-83A1-F6EECF244321}">
                <p14:modId xmlns:p14="http://schemas.microsoft.com/office/powerpoint/2010/main" val="536350930"/>
              </p:ext>
            </p:extLst>
          </p:nvPr>
        </p:nvGraphicFramePr>
        <p:xfrm>
          <a:off x="2286001" y="4043319"/>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1</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r>
                        <a:rPr lang="en-US" altLang="zh-CN" sz="900" dirty="0">
                          <a:solidFill>
                            <a:srgbClr val="267F99"/>
                          </a:solidFill>
                          <a:highlight>
                            <a:srgbClr val="FFFF00"/>
                          </a:highlight>
                          <a:latin typeface="Consolas" panose="020B0609020204030204" pitchFamily="49" charset="0"/>
                        </a:rPr>
                        <a:t>code</a:t>
                      </a:r>
                      <a:r>
                        <a:rPr lang="en-US" altLang="zh-CN" sz="900" dirty="0">
                          <a:solidFill>
                            <a:srgbClr val="3B3B3B"/>
                          </a:solidFill>
                          <a:highlight>
                            <a:srgbClr val="FFFF00"/>
                          </a:highlight>
                          <a:latin typeface="Consolas" panose="020B0609020204030204" pitchFamily="49" charset="0"/>
                        </a:rPr>
                        <a:t> </a:t>
                      </a:r>
                      <a:r>
                        <a:rPr lang="en-US" altLang="zh-CN" sz="900" dirty="0">
                          <a:solidFill>
                            <a:srgbClr val="0000FF"/>
                          </a:solidFill>
                          <a:highlight>
                            <a:srgbClr val="FFFF00"/>
                          </a:highlight>
                          <a:latin typeface="Consolas" panose="020B0609020204030204" pitchFamily="49" charset="0"/>
                        </a:rPr>
                        <a:t>A</a:t>
                      </a:r>
                      <a:r>
                        <a:rPr lang="en-US" altLang="zh-CN" sz="900" dirty="0">
                          <a:solidFill>
                            <a:srgbClr val="3B3B3B"/>
                          </a:solidFill>
                          <a:highlight>
                            <a:srgbClr val="FFFF00"/>
                          </a:highlight>
                          <a:latin typeface="Consolas" panose="020B0609020204030204" pitchFamily="49" charset="0"/>
                        </a:rPr>
                        <a:t>;</a:t>
                      </a:r>
                    </a:p>
                    <a:p>
                      <a:pPr lvl="0">
                        <a:lnSpc>
                          <a:spcPct val="90000"/>
                        </a:lnSpc>
                      </a:pP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solidFill>
                          <a:srgbClr val="0099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sp>
        <p:nvSpPr>
          <p:cNvPr id="12" name="右大括号 11">
            <a:extLst>
              <a:ext uri="{FF2B5EF4-FFF2-40B4-BE49-F238E27FC236}">
                <a16:creationId xmlns:a16="http://schemas.microsoft.com/office/drawing/2014/main" id="{74D91FE8-B0E4-408F-B45F-3C4BC1B1D49D}"/>
              </a:ext>
            </a:extLst>
          </p:cNvPr>
          <p:cNvSpPr/>
          <p:nvPr/>
        </p:nvSpPr>
        <p:spPr>
          <a:xfrm rot="5400000">
            <a:off x="6647077" y="5550631"/>
            <a:ext cx="108783" cy="1082099"/>
          </a:xfrm>
          <a:prstGeom prst="rightBrace">
            <a:avLst>
              <a:gd name="adj1" fmla="val 554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6596DE8-68C6-41E3-8507-45D37D604877}"/>
              </a:ext>
            </a:extLst>
          </p:cNvPr>
          <p:cNvSpPr txBox="1"/>
          <p:nvPr/>
        </p:nvSpPr>
        <p:spPr>
          <a:xfrm>
            <a:off x="6387119" y="6117938"/>
            <a:ext cx="628698" cy="261610"/>
          </a:xfrm>
          <a:prstGeom prst="rect">
            <a:avLst/>
          </a:prstGeom>
          <a:noFill/>
        </p:spPr>
        <p:txBody>
          <a:bodyPr wrap="none" rtlCol="0">
            <a:spAutoFit/>
          </a:bodyPr>
          <a:lstStyle/>
          <a:p>
            <a:r>
              <a:rPr lang="en-US" altLang="zh-CN" sz="1100" dirty="0">
                <a:solidFill>
                  <a:schemeClr val="bg1"/>
                </a:solidFill>
              </a:rPr>
              <a:t>2 cycles</a:t>
            </a:r>
            <a:endParaRPr lang="zh-CN" altLang="en-US" sz="1100" dirty="0">
              <a:solidFill>
                <a:schemeClr val="bg1"/>
              </a:solidFill>
            </a:endParaRPr>
          </a:p>
        </p:txBody>
      </p:sp>
    </p:spTree>
    <p:extLst>
      <p:ext uri="{BB962C8B-B14F-4D97-AF65-F5344CB8AC3E}">
        <p14:creationId xmlns:p14="http://schemas.microsoft.com/office/powerpoint/2010/main" val="2001622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11AC897-38B9-4A06-8ED1-AE807F7F5446}"/>
              </a:ext>
            </a:extLst>
          </p:cNvPr>
          <p:cNvSpPr>
            <a:spLocks noGrp="1"/>
          </p:cNvSpPr>
          <p:nvPr>
            <p:ph type="title"/>
          </p:nvPr>
        </p:nvSpPr>
        <p:spPr/>
        <p:txBody>
          <a:bodyPr/>
          <a:lstStyle/>
          <a:p>
            <a:r>
              <a:rPr lang="en-US" altLang="zh-CN" dirty="0"/>
              <a:t>Challenge 2 : Massive Thread Divergence</a:t>
            </a:r>
            <a:endParaRPr lang="zh-CN" altLang="en-US" dirty="0"/>
          </a:p>
        </p:txBody>
      </p:sp>
      <p:sp>
        <p:nvSpPr>
          <p:cNvPr id="5" name="日期占位符 4">
            <a:extLst>
              <a:ext uri="{FF2B5EF4-FFF2-40B4-BE49-F238E27FC236}">
                <a16:creationId xmlns:a16="http://schemas.microsoft.com/office/drawing/2014/main" id="{6839F1FD-F750-49E8-A515-5536C3D33D02}"/>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C061069F-2363-4C36-AC59-39D8980D2F77}"/>
              </a:ext>
            </a:extLst>
          </p:cNvPr>
          <p:cNvSpPr>
            <a:spLocks noGrp="1"/>
          </p:cNvSpPr>
          <p:nvPr>
            <p:ph type="sldNum" sz="quarter" idx="12"/>
          </p:nvPr>
        </p:nvSpPr>
        <p:spPr/>
        <p:txBody>
          <a:bodyPr/>
          <a:lstStyle/>
          <a:p>
            <a:fld id="{D57F1E4F-1CFF-5643-939E-217C01CDF565}" type="slidenum">
              <a:rPr lang="en-US" smtClean="0"/>
              <a:pPr/>
              <a:t>13</a:t>
            </a:fld>
            <a:endParaRPr lang="en-US" dirty="0"/>
          </a:p>
        </p:txBody>
      </p:sp>
      <p:graphicFrame>
        <p:nvGraphicFramePr>
          <p:cNvPr id="8" name="表格 7">
            <a:extLst>
              <a:ext uri="{FF2B5EF4-FFF2-40B4-BE49-F238E27FC236}">
                <a16:creationId xmlns:a16="http://schemas.microsoft.com/office/drawing/2014/main" id="{2B2B9D66-C0C7-41F3-9D27-0F2291935ECA}"/>
              </a:ext>
            </a:extLst>
          </p:cNvPr>
          <p:cNvGraphicFramePr>
            <a:graphicFrameLocks noGrp="1"/>
          </p:cNvGraphicFramePr>
          <p:nvPr>
            <p:extLst>
              <p:ext uri="{D42A27DB-BD31-4B8C-83A1-F6EECF244321}">
                <p14:modId xmlns:p14="http://schemas.microsoft.com/office/powerpoint/2010/main" val="3045031419"/>
              </p:ext>
            </p:extLst>
          </p:nvPr>
        </p:nvGraphicFramePr>
        <p:xfrm>
          <a:off x="2286001" y="1748698"/>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0</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lnSpc>
                          <a:spcPct val="90000"/>
                        </a:lnSpc>
                      </a:pP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FF"/>
                          </a:solidFill>
                          <a:latin typeface="Consolas" panose="020B0609020204030204" pitchFamily="49" charset="0"/>
                        </a:rPr>
                        <a:t>A</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6600CC"/>
                          </a:solidFill>
                          <a:latin typeface="Consolas" panose="020B0609020204030204" pitchFamily="49" charset="0"/>
                        </a:rPr>
                        <a:t>B</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highlight>
                            <a:srgbClr val="FFFF00"/>
                          </a:highlight>
                          <a:latin typeface="Consolas" panose="020B0609020204030204" pitchFamily="49" charset="0"/>
                        </a:rPr>
                        <a:t>code</a:t>
                      </a:r>
                      <a:r>
                        <a:rPr lang="en-US" altLang="zh-CN" sz="900" kern="600" baseline="0" dirty="0">
                          <a:solidFill>
                            <a:srgbClr val="3B3B3B"/>
                          </a:solidFill>
                          <a:highlight>
                            <a:srgbClr val="FFFF00"/>
                          </a:highlight>
                          <a:latin typeface="Consolas" panose="020B0609020204030204" pitchFamily="49" charset="0"/>
                        </a:rPr>
                        <a:t> </a:t>
                      </a:r>
                      <a:r>
                        <a:rPr lang="en-US" altLang="zh-CN" sz="900" kern="600" baseline="0" dirty="0">
                          <a:solidFill>
                            <a:srgbClr val="0099CC"/>
                          </a:solidFill>
                          <a:highlight>
                            <a:srgbClr val="FFFF00"/>
                          </a:highlight>
                          <a:latin typeface="Consolas" panose="020B0609020204030204" pitchFamily="49" charset="0"/>
                        </a:rPr>
                        <a:t>C</a:t>
                      </a:r>
                      <a:r>
                        <a:rPr lang="en-US" altLang="zh-CN" sz="900" kern="600" baseline="0" dirty="0">
                          <a:solidFill>
                            <a:srgbClr val="3B3B3B"/>
                          </a:solidFill>
                          <a:highlight>
                            <a:srgbClr val="FFFF00"/>
                          </a:highlight>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9933"/>
                          </a:solidFill>
                          <a:latin typeface="Consolas" panose="020B0609020204030204" pitchFamily="49" charset="0"/>
                        </a:rPr>
                        <a:t>D</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00"/>
                          </a:solidFill>
                          <a:latin typeface="Consolas" panose="020B0609020204030204" pitchFamily="49" charset="0"/>
                        </a:rPr>
                        <a:t>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5050"/>
                          </a:solidFill>
                          <a:latin typeface="Consolas" panose="020B0609020204030204" pitchFamily="49" charset="0"/>
                        </a:rPr>
                        <a:t>F</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solidFill>
                          <a:srgbClr val="0099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6600CC"/>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6600CC"/>
                    </a:solidFill>
                  </a:tcPr>
                </a:tc>
                <a:tc>
                  <a:txBody>
                    <a:bodyPr/>
                    <a:lstStyle/>
                    <a:p>
                      <a:endParaRPr lang="zh-CN" altLang="en-US" sz="10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graphicFrame>
        <p:nvGraphicFramePr>
          <p:cNvPr id="11" name="表格 10">
            <a:extLst>
              <a:ext uri="{FF2B5EF4-FFF2-40B4-BE49-F238E27FC236}">
                <a16:creationId xmlns:a16="http://schemas.microsoft.com/office/drawing/2014/main" id="{1A36F555-7F52-4ECB-AA62-000AD032C0D3}"/>
              </a:ext>
            </a:extLst>
          </p:cNvPr>
          <p:cNvGraphicFramePr>
            <a:graphicFrameLocks noGrp="1"/>
          </p:cNvGraphicFramePr>
          <p:nvPr/>
        </p:nvGraphicFramePr>
        <p:xfrm>
          <a:off x="2286001" y="4043319"/>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1</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lnSpc>
                          <a:spcPct val="90000"/>
                        </a:lnSpc>
                      </a:pP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solidFill>
                          <a:srgbClr val="0099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sp>
        <p:nvSpPr>
          <p:cNvPr id="12" name="右大括号 11">
            <a:extLst>
              <a:ext uri="{FF2B5EF4-FFF2-40B4-BE49-F238E27FC236}">
                <a16:creationId xmlns:a16="http://schemas.microsoft.com/office/drawing/2014/main" id="{74D91FE8-B0E4-408F-B45F-3C4BC1B1D49D}"/>
              </a:ext>
            </a:extLst>
          </p:cNvPr>
          <p:cNvSpPr/>
          <p:nvPr/>
        </p:nvSpPr>
        <p:spPr>
          <a:xfrm rot="5400000">
            <a:off x="6647077" y="5550631"/>
            <a:ext cx="108783" cy="1082099"/>
          </a:xfrm>
          <a:prstGeom prst="rightBrace">
            <a:avLst>
              <a:gd name="adj1" fmla="val 554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6596DE8-68C6-41E3-8507-45D37D604877}"/>
              </a:ext>
            </a:extLst>
          </p:cNvPr>
          <p:cNvSpPr txBox="1"/>
          <p:nvPr/>
        </p:nvSpPr>
        <p:spPr>
          <a:xfrm>
            <a:off x="6387119" y="6117938"/>
            <a:ext cx="628698" cy="261610"/>
          </a:xfrm>
          <a:prstGeom prst="rect">
            <a:avLst/>
          </a:prstGeom>
          <a:noFill/>
        </p:spPr>
        <p:txBody>
          <a:bodyPr wrap="none" rtlCol="0">
            <a:spAutoFit/>
          </a:bodyPr>
          <a:lstStyle/>
          <a:p>
            <a:r>
              <a:rPr lang="en-US" altLang="zh-CN" sz="1100" dirty="0">
                <a:solidFill>
                  <a:schemeClr val="bg1"/>
                </a:solidFill>
              </a:rPr>
              <a:t>2 cycles</a:t>
            </a:r>
            <a:endParaRPr lang="zh-CN" altLang="en-US" sz="1100" dirty="0">
              <a:solidFill>
                <a:schemeClr val="bg1"/>
              </a:solidFill>
            </a:endParaRPr>
          </a:p>
        </p:txBody>
      </p:sp>
    </p:spTree>
    <p:extLst>
      <p:ext uri="{BB962C8B-B14F-4D97-AF65-F5344CB8AC3E}">
        <p14:creationId xmlns:p14="http://schemas.microsoft.com/office/powerpoint/2010/main" val="3562643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11AC897-38B9-4A06-8ED1-AE807F7F5446}"/>
              </a:ext>
            </a:extLst>
          </p:cNvPr>
          <p:cNvSpPr>
            <a:spLocks noGrp="1"/>
          </p:cNvSpPr>
          <p:nvPr>
            <p:ph type="title"/>
          </p:nvPr>
        </p:nvSpPr>
        <p:spPr/>
        <p:txBody>
          <a:bodyPr/>
          <a:lstStyle/>
          <a:p>
            <a:r>
              <a:rPr lang="en-US" altLang="zh-CN" dirty="0"/>
              <a:t>Challenge 2 : Massive Thread Divergence</a:t>
            </a:r>
            <a:endParaRPr lang="zh-CN" altLang="en-US" dirty="0"/>
          </a:p>
        </p:txBody>
      </p:sp>
      <p:sp>
        <p:nvSpPr>
          <p:cNvPr id="5" name="日期占位符 4">
            <a:extLst>
              <a:ext uri="{FF2B5EF4-FFF2-40B4-BE49-F238E27FC236}">
                <a16:creationId xmlns:a16="http://schemas.microsoft.com/office/drawing/2014/main" id="{6839F1FD-F750-49E8-A515-5536C3D33D02}"/>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C061069F-2363-4C36-AC59-39D8980D2F77}"/>
              </a:ext>
            </a:extLst>
          </p:cNvPr>
          <p:cNvSpPr>
            <a:spLocks noGrp="1"/>
          </p:cNvSpPr>
          <p:nvPr>
            <p:ph type="sldNum" sz="quarter" idx="12"/>
          </p:nvPr>
        </p:nvSpPr>
        <p:spPr/>
        <p:txBody>
          <a:bodyPr/>
          <a:lstStyle/>
          <a:p>
            <a:fld id="{D57F1E4F-1CFF-5643-939E-217C01CDF565}" type="slidenum">
              <a:rPr lang="en-US" smtClean="0"/>
              <a:pPr/>
              <a:t>14</a:t>
            </a:fld>
            <a:endParaRPr lang="en-US" dirty="0"/>
          </a:p>
        </p:txBody>
      </p:sp>
      <p:graphicFrame>
        <p:nvGraphicFramePr>
          <p:cNvPr id="8" name="表格 7">
            <a:extLst>
              <a:ext uri="{FF2B5EF4-FFF2-40B4-BE49-F238E27FC236}">
                <a16:creationId xmlns:a16="http://schemas.microsoft.com/office/drawing/2014/main" id="{2B2B9D66-C0C7-41F3-9D27-0F2291935ECA}"/>
              </a:ext>
            </a:extLst>
          </p:cNvPr>
          <p:cNvGraphicFramePr>
            <a:graphicFrameLocks noGrp="1"/>
          </p:cNvGraphicFramePr>
          <p:nvPr>
            <p:extLst>
              <p:ext uri="{D42A27DB-BD31-4B8C-83A1-F6EECF244321}">
                <p14:modId xmlns:p14="http://schemas.microsoft.com/office/powerpoint/2010/main" val="1002695830"/>
              </p:ext>
            </p:extLst>
          </p:nvPr>
        </p:nvGraphicFramePr>
        <p:xfrm>
          <a:off x="2286001" y="1748698"/>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0</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lnSpc>
                          <a:spcPct val="90000"/>
                        </a:lnSpc>
                      </a:pP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FF"/>
                          </a:solidFill>
                          <a:latin typeface="Consolas" panose="020B0609020204030204" pitchFamily="49" charset="0"/>
                        </a:rPr>
                        <a:t>A</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6600CC"/>
                          </a:solidFill>
                          <a:latin typeface="Consolas" panose="020B0609020204030204" pitchFamily="49" charset="0"/>
                        </a:rPr>
                        <a:t>B</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CC"/>
                          </a:solidFill>
                          <a:latin typeface="Consolas" panose="020B0609020204030204" pitchFamily="49" charset="0"/>
                        </a:rPr>
                        <a:t>C</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3B3B3B"/>
                          </a:solidFill>
                          <a:highlight>
                            <a:srgbClr val="FFFF00"/>
                          </a:highlight>
                          <a:latin typeface="Consolas" panose="020B0609020204030204" pitchFamily="49" charset="0"/>
                        </a:rPr>
                        <a:t> </a:t>
                      </a:r>
                      <a:r>
                        <a:rPr lang="en-US" altLang="zh-CN" sz="900" kern="600" baseline="0" dirty="0">
                          <a:solidFill>
                            <a:srgbClr val="267F99"/>
                          </a:solidFill>
                          <a:highlight>
                            <a:srgbClr val="FFFF00"/>
                          </a:highlight>
                          <a:latin typeface="Consolas" panose="020B0609020204030204" pitchFamily="49" charset="0"/>
                        </a:rPr>
                        <a:t>code</a:t>
                      </a:r>
                      <a:r>
                        <a:rPr lang="en-US" altLang="zh-CN" sz="900" kern="600" baseline="0" dirty="0">
                          <a:solidFill>
                            <a:srgbClr val="3B3B3B"/>
                          </a:solidFill>
                          <a:highlight>
                            <a:srgbClr val="FFFF00"/>
                          </a:highlight>
                          <a:latin typeface="Consolas" panose="020B0609020204030204" pitchFamily="49" charset="0"/>
                        </a:rPr>
                        <a:t> </a:t>
                      </a:r>
                      <a:r>
                        <a:rPr lang="en-US" altLang="zh-CN" sz="900" kern="600" baseline="0" dirty="0">
                          <a:solidFill>
                            <a:srgbClr val="FF9933"/>
                          </a:solidFill>
                          <a:highlight>
                            <a:srgbClr val="FFFF00"/>
                          </a:highlight>
                          <a:latin typeface="Consolas" panose="020B0609020204030204" pitchFamily="49" charset="0"/>
                        </a:rPr>
                        <a:t>D</a:t>
                      </a:r>
                      <a:r>
                        <a:rPr lang="en-US" altLang="zh-CN" sz="900" kern="600" baseline="0" dirty="0">
                          <a:solidFill>
                            <a:srgbClr val="3B3B3B"/>
                          </a:solidFill>
                          <a:highlight>
                            <a:srgbClr val="FFFF00"/>
                          </a:highlight>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00"/>
                          </a:solidFill>
                          <a:latin typeface="Consolas" panose="020B0609020204030204" pitchFamily="49" charset="0"/>
                        </a:rPr>
                        <a:t>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5050"/>
                          </a:solidFill>
                          <a:latin typeface="Consolas" panose="020B0609020204030204" pitchFamily="49" charset="0"/>
                        </a:rPr>
                        <a:t>F</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solidFill>
                          <a:srgbClr val="009900"/>
                        </a:solidFill>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6600CC"/>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6600CC"/>
                    </a:solidFill>
                  </a:tcPr>
                </a:tc>
                <a:tc>
                  <a:txBody>
                    <a:bodyPr/>
                    <a:lstStyle/>
                    <a:p>
                      <a:endParaRPr lang="zh-CN" altLang="en-US" sz="10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graphicFrame>
        <p:nvGraphicFramePr>
          <p:cNvPr id="11" name="表格 10">
            <a:extLst>
              <a:ext uri="{FF2B5EF4-FFF2-40B4-BE49-F238E27FC236}">
                <a16:creationId xmlns:a16="http://schemas.microsoft.com/office/drawing/2014/main" id="{1A36F555-7F52-4ECB-AA62-000AD032C0D3}"/>
              </a:ext>
            </a:extLst>
          </p:cNvPr>
          <p:cNvGraphicFramePr>
            <a:graphicFrameLocks noGrp="1"/>
          </p:cNvGraphicFramePr>
          <p:nvPr/>
        </p:nvGraphicFramePr>
        <p:xfrm>
          <a:off x="2286001" y="4043319"/>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1</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lnSpc>
                          <a:spcPct val="90000"/>
                        </a:lnSpc>
                      </a:pP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solidFill>
                          <a:srgbClr val="0099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sp>
        <p:nvSpPr>
          <p:cNvPr id="12" name="右大括号 11">
            <a:extLst>
              <a:ext uri="{FF2B5EF4-FFF2-40B4-BE49-F238E27FC236}">
                <a16:creationId xmlns:a16="http://schemas.microsoft.com/office/drawing/2014/main" id="{74D91FE8-B0E4-408F-B45F-3C4BC1B1D49D}"/>
              </a:ext>
            </a:extLst>
          </p:cNvPr>
          <p:cNvSpPr/>
          <p:nvPr/>
        </p:nvSpPr>
        <p:spPr>
          <a:xfrm rot="5400000">
            <a:off x="6647077" y="5550631"/>
            <a:ext cx="108783" cy="1082099"/>
          </a:xfrm>
          <a:prstGeom prst="rightBrace">
            <a:avLst>
              <a:gd name="adj1" fmla="val 554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6596DE8-68C6-41E3-8507-45D37D604877}"/>
              </a:ext>
            </a:extLst>
          </p:cNvPr>
          <p:cNvSpPr txBox="1"/>
          <p:nvPr/>
        </p:nvSpPr>
        <p:spPr>
          <a:xfrm>
            <a:off x="6387119" y="6117938"/>
            <a:ext cx="628698" cy="261610"/>
          </a:xfrm>
          <a:prstGeom prst="rect">
            <a:avLst/>
          </a:prstGeom>
          <a:noFill/>
        </p:spPr>
        <p:txBody>
          <a:bodyPr wrap="none" rtlCol="0">
            <a:spAutoFit/>
          </a:bodyPr>
          <a:lstStyle/>
          <a:p>
            <a:r>
              <a:rPr lang="en-US" altLang="zh-CN" sz="1100" dirty="0">
                <a:solidFill>
                  <a:schemeClr val="bg1"/>
                </a:solidFill>
              </a:rPr>
              <a:t>2 cycles</a:t>
            </a:r>
            <a:endParaRPr lang="zh-CN" altLang="en-US" sz="1100" dirty="0">
              <a:solidFill>
                <a:schemeClr val="bg1"/>
              </a:solidFill>
            </a:endParaRPr>
          </a:p>
        </p:txBody>
      </p:sp>
    </p:spTree>
    <p:extLst>
      <p:ext uri="{BB962C8B-B14F-4D97-AF65-F5344CB8AC3E}">
        <p14:creationId xmlns:p14="http://schemas.microsoft.com/office/powerpoint/2010/main" val="246551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11AC897-38B9-4A06-8ED1-AE807F7F5446}"/>
              </a:ext>
            </a:extLst>
          </p:cNvPr>
          <p:cNvSpPr>
            <a:spLocks noGrp="1"/>
          </p:cNvSpPr>
          <p:nvPr>
            <p:ph type="title"/>
          </p:nvPr>
        </p:nvSpPr>
        <p:spPr/>
        <p:txBody>
          <a:bodyPr/>
          <a:lstStyle/>
          <a:p>
            <a:r>
              <a:rPr lang="en-US" altLang="zh-CN" dirty="0"/>
              <a:t>Challenge 2 : Massive Thread Divergence</a:t>
            </a:r>
            <a:endParaRPr lang="zh-CN" altLang="en-US" dirty="0"/>
          </a:p>
        </p:txBody>
      </p:sp>
      <p:sp>
        <p:nvSpPr>
          <p:cNvPr id="5" name="日期占位符 4">
            <a:extLst>
              <a:ext uri="{FF2B5EF4-FFF2-40B4-BE49-F238E27FC236}">
                <a16:creationId xmlns:a16="http://schemas.microsoft.com/office/drawing/2014/main" id="{6839F1FD-F750-49E8-A515-5536C3D33D02}"/>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C061069F-2363-4C36-AC59-39D8980D2F7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graphicFrame>
        <p:nvGraphicFramePr>
          <p:cNvPr id="8" name="表格 7">
            <a:extLst>
              <a:ext uri="{FF2B5EF4-FFF2-40B4-BE49-F238E27FC236}">
                <a16:creationId xmlns:a16="http://schemas.microsoft.com/office/drawing/2014/main" id="{2B2B9D66-C0C7-41F3-9D27-0F2291935ECA}"/>
              </a:ext>
            </a:extLst>
          </p:cNvPr>
          <p:cNvGraphicFramePr>
            <a:graphicFrameLocks noGrp="1"/>
          </p:cNvGraphicFramePr>
          <p:nvPr>
            <p:extLst>
              <p:ext uri="{D42A27DB-BD31-4B8C-83A1-F6EECF244321}">
                <p14:modId xmlns:p14="http://schemas.microsoft.com/office/powerpoint/2010/main" val="3524503400"/>
              </p:ext>
            </p:extLst>
          </p:nvPr>
        </p:nvGraphicFramePr>
        <p:xfrm>
          <a:off x="2286001" y="1748698"/>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0</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lnSpc>
                          <a:spcPct val="90000"/>
                        </a:lnSpc>
                      </a:pP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FF"/>
                          </a:solidFill>
                          <a:latin typeface="Consolas" panose="020B0609020204030204" pitchFamily="49" charset="0"/>
                        </a:rPr>
                        <a:t>A</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6600CC"/>
                          </a:solidFill>
                          <a:latin typeface="Consolas" panose="020B0609020204030204" pitchFamily="49" charset="0"/>
                        </a:rPr>
                        <a:t>B</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CC"/>
                          </a:solidFill>
                          <a:latin typeface="Consolas" panose="020B0609020204030204" pitchFamily="49" charset="0"/>
                        </a:rPr>
                        <a:t>C</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9933"/>
                          </a:solidFill>
                          <a:latin typeface="Consolas" panose="020B0609020204030204" pitchFamily="49" charset="0"/>
                        </a:rPr>
                        <a:t>D</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highlight>
                            <a:srgbClr val="FFFF00"/>
                          </a:highlight>
                          <a:latin typeface="Consolas" panose="020B0609020204030204" pitchFamily="49" charset="0"/>
                        </a:rPr>
                        <a:t>code</a:t>
                      </a:r>
                      <a:r>
                        <a:rPr lang="en-US" altLang="zh-CN" sz="900" kern="600" baseline="0" dirty="0">
                          <a:solidFill>
                            <a:srgbClr val="3B3B3B"/>
                          </a:solidFill>
                          <a:highlight>
                            <a:srgbClr val="FFFF00"/>
                          </a:highlight>
                          <a:latin typeface="Consolas" panose="020B0609020204030204" pitchFamily="49" charset="0"/>
                        </a:rPr>
                        <a:t> </a:t>
                      </a:r>
                      <a:r>
                        <a:rPr lang="en-US" altLang="zh-CN" sz="900" kern="600" baseline="0" dirty="0">
                          <a:solidFill>
                            <a:srgbClr val="009900"/>
                          </a:solidFill>
                          <a:highlight>
                            <a:srgbClr val="FFFF00"/>
                          </a:highlight>
                          <a:latin typeface="Consolas" panose="020B0609020204030204" pitchFamily="49" charset="0"/>
                        </a:rPr>
                        <a:t>E</a:t>
                      </a:r>
                      <a:r>
                        <a:rPr lang="en-US" altLang="zh-CN" sz="900" kern="600" baseline="0" dirty="0">
                          <a:solidFill>
                            <a:srgbClr val="3B3B3B"/>
                          </a:solidFill>
                          <a:highlight>
                            <a:srgbClr val="FFFF00"/>
                          </a:highlight>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5050"/>
                          </a:solidFill>
                          <a:latin typeface="Consolas" panose="020B0609020204030204" pitchFamily="49" charset="0"/>
                        </a:rPr>
                        <a:t>F</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solidFill>
                          <a:srgbClr val="009900"/>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00"/>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6600CC"/>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00"/>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6600CC"/>
                    </a:solidFill>
                  </a:tcPr>
                </a:tc>
                <a:tc>
                  <a:txBody>
                    <a:bodyPr/>
                    <a:lstStyle/>
                    <a:p>
                      <a:endParaRPr lang="zh-CN" altLang="en-US" sz="10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graphicFrame>
        <p:nvGraphicFramePr>
          <p:cNvPr id="11" name="表格 10">
            <a:extLst>
              <a:ext uri="{FF2B5EF4-FFF2-40B4-BE49-F238E27FC236}">
                <a16:creationId xmlns:a16="http://schemas.microsoft.com/office/drawing/2014/main" id="{1A36F555-7F52-4ECB-AA62-000AD032C0D3}"/>
              </a:ext>
            </a:extLst>
          </p:cNvPr>
          <p:cNvGraphicFramePr>
            <a:graphicFrameLocks noGrp="1"/>
          </p:cNvGraphicFramePr>
          <p:nvPr/>
        </p:nvGraphicFramePr>
        <p:xfrm>
          <a:off x="2286001" y="4043319"/>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1</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lnSpc>
                          <a:spcPct val="90000"/>
                        </a:lnSpc>
                      </a:pP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solidFill>
                          <a:srgbClr val="0099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sp>
        <p:nvSpPr>
          <p:cNvPr id="12" name="右大括号 11">
            <a:extLst>
              <a:ext uri="{FF2B5EF4-FFF2-40B4-BE49-F238E27FC236}">
                <a16:creationId xmlns:a16="http://schemas.microsoft.com/office/drawing/2014/main" id="{74D91FE8-B0E4-408F-B45F-3C4BC1B1D49D}"/>
              </a:ext>
            </a:extLst>
          </p:cNvPr>
          <p:cNvSpPr/>
          <p:nvPr/>
        </p:nvSpPr>
        <p:spPr>
          <a:xfrm rot="5400000">
            <a:off x="6647077" y="5550631"/>
            <a:ext cx="108783" cy="1082099"/>
          </a:xfrm>
          <a:prstGeom prst="rightBrace">
            <a:avLst>
              <a:gd name="adj1" fmla="val 554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6596DE8-68C6-41E3-8507-45D37D604877}"/>
              </a:ext>
            </a:extLst>
          </p:cNvPr>
          <p:cNvSpPr txBox="1"/>
          <p:nvPr/>
        </p:nvSpPr>
        <p:spPr>
          <a:xfrm>
            <a:off x="6387119" y="6117938"/>
            <a:ext cx="628698" cy="261610"/>
          </a:xfrm>
          <a:prstGeom prst="rect">
            <a:avLst/>
          </a:prstGeom>
          <a:noFill/>
        </p:spPr>
        <p:txBody>
          <a:bodyPr wrap="none" rtlCol="0">
            <a:spAutoFit/>
          </a:bodyPr>
          <a:lstStyle/>
          <a:p>
            <a:r>
              <a:rPr lang="en-US" altLang="zh-CN" sz="1100" dirty="0">
                <a:solidFill>
                  <a:schemeClr val="bg1"/>
                </a:solidFill>
              </a:rPr>
              <a:t>2 cycles</a:t>
            </a:r>
            <a:endParaRPr lang="zh-CN" altLang="en-US" sz="1100" dirty="0">
              <a:solidFill>
                <a:schemeClr val="bg1"/>
              </a:solidFill>
            </a:endParaRPr>
          </a:p>
        </p:txBody>
      </p:sp>
    </p:spTree>
    <p:extLst>
      <p:ext uri="{BB962C8B-B14F-4D97-AF65-F5344CB8AC3E}">
        <p14:creationId xmlns:p14="http://schemas.microsoft.com/office/powerpoint/2010/main" val="2375158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11AC897-38B9-4A06-8ED1-AE807F7F5446}"/>
              </a:ext>
            </a:extLst>
          </p:cNvPr>
          <p:cNvSpPr>
            <a:spLocks noGrp="1"/>
          </p:cNvSpPr>
          <p:nvPr>
            <p:ph type="title"/>
          </p:nvPr>
        </p:nvSpPr>
        <p:spPr/>
        <p:txBody>
          <a:bodyPr/>
          <a:lstStyle/>
          <a:p>
            <a:r>
              <a:rPr lang="en-US" altLang="zh-CN" dirty="0"/>
              <a:t>Challenge 2 : Massive Thread Divergence</a:t>
            </a:r>
            <a:endParaRPr lang="zh-CN" altLang="en-US" dirty="0"/>
          </a:p>
        </p:txBody>
      </p:sp>
      <p:sp>
        <p:nvSpPr>
          <p:cNvPr id="5" name="日期占位符 4">
            <a:extLst>
              <a:ext uri="{FF2B5EF4-FFF2-40B4-BE49-F238E27FC236}">
                <a16:creationId xmlns:a16="http://schemas.microsoft.com/office/drawing/2014/main" id="{6839F1FD-F750-49E8-A515-5536C3D33D02}"/>
              </a:ext>
            </a:extLst>
          </p:cNvPr>
          <p:cNvSpPr>
            <a:spLocks noGrp="1"/>
          </p:cNvSpPr>
          <p:nvPr>
            <p:ph type="dt" sz="half" idx="10"/>
          </p:nvPr>
        </p:nvSpPr>
        <p:spPr>
          <a:xfrm>
            <a:off x="685801" y="6425866"/>
            <a:ext cx="1600200" cy="312326"/>
          </a:xfrm>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C061069F-2363-4C36-AC59-39D8980D2F7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graphicFrame>
        <p:nvGraphicFramePr>
          <p:cNvPr id="8" name="表格 7">
            <a:extLst>
              <a:ext uri="{FF2B5EF4-FFF2-40B4-BE49-F238E27FC236}">
                <a16:creationId xmlns:a16="http://schemas.microsoft.com/office/drawing/2014/main" id="{2B2B9D66-C0C7-41F3-9D27-0F2291935ECA}"/>
              </a:ext>
            </a:extLst>
          </p:cNvPr>
          <p:cNvGraphicFramePr>
            <a:graphicFrameLocks noGrp="1"/>
          </p:cNvGraphicFramePr>
          <p:nvPr>
            <p:extLst>
              <p:ext uri="{D42A27DB-BD31-4B8C-83A1-F6EECF244321}">
                <p14:modId xmlns:p14="http://schemas.microsoft.com/office/powerpoint/2010/main" val="3380208500"/>
              </p:ext>
            </p:extLst>
          </p:nvPr>
        </p:nvGraphicFramePr>
        <p:xfrm>
          <a:off x="2286001" y="1748698"/>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0</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lnSpc>
                          <a:spcPct val="90000"/>
                        </a:lnSpc>
                      </a:pP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1</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FF"/>
                          </a:solidFill>
                          <a:latin typeface="Consolas" panose="020B0609020204030204" pitchFamily="49" charset="0"/>
                        </a:rPr>
                        <a:t>A</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6600CC"/>
                          </a:solidFill>
                          <a:latin typeface="Consolas" panose="020B0609020204030204" pitchFamily="49" charset="0"/>
                        </a:rPr>
                        <a:t>B</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CC"/>
                          </a:solidFill>
                          <a:latin typeface="Consolas" panose="020B0609020204030204" pitchFamily="49" charset="0"/>
                        </a:rPr>
                        <a:t>C</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FF9933"/>
                          </a:solidFill>
                          <a:latin typeface="Consolas" panose="020B0609020204030204" pitchFamily="49" charset="0"/>
                        </a:rPr>
                        <a:t>D</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AF00DB"/>
                          </a:solidFill>
                          <a:latin typeface="Consolas" panose="020B0609020204030204" pitchFamily="49" charset="0"/>
                        </a:rPr>
                        <a:t>if</a:t>
                      </a:r>
                      <a:r>
                        <a:rPr lang="en-US" altLang="zh-CN" sz="900" kern="600" baseline="0" dirty="0">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threadIdx</a:t>
                      </a:r>
                      <a:r>
                        <a:rPr lang="en-US" altLang="zh-CN" sz="900" kern="600" baseline="0" dirty="0" err="1">
                          <a:solidFill>
                            <a:srgbClr val="3B3B3B"/>
                          </a:solidFill>
                          <a:latin typeface="Consolas" panose="020B0609020204030204" pitchFamily="49" charset="0"/>
                        </a:rPr>
                        <a:t>.</a:t>
                      </a:r>
                      <a:r>
                        <a:rPr lang="en-US" altLang="zh-CN" sz="900" kern="600" baseline="0" dirty="0" err="1">
                          <a:solidFill>
                            <a:srgbClr val="001080"/>
                          </a:solidFill>
                          <a:latin typeface="Consolas" panose="020B0609020204030204" pitchFamily="49" charset="0"/>
                        </a:rPr>
                        <a:t>x</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&amp;</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0000"/>
                          </a:solidFill>
                          <a:latin typeface="Consolas" panose="020B0609020204030204" pitchFamily="49" charset="0"/>
                        </a:rPr>
                        <a:t>==</a:t>
                      </a:r>
                      <a:r>
                        <a:rPr lang="en-US" altLang="zh-CN" sz="900" kern="600" baseline="0" dirty="0">
                          <a:solidFill>
                            <a:srgbClr val="3B3B3B"/>
                          </a:solidFill>
                          <a:latin typeface="Consolas" panose="020B0609020204030204" pitchFamily="49" charset="0"/>
                        </a:rPr>
                        <a:t> </a:t>
                      </a:r>
                      <a:r>
                        <a:rPr lang="en-US" altLang="zh-CN" sz="900" kern="600" baseline="0" dirty="0">
                          <a:solidFill>
                            <a:srgbClr val="098658"/>
                          </a:solidFill>
                          <a:latin typeface="Consolas" panose="020B0609020204030204" pitchFamily="49" charset="0"/>
                        </a:rPr>
                        <a:t>2</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latin typeface="Consolas" panose="020B0609020204030204" pitchFamily="49" charset="0"/>
                        </a:rPr>
                        <a:t>code</a:t>
                      </a:r>
                      <a:r>
                        <a:rPr lang="en-US" altLang="zh-CN" sz="900" kern="600" baseline="0" dirty="0">
                          <a:solidFill>
                            <a:srgbClr val="3B3B3B"/>
                          </a:solidFill>
                          <a:latin typeface="Consolas" panose="020B0609020204030204" pitchFamily="49" charset="0"/>
                        </a:rPr>
                        <a:t> </a:t>
                      </a:r>
                      <a:r>
                        <a:rPr lang="en-US" altLang="zh-CN" sz="900" kern="600" baseline="0" dirty="0">
                          <a:solidFill>
                            <a:srgbClr val="009900"/>
                          </a:solidFill>
                          <a:latin typeface="Consolas" panose="020B0609020204030204" pitchFamily="49" charset="0"/>
                        </a:rPr>
                        <a:t>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 </a:t>
                      </a:r>
                      <a:r>
                        <a:rPr lang="en-US" altLang="zh-CN" sz="900" kern="600" baseline="0" dirty="0">
                          <a:solidFill>
                            <a:srgbClr val="AF00DB"/>
                          </a:solidFill>
                          <a:latin typeface="Consolas" panose="020B0609020204030204" pitchFamily="49" charset="0"/>
                        </a:rPr>
                        <a:t>else</a:t>
                      </a:r>
                      <a:r>
                        <a:rPr lang="en-US" altLang="zh-CN" sz="900" kern="600" baseline="0" dirty="0">
                          <a:solidFill>
                            <a:srgbClr val="3B3B3B"/>
                          </a:solidFill>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r>
                        <a:rPr lang="en-US" altLang="zh-CN" sz="900" kern="600" baseline="0" dirty="0">
                          <a:solidFill>
                            <a:srgbClr val="267F99"/>
                          </a:solidFill>
                          <a:highlight>
                            <a:srgbClr val="FFFF00"/>
                          </a:highlight>
                          <a:latin typeface="Consolas" panose="020B0609020204030204" pitchFamily="49" charset="0"/>
                        </a:rPr>
                        <a:t>code</a:t>
                      </a:r>
                      <a:r>
                        <a:rPr lang="en-US" altLang="zh-CN" sz="900" kern="600" baseline="0" dirty="0">
                          <a:solidFill>
                            <a:srgbClr val="3B3B3B"/>
                          </a:solidFill>
                          <a:highlight>
                            <a:srgbClr val="FFFF00"/>
                          </a:highlight>
                          <a:latin typeface="Consolas" panose="020B0609020204030204" pitchFamily="49" charset="0"/>
                        </a:rPr>
                        <a:t> </a:t>
                      </a:r>
                      <a:r>
                        <a:rPr lang="en-US" altLang="zh-CN" sz="900" kern="600" baseline="0" dirty="0">
                          <a:solidFill>
                            <a:srgbClr val="FF5050"/>
                          </a:solidFill>
                          <a:highlight>
                            <a:srgbClr val="FFFF00"/>
                          </a:highlight>
                          <a:latin typeface="Consolas" panose="020B0609020204030204" pitchFamily="49" charset="0"/>
                        </a:rPr>
                        <a:t>F</a:t>
                      </a:r>
                      <a:r>
                        <a:rPr lang="en-US" altLang="zh-CN" sz="900" kern="600" baseline="0" dirty="0">
                          <a:solidFill>
                            <a:srgbClr val="3B3B3B"/>
                          </a:solidFill>
                          <a:highlight>
                            <a:srgbClr val="FFFF00"/>
                          </a:highlight>
                          <a:latin typeface="Consolas" panose="020B0609020204030204" pitchFamily="49" charset="0"/>
                        </a:rPr>
                        <a:t>;</a:t>
                      </a:r>
                    </a:p>
                    <a:p>
                      <a:pPr lvl="0">
                        <a:lnSpc>
                          <a:spcPct val="90000"/>
                        </a:lnSpc>
                      </a:pPr>
                      <a:r>
                        <a:rPr lang="en-US" altLang="zh-CN" sz="900" kern="600" baseline="0" dirty="0">
                          <a:solidFill>
                            <a:srgbClr val="3B3B3B"/>
                          </a:solidFill>
                          <a:latin typeface="Consolas" panose="020B0609020204030204" pitchFamily="49" charset="0"/>
                        </a:rPr>
                        <a:t>  }</a:t>
                      </a:r>
                    </a:p>
                    <a:p>
                      <a:pPr lvl="0">
                        <a:lnSpc>
                          <a:spcPct val="90000"/>
                        </a:lnSpc>
                      </a:pPr>
                      <a:r>
                        <a:rPr lang="en-US" altLang="zh-CN" sz="900" kern="600" baseline="0" dirty="0">
                          <a:solidFill>
                            <a:srgbClr val="3B3B3B"/>
                          </a:solidFill>
                          <a:latin typeface="Consolas" panose="020B0609020204030204" pitchFamily="49" charset="0"/>
                        </a:rPr>
                        <a:t>}</a:t>
                      </a: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5050"/>
                    </a:solid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solidFill>
                          <a:srgbClr val="009900"/>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00"/>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6600CC"/>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5050"/>
                    </a:solid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CC"/>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95000"/>
                      </a:schemeClr>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9933"/>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9900"/>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6600CC"/>
                    </a:solidFill>
                  </a:tcPr>
                </a:tc>
                <a:tc>
                  <a:txBody>
                    <a:bodyPr/>
                    <a:lstStyle/>
                    <a:p>
                      <a:endParaRPr lang="zh-CN" altLang="en-US" sz="100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sp>
        <p:nvSpPr>
          <p:cNvPr id="9" name="右大括号 8">
            <a:extLst>
              <a:ext uri="{FF2B5EF4-FFF2-40B4-BE49-F238E27FC236}">
                <a16:creationId xmlns:a16="http://schemas.microsoft.com/office/drawing/2014/main" id="{08878945-6E8F-4DB2-83B4-7F082028718A}"/>
              </a:ext>
            </a:extLst>
          </p:cNvPr>
          <p:cNvSpPr/>
          <p:nvPr/>
        </p:nvSpPr>
        <p:spPr>
          <a:xfrm rot="5400000">
            <a:off x="7723339" y="2174300"/>
            <a:ext cx="108783" cy="3234622"/>
          </a:xfrm>
          <a:prstGeom prst="rightBrace">
            <a:avLst>
              <a:gd name="adj1" fmla="val 554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969975D-8A03-46E0-B05D-E184279892D5}"/>
              </a:ext>
            </a:extLst>
          </p:cNvPr>
          <p:cNvSpPr txBox="1"/>
          <p:nvPr/>
        </p:nvSpPr>
        <p:spPr>
          <a:xfrm>
            <a:off x="7518974" y="3782437"/>
            <a:ext cx="628698" cy="261610"/>
          </a:xfrm>
          <a:prstGeom prst="rect">
            <a:avLst/>
          </a:prstGeom>
          <a:noFill/>
        </p:spPr>
        <p:txBody>
          <a:bodyPr wrap="none" rtlCol="0">
            <a:spAutoFit/>
          </a:bodyPr>
          <a:lstStyle/>
          <a:p>
            <a:r>
              <a:rPr lang="en-US" altLang="zh-CN" sz="1100" dirty="0">
                <a:solidFill>
                  <a:schemeClr val="bg1"/>
                </a:solidFill>
              </a:rPr>
              <a:t>6 cycles</a:t>
            </a:r>
            <a:endParaRPr lang="zh-CN" altLang="en-US" sz="1100" dirty="0">
              <a:solidFill>
                <a:schemeClr val="bg1"/>
              </a:solidFill>
            </a:endParaRPr>
          </a:p>
        </p:txBody>
      </p:sp>
      <p:graphicFrame>
        <p:nvGraphicFramePr>
          <p:cNvPr id="11" name="表格 10">
            <a:extLst>
              <a:ext uri="{FF2B5EF4-FFF2-40B4-BE49-F238E27FC236}">
                <a16:creationId xmlns:a16="http://schemas.microsoft.com/office/drawing/2014/main" id="{1A36F555-7F52-4ECB-AA62-000AD032C0D3}"/>
              </a:ext>
            </a:extLst>
          </p:cNvPr>
          <p:cNvGraphicFramePr>
            <a:graphicFrameLocks noGrp="1"/>
          </p:cNvGraphicFramePr>
          <p:nvPr/>
        </p:nvGraphicFramePr>
        <p:xfrm>
          <a:off x="2286001" y="4043319"/>
          <a:ext cx="7109042" cy="1950720"/>
        </p:xfrm>
        <a:graphic>
          <a:graphicData uri="http://schemas.openxmlformats.org/drawingml/2006/table">
            <a:tbl>
              <a:tblPr>
                <a:tableStyleId>{5C22544A-7EE6-4342-B048-85BDC9FD1C3A}</a:tableStyleId>
              </a:tblPr>
              <a:tblGrid>
                <a:gridCol w="604911">
                  <a:extLst>
                    <a:ext uri="{9D8B030D-6E8A-4147-A177-3AD203B41FA5}">
                      <a16:colId xmlns:a16="http://schemas.microsoft.com/office/drawing/2014/main" val="2972107986"/>
                    </a:ext>
                  </a:extLst>
                </a:gridCol>
                <a:gridCol w="2544131">
                  <a:extLst>
                    <a:ext uri="{9D8B030D-6E8A-4147-A177-3AD203B41FA5}">
                      <a16:colId xmlns:a16="http://schemas.microsoft.com/office/drawing/2014/main" val="492002879"/>
                    </a:ext>
                  </a:extLst>
                </a:gridCol>
                <a:gridCol w="720000">
                  <a:extLst>
                    <a:ext uri="{9D8B030D-6E8A-4147-A177-3AD203B41FA5}">
                      <a16:colId xmlns:a16="http://schemas.microsoft.com/office/drawing/2014/main" val="2538222756"/>
                    </a:ext>
                  </a:extLst>
                </a:gridCol>
                <a:gridCol w="540000">
                  <a:extLst>
                    <a:ext uri="{9D8B030D-6E8A-4147-A177-3AD203B41FA5}">
                      <a16:colId xmlns:a16="http://schemas.microsoft.com/office/drawing/2014/main" val="4193405882"/>
                    </a:ext>
                  </a:extLst>
                </a:gridCol>
                <a:gridCol w="540000">
                  <a:extLst>
                    <a:ext uri="{9D8B030D-6E8A-4147-A177-3AD203B41FA5}">
                      <a16:colId xmlns:a16="http://schemas.microsoft.com/office/drawing/2014/main" val="3197518322"/>
                    </a:ext>
                  </a:extLst>
                </a:gridCol>
                <a:gridCol w="540000">
                  <a:extLst>
                    <a:ext uri="{9D8B030D-6E8A-4147-A177-3AD203B41FA5}">
                      <a16:colId xmlns:a16="http://schemas.microsoft.com/office/drawing/2014/main" val="2687823825"/>
                    </a:ext>
                  </a:extLst>
                </a:gridCol>
                <a:gridCol w="540000">
                  <a:extLst>
                    <a:ext uri="{9D8B030D-6E8A-4147-A177-3AD203B41FA5}">
                      <a16:colId xmlns:a16="http://schemas.microsoft.com/office/drawing/2014/main" val="3895143331"/>
                    </a:ext>
                  </a:extLst>
                </a:gridCol>
                <a:gridCol w="540000">
                  <a:extLst>
                    <a:ext uri="{9D8B030D-6E8A-4147-A177-3AD203B41FA5}">
                      <a16:colId xmlns:a16="http://schemas.microsoft.com/office/drawing/2014/main" val="4250689847"/>
                    </a:ext>
                  </a:extLst>
                </a:gridCol>
                <a:gridCol w="540000">
                  <a:extLst>
                    <a:ext uri="{9D8B030D-6E8A-4147-A177-3AD203B41FA5}">
                      <a16:colId xmlns:a16="http://schemas.microsoft.com/office/drawing/2014/main" val="4262358514"/>
                    </a:ext>
                  </a:extLst>
                </a:gridCol>
              </a:tblGrid>
              <a:tr h="216000">
                <a:tc rowSpan="8">
                  <a:txBody>
                    <a:bodyPr/>
                    <a:lstStyle/>
                    <a:p>
                      <a:pPr lvl="0">
                        <a:lnSpc>
                          <a:spcPct val="90000"/>
                        </a:lnSpc>
                      </a:pPr>
                      <a:r>
                        <a:rPr lang="en-US" altLang="zh-CN" sz="1200" b="1" kern="600" baseline="0" dirty="0"/>
                        <a:t>CS 1</a:t>
                      </a:r>
                      <a:endParaRPr lang="zh-CN" altLang="en-US" sz="1200" b="1" kern="600" baseline="0" dirty="0"/>
                    </a:p>
                  </a:txBody>
                  <a:tcPr anchor="ctr">
                    <a:lnL w="12700" cmpd="sng">
                      <a:noFill/>
                    </a:lnL>
                    <a:lnR w="12700" cap="flat" cmpd="sng" algn="ctr">
                      <a:solidFill>
                        <a:schemeClr val="bg1">
                          <a:lumMod val="50000"/>
                          <a:lumOff val="50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8">
                  <a:txBody>
                    <a:bodyPr/>
                    <a:lstStyle/>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r>
                        <a:rPr lang="en-US" altLang="zh-CN" sz="900" dirty="0">
                          <a:solidFill>
                            <a:srgbClr val="267F99"/>
                          </a:solidFill>
                          <a:latin typeface="Consolas" panose="020B0609020204030204" pitchFamily="49" charset="0"/>
                        </a:rPr>
                        <a:t>code</a:t>
                      </a:r>
                      <a:r>
                        <a:rPr lang="en-US" altLang="zh-CN" sz="900" dirty="0">
                          <a:solidFill>
                            <a:srgbClr val="3B3B3B"/>
                          </a:solidFill>
                          <a:latin typeface="Consolas" panose="020B0609020204030204" pitchFamily="49" charset="0"/>
                        </a:rPr>
                        <a:t> </a:t>
                      </a:r>
                      <a:r>
                        <a:rPr lang="en-US" altLang="zh-CN" sz="900" dirty="0">
                          <a:solidFill>
                            <a:srgbClr val="0000FF"/>
                          </a:solidFill>
                          <a:latin typeface="Consolas" panose="020B0609020204030204" pitchFamily="49" charset="0"/>
                        </a:rPr>
                        <a:t>A</a:t>
                      </a:r>
                      <a:r>
                        <a:rPr lang="en-US" altLang="zh-CN" sz="900" dirty="0">
                          <a:solidFill>
                            <a:srgbClr val="3B3B3B"/>
                          </a:solidFill>
                          <a:latin typeface="Consolas" panose="020B0609020204030204" pitchFamily="49" charset="0"/>
                        </a:rPr>
                        <a:t>;</a:t>
                      </a:r>
                    </a:p>
                    <a:p>
                      <a:pPr lvl="0">
                        <a:lnSpc>
                          <a:spcPct val="90000"/>
                        </a:lnSpc>
                      </a:pPr>
                      <a:endParaRPr lang="zh-CN" altLang="en-US" sz="900" kern="600" baseline="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lumMod val="50000"/>
                          <a:lumOff val="50000"/>
                        </a:schemeClr>
                      </a:solidFill>
                      <a:prstDash val="solid"/>
                      <a:round/>
                      <a:headEnd type="none" w="med" len="med"/>
                      <a:tailEnd type="none" w="med" len="med"/>
                    </a:lnR>
                    <a:lnT w="12700" cap="flat" cmpd="sng" algn="ctr">
                      <a:solidFill>
                        <a:schemeClr val="bg1">
                          <a:lumMod val="50000"/>
                          <a:lumOff val="50000"/>
                        </a:schemeClr>
                      </a:solidFill>
                      <a:prstDash val="solid"/>
                      <a:round/>
                      <a:headEnd type="none" w="med" len="med"/>
                      <a:tailEnd type="none" w="med" len="med"/>
                    </a:lnT>
                    <a:lnB w="12700" cap="flat" cmpd="sng" algn="ctr">
                      <a:solidFill>
                        <a:schemeClr val="bg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000" dirty="0"/>
                        <a:t>thread 0</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078891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1</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020443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2</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solidFill>
                          <a:srgbClr val="0099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95330541"/>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3</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385833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4</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7363185"/>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5</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28373029"/>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6</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4163282"/>
                  </a:ext>
                </a:extLst>
              </a:tr>
              <a:tr h="216000">
                <a:tc vMerge="1">
                  <a:txBody>
                    <a:bodyPr/>
                    <a:lstStyle/>
                    <a:p>
                      <a:endParaRPr lang="zh-CN" altLang="en-US"/>
                    </a:p>
                  </a:txBody>
                  <a:tcPr/>
                </a:tc>
                <a:tc vMerge="1">
                  <a:txBody>
                    <a:bodyPr/>
                    <a:lstStyle/>
                    <a:p>
                      <a:endParaRPr lang="zh-CN" altLang="en-US" sz="1000" dirty="0"/>
                    </a:p>
                  </a:txBody>
                  <a:tcPr>
                    <a:lnL w="12700" cmpd="sng">
                      <a:noFill/>
                    </a:lnL>
                    <a:lnR w="12700" cap="flat" cmpd="sng" algn="ctr">
                      <a:solidFill>
                        <a:schemeClr val="bg1">
                          <a:lumMod val="7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r"/>
                      <a:r>
                        <a:rPr lang="en-US" altLang="zh-CN" sz="1000" dirty="0"/>
                        <a:t>thread 7</a:t>
                      </a:r>
                      <a:endParaRPr lang="zh-CN" altLang="en-US" sz="1000" dirty="0"/>
                    </a:p>
                  </a:txBody>
                  <a:tcPr>
                    <a:lnL w="12700" cap="flat" cmpd="sng" algn="ctr">
                      <a:solidFill>
                        <a:schemeClr val="bg1">
                          <a:lumMod val="50000"/>
                          <a:lumOff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00FF"/>
                    </a:solidFill>
                  </a:tcPr>
                </a:tc>
                <a:tc>
                  <a:txBody>
                    <a:bodyPr/>
                    <a:lstStyle/>
                    <a:p>
                      <a:endParaRPr lang="zh-CN" altLang="en-US" sz="1000" dirty="0"/>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65379187"/>
                  </a:ext>
                </a:extLst>
              </a:tr>
            </a:tbl>
          </a:graphicData>
        </a:graphic>
      </p:graphicFrame>
      <p:sp>
        <p:nvSpPr>
          <p:cNvPr id="12" name="右大括号 11">
            <a:extLst>
              <a:ext uri="{FF2B5EF4-FFF2-40B4-BE49-F238E27FC236}">
                <a16:creationId xmlns:a16="http://schemas.microsoft.com/office/drawing/2014/main" id="{74D91FE8-B0E4-408F-B45F-3C4BC1B1D49D}"/>
              </a:ext>
            </a:extLst>
          </p:cNvPr>
          <p:cNvSpPr/>
          <p:nvPr/>
        </p:nvSpPr>
        <p:spPr>
          <a:xfrm rot="5400000">
            <a:off x="6647077" y="5550631"/>
            <a:ext cx="108783" cy="1082099"/>
          </a:xfrm>
          <a:prstGeom prst="rightBrace">
            <a:avLst>
              <a:gd name="adj1" fmla="val 554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46596DE8-68C6-41E3-8507-45D37D604877}"/>
              </a:ext>
            </a:extLst>
          </p:cNvPr>
          <p:cNvSpPr txBox="1"/>
          <p:nvPr/>
        </p:nvSpPr>
        <p:spPr>
          <a:xfrm>
            <a:off x="6387119" y="6117938"/>
            <a:ext cx="628698" cy="261610"/>
          </a:xfrm>
          <a:prstGeom prst="rect">
            <a:avLst/>
          </a:prstGeom>
          <a:noFill/>
        </p:spPr>
        <p:txBody>
          <a:bodyPr wrap="none" rtlCol="0">
            <a:spAutoFit/>
          </a:bodyPr>
          <a:lstStyle/>
          <a:p>
            <a:r>
              <a:rPr lang="en-US" altLang="zh-CN" sz="1100" dirty="0">
                <a:solidFill>
                  <a:schemeClr val="bg1"/>
                </a:solidFill>
              </a:rPr>
              <a:t>2 cycles</a:t>
            </a:r>
            <a:endParaRPr lang="zh-CN" altLang="en-US" sz="1100" dirty="0">
              <a:solidFill>
                <a:schemeClr val="bg1"/>
              </a:solidFill>
            </a:endParaRPr>
          </a:p>
        </p:txBody>
      </p:sp>
      <p:sp>
        <p:nvSpPr>
          <p:cNvPr id="14" name="文本框 13">
            <a:extLst>
              <a:ext uri="{FF2B5EF4-FFF2-40B4-BE49-F238E27FC236}">
                <a16:creationId xmlns:a16="http://schemas.microsoft.com/office/drawing/2014/main" id="{3173B43E-FC9F-4D46-972B-DFE4CE0DA725}"/>
              </a:ext>
            </a:extLst>
          </p:cNvPr>
          <p:cNvSpPr txBox="1"/>
          <p:nvPr/>
        </p:nvSpPr>
        <p:spPr>
          <a:xfrm>
            <a:off x="8371515" y="4649347"/>
            <a:ext cx="1804116" cy="738664"/>
          </a:xfrm>
          <a:prstGeom prst="rect">
            <a:avLst/>
          </a:prstGeom>
          <a:noFill/>
        </p:spPr>
        <p:txBody>
          <a:bodyPr wrap="square" rtlCol="0">
            <a:spAutoFit/>
          </a:bodyPr>
          <a:lstStyle/>
          <a:p>
            <a:r>
              <a:rPr lang="en-US" altLang="zh-CN" sz="1400" dirty="0">
                <a:solidFill>
                  <a:srgbClr val="000000"/>
                </a:solidFill>
                <a:latin typeface="Arial" panose="020B0604020202020204" pitchFamily="34" charset="0"/>
                <a:cs typeface="Arial" panose="020B0604020202020204" pitchFamily="34" charset="0"/>
              </a:rPr>
              <a:t>CS 0 requires more time because of the thread divergence.</a:t>
            </a:r>
            <a:endParaRPr lang="zh-CN" altLang="en-US" sz="14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5555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 name="图片 167">
            <a:extLst>
              <a:ext uri="{FF2B5EF4-FFF2-40B4-BE49-F238E27FC236}">
                <a16:creationId xmlns:a16="http://schemas.microsoft.com/office/drawing/2014/main" id="{A0F31CB1-C594-47EC-A3CB-191E31D39626}"/>
              </a:ext>
            </a:extLst>
          </p:cNvPr>
          <p:cNvPicPr>
            <a:picLocks noChangeAspect="1"/>
          </p:cNvPicPr>
          <p:nvPr/>
        </p:nvPicPr>
        <p:blipFill>
          <a:blip r:embed="rId3"/>
          <a:stretch>
            <a:fillRect/>
          </a:stretch>
        </p:blipFill>
        <p:spPr>
          <a:xfrm>
            <a:off x="468391" y="1956680"/>
            <a:ext cx="3773728" cy="1637880"/>
          </a:xfrm>
          <a:prstGeom prst="rect">
            <a:avLst/>
          </a:prstGeom>
        </p:spPr>
      </p:pic>
      <p:sp>
        <p:nvSpPr>
          <p:cNvPr id="2" name="标题 1">
            <a:extLst>
              <a:ext uri="{FF2B5EF4-FFF2-40B4-BE49-F238E27FC236}">
                <a16:creationId xmlns:a16="http://schemas.microsoft.com/office/drawing/2014/main" id="{FC59402A-DD3C-416B-9439-740742FC32A8}"/>
              </a:ext>
            </a:extLst>
          </p:cNvPr>
          <p:cNvSpPr>
            <a:spLocks noGrp="1"/>
          </p:cNvSpPr>
          <p:nvPr>
            <p:ph type="title"/>
          </p:nvPr>
        </p:nvSpPr>
        <p:spPr/>
        <p:txBody>
          <a:bodyPr/>
          <a:lstStyle/>
          <a:p>
            <a:r>
              <a:rPr lang="en-US" altLang="zh-CN" dirty="0"/>
              <a:t>Challenge 3 : Load Imbalance</a:t>
            </a:r>
            <a:endParaRPr lang="zh-CN" altLang="en-US" dirty="0"/>
          </a:p>
        </p:txBody>
      </p:sp>
      <p:sp>
        <p:nvSpPr>
          <p:cNvPr id="4" name="日期占位符 3">
            <a:extLst>
              <a:ext uri="{FF2B5EF4-FFF2-40B4-BE49-F238E27FC236}">
                <a16:creationId xmlns:a16="http://schemas.microsoft.com/office/drawing/2014/main" id="{09721877-2760-4E5A-9D13-1C292C7BF6F1}"/>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D190E1C1-6691-4148-8B16-91835A9B5970}"/>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11" name="内容占位符 4">
            <a:extLst>
              <a:ext uri="{FF2B5EF4-FFF2-40B4-BE49-F238E27FC236}">
                <a16:creationId xmlns:a16="http://schemas.microsoft.com/office/drawing/2014/main" id="{39D3F5BA-4FED-4F4F-9589-AEE40602AC9F}"/>
              </a:ext>
            </a:extLst>
          </p:cNvPr>
          <p:cNvPicPr>
            <a:picLocks noGrp="1"/>
          </p:cNvPicPr>
          <p:nvPr>
            <p:ph sz="half" idx="4294967295"/>
          </p:nvPr>
        </p:nvPicPr>
        <p:blipFill>
          <a:blip r:embed="rId4">
            <a:clrChange>
              <a:clrFrom>
                <a:srgbClr val="FFFFFF"/>
              </a:clrFrom>
              <a:clrTo>
                <a:srgbClr val="FFFFFF">
                  <a:alpha val="0"/>
                </a:srgbClr>
              </a:clrTo>
            </a:clrChange>
          </a:blip>
          <a:stretch>
            <a:fillRect/>
          </a:stretch>
        </p:blipFill>
        <p:spPr>
          <a:xfrm>
            <a:off x="7238491" y="2213491"/>
            <a:ext cx="4087726" cy="1830189"/>
          </a:xfrm>
          <a:prstGeom prst="rect">
            <a:avLst/>
          </a:prstGeom>
        </p:spPr>
      </p:pic>
      <p:sp>
        <p:nvSpPr>
          <p:cNvPr id="9" name="文本框 8">
            <a:extLst>
              <a:ext uri="{FF2B5EF4-FFF2-40B4-BE49-F238E27FC236}">
                <a16:creationId xmlns:a16="http://schemas.microsoft.com/office/drawing/2014/main" id="{55D29B3B-BACE-4FB8-8F4E-536FF6C5A420}"/>
              </a:ext>
            </a:extLst>
          </p:cNvPr>
          <p:cNvSpPr txBox="1"/>
          <p:nvPr/>
        </p:nvSpPr>
        <p:spPr>
          <a:xfrm>
            <a:off x="7696199" y="4407678"/>
            <a:ext cx="3482353" cy="523220"/>
          </a:xfrm>
          <a:prstGeom prst="rect">
            <a:avLst/>
          </a:prstGeom>
          <a:noFill/>
        </p:spPr>
        <p:txBody>
          <a:bodyPr wrap="square" rtlCol="0">
            <a:spAutoFit/>
          </a:bodyPr>
          <a:lstStyle/>
          <a:p>
            <a:r>
              <a:rPr lang="en-US" altLang="zh-CN" sz="1400" dirty="0">
                <a:solidFill>
                  <a:schemeClr val="bg1"/>
                </a:solidFill>
                <a:latin typeface="Arial" panose="020B0604020202020204" pitchFamily="34" charset="0"/>
                <a:cs typeface="Arial" panose="020B0604020202020204" pitchFamily="34" charset="0"/>
              </a:rPr>
              <a:t>Active SMs rapidly decline over time in a straightforward algorithm.</a:t>
            </a:r>
          </a:p>
        </p:txBody>
      </p:sp>
      <p:sp>
        <p:nvSpPr>
          <p:cNvPr id="10" name="箭头: 右 9">
            <a:extLst>
              <a:ext uri="{FF2B5EF4-FFF2-40B4-BE49-F238E27FC236}">
                <a16:creationId xmlns:a16="http://schemas.microsoft.com/office/drawing/2014/main" id="{1CA05858-4D3D-4753-9F2C-66ADDAE74B2B}"/>
              </a:ext>
            </a:extLst>
          </p:cNvPr>
          <p:cNvSpPr/>
          <p:nvPr/>
        </p:nvSpPr>
        <p:spPr>
          <a:xfrm rot="5400000">
            <a:off x="2526639" y="3534894"/>
            <a:ext cx="312324" cy="165993"/>
          </a:xfrm>
          <a:prstGeom prst="rightArrow">
            <a:avLst>
              <a:gd name="adj1" fmla="val 66700"/>
              <a:gd name="adj2" fmla="val 50000"/>
            </a:avLst>
          </a:prstGeom>
          <a:solidFill>
            <a:srgbClr val="2B797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p>
        </p:txBody>
      </p:sp>
      <p:sp>
        <p:nvSpPr>
          <p:cNvPr id="18" name="箭头: 右 17">
            <a:extLst>
              <a:ext uri="{FF2B5EF4-FFF2-40B4-BE49-F238E27FC236}">
                <a16:creationId xmlns:a16="http://schemas.microsoft.com/office/drawing/2014/main" id="{B0BD14F9-7B03-4370-9935-042020E9F032}"/>
              </a:ext>
            </a:extLst>
          </p:cNvPr>
          <p:cNvSpPr/>
          <p:nvPr/>
        </p:nvSpPr>
        <p:spPr>
          <a:xfrm rot="5400000">
            <a:off x="5170462" y="3542076"/>
            <a:ext cx="312324" cy="165993"/>
          </a:xfrm>
          <a:prstGeom prst="rightArrow">
            <a:avLst>
              <a:gd name="adj1" fmla="val 66700"/>
              <a:gd name="adj2" fmla="val 50000"/>
            </a:avLst>
          </a:prstGeom>
          <a:solidFill>
            <a:srgbClr val="2B797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p>
        </p:txBody>
      </p:sp>
      <p:grpSp>
        <p:nvGrpSpPr>
          <p:cNvPr id="19" name="组合 18">
            <a:extLst>
              <a:ext uri="{FF2B5EF4-FFF2-40B4-BE49-F238E27FC236}">
                <a16:creationId xmlns:a16="http://schemas.microsoft.com/office/drawing/2014/main" id="{2849973A-578C-4A10-9507-5254726A49FB}"/>
              </a:ext>
            </a:extLst>
          </p:cNvPr>
          <p:cNvGrpSpPr/>
          <p:nvPr/>
        </p:nvGrpSpPr>
        <p:grpSpPr>
          <a:xfrm>
            <a:off x="1494801" y="3822602"/>
            <a:ext cx="2376000" cy="720000"/>
            <a:chOff x="2933509" y="1881"/>
            <a:chExt cx="2260981" cy="1808784"/>
          </a:xfrm>
          <a:solidFill>
            <a:srgbClr val="F5FFFA"/>
          </a:solidFill>
        </p:grpSpPr>
        <p:sp>
          <p:nvSpPr>
            <p:cNvPr id="20" name="矩形: 圆角 19">
              <a:extLst>
                <a:ext uri="{FF2B5EF4-FFF2-40B4-BE49-F238E27FC236}">
                  <a16:creationId xmlns:a16="http://schemas.microsoft.com/office/drawing/2014/main" id="{C4F50570-EF53-4A58-8DC7-35A334F82571}"/>
                </a:ext>
              </a:extLst>
            </p:cNvPr>
            <p:cNvSpPr/>
            <p:nvPr/>
          </p:nvSpPr>
          <p:spPr>
            <a:xfrm>
              <a:off x="2933509" y="1881"/>
              <a:ext cx="2260981" cy="1808784"/>
            </a:xfrm>
            <a:prstGeom prst="roundRect">
              <a:avLst>
                <a:gd name="adj" fmla="val 10000"/>
              </a:avLst>
            </a:prstGeom>
            <a:grp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矩形: 圆角 4">
              <a:extLst>
                <a:ext uri="{FF2B5EF4-FFF2-40B4-BE49-F238E27FC236}">
                  <a16:creationId xmlns:a16="http://schemas.microsoft.com/office/drawing/2014/main" id="{DB32E6E8-1F8A-473B-A2C2-C481D757839A}"/>
                </a:ext>
              </a:extLst>
            </p:cNvPr>
            <p:cNvSpPr txBox="1"/>
            <p:nvPr/>
          </p:nvSpPr>
          <p:spPr>
            <a:xfrm>
              <a:off x="2986486" y="54858"/>
              <a:ext cx="2155027" cy="1702830"/>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r>
                <a:rPr lang="en-US" altLang="zh-CN" dirty="0">
                  <a:solidFill>
                    <a:srgbClr val="023E88"/>
                  </a:solidFill>
                </a:rPr>
                <a:t>Subtrees have varying node counts</a:t>
              </a:r>
              <a:endParaRPr lang="zh-CN" altLang="en-US" kern="1200" dirty="0">
                <a:solidFill>
                  <a:schemeClr val="bg1"/>
                </a:solidFill>
              </a:endParaRPr>
            </a:p>
          </p:txBody>
        </p:sp>
      </p:grpSp>
      <p:grpSp>
        <p:nvGrpSpPr>
          <p:cNvPr id="22" name="组合 21">
            <a:extLst>
              <a:ext uri="{FF2B5EF4-FFF2-40B4-BE49-F238E27FC236}">
                <a16:creationId xmlns:a16="http://schemas.microsoft.com/office/drawing/2014/main" id="{CE4FD3C6-3966-4CB0-A57F-72DF726217E8}"/>
              </a:ext>
            </a:extLst>
          </p:cNvPr>
          <p:cNvGrpSpPr/>
          <p:nvPr/>
        </p:nvGrpSpPr>
        <p:grpSpPr>
          <a:xfrm>
            <a:off x="4138624" y="3822603"/>
            <a:ext cx="2376000" cy="720000"/>
            <a:chOff x="2933509" y="1881"/>
            <a:chExt cx="2260981" cy="1808784"/>
          </a:xfrm>
          <a:solidFill>
            <a:srgbClr val="F5FFFA"/>
          </a:solidFill>
        </p:grpSpPr>
        <p:sp>
          <p:nvSpPr>
            <p:cNvPr id="23" name="矩形: 圆角 22">
              <a:extLst>
                <a:ext uri="{FF2B5EF4-FFF2-40B4-BE49-F238E27FC236}">
                  <a16:creationId xmlns:a16="http://schemas.microsoft.com/office/drawing/2014/main" id="{BEC61FD3-0789-4D99-A999-3A55ACD009D2}"/>
                </a:ext>
              </a:extLst>
            </p:cNvPr>
            <p:cNvSpPr/>
            <p:nvPr/>
          </p:nvSpPr>
          <p:spPr>
            <a:xfrm>
              <a:off x="2933509" y="1881"/>
              <a:ext cx="2260981" cy="1808784"/>
            </a:xfrm>
            <a:prstGeom prst="roundRect">
              <a:avLst>
                <a:gd name="adj" fmla="val 10000"/>
              </a:avLst>
            </a:prstGeom>
            <a:grp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矩形: 圆角 4">
              <a:extLst>
                <a:ext uri="{FF2B5EF4-FFF2-40B4-BE49-F238E27FC236}">
                  <a16:creationId xmlns:a16="http://schemas.microsoft.com/office/drawing/2014/main" id="{64AD3626-8DC1-4208-A574-F8E37F1A0C3C}"/>
                </a:ext>
              </a:extLst>
            </p:cNvPr>
            <p:cNvSpPr txBox="1"/>
            <p:nvPr/>
          </p:nvSpPr>
          <p:spPr>
            <a:xfrm>
              <a:off x="2986486" y="54858"/>
              <a:ext cx="2155027" cy="1702830"/>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r>
                <a:rPr lang="en-US" altLang="zh-CN" dirty="0">
                  <a:solidFill>
                    <a:srgbClr val="023E88"/>
                  </a:solidFill>
                </a:rPr>
                <a:t>Nodes have varying vertex counts</a:t>
              </a:r>
              <a:endParaRPr lang="zh-CN" altLang="en-US" kern="1200" dirty="0">
                <a:solidFill>
                  <a:schemeClr val="bg1"/>
                </a:solidFill>
              </a:endParaRPr>
            </a:p>
          </p:txBody>
        </p:sp>
      </p:grpSp>
      <p:grpSp>
        <p:nvGrpSpPr>
          <p:cNvPr id="25" name="组合 24">
            <a:extLst>
              <a:ext uri="{FF2B5EF4-FFF2-40B4-BE49-F238E27FC236}">
                <a16:creationId xmlns:a16="http://schemas.microsoft.com/office/drawing/2014/main" id="{87146B0F-11B5-4B8C-BE27-36162A80D569}"/>
              </a:ext>
            </a:extLst>
          </p:cNvPr>
          <p:cNvGrpSpPr/>
          <p:nvPr/>
        </p:nvGrpSpPr>
        <p:grpSpPr>
          <a:xfrm>
            <a:off x="1494801" y="4937661"/>
            <a:ext cx="5019823" cy="557934"/>
            <a:chOff x="2933509" y="1881"/>
            <a:chExt cx="2260981" cy="1808784"/>
          </a:xfrm>
          <a:solidFill>
            <a:srgbClr val="CDF4F9"/>
          </a:solidFill>
        </p:grpSpPr>
        <p:sp>
          <p:nvSpPr>
            <p:cNvPr id="26" name="矩形: 圆角 25">
              <a:extLst>
                <a:ext uri="{FF2B5EF4-FFF2-40B4-BE49-F238E27FC236}">
                  <a16:creationId xmlns:a16="http://schemas.microsoft.com/office/drawing/2014/main" id="{E06685D6-0E7B-4C3C-AB22-06A3692E9F07}"/>
                </a:ext>
              </a:extLst>
            </p:cNvPr>
            <p:cNvSpPr/>
            <p:nvPr/>
          </p:nvSpPr>
          <p:spPr>
            <a:xfrm>
              <a:off x="2933509" y="1881"/>
              <a:ext cx="2260981" cy="1808784"/>
            </a:xfrm>
            <a:prstGeom prst="roundRect">
              <a:avLst>
                <a:gd name="adj" fmla="val 10000"/>
              </a:avLst>
            </a:prstGeom>
            <a:grp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矩形: 圆角 4">
              <a:extLst>
                <a:ext uri="{FF2B5EF4-FFF2-40B4-BE49-F238E27FC236}">
                  <a16:creationId xmlns:a16="http://schemas.microsoft.com/office/drawing/2014/main" id="{1E9241D3-B422-422B-B55A-762903BF3346}"/>
                </a:ext>
              </a:extLst>
            </p:cNvPr>
            <p:cNvSpPr txBox="1"/>
            <p:nvPr/>
          </p:nvSpPr>
          <p:spPr>
            <a:xfrm>
              <a:off x="2986486" y="54858"/>
              <a:ext cx="2155027" cy="170283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r>
                <a:rPr lang="en-US" altLang="zh-CN" dirty="0">
                  <a:solidFill>
                    <a:srgbClr val="FF0000"/>
                  </a:solidFill>
                </a:rPr>
                <a:t>Severe load imbalance</a:t>
              </a:r>
            </a:p>
          </p:txBody>
        </p:sp>
      </p:grpSp>
      <p:sp>
        <p:nvSpPr>
          <p:cNvPr id="28" name="箭头: 右 27">
            <a:extLst>
              <a:ext uri="{FF2B5EF4-FFF2-40B4-BE49-F238E27FC236}">
                <a16:creationId xmlns:a16="http://schemas.microsoft.com/office/drawing/2014/main" id="{3C5A5B26-FCF9-4F4B-9DE4-CAF52449D0C0}"/>
              </a:ext>
            </a:extLst>
          </p:cNvPr>
          <p:cNvSpPr/>
          <p:nvPr/>
        </p:nvSpPr>
        <p:spPr>
          <a:xfrm rot="5400000">
            <a:off x="2526639" y="4647252"/>
            <a:ext cx="312324" cy="165993"/>
          </a:xfrm>
          <a:prstGeom prst="rightArrow">
            <a:avLst>
              <a:gd name="adj1" fmla="val 66700"/>
              <a:gd name="adj2" fmla="val 50000"/>
            </a:avLst>
          </a:prstGeom>
          <a:solidFill>
            <a:srgbClr val="2B797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p>
        </p:txBody>
      </p:sp>
      <p:sp>
        <p:nvSpPr>
          <p:cNvPr id="29" name="箭头: 右 28">
            <a:extLst>
              <a:ext uri="{FF2B5EF4-FFF2-40B4-BE49-F238E27FC236}">
                <a16:creationId xmlns:a16="http://schemas.microsoft.com/office/drawing/2014/main" id="{C5274533-21A8-487F-8732-92DE0121187C}"/>
              </a:ext>
            </a:extLst>
          </p:cNvPr>
          <p:cNvSpPr/>
          <p:nvPr/>
        </p:nvSpPr>
        <p:spPr>
          <a:xfrm rot="5400000">
            <a:off x="5170462" y="4657136"/>
            <a:ext cx="312324" cy="165993"/>
          </a:xfrm>
          <a:prstGeom prst="rightArrow">
            <a:avLst>
              <a:gd name="adj1" fmla="val 66700"/>
              <a:gd name="adj2" fmla="val 50000"/>
            </a:avLst>
          </a:prstGeom>
          <a:solidFill>
            <a:srgbClr val="2B797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p>
        </p:txBody>
      </p:sp>
      <p:pic>
        <p:nvPicPr>
          <p:cNvPr id="177" name="图片 176">
            <a:extLst>
              <a:ext uri="{FF2B5EF4-FFF2-40B4-BE49-F238E27FC236}">
                <a16:creationId xmlns:a16="http://schemas.microsoft.com/office/drawing/2014/main" id="{0B531D74-3768-4C0D-91F3-BBDB1C9CF4B9}"/>
              </a:ext>
            </a:extLst>
          </p:cNvPr>
          <p:cNvPicPr>
            <a:picLocks noChangeAspect="1"/>
          </p:cNvPicPr>
          <p:nvPr/>
        </p:nvPicPr>
        <p:blipFill>
          <a:blip r:embed="rId5"/>
          <a:stretch>
            <a:fillRect/>
          </a:stretch>
        </p:blipFill>
        <p:spPr>
          <a:xfrm>
            <a:off x="4835335" y="1956680"/>
            <a:ext cx="904970" cy="533286"/>
          </a:xfrm>
          <a:prstGeom prst="rect">
            <a:avLst/>
          </a:prstGeom>
        </p:spPr>
      </p:pic>
      <p:pic>
        <p:nvPicPr>
          <p:cNvPr id="182" name="图片 181">
            <a:extLst>
              <a:ext uri="{FF2B5EF4-FFF2-40B4-BE49-F238E27FC236}">
                <a16:creationId xmlns:a16="http://schemas.microsoft.com/office/drawing/2014/main" id="{5C83D0B7-FC07-4C23-8BF0-6EE5F6393446}"/>
              </a:ext>
            </a:extLst>
          </p:cNvPr>
          <p:cNvPicPr>
            <a:picLocks noChangeAspect="1"/>
          </p:cNvPicPr>
          <p:nvPr/>
        </p:nvPicPr>
        <p:blipFill>
          <a:blip r:embed="rId6"/>
          <a:stretch>
            <a:fillRect/>
          </a:stretch>
        </p:blipFill>
        <p:spPr>
          <a:xfrm>
            <a:off x="4835335" y="2618381"/>
            <a:ext cx="904970" cy="533287"/>
          </a:xfrm>
          <a:prstGeom prst="rect">
            <a:avLst/>
          </a:prstGeom>
        </p:spPr>
      </p:pic>
    </p:spTree>
    <p:extLst>
      <p:ext uri="{BB962C8B-B14F-4D97-AF65-F5344CB8AC3E}">
        <p14:creationId xmlns:p14="http://schemas.microsoft.com/office/powerpoint/2010/main" val="3175879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4BE316-4301-4B21-8774-64C0FA043E7C}"/>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F70272DD-41C6-4D9D-8DA9-C4EE0CE21D4C}"/>
              </a:ext>
            </a:extLst>
          </p:cNvPr>
          <p:cNvSpPr>
            <a:spLocks noGrp="1"/>
          </p:cNvSpPr>
          <p:nvPr>
            <p:ph type="sldNum" sz="quarter" idx="11"/>
          </p:nvPr>
        </p:nvSpPr>
        <p:spPr/>
        <p:txBody>
          <a:bodyPr/>
          <a:lstStyle/>
          <a:p>
            <a:fld id="{D57F1E4F-1CFF-5643-939E-217C01CDF565}" type="slidenum">
              <a:rPr lang="en-US" smtClean="0"/>
              <a:pPr/>
              <a:t>18</a:t>
            </a:fld>
            <a:endParaRPr lang="en-US" dirty="0"/>
          </a:p>
        </p:txBody>
      </p:sp>
      <p:sp>
        <p:nvSpPr>
          <p:cNvPr id="6" name="标题 5">
            <a:extLst>
              <a:ext uri="{FF2B5EF4-FFF2-40B4-BE49-F238E27FC236}">
                <a16:creationId xmlns:a16="http://schemas.microsoft.com/office/drawing/2014/main" id="{D8C547E0-080D-47B3-8069-BD7AC3B22A6A}"/>
              </a:ext>
            </a:extLst>
          </p:cNvPr>
          <p:cNvSpPr>
            <a:spLocks noGrp="1"/>
          </p:cNvSpPr>
          <p:nvPr>
            <p:ph type="title"/>
          </p:nvPr>
        </p:nvSpPr>
        <p:spPr/>
        <p:txBody>
          <a:bodyPr>
            <a:normAutofit/>
          </a:bodyPr>
          <a:lstStyle/>
          <a:p>
            <a:r>
              <a:rPr lang="en-US" altLang="zh-CN" dirty="0"/>
              <a:t>GMBE</a:t>
            </a:r>
            <a:endParaRPr lang="zh-CN" altLang="en-US" dirty="0"/>
          </a:p>
        </p:txBody>
      </p:sp>
      <p:sp>
        <p:nvSpPr>
          <p:cNvPr id="7" name="内容占位符 6">
            <a:extLst>
              <a:ext uri="{FF2B5EF4-FFF2-40B4-BE49-F238E27FC236}">
                <a16:creationId xmlns:a16="http://schemas.microsoft.com/office/drawing/2014/main" id="{CE911412-432C-4A1D-8808-FAD6B2D47232}"/>
              </a:ext>
            </a:extLst>
          </p:cNvPr>
          <p:cNvSpPr>
            <a:spLocks noGrp="1"/>
          </p:cNvSpPr>
          <p:nvPr>
            <p:ph idx="1"/>
          </p:nvPr>
        </p:nvSpPr>
        <p:spPr/>
        <p:txBody>
          <a:bodyPr/>
          <a:lstStyle/>
          <a:p>
            <a:r>
              <a:rPr lang="en-US" altLang="zh-CN" dirty="0"/>
              <a:t> Stack-based iteration with node reuse</a:t>
            </a:r>
          </a:p>
          <a:p>
            <a:r>
              <a:rPr lang="en-US" altLang="zh-CN" dirty="0"/>
              <a:t> Pruning using local neighborhood sizes</a:t>
            </a:r>
          </a:p>
          <a:p>
            <a:r>
              <a:rPr lang="en-US" altLang="zh-CN" dirty="0"/>
              <a:t> Load-aware task scheduling </a:t>
            </a:r>
          </a:p>
        </p:txBody>
      </p:sp>
    </p:spTree>
    <p:extLst>
      <p:ext uri="{BB962C8B-B14F-4D97-AF65-F5344CB8AC3E}">
        <p14:creationId xmlns:p14="http://schemas.microsoft.com/office/powerpoint/2010/main" val="40706386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7F754-7B07-45A1-BCE0-6B838F2D73DA}"/>
              </a:ext>
            </a:extLst>
          </p:cNvPr>
          <p:cNvSpPr>
            <a:spLocks noGrp="1"/>
          </p:cNvSpPr>
          <p:nvPr>
            <p:ph type="title"/>
          </p:nvPr>
        </p:nvSpPr>
        <p:spPr/>
        <p:txBody>
          <a:bodyPr/>
          <a:lstStyle/>
          <a:p>
            <a:r>
              <a:rPr lang="en-US" altLang="zh-CN" dirty="0"/>
              <a:t>Idea 1 : Stack-based Iteration with Node Reuse </a:t>
            </a:r>
            <a:endParaRPr lang="zh-CN" altLang="en-US" dirty="0"/>
          </a:p>
        </p:txBody>
      </p:sp>
      <p:sp>
        <p:nvSpPr>
          <p:cNvPr id="3" name="内容占位符 2">
            <a:extLst>
              <a:ext uri="{FF2B5EF4-FFF2-40B4-BE49-F238E27FC236}">
                <a16:creationId xmlns:a16="http://schemas.microsoft.com/office/drawing/2014/main" id="{195AD630-D3E7-4E89-BBD5-D0F3DC55ED6C}"/>
              </a:ext>
            </a:extLst>
          </p:cNvPr>
          <p:cNvSpPr>
            <a:spLocks noGrp="1"/>
          </p:cNvSpPr>
          <p:nvPr>
            <p:ph sz="half" idx="1"/>
          </p:nvPr>
        </p:nvSpPr>
        <p:spPr>
          <a:xfrm>
            <a:off x="685802" y="2142067"/>
            <a:ext cx="2788810" cy="1501465"/>
          </a:xfrm>
        </p:spPr>
        <p:txBody>
          <a:bodyPr>
            <a:normAutofit/>
          </a:bodyPr>
          <a:lstStyle/>
          <a:p>
            <a:pPr>
              <a:buFont typeface="Wingdings" panose="05000000000000000000" pitchFamily="2" charset="2"/>
              <a:buChar char="Ø"/>
            </a:pPr>
            <a:r>
              <a:rPr lang="en-US" altLang="zh-CN" b="1" dirty="0"/>
              <a:t> Key Observation </a:t>
            </a:r>
          </a:p>
          <a:p>
            <a:pPr lvl="1"/>
            <a:r>
              <a:rPr lang="en-US" altLang="zh-CN" dirty="0"/>
              <a:t>Vertices in the child node are always a </a:t>
            </a:r>
            <a:r>
              <a:rPr lang="en-US" altLang="zh-CN" dirty="0">
                <a:solidFill>
                  <a:srgbClr val="FF0000"/>
                </a:solidFill>
              </a:rPr>
              <a:t>subset </a:t>
            </a:r>
            <a:r>
              <a:rPr lang="en-US" altLang="zh-CN" dirty="0"/>
              <a:t>of vertices in the parent node. </a:t>
            </a:r>
          </a:p>
        </p:txBody>
      </p:sp>
      <p:sp>
        <p:nvSpPr>
          <p:cNvPr id="5" name="日期占位符 4">
            <a:extLst>
              <a:ext uri="{FF2B5EF4-FFF2-40B4-BE49-F238E27FC236}">
                <a16:creationId xmlns:a16="http://schemas.microsoft.com/office/drawing/2014/main" id="{7B67FAE9-E751-408C-B22F-3C84C168AE43}"/>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CBCB1DBD-5D13-483B-8F70-A6963569A96F}"/>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8" name="内容占位符 58">
            <a:extLst>
              <a:ext uri="{FF2B5EF4-FFF2-40B4-BE49-F238E27FC236}">
                <a16:creationId xmlns:a16="http://schemas.microsoft.com/office/drawing/2014/main" id="{0C446BD9-CE42-450F-8E34-6B00FCD96D8D}"/>
              </a:ext>
            </a:extLst>
          </p:cNvPr>
          <p:cNvPicPr>
            <a:picLocks noGrp="1"/>
          </p:cNvPicPr>
          <p:nvPr>
            <p:ph sz="half" idx="2"/>
          </p:nvPr>
        </p:nvPicPr>
        <p:blipFill>
          <a:blip r:embed="rId3">
            <a:clrChange>
              <a:clrFrom>
                <a:srgbClr val="FFFFFF"/>
              </a:clrFrom>
              <a:clrTo>
                <a:srgbClr val="FFFFFF">
                  <a:alpha val="0"/>
                </a:srgbClr>
              </a:clrTo>
            </a:clrChange>
          </a:blip>
          <a:stretch>
            <a:fillRect/>
          </a:stretch>
        </p:blipFill>
        <p:spPr>
          <a:xfrm>
            <a:off x="5821363" y="2441275"/>
            <a:ext cx="4995862" cy="3050187"/>
          </a:xfrm>
          <a:prstGeom prst="rect">
            <a:avLst/>
          </a:prstGeom>
        </p:spPr>
      </p:pic>
      <p:pic>
        <p:nvPicPr>
          <p:cNvPr id="59" name="图片 58">
            <a:extLst>
              <a:ext uri="{FF2B5EF4-FFF2-40B4-BE49-F238E27FC236}">
                <a16:creationId xmlns:a16="http://schemas.microsoft.com/office/drawing/2014/main" id="{A5CAC999-B277-42F6-AA52-B1244AE3D4D5}"/>
              </a:ext>
            </a:extLst>
          </p:cNvPr>
          <p:cNvPicPr>
            <a:picLocks noChangeAspect="1"/>
          </p:cNvPicPr>
          <p:nvPr/>
        </p:nvPicPr>
        <p:blipFill>
          <a:blip r:embed="rId4"/>
          <a:stretch>
            <a:fillRect/>
          </a:stretch>
        </p:blipFill>
        <p:spPr>
          <a:xfrm>
            <a:off x="3474612" y="2349290"/>
            <a:ext cx="1846206" cy="1245999"/>
          </a:xfrm>
          <a:prstGeom prst="rect">
            <a:avLst/>
          </a:prstGeom>
        </p:spPr>
      </p:pic>
      <p:sp>
        <p:nvSpPr>
          <p:cNvPr id="60" name="内容占位符 2">
            <a:extLst>
              <a:ext uri="{FF2B5EF4-FFF2-40B4-BE49-F238E27FC236}">
                <a16:creationId xmlns:a16="http://schemas.microsoft.com/office/drawing/2014/main" id="{83666EFE-05FD-49FF-AE5F-1C1F64D38BB4}"/>
              </a:ext>
            </a:extLst>
          </p:cNvPr>
          <p:cNvSpPr txBox="1">
            <a:spLocks/>
          </p:cNvSpPr>
          <p:nvPr/>
        </p:nvSpPr>
        <p:spPr>
          <a:xfrm>
            <a:off x="685802" y="3643532"/>
            <a:ext cx="4995334" cy="1974622"/>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rgbClr val="000000"/>
              </a:buClr>
              <a:buSzPct val="100000"/>
              <a:buFont typeface="Arial"/>
              <a:buChar char="•"/>
              <a:defRPr sz="1800" kern="1200" cap="none">
                <a:solidFill>
                  <a:srgbClr val="000000"/>
                </a:solidFill>
                <a:effectLst/>
                <a:latin typeface="+mn-lt"/>
                <a:ea typeface="+mn-ea"/>
                <a:cs typeface="+mn-cs"/>
              </a:defRPr>
            </a:lvl1pPr>
            <a:lvl2pPr marL="742950" indent="-285750" algn="l" defTabSz="457200" rtl="0" eaLnBrk="1" latinLnBrk="0" hangingPunct="1">
              <a:spcBef>
                <a:spcPts val="0"/>
              </a:spcBef>
              <a:spcAft>
                <a:spcPts val="1000"/>
              </a:spcAft>
              <a:buClr>
                <a:srgbClr val="000000"/>
              </a:buClr>
              <a:buSzPct val="100000"/>
              <a:buFont typeface="Arial"/>
              <a:buChar char="•"/>
              <a:defRPr sz="1600" kern="1200" cap="none">
                <a:solidFill>
                  <a:srgbClr val="000000"/>
                </a:solidFill>
                <a:effectLst/>
                <a:latin typeface="+mn-lt"/>
                <a:ea typeface="+mn-ea"/>
                <a:cs typeface="+mn-cs"/>
              </a:defRPr>
            </a:lvl2pPr>
            <a:lvl3pPr marL="1200150" indent="-285750" algn="l" defTabSz="457200" rtl="0" eaLnBrk="1" latinLnBrk="0" hangingPunct="1">
              <a:spcBef>
                <a:spcPts val="0"/>
              </a:spcBef>
              <a:spcAft>
                <a:spcPts val="1000"/>
              </a:spcAft>
              <a:buClr>
                <a:srgbClr val="000000"/>
              </a:buClr>
              <a:buSzPct val="100000"/>
              <a:buFont typeface="Arial"/>
              <a:buChar char="•"/>
              <a:defRPr sz="1400" kern="1200" cap="none">
                <a:solidFill>
                  <a:srgbClr val="000000"/>
                </a:solidFill>
                <a:effectLst/>
                <a:latin typeface="+mn-lt"/>
                <a:ea typeface="+mn-ea"/>
                <a:cs typeface="+mn-cs"/>
              </a:defRPr>
            </a:lvl3pPr>
            <a:lvl4pPr marL="1543050" indent="-171450" algn="l" defTabSz="457200" rtl="0" eaLnBrk="1" latinLnBrk="0" hangingPunct="1">
              <a:spcBef>
                <a:spcPts val="0"/>
              </a:spcBef>
              <a:spcAft>
                <a:spcPts val="1000"/>
              </a:spcAft>
              <a:buClr>
                <a:srgbClr val="000000"/>
              </a:buClr>
              <a:buSzPct val="100000"/>
              <a:buFont typeface="Arial"/>
              <a:buChar char="•"/>
              <a:defRPr sz="1200" kern="1200" cap="none">
                <a:solidFill>
                  <a:srgbClr val="000000"/>
                </a:solidFill>
                <a:effectLst/>
                <a:latin typeface="+mn-lt"/>
                <a:ea typeface="+mn-ea"/>
                <a:cs typeface="+mn-cs"/>
              </a:defRPr>
            </a:lvl4pPr>
            <a:lvl5pPr marL="2000250" indent="-171450" algn="l" defTabSz="457200" rtl="0" eaLnBrk="1" latinLnBrk="0" hangingPunct="1">
              <a:spcBef>
                <a:spcPts val="0"/>
              </a:spcBef>
              <a:spcAft>
                <a:spcPts val="1000"/>
              </a:spcAft>
              <a:buClr>
                <a:srgbClr val="000000"/>
              </a:buClr>
              <a:buSzPct val="100000"/>
              <a:buFont typeface="Arial"/>
              <a:buChar char="•"/>
              <a:defRPr sz="1200" kern="1200" cap="none">
                <a:solidFill>
                  <a:srgbClr val="000000"/>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Wingdings" panose="05000000000000000000" pitchFamily="2" charset="2"/>
              <a:buChar char="Ø"/>
            </a:pPr>
            <a:r>
              <a:rPr lang="en-US" altLang="zh-CN" b="1" dirty="0"/>
              <a:t> Main idea</a:t>
            </a:r>
          </a:p>
          <a:p>
            <a:pPr lvl="1"/>
            <a:r>
              <a:rPr lang="en-US" altLang="zh-CN" dirty="0"/>
              <a:t>We allocate memory for the root node and </a:t>
            </a:r>
            <a:r>
              <a:rPr lang="en-US" altLang="zh-CN" dirty="0">
                <a:solidFill>
                  <a:srgbClr val="0000FF"/>
                </a:solidFill>
              </a:rPr>
              <a:t>reuse this memory </a:t>
            </a:r>
            <a:r>
              <a:rPr lang="en-US" altLang="zh-CN" dirty="0"/>
              <a:t>to derive all nodes within the subtree, resulting in a notable </a:t>
            </a:r>
            <a:r>
              <a:rPr lang="en-US" altLang="zh-CN" dirty="0">
                <a:solidFill>
                  <a:srgbClr val="FF0000"/>
                </a:solidFill>
              </a:rPr>
              <a:t>reduction in memory usage</a:t>
            </a:r>
            <a:r>
              <a:rPr lang="en-US" altLang="zh-CN" dirty="0"/>
              <a:t>.</a:t>
            </a:r>
          </a:p>
        </p:txBody>
      </p:sp>
    </p:spTree>
    <p:extLst>
      <p:ext uri="{BB962C8B-B14F-4D97-AF65-F5344CB8AC3E}">
        <p14:creationId xmlns:p14="http://schemas.microsoft.com/office/powerpoint/2010/main" val="1193030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37C860-36A5-4B99-B83F-30709708ADE3}"/>
              </a:ext>
            </a:extLst>
          </p:cNvPr>
          <p:cNvSpPr>
            <a:spLocks noGrp="1"/>
          </p:cNvSpPr>
          <p:nvPr>
            <p:ph type="title"/>
          </p:nvPr>
        </p:nvSpPr>
        <p:spPr/>
        <p:txBody>
          <a:bodyPr/>
          <a:lstStyle/>
          <a:p>
            <a:r>
              <a:rPr lang="en-US" altLang="zh-CN" dirty="0"/>
              <a:t>Outline</a:t>
            </a:r>
            <a:endParaRPr lang="zh-CN" altLang="en-US" dirty="0"/>
          </a:p>
        </p:txBody>
      </p:sp>
      <p:sp>
        <p:nvSpPr>
          <p:cNvPr id="3" name="内容占位符 2">
            <a:extLst>
              <a:ext uri="{FF2B5EF4-FFF2-40B4-BE49-F238E27FC236}">
                <a16:creationId xmlns:a16="http://schemas.microsoft.com/office/drawing/2014/main" id="{CF6AF75F-6FD8-473F-AF7C-A1E1CC9F4BF9}"/>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altLang="zh-CN" b="1" dirty="0"/>
              <a:t>Introduction</a:t>
            </a:r>
          </a:p>
          <a:p>
            <a:pPr marL="800100" lvl="1" indent="-342900">
              <a:buFont typeface="Arial" panose="020B0604020202020204" pitchFamily="34" charset="0"/>
              <a:buChar char="•"/>
            </a:pPr>
            <a:r>
              <a:rPr lang="en-US" altLang="zh-CN" dirty="0"/>
              <a:t>Problem definition</a:t>
            </a:r>
          </a:p>
          <a:p>
            <a:pPr marL="800100" lvl="1" indent="-342900">
              <a:buFont typeface="Arial" panose="020B0604020202020204" pitchFamily="34" charset="0"/>
              <a:buChar char="•"/>
            </a:pPr>
            <a:r>
              <a:rPr lang="en-US" altLang="zh-CN" dirty="0"/>
              <a:t>MBE on CPUs</a:t>
            </a:r>
          </a:p>
          <a:p>
            <a:pPr marL="800100" lvl="1" indent="-342900">
              <a:buFont typeface="Arial" panose="020B0604020202020204" pitchFamily="34" charset="0"/>
              <a:buChar char="•"/>
            </a:pPr>
            <a:r>
              <a:rPr lang="en-US" altLang="zh-CN" dirty="0"/>
              <a:t>Related work comparison</a:t>
            </a:r>
          </a:p>
          <a:p>
            <a:pPr>
              <a:buFont typeface="Wingdings" panose="05000000000000000000" pitchFamily="2" charset="2"/>
              <a:buChar char="Ø"/>
            </a:pPr>
            <a:r>
              <a:rPr lang="en-US" altLang="zh-CN" b="1" dirty="0"/>
              <a:t> Challenges of MBE on GPUs</a:t>
            </a:r>
          </a:p>
          <a:p>
            <a:pPr marL="800100" lvl="1" indent="-342900">
              <a:buFont typeface="Arial" panose="020B0604020202020204" pitchFamily="34" charset="0"/>
              <a:buChar char="•"/>
            </a:pPr>
            <a:r>
              <a:rPr lang="en-US" altLang="zh-CN" dirty="0"/>
              <a:t>Large memory requirement</a:t>
            </a:r>
          </a:p>
          <a:p>
            <a:pPr marL="800100" lvl="1" indent="-342900">
              <a:buFont typeface="Arial" panose="020B0604020202020204" pitchFamily="34" charset="0"/>
              <a:buChar char="•"/>
            </a:pPr>
            <a:r>
              <a:rPr lang="en-US" altLang="zh-CN" dirty="0"/>
              <a:t>Massive thread divergence</a:t>
            </a:r>
          </a:p>
          <a:p>
            <a:pPr marL="800100" lvl="1" indent="-342900">
              <a:buFont typeface="Arial" panose="020B0604020202020204" pitchFamily="34" charset="0"/>
              <a:buChar char="•"/>
            </a:pPr>
            <a:r>
              <a:rPr lang="en-US" altLang="zh-CN" dirty="0"/>
              <a:t>Load imbalance</a:t>
            </a:r>
          </a:p>
          <a:p>
            <a:pPr>
              <a:buFont typeface="Wingdings" panose="05000000000000000000" pitchFamily="2" charset="2"/>
              <a:buChar char="Ø"/>
            </a:pPr>
            <a:r>
              <a:rPr lang="en-US" altLang="zh-CN" b="1" dirty="0"/>
              <a:t> GMBE : the </a:t>
            </a:r>
            <a:r>
              <a:rPr lang="en-US" altLang="zh-CN" b="1" dirty="0">
                <a:solidFill>
                  <a:srgbClr val="FF0000"/>
                </a:solidFill>
              </a:rPr>
              <a:t>first</a:t>
            </a:r>
            <a:r>
              <a:rPr lang="en-US" altLang="zh-CN" b="1" dirty="0"/>
              <a:t> highly-efficient GPU solution for the MBE problem</a:t>
            </a:r>
          </a:p>
          <a:p>
            <a:pPr marL="800100" lvl="1" indent="-342900">
              <a:buFont typeface="Arial" panose="020B0604020202020204" pitchFamily="34" charset="0"/>
              <a:buChar char="•"/>
            </a:pPr>
            <a:r>
              <a:rPr lang="en-US" altLang="zh-CN" dirty="0"/>
              <a:t>Stack-based iteration with </a:t>
            </a:r>
            <a:r>
              <a:rPr lang="en-US" altLang="zh-CN" dirty="0">
                <a:solidFill>
                  <a:srgbClr val="FF0000"/>
                </a:solidFill>
              </a:rPr>
              <a:t>node reuse</a:t>
            </a:r>
          </a:p>
          <a:p>
            <a:pPr marL="800100" lvl="1" indent="-342900">
              <a:buFont typeface="Arial" panose="020B0604020202020204" pitchFamily="34" charset="0"/>
              <a:buChar char="•"/>
            </a:pPr>
            <a:r>
              <a:rPr lang="en-US" altLang="zh-CN" dirty="0"/>
              <a:t>Pruning using </a:t>
            </a:r>
            <a:r>
              <a:rPr lang="en-US" altLang="zh-CN" dirty="0">
                <a:solidFill>
                  <a:srgbClr val="FF0000"/>
                </a:solidFill>
              </a:rPr>
              <a:t>local neighborhood sizes</a:t>
            </a:r>
          </a:p>
          <a:p>
            <a:pPr marL="800100" lvl="1" indent="-342900">
              <a:buFont typeface="Arial" panose="020B0604020202020204" pitchFamily="34" charset="0"/>
              <a:buChar char="•"/>
            </a:pPr>
            <a:r>
              <a:rPr lang="en-US" altLang="zh-CN" dirty="0">
                <a:solidFill>
                  <a:srgbClr val="FF0000"/>
                </a:solidFill>
              </a:rPr>
              <a:t>Load-aware</a:t>
            </a:r>
            <a:r>
              <a:rPr lang="en-US" altLang="zh-CN" dirty="0"/>
              <a:t> task scheduling  </a:t>
            </a:r>
          </a:p>
          <a:p>
            <a:pPr>
              <a:buFont typeface="Wingdings" panose="05000000000000000000" pitchFamily="2" charset="2"/>
              <a:buChar char="Ø"/>
            </a:pPr>
            <a:r>
              <a:rPr lang="en-US" altLang="zh-CN" b="1" dirty="0"/>
              <a:t> Evaluation</a:t>
            </a:r>
            <a:endParaRPr lang="zh-CN" altLang="en-US" b="1" dirty="0"/>
          </a:p>
        </p:txBody>
      </p:sp>
      <p:sp>
        <p:nvSpPr>
          <p:cNvPr id="4" name="日期占位符 3">
            <a:extLst>
              <a:ext uri="{FF2B5EF4-FFF2-40B4-BE49-F238E27FC236}">
                <a16:creationId xmlns:a16="http://schemas.microsoft.com/office/drawing/2014/main" id="{659801FD-3954-4AC9-BA10-18D0459DE8EE}"/>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8B1BB9FF-0770-4FF1-B3C3-9B09D1CA7EB0}"/>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357417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对话气泡: 圆角矩形 2">
            <a:extLst>
              <a:ext uri="{FF2B5EF4-FFF2-40B4-BE49-F238E27FC236}">
                <a16:creationId xmlns:a16="http://schemas.microsoft.com/office/drawing/2014/main" id="{43F75B09-CF99-4191-8AF7-90DA0D9384D3}"/>
              </a:ext>
            </a:extLst>
          </p:cNvPr>
          <p:cNvSpPr/>
          <p:nvPr/>
        </p:nvSpPr>
        <p:spPr>
          <a:xfrm>
            <a:off x="8009206" y="4886178"/>
            <a:ext cx="3268394" cy="1539688"/>
          </a:xfrm>
          <a:prstGeom prst="wedgeRoundRectCallout">
            <a:avLst>
              <a:gd name="adj1" fmla="val 18909"/>
              <a:gd name="adj2" fmla="val -60237"/>
              <a:gd name="adj3" fmla="val 16667"/>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9512C363-14D8-4599-B24D-65593CCFB857}"/>
              </a:ext>
            </a:extLst>
          </p:cNvPr>
          <p:cNvPicPr>
            <a:picLocks noChangeAspect="1"/>
          </p:cNvPicPr>
          <p:nvPr/>
        </p:nvPicPr>
        <p:blipFill>
          <a:blip r:embed="rId2"/>
          <a:stretch>
            <a:fillRect/>
          </a:stretch>
        </p:blipFill>
        <p:spPr>
          <a:xfrm>
            <a:off x="5132748" y="3359209"/>
            <a:ext cx="5505165" cy="1743607"/>
          </a:xfrm>
          <a:prstGeom prst="rect">
            <a:avLst/>
          </a:prstGeom>
        </p:spPr>
      </p:pic>
      <p:sp>
        <p:nvSpPr>
          <p:cNvPr id="2" name="标题 1">
            <a:extLst>
              <a:ext uri="{FF2B5EF4-FFF2-40B4-BE49-F238E27FC236}">
                <a16:creationId xmlns:a16="http://schemas.microsoft.com/office/drawing/2014/main" id="{CAE50123-59AE-4A22-8111-7DA6453732C9}"/>
              </a:ext>
            </a:extLst>
          </p:cNvPr>
          <p:cNvSpPr>
            <a:spLocks noGrp="1"/>
          </p:cNvSpPr>
          <p:nvPr>
            <p:ph type="title"/>
          </p:nvPr>
        </p:nvSpPr>
        <p:spPr/>
        <p:txBody>
          <a:bodyPr/>
          <a:lstStyle/>
          <a:p>
            <a:r>
              <a:rPr lang="en-US" altLang="zh-CN" dirty="0"/>
              <a:t>Idea 1 : Stack-based Iteration with Node Reuse </a:t>
            </a:r>
            <a:endParaRPr lang="zh-CN" altLang="en-US" dirty="0"/>
          </a:p>
        </p:txBody>
      </p:sp>
      <p:sp>
        <p:nvSpPr>
          <p:cNvPr id="5" name="日期占位符 4">
            <a:extLst>
              <a:ext uri="{FF2B5EF4-FFF2-40B4-BE49-F238E27FC236}">
                <a16:creationId xmlns:a16="http://schemas.microsoft.com/office/drawing/2014/main" id="{F49CC6A8-0F50-446E-B817-31A6723155AE}"/>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A576D6F7-6429-4EF2-8D03-9025C6505745}"/>
              </a:ext>
            </a:extLst>
          </p:cNvPr>
          <p:cNvSpPr>
            <a:spLocks noGrp="1"/>
          </p:cNvSpPr>
          <p:nvPr>
            <p:ph type="sldNum" sz="quarter" idx="12"/>
          </p:nvPr>
        </p:nvSpPr>
        <p:spPr/>
        <p:txBody>
          <a:bodyPr/>
          <a:lstStyle/>
          <a:p>
            <a:fld id="{D57F1E4F-1CFF-5643-939E-217C01CDF565}" type="slidenum">
              <a:rPr lang="en-US" smtClean="0"/>
              <a:pPr/>
              <a:t>20</a:t>
            </a:fld>
            <a:endParaRPr lang="en-US" dirty="0"/>
          </a:p>
        </p:txBody>
      </p:sp>
      <mc:AlternateContent xmlns:mc="http://schemas.openxmlformats.org/markup-compatibility/2006" xmlns:a14="http://schemas.microsoft.com/office/drawing/2010/main">
        <mc:Choice Requires="a14">
          <p:sp>
            <p:nvSpPr>
              <p:cNvPr id="16" name="内容占位符 227">
                <a:extLst>
                  <a:ext uri="{FF2B5EF4-FFF2-40B4-BE49-F238E27FC236}">
                    <a16:creationId xmlns:a16="http://schemas.microsoft.com/office/drawing/2014/main" id="{D3D20041-1439-4B37-AB76-9657A013F7D1}"/>
                  </a:ext>
                </a:extLst>
              </p:cNvPr>
              <p:cNvSpPr txBox="1">
                <a:spLocks/>
              </p:cNvSpPr>
              <p:nvPr/>
            </p:nvSpPr>
            <p:spPr>
              <a:xfrm>
                <a:off x="685801" y="1904899"/>
                <a:ext cx="10515600" cy="547146"/>
              </a:xfrm>
              <a:prstGeom prst="rect">
                <a:avLst/>
              </a:prstGeom>
            </p:spPr>
            <p:txBody>
              <a:bodyPr/>
              <a:lstStyle>
                <a:lvl1pPr marL="228600" indent="-228600" algn="l" defTabSz="914400" rtl="0" eaLnBrk="1" latinLnBrk="0" hangingPunct="1">
                  <a:lnSpc>
                    <a:spcPct val="110000"/>
                  </a:lnSpc>
                  <a:spcBef>
                    <a:spcPts val="1000"/>
                  </a:spcBef>
                  <a:buFont typeface="Wingdings" panose="05000000000000000000" pitchFamily="2" charset="2"/>
                  <a:buChar char="Ø"/>
                  <a:defRPr sz="3200" b="1" kern="1200">
                    <a:solidFill>
                      <a:schemeClr val="tx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chemeClr val="bg1"/>
                    </a:solidFill>
                    <a:latin typeface="+mn-lt"/>
                  </a:rPr>
                  <a:t> Step 1 : initialize node </a:t>
                </a:r>
                <a14:m>
                  <m:oMath xmlns:m="http://schemas.openxmlformats.org/officeDocument/2006/math">
                    <m:r>
                      <a:rPr lang="en-US" altLang="zh-CN" sz="2000" b="1" i="1" smtClean="0">
                        <a:solidFill>
                          <a:schemeClr val="bg1"/>
                        </a:solidFill>
                        <a:latin typeface="Cambria Math" panose="02040503050406030204" pitchFamily="18" charset="0"/>
                      </a:rPr>
                      <m:t>𝒓</m:t>
                    </m:r>
                  </m:oMath>
                </a14:m>
                <a:endParaRPr lang="zh-CN" altLang="en-US" sz="2000" dirty="0">
                  <a:solidFill>
                    <a:schemeClr val="bg1"/>
                  </a:solidFill>
                  <a:latin typeface="+mn-lt"/>
                </a:endParaRPr>
              </a:p>
            </p:txBody>
          </p:sp>
        </mc:Choice>
        <mc:Fallback xmlns="">
          <p:sp>
            <p:nvSpPr>
              <p:cNvPr id="16" name="内容占位符 227">
                <a:extLst>
                  <a:ext uri="{FF2B5EF4-FFF2-40B4-BE49-F238E27FC236}">
                    <a16:creationId xmlns:a16="http://schemas.microsoft.com/office/drawing/2014/main" id="{D3D20041-1439-4B37-AB76-9657A013F7D1}"/>
                  </a:ext>
                </a:extLst>
              </p:cNvPr>
              <p:cNvSpPr txBox="1">
                <a:spLocks noRot="1" noChangeAspect="1" noMove="1" noResize="1" noEditPoints="1" noAdjustHandles="1" noChangeArrowheads="1" noChangeShapeType="1" noTextEdit="1"/>
              </p:cNvSpPr>
              <p:nvPr/>
            </p:nvSpPr>
            <p:spPr>
              <a:xfrm>
                <a:off x="685801" y="1904899"/>
                <a:ext cx="10515600" cy="547146"/>
              </a:xfrm>
              <a:prstGeom prst="rect">
                <a:avLst/>
              </a:prstGeom>
              <a:blipFill>
                <a:blip r:embed="rId3"/>
                <a:stretch>
                  <a:fillRect l="-522" t="-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17" name="表格 16">
                <a:extLst>
                  <a:ext uri="{FF2B5EF4-FFF2-40B4-BE49-F238E27FC236}">
                    <a16:creationId xmlns:a16="http://schemas.microsoft.com/office/drawing/2014/main" id="{FBE1C647-4D9F-437C-BF52-FAEFA365E1B6}"/>
                  </a:ext>
                </a:extLst>
              </p:cNvPr>
              <p:cNvGraphicFramePr>
                <a:graphicFrameLocks noGrp="1"/>
              </p:cNvGraphicFramePr>
              <p:nvPr>
                <p:extLst>
                  <p:ext uri="{D42A27DB-BD31-4B8C-83A1-F6EECF244321}">
                    <p14:modId xmlns:p14="http://schemas.microsoft.com/office/powerpoint/2010/main" val="1573613951"/>
                  </p:ext>
                </p:extLst>
              </p:nvPr>
            </p:nvGraphicFramePr>
            <p:xfrm>
              <a:off x="685801" y="2373809"/>
              <a:ext cx="10646232" cy="3525167"/>
            </p:xfrm>
            <a:graphic>
              <a:graphicData uri="http://schemas.openxmlformats.org/drawingml/2006/table">
                <a:tbl>
                  <a:tblPr firstRow="1" bandRow="1"/>
                  <a:tblGrid>
                    <a:gridCol w="3548744">
                      <a:extLst>
                        <a:ext uri="{9D8B030D-6E8A-4147-A177-3AD203B41FA5}">
                          <a16:colId xmlns:a16="http://schemas.microsoft.com/office/drawing/2014/main" val="3924722743"/>
                        </a:ext>
                      </a:extLst>
                    </a:gridCol>
                    <a:gridCol w="3548744">
                      <a:extLst>
                        <a:ext uri="{9D8B030D-6E8A-4147-A177-3AD203B41FA5}">
                          <a16:colId xmlns:a16="http://schemas.microsoft.com/office/drawing/2014/main" val="941134302"/>
                        </a:ext>
                      </a:extLst>
                    </a:gridCol>
                    <a:gridCol w="3548744">
                      <a:extLst>
                        <a:ext uri="{9D8B030D-6E8A-4147-A177-3AD203B41FA5}">
                          <a16:colId xmlns:a16="http://schemas.microsoft.com/office/drawing/2014/main" val="1181680023"/>
                        </a:ext>
                      </a:extLst>
                    </a:gridCol>
                  </a:tblGrid>
                  <a:tr h="364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bg1"/>
                              </a:solidFill>
                              <a:latin typeface="Arial" panose="020B0604020202020204" pitchFamily="34" charset="0"/>
                              <a:cs typeface="Arial" panose="020B0604020202020204" pitchFamily="34" charset="0"/>
                            </a:rPr>
                            <a:t>Enumeration tree rooted by node </a:t>
                          </a:r>
                          <a14:m>
                            <m:oMath xmlns:m="http://schemas.openxmlformats.org/officeDocument/2006/math">
                              <m:r>
                                <a:rPr lang="en-US" altLang="zh-CN" sz="1400" b="0" i="1" smtClean="0">
                                  <a:solidFill>
                                    <a:schemeClr val="bg1"/>
                                  </a:solidFill>
                                  <a:latin typeface="Cambria Math" panose="02040503050406030204" pitchFamily="18" charset="0"/>
                                </a:rPr>
                                <m:t>𝑟</m:t>
                              </m:r>
                            </m:oMath>
                          </a14:m>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existing approach</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a:t>
                          </a:r>
                          <a:r>
                            <a:rPr lang="en-US" altLang="zh-CN" sz="1400" dirty="0">
                              <a:solidFill>
                                <a:schemeClr val="bg1"/>
                              </a:solidFill>
                              <a:latin typeface="Arial" panose="020B0604020202020204" pitchFamily="34" charset="0"/>
                              <a:cs typeface="Arial" panose="020B0604020202020204" pitchFamily="34" charset="0"/>
                            </a:rPr>
                            <a:t>GMBE</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05246504"/>
                      </a:ext>
                    </a:extLst>
                  </a:tr>
                  <a:tr h="3161042">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74492343"/>
                      </a:ext>
                    </a:extLst>
                  </a:tr>
                </a:tbl>
              </a:graphicData>
            </a:graphic>
          </p:graphicFrame>
        </mc:Choice>
        <mc:Fallback xmlns="">
          <p:graphicFrame>
            <p:nvGraphicFramePr>
              <p:cNvPr id="17" name="表格 16">
                <a:extLst>
                  <a:ext uri="{FF2B5EF4-FFF2-40B4-BE49-F238E27FC236}">
                    <a16:creationId xmlns:a16="http://schemas.microsoft.com/office/drawing/2014/main" id="{FBE1C647-4D9F-437C-BF52-FAEFA365E1B6}"/>
                  </a:ext>
                </a:extLst>
              </p:cNvPr>
              <p:cNvGraphicFramePr>
                <a:graphicFrameLocks noGrp="1"/>
              </p:cNvGraphicFramePr>
              <p:nvPr>
                <p:extLst>
                  <p:ext uri="{D42A27DB-BD31-4B8C-83A1-F6EECF244321}">
                    <p14:modId xmlns:p14="http://schemas.microsoft.com/office/powerpoint/2010/main" val="1573613951"/>
                  </p:ext>
                </p:extLst>
              </p:nvPr>
            </p:nvGraphicFramePr>
            <p:xfrm>
              <a:off x="685801" y="2373809"/>
              <a:ext cx="10646232" cy="3525167"/>
            </p:xfrm>
            <a:graphic>
              <a:graphicData uri="http://schemas.openxmlformats.org/drawingml/2006/table">
                <a:tbl>
                  <a:tblPr firstRow="1" bandRow="1"/>
                  <a:tblGrid>
                    <a:gridCol w="3548744">
                      <a:extLst>
                        <a:ext uri="{9D8B030D-6E8A-4147-A177-3AD203B41FA5}">
                          <a16:colId xmlns:a16="http://schemas.microsoft.com/office/drawing/2014/main" val="3924722743"/>
                        </a:ext>
                      </a:extLst>
                    </a:gridCol>
                    <a:gridCol w="3548744">
                      <a:extLst>
                        <a:ext uri="{9D8B030D-6E8A-4147-A177-3AD203B41FA5}">
                          <a16:colId xmlns:a16="http://schemas.microsoft.com/office/drawing/2014/main" val="941134302"/>
                        </a:ext>
                      </a:extLst>
                    </a:gridCol>
                    <a:gridCol w="3548744">
                      <a:extLst>
                        <a:ext uri="{9D8B030D-6E8A-4147-A177-3AD203B41FA5}">
                          <a16:colId xmlns:a16="http://schemas.microsoft.com/office/drawing/2014/main" val="1181680023"/>
                        </a:ext>
                      </a:extLst>
                    </a:gridCol>
                  </a:tblGrid>
                  <a:tr h="364125">
                    <a:tc>
                      <a:txBody>
                        <a:bodyPr/>
                        <a:lstStyle/>
                        <a:p>
                          <a:endParaRPr lang="zh-CN"/>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blipFill>
                          <a:blip r:embed="rId4"/>
                          <a:stretch>
                            <a:fillRect r="-200172" b="-86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existing approach</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a:t>
                          </a:r>
                          <a:r>
                            <a:rPr lang="en-US" altLang="zh-CN" sz="1400" dirty="0">
                              <a:solidFill>
                                <a:schemeClr val="bg1"/>
                              </a:solidFill>
                              <a:latin typeface="Arial" panose="020B0604020202020204" pitchFamily="34" charset="0"/>
                              <a:cs typeface="Arial" panose="020B0604020202020204" pitchFamily="34" charset="0"/>
                            </a:rPr>
                            <a:t>GMBE</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05246504"/>
                      </a:ext>
                    </a:extLst>
                  </a:tr>
                  <a:tr h="3161042">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74492343"/>
                      </a:ext>
                    </a:extLst>
                  </a:tr>
                </a:tbl>
              </a:graphicData>
            </a:graphic>
          </p:graphicFrame>
        </mc:Fallback>
      </mc:AlternateContent>
      <p:pic>
        <p:nvPicPr>
          <p:cNvPr id="19" name="图片 18">
            <a:extLst>
              <a:ext uri="{FF2B5EF4-FFF2-40B4-BE49-F238E27FC236}">
                <a16:creationId xmlns:a16="http://schemas.microsoft.com/office/drawing/2014/main" id="{649ED862-DAA7-49B8-A332-ED5A8089DA57}"/>
              </a:ext>
            </a:extLst>
          </p:cNvPr>
          <p:cNvPicPr>
            <a:picLocks noChangeAspect="1"/>
          </p:cNvPicPr>
          <p:nvPr/>
        </p:nvPicPr>
        <p:blipFill>
          <a:blip r:embed="rId5"/>
          <a:stretch>
            <a:fillRect/>
          </a:stretch>
        </p:blipFill>
        <p:spPr>
          <a:xfrm>
            <a:off x="836114" y="2978935"/>
            <a:ext cx="3347146" cy="2574000"/>
          </a:xfrm>
          <a:prstGeom prst="rect">
            <a:avLst/>
          </a:prstGeom>
        </p:spPr>
      </p:pic>
      <p:pic>
        <p:nvPicPr>
          <p:cNvPr id="10" name="图片 9">
            <a:extLst>
              <a:ext uri="{FF2B5EF4-FFF2-40B4-BE49-F238E27FC236}">
                <a16:creationId xmlns:a16="http://schemas.microsoft.com/office/drawing/2014/main" id="{27EF1EE2-437E-4104-ABB6-EA196DD70F8B}"/>
              </a:ext>
            </a:extLst>
          </p:cNvPr>
          <p:cNvPicPr>
            <a:picLocks noChangeAspect="1"/>
          </p:cNvPicPr>
          <p:nvPr/>
        </p:nvPicPr>
        <p:blipFill>
          <a:blip r:embed="rId6"/>
          <a:stretch>
            <a:fillRect/>
          </a:stretch>
        </p:blipFill>
        <p:spPr>
          <a:xfrm>
            <a:off x="8496924" y="5007576"/>
            <a:ext cx="687379" cy="1289480"/>
          </a:xfrm>
          <a:prstGeom prst="rect">
            <a:avLst/>
          </a:prstGeom>
          <a:ln>
            <a:noFill/>
          </a:ln>
        </p:spPr>
      </p:pic>
      <mc:AlternateContent xmlns:mc="http://schemas.openxmlformats.org/markup-compatibility/2006">
        <mc:Choice xmlns:a14="http://schemas.microsoft.com/office/drawing/2010/main" Requires="a14">
          <p:sp>
            <p:nvSpPr>
              <p:cNvPr id="11" name="矩形 10">
                <a:extLst>
                  <a:ext uri="{FF2B5EF4-FFF2-40B4-BE49-F238E27FC236}">
                    <a16:creationId xmlns:a16="http://schemas.microsoft.com/office/drawing/2014/main" id="{43EA982E-5302-417F-857B-F5C2EC73C4DC}"/>
                  </a:ext>
                </a:extLst>
              </p:cNvPr>
              <p:cNvSpPr/>
              <p:nvPr/>
            </p:nvSpPr>
            <p:spPr>
              <a:xfrm>
                <a:off x="9230630" y="5064288"/>
                <a:ext cx="1711387" cy="1169551"/>
              </a:xfrm>
              <a:prstGeom prst="rect">
                <a:avLst/>
              </a:prstGeom>
            </p:spPr>
            <p:txBody>
              <a:bodyPr wrap="square">
                <a:spAutoFit/>
              </a:bodyPr>
              <a:lstStyle/>
              <a:p>
                <a:r>
                  <a:rPr lang="fr-FR" altLang="zh-CN" sz="1400" dirty="0">
                    <a:solidFill>
                      <a:schemeClr val="bg1"/>
                    </a:solidFill>
                    <a:latin typeface="Arial" panose="020B0604020202020204" pitchFamily="34" charset="0"/>
                    <a:cs typeface="Arial" panose="020B0604020202020204" pitchFamily="34" charset="0"/>
                  </a:rPr>
                  <a:t>The </a:t>
                </a:r>
                <a:r>
                  <a:rPr lang="fr-FR" altLang="zh-CN" sz="1400" dirty="0">
                    <a:solidFill>
                      <a:srgbClr val="0000FF"/>
                    </a:solidFill>
                    <a:latin typeface="Arial" panose="020B0604020202020204" pitchFamily="34" charset="0"/>
                    <a:cs typeface="Arial" panose="020B0604020202020204" pitchFamily="34" charset="0"/>
                  </a:rPr>
                  <a:t>local neighborhood size </a:t>
                </a:r>
                <a:r>
                  <a:rPr lang="fr-FR" altLang="zh-CN" sz="1400" dirty="0">
                    <a:solidFill>
                      <a:schemeClr val="bg1"/>
                    </a:solidFill>
                    <a:latin typeface="Arial" panose="020B0604020202020204" pitchFamily="34" charset="0"/>
                    <a:cs typeface="Arial" panose="020B0604020202020204" pitchFamily="34" charset="0"/>
                  </a:rPr>
                  <a:t>for </a:t>
                </a:r>
                <a14:m>
                  <m:oMath xmlns:m="http://schemas.openxmlformats.org/officeDocument/2006/math">
                    <m:sSub>
                      <m:sSubPr>
                        <m:ctrlPr>
                          <a:rPr lang="en-US"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𝑣</m:t>
                        </m:r>
                      </m:e>
                      <m:sub>
                        <m:r>
                          <a:rPr lang="en-US" altLang="zh-CN" sz="1400" i="1">
                            <a:solidFill>
                              <a:schemeClr val="bg1"/>
                            </a:solidFill>
                            <a:latin typeface="Cambria Math" panose="02040503050406030204" pitchFamily="18" charset="0"/>
                          </a:rPr>
                          <m:t>3</m:t>
                        </m:r>
                      </m:sub>
                    </m:sSub>
                  </m:oMath>
                </a14:m>
                <a:r>
                  <a:rPr lang="fr-FR" altLang="zh-CN" sz="1400" dirty="0">
                    <a:solidFill>
                      <a:schemeClr val="bg1"/>
                    </a:solidFill>
                    <a:latin typeface="Arial" panose="020B0604020202020204" pitchFamily="34" charset="0"/>
                    <a:cs typeface="Arial" panose="020B0604020202020204" pitchFamily="34" charset="0"/>
                  </a:rPr>
                  <a:t> is 3 because </a:t>
                </a:r>
                <a14:m>
                  <m:oMath xmlns:m="http://schemas.openxmlformats.org/officeDocument/2006/math">
                    <m:sSub>
                      <m:sSubPr>
                        <m:ctrlPr>
                          <a:rPr lang="en-US"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𝑣</m:t>
                        </m:r>
                      </m:e>
                      <m:sub>
                        <m:r>
                          <a:rPr lang="en-US" altLang="zh-CN" sz="1400" i="1">
                            <a:solidFill>
                              <a:schemeClr val="bg1"/>
                            </a:solidFill>
                            <a:latin typeface="Cambria Math" panose="02040503050406030204" pitchFamily="18" charset="0"/>
                          </a:rPr>
                          <m:t>3</m:t>
                        </m:r>
                      </m:sub>
                    </m:sSub>
                  </m:oMath>
                </a14:m>
                <a:r>
                  <a:rPr lang="fr-FR" altLang="zh-CN" sz="1400" dirty="0">
                    <a:solidFill>
                      <a:schemeClr val="bg1"/>
                    </a:solidFill>
                    <a:latin typeface="Arial" panose="020B0604020202020204" pitchFamily="34" charset="0"/>
                    <a:cs typeface="Arial" panose="020B0604020202020204" pitchFamily="34" charset="0"/>
                  </a:rPr>
                  <a:t> connect with </a:t>
                </a:r>
                <a14:m>
                  <m:oMath xmlns:m="http://schemas.openxmlformats.org/officeDocument/2006/math">
                    <m:sSub>
                      <m:sSubPr>
                        <m:ctrlPr>
                          <a:rPr lang="en-US"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𝑢</m:t>
                        </m:r>
                      </m:e>
                      <m:sub>
                        <m:r>
                          <a:rPr lang="en-US" altLang="zh-CN" sz="1400" i="1">
                            <a:solidFill>
                              <a:schemeClr val="bg1"/>
                            </a:solidFill>
                            <a:latin typeface="Cambria Math" panose="02040503050406030204" pitchFamily="18" charset="0"/>
                          </a:rPr>
                          <m:t>1</m:t>
                        </m:r>
                      </m:sub>
                    </m:sSub>
                    <m:r>
                      <a:rPr lang="en-US" altLang="zh-CN" sz="1400" i="1">
                        <a:solidFill>
                          <a:schemeClr val="bg1"/>
                        </a:solidFill>
                        <a:latin typeface="Cambria Math" panose="02040503050406030204" pitchFamily="18" charset="0"/>
                      </a:rPr>
                      <m:t>, </m:t>
                    </m:r>
                    <m:sSub>
                      <m:sSubPr>
                        <m:ctrlPr>
                          <a:rPr lang="en-US"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𝑢</m:t>
                        </m:r>
                      </m:e>
                      <m:sub>
                        <m:r>
                          <a:rPr lang="en-US" altLang="zh-CN" sz="1400" i="1">
                            <a:solidFill>
                              <a:schemeClr val="bg1"/>
                            </a:solidFill>
                            <a:latin typeface="Cambria Math" panose="02040503050406030204" pitchFamily="18" charset="0"/>
                          </a:rPr>
                          <m:t>2</m:t>
                        </m:r>
                      </m:sub>
                    </m:sSub>
                    <m:r>
                      <a:rPr lang="en-US" altLang="zh-CN" sz="1400" i="1">
                        <a:solidFill>
                          <a:schemeClr val="bg1"/>
                        </a:solidFill>
                        <a:latin typeface="Cambria Math" panose="02040503050406030204" pitchFamily="18" charset="0"/>
                      </a:rPr>
                      <m:t>,</m:t>
                    </m:r>
                  </m:oMath>
                </a14:m>
                <a:r>
                  <a:rPr lang="fr-FR" altLang="zh-CN" sz="1400" dirty="0">
                    <a:solidFill>
                      <a:schemeClr val="bg1"/>
                    </a:solidFill>
                    <a:latin typeface="Arial" panose="020B0604020202020204" pitchFamily="34" charset="0"/>
                    <a:cs typeface="Arial" panose="020B0604020202020204" pitchFamily="34" charset="0"/>
                  </a:rPr>
                  <a:t> and </a:t>
                </a:r>
                <a14:m>
                  <m:oMath xmlns:m="http://schemas.openxmlformats.org/officeDocument/2006/math">
                    <m:sSub>
                      <m:sSubPr>
                        <m:ctrlPr>
                          <a:rPr lang="en-US"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𝑢</m:t>
                        </m:r>
                      </m:e>
                      <m:sub>
                        <m:r>
                          <a:rPr lang="en-US" altLang="zh-CN" sz="1400" i="1">
                            <a:solidFill>
                              <a:schemeClr val="bg1"/>
                            </a:solidFill>
                            <a:latin typeface="Cambria Math" panose="02040503050406030204" pitchFamily="18" charset="0"/>
                          </a:rPr>
                          <m:t>4</m:t>
                        </m:r>
                      </m:sub>
                    </m:sSub>
                  </m:oMath>
                </a14:m>
                <a:r>
                  <a:rPr lang="fr-FR" altLang="zh-CN" sz="1400" dirty="0">
                    <a:solidFill>
                      <a:schemeClr val="bg1"/>
                    </a:solidFill>
                    <a:latin typeface="Arial" panose="020B0604020202020204" pitchFamily="34" charset="0"/>
                    <a:cs typeface="Arial" panose="020B0604020202020204" pitchFamily="34" charset="0"/>
                  </a:rPr>
                  <a:t> in </a:t>
                </a:r>
                <a14:m>
                  <m:oMath xmlns:m="http://schemas.openxmlformats.org/officeDocument/2006/math">
                    <m:sSub>
                      <m:sSubPr>
                        <m:ctrlPr>
                          <a:rPr lang="en-US"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𝐿</m:t>
                        </m:r>
                      </m:e>
                      <m:sub>
                        <m:r>
                          <a:rPr lang="en-US" altLang="zh-CN" sz="1400" i="1">
                            <a:solidFill>
                              <a:schemeClr val="bg1"/>
                            </a:solidFill>
                            <a:latin typeface="Cambria Math" panose="02040503050406030204" pitchFamily="18" charset="0"/>
                          </a:rPr>
                          <m:t>𝑟</m:t>
                        </m:r>
                      </m:sub>
                    </m:sSub>
                    <m:r>
                      <a:rPr lang="en-US" altLang="zh-CN" sz="1400" i="1">
                        <a:solidFill>
                          <a:schemeClr val="bg1"/>
                        </a:solidFill>
                        <a:latin typeface="Cambria Math" panose="02040503050406030204" pitchFamily="18" charset="0"/>
                      </a:rPr>
                      <m:t>.</m:t>
                    </m:r>
                  </m:oMath>
                </a14:m>
                <a:r>
                  <a:rPr lang="fr-FR" altLang="zh-CN" sz="1400" dirty="0">
                    <a:solidFill>
                      <a:schemeClr val="bg1"/>
                    </a:solidFill>
                    <a:latin typeface="Arial" panose="020B0604020202020204" pitchFamily="34" charset="0"/>
                    <a:cs typeface="Arial" panose="020B0604020202020204" pitchFamily="34" charset="0"/>
                  </a:rPr>
                  <a:t> </a:t>
                </a:r>
              </a:p>
            </p:txBody>
          </p:sp>
        </mc:Choice>
        <mc:Fallback>
          <p:sp>
            <p:nvSpPr>
              <p:cNvPr id="11" name="矩形 10">
                <a:extLst>
                  <a:ext uri="{FF2B5EF4-FFF2-40B4-BE49-F238E27FC236}">
                    <a16:creationId xmlns:a16="http://schemas.microsoft.com/office/drawing/2014/main" id="{43EA982E-5302-417F-857B-F5C2EC73C4DC}"/>
                  </a:ext>
                </a:extLst>
              </p:cNvPr>
              <p:cNvSpPr>
                <a:spLocks noRot="1" noChangeAspect="1" noMove="1" noResize="1" noEditPoints="1" noAdjustHandles="1" noChangeArrowheads="1" noChangeShapeType="1" noTextEdit="1"/>
              </p:cNvSpPr>
              <p:nvPr/>
            </p:nvSpPr>
            <p:spPr>
              <a:xfrm>
                <a:off x="9230630" y="5064288"/>
                <a:ext cx="1711387" cy="1169551"/>
              </a:xfrm>
              <a:prstGeom prst="rect">
                <a:avLst/>
              </a:prstGeom>
              <a:blipFill>
                <a:blip r:embed="rId7"/>
                <a:stretch>
                  <a:fillRect l="-1068" t="-1042" r="-712" b="-41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65184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7CE0E00-3A3E-4935-A9B9-B81975D5630F}"/>
              </a:ext>
            </a:extLst>
          </p:cNvPr>
          <p:cNvPicPr>
            <a:picLocks noChangeAspect="1"/>
          </p:cNvPicPr>
          <p:nvPr/>
        </p:nvPicPr>
        <p:blipFill>
          <a:blip r:embed="rId2"/>
          <a:stretch>
            <a:fillRect/>
          </a:stretch>
        </p:blipFill>
        <p:spPr>
          <a:xfrm>
            <a:off x="5132748" y="3361166"/>
            <a:ext cx="5505165" cy="1743607"/>
          </a:xfrm>
          <a:prstGeom prst="rect">
            <a:avLst/>
          </a:prstGeom>
        </p:spPr>
      </p:pic>
      <p:pic>
        <p:nvPicPr>
          <p:cNvPr id="10" name="图片 9">
            <a:extLst>
              <a:ext uri="{FF2B5EF4-FFF2-40B4-BE49-F238E27FC236}">
                <a16:creationId xmlns:a16="http://schemas.microsoft.com/office/drawing/2014/main" id="{5A5BC9D0-25B4-4ED2-A6A5-014D0343B18D}"/>
              </a:ext>
            </a:extLst>
          </p:cNvPr>
          <p:cNvPicPr>
            <a:picLocks noChangeAspect="1"/>
          </p:cNvPicPr>
          <p:nvPr/>
        </p:nvPicPr>
        <p:blipFill>
          <a:blip r:embed="rId3"/>
          <a:stretch>
            <a:fillRect/>
          </a:stretch>
        </p:blipFill>
        <p:spPr>
          <a:xfrm>
            <a:off x="836114" y="2988733"/>
            <a:ext cx="3347143" cy="2574000"/>
          </a:xfrm>
          <a:prstGeom prst="rect">
            <a:avLst/>
          </a:prstGeom>
        </p:spPr>
      </p:pic>
      <p:sp>
        <p:nvSpPr>
          <p:cNvPr id="2" name="标题 1">
            <a:extLst>
              <a:ext uri="{FF2B5EF4-FFF2-40B4-BE49-F238E27FC236}">
                <a16:creationId xmlns:a16="http://schemas.microsoft.com/office/drawing/2014/main" id="{CAE50123-59AE-4A22-8111-7DA6453732C9}"/>
              </a:ext>
            </a:extLst>
          </p:cNvPr>
          <p:cNvSpPr>
            <a:spLocks noGrp="1"/>
          </p:cNvSpPr>
          <p:nvPr>
            <p:ph type="title"/>
          </p:nvPr>
        </p:nvSpPr>
        <p:spPr/>
        <p:txBody>
          <a:bodyPr/>
          <a:lstStyle/>
          <a:p>
            <a:r>
              <a:rPr lang="en-US" altLang="zh-CN" dirty="0"/>
              <a:t>Idea 1 : Stack-based Iteration with Node Reuse </a:t>
            </a:r>
            <a:endParaRPr lang="zh-CN" altLang="en-US" dirty="0"/>
          </a:p>
        </p:txBody>
      </p:sp>
      <p:sp>
        <p:nvSpPr>
          <p:cNvPr id="5" name="日期占位符 4">
            <a:extLst>
              <a:ext uri="{FF2B5EF4-FFF2-40B4-BE49-F238E27FC236}">
                <a16:creationId xmlns:a16="http://schemas.microsoft.com/office/drawing/2014/main" id="{F49CC6A8-0F50-446E-B817-31A6723155AE}"/>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A576D6F7-6429-4EF2-8D03-9025C6505745}"/>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16" name="内容占位符 227">
            <a:extLst>
              <a:ext uri="{FF2B5EF4-FFF2-40B4-BE49-F238E27FC236}">
                <a16:creationId xmlns:a16="http://schemas.microsoft.com/office/drawing/2014/main" id="{D3D20041-1439-4B37-AB76-9657A013F7D1}"/>
              </a:ext>
            </a:extLst>
          </p:cNvPr>
          <p:cNvSpPr txBox="1">
            <a:spLocks/>
          </p:cNvSpPr>
          <p:nvPr/>
        </p:nvSpPr>
        <p:spPr>
          <a:xfrm>
            <a:off x="685801" y="1904899"/>
            <a:ext cx="10515600" cy="547146"/>
          </a:xfrm>
          <a:prstGeom prst="rect">
            <a:avLst/>
          </a:prstGeom>
        </p:spPr>
        <p:txBody>
          <a:bodyPr/>
          <a:lstStyle>
            <a:lvl1pPr marL="228600" indent="-228600" algn="l" defTabSz="914400" rtl="0" eaLnBrk="1" latinLnBrk="0" hangingPunct="1">
              <a:lnSpc>
                <a:spcPct val="110000"/>
              </a:lnSpc>
              <a:spcBef>
                <a:spcPts val="1000"/>
              </a:spcBef>
              <a:buFont typeface="Wingdings" panose="05000000000000000000" pitchFamily="2" charset="2"/>
              <a:buChar char="Ø"/>
              <a:defRPr sz="3200" b="1" kern="1200">
                <a:solidFill>
                  <a:schemeClr val="tx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chemeClr val="bg1"/>
                </a:solidFill>
                <a:latin typeface="+mn-lt"/>
              </a:rPr>
              <a:t> Step 2 : generate node </a:t>
            </a:r>
            <a:r>
              <a:rPr lang="en-US" altLang="zh-CN" sz="2000" i="1" dirty="0">
                <a:solidFill>
                  <a:schemeClr val="bg1"/>
                </a:solidFill>
                <a:latin typeface="+mn-lt"/>
              </a:rPr>
              <a:t>s</a:t>
            </a:r>
            <a:endParaRPr lang="zh-CN" altLang="en-US" sz="2000" i="1" dirty="0">
              <a:solidFill>
                <a:schemeClr val="bg1"/>
              </a:solidFill>
              <a:latin typeface="+mn-lt"/>
            </a:endParaRPr>
          </a:p>
        </p:txBody>
      </p:sp>
      <mc:AlternateContent xmlns:mc="http://schemas.openxmlformats.org/markup-compatibility/2006" xmlns:a14="http://schemas.microsoft.com/office/drawing/2010/main">
        <mc:Choice Requires="a14">
          <p:graphicFrame>
            <p:nvGraphicFramePr>
              <p:cNvPr id="17" name="表格 16">
                <a:extLst>
                  <a:ext uri="{FF2B5EF4-FFF2-40B4-BE49-F238E27FC236}">
                    <a16:creationId xmlns:a16="http://schemas.microsoft.com/office/drawing/2014/main" id="{FBE1C647-4D9F-437C-BF52-FAEFA365E1B6}"/>
                  </a:ext>
                </a:extLst>
              </p:cNvPr>
              <p:cNvGraphicFramePr>
                <a:graphicFrameLocks noGrp="1"/>
              </p:cNvGraphicFramePr>
              <p:nvPr>
                <p:extLst>
                  <p:ext uri="{D42A27DB-BD31-4B8C-83A1-F6EECF244321}">
                    <p14:modId xmlns:p14="http://schemas.microsoft.com/office/powerpoint/2010/main" val="2431834436"/>
                  </p:ext>
                </p:extLst>
              </p:nvPr>
            </p:nvGraphicFramePr>
            <p:xfrm>
              <a:off x="685801" y="2373809"/>
              <a:ext cx="10646232" cy="3525167"/>
            </p:xfrm>
            <a:graphic>
              <a:graphicData uri="http://schemas.openxmlformats.org/drawingml/2006/table">
                <a:tbl>
                  <a:tblPr firstRow="1" bandRow="1"/>
                  <a:tblGrid>
                    <a:gridCol w="3548744">
                      <a:extLst>
                        <a:ext uri="{9D8B030D-6E8A-4147-A177-3AD203B41FA5}">
                          <a16:colId xmlns:a16="http://schemas.microsoft.com/office/drawing/2014/main" val="3924722743"/>
                        </a:ext>
                      </a:extLst>
                    </a:gridCol>
                    <a:gridCol w="3548744">
                      <a:extLst>
                        <a:ext uri="{9D8B030D-6E8A-4147-A177-3AD203B41FA5}">
                          <a16:colId xmlns:a16="http://schemas.microsoft.com/office/drawing/2014/main" val="941134302"/>
                        </a:ext>
                      </a:extLst>
                    </a:gridCol>
                    <a:gridCol w="3548744">
                      <a:extLst>
                        <a:ext uri="{9D8B030D-6E8A-4147-A177-3AD203B41FA5}">
                          <a16:colId xmlns:a16="http://schemas.microsoft.com/office/drawing/2014/main" val="1181680023"/>
                        </a:ext>
                      </a:extLst>
                    </a:gridCol>
                  </a:tblGrid>
                  <a:tr h="364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bg1"/>
                              </a:solidFill>
                              <a:latin typeface="Arial" panose="020B0604020202020204" pitchFamily="34" charset="0"/>
                              <a:cs typeface="Arial" panose="020B0604020202020204" pitchFamily="34" charset="0"/>
                            </a:rPr>
                            <a:t>Enumeration tree rooted by node </a:t>
                          </a:r>
                          <a14:m>
                            <m:oMath xmlns:m="http://schemas.openxmlformats.org/officeDocument/2006/math">
                              <m:r>
                                <a:rPr lang="en-US" altLang="zh-CN" sz="1400" b="0" i="1" smtClean="0">
                                  <a:solidFill>
                                    <a:schemeClr val="bg1"/>
                                  </a:solidFill>
                                  <a:latin typeface="Cambria Math" panose="02040503050406030204" pitchFamily="18" charset="0"/>
                                </a:rPr>
                                <m:t>𝑟</m:t>
                              </m:r>
                            </m:oMath>
                          </a14:m>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existing approach</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a:t>
                          </a:r>
                          <a:r>
                            <a:rPr lang="en-US" altLang="zh-CN" sz="1400" dirty="0">
                              <a:solidFill>
                                <a:schemeClr val="bg1"/>
                              </a:solidFill>
                              <a:latin typeface="Arial" panose="020B0604020202020204" pitchFamily="34" charset="0"/>
                              <a:cs typeface="Arial" panose="020B0604020202020204" pitchFamily="34" charset="0"/>
                            </a:rPr>
                            <a:t>GMBE</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05246504"/>
                      </a:ext>
                    </a:extLst>
                  </a:tr>
                  <a:tr h="3161042">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74492343"/>
                      </a:ext>
                    </a:extLst>
                  </a:tr>
                </a:tbl>
              </a:graphicData>
            </a:graphic>
          </p:graphicFrame>
        </mc:Choice>
        <mc:Fallback xmlns="">
          <p:graphicFrame>
            <p:nvGraphicFramePr>
              <p:cNvPr id="17" name="表格 16">
                <a:extLst>
                  <a:ext uri="{FF2B5EF4-FFF2-40B4-BE49-F238E27FC236}">
                    <a16:creationId xmlns:a16="http://schemas.microsoft.com/office/drawing/2014/main" id="{FBE1C647-4D9F-437C-BF52-FAEFA365E1B6}"/>
                  </a:ext>
                </a:extLst>
              </p:cNvPr>
              <p:cNvGraphicFramePr>
                <a:graphicFrameLocks noGrp="1"/>
              </p:cNvGraphicFramePr>
              <p:nvPr>
                <p:extLst>
                  <p:ext uri="{D42A27DB-BD31-4B8C-83A1-F6EECF244321}">
                    <p14:modId xmlns:p14="http://schemas.microsoft.com/office/powerpoint/2010/main" val="2431834436"/>
                  </p:ext>
                </p:extLst>
              </p:nvPr>
            </p:nvGraphicFramePr>
            <p:xfrm>
              <a:off x="685801" y="2373809"/>
              <a:ext cx="10646232" cy="3525167"/>
            </p:xfrm>
            <a:graphic>
              <a:graphicData uri="http://schemas.openxmlformats.org/drawingml/2006/table">
                <a:tbl>
                  <a:tblPr firstRow="1" bandRow="1"/>
                  <a:tblGrid>
                    <a:gridCol w="3548744">
                      <a:extLst>
                        <a:ext uri="{9D8B030D-6E8A-4147-A177-3AD203B41FA5}">
                          <a16:colId xmlns:a16="http://schemas.microsoft.com/office/drawing/2014/main" val="3924722743"/>
                        </a:ext>
                      </a:extLst>
                    </a:gridCol>
                    <a:gridCol w="3548744">
                      <a:extLst>
                        <a:ext uri="{9D8B030D-6E8A-4147-A177-3AD203B41FA5}">
                          <a16:colId xmlns:a16="http://schemas.microsoft.com/office/drawing/2014/main" val="941134302"/>
                        </a:ext>
                      </a:extLst>
                    </a:gridCol>
                    <a:gridCol w="3548744">
                      <a:extLst>
                        <a:ext uri="{9D8B030D-6E8A-4147-A177-3AD203B41FA5}">
                          <a16:colId xmlns:a16="http://schemas.microsoft.com/office/drawing/2014/main" val="1181680023"/>
                        </a:ext>
                      </a:extLst>
                    </a:gridCol>
                  </a:tblGrid>
                  <a:tr h="364125">
                    <a:tc>
                      <a:txBody>
                        <a:bodyPr/>
                        <a:lstStyle/>
                        <a:p>
                          <a:endParaRPr lang="zh-CN"/>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blipFill>
                          <a:blip r:embed="rId4"/>
                          <a:stretch>
                            <a:fillRect r="-200172" b="-86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existing approach</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a:t>
                          </a:r>
                          <a:r>
                            <a:rPr lang="en-US" altLang="zh-CN" sz="1400" dirty="0">
                              <a:solidFill>
                                <a:schemeClr val="bg1"/>
                              </a:solidFill>
                              <a:latin typeface="Arial" panose="020B0604020202020204" pitchFamily="34" charset="0"/>
                              <a:cs typeface="Arial" panose="020B0604020202020204" pitchFamily="34" charset="0"/>
                            </a:rPr>
                            <a:t>GMBE</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05246504"/>
                      </a:ext>
                    </a:extLst>
                  </a:tr>
                  <a:tr h="3161042">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74492343"/>
                      </a:ext>
                    </a:extLst>
                  </a:tr>
                </a:tbl>
              </a:graphicData>
            </a:graphic>
          </p:graphicFrame>
        </mc:Fallback>
      </mc:AlternateContent>
    </p:spTree>
    <p:extLst>
      <p:ext uri="{BB962C8B-B14F-4D97-AF65-F5344CB8AC3E}">
        <p14:creationId xmlns:p14="http://schemas.microsoft.com/office/powerpoint/2010/main" val="3457586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7" name="表格 16">
                <a:extLst>
                  <a:ext uri="{FF2B5EF4-FFF2-40B4-BE49-F238E27FC236}">
                    <a16:creationId xmlns:a16="http://schemas.microsoft.com/office/drawing/2014/main" id="{FBE1C647-4D9F-437C-BF52-FAEFA365E1B6}"/>
                  </a:ext>
                </a:extLst>
              </p:cNvPr>
              <p:cNvGraphicFramePr>
                <a:graphicFrameLocks noGrp="1"/>
              </p:cNvGraphicFramePr>
              <p:nvPr>
                <p:extLst>
                  <p:ext uri="{D42A27DB-BD31-4B8C-83A1-F6EECF244321}">
                    <p14:modId xmlns:p14="http://schemas.microsoft.com/office/powerpoint/2010/main" val="430950750"/>
                  </p:ext>
                </p:extLst>
              </p:nvPr>
            </p:nvGraphicFramePr>
            <p:xfrm>
              <a:off x="685801" y="2373809"/>
              <a:ext cx="10646232" cy="3525167"/>
            </p:xfrm>
            <a:graphic>
              <a:graphicData uri="http://schemas.openxmlformats.org/drawingml/2006/table">
                <a:tbl>
                  <a:tblPr firstRow="1" bandRow="1"/>
                  <a:tblGrid>
                    <a:gridCol w="3548744">
                      <a:extLst>
                        <a:ext uri="{9D8B030D-6E8A-4147-A177-3AD203B41FA5}">
                          <a16:colId xmlns:a16="http://schemas.microsoft.com/office/drawing/2014/main" val="3924722743"/>
                        </a:ext>
                      </a:extLst>
                    </a:gridCol>
                    <a:gridCol w="3548744">
                      <a:extLst>
                        <a:ext uri="{9D8B030D-6E8A-4147-A177-3AD203B41FA5}">
                          <a16:colId xmlns:a16="http://schemas.microsoft.com/office/drawing/2014/main" val="941134302"/>
                        </a:ext>
                      </a:extLst>
                    </a:gridCol>
                    <a:gridCol w="3548744">
                      <a:extLst>
                        <a:ext uri="{9D8B030D-6E8A-4147-A177-3AD203B41FA5}">
                          <a16:colId xmlns:a16="http://schemas.microsoft.com/office/drawing/2014/main" val="1181680023"/>
                        </a:ext>
                      </a:extLst>
                    </a:gridCol>
                  </a:tblGrid>
                  <a:tr h="364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solidFill>
                                <a:schemeClr val="bg1"/>
                              </a:solidFill>
                              <a:latin typeface="Arial" panose="020B0604020202020204" pitchFamily="34" charset="0"/>
                              <a:cs typeface="Arial" panose="020B0604020202020204" pitchFamily="34" charset="0"/>
                            </a:rPr>
                            <a:t>Enumeration tree rooted by node </a:t>
                          </a:r>
                          <a14:m>
                            <m:oMath xmlns:m="http://schemas.openxmlformats.org/officeDocument/2006/math">
                              <m:r>
                                <a:rPr lang="en-US" altLang="zh-CN" sz="1400" b="0" i="1" smtClean="0">
                                  <a:solidFill>
                                    <a:schemeClr val="bg1"/>
                                  </a:solidFill>
                                  <a:latin typeface="Cambria Math" panose="02040503050406030204" pitchFamily="18" charset="0"/>
                                </a:rPr>
                                <m:t>𝑟</m:t>
                              </m:r>
                            </m:oMath>
                          </a14:m>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existing approach</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a:t>
                          </a:r>
                          <a:r>
                            <a:rPr lang="en-US" altLang="zh-CN" sz="1400" dirty="0">
                              <a:solidFill>
                                <a:schemeClr val="bg1"/>
                              </a:solidFill>
                              <a:latin typeface="Arial" panose="020B0604020202020204" pitchFamily="34" charset="0"/>
                              <a:cs typeface="Arial" panose="020B0604020202020204" pitchFamily="34" charset="0"/>
                            </a:rPr>
                            <a:t>GMBE</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05246504"/>
                      </a:ext>
                    </a:extLst>
                  </a:tr>
                  <a:tr h="3161042">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74492343"/>
                      </a:ext>
                    </a:extLst>
                  </a:tr>
                </a:tbl>
              </a:graphicData>
            </a:graphic>
          </p:graphicFrame>
        </mc:Choice>
        <mc:Fallback xmlns="">
          <p:graphicFrame>
            <p:nvGraphicFramePr>
              <p:cNvPr id="17" name="表格 16">
                <a:extLst>
                  <a:ext uri="{FF2B5EF4-FFF2-40B4-BE49-F238E27FC236}">
                    <a16:creationId xmlns:a16="http://schemas.microsoft.com/office/drawing/2014/main" id="{FBE1C647-4D9F-437C-BF52-FAEFA365E1B6}"/>
                  </a:ext>
                </a:extLst>
              </p:cNvPr>
              <p:cNvGraphicFramePr>
                <a:graphicFrameLocks noGrp="1"/>
              </p:cNvGraphicFramePr>
              <p:nvPr>
                <p:extLst>
                  <p:ext uri="{D42A27DB-BD31-4B8C-83A1-F6EECF244321}">
                    <p14:modId xmlns:p14="http://schemas.microsoft.com/office/powerpoint/2010/main" val="430950750"/>
                  </p:ext>
                </p:extLst>
              </p:nvPr>
            </p:nvGraphicFramePr>
            <p:xfrm>
              <a:off x="685801" y="2373809"/>
              <a:ext cx="10646232" cy="3525167"/>
            </p:xfrm>
            <a:graphic>
              <a:graphicData uri="http://schemas.openxmlformats.org/drawingml/2006/table">
                <a:tbl>
                  <a:tblPr firstRow="1" bandRow="1"/>
                  <a:tblGrid>
                    <a:gridCol w="3548744">
                      <a:extLst>
                        <a:ext uri="{9D8B030D-6E8A-4147-A177-3AD203B41FA5}">
                          <a16:colId xmlns:a16="http://schemas.microsoft.com/office/drawing/2014/main" val="3924722743"/>
                        </a:ext>
                      </a:extLst>
                    </a:gridCol>
                    <a:gridCol w="3548744">
                      <a:extLst>
                        <a:ext uri="{9D8B030D-6E8A-4147-A177-3AD203B41FA5}">
                          <a16:colId xmlns:a16="http://schemas.microsoft.com/office/drawing/2014/main" val="941134302"/>
                        </a:ext>
                      </a:extLst>
                    </a:gridCol>
                    <a:gridCol w="3548744">
                      <a:extLst>
                        <a:ext uri="{9D8B030D-6E8A-4147-A177-3AD203B41FA5}">
                          <a16:colId xmlns:a16="http://schemas.microsoft.com/office/drawing/2014/main" val="1181680023"/>
                        </a:ext>
                      </a:extLst>
                    </a:gridCol>
                  </a:tblGrid>
                  <a:tr h="364125">
                    <a:tc>
                      <a:txBody>
                        <a:bodyPr/>
                        <a:lstStyle/>
                        <a:p>
                          <a:endParaRPr lang="zh-CN"/>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blipFill>
                          <a:blip r:embed="rId3"/>
                          <a:stretch>
                            <a:fillRect r="-200172" b="-86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existing approach</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altLang="zh-CN" sz="1400" dirty="0">
                              <a:solidFill>
                                <a:schemeClr val="bg1"/>
                              </a:solidFill>
                              <a:latin typeface="Arial" panose="020B0604020202020204" pitchFamily="34" charset="0"/>
                              <a:cs typeface="Arial" panose="020B0604020202020204" pitchFamily="34" charset="0"/>
                            </a:rPr>
                            <a:t>Memory usage for </a:t>
                          </a:r>
                          <a:r>
                            <a:rPr lang="en-US" altLang="zh-CN" sz="1400" dirty="0">
                              <a:solidFill>
                                <a:schemeClr val="bg1"/>
                              </a:solidFill>
                              <a:latin typeface="Arial" panose="020B0604020202020204" pitchFamily="34" charset="0"/>
                              <a:cs typeface="Arial" panose="020B0604020202020204" pitchFamily="34" charset="0"/>
                            </a:rPr>
                            <a:t>GMBE</a:t>
                          </a:r>
                          <a:endParaRPr lang="zh-CN" altLang="en-US" sz="1400" dirty="0">
                            <a:solidFill>
                              <a:schemeClr val="bg1"/>
                            </a:solidFill>
                            <a:latin typeface="Arial" panose="020B0604020202020204" pitchFamily="34" charset="0"/>
                            <a:cs typeface="Arial" panose="020B0604020202020204" pitchFamily="34" charset="0"/>
                          </a:endParaRPr>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4105246504"/>
                      </a:ext>
                    </a:extLst>
                  </a:tr>
                  <a:tr h="3161042">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endParaRPr lang="zh-CN" altLang="en-US" dirty="0"/>
                        </a:p>
                      </a:txBody>
                      <a:tcPr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74492343"/>
                      </a:ext>
                    </a:extLst>
                  </a:tr>
                </a:tbl>
              </a:graphicData>
            </a:graphic>
          </p:graphicFrame>
        </mc:Fallback>
      </mc:AlternateContent>
      <p:pic>
        <p:nvPicPr>
          <p:cNvPr id="13" name="图片 12">
            <a:extLst>
              <a:ext uri="{FF2B5EF4-FFF2-40B4-BE49-F238E27FC236}">
                <a16:creationId xmlns:a16="http://schemas.microsoft.com/office/drawing/2014/main" id="{C748287E-9F58-4506-9CE2-E389AEB4E279}"/>
              </a:ext>
            </a:extLst>
          </p:cNvPr>
          <p:cNvPicPr>
            <a:picLocks noChangeAspect="1"/>
          </p:cNvPicPr>
          <p:nvPr/>
        </p:nvPicPr>
        <p:blipFill>
          <a:blip r:embed="rId4"/>
          <a:stretch>
            <a:fillRect/>
          </a:stretch>
        </p:blipFill>
        <p:spPr>
          <a:xfrm>
            <a:off x="836113" y="2995389"/>
            <a:ext cx="3347143" cy="2574000"/>
          </a:xfrm>
          <a:prstGeom prst="rect">
            <a:avLst/>
          </a:prstGeom>
        </p:spPr>
      </p:pic>
      <p:sp>
        <p:nvSpPr>
          <p:cNvPr id="2" name="标题 1">
            <a:extLst>
              <a:ext uri="{FF2B5EF4-FFF2-40B4-BE49-F238E27FC236}">
                <a16:creationId xmlns:a16="http://schemas.microsoft.com/office/drawing/2014/main" id="{CAE50123-59AE-4A22-8111-7DA6453732C9}"/>
              </a:ext>
            </a:extLst>
          </p:cNvPr>
          <p:cNvSpPr>
            <a:spLocks noGrp="1"/>
          </p:cNvSpPr>
          <p:nvPr>
            <p:ph type="title"/>
          </p:nvPr>
        </p:nvSpPr>
        <p:spPr/>
        <p:txBody>
          <a:bodyPr/>
          <a:lstStyle/>
          <a:p>
            <a:r>
              <a:rPr lang="en-US" altLang="zh-CN" dirty="0"/>
              <a:t>Idea 1 : Stack-based Iteration with Node Reuse </a:t>
            </a:r>
            <a:endParaRPr lang="zh-CN" altLang="en-US" dirty="0"/>
          </a:p>
        </p:txBody>
      </p:sp>
      <p:sp>
        <p:nvSpPr>
          <p:cNvPr id="5" name="日期占位符 4">
            <a:extLst>
              <a:ext uri="{FF2B5EF4-FFF2-40B4-BE49-F238E27FC236}">
                <a16:creationId xmlns:a16="http://schemas.microsoft.com/office/drawing/2014/main" id="{F49CC6A8-0F50-446E-B817-31A6723155AE}"/>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A576D6F7-6429-4EF2-8D03-9025C6505745}"/>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16" name="内容占位符 227">
            <a:extLst>
              <a:ext uri="{FF2B5EF4-FFF2-40B4-BE49-F238E27FC236}">
                <a16:creationId xmlns:a16="http://schemas.microsoft.com/office/drawing/2014/main" id="{D3D20041-1439-4B37-AB76-9657A013F7D1}"/>
              </a:ext>
            </a:extLst>
          </p:cNvPr>
          <p:cNvSpPr txBox="1">
            <a:spLocks/>
          </p:cNvSpPr>
          <p:nvPr/>
        </p:nvSpPr>
        <p:spPr>
          <a:xfrm>
            <a:off x="685801" y="1904899"/>
            <a:ext cx="10515600" cy="547146"/>
          </a:xfrm>
          <a:prstGeom prst="rect">
            <a:avLst/>
          </a:prstGeom>
        </p:spPr>
        <p:txBody>
          <a:bodyPr/>
          <a:lstStyle>
            <a:lvl1pPr marL="228600" indent="-228600" algn="l" defTabSz="914400" rtl="0" eaLnBrk="1" latinLnBrk="0" hangingPunct="1">
              <a:lnSpc>
                <a:spcPct val="110000"/>
              </a:lnSpc>
              <a:spcBef>
                <a:spcPts val="1000"/>
              </a:spcBef>
              <a:buFont typeface="Wingdings" panose="05000000000000000000" pitchFamily="2" charset="2"/>
              <a:buChar char="Ø"/>
              <a:defRPr sz="3200" b="1" kern="1200">
                <a:solidFill>
                  <a:schemeClr val="tx1"/>
                </a:solidFill>
                <a:latin typeface="Times New Roman" panose="02020603050405020304" pitchFamily="18" charset="0"/>
                <a:ea typeface="+mn-ea"/>
                <a:cs typeface="Times New Roman" panose="02020603050405020304" pitchFamily="18" charset="0"/>
              </a:defRPr>
            </a:lvl1pPr>
            <a:lvl2pPr marL="457200" indent="0" algn="l" defTabSz="914400" rtl="0" eaLnBrk="1" latinLnBrk="0" hangingPunct="1">
              <a:lnSpc>
                <a:spcPct val="110000"/>
              </a:lnSpc>
              <a:spcBef>
                <a:spcPts val="500"/>
              </a:spcBef>
              <a:buFont typeface="Arial" panose="020B0604020202020204" pitchFamily="34" charset="0"/>
              <a:buNone/>
              <a:defRPr sz="2800" kern="1200">
                <a:solidFill>
                  <a:schemeClr val="tx1"/>
                </a:solidFill>
                <a:latin typeface="Times New Roman" panose="02020603050405020304" pitchFamily="18" charset="0"/>
                <a:ea typeface="+mn-ea"/>
                <a:cs typeface="Times New Roman" panose="02020603050405020304" pitchFamily="18" charset="0"/>
              </a:defRPr>
            </a:lvl2pPr>
            <a:lvl3pPr marL="914400" indent="0" algn="l" defTabSz="914400" rtl="0" eaLnBrk="1" latinLnBrk="0" hangingPunct="1">
              <a:lnSpc>
                <a:spcPct val="110000"/>
              </a:lnSpc>
              <a:spcBef>
                <a:spcPts val="5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solidFill>
                  <a:schemeClr val="bg1"/>
                </a:solidFill>
                <a:latin typeface="+mn-lt"/>
              </a:rPr>
              <a:t> Step 3 : generate node </a:t>
            </a:r>
            <a:r>
              <a:rPr lang="en-US" altLang="zh-CN" sz="2000" i="1" dirty="0">
                <a:solidFill>
                  <a:schemeClr val="bg1"/>
                </a:solidFill>
                <a:latin typeface="+mn-lt"/>
              </a:rPr>
              <a:t>t</a:t>
            </a:r>
            <a:endParaRPr lang="zh-CN" altLang="en-US" sz="2000" i="1" dirty="0">
              <a:solidFill>
                <a:schemeClr val="bg1"/>
              </a:solidFill>
              <a:latin typeface="+mn-lt"/>
            </a:endParaRPr>
          </a:p>
        </p:txBody>
      </p:sp>
      <p:sp>
        <p:nvSpPr>
          <p:cNvPr id="24" name="矩形 23">
            <a:extLst>
              <a:ext uri="{FF2B5EF4-FFF2-40B4-BE49-F238E27FC236}">
                <a16:creationId xmlns:a16="http://schemas.microsoft.com/office/drawing/2014/main" id="{FCA05BE1-21F7-443F-9177-3A95EA3165B2}"/>
              </a:ext>
            </a:extLst>
          </p:cNvPr>
          <p:cNvSpPr/>
          <p:nvPr/>
        </p:nvSpPr>
        <p:spPr>
          <a:xfrm>
            <a:off x="1800904" y="5725180"/>
            <a:ext cx="8590188" cy="307777"/>
          </a:xfrm>
          <a:prstGeom prst="rect">
            <a:avLst/>
          </a:prstGeom>
        </p:spPr>
        <p:txBody>
          <a:bodyPr wrap="square">
            <a:spAutoFit/>
          </a:bodyPr>
          <a:lstStyle/>
          <a:p>
            <a:pPr lvl="0"/>
            <a:endParaRPr lang="en-US" altLang="zh-CN" sz="1400" dirty="0">
              <a:solidFill>
                <a:srgbClr val="FF0000"/>
              </a:solidFill>
            </a:endParaRPr>
          </a:p>
        </p:txBody>
      </p:sp>
      <p:pic>
        <p:nvPicPr>
          <p:cNvPr id="7" name="图片 6">
            <a:extLst>
              <a:ext uri="{FF2B5EF4-FFF2-40B4-BE49-F238E27FC236}">
                <a16:creationId xmlns:a16="http://schemas.microsoft.com/office/drawing/2014/main" id="{9E472708-C83F-43C8-99BE-97B9AE66091A}"/>
              </a:ext>
            </a:extLst>
          </p:cNvPr>
          <p:cNvPicPr>
            <a:picLocks noChangeAspect="1"/>
          </p:cNvPicPr>
          <p:nvPr/>
        </p:nvPicPr>
        <p:blipFill>
          <a:blip r:embed="rId5"/>
          <a:stretch>
            <a:fillRect/>
          </a:stretch>
        </p:blipFill>
        <p:spPr>
          <a:xfrm>
            <a:off x="5132747" y="3360902"/>
            <a:ext cx="5505165" cy="1743607"/>
          </a:xfrm>
          <a:prstGeom prst="rect">
            <a:avLst/>
          </a:prstGeom>
        </p:spPr>
      </p:pic>
      <p:sp>
        <p:nvSpPr>
          <p:cNvPr id="3" name="箭头: 上 2">
            <a:extLst>
              <a:ext uri="{FF2B5EF4-FFF2-40B4-BE49-F238E27FC236}">
                <a16:creationId xmlns:a16="http://schemas.microsoft.com/office/drawing/2014/main" id="{B51FE81C-B44E-4A3B-8C74-904775988AF4}"/>
              </a:ext>
            </a:extLst>
          </p:cNvPr>
          <p:cNvSpPr/>
          <p:nvPr/>
        </p:nvSpPr>
        <p:spPr>
          <a:xfrm>
            <a:off x="7362093" y="3804087"/>
            <a:ext cx="337624" cy="956603"/>
          </a:xfrm>
          <a:prstGeom prst="up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D7DAB3E-56A3-44D2-B04D-7BDD5D241EC9}"/>
              </a:ext>
            </a:extLst>
          </p:cNvPr>
          <p:cNvSpPr txBox="1"/>
          <p:nvPr/>
        </p:nvSpPr>
        <p:spPr>
          <a:xfrm rot="16200000">
            <a:off x="6662600" y="4006233"/>
            <a:ext cx="2313582" cy="338554"/>
          </a:xfrm>
          <a:prstGeom prst="rect">
            <a:avLst/>
          </a:prstGeom>
          <a:noFill/>
        </p:spPr>
        <p:txBody>
          <a:bodyPr wrap="none" rtlCol="0">
            <a:spAutoFit/>
          </a:bodyPr>
          <a:lstStyle/>
          <a:p>
            <a:r>
              <a:rPr lang="en-US" altLang="zh-CN" sz="1600" dirty="0">
                <a:solidFill>
                  <a:srgbClr val="0070C0"/>
                </a:solidFill>
              </a:rPr>
              <a:t>Memory size is increasing</a:t>
            </a:r>
            <a:endParaRPr lang="zh-CN" altLang="en-US" sz="1600" dirty="0">
              <a:solidFill>
                <a:srgbClr val="0070C0"/>
              </a:solidFill>
            </a:endParaRPr>
          </a:p>
        </p:txBody>
      </p:sp>
      <p:sp>
        <p:nvSpPr>
          <p:cNvPr id="12" name="文本框 11">
            <a:extLst>
              <a:ext uri="{FF2B5EF4-FFF2-40B4-BE49-F238E27FC236}">
                <a16:creationId xmlns:a16="http://schemas.microsoft.com/office/drawing/2014/main" id="{5F2C4D1C-B2A4-40DD-A2E4-9D6E6E2FDD30}"/>
              </a:ext>
            </a:extLst>
          </p:cNvPr>
          <p:cNvSpPr txBox="1"/>
          <p:nvPr/>
        </p:nvSpPr>
        <p:spPr>
          <a:xfrm rot="16200000">
            <a:off x="9939335" y="4006233"/>
            <a:ext cx="1874872" cy="338554"/>
          </a:xfrm>
          <a:prstGeom prst="rect">
            <a:avLst/>
          </a:prstGeom>
          <a:noFill/>
        </p:spPr>
        <p:txBody>
          <a:bodyPr wrap="none" rtlCol="0">
            <a:spAutoFit/>
          </a:bodyPr>
          <a:lstStyle/>
          <a:p>
            <a:r>
              <a:rPr lang="en-US" altLang="zh-CN" sz="1600" dirty="0">
                <a:solidFill>
                  <a:srgbClr val="0070C0"/>
                </a:solidFill>
              </a:rPr>
              <a:t>Memory size is fixed</a:t>
            </a:r>
            <a:endParaRPr lang="zh-CN" altLang="en-US" sz="1600" dirty="0">
              <a:solidFill>
                <a:srgbClr val="0070C0"/>
              </a:solidFill>
            </a:endParaRPr>
          </a:p>
        </p:txBody>
      </p:sp>
    </p:spTree>
    <p:extLst>
      <p:ext uri="{BB962C8B-B14F-4D97-AF65-F5344CB8AC3E}">
        <p14:creationId xmlns:p14="http://schemas.microsoft.com/office/powerpoint/2010/main" val="746522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E34A0242-3997-441D-9D8B-BB4A19B43777}"/>
              </a:ext>
            </a:extLst>
          </p:cNvPr>
          <p:cNvSpPr>
            <a:spLocks noGrp="1"/>
          </p:cNvSpPr>
          <p:nvPr>
            <p:ph type="title"/>
          </p:nvPr>
        </p:nvSpPr>
        <p:spPr/>
        <p:txBody>
          <a:bodyPr/>
          <a:lstStyle/>
          <a:p>
            <a:r>
              <a:rPr lang="en-US" altLang="zh-CN" dirty="0"/>
              <a:t>Idea 2 : Pruning Using Local Neighborhood Sizes</a:t>
            </a:r>
            <a:endParaRPr lang="zh-CN" altLang="en-US" dirty="0"/>
          </a:p>
        </p:txBody>
      </p:sp>
      <p:sp>
        <p:nvSpPr>
          <p:cNvPr id="6" name="内容占位符 5">
            <a:extLst>
              <a:ext uri="{FF2B5EF4-FFF2-40B4-BE49-F238E27FC236}">
                <a16:creationId xmlns:a16="http://schemas.microsoft.com/office/drawing/2014/main" id="{2EDC88E4-D4C2-48A7-B4C8-EEF6FF467C3D}"/>
              </a:ext>
            </a:extLst>
          </p:cNvPr>
          <p:cNvSpPr>
            <a:spLocks noGrp="1"/>
          </p:cNvSpPr>
          <p:nvPr>
            <p:ph sz="half" idx="1"/>
          </p:nvPr>
        </p:nvSpPr>
        <p:spPr>
          <a:xfrm>
            <a:off x="685802" y="1851336"/>
            <a:ext cx="5237920" cy="4362101"/>
          </a:xfrm>
        </p:spPr>
        <p:txBody>
          <a:bodyPr>
            <a:normAutofit/>
          </a:bodyPr>
          <a:lstStyle/>
          <a:p>
            <a:pPr>
              <a:buFont typeface="Wingdings" panose="05000000000000000000" pitchFamily="2" charset="2"/>
              <a:buChar char="Ø"/>
            </a:pPr>
            <a:r>
              <a:rPr lang="en-US" altLang="zh-CN" sz="2400" b="1" dirty="0"/>
              <a:t> Key observation</a:t>
            </a:r>
          </a:p>
          <a:p>
            <a:pPr marL="800100" lvl="1" indent="-342900">
              <a:buFont typeface="Arial" panose="020B0604020202020204" pitchFamily="34" charset="0"/>
              <a:buChar char="•"/>
            </a:pPr>
            <a:r>
              <a:rPr lang="en-US" altLang="zh-CN" dirty="0"/>
              <a:t>Local neighborhood sizes, as a </a:t>
            </a:r>
            <a:r>
              <a:rPr lang="en-US" altLang="zh-CN" dirty="0">
                <a:solidFill>
                  <a:srgbClr val="FF0000"/>
                </a:solidFill>
              </a:rPr>
              <a:t>necessary intermediate result</a:t>
            </a:r>
            <a:r>
              <a:rPr lang="en-US" altLang="zh-CN" dirty="0"/>
              <a:t>, can be utilized for </a:t>
            </a:r>
            <a:r>
              <a:rPr lang="en-US" altLang="zh-CN" dirty="0">
                <a:solidFill>
                  <a:schemeClr val="bg1"/>
                </a:solidFill>
              </a:rPr>
              <a:t>pruning</a:t>
            </a:r>
            <a:r>
              <a:rPr lang="en-US" altLang="zh-CN" dirty="0"/>
              <a:t>.</a:t>
            </a:r>
          </a:p>
          <a:p>
            <a:pPr>
              <a:buFont typeface="Wingdings" panose="05000000000000000000" pitchFamily="2" charset="2"/>
              <a:buChar char="Ø"/>
            </a:pPr>
            <a:r>
              <a:rPr lang="en-US" altLang="zh-CN" sz="2400" b="1" dirty="0"/>
              <a:t> Main idea</a:t>
            </a:r>
          </a:p>
          <a:p>
            <a:pPr marL="800100" lvl="1" indent="-342900">
              <a:buFont typeface="Arial" panose="020B0604020202020204" pitchFamily="34" charset="0"/>
              <a:buChar char="•"/>
            </a:pPr>
            <a:r>
              <a:rPr lang="en-US" altLang="zh-CN" dirty="0"/>
              <a:t>We prune useless candidates if </a:t>
            </a:r>
            <a:r>
              <a:rPr lang="en-US" altLang="zh-CN" dirty="0">
                <a:solidFill>
                  <a:srgbClr val="0000FF"/>
                </a:solidFill>
              </a:rPr>
              <a:t>their local neighborhood sizes do not change after popping a traversed child node</a:t>
            </a:r>
            <a:r>
              <a:rPr lang="en-US" altLang="zh-CN" dirty="0"/>
              <a:t>. This approach </a:t>
            </a:r>
            <a:r>
              <a:rPr lang="en-US" altLang="zh-CN" dirty="0">
                <a:solidFill>
                  <a:srgbClr val="FF0000"/>
                </a:solidFill>
              </a:rPr>
              <a:t>reduces thread divergence</a:t>
            </a:r>
            <a:r>
              <a:rPr lang="en-US" altLang="zh-CN" dirty="0"/>
              <a:t> by checking multiple local neighborhood sizes simultaneously..</a:t>
            </a:r>
          </a:p>
        </p:txBody>
      </p:sp>
      <p:sp>
        <p:nvSpPr>
          <p:cNvPr id="3" name="日期占位符 2">
            <a:extLst>
              <a:ext uri="{FF2B5EF4-FFF2-40B4-BE49-F238E27FC236}">
                <a16:creationId xmlns:a16="http://schemas.microsoft.com/office/drawing/2014/main" id="{2ECFFC49-5D6B-409C-903D-2CAAD54D6C66}"/>
              </a:ext>
            </a:extLst>
          </p:cNvPr>
          <p:cNvSpPr>
            <a:spLocks noGrp="1"/>
          </p:cNvSpPr>
          <p:nvPr>
            <p:ph type="dt" sz="half" idx="10"/>
          </p:nvPr>
        </p:nvSpPr>
        <p:spPr/>
        <p:txBody>
          <a:bodyPr/>
          <a:lstStyle/>
          <a:p>
            <a:fld id="{A9022B69-CCDB-4C49-82FF-93A849C8A861}" type="datetime1">
              <a:rPr lang="en-US" smtClean="0"/>
              <a:t>9/25/2023</a:t>
            </a:fld>
            <a:endParaRPr lang="en-US" dirty="0"/>
          </a:p>
        </p:txBody>
      </p:sp>
      <p:sp>
        <p:nvSpPr>
          <p:cNvPr id="4" name="灯片编号占位符 3">
            <a:extLst>
              <a:ext uri="{FF2B5EF4-FFF2-40B4-BE49-F238E27FC236}">
                <a16:creationId xmlns:a16="http://schemas.microsoft.com/office/drawing/2014/main" id="{75AA7CED-5E7C-466F-BC07-078ECBE04C7C}"/>
              </a:ext>
            </a:extLst>
          </p:cNvPr>
          <p:cNvSpPr>
            <a:spLocks noGrp="1"/>
          </p:cNvSpPr>
          <p:nvPr>
            <p:ph type="sldNum" sz="quarter" idx="12"/>
          </p:nvPr>
        </p:nvSpPr>
        <p:spPr/>
        <p:txBody>
          <a:bodyPr/>
          <a:lstStyle/>
          <a:p>
            <a:fld id="{D57F1E4F-1CFF-5643-939E-217C01CDF565}" type="slidenum">
              <a:rPr lang="en-US" smtClean="0"/>
              <a:pPr/>
              <a:t>23</a:t>
            </a:fld>
            <a:endParaRPr lang="en-US"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69CF82E-B765-47BA-BF87-D545DEA0D2A7}"/>
                  </a:ext>
                </a:extLst>
              </p:cNvPr>
              <p:cNvSpPr/>
              <p:nvPr/>
            </p:nvSpPr>
            <p:spPr>
              <a:xfrm>
                <a:off x="6184580" y="5509736"/>
                <a:ext cx="5117920" cy="738664"/>
              </a:xfrm>
              <a:prstGeom prst="rect">
                <a:avLst/>
              </a:prstGeom>
            </p:spPr>
            <p:txBody>
              <a:bodyPr wrap="square">
                <a:spAutoFit/>
              </a:bodyPr>
              <a:lstStyle/>
              <a:p>
                <a:r>
                  <a:rPr lang="en-US" altLang="zh-CN" sz="1400" dirty="0">
                    <a:solidFill>
                      <a:schemeClr val="bg1"/>
                    </a:solidFill>
                    <a:latin typeface="Arial" panose="020B0604020202020204" pitchFamily="34" charset="0"/>
                    <a:cs typeface="Arial" panose="020B0604020202020204" pitchFamily="34" charset="0"/>
                  </a:rPr>
                  <a:t>GMBE proactively prunes node </a:t>
                </a:r>
                <a14:m>
                  <m:oMath xmlns:m="http://schemas.openxmlformats.org/officeDocument/2006/math">
                    <m:sSub>
                      <m:sSubPr>
                        <m:ctrlPr>
                          <a:rPr lang="en-US"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𝑡</m:t>
                        </m:r>
                      </m:e>
                      <m:sub>
                        <m:r>
                          <a:rPr lang="en-US" altLang="zh-CN" sz="1400" i="1">
                            <a:solidFill>
                              <a:schemeClr val="bg1"/>
                            </a:solidFill>
                            <a:latin typeface="Cambria Math" panose="02040503050406030204" pitchFamily="18" charset="0"/>
                          </a:rPr>
                          <m:t>1</m:t>
                        </m:r>
                      </m:sub>
                    </m:sSub>
                  </m:oMath>
                </a14:m>
                <a:r>
                  <a:rPr lang="en-US" altLang="zh-CN" sz="1400" dirty="0">
                    <a:solidFill>
                      <a:schemeClr val="bg1"/>
                    </a:solidFill>
                    <a:latin typeface="Arial" panose="020B0604020202020204" pitchFamily="34" charset="0"/>
                    <a:cs typeface="Arial" panose="020B0604020202020204" pitchFamily="34" charset="0"/>
                  </a:rPr>
                  <a:t> by removing useless candidate vertex </a:t>
                </a:r>
                <a14:m>
                  <m:oMath xmlns:m="http://schemas.openxmlformats.org/officeDocument/2006/math">
                    <m:sSub>
                      <m:sSubPr>
                        <m:ctrlPr>
                          <a:rPr lang="en-US"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𝑣</m:t>
                        </m:r>
                      </m:e>
                      <m:sub>
                        <m:r>
                          <a:rPr lang="en-US" altLang="zh-CN" sz="1400" i="1">
                            <a:solidFill>
                              <a:schemeClr val="bg1"/>
                            </a:solidFill>
                            <a:latin typeface="Cambria Math" panose="02040503050406030204" pitchFamily="18" charset="0"/>
                          </a:rPr>
                          <m:t>4</m:t>
                        </m:r>
                      </m:sub>
                    </m:sSub>
                  </m:oMath>
                </a14:m>
                <a:r>
                  <a:rPr lang="en-US" altLang="zh-CN" sz="1400" dirty="0">
                    <a:solidFill>
                      <a:schemeClr val="bg1"/>
                    </a:solidFill>
                    <a:latin typeface="Arial" panose="020B0604020202020204" pitchFamily="34" charset="0"/>
                    <a:cs typeface="Arial" panose="020B0604020202020204" pitchFamily="34" charset="0"/>
                  </a:rPr>
                  <a:t> at node </a:t>
                </a:r>
                <a:r>
                  <a:rPr lang="zh-CN" altLang="en-US" sz="1400" dirty="0">
                    <a:solidFill>
                      <a:schemeClr val="bg1"/>
                    </a:solidFill>
                    <a:latin typeface="Arial" panose="020B0604020202020204" pitchFamily="34" charset="0"/>
                    <a:cs typeface="Arial" panose="020B0604020202020204" pitchFamily="34" charset="0"/>
                  </a:rPr>
                  <a:t>𝑟 </a:t>
                </a:r>
                <a:r>
                  <a:rPr lang="en-US" altLang="zh-CN" sz="1400" dirty="0">
                    <a:solidFill>
                      <a:schemeClr val="bg1"/>
                    </a:solidFill>
                    <a:latin typeface="Arial" panose="020B0604020202020204" pitchFamily="34" charset="0"/>
                    <a:cs typeface="Arial" panose="020B0604020202020204" pitchFamily="34" charset="0"/>
                  </a:rPr>
                  <a:t>because the local neighborhood size (i.e., 2) for </a:t>
                </a:r>
                <a14:m>
                  <m:oMath xmlns:m="http://schemas.openxmlformats.org/officeDocument/2006/math">
                    <m:sSub>
                      <m:sSubPr>
                        <m:ctrlPr>
                          <a:rPr lang="en-US" altLang="zh-CN" sz="1400" i="1">
                            <a:solidFill>
                              <a:schemeClr val="bg1"/>
                            </a:solidFill>
                            <a:latin typeface="Cambria Math" panose="02040503050406030204" pitchFamily="18" charset="0"/>
                          </a:rPr>
                        </m:ctrlPr>
                      </m:sSubPr>
                      <m:e>
                        <m:r>
                          <a:rPr lang="en-US" altLang="zh-CN" sz="1400" i="1">
                            <a:solidFill>
                              <a:schemeClr val="bg1"/>
                            </a:solidFill>
                            <a:latin typeface="Cambria Math" panose="02040503050406030204" pitchFamily="18" charset="0"/>
                          </a:rPr>
                          <m:t>𝑣</m:t>
                        </m:r>
                      </m:e>
                      <m:sub>
                        <m:r>
                          <a:rPr lang="en-US" altLang="zh-CN" sz="1400" i="1">
                            <a:solidFill>
                              <a:schemeClr val="bg1"/>
                            </a:solidFill>
                            <a:latin typeface="Cambria Math" panose="02040503050406030204" pitchFamily="18" charset="0"/>
                          </a:rPr>
                          <m:t>4</m:t>
                        </m:r>
                      </m:sub>
                    </m:sSub>
                  </m:oMath>
                </a14:m>
                <a:r>
                  <a:rPr lang="en-US" altLang="zh-CN" sz="1400" dirty="0">
                    <a:solidFill>
                      <a:schemeClr val="bg1"/>
                    </a:solidFill>
                    <a:latin typeface="Arial" panose="020B0604020202020204" pitchFamily="34" charset="0"/>
                    <a:cs typeface="Arial" panose="020B0604020202020204" pitchFamily="34" charset="0"/>
                  </a:rPr>
                  <a:t> does not change after popping node </a:t>
                </a:r>
                <a:r>
                  <a:rPr lang="zh-CN" altLang="en-US" sz="1400" dirty="0">
                    <a:solidFill>
                      <a:schemeClr val="bg1"/>
                    </a:solidFill>
                    <a:latin typeface="Arial" panose="020B0604020202020204" pitchFamily="34" charset="0"/>
                    <a:cs typeface="Arial" panose="020B0604020202020204" pitchFamily="34" charset="0"/>
                  </a:rPr>
                  <a:t>𝑠</a:t>
                </a:r>
                <a:r>
                  <a:rPr lang="en-US" altLang="zh-CN" sz="1400" dirty="0">
                    <a:solidFill>
                      <a:schemeClr val="bg1"/>
                    </a:solidFill>
                    <a:latin typeface="Arial" panose="020B0604020202020204" pitchFamily="34" charset="0"/>
                    <a:cs typeface="Arial" panose="020B0604020202020204" pitchFamily="34" charset="0"/>
                  </a:rPr>
                  <a:t>.</a:t>
                </a:r>
                <a:r>
                  <a:rPr lang="fr-FR" altLang="zh-CN" sz="1400" dirty="0">
                    <a:solidFill>
                      <a:schemeClr val="bg1"/>
                    </a:solidFill>
                    <a:latin typeface="Arial" panose="020B0604020202020204" pitchFamily="34" charset="0"/>
                    <a:cs typeface="Arial" panose="020B0604020202020204" pitchFamily="34" charset="0"/>
                  </a:rPr>
                  <a:t>  </a:t>
                </a:r>
              </a:p>
            </p:txBody>
          </p:sp>
        </mc:Choice>
        <mc:Fallback xmlns="">
          <p:sp>
            <p:nvSpPr>
              <p:cNvPr id="9" name="矩形 8">
                <a:extLst>
                  <a:ext uri="{FF2B5EF4-FFF2-40B4-BE49-F238E27FC236}">
                    <a16:creationId xmlns:a16="http://schemas.microsoft.com/office/drawing/2014/main" id="{D69CF82E-B765-47BA-BF87-D545DEA0D2A7}"/>
                  </a:ext>
                </a:extLst>
              </p:cNvPr>
              <p:cNvSpPr>
                <a:spLocks noRot="1" noChangeAspect="1" noMove="1" noResize="1" noEditPoints="1" noAdjustHandles="1" noChangeArrowheads="1" noChangeShapeType="1" noTextEdit="1"/>
              </p:cNvSpPr>
              <p:nvPr/>
            </p:nvSpPr>
            <p:spPr>
              <a:xfrm>
                <a:off x="6184580" y="5509736"/>
                <a:ext cx="5117920" cy="738664"/>
              </a:xfrm>
              <a:prstGeom prst="rect">
                <a:avLst/>
              </a:prstGeom>
              <a:blipFill>
                <a:blip r:embed="rId2"/>
                <a:stretch>
                  <a:fillRect l="-358" t="-1653" b="-7438"/>
                </a:stretch>
              </a:blipFill>
            </p:spPr>
            <p:txBody>
              <a:bodyPr/>
              <a:lstStyle/>
              <a:p>
                <a:r>
                  <a:rPr lang="zh-CN" altLang="en-US">
                    <a:noFill/>
                  </a:rPr>
                  <a:t> </a:t>
                </a:r>
              </a:p>
            </p:txBody>
          </p:sp>
        </mc:Fallback>
      </mc:AlternateContent>
      <p:pic>
        <p:nvPicPr>
          <p:cNvPr id="49" name="内容占位符 48">
            <a:extLst>
              <a:ext uri="{FF2B5EF4-FFF2-40B4-BE49-F238E27FC236}">
                <a16:creationId xmlns:a16="http://schemas.microsoft.com/office/drawing/2014/main" id="{C51E69C1-4A03-4526-B8B1-ECCFB43A0822}"/>
              </a:ext>
            </a:extLst>
          </p:cNvPr>
          <p:cNvPicPr>
            <a:picLocks noGrp="1" noChangeAspect="1"/>
          </p:cNvPicPr>
          <p:nvPr>
            <p:ph sz="half" idx="2"/>
          </p:nvPr>
        </p:nvPicPr>
        <p:blipFill>
          <a:blip r:embed="rId3"/>
          <a:stretch>
            <a:fillRect/>
          </a:stretch>
        </p:blipFill>
        <p:spPr>
          <a:xfrm>
            <a:off x="6593289" y="1785938"/>
            <a:ext cx="3692176" cy="3649662"/>
          </a:xfrm>
          <a:prstGeom prst="rect">
            <a:avLst/>
          </a:prstGeom>
        </p:spPr>
      </p:pic>
    </p:spTree>
    <p:extLst>
      <p:ext uri="{BB962C8B-B14F-4D97-AF65-F5344CB8AC3E}">
        <p14:creationId xmlns:p14="http://schemas.microsoft.com/office/powerpoint/2010/main" val="1337003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538ED-9C7A-4419-89E0-F36A60E7BE0D}"/>
              </a:ext>
            </a:extLst>
          </p:cNvPr>
          <p:cNvSpPr>
            <a:spLocks noGrp="1"/>
          </p:cNvSpPr>
          <p:nvPr>
            <p:ph type="title"/>
          </p:nvPr>
        </p:nvSpPr>
        <p:spPr/>
        <p:txBody>
          <a:bodyPr/>
          <a:lstStyle/>
          <a:p>
            <a:r>
              <a:rPr lang="en-US" altLang="zh-CN" dirty="0"/>
              <a:t>Idea 3: Load-aware Task Scheduling </a:t>
            </a:r>
            <a:endParaRPr lang="zh-CN" altLang="en-US" dirty="0"/>
          </a:p>
        </p:txBody>
      </p:sp>
      <p:sp>
        <p:nvSpPr>
          <p:cNvPr id="7" name="内容占位符 6">
            <a:extLst>
              <a:ext uri="{FF2B5EF4-FFF2-40B4-BE49-F238E27FC236}">
                <a16:creationId xmlns:a16="http://schemas.microsoft.com/office/drawing/2014/main" id="{218A7D52-A9AA-4F11-AAD2-AF9B39904967}"/>
              </a:ext>
            </a:extLst>
          </p:cNvPr>
          <p:cNvSpPr>
            <a:spLocks noGrp="1"/>
          </p:cNvSpPr>
          <p:nvPr>
            <p:ph idx="1"/>
          </p:nvPr>
        </p:nvSpPr>
        <p:spPr>
          <a:xfrm>
            <a:off x="685801" y="1475509"/>
            <a:ext cx="5730239" cy="4853729"/>
          </a:xfrm>
        </p:spPr>
        <p:txBody>
          <a:bodyPr>
            <a:normAutofit/>
          </a:bodyPr>
          <a:lstStyle/>
          <a:p>
            <a:pPr>
              <a:buFont typeface="Wingdings" panose="05000000000000000000" pitchFamily="2" charset="2"/>
              <a:buChar char="Ø"/>
            </a:pPr>
            <a:r>
              <a:rPr lang="en-US" altLang="zh-CN" sz="2200" b="1" dirty="0">
                <a:solidFill>
                  <a:prstClr val="black"/>
                </a:solidFill>
              </a:rPr>
              <a:t>Key observation</a:t>
            </a:r>
          </a:p>
          <a:p>
            <a:pPr lvl="1"/>
            <a:r>
              <a:rPr lang="en-US" altLang="zh-CN" sz="2000" dirty="0"/>
              <a:t>Due to the imbalance of subtrees in MBE problems, directly mapping subtrees to computational resources leads to significant load imbalance.</a:t>
            </a:r>
          </a:p>
          <a:p>
            <a:pPr lvl="0">
              <a:buFont typeface="Wingdings" panose="05000000000000000000" pitchFamily="2" charset="2"/>
              <a:buChar char="Ø"/>
            </a:pPr>
            <a:r>
              <a:rPr lang="en-US" altLang="zh-CN" sz="2200" b="1" dirty="0">
                <a:solidFill>
                  <a:prstClr val="black"/>
                </a:solidFill>
              </a:rPr>
              <a:t> Main idea</a:t>
            </a:r>
          </a:p>
          <a:p>
            <a:pPr marL="800100" lvl="1" indent="-342900">
              <a:buFont typeface="Arial" panose="020B0604020202020204" pitchFamily="34" charset="0"/>
              <a:buChar char="•"/>
            </a:pPr>
            <a:r>
              <a:rPr lang="en-US" altLang="zh-CN" sz="2000" dirty="0"/>
              <a:t>Design two thresholds to </a:t>
            </a:r>
            <a:r>
              <a:rPr lang="en-US" altLang="zh-CN" sz="2000" dirty="0">
                <a:solidFill>
                  <a:srgbClr val="0000FF"/>
                </a:solidFill>
              </a:rPr>
              <a:t>detect large subtree</a:t>
            </a:r>
            <a:r>
              <a:rPr lang="en-US" altLang="zh-CN" sz="2000" dirty="0"/>
              <a:t>.</a:t>
            </a:r>
          </a:p>
          <a:p>
            <a:pPr marL="800100" lvl="1" indent="-342900">
              <a:buFont typeface="Arial" panose="020B0604020202020204" pitchFamily="34" charset="0"/>
              <a:buChar char="•"/>
            </a:pPr>
            <a:r>
              <a:rPr lang="en-US" altLang="zh-CN" sz="2000" dirty="0"/>
              <a:t>Dynamically </a:t>
            </a:r>
            <a:r>
              <a:rPr lang="en-US" altLang="zh-CN" sz="2000" dirty="0">
                <a:solidFill>
                  <a:srgbClr val="0000FF"/>
                </a:solidFill>
              </a:rPr>
              <a:t>divide large trees </a:t>
            </a:r>
            <a:r>
              <a:rPr lang="en-US" altLang="zh-CN" sz="2000" dirty="0"/>
              <a:t>into multiple subtrees to </a:t>
            </a:r>
            <a:r>
              <a:rPr lang="en-US" altLang="zh-CN" sz="2000" dirty="0">
                <a:solidFill>
                  <a:srgbClr val="FF0000"/>
                </a:solidFill>
              </a:rPr>
              <a:t>balance the workloads</a:t>
            </a:r>
            <a:r>
              <a:rPr lang="en-US" altLang="zh-CN" sz="2000" dirty="0"/>
              <a:t>.</a:t>
            </a:r>
            <a:endParaRPr lang="zh-CN" altLang="en-US" sz="2000" dirty="0"/>
          </a:p>
        </p:txBody>
      </p:sp>
      <p:sp>
        <p:nvSpPr>
          <p:cNvPr id="5" name="日期占位符 4">
            <a:extLst>
              <a:ext uri="{FF2B5EF4-FFF2-40B4-BE49-F238E27FC236}">
                <a16:creationId xmlns:a16="http://schemas.microsoft.com/office/drawing/2014/main" id="{A5CE3AAC-340D-4C41-BB20-272C43F3D988}"/>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B530175E-FCF1-41B0-AFA5-D65DA8F7F89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27" name="图片 26">
            <a:extLst>
              <a:ext uri="{FF2B5EF4-FFF2-40B4-BE49-F238E27FC236}">
                <a16:creationId xmlns:a16="http://schemas.microsoft.com/office/drawing/2014/main" id="{49C4F6F5-2248-4E75-A054-27818F1F1700}"/>
              </a:ext>
            </a:extLst>
          </p:cNvPr>
          <p:cNvPicPr>
            <a:picLocks noChangeAspect="1"/>
          </p:cNvPicPr>
          <p:nvPr/>
        </p:nvPicPr>
        <p:blipFill>
          <a:blip r:embed="rId3"/>
          <a:stretch>
            <a:fillRect/>
          </a:stretch>
        </p:blipFill>
        <p:spPr>
          <a:xfrm>
            <a:off x="6613826" y="1924745"/>
            <a:ext cx="5278454" cy="3008510"/>
          </a:xfrm>
          <a:prstGeom prst="rect">
            <a:avLst/>
          </a:prstGeom>
        </p:spPr>
      </p:pic>
    </p:spTree>
    <p:extLst>
      <p:ext uri="{BB962C8B-B14F-4D97-AF65-F5344CB8AC3E}">
        <p14:creationId xmlns:p14="http://schemas.microsoft.com/office/powerpoint/2010/main" val="2931286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6538ED-9C7A-4419-89E0-F36A60E7BE0D}"/>
              </a:ext>
            </a:extLst>
          </p:cNvPr>
          <p:cNvSpPr>
            <a:spLocks noGrp="1"/>
          </p:cNvSpPr>
          <p:nvPr>
            <p:ph type="title"/>
          </p:nvPr>
        </p:nvSpPr>
        <p:spPr/>
        <p:txBody>
          <a:bodyPr/>
          <a:lstStyle/>
          <a:p>
            <a:r>
              <a:rPr lang="en-US" altLang="zh-CN" dirty="0"/>
              <a:t>Idea 3: Load-aware Task Scheduling </a:t>
            </a:r>
            <a:endParaRPr lang="zh-CN" altLang="en-US" dirty="0"/>
          </a:p>
        </p:txBody>
      </p:sp>
      <p:sp>
        <p:nvSpPr>
          <p:cNvPr id="5" name="日期占位符 4">
            <a:extLst>
              <a:ext uri="{FF2B5EF4-FFF2-40B4-BE49-F238E27FC236}">
                <a16:creationId xmlns:a16="http://schemas.microsoft.com/office/drawing/2014/main" id="{A5CE3AAC-340D-4C41-BB20-272C43F3D988}"/>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B530175E-FCF1-41B0-AFA5-D65DA8F7F89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155" name="图片 154">
            <a:extLst>
              <a:ext uri="{FF2B5EF4-FFF2-40B4-BE49-F238E27FC236}">
                <a16:creationId xmlns:a16="http://schemas.microsoft.com/office/drawing/2014/main" id="{25D509FE-4D16-437B-9687-CCA012F72950}"/>
              </a:ext>
            </a:extLst>
          </p:cNvPr>
          <p:cNvPicPr>
            <a:picLocks noChangeAspect="1"/>
          </p:cNvPicPr>
          <p:nvPr/>
        </p:nvPicPr>
        <p:blipFill>
          <a:blip r:embed="rId3"/>
          <a:stretch>
            <a:fillRect/>
          </a:stretch>
        </p:blipFill>
        <p:spPr>
          <a:xfrm>
            <a:off x="1597216" y="4603346"/>
            <a:ext cx="9406509" cy="895858"/>
          </a:xfrm>
          <a:prstGeom prst="rect">
            <a:avLst/>
          </a:prstGeom>
        </p:spPr>
      </p:pic>
      <p:pic>
        <p:nvPicPr>
          <p:cNvPr id="161" name="图片 160">
            <a:extLst>
              <a:ext uri="{FF2B5EF4-FFF2-40B4-BE49-F238E27FC236}">
                <a16:creationId xmlns:a16="http://schemas.microsoft.com/office/drawing/2014/main" id="{592E802F-905E-4500-80AA-0A119C4921A0}"/>
              </a:ext>
            </a:extLst>
          </p:cNvPr>
          <p:cNvPicPr>
            <a:picLocks noChangeAspect="1"/>
          </p:cNvPicPr>
          <p:nvPr/>
        </p:nvPicPr>
        <p:blipFill>
          <a:blip r:embed="rId4"/>
          <a:stretch>
            <a:fillRect/>
          </a:stretch>
        </p:blipFill>
        <p:spPr>
          <a:xfrm>
            <a:off x="1629410" y="2358000"/>
            <a:ext cx="9342120" cy="1616325"/>
          </a:xfrm>
          <a:prstGeom prst="rect">
            <a:avLst/>
          </a:prstGeom>
        </p:spPr>
      </p:pic>
      <p:sp>
        <p:nvSpPr>
          <p:cNvPr id="165" name="文本框 164">
            <a:extLst>
              <a:ext uri="{FF2B5EF4-FFF2-40B4-BE49-F238E27FC236}">
                <a16:creationId xmlns:a16="http://schemas.microsoft.com/office/drawing/2014/main" id="{1C0E74CA-6DE9-4442-AC40-B616E66F5888}"/>
              </a:ext>
            </a:extLst>
          </p:cNvPr>
          <p:cNvSpPr txBox="1"/>
          <p:nvPr/>
        </p:nvSpPr>
        <p:spPr>
          <a:xfrm>
            <a:off x="1770592" y="5769178"/>
            <a:ext cx="9059757" cy="400110"/>
          </a:xfrm>
          <a:prstGeom prst="rect">
            <a:avLst/>
          </a:prstGeom>
          <a:noFill/>
        </p:spPr>
        <p:txBody>
          <a:bodyPr wrap="square" rtlCol="0">
            <a:spAutoFit/>
          </a:bodyPr>
          <a:lstStyle/>
          <a:p>
            <a:pPr algn="ctr"/>
            <a:r>
              <a:rPr lang="en-US" altLang="zh-CN" sz="2000" dirty="0">
                <a:solidFill>
                  <a:srgbClr val="0000FF"/>
                </a:solidFill>
              </a:rPr>
              <a:t>Solution 1 : Map subtrees to warps.</a:t>
            </a:r>
            <a:endParaRPr lang="zh-CN" altLang="en-US" sz="2000" dirty="0">
              <a:solidFill>
                <a:srgbClr val="0000FF"/>
              </a:solidFill>
            </a:endParaRPr>
          </a:p>
        </p:txBody>
      </p:sp>
      <p:sp>
        <p:nvSpPr>
          <p:cNvPr id="166" name="箭头: 上下 165">
            <a:extLst>
              <a:ext uri="{FF2B5EF4-FFF2-40B4-BE49-F238E27FC236}">
                <a16:creationId xmlns:a16="http://schemas.microsoft.com/office/drawing/2014/main" id="{3465EEA5-8494-4179-BEF9-43636D14845D}"/>
              </a:ext>
            </a:extLst>
          </p:cNvPr>
          <p:cNvSpPr/>
          <p:nvPr/>
        </p:nvSpPr>
        <p:spPr>
          <a:xfrm>
            <a:off x="5938203" y="3974325"/>
            <a:ext cx="724535" cy="554822"/>
          </a:xfrm>
          <a:prstGeom prst="upDownArrow">
            <a:avLst>
              <a:gd name="adj1" fmla="val 42584"/>
              <a:gd name="adj2" fmla="val 2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992458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图片 124">
            <a:extLst>
              <a:ext uri="{FF2B5EF4-FFF2-40B4-BE49-F238E27FC236}">
                <a16:creationId xmlns:a16="http://schemas.microsoft.com/office/drawing/2014/main" id="{02E203C6-5E68-46C2-8637-16C1B163FF1D}"/>
              </a:ext>
            </a:extLst>
          </p:cNvPr>
          <p:cNvPicPr>
            <a:picLocks noChangeAspect="1"/>
          </p:cNvPicPr>
          <p:nvPr/>
        </p:nvPicPr>
        <p:blipFill>
          <a:blip r:embed="rId3"/>
          <a:stretch>
            <a:fillRect/>
          </a:stretch>
        </p:blipFill>
        <p:spPr>
          <a:xfrm>
            <a:off x="1554225" y="4561312"/>
            <a:ext cx="9449500" cy="1108413"/>
          </a:xfrm>
          <a:prstGeom prst="rect">
            <a:avLst/>
          </a:prstGeom>
        </p:spPr>
      </p:pic>
      <p:sp>
        <p:nvSpPr>
          <p:cNvPr id="2" name="标题 1">
            <a:extLst>
              <a:ext uri="{FF2B5EF4-FFF2-40B4-BE49-F238E27FC236}">
                <a16:creationId xmlns:a16="http://schemas.microsoft.com/office/drawing/2014/main" id="{D16538ED-9C7A-4419-89E0-F36A60E7BE0D}"/>
              </a:ext>
            </a:extLst>
          </p:cNvPr>
          <p:cNvSpPr>
            <a:spLocks noGrp="1"/>
          </p:cNvSpPr>
          <p:nvPr>
            <p:ph type="title"/>
          </p:nvPr>
        </p:nvSpPr>
        <p:spPr/>
        <p:txBody>
          <a:bodyPr/>
          <a:lstStyle/>
          <a:p>
            <a:r>
              <a:rPr lang="en-US" altLang="zh-CN" dirty="0"/>
              <a:t>Idea 3: Load-aware Task Scheduling </a:t>
            </a:r>
            <a:endParaRPr lang="zh-CN" altLang="en-US" dirty="0"/>
          </a:p>
        </p:txBody>
      </p:sp>
      <p:sp>
        <p:nvSpPr>
          <p:cNvPr id="5" name="日期占位符 4">
            <a:extLst>
              <a:ext uri="{FF2B5EF4-FFF2-40B4-BE49-F238E27FC236}">
                <a16:creationId xmlns:a16="http://schemas.microsoft.com/office/drawing/2014/main" id="{A5CE3AAC-340D-4C41-BB20-272C43F3D988}"/>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B530175E-FCF1-41B0-AFA5-D65DA8F7F89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161" name="图片 160">
            <a:extLst>
              <a:ext uri="{FF2B5EF4-FFF2-40B4-BE49-F238E27FC236}">
                <a16:creationId xmlns:a16="http://schemas.microsoft.com/office/drawing/2014/main" id="{592E802F-905E-4500-80AA-0A119C4921A0}"/>
              </a:ext>
            </a:extLst>
          </p:cNvPr>
          <p:cNvPicPr>
            <a:picLocks noChangeAspect="1"/>
          </p:cNvPicPr>
          <p:nvPr/>
        </p:nvPicPr>
        <p:blipFill>
          <a:blip r:embed="rId4"/>
          <a:stretch>
            <a:fillRect/>
          </a:stretch>
        </p:blipFill>
        <p:spPr>
          <a:xfrm>
            <a:off x="1629410" y="2358000"/>
            <a:ext cx="9342120" cy="1616325"/>
          </a:xfrm>
          <a:prstGeom prst="rect">
            <a:avLst/>
          </a:prstGeom>
        </p:spPr>
      </p:pic>
      <p:sp>
        <p:nvSpPr>
          <p:cNvPr id="165" name="文本框 164">
            <a:extLst>
              <a:ext uri="{FF2B5EF4-FFF2-40B4-BE49-F238E27FC236}">
                <a16:creationId xmlns:a16="http://schemas.microsoft.com/office/drawing/2014/main" id="{1C0E74CA-6DE9-4442-AC40-B616E66F5888}"/>
              </a:ext>
            </a:extLst>
          </p:cNvPr>
          <p:cNvSpPr txBox="1"/>
          <p:nvPr/>
        </p:nvSpPr>
        <p:spPr>
          <a:xfrm>
            <a:off x="1770592" y="5769178"/>
            <a:ext cx="9059757" cy="400110"/>
          </a:xfrm>
          <a:prstGeom prst="rect">
            <a:avLst/>
          </a:prstGeom>
          <a:noFill/>
        </p:spPr>
        <p:txBody>
          <a:bodyPr wrap="square" rtlCol="0">
            <a:spAutoFit/>
          </a:bodyPr>
          <a:lstStyle/>
          <a:p>
            <a:pPr algn="ctr"/>
            <a:r>
              <a:rPr lang="en-US" altLang="zh-CN" sz="2000" dirty="0">
                <a:solidFill>
                  <a:srgbClr val="0000FF"/>
                </a:solidFill>
              </a:rPr>
              <a:t>Solution 2 : Map subtrees to blocks.</a:t>
            </a:r>
            <a:endParaRPr lang="zh-CN" altLang="en-US" sz="2000" dirty="0">
              <a:solidFill>
                <a:srgbClr val="0000FF"/>
              </a:solidFill>
            </a:endParaRPr>
          </a:p>
        </p:txBody>
      </p:sp>
      <p:sp>
        <p:nvSpPr>
          <p:cNvPr id="166" name="箭头: 上下 165">
            <a:extLst>
              <a:ext uri="{FF2B5EF4-FFF2-40B4-BE49-F238E27FC236}">
                <a16:creationId xmlns:a16="http://schemas.microsoft.com/office/drawing/2014/main" id="{3465EEA5-8494-4179-BEF9-43636D14845D}"/>
              </a:ext>
            </a:extLst>
          </p:cNvPr>
          <p:cNvSpPr/>
          <p:nvPr/>
        </p:nvSpPr>
        <p:spPr>
          <a:xfrm>
            <a:off x="5938203" y="3974325"/>
            <a:ext cx="724535" cy="554822"/>
          </a:xfrm>
          <a:prstGeom prst="upDownArrow">
            <a:avLst>
              <a:gd name="adj1" fmla="val 42584"/>
              <a:gd name="adj2" fmla="val 2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284023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A1A19652-F3CA-4B12-99DC-DB9A2E2E1A9A}"/>
              </a:ext>
            </a:extLst>
          </p:cNvPr>
          <p:cNvPicPr>
            <a:picLocks noChangeAspect="1"/>
          </p:cNvPicPr>
          <p:nvPr/>
        </p:nvPicPr>
        <p:blipFill>
          <a:blip r:embed="rId3"/>
          <a:stretch>
            <a:fillRect/>
          </a:stretch>
        </p:blipFill>
        <p:spPr>
          <a:xfrm>
            <a:off x="1637856" y="1826988"/>
            <a:ext cx="9357816" cy="2177852"/>
          </a:xfrm>
          <a:prstGeom prst="rect">
            <a:avLst/>
          </a:prstGeom>
        </p:spPr>
      </p:pic>
      <p:sp>
        <p:nvSpPr>
          <p:cNvPr id="2" name="标题 1">
            <a:extLst>
              <a:ext uri="{FF2B5EF4-FFF2-40B4-BE49-F238E27FC236}">
                <a16:creationId xmlns:a16="http://schemas.microsoft.com/office/drawing/2014/main" id="{D16538ED-9C7A-4419-89E0-F36A60E7BE0D}"/>
              </a:ext>
            </a:extLst>
          </p:cNvPr>
          <p:cNvSpPr>
            <a:spLocks noGrp="1"/>
          </p:cNvSpPr>
          <p:nvPr>
            <p:ph type="title"/>
          </p:nvPr>
        </p:nvSpPr>
        <p:spPr/>
        <p:txBody>
          <a:bodyPr/>
          <a:lstStyle/>
          <a:p>
            <a:r>
              <a:rPr lang="en-US" altLang="zh-CN" dirty="0"/>
              <a:t>Idea 3: Load-aware Task Scheduling </a:t>
            </a:r>
            <a:endParaRPr lang="zh-CN" altLang="en-US" dirty="0"/>
          </a:p>
        </p:txBody>
      </p:sp>
      <p:sp>
        <p:nvSpPr>
          <p:cNvPr id="5" name="日期占位符 4">
            <a:extLst>
              <a:ext uri="{FF2B5EF4-FFF2-40B4-BE49-F238E27FC236}">
                <a16:creationId xmlns:a16="http://schemas.microsoft.com/office/drawing/2014/main" id="{A5CE3AAC-340D-4C41-BB20-272C43F3D988}"/>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B530175E-FCF1-41B0-AFA5-D65DA8F7F89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155" name="图片 154">
            <a:extLst>
              <a:ext uri="{FF2B5EF4-FFF2-40B4-BE49-F238E27FC236}">
                <a16:creationId xmlns:a16="http://schemas.microsoft.com/office/drawing/2014/main" id="{25D509FE-4D16-437B-9687-CCA012F72950}"/>
              </a:ext>
            </a:extLst>
          </p:cNvPr>
          <p:cNvPicPr>
            <a:picLocks noChangeAspect="1"/>
          </p:cNvPicPr>
          <p:nvPr/>
        </p:nvPicPr>
        <p:blipFill>
          <a:blip r:embed="rId4"/>
          <a:stretch>
            <a:fillRect/>
          </a:stretch>
        </p:blipFill>
        <p:spPr>
          <a:xfrm>
            <a:off x="1597216" y="4603346"/>
            <a:ext cx="9406509" cy="895858"/>
          </a:xfrm>
          <a:prstGeom prst="rect">
            <a:avLst/>
          </a:prstGeom>
        </p:spPr>
      </p:pic>
      <p:sp>
        <p:nvSpPr>
          <p:cNvPr id="165" name="文本框 164">
            <a:extLst>
              <a:ext uri="{FF2B5EF4-FFF2-40B4-BE49-F238E27FC236}">
                <a16:creationId xmlns:a16="http://schemas.microsoft.com/office/drawing/2014/main" id="{1C0E74CA-6DE9-4442-AC40-B616E66F5888}"/>
              </a:ext>
            </a:extLst>
          </p:cNvPr>
          <p:cNvSpPr txBox="1"/>
          <p:nvPr/>
        </p:nvSpPr>
        <p:spPr>
          <a:xfrm>
            <a:off x="1058333" y="5769178"/>
            <a:ext cx="10172699" cy="400110"/>
          </a:xfrm>
          <a:prstGeom prst="rect">
            <a:avLst/>
          </a:prstGeom>
          <a:noFill/>
        </p:spPr>
        <p:txBody>
          <a:bodyPr wrap="square" rtlCol="0">
            <a:spAutoFit/>
          </a:bodyPr>
          <a:lstStyle/>
          <a:p>
            <a:pPr algn="ctr"/>
            <a:r>
              <a:rPr lang="en-US" altLang="zh-CN" sz="2000" dirty="0">
                <a:solidFill>
                  <a:srgbClr val="FF0000"/>
                </a:solidFill>
              </a:rPr>
              <a:t>Solution 3 :  Dynamically divide large tree into multiple subtrees and  map subtrees to warps.</a:t>
            </a:r>
            <a:endParaRPr lang="zh-CN" altLang="en-US" sz="2000" dirty="0">
              <a:solidFill>
                <a:srgbClr val="FF0000"/>
              </a:solidFill>
            </a:endParaRPr>
          </a:p>
        </p:txBody>
      </p:sp>
      <p:sp>
        <p:nvSpPr>
          <p:cNvPr id="166" name="箭头: 上下 165">
            <a:extLst>
              <a:ext uri="{FF2B5EF4-FFF2-40B4-BE49-F238E27FC236}">
                <a16:creationId xmlns:a16="http://schemas.microsoft.com/office/drawing/2014/main" id="{3465EEA5-8494-4179-BEF9-43636D14845D}"/>
              </a:ext>
            </a:extLst>
          </p:cNvPr>
          <p:cNvSpPr/>
          <p:nvPr/>
        </p:nvSpPr>
        <p:spPr>
          <a:xfrm>
            <a:off x="5938203" y="3992840"/>
            <a:ext cx="724535" cy="536307"/>
          </a:xfrm>
          <a:prstGeom prst="upDownArrow">
            <a:avLst>
              <a:gd name="adj1" fmla="val 42584"/>
              <a:gd name="adj2" fmla="val 2802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034458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4BE316-4301-4B21-8774-64C0FA043E7C}"/>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F70272DD-41C6-4D9D-8DA9-C4EE0CE21D4C}"/>
              </a:ext>
            </a:extLst>
          </p:cNvPr>
          <p:cNvSpPr>
            <a:spLocks noGrp="1"/>
          </p:cNvSpPr>
          <p:nvPr>
            <p:ph type="sldNum" sz="quarter" idx="11"/>
          </p:nvPr>
        </p:nvSpPr>
        <p:spPr/>
        <p:txBody>
          <a:bodyPr/>
          <a:lstStyle/>
          <a:p>
            <a:fld id="{D57F1E4F-1CFF-5643-939E-217C01CDF565}" type="slidenum">
              <a:rPr lang="en-US" smtClean="0"/>
              <a:pPr/>
              <a:t>28</a:t>
            </a:fld>
            <a:endParaRPr lang="en-US" dirty="0"/>
          </a:p>
        </p:txBody>
      </p:sp>
      <p:sp>
        <p:nvSpPr>
          <p:cNvPr id="6" name="标题 5">
            <a:extLst>
              <a:ext uri="{FF2B5EF4-FFF2-40B4-BE49-F238E27FC236}">
                <a16:creationId xmlns:a16="http://schemas.microsoft.com/office/drawing/2014/main" id="{D8C547E0-080D-47B3-8069-BD7AC3B22A6A}"/>
              </a:ext>
            </a:extLst>
          </p:cNvPr>
          <p:cNvSpPr>
            <a:spLocks noGrp="1"/>
          </p:cNvSpPr>
          <p:nvPr>
            <p:ph type="title"/>
          </p:nvPr>
        </p:nvSpPr>
        <p:spPr/>
        <p:txBody>
          <a:bodyPr>
            <a:normAutofit/>
          </a:bodyPr>
          <a:lstStyle/>
          <a:p>
            <a:r>
              <a:rPr lang="en-US" altLang="zh-CN" dirty="0"/>
              <a:t>Evaluation</a:t>
            </a:r>
            <a:endParaRPr lang="zh-CN" altLang="en-US" dirty="0"/>
          </a:p>
        </p:txBody>
      </p:sp>
      <p:sp>
        <p:nvSpPr>
          <p:cNvPr id="7" name="内容占位符 6">
            <a:extLst>
              <a:ext uri="{FF2B5EF4-FFF2-40B4-BE49-F238E27FC236}">
                <a16:creationId xmlns:a16="http://schemas.microsoft.com/office/drawing/2014/main" id="{CE911412-432C-4A1D-8808-FAD6B2D47232}"/>
              </a:ext>
            </a:extLst>
          </p:cNvPr>
          <p:cNvSpPr>
            <a:spLocks noGrp="1"/>
          </p:cNvSpPr>
          <p:nvPr>
            <p:ph idx="1"/>
          </p:nvPr>
        </p:nvSpPr>
        <p:spPr/>
        <p:txBody>
          <a:bodyPr/>
          <a:lstStyle/>
          <a:p>
            <a:r>
              <a:rPr lang="en-US" altLang="zh-CN" dirty="0"/>
              <a:t> Overall evaluation</a:t>
            </a:r>
          </a:p>
          <a:p>
            <a:r>
              <a:rPr lang="en-US" altLang="zh-CN" dirty="0"/>
              <a:t> Effect of optimizations</a:t>
            </a:r>
          </a:p>
          <a:p>
            <a:r>
              <a:rPr lang="en-US" altLang="zh-CN" dirty="0"/>
              <a:t> Sensitivity Analysis</a:t>
            </a:r>
            <a:endParaRPr lang="zh-CN" altLang="en-US" dirty="0"/>
          </a:p>
        </p:txBody>
      </p:sp>
    </p:spTree>
    <p:extLst>
      <p:ext uri="{BB962C8B-B14F-4D97-AF65-F5344CB8AC3E}">
        <p14:creationId xmlns:p14="http://schemas.microsoft.com/office/powerpoint/2010/main" val="3489956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33F3F1-EB83-4C69-AF88-B52B0E862B5E}"/>
              </a:ext>
            </a:extLst>
          </p:cNvPr>
          <p:cNvSpPr>
            <a:spLocks noGrp="1"/>
          </p:cNvSpPr>
          <p:nvPr>
            <p:ph type="title"/>
          </p:nvPr>
        </p:nvSpPr>
        <p:spPr/>
        <p:txBody>
          <a:bodyPr/>
          <a:lstStyle/>
          <a:p>
            <a:r>
              <a:rPr lang="en-US" altLang="zh-CN" dirty="0"/>
              <a:t>Evaluation : Overall Evaluation</a:t>
            </a:r>
            <a:endParaRPr lang="zh-CN" altLang="en-US" dirty="0"/>
          </a:p>
        </p:txBody>
      </p:sp>
      <p:sp>
        <p:nvSpPr>
          <p:cNvPr id="4" name="日期占位符 3">
            <a:extLst>
              <a:ext uri="{FF2B5EF4-FFF2-40B4-BE49-F238E27FC236}">
                <a16:creationId xmlns:a16="http://schemas.microsoft.com/office/drawing/2014/main" id="{B9837768-5AFF-4078-92B9-96CA4FD67DEE}"/>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23BB4BB9-3920-40B3-91E8-BFB66D06FF42}"/>
              </a:ext>
            </a:extLst>
          </p:cNvPr>
          <p:cNvSpPr>
            <a:spLocks noGrp="1"/>
          </p:cNvSpPr>
          <p:nvPr>
            <p:ph type="sldNum" sz="quarter" idx="12"/>
          </p:nvPr>
        </p:nvSpPr>
        <p:spPr/>
        <p:txBody>
          <a:bodyPr/>
          <a:lstStyle/>
          <a:p>
            <a:fld id="{D57F1E4F-1CFF-5643-939E-217C01CDF565}" type="slidenum">
              <a:rPr lang="en-US" smtClean="0"/>
              <a:pPr/>
              <a:t>29</a:t>
            </a:fld>
            <a:endParaRPr lang="en-US" dirty="0"/>
          </a:p>
        </p:txBody>
      </p:sp>
      <p:pic>
        <p:nvPicPr>
          <p:cNvPr id="7" name="内容占位符 6">
            <a:extLst>
              <a:ext uri="{FF2B5EF4-FFF2-40B4-BE49-F238E27FC236}">
                <a16:creationId xmlns:a16="http://schemas.microsoft.com/office/drawing/2014/main" id="{51EEC823-C58F-46C9-BDC0-867B66066E23}"/>
              </a:ext>
            </a:extLst>
          </p:cNvPr>
          <p:cNvPicPr>
            <a:picLocks noGrp="1"/>
          </p:cNvPicPr>
          <p:nvPr>
            <p:ph idx="1"/>
          </p:nvPr>
        </p:nvPicPr>
        <p:blipFill>
          <a:blip r:embed="rId2">
            <a:clrChange>
              <a:clrFrom>
                <a:srgbClr val="FFFFFF"/>
              </a:clrFrom>
              <a:clrTo>
                <a:srgbClr val="FFFFFF">
                  <a:alpha val="0"/>
                </a:srgbClr>
              </a:clrTo>
            </a:clrChange>
          </a:blip>
          <a:stretch>
            <a:fillRect/>
          </a:stretch>
        </p:blipFill>
        <p:spPr>
          <a:xfrm>
            <a:off x="685800" y="2097404"/>
            <a:ext cx="10820400" cy="3071179"/>
          </a:xfrm>
          <a:prstGeom prst="rect">
            <a:avLst/>
          </a:prstGeom>
        </p:spPr>
      </p:pic>
      <p:sp>
        <p:nvSpPr>
          <p:cNvPr id="8" name="文本框 7">
            <a:extLst>
              <a:ext uri="{FF2B5EF4-FFF2-40B4-BE49-F238E27FC236}">
                <a16:creationId xmlns:a16="http://schemas.microsoft.com/office/drawing/2014/main" id="{FF731C4B-E396-4A07-A741-B1CD7F743B8B}"/>
              </a:ext>
            </a:extLst>
          </p:cNvPr>
          <p:cNvSpPr txBox="1"/>
          <p:nvPr/>
        </p:nvSpPr>
        <p:spPr>
          <a:xfrm>
            <a:off x="2032227" y="5289310"/>
            <a:ext cx="8127545" cy="307777"/>
          </a:xfrm>
          <a:prstGeom prst="rect">
            <a:avLst/>
          </a:prstGeom>
          <a:noFill/>
        </p:spPr>
        <p:txBody>
          <a:bodyPr wrap="square" rtlCol="0">
            <a:spAutoFit/>
          </a:bodyPr>
          <a:lstStyle/>
          <a:p>
            <a:pPr algn="ctr"/>
            <a:r>
              <a:rPr lang="en-US" altLang="zh-CN" sz="1400" dirty="0">
                <a:solidFill>
                  <a:schemeClr val="bg1"/>
                </a:solidFill>
                <a:latin typeface="Arial" panose="020B0604020202020204" pitchFamily="34" charset="0"/>
                <a:cs typeface="Arial" panose="020B0604020202020204" pitchFamily="34" charset="0"/>
              </a:rPr>
              <a:t>GMBE is </a:t>
            </a:r>
            <a:r>
              <a:rPr lang="en-US" altLang="zh-CN" sz="1400" dirty="0">
                <a:solidFill>
                  <a:srgbClr val="FF0000"/>
                </a:solidFill>
                <a:latin typeface="Arial" panose="020B0604020202020204" pitchFamily="34" charset="0"/>
                <a:cs typeface="Arial" panose="020B0604020202020204" pitchFamily="34" charset="0"/>
              </a:rPr>
              <a:t>3.5×–69.8× </a:t>
            </a:r>
            <a:r>
              <a:rPr lang="en-US" altLang="zh-CN" sz="1400" dirty="0">
                <a:solidFill>
                  <a:schemeClr val="bg1"/>
                </a:solidFill>
                <a:latin typeface="Arial" panose="020B0604020202020204" pitchFamily="34" charset="0"/>
                <a:cs typeface="Arial" panose="020B0604020202020204" pitchFamily="34" charset="0"/>
              </a:rPr>
              <a:t>faster than any next-best competitor on CPUs on all testing datasets.</a:t>
            </a:r>
            <a:endParaRPr lang="fr-FR" altLang="zh-CN"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266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4BE316-4301-4B21-8774-64C0FA043E7C}"/>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F70272DD-41C6-4D9D-8DA9-C4EE0CE21D4C}"/>
              </a:ext>
            </a:extLst>
          </p:cNvPr>
          <p:cNvSpPr>
            <a:spLocks noGrp="1"/>
          </p:cNvSpPr>
          <p:nvPr>
            <p:ph type="sldNum" sz="quarter" idx="11"/>
          </p:nvPr>
        </p:nvSpPr>
        <p:spPr/>
        <p:txBody>
          <a:bodyPr/>
          <a:lstStyle/>
          <a:p>
            <a:fld id="{D57F1E4F-1CFF-5643-939E-217C01CDF565}" type="slidenum">
              <a:rPr lang="en-US" smtClean="0"/>
              <a:pPr/>
              <a:t>3</a:t>
            </a:fld>
            <a:endParaRPr lang="en-US" dirty="0"/>
          </a:p>
        </p:txBody>
      </p:sp>
      <p:sp>
        <p:nvSpPr>
          <p:cNvPr id="6" name="标题 5">
            <a:extLst>
              <a:ext uri="{FF2B5EF4-FFF2-40B4-BE49-F238E27FC236}">
                <a16:creationId xmlns:a16="http://schemas.microsoft.com/office/drawing/2014/main" id="{D8C547E0-080D-47B3-8069-BD7AC3B22A6A}"/>
              </a:ext>
            </a:extLst>
          </p:cNvPr>
          <p:cNvSpPr>
            <a:spLocks noGrp="1"/>
          </p:cNvSpPr>
          <p:nvPr>
            <p:ph type="title"/>
          </p:nvPr>
        </p:nvSpPr>
        <p:spPr/>
        <p:txBody>
          <a:bodyPr>
            <a:normAutofit/>
          </a:bodyPr>
          <a:lstStyle/>
          <a:p>
            <a:r>
              <a:rPr lang="en-US" altLang="zh-CN" dirty="0"/>
              <a:t>Introduction</a:t>
            </a:r>
            <a:endParaRPr lang="zh-CN" altLang="en-US" dirty="0"/>
          </a:p>
        </p:txBody>
      </p:sp>
      <p:sp>
        <p:nvSpPr>
          <p:cNvPr id="7" name="内容占位符 6">
            <a:extLst>
              <a:ext uri="{FF2B5EF4-FFF2-40B4-BE49-F238E27FC236}">
                <a16:creationId xmlns:a16="http://schemas.microsoft.com/office/drawing/2014/main" id="{CE911412-432C-4A1D-8808-FAD6B2D47232}"/>
              </a:ext>
            </a:extLst>
          </p:cNvPr>
          <p:cNvSpPr>
            <a:spLocks noGrp="1"/>
          </p:cNvSpPr>
          <p:nvPr>
            <p:ph idx="1"/>
          </p:nvPr>
        </p:nvSpPr>
        <p:spPr/>
        <p:txBody>
          <a:bodyPr/>
          <a:lstStyle/>
          <a:p>
            <a:r>
              <a:rPr lang="en-US" altLang="zh-CN" dirty="0"/>
              <a:t> Problem definition</a:t>
            </a:r>
          </a:p>
          <a:p>
            <a:r>
              <a:rPr lang="en-US" altLang="zh-CN" dirty="0"/>
              <a:t> MBE on CPUs</a:t>
            </a:r>
          </a:p>
          <a:p>
            <a:r>
              <a:rPr lang="en-US" altLang="zh-CN" dirty="0"/>
              <a:t> Related work comparison</a:t>
            </a:r>
          </a:p>
        </p:txBody>
      </p:sp>
    </p:spTree>
    <p:extLst>
      <p:ext uri="{BB962C8B-B14F-4D97-AF65-F5344CB8AC3E}">
        <p14:creationId xmlns:p14="http://schemas.microsoft.com/office/powerpoint/2010/main" val="4046955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04349E-9AF5-479C-B8FE-20411F2E2990}"/>
              </a:ext>
            </a:extLst>
          </p:cNvPr>
          <p:cNvSpPr>
            <a:spLocks noGrp="1"/>
          </p:cNvSpPr>
          <p:nvPr>
            <p:ph type="title"/>
          </p:nvPr>
        </p:nvSpPr>
        <p:spPr/>
        <p:txBody>
          <a:bodyPr/>
          <a:lstStyle/>
          <a:p>
            <a:r>
              <a:rPr lang="en-US" altLang="zh-CN" dirty="0"/>
              <a:t>Evaluation : Effect of Optimizations</a:t>
            </a:r>
            <a:endParaRPr lang="zh-CN" altLang="en-US" dirty="0"/>
          </a:p>
        </p:txBody>
      </p:sp>
      <p:sp>
        <p:nvSpPr>
          <p:cNvPr id="4" name="日期占位符 3">
            <a:extLst>
              <a:ext uri="{FF2B5EF4-FFF2-40B4-BE49-F238E27FC236}">
                <a16:creationId xmlns:a16="http://schemas.microsoft.com/office/drawing/2014/main" id="{AD05B2A0-CF52-4458-8E46-F230CEF1152B}"/>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16AED717-B54A-4019-AE81-A061D2313FF9}"/>
              </a:ext>
            </a:extLst>
          </p:cNvPr>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6" name="内容占位符 5">
            <a:extLst>
              <a:ext uri="{FF2B5EF4-FFF2-40B4-BE49-F238E27FC236}">
                <a16:creationId xmlns:a16="http://schemas.microsoft.com/office/drawing/2014/main" id="{36A15949-CF14-412D-9613-6F113D80FB8B}"/>
              </a:ext>
            </a:extLst>
          </p:cNvPr>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64898" y="1474788"/>
            <a:ext cx="9462204" cy="4316412"/>
          </a:xfrm>
          <a:prstGeom prst="rect">
            <a:avLst/>
          </a:prstGeom>
          <a:noFill/>
        </p:spPr>
      </p:pic>
      <p:sp>
        <p:nvSpPr>
          <p:cNvPr id="7" name="文本框 6">
            <a:extLst>
              <a:ext uri="{FF2B5EF4-FFF2-40B4-BE49-F238E27FC236}">
                <a16:creationId xmlns:a16="http://schemas.microsoft.com/office/drawing/2014/main" id="{17C661F2-59CE-4B0C-8767-2113916A67EC}"/>
              </a:ext>
            </a:extLst>
          </p:cNvPr>
          <p:cNvSpPr txBox="1"/>
          <p:nvPr/>
        </p:nvSpPr>
        <p:spPr>
          <a:xfrm>
            <a:off x="1364898" y="5963600"/>
            <a:ext cx="9317983" cy="523220"/>
          </a:xfrm>
          <a:prstGeom prst="rect">
            <a:avLst/>
          </a:prstGeom>
          <a:noFill/>
        </p:spPr>
        <p:txBody>
          <a:bodyPr wrap="square" rtlCol="0">
            <a:spAutoFit/>
          </a:bodyPr>
          <a:lstStyle/>
          <a:p>
            <a:r>
              <a:rPr lang="en-US" altLang="zh-CN" sz="1400" dirty="0">
                <a:solidFill>
                  <a:schemeClr val="bg1"/>
                </a:solidFill>
                <a:latin typeface="Arial" panose="020B0604020202020204" pitchFamily="34" charset="0"/>
                <a:cs typeface="Arial" panose="020B0604020202020204" pitchFamily="34" charset="0"/>
              </a:rPr>
              <a:t>GMBE significantly reduces the memory usage, efficiently reduces the enumeration space, and successfully balance the workloads.</a:t>
            </a:r>
            <a:endParaRPr lang="fr-FR" altLang="zh-CN"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8078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35B165-FA73-4E16-BAA9-27B5D146C3CE}"/>
              </a:ext>
            </a:extLst>
          </p:cNvPr>
          <p:cNvSpPr>
            <a:spLocks noGrp="1"/>
          </p:cNvSpPr>
          <p:nvPr>
            <p:ph type="title"/>
          </p:nvPr>
        </p:nvSpPr>
        <p:spPr/>
        <p:txBody>
          <a:bodyPr/>
          <a:lstStyle/>
          <a:p>
            <a:r>
              <a:rPr lang="en-US" altLang="zh-CN" dirty="0"/>
              <a:t>Evaluation : Sensitivity Analysis</a:t>
            </a:r>
            <a:endParaRPr lang="zh-CN" altLang="en-US" dirty="0"/>
          </a:p>
        </p:txBody>
      </p:sp>
      <p:sp>
        <p:nvSpPr>
          <p:cNvPr id="4" name="日期占位符 3">
            <a:extLst>
              <a:ext uri="{FF2B5EF4-FFF2-40B4-BE49-F238E27FC236}">
                <a16:creationId xmlns:a16="http://schemas.microsoft.com/office/drawing/2014/main" id="{9543926D-ECF9-49F9-BE90-34B8B8252EB5}"/>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177244CB-1D1A-4080-8872-AFED235A7B81}"/>
              </a:ext>
            </a:extLst>
          </p:cNvPr>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6" name="内容占位符 5">
            <a:extLst>
              <a:ext uri="{FF2B5EF4-FFF2-40B4-BE49-F238E27FC236}">
                <a16:creationId xmlns:a16="http://schemas.microsoft.com/office/drawing/2014/main" id="{95052A83-3719-4F96-A09E-2EA51D04901B}"/>
              </a:ext>
            </a:extLst>
          </p:cNvPr>
          <p:cNvPicPr>
            <a:picLocks noGr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37744" y="2514281"/>
            <a:ext cx="10516511" cy="2237426"/>
          </a:xfrm>
          <a:prstGeom prst="rect">
            <a:avLst/>
          </a:prstGeom>
          <a:noFill/>
        </p:spPr>
      </p:pic>
      <p:sp>
        <p:nvSpPr>
          <p:cNvPr id="7" name="文本框 6">
            <a:extLst>
              <a:ext uri="{FF2B5EF4-FFF2-40B4-BE49-F238E27FC236}">
                <a16:creationId xmlns:a16="http://schemas.microsoft.com/office/drawing/2014/main" id="{CF569263-87BE-4D41-AF2F-127F2142F67C}"/>
              </a:ext>
            </a:extLst>
          </p:cNvPr>
          <p:cNvSpPr txBox="1"/>
          <p:nvPr/>
        </p:nvSpPr>
        <p:spPr>
          <a:xfrm>
            <a:off x="1512062" y="4773402"/>
            <a:ext cx="3578056" cy="307777"/>
          </a:xfrm>
          <a:prstGeom prst="rect">
            <a:avLst/>
          </a:prstGeom>
          <a:noFill/>
        </p:spPr>
        <p:txBody>
          <a:bodyPr wrap="square" rtlCol="0">
            <a:spAutoFit/>
          </a:bodyPr>
          <a:lstStyle/>
          <a:p>
            <a:r>
              <a:rPr lang="en-US" altLang="zh-CN" sz="1400" dirty="0">
                <a:solidFill>
                  <a:schemeClr val="bg1"/>
                </a:solidFill>
                <a:latin typeface="Arial" panose="020B0604020202020204" pitchFamily="34" charset="0"/>
                <a:cs typeface="Arial" panose="020B0604020202020204" pitchFamily="34" charset="0"/>
              </a:rPr>
              <a:t>Adaptability on different GPU (log scaled).</a:t>
            </a:r>
            <a:endParaRPr lang="fr-FR" altLang="zh-CN" sz="1400" dirty="0">
              <a:solidFill>
                <a:schemeClr val="bg1"/>
              </a:solidFill>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76B6FA61-5640-4CB6-A567-AC0299412E3C}"/>
              </a:ext>
            </a:extLst>
          </p:cNvPr>
          <p:cNvSpPr txBox="1"/>
          <p:nvPr/>
        </p:nvSpPr>
        <p:spPr>
          <a:xfrm>
            <a:off x="7250416" y="4773402"/>
            <a:ext cx="4255783" cy="307777"/>
          </a:xfrm>
          <a:prstGeom prst="rect">
            <a:avLst/>
          </a:prstGeom>
          <a:noFill/>
        </p:spPr>
        <p:txBody>
          <a:bodyPr wrap="square" rtlCol="0">
            <a:spAutoFit/>
          </a:bodyPr>
          <a:lstStyle/>
          <a:p>
            <a:r>
              <a:rPr lang="en-US" altLang="zh-CN" sz="1400" dirty="0">
                <a:solidFill>
                  <a:schemeClr val="bg1"/>
                </a:solidFill>
                <a:latin typeface="Arial" panose="020B0604020202020204" pitchFamily="34" charset="0"/>
                <a:cs typeface="Arial" panose="020B0604020202020204" pitchFamily="34" charset="0"/>
              </a:rPr>
              <a:t>Scalability of GMBE on a machine with multi-GPU.</a:t>
            </a:r>
            <a:endParaRPr lang="fr-FR" altLang="zh-CN"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0229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4BE316-4301-4B21-8774-64C0FA043E7C}"/>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F70272DD-41C6-4D9D-8DA9-C4EE0CE21D4C}"/>
              </a:ext>
            </a:extLst>
          </p:cNvPr>
          <p:cNvSpPr>
            <a:spLocks noGrp="1"/>
          </p:cNvSpPr>
          <p:nvPr>
            <p:ph type="sldNum" sz="quarter" idx="11"/>
          </p:nvPr>
        </p:nvSpPr>
        <p:spPr/>
        <p:txBody>
          <a:bodyPr/>
          <a:lstStyle/>
          <a:p>
            <a:fld id="{D57F1E4F-1CFF-5643-939E-217C01CDF565}" type="slidenum">
              <a:rPr lang="en-US" smtClean="0"/>
              <a:pPr/>
              <a:t>32</a:t>
            </a:fld>
            <a:endParaRPr lang="en-US" dirty="0"/>
          </a:p>
        </p:txBody>
      </p:sp>
      <p:sp>
        <p:nvSpPr>
          <p:cNvPr id="6" name="标题 5">
            <a:extLst>
              <a:ext uri="{FF2B5EF4-FFF2-40B4-BE49-F238E27FC236}">
                <a16:creationId xmlns:a16="http://schemas.microsoft.com/office/drawing/2014/main" id="{D8C547E0-080D-47B3-8069-BD7AC3B22A6A}"/>
              </a:ext>
            </a:extLst>
          </p:cNvPr>
          <p:cNvSpPr>
            <a:spLocks noGrp="1"/>
          </p:cNvSpPr>
          <p:nvPr>
            <p:ph type="title"/>
          </p:nvPr>
        </p:nvSpPr>
        <p:spPr/>
        <p:txBody>
          <a:bodyPr>
            <a:normAutofit/>
          </a:bodyPr>
          <a:lstStyle/>
          <a:p>
            <a:r>
              <a:rPr lang="en-US" altLang="zh-CN" dirty="0"/>
              <a:t>Q &amp; A</a:t>
            </a:r>
            <a:endParaRPr lang="zh-CN" altLang="en-US" dirty="0"/>
          </a:p>
        </p:txBody>
      </p:sp>
      <p:sp>
        <p:nvSpPr>
          <p:cNvPr id="7" name="内容占位符 6">
            <a:extLst>
              <a:ext uri="{FF2B5EF4-FFF2-40B4-BE49-F238E27FC236}">
                <a16:creationId xmlns:a16="http://schemas.microsoft.com/office/drawing/2014/main" id="{CE911412-432C-4A1D-8808-FAD6B2D47232}"/>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3287203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8709ED5-98D0-42D6-B53A-B7307764D3E1}"/>
              </a:ext>
            </a:extLst>
          </p:cNvPr>
          <p:cNvSpPr>
            <a:spLocks noGrp="1"/>
          </p:cNvSpPr>
          <p:nvPr>
            <p:ph type="title"/>
          </p:nvPr>
        </p:nvSpPr>
        <p:spPr/>
        <p:txBody>
          <a:bodyPr/>
          <a:lstStyle/>
          <a:p>
            <a:r>
              <a:rPr lang="en-US" altLang="zh-CN" dirty="0"/>
              <a:t>Introduction : Problem Definition</a:t>
            </a:r>
            <a:endParaRPr lang="zh-CN" altLang="en-US" dirty="0"/>
          </a:p>
        </p:txBody>
      </p:sp>
      <mc:AlternateContent xmlns:mc="http://schemas.openxmlformats.org/markup-compatibility/2006">
        <mc:Choice xmlns:a14="http://schemas.microsoft.com/office/drawing/2010/main" Requires="a14">
          <p:sp>
            <p:nvSpPr>
              <p:cNvPr id="7" name="内容占位符 6">
                <a:extLst>
                  <a:ext uri="{FF2B5EF4-FFF2-40B4-BE49-F238E27FC236}">
                    <a16:creationId xmlns:a16="http://schemas.microsoft.com/office/drawing/2014/main" id="{D14C8470-75A6-4252-8A82-E74DA945BEAC}"/>
                  </a:ext>
                </a:extLst>
              </p:cNvPr>
              <p:cNvSpPr>
                <a:spLocks noGrp="1"/>
              </p:cNvSpPr>
              <p:nvPr>
                <p:ph sz="half" idx="1"/>
              </p:nvPr>
            </p:nvSpPr>
            <p:spPr>
              <a:xfrm>
                <a:off x="681113" y="2142067"/>
                <a:ext cx="4995334" cy="3649134"/>
              </a:xfrm>
            </p:spPr>
            <p:txBody>
              <a:bodyPr>
                <a:normAutofit lnSpcReduction="10000"/>
              </a:bodyPr>
              <a:lstStyle/>
              <a:p>
                <a:pPr>
                  <a:buFont typeface="Wingdings" panose="05000000000000000000" pitchFamily="2" charset="2"/>
                  <a:buChar char="Ø"/>
                </a:pPr>
                <a:r>
                  <a:rPr lang="en-US" altLang="zh-CN" dirty="0"/>
                  <a:t> </a:t>
                </a:r>
                <a:r>
                  <a:rPr lang="en-US" altLang="zh-CN" b="1" dirty="0"/>
                  <a:t>Preliminaries</a:t>
                </a:r>
              </a:p>
              <a:p>
                <a:pPr marL="800100" lvl="1" indent="-342900">
                  <a:buFont typeface="Arial" panose="020B0604020202020204" pitchFamily="34" charset="0"/>
                  <a:buChar char="•"/>
                </a:pPr>
                <a:r>
                  <a:rPr lang="en-US" altLang="zh-CN" dirty="0">
                    <a:solidFill>
                      <a:srgbClr val="FF0000"/>
                    </a:solidFill>
                  </a:rPr>
                  <a:t>Bipartite graph </a:t>
                </a:r>
                <a14:m>
                  <m:oMath xmlns:m="http://schemas.openxmlformats.org/officeDocument/2006/math">
                    <m:r>
                      <a:rPr lang="en-US" altLang="zh-CN" i="1">
                        <a:latin typeface="Cambria Math" panose="02040503050406030204" pitchFamily="18" charset="0"/>
                      </a:rPr>
                      <m:t>𝐺</m:t>
                    </m:r>
                    <m:d>
                      <m:dPr>
                        <m:ctrlPr>
                          <a:rPr lang="en-US" altLang="zh-CN" i="1">
                            <a:latin typeface="Cambria Math" panose="02040503050406030204" pitchFamily="18" charset="0"/>
                          </a:rPr>
                        </m:ctrlPr>
                      </m:dPr>
                      <m:e>
                        <m:r>
                          <a:rPr lang="en-US" altLang="zh-CN" i="1">
                            <a:latin typeface="Cambria Math" panose="02040503050406030204" pitchFamily="18" charset="0"/>
                          </a:rPr>
                          <m:t>𝑈</m:t>
                        </m:r>
                        <m:r>
                          <a:rPr lang="en-US" altLang="zh-CN" i="1">
                            <a:latin typeface="Cambria Math" panose="02040503050406030204" pitchFamily="18" charset="0"/>
                          </a:rPr>
                          <m:t>,</m:t>
                        </m:r>
                        <m:r>
                          <a:rPr lang="en-US" altLang="zh-CN" i="1">
                            <a:latin typeface="Cambria Math" panose="02040503050406030204" pitchFamily="18" charset="0"/>
                          </a:rPr>
                          <m:t>𝑉</m:t>
                        </m:r>
                        <m:r>
                          <a:rPr lang="en-US" altLang="zh-CN" i="1">
                            <a:latin typeface="Cambria Math" panose="02040503050406030204" pitchFamily="18" charset="0"/>
                          </a:rPr>
                          <m:t>,</m:t>
                        </m:r>
                        <m:r>
                          <a:rPr lang="en-US" altLang="zh-CN" i="1">
                            <a:latin typeface="Cambria Math" panose="02040503050406030204" pitchFamily="18" charset="0"/>
                          </a:rPr>
                          <m:t>𝐸</m:t>
                        </m:r>
                      </m:e>
                    </m:d>
                  </m:oMath>
                </a14:m>
                <a:r>
                  <a:rPr lang="en-US" altLang="zh-CN" dirty="0"/>
                  <a:t> :  A graph structure contains two disjoint vertex sets </a:t>
                </a:r>
                <a14:m>
                  <m:oMath xmlns:m="http://schemas.openxmlformats.org/officeDocument/2006/math">
                    <m:r>
                      <a:rPr lang="en-US" altLang="zh-CN" i="1">
                        <a:latin typeface="Cambria Math" panose="02040503050406030204" pitchFamily="18" charset="0"/>
                      </a:rPr>
                      <m:t>𝑈</m:t>
                    </m:r>
                    <m:r>
                      <a:rPr lang="en-US" altLang="zh-CN" i="1" smtClean="0">
                        <a:latin typeface="Cambria Math" panose="02040503050406030204" pitchFamily="18" charset="0"/>
                      </a:rPr>
                      <m:t>,</m:t>
                    </m:r>
                    <m:r>
                      <a:rPr lang="en-US" altLang="zh-CN" i="1" smtClean="0">
                        <a:latin typeface="Cambria Math" panose="02040503050406030204" pitchFamily="18" charset="0"/>
                      </a:rPr>
                      <m:t>𝑉</m:t>
                    </m:r>
                  </m:oMath>
                </a14:m>
                <a:r>
                  <a:rPr lang="en-US" altLang="zh-CN" dirty="0"/>
                  <a:t> and an edge set </a:t>
                </a:r>
                <a14:m>
                  <m:oMath xmlns:m="http://schemas.openxmlformats.org/officeDocument/2006/math">
                    <m:r>
                      <a:rPr lang="en-US" altLang="zh-CN" i="1">
                        <a:latin typeface="Cambria Math" panose="02040503050406030204" pitchFamily="18" charset="0"/>
                      </a:rPr>
                      <m:t>𝐸</m:t>
                    </m:r>
                    <m:r>
                      <a:rPr lang="en-US" altLang="zh-CN" b="0" i="1" smtClean="0">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r>
                      <a:rPr lang="en-US" altLang="zh-CN" i="1">
                        <a:latin typeface="Cambria Math" panose="02040503050406030204" pitchFamily="18" charset="0"/>
                      </a:rPr>
                      <m:t>𝑈</m:t>
                    </m:r>
                    <m:r>
                      <a:rPr lang="en-US" altLang="zh-CN" i="1">
                        <a:latin typeface="Cambria Math" panose="02040503050406030204" pitchFamily="18" charset="0"/>
                      </a:rPr>
                      <m:t>×</m:t>
                    </m:r>
                    <m:r>
                      <a:rPr lang="en-US" altLang="zh-CN" i="1">
                        <a:latin typeface="Cambria Math" panose="02040503050406030204" pitchFamily="18" charset="0"/>
                      </a:rPr>
                      <m:t>𝑉</m:t>
                    </m:r>
                  </m:oMath>
                </a14:m>
                <a:r>
                  <a:rPr lang="en-US" altLang="zh-CN" dirty="0"/>
                  <a:t>.</a:t>
                </a:r>
              </a:p>
              <a:p>
                <a:pPr marL="800100" lvl="1" indent="-342900">
                  <a:buFont typeface="Arial" panose="020B0604020202020204" pitchFamily="34" charset="0"/>
                  <a:buChar char="•"/>
                </a:pPr>
                <a:r>
                  <a:rPr lang="en-US" altLang="zh-CN" dirty="0">
                    <a:solidFill>
                      <a:srgbClr val="FF0000"/>
                    </a:solidFill>
                  </a:rPr>
                  <a:t>Biclique</a:t>
                </a:r>
                <a:r>
                  <a:rPr lang="en-US" altLang="zh-CN" dirty="0"/>
                  <a:t> : A complete bipartite graph in which every vertex is connected to every vertex in the opposite subset.</a:t>
                </a:r>
              </a:p>
              <a:p>
                <a:pPr marL="800100" lvl="1" indent="-342900">
                  <a:buFont typeface="Arial" panose="020B0604020202020204" pitchFamily="34" charset="0"/>
                  <a:buChar char="•"/>
                </a:pPr>
                <a:r>
                  <a:rPr lang="en-US" altLang="zh-CN" dirty="0">
                    <a:solidFill>
                      <a:srgbClr val="FF0000"/>
                    </a:solidFill>
                  </a:rPr>
                  <a:t>Maximal biclique </a:t>
                </a:r>
                <a:r>
                  <a:rPr lang="en-US" altLang="zh-CN" dirty="0"/>
                  <a:t>: a biclique that can not be further enlarged to form a large biclique. </a:t>
                </a:r>
              </a:p>
              <a:p>
                <a:pPr>
                  <a:buFont typeface="Wingdings" panose="05000000000000000000" pitchFamily="2" charset="2"/>
                  <a:buChar char="Ø"/>
                </a:pPr>
                <a:r>
                  <a:rPr lang="en-US" altLang="zh-CN" b="1" dirty="0"/>
                  <a:t> Problem definition</a:t>
                </a:r>
              </a:p>
              <a:p>
                <a:pPr lvl="1"/>
                <a:r>
                  <a:rPr lang="en-US" altLang="zh-CN" dirty="0"/>
                  <a:t>Maximal biclique enumeration (MBE) aims to find all maximal bicliques in </a:t>
                </a:r>
                <a14:m>
                  <m:oMath xmlns:m="http://schemas.openxmlformats.org/officeDocument/2006/math">
                    <m:r>
                      <a:rPr lang="en-US" altLang="zh-CN" i="1">
                        <a:latin typeface="Cambria Math" panose="02040503050406030204" pitchFamily="18" charset="0"/>
                      </a:rPr>
                      <m:t>𝐺</m:t>
                    </m:r>
                  </m:oMath>
                </a14:m>
                <a:r>
                  <a:rPr lang="en-US" altLang="zh-CN" dirty="0"/>
                  <a:t>.</a:t>
                </a:r>
                <a:endParaRPr lang="zh-CN" altLang="en-US" dirty="0"/>
              </a:p>
            </p:txBody>
          </p:sp>
        </mc:Choice>
        <mc:Fallback>
          <p:sp>
            <p:nvSpPr>
              <p:cNvPr id="7" name="内容占位符 6">
                <a:extLst>
                  <a:ext uri="{FF2B5EF4-FFF2-40B4-BE49-F238E27FC236}">
                    <a16:creationId xmlns:a16="http://schemas.microsoft.com/office/drawing/2014/main" id="{D14C8470-75A6-4252-8A82-E74DA945BEAC}"/>
                  </a:ext>
                </a:extLst>
              </p:cNvPr>
              <p:cNvSpPr>
                <a:spLocks noGrp="1" noRot="1" noChangeAspect="1" noMove="1" noResize="1" noEditPoints="1" noAdjustHandles="1" noChangeArrowheads="1" noChangeShapeType="1" noTextEdit="1"/>
              </p:cNvSpPr>
              <p:nvPr>
                <p:ph sz="half" idx="1"/>
              </p:nvPr>
            </p:nvSpPr>
            <p:spPr>
              <a:xfrm>
                <a:off x="681113" y="2142067"/>
                <a:ext cx="4995334" cy="3649134"/>
              </a:xfrm>
              <a:blipFill>
                <a:blip r:embed="rId3"/>
                <a:stretch>
                  <a:fillRect l="-855"/>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7554912-338C-4E09-857E-F7DA44F38C61}"/>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7FFF207B-1EF5-415F-A470-D70A4089213B}"/>
              </a:ext>
            </a:extLst>
          </p:cNvPr>
          <p:cNvSpPr>
            <a:spLocks noGrp="1"/>
          </p:cNvSpPr>
          <p:nvPr>
            <p:ph type="sldNum" sz="quarter" idx="12"/>
          </p:nvPr>
        </p:nvSpPr>
        <p:spPr/>
        <p:txBody>
          <a:bodyPr/>
          <a:lstStyle/>
          <a:p>
            <a:fld id="{D57F1E4F-1CFF-5643-939E-217C01CDF565}" type="slidenum">
              <a:rPr lang="en-US" smtClean="0"/>
              <a:pPr/>
              <a:t>4</a:t>
            </a:fld>
            <a:endParaRPr 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44789A0-3B51-4140-B8DC-7F93B976D6A0}"/>
                  </a:ext>
                </a:extLst>
              </p:cNvPr>
              <p:cNvSpPr txBox="1"/>
              <p:nvPr/>
            </p:nvSpPr>
            <p:spPr>
              <a:xfrm>
                <a:off x="6366344" y="5481448"/>
                <a:ext cx="4658444" cy="323165"/>
              </a:xfrm>
              <a:prstGeom prst="rect">
                <a:avLst/>
              </a:prstGeom>
              <a:noFill/>
            </p:spPr>
            <p:txBody>
              <a:bodyPr wrap="square" rtlCol="0">
                <a:spAutoFit/>
              </a:bodyPr>
              <a:lstStyle/>
              <a:p>
                <a:r>
                  <a:rPr lang="fr-FR" altLang="zh-CN" sz="1500" dirty="0">
                    <a:solidFill>
                      <a:srgbClr val="000000"/>
                    </a:solidFill>
                    <a:latin typeface="Arial" panose="020B0604020202020204" pitchFamily="34" charset="0"/>
                    <a:cs typeface="Arial" panose="020B0604020202020204" pitchFamily="34" charset="0"/>
                  </a:rPr>
                  <a:t>A bipartite graph </a:t>
                </a:r>
                <a14:m>
                  <m:oMath xmlns:m="http://schemas.openxmlformats.org/officeDocument/2006/math">
                    <m:sSub>
                      <m:sSubPr>
                        <m:ctrlPr>
                          <a:rPr lang="en-US" altLang="zh-CN" sz="1500" i="1">
                            <a:solidFill>
                              <a:srgbClr val="000000"/>
                            </a:solidFill>
                            <a:latin typeface="Cambria Math" panose="02040503050406030204" pitchFamily="18" charset="0"/>
                          </a:rPr>
                        </m:ctrlPr>
                      </m:sSubPr>
                      <m:e>
                        <m:r>
                          <a:rPr lang="en-US" altLang="zh-CN" sz="1500">
                            <a:solidFill>
                              <a:srgbClr val="000000"/>
                            </a:solidFill>
                            <a:latin typeface="Cambria Math" panose="02040503050406030204" pitchFamily="18" charset="0"/>
                          </a:rPr>
                          <m:t>𝐺</m:t>
                        </m:r>
                      </m:e>
                      <m:sub>
                        <m:r>
                          <a:rPr lang="en-US" altLang="zh-CN" sz="1500">
                            <a:solidFill>
                              <a:srgbClr val="000000"/>
                            </a:solidFill>
                            <a:latin typeface="Cambria Math" panose="02040503050406030204" pitchFamily="18" charset="0"/>
                          </a:rPr>
                          <m:t>0</m:t>
                        </m:r>
                      </m:sub>
                    </m:sSub>
                  </m:oMath>
                </a14:m>
                <a:r>
                  <a:rPr lang="fr-FR" altLang="zh-CN" sz="1500" dirty="0">
                    <a:solidFill>
                      <a:srgbClr val="000000"/>
                    </a:solidFill>
                    <a:latin typeface="Arial" panose="020B0604020202020204" pitchFamily="34" charset="0"/>
                    <a:cs typeface="Arial" panose="020B0604020202020204" pitchFamily="34" charset="0"/>
                  </a:rPr>
                  <a:t> containing 6 maximal bicliques.</a:t>
                </a:r>
                <a:endParaRPr lang="zh-CN" altLang="en-US" sz="1500" dirty="0">
                  <a:solidFill>
                    <a:srgbClr val="000000"/>
                  </a:solidFill>
                  <a:latin typeface="Arial" panose="020B0604020202020204" pitchFamily="34" charset="0"/>
                  <a:cs typeface="Arial" panose="020B0604020202020204" pitchFamily="34" charset="0"/>
                </a:endParaRPr>
              </a:p>
            </p:txBody>
          </p:sp>
        </mc:Choice>
        <mc:Fallback xmlns="">
          <p:sp>
            <p:nvSpPr>
              <p:cNvPr id="10" name="文本框 9">
                <a:extLst>
                  <a:ext uri="{FF2B5EF4-FFF2-40B4-BE49-F238E27FC236}">
                    <a16:creationId xmlns:a16="http://schemas.microsoft.com/office/drawing/2014/main" id="{644789A0-3B51-4140-B8DC-7F93B976D6A0}"/>
                  </a:ext>
                </a:extLst>
              </p:cNvPr>
              <p:cNvSpPr txBox="1">
                <a:spLocks noRot="1" noChangeAspect="1" noMove="1" noResize="1" noEditPoints="1" noAdjustHandles="1" noChangeArrowheads="1" noChangeShapeType="1" noTextEdit="1"/>
              </p:cNvSpPr>
              <p:nvPr/>
            </p:nvSpPr>
            <p:spPr>
              <a:xfrm>
                <a:off x="6366344" y="5481448"/>
                <a:ext cx="4658444" cy="323165"/>
              </a:xfrm>
              <a:prstGeom prst="rect">
                <a:avLst/>
              </a:prstGeom>
              <a:blipFill>
                <a:blip r:embed="rId4"/>
                <a:stretch>
                  <a:fillRect l="-523" t="-3774" b="-20755"/>
                </a:stretch>
              </a:blipFill>
            </p:spPr>
            <p:txBody>
              <a:bodyPr/>
              <a:lstStyle/>
              <a:p>
                <a:r>
                  <a:rPr lang="zh-CN" altLang="en-US">
                    <a:noFill/>
                  </a:rPr>
                  <a:t> </a:t>
                </a:r>
              </a:p>
            </p:txBody>
          </p:sp>
        </mc:Fallback>
      </mc:AlternateContent>
      <p:pic>
        <p:nvPicPr>
          <p:cNvPr id="11" name="内容占位符 112">
            <a:extLst>
              <a:ext uri="{FF2B5EF4-FFF2-40B4-BE49-F238E27FC236}">
                <a16:creationId xmlns:a16="http://schemas.microsoft.com/office/drawing/2014/main" id="{1D2D62AF-2507-4C9F-90AB-91117A4747BD}"/>
              </a:ext>
            </a:extLst>
          </p:cNvPr>
          <p:cNvPicPr>
            <a:picLocks noGrp="1" noChangeAspect="1"/>
          </p:cNvPicPr>
          <p:nvPr>
            <p:ph sz="half" idx="2"/>
          </p:nvPr>
        </p:nvPicPr>
        <p:blipFill>
          <a:blip r:embed="rId5"/>
          <a:stretch>
            <a:fillRect/>
          </a:stretch>
        </p:blipFill>
        <p:spPr>
          <a:xfrm>
            <a:off x="5821363" y="2466470"/>
            <a:ext cx="4995862" cy="2999798"/>
          </a:xfrm>
          <a:prstGeom prst="rect">
            <a:avLst/>
          </a:prstGeom>
        </p:spPr>
      </p:pic>
    </p:spTree>
    <p:extLst>
      <p:ext uri="{BB962C8B-B14F-4D97-AF65-F5344CB8AC3E}">
        <p14:creationId xmlns:p14="http://schemas.microsoft.com/office/powerpoint/2010/main" val="262588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4EC483-8540-40B0-9AE7-9293C4E1C378}"/>
              </a:ext>
            </a:extLst>
          </p:cNvPr>
          <p:cNvSpPr>
            <a:spLocks noGrp="1"/>
          </p:cNvSpPr>
          <p:nvPr>
            <p:ph type="title"/>
          </p:nvPr>
        </p:nvSpPr>
        <p:spPr/>
        <p:txBody>
          <a:bodyPr/>
          <a:lstStyle/>
          <a:p>
            <a:r>
              <a:rPr lang="en-US" altLang="zh-CN" dirty="0"/>
              <a:t>Introduction : MBE on CPUs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B7F3F4C-DB33-4143-AD18-11A56FA95C0F}"/>
                  </a:ext>
                </a:extLst>
              </p:cNvPr>
              <p:cNvSpPr>
                <a:spLocks noGrp="1"/>
              </p:cNvSpPr>
              <p:nvPr>
                <p:ph sz="half" idx="1"/>
              </p:nvPr>
            </p:nvSpPr>
            <p:spPr/>
            <p:txBody>
              <a:bodyPr>
                <a:normAutofit/>
              </a:bodyPr>
              <a:lstStyle/>
              <a:p>
                <a:pPr>
                  <a:buFont typeface="Wingdings" panose="05000000000000000000" pitchFamily="2" charset="2"/>
                  <a:buChar char="Ø"/>
                </a:pPr>
                <a:r>
                  <a:rPr lang="en-US" altLang="zh-CN" sz="2000" b="1" dirty="0"/>
                  <a:t>Set enumeration tree for MBE</a:t>
                </a:r>
              </a:p>
              <a:p>
                <a:pPr lvl="1">
                  <a:buFont typeface="Arial" panose="020B0604020202020204" pitchFamily="34" charset="0"/>
                  <a:buChar char="•"/>
                </a:pPr>
                <a:r>
                  <a:rPr lang="en-US" altLang="zh-CN" sz="1800" dirty="0"/>
                  <a:t>Each tree node is a 3-tuple </a:t>
                </a:r>
                <a14:m>
                  <m:oMath xmlns:m="http://schemas.openxmlformats.org/officeDocument/2006/math">
                    <m:r>
                      <a:rPr lang="en-US" altLang="zh-CN" sz="1800" i="1">
                        <a:latin typeface="Cambria Math" panose="02040503050406030204" pitchFamily="18" charset="0"/>
                      </a:rPr>
                      <m:t>(</m:t>
                    </m:r>
                    <m:r>
                      <a:rPr lang="en-US" altLang="zh-CN" sz="1800" i="1">
                        <a:latin typeface="Cambria Math" panose="02040503050406030204" pitchFamily="18" charset="0"/>
                      </a:rPr>
                      <m:t>𝐿</m:t>
                    </m:r>
                    <m:r>
                      <a:rPr lang="en-US" altLang="zh-CN" sz="1800" i="1">
                        <a:latin typeface="Cambria Math" panose="02040503050406030204" pitchFamily="18" charset="0"/>
                      </a:rPr>
                      <m:t>,</m:t>
                    </m:r>
                    <m:r>
                      <a:rPr lang="en-US" altLang="zh-CN" sz="1800" i="1">
                        <a:latin typeface="Cambria Math" panose="02040503050406030204" pitchFamily="18" charset="0"/>
                      </a:rPr>
                      <m:t>𝑅</m:t>
                    </m:r>
                    <m:r>
                      <a:rPr lang="en-US" altLang="zh-CN" sz="1800" i="1">
                        <a:latin typeface="Cambria Math" panose="02040503050406030204" pitchFamily="18" charset="0"/>
                      </a:rPr>
                      <m:t>,</m:t>
                    </m:r>
                    <m:r>
                      <a:rPr lang="en-US" altLang="zh-CN" sz="1800" i="1">
                        <a:latin typeface="Cambria Math" panose="02040503050406030204" pitchFamily="18" charset="0"/>
                      </a:rPr>
                      <m:t>𝐶</m:t>
                    </m:r>
                    <m:r>
                      <a:rPr lang="en-US" altLang="zh-CN" sz="1800" i="1" smtClean="0">
                        <a:latin typeface="Cambria Math" panose="02040503050406030204" pitchFamily="18" charset="0"/>
                      </a:rPr>
                      <m:t>)</m:t>
                    </m:r>
                  </m:oMath>
                </a14:m>
                <a:r>
                  <a:rPr lang="en-US" altLang="zh-CN" sz="1800" dirty="0"/>
                  <a:t>. </a:t>
                </a:r>
                <a14:m>
                  <m:oMath xmlns:m="http://schemas.openxmlformats.org/officeDocument/2006/math">
                    <m:d>
                      <m:dPr>
                        <m:ctrlPr>
                          <a:rPr lang="en-US" altLang="zh-CN" sz="1800" i="1">
                            <a:latin typeface="Cambria Math" panose="02040503050406030204" pitchFamily="18" charset="0"/>
                          </a:rPr>
                        </m:ctrlPr>
                      </m:dPr>
                      <m:e>
                        <m:r>
                          <a:rPr lang="en-US" altLang="zh-CN" sz="1800" i="1">
                            <a:latin typeface="Cambria Math" panose="02040503050406030204" pitchFamily="18" charset="0"/>
                          </a:rPr>
                          <m:t>𝐿</m:t>
                        </m:r>
                        <m:r>
                          <a:rPr lang="en-US" altLang="zh-CN" sz="1800" i="1">
                            <a:latin typeface="Cambria Math" panose="02040503050406030204" pitchFamily="18" charset="0"/>
                          </a:rPr>
                          <m:t>,</m:t>
                        </m:r>
                        <m:r>
                          <a:rPr lang="en-US" altLang="zh-CN" sz="1800" i="1">
                            <a:latin typeface="Cambria Math" panose="02040503050406030204" pitchFamily="18" charset="0"/>
                          </a:rPr>
                          <m:t>𝑅</m:t>
                        </m:r>
                      </m:e>
                    </m:d>
                  </m:oMath>
                </a14:m>
                <a:r>
                  <a:rPr lang="en-US" altLang="zh-CN" sz="1800" dirty="0"/>
                  <a:t> is the corresponding biclique and </a:t>
                </a:r>
                <a14:m>
                  <m:oMath xmlns:m="http://schemas.openxmlformats.org/officeDocument/2006/math">
                    <m:r>
                      <a:rPr lang="en-US" altLang="zh-CN" sz="1800" i="1">
                        <a:latin typeface="Cambria Math" panose="02040503050406030204" pitchFamily="18" charset="0"/>
                      </a:rPr>
                      <m:t>𝐶</m:t>
                    </m:r>
                  </m:oMath>
                </a14:m>
                <a:r>
                  <a:rPr lang="en-US" altLang="zh-CN" sz="1800" dirty="0"/>
                  <a:t> stores candidate vertices for expanding </a:t>
                </a:r>
                <a14:m>
                  <m:oMath xmlns:m="http://schemas.openxmlformats.org/officeDocument/2006/math">
                    <m:r>
                      <a:rPr lang="en-US" altLang="zh-CN" sz="1800" i="1">
                        <a:latin typeface="Cambria Math" panose="02040503050406030204" pitchFamily="18" charset="0"/>
                      </a:rPr>
                      <m:t>𝑅</m:t>
                    </m:r>
                  </m:oMath>
                </a14:m>
                <a:r>
                  <a:rPr lang="en-US" altLang="zh-CN" sz="1800" dirty="0"/>
                  <a:t>.</a:t>
                </a:r>
                <a:endParaRPr lang="en-US" altLang="zh-CN" sz="2000" b="1" dirty="0"/>
              </a:p>
              <a:p>
                <a:pPr>
                  <a:buFont typeface="Wingdings" panose="05000000000000000000" pitchFamily="2" charset="2"/>
                  <a:buChar char="Ø"/>
                </a:pPr>
                <a:r>
                  <a:rPr lang="en-US" altLang="zh-CN" sz="2000" b="1" dirty="0"/>
                  <a:t>Baseline solution</a:t>
                </a:r>
              </a:p>
              <a:p>
                <a:pPr marL="800100" lvl="1" indent="-342900">
                  <a:buFont typeface="Arial" panose="020B0604020202020204" pitchFamily="34" charset="0"/>
                  <a:buChar char="•"/>
                </a:pPr>
                <a:r>
                  <a:rPr lang="en-US" altLang="zh-CN" sz="1800" dirty="0"/>
                  <a:t>Step 1 : Utilize a set enumeration tree to generate </a:t>
                </a:r>
                <a:r>
                  <a:rPr lang="en-US" altLang="zh-CN" sz="1800" dirty="0">
                    <a:solidFill>
                      <a:srgbClr val="0000FF"/>
                    </a:solidFill>
                  </a:rPr>
                  <a:t>the powerset of </a:t>
                </a:r>
                <a14:m>
                  <m:oMath xmlns:m="http://schemas.openxmlformats.org/officeDocument/2006/math">
                    <m:r>
                      <a:rPr lang="en-US" altLang="zh-CN" sz="1800" i="1">
                        <a:solidFill>
                          <a:srgbClr val="0000FF"/>
                        </a:solidFill>
                        <a:latin typeface="Cambria Math" panose="02040503050406030204" pitchFamily="18" charset="0"/>
                      </a:rPr>
                      <m:t>𝑉</m:t>
                    </m:r>
                    <m:r>
                      <a:rPr lang="en-US" altLang="zh-CN" sz="1800" b="0" i="1" smtClean="0">
                        <a:latin typeface="Cambria Math" panose="02040503050406030204" pitchFamily="18" charset="0"/>
                      </a:rPr>
                      <m:t>.</m:t>
                    </m:r>
                  </m:oMath>
                </a14:m>
                <a:r>
                  <a:rPr lang="en-US" altLang="zh-CN" sz="1800" dirty="0"/>
                  <a:t> </a:t>
                </a:r>
              </a:p>
              <a:p>
                <a:pPr marL="800100" lvl="1" indent="-342900">
                  <a:buFont typeface="Arial" panose="020B0604020202020204" pitchFamily="34" charset="0"/>
                  <a:buChar char="•"/>
                </a:pPr>
                <a:r>
                  <a:rPr lang="en-US" altLang="zh-CN" sz="1800" dirty="0"/>
                  <a:t>Step 2 : Expand each subset of the powerset of </a:t>
                </a:r>
                <a14:m>
                  <m:oMath xmlns:m="http://schemas.openxmlformats.org/officeDocument/2006/math">
                    <m:r>
                      <a:rPr lang="en-US" altLang="zh-CN" sz="1800" i="1" smtClean="0">
                        <a:solidFill>
                          <a:srgbClr val="000000"/>
                        </a:solidFill>
                        <a:latin typeface="Cambria Math" panose="02040503050406030204" pitchFamily="18" charset="0"/>
                      </a:rPr>
                      <m:t>𝑉</m:t>
                    </m:r>
                  </m:oMath>
                </a14:m>
                <a:r>
                  <a:rPr lang="en-US" altLang="zh-CN" sz="1800" dirty="0">
                    <a:solidFill>
                      <a:srgbClr val="000000"/>
                    </a:solidFill>
                  </a:rPr>
                  <a:t> to </a:t>
                </a:r>
                <a:r>
                  <a:rPr lang="en-US" altLang="zh-CN" sz="1800" dirty="0"/>
                  <a:t>a biclique </a:t>
                </a:r>
                <a14:m>
                  <m:oMath xmlns:m="http://schemas.openxmlformats.org/officeDocument/2006/math">
                    <m:r>
                      <a:rPr lang="en-US" altLang="zh-CN" sz="1800" i="1">
                        <a:latin typeface="Cambria Math" panose="02040503050406030204" pitchFamily="18" charset="0"/>
                      </a:rPr>
                      <m:t>(</m:t>
                    </m:r>
                    <m:r>
                      <a:rPr lang="en-US" altLang="zh-CN" sz="1800" i="1">
                        <a:latin typeface="Cambria Math" panose="02040503050406030204" pitchFamily="18" charset="0"/>
                      </a:rPr>
                      <m:t>𝐿</m:t>
                    </m:r>
                    <m:r>
                      <a:rPr lang="en-US" altLang="zh-CN" sz="1800" i="1">
                        <a:latin typeface="Cambria Math" panose="02040503050406030204" pitchFamily="18" charset="0"/>
                      </a:rPr>
                      <m:t>,</m:t>
                    </m:r>
                    <m:r>
                      <a:rPr lang="en-US" altLang="zh-CN" sz="1800" i="1">
                        <a:latin typeface="Cambria Math" panose="02040503050406030204" pitchFamily="18" charset="0"/>
                      </a:rPr>
                      <m:t>𝑅</m:t>
                    </m:r>
                    <m:r>
                      <a:rPr lang="en-US" altLang="zh-CN" sz="1800" b="0" i="1" smtClean="0">
                        <a:latin typeface="Cambria Math" panose="02040503050406030204" pitchFamily="18" charset="0"/>
                      </a:rPr>
                      <m:t>)</m:t>
                    </m:r>
                  </m:oMath>
                </a14:m>
                <a:r>
                  <a:rPr lang="en-US" altLang="zh-CN" sz="1800" dirty="0"/>
                  <a:t> and enumerate maximal ones.</a:t>
                </a:r>
              </a:p>
            </p:txBody>
          </p:sp>
        </mc:Choice>
        <mc:Fallback>
          <p:sp>
            <p:nvSpPr>
              <p:cNvPr id="3" name="内容占位符 2">
                <a:extLst>
                  <a:ext uri="{FF2B5EF4-FFF2-40B4-BE49-F238E27FC236}">
                    <a16:creationId xmlns:a16="http://schemas.microsoft.com/office/drawing/2014/main" id="{5B7F3F4C-DB33-4143-AD18-11A56FA95C0F}"/>
                  </a:ext>
                </a:extLst>
              </p:cNvPr>
              <p:cNvSpPr>
                <a:spLocks noGrp="1" noRot="1" noChangeAspect="1" noMove="1" noResize="1" noEditPoints="1" noAdjustHandles="1" noChangeArrowheads="1" noChangeShapeType="1" noTextEdit="1"/>
              </p:cNvSpPr>
              <p:nvPr>
                <p:ph sz="half" idx="1"/>
              </p:nvPr>
            </p:nvSpPr>
            <p:spPr>
              <a:blipFill>
                <a:blip r:embed="rId3"/>
                <a:stretch>
                  <a:fillRect l="-1099"/>
                </a:stretch>
              </a:blipFill>
            </p:spPr>
            <p:txBody>
              <a:bodyPr/>
              <a:lstStyle/>
              <a:p>
                <a:r>
                  <a:rPr lang="zh-CN" altLang="en-US">
                    <a:noFill/>
                  </a:rPr>
                  <a:t> </a:t>
                </a:r>
              </a:p>
            </p:txBody>
          </p:sp>
        </mc:Fallback>
      </mc:AlternateContent>
      <p:sp>
        <p:nvSpPr>
          <p:cNvPr id="5" name="日期占位符 4">
            <a:extLst>
              <a:ext uri="{FF2B5EF4-FFF2-40B4-BE49-F238E27FC236}">
                <a16:creationId xmlns:a16="http://schemas.microsoft.com/office/drawing/2014/main" id="{637754E0-874F-470E-BCB1-31E519E94190}"/>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E87206B3-8D4B-40AF-A3F7-29C5B520E483}"/>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11" name="内容占位符 58">
            <a:extLst>
              <a:ext uri="{FF2B5EF4-FFF2-40B4-BE49-F238E27FC236}">
                <a16:creationId xmlns:a16="http://schemas.microsoft.com/office/drawing/2014/main" id="{1AAC5869-6AB2-4F73-A616-149729A3EB54}"/>
              </a:ext>
            </a:extLst>
          </p:cNvPr>
          <p:cNvPicPr>
            <a:picLocks noGrp="1"/>
          </p:cNvPicPr>
          <p:nvPr>
            <p:ph sz="half" idx="2"/>
          </p:nvPr>
        </p:nvPicPr>
        <p:blipFill>
          <a:blip r:embed="rId4">
            <a:clrChange>
              <a:clrFrom>
                <a:srgbClr val="FFFFFF"/>
              </a:clrFrom>
              <a:clrTo>
                <a:srgbClr val="FFFFFF">
                  <a:alpha val="0"/>
                </a:srgbClr>
              </a:clrTo>
            </a:clrChange>
          </a:blip>
          <a:stretch>
            <a:fillRect/>
          </a:stretch>
        </p:blipFill>
        <p:spPr>
          <a:xfrm>
            <a:off x="5821363" y="2441275"/>
            <a:ext cx="4995862" cy="3050187"/>
          </a:xfrm>
          <a:prstGeom prst="rect">
            <a:avLst/>
          </a:prstGeom>
        </p:spPr>
      </p:pic>
    </p:spTree>
    <p:extLst>
      <p:ext uri="{BB962C8B-B14F-4D97-AF65-F5344CB8AC3E}">
        <p14:creationId xmlns:p14="http://schemas.microsoft.com/office/powerpoint/2010/main" val="401140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B94A03B-8EF9-4E70-A25E-2F3A8B06130F}"/>
              </a:ext>
            </a:extLst>
          </p:cNvPr>
          <p:cNvSpPr>
            <a:spLocks noGrp="1"/>
          </p:cNvSpPr>
          <p:nvPr>
            <p:ph type="title"/>
          </p:nvPr>
        </p:nvSpPr>
        <p:spPr/>
        <p:txBody>
          <a:bodyPr/>
          <a:lstStyle/>
          <a:p>
            <a:r>
              <a:rPr lang="en-US" altLang="zh-CN" dirty="0"/>
              <a:t>Introduction : MBE on CPUs</a:t>
            </a:r>
            <a:endParaRPr lang="zh-CN" altLang="en-US" dirty="0"/>
          </a:p>
        </p:txBody>
      </p:sp>
      <p:sp>
        <p:nvSpPr>
          <p:cNvPr id="8" name="内容占位符 7">
            <a:extLst>
              <a:ext uri="{FF2B5EF4-FFF2-40B4-BE49-F238E27FC236}">
                <a16:creationId xmlns:a16="http://schemas.microsoft.com/office/drawing/2014/main" id="{3CB94AC0-809E-4387-A3C3-744CEB6E5A4A}"/>
              </a:ext>
            </a:extLst>
          </p:cNvPr>
          <p:cNvSpPr>
            <a:spLocks noGrp="1"/>
          </p:cNvSpPr>
          <p:nvPr>
            <p:ph idx="1"/>
          </p:nvPr>
        </p:nvSpPr>
        <p:spPr/>
        <p:txBody>
          <a:bodyPr>
            <a:normAutofit fontScale="85000" lnSpcReduction="20000"/>
          </a:bodyPr>
          <a:lstStyle/>
          <a:p>
            <a:r>
              <a:rPr lang="en-US" altLang="zh-CN" sz="2600" b="1" dirty="0"/>
              <a:t> Recent optimizations</a:t>
            </a:r>
          </a:p>
          <a:p>
            <a:pPr marL="800100" lvl="1" indent="-342900">
              <a:buFont typeface="Arial" panose="020B0604020202020204" pitchFamily="34" charset="0"/>
              <a:buChar char="•"/>
            </a:pPr>
            <a:r>
              <a:rPr lang="en-US" altLang="zh-CN" sz="2600" dirty="0"/>
              <a:t>Vertex ordering </a:t>
            </a:r>
            <a:r>
              <a:rPr lang="en-US" altLang="zh-CN" sz="2600" baseline="30000" dirty="0"/>
              <a:t>[1, 2, 5]</a:t>
            </a:r>
            <a:endParaRPr lang="en-US" altLang="zh-CN" sz="2600" dirty="0"/>
          </a:p>
          <a:p>
            <a:pPr marL="800100" lvl="1" indent="-342900">
              <a:buFont typeface="Arial" panose="020B0604020202020204" pitchFamily="34" charset="0"/>
              <a:buChar char="•"/>
            </a:pPr>
            <a:r>
              <a:rPr lang="en-US" altLang="zh-CN" sz="2600" dirty="0"/>
              <a:t>Candidates pruning using pivots </a:t>
            </a:r>
            <a:r>
              <a:rPr lang="en-US" altLang="zh-CN" sz="2600" baseline="30000" dirty="0"/>
              <a:t>[1, 2]</a:t>
            </a:r>
            <a:endParaRPr lang="en-US" altLang="zh-CN" sz="2600" dirty="0"/>
          </a:p>
          <a:p>
            <a:pPr marL="800100" lvl="1" indent="-342900">
              <a:buFont typeface="Arial" panose="020B0604020202020204" pitchFamily="34" charset="0"/>
              <a:buChar char="•"/>
            </a:pPr>
            <a:r>
              <a:rPr lang="en-US" altLang="zh-CN" sz="2600" dirty="0"/>
              <a:t>Parallelization on multicore CPUs </a:t>
            </a:r>
            <a:r>
              <a:rPr lang="en-US" altLang="zh-CN" sz="2600" baseline="30000" dirty="0"/>
              <a:t>[3]</a:t>
            </a:r>
            <a:r>
              <a:rPr lang="en-US" altLang="zh-CN" sz="2600" dirty="0"/>
              <a:t> or distributed architectures </a:t>
            </a:r>
            <a:r>
              <a:rPr lang="en-US" altLang="zh-CN" sz="2600" baseline="30000" dirty="0"/>
              <a:t>[4]</a:t>
            </a:r>
          </a:p>
          <a:p>
            <a:pPr marL="0" lvl="0" indent="0">
              <a:buNone/>
            </a:pPr>
            <a:r>
              <a:rPr lang="en-US" altLang="zh-CN" sz="2600" b="1" dirty="0">
                <a:solidFill>
                  <a:srgbClr val="FF0000"/>
                </a:solidFill>
              </a:rPr>
              <a:t>Existing solutions for MBE are insufficient because their performance speedup is constrained by the limited parallelism of CPUs.</a:t>
            </a:r>
          </a:p>
          <a:p>
            <a:endParaRPr lang="en-US" altLang="zh-CN" sz="1400" dirty="0"/>
          </a:p>
          <a:p>
            <a:pPr marL="0" indent="0">
              <a:buNone/>
            </a:pPr>
            <a:r>
              <a:rPr lang="en-US" altLang="zh-CN" sz="1400" dirty="0">
                <a:latin typeface="Arial" panose="020B0604020202020204" pitchFamily="34" charset="0"/>
                <a:cs typeface="Arial" panose="020B0604020202020204" pitchFamily="34" charset="0"/>
              </a:rPr>
              <a:t>[1] Lu Chen, </a:t>
            </a:r>
            <a:r>
              <a:rPr lang="en-US" altLang="zh-CN" sz="1400" dirty="0" err="1">
                <a:latin typeface="Arial" panose="020B0604020202020204" pitchFamily="34" charset="0"/>
                <a:cs typeface="Arial" panose="020B0604020202020204" pitchFamily="34" charset="0"/>
              </a:rPr>
              <a:t>Chengfei</a:t>
            </a:r>
            <a:r>
              <a:rPr lang="en-US" altLang="zh-CN" sz="1400" dirty="0">
                <a:latin typeface="Arial" panose="020B0604020202020204" pitchFamily="34" charset="0"/>
                <a:cs typeface="Arial" panose="020B0604020202020204" pitchFamily="34" charset="0"/>
              </a:rPr>
              <a:t> Liu, Rui Zhou, </a:t>
            </a:r>
            <a:r>
              <a:rPr lang="en-US" altLang="zh-CN" sz="1400" dirty="0" err="1">
                <a:latin typeface="Arial" panose="020B0604020202020204" pitchFamily="34" charset="0"/>
                <a:cs typeface="Arial" panose="020B0604020202020204" pitchFamily="34" charset="0"/>
              </a:rPr>
              <a:t>Jiajie</a:t>
            </a:r>
            <a:r>
              <a:rPr lang="en-US" altLang="zh-CN" sz="1400" dirty="0">
                <a:latin typeface="Arial" panose="020B0604020202020204" pitchFamily="34" charset="0"/>
                <a:cs typeface="Arial" panose="020B0604020202020204" pitchFamily="34" charset="0"/>
              </a:rPr>
              <a:t> Xu, and </a:t>
            </a:r>
            <a:r>
              <a:rPr lang="en-US" altLang="zh-CN" sz="1400" dirty="0" err="1">
                <a:latin typeface="Arial" panose="020B0604020202020204" pitchFamily="34" charset="0"/>
                <a:cs typeface="Arial" panose="020B0604020202020204" pitchFamily="34" charset="0"/>
              </a:rPr>
              <a:t>Jianxin</a:t>
            </a:r>
            <a:r>
              <a:rPr lang="en-US" altLang="zh-CN" sz="1400" dirty="0">
                <a:latin typeface="Arial" panose="020B0604020202020204" pitchFamily="34" charset="0"/>
                <a:cs typeface="Arial" panose="020B0604020202020204" pitchFamily="34" charset="0"/>
              </a:rPr>
              <a:t> Li. 2022. Efficient Maximal Biclique Enumeration for Large Sparse Bipartite Graphs. VLDB 2022. 1559-1571.</a:t>
            </a:r>
          </a:p>
          <a:p>
            <a:pPr marL="0" indent="0">
              <a:buNone/>
            </a:pPr>
            <a:r>
              <a:rPr lang="en-US" altLang="zh-CN" sz="1400" dirty="0">
                <a:latin typeface="Arial" panose="020B0604020202020204" pitchFamily="34" charset="0"/>
                <a:cs typeface="Arial" panose="020B0604020202020204" pitchFamily="34" charset="0"/>
              </a:rPr>
              <a:t>[2] Aman </a:t>
            </a:r>
            <a:r>
              <a:rPr lang="en-US" altLang="zh-CN" sz="1400" dirty="0" err="1">
                <a:latin typeface="Arial" panose="020B0604020202020204" pitchFamily="34" charset="0"/>
                <a:cs typeface="Arial" panose="020B0604020202020204" pitchFamily="34" charset="0"/>
              </a:rPr>
              <a:t>Abidi</a:t>
            </a:r>
            <a:r>
              <a:rPr lang="en-US" altLang="zh-CN" sz="1400" dirty="0">
                <a:latin typeface="Arial" panose="020B0604020202020204" pitchFamily="34" charset="0"/>
                <a:cs typeface="Arial" panose="020B0604020202020204" pitchFamily="34" charset="0"/>
              </a:rPr>
              <a:t>, Rui Zhou, Lu Chen, and </a:t>
            </a:r>
            <a:r>
              <a:rPr lang="en-US" altLang="zh-CN" sz="1400" dirty="0" err="1">
                <a:latin typeface="Arial" panose="020B0604020202020204" pitchFamily="34" charset="0"/>
                <a:cs typeface="Arial" panose="020B0604020202020204" pitchFamily="34" charset="0"/>
              </a:rPr>
              <a:t>Chengfei</a:t>
            </a:r>
            <a:r>
              <a:rPr lang="en-US" altLang="zh-CN" sz="1400" dirty="0">
                <a:latin typeface="Arial" panose="020B0604020202020204" pitchFamily="34" charset="0"/>
                <a:cs typeface="Arial" panose="020B0604020202020204" pitchFamily="34" charset="0"/>
              </a:rPr>
              <a:t> Liu. Pivot-Based Maximal Biclique Enumeration. IJCAI 2020. 3558–3564.</a:t>
            </a:r>
          </a:p>
          <a:p>
            <a:pPr marL="0" indent="0">
              <a:buNone/>
            </a:pPr>
            <a:r>
              <a:rPr lang="en-US" altLang="zh-CN" sz="1400" dirty="0">
                <a:latin typeface="Arial" panose="020B0604020202020204" pitchFamily="34" charset="0"/>
                <a:cs typeface="Arial" panose="020B0604020202020204" pitchFamily="34" charset="0"/>
              </a:rPr>
              <a:t>[3] </a:t>
            </a:r>
            <a:r>
              <a:rPr lang="en-US" altLang="zh-CN" sz="1400" dirty="0" err="1">
                <a:latin typeface="Arial" panose="020B0604020202020204" pitchFamily="34" charset="0"/>
                <a:cs typeface="Arial" panose="020B0604020202020204" pitchFamily="34" charset="0"/>
              </a:rPr>
              <a:t>Apurba</a:t>
            </a:r>
            <a:r>
              <a:rPr lang="en-US" altLang="zh-CN" sz="1400" dirty="0">
                <a:latin typeface="Arial" panose="020B0604020202020204" pitchFamily="34" charset="0"/>
                <a:cs typeface="Arial" panose="020B0604020202020204" pitchFamily="34" charset="0"/>
              </a:rPr>
              <a:t> Das and </a:t>
            </a:r>
            <a:r>
              <a:rPr lang="en-US" altLang="zh-CN" sz="1400" dirty="0" err="1">
                <a:latin typeface="Arial" panose="020B0604020202020204" pitchFamily="34" charset="0"/>
                <a:cs typeface="Arial" panose="020B0604020202020204" pitchFamily="34" charset="0"/>
              </a:rPr>
              <a:t>Srikanta</a:t>
            </a:r>
            <a:r>
              <a:rPr lang="en-US" altLang="zh-CN" sz="1400" dirty="0">
                <a:latin typeface="Arial" panose="020B0604020202020204" pitchFamily="34" charset="0"/>
                <a:cs typeface="Arial" panose="020B0604020202020204" pitchFamily="34" charset="0"/>
              </a:rPr>
              <a:t> </a:t>
            </a:r>
            <a:r>
              <a:rPr lang="en-US" altLang="zh-CN" sz="1400" dirty="0" err="1">
                <a:latin typeface="Arial" panose="020B0604020202020204" pitchFamily="34" charset="0"/>
                <a:cs typeface="Arial" panose="020B0604020202020204" pitchFamily="34" charset="0"/>
              </a:rPr>
              <a:t>Tirthapura</a:t>
            </a:r>
            <a:r>
              <a:rPr lang="en-US" altLang="zh-CN" sz="1400" dirty="0">
                <a:latin typeface="Arial" panose="020B0604020202020204" pitchFamily="34" charset="0"/>
                <a:cs typeface="Arial" panose="020B0604020202020204" pitchFamily="34" charset="0"/>
              </a:rPr>
              <a:t>. 2019. Shared-Memory Parallel Maximal Biclique Enumeration. </a:t>
            </a:r>
            <a:r>
              <a:rPr lang="en-US" altLang="zh-CN" sz="1400" dirty="0" err="1">
                <a:latin typeface="Arial" panose="020B0604020202020204" pitchFamily="34" charset="0"/>
                <a:cs typeface="Arial" panose="020B0604020202020204" pitchFamily="34" charset="0"/>
              </a:rPr>
              <a:t>HiPC</a:t>
            </a:r>
            <a:r>
              <a:rPr lang="en-US" altLang="zh-CN" sz="1400" dirty="0">
                <a:latin typeface="Arial" panose="020B0604020202020204" pitchFamily="34" charset="0"/>
                <a:cs typeface="Arial" panose="020B0604020202020204" pitchFamily="34" charset="0"/>
              </a:rPr>
              <a:t> 2019.</a:t>
            </a:r>
          </a:p>
          <a:p>
            <a:pPr marL="0" indent="0">
              <a:buNone/>
            </a:pPr>
            <a:r>
              <a:rPr lang="en-US" altLang="zh-CN" sz="1400" dirty="0">
                <a:latin typeface="Arial" panose="020B0604020202020204" pitchFamily="34" charset="0"/>
                <a:cs typeface="Arial" panose="020B0604020202020204" pitchFamily="34" charset="0"/>
              </a:rPr>
              <a:t>[4] Arko Provo Mukherjee and </a:t>
            </a:r>
            <a:r>
              <a:rPr lang="en-US" altLang="zh-CN" sz="1400" dirty="0" err="1">
                <a:latin typeface="Arial" panose="020B0604020202020204" pitchFamily="34" charset="0"/>
                <a:cs typeface="Arial" panose="020B0604020202020204" pitchFamily="34" charset="0"/>
              </a:rPr>
              <a:t>Srikanta</a:t>
            </a:r>
            <a:r>
              <a:rPr lang="en-US" altLang="zh-CN" sz="1400" dirty="0">
                <a:latin typeface="Arial" panose="020B0604020202020204" pitchFamily="34" charset="0"/>
                <a:cs typeface="Arial" panose="020B0604020202020204" pitchFamily="34" charset="0"/>
              </a:rPr>
              <a:t> </a:t>
            </a:r>
            <a:r>
              <a:rPr lang="en-US" altLang="zh-CN" sz="1400" dirty="0" err="1">
                <a:latin typeface="Arial" panose="020B0604020202020204" pitchFamily="34" charset="0"/>
                <a:cs typeface="Arial" panose="020B0604020202020204" pitchFamily="34" charset="0"/>
              </a:rPr>
              <a:t>Tirthapura</a:t>
            </a:r>
            <a:r>
              <a:rPr lang="en-US" altLang="zh-CN" sz="1400" dirty="0">
                <a:latin typeface="Arial" panose="020B0604020202020204" pitchFamily="34" charset="0"/>
                <a:cs typeface="Arial" panose="020B0604020202020204" pitchFamily="34" charset="0"/>
              </a:rPr>
              <a:t>. Enumerating Maximal Bicliques from a Large Graph Using MapReduce. IEEE Trans. Serv. </a:t>
            </a:r>
            <a:r>
              <a:rPr lang="en-US" altLang="zh-CN" sz="1400" dirty="0" err="1">
                <a:latin typeface="Arial" panose="020B0604020202020204" pitchFamily="34" charset="0"/>
                <a:cs typeface="Arial" panose="020B0604020202020204" pitchFamily="34" charset="0"/>
              </a:rPr>
              <a:t>Comput</a:t>
            </a:r>
            <a:r>
              <a:rPr lang="en-US" altLang="zh-CN" sz="1400" dirty="0">
                <a:latin typeface="Arial" panose="020B0604020202020204" pitchFamily="34" charset="0"/>
                <a:cs typeface="Arial" panose="020B0604020202020204" pitchFamily="34" charset="0"/>
              </a:rPr>
              <a:t>. 10, 5 (2017), 771–784.</a:t>
            </a:r>
          </a:p>
          <a:p>
            <a:pPr marL="0" indent="0">
              <a:buNone/>
            </a:pPr>
            <a:r>
              <a:rPr lang="en-US" altLang="zh-CN" sz="1400" dirty="0">
                <a:latin typeface="Arial" panose="020B0604020202020204" pitchFamily="34" charset="0"/>
                <a:cs typeface="Arial" panose="020B0604020202020204" pitchFamily="34" charset="0"/>
              </a:rPr>
              <a:t>[5] Yun Zhang, Charles A. Phillips, Gary L. Rogers, Erich J. Baker, Elissa J. </a:t>
            </a:r>
            <a:r>
              <a:rPr lang="en-US" altLang="zh-CN" sz="1400" dirty="0" err="1">
                <a:latin typeface="Arial" panose="020B0604020202020204" pitchFamily="34" charset="0"/>
                <a:cs typeface="Arial" panose="020B0604020202020204" pitchFamily="34" charset="0"/>
              </a:rPr>
              <a:t>Chesler</a:t>
            </a:r>
            <a:r>
              <a:rPr lang="en-US" altLang="zh-CN" sz="1400" dirty="0">
                <a:latin typeface="Arial" panose="020B0604020202020204" pitchFamily="34" charset="0"/>
                <a:cs typeface="Arial" panose="020B0604020202020204" pitchFamily="34" charset="0"/>
              </a:rPr>
              <a:t>, and Michael A. Langston. BMC bioinformatics 15, 1 (2014), 110.</a:t>
            </a:r>
            <a:endParaRPr lang="zh-CN" altLang="en-US" sz="1400" dirty="0">
              <a:latin typeface="Arial" panose="020B0604020202020204" pitchFamily="34" charset="0"/>
              <a:cs typeface="Arial" panose="020B0604020202020204" pitchFamily="34" charset="0"/>
            </a:endParaRPr>
          </a:p>
        </p:txBody>
      </p:sp>
      <p:sp>
        <p:nvSpPr>
          <p:cNvPr id="5" name="日期占位符 4">
            <a:extLst>
              <a:ext uri="{FF2B5EF4-FFF2-40B4-BE49-F238E27FC236}">
                <a16:creationId xmlns:a16="http://schemas.microsoft.com/office/drawing/2014/main" id="{7D03C481-E38B-4E24-9F8A-77251A4FEB7D}"/>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E601657A-EB50-48C8-9C91-1974D4A8E527}"/>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835794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968D8AE-8BF2-4EA0-9EE1-1E16A8BBE602}"/>
              </a:ext>
            </a:extLst>
          </p:cNvPr>
          <p:cNvSpPr>
            <a:spLocks noGrp="1"/>
          </p:cNvSpPr>
          <p:nvPr>
            <p:ph type="title"/>
          </p:nvPr>
        </p:nvSpPr>
        <p:spPr/>
        <p:txBody>
          <a:bodyPr/>
          <a:lstStyle/>
          <a:p>
            <a:r>
              <a:rPr lang="en-US" altLang="zh-CN" dirty="0"/>
              <a:t>Introduction : Related Work Comparison</a:t>
            </a:r>
            <a:endParaRPr lang="zh-CN" altLang="en-US" dirty="0"/>
          </a:p>
        </p:txBody>
      </p:sp>
      <p:sp>
        <p:nvSpPr>
          <p:cNvPr id="4" name="日期占位符 3">
            <a:extLst>
              <a:ext uri="{FF2B5EF4-FFF2-40B4-BE49-F238E27FC236}">
                <a16:creationId xmlns:a16="http://schemas.microsoft.com/office/drawing/2014/main" id="{F09C7568-47BF-4749-9F4F-D90954F14E18}"/>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B8809C12-B039-43CB-8121-DFD343CAF368}"/>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14" name="内容占位符 9">
            <a:extLst>
              <a:ext uri="{FF2B5EF4-FFF2-40B4-BE49-F238E27FC236}">
                <a16:creationId xmlns:a16="http://schemas.microsoft.com/office/drawing/2014/main" id="{76C3DA7F-E0ED-4E77-B26A-68B21CA3B7D8}"/>
              </a:ext>
            </a:extLst>
          </p:cNvPr>
          <p:cNvPicPr>
            <a:picLocks noGrp="1"/>
          </p:cNvPicPr>
          <p:nvPr>
            <p:ph sz="half" idx="1"/>
          </p:nvPr>
        </p:nvPicPr>
        <p:blipFill>
          <a:blip r:embed="rId2">
            <a:clrChange>
              <a:clrFrom>
                <a:srgbClr val="FFFFFF"/>
              </a:clrFrom>
              <a:clrTo>
                <a:srgbClr val="FFFFFF">
                  <a:alpha val="0"/>
                </a:srgbClr>
              </a:clrTo>
            </a:clrChange>
          </a:blip>
          <a:stretch>
            <a:fillRect/>
          </a:stretch>
        </p:blipFill>
        <p:spPr>
          <a:xfrm>
            <a:off x="685801" y="2287110"/>
            <a:ext cx="4735832" cy="3210380"/>
          </a:xfrm>
          <a:prstGeom prst="rect">
            <a:avLst/>
          </a:prstGeom>
        </p:spPr>
      </p:pic>
      <p:sp>
        <p:nvSpPr>
          <p:cNvPr id="15" name="矩形 14">
            <a:extLst>
              <a:ext uri="{FF2B5EF4-FFF2-40B4-BE49-F238E27FC236}">
                <a16:creationId xmlns:a16="http://schemas.microsoft.com/office/drawing/2014/main" id="{3D47E803-B284-4A26-AF39-CA7848E93A64}"/>
              </a:ext>
            </a:extLst>
          </p:cNvPr>
          <p:cNvSpPr/>
          <p:nvPr/>
        </p:nvSpPr>
        <p:spPr>
          <a:xfrm>
            <a:off x="811158" y="5559093"/>
            <a:ext cx="4745145" cy="307777"/>
          </a:xfrm>
          <a:prstGeom prst="rect">
            <a:avLst/>
          </a:prstGeom>
        </p:spPr>
        <p:txBody>
          <a:bodyPr wrap="none">
            <a:spAutoFit/>
          </a:bodyPr>
          <a:lstStyle/>
          <a:p>
            <a:r>
              <a:rPr lang="fr-FR" altLang="zh-CN" sz="1400" dirty="0">
                <a:solidFill>
                  <a:schemeClr val="bg1"/>
                </a:solidFill>
                <a:latin typeface="Arial" panose="020B0604020202020204" pitchFamily="34" charset="0"/>
                <a:cs typeface="Arial" panose="020B0604020202020204" pitchFamily="34" charset="0"/>
              </a:rPr>
              <a:t>An enumeration tree for mining pattern P in data graph G.</a:t>
            </a:r>
            <a:endParaRPr lang="zh-CN" altLang="en-US" sz="1400" dirty="0">
              <a:solidFill>
                <a:schemeClr val="bg1"/>
              </a:solidFill>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849AC2BA-AD28-47F6-873E-565372740C3E}"/>
              </a:ext>
            </a:extLst>
          </p:cNvPr>
          <p:cNvSpPr/>
          <p:nvPr/>
        </p:nvSpPr>
        <p:spPr>
          <a:xfrm>
            <a:off x="768687" y="6073196"/>
            <a:ext cx="10461928" cy="276999"/>
          </a:xfrm>
          <a:prstGeom prst="rect">
            <a:avLst/>
          </a:prstGeom>
        </p:spPr>
        <p:txBody>
          <a:bodyPr wrap="square">
            <a:spAutoFit/>
          </a:bodyPr>
          <a:lstStyle/>
          <a:p>
            <a:r>
              <a:rPr lang="en-US" altLang="zh-CN" sz="1200" dirty="0">
                <a:solidFill>
                  <a:schemeClr val="bg1"/>
                </a:solidFill>
                <a:latin typeface="Arial" panose="020B0604020202020204" pitchFamily="34" charset="0"/>
                <a:cs typeface="Arial" panose="020B0604020202020204" pitchFamily="34" charset="0"/>
              </a:rPr>
              <a:t>[1] </a:t>
            </a:r>
            <a:r>
              <a:rPr lang="en-US" altLang="zh-CN" sz="1200" dirty="0" err="1">
                <a:solidFill>
                  <a:schemeClr val="bg1"/>
                </a:solidFill>
                <a:latin typeface="Arial" panose="020B0604020202020204" pitchFamily="34" charset="0"/>
                <a:cs typeface="Arial" panose="020B0604020202020204" pitchFamily="34" charset="0"/>
              </a:rPr>
              <a:t>Xuhao</a:t>
            </a:r>
            <a:r>
              <a:rPr lang="en-US" altLang="zh-CN" sz="1200" dirty="0">
                <a:solidFill>
                  <a:schemeClr val="bg1"/>
                </a:solidFill>
                <a:latin typeface="Arial" panose="020B0604020202020204" pitchFamily="34" charset="0"/>
                <a:cs typeface="Arial" panose="020B0604020202020204" pitchFamily="34" charset="0"/>
              </a:rPr>
              <a:t> Chen and Arvind. Efficient and Scalable Graph Pattern Mining on GPUs. OSDI 2022. 857–877.</a:t>
            </a:r>
          </a:p>
        </p:txBody>
      </p:sp>
      <mc:AlternateContent xmlns:mc="http://schemas.openxmlformats.org/markup-compatibility/2006">
        <mc:Choice xmlns:a14="http://schemas.microsoft.com/office/drawing/2010/main" Requires="a14">
          <p:graphicFrame>
            <p:nvGraphicFramePr>
              <p:cNvPr id="11" name="表格 10">
                <a:extLst>
                  <a:ext uri="{FF2B5EF4-FFF2-40B4-BE49-F238E27FC236}">
                    <a16:creationId xmlns:a16="http://schemas.microsoft.com/office/drawing/2014/main" id="{2892F8D1-D8C8-4357-9616-BE89972A7E6B}"/>
                  </a:ext>
                </a:extLst>
              </p:cNvPr>
              <p:cNvGraphicFramePr>
                <a:graphicFrameLocks noGrp="1"/>
              </p:cNvGraphicFramePr>
              <p:nvPr>
                <p:extLst>
                  <p:ext uri="{D42A27DB-BD31-4B8C-83A1-F6EECF244321}">
                    <p14:modId xmlns:p14="http://schemas.microsoft.com/office/powerpoint/2010/main" val="2832418533"/>
                  </p:ext>
                </p:extLst>
              </p:nvPr>
            </p:nvGraphicFramePr>
            <p:xfrm>
              <a:off x="5821895" y="2235553"/>
              <a:ext cx="5868000" cy="3316560"/>
            </p:xfrm>
            <a:graphic>
              <a:graphicData uri="http://schemas.openxmlformats.org/drawingml/2006/table">
                <a:tbl>
                  <a:tblPr bandRow="1">
                    <a:tableStyleId>{5C22544A-7EE6-4342-B048-85BDC9FD1C3A}</a:tableStyleId>
                  </a:tblPr>
                  <a:tblGrid>
                    <a:gridCol w="1404000">
                      <a:extLst>
                        <a:ext uri="{9D8B030D-6E8A-4147-A177-3AD203B41FA5}">
                          <a16:colId xmlns:a16="http://schemas.microsoft.com/office/drawing/2014/main" val="632974623"/>
                        </a:ext>
                      </a:extLst>
                    </a:gridCol>
                    <a:gridCol w="2232000">
                      <a:extLst>
                        <a:ext uri="{9D8B030D-6E8A-4147-A177-3AD203B41FA5}">
                          <a16:colId xmlns:a16="http://schemas.microsoft.com/office/drawing/2014/main" val="3050056096"/>
                        </a:ext>
                      </a:extLst>
                    </a:gridCol>
                    <a:gridCol w="2232000">
                      <a:extLst>
                        <a:ext uri="{9D8B030D-6E8A-4147-A177-3AD203B41FA5}">
                          <a16:colId xmlns:a16="http://schemas.microsoft.com/office/drawing/2014/main" val="3703391427"/>
                        </a:ext>
                      </a:extLst>
                    </a:gridCol>
                  </a:tblGrid>
                  <a:tr h="360000">
                    <a:tc>
                      <a:txBody>
                        <a:bodyPr/>
                        <a:lstStyle/>
                        <a:p>
                          <a:pPr algn="ctr"/>
                          <a:r>
                            <a:rPr lang="en-US" altLang="zh-CN" sz="1600" dirty="0">
                              <a:solidFill>
                                <a:srgbClr val="023E88"/>
                              </a:solidFill>
                            </a:rPr>
                            <a:t>Problem</a:t>
                          </a:r>
                          <a:endParaRPr lang="zh-CN" altLang="en-US" sz="1600" dirty="0">
                            <a:solidFill>
                              <a:srgbClr val="023E88"/>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MBE</a:t>
                          </a:r>
                          <a:endParaRPr lang="zh-CN" altLang="en-US" sz="1600" b="1" dirty="0">
                            <a:solidFill>
                              <a:schemeClr val="bg1"/>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Graph pattern mining </a:t>
                          </a:r>
                          <a:r>
                            <a:rPr lang="en-US" altLang="zh-CN" sz="1600" b="1" baseline="30000" dirty="0">
                              <a:solidFill>
                                <a:schemeClr val="bg1"/>
                              </a:solidFill>
                            </a:rPr>
                            <a:t>[1]</a:t>
                          </a:r>
                          <a:endParaRPr lang="zh-CN" altLang="en-US" sz="1600" dirty="0">
                            <a:solidFill>
                              <a:schemeClr val="bg1"/>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818073980"/>
                      </a:ext>
                    </a:extLst>
                  </a:tr>
                  <a:tr h="79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23E88"/>
                              </a:solidFill>
                            </a:rPr>
                            <a:t>Vertex count in enumerated subgraphs</a:t>
                          </a:r>
                          <a:endParaRPr lang="zh-CN" altLang="en-US" sz="1600" dirty="0">
                            <a:solidFill>
                              <a:srgbClr val="023E88"/>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Unfixed number of vertices, can be large.</a:t>
                          </a:r>
                          <a:endParaRPr lang="zh-CN" altLang="en-US" sz="1600" dirty="0"/>
                        </a:p>
                        <a:p>
                          <a:endParaRPr lang="zh-CN" altLang="en-US" sz="1600" dirty="0"/>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Fixed number of vertices equivalent to pattern size |P|, typically small.</a:t>
                          </a:r>
                          <a:endParaRPr lang="zh-CN" altLang="en-US" sz="1600" dirty="0"/>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583160822"/>
                      </a:ext>
                    </a:extLst>
                  </a:tr>
                  <a:tr h="50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23E88"/>
                              </a:solidFill>
                            </a:rPr>
                            <a:t>Enumeration tree height</a:t>
                          </a:r>
                          <a:endParaRPr lang="zh-CN" altLang="en-US" sz="1600" dirty="0">
                            <a:solidFill>
                              <a:srgbClr val="023E88"/>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Unfixed and can be up to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𝑚𝑎𝑥</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𝑉</m:t>
                              </m:r>
                              <m:r>
                                <a:rPr lang="en-US" altLang="zh-CN" sz="1600" b="0" i="1" smtClean="0">
                                  <a:latin typeface="Cambria Math" panose="02040503050406030204" pitchFamily="18" charset="0"/>
                                </a:rPr>
                                <m:t>)</m:t>
                              </m:r>
                            </m:oMath>
                          </a14:m>
                          <a:r>
                            <a:rPr lang="en-US" altLang="zh-CN" sz="1600" dirty="0"/>
                            <a:t>.</a:t>
                          </a:r>
                          <a:endParaRPr lang="zh-CN" altLang="en-US" sz="1600" dirty="0"/>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r>
                            <a:rPr lang="en-US" altLang="zh-CN" sz="1600" dirty="0"/>
                            <a:t>Fixed and equal to |P|.</a:t>
                          </a:r>
                          <a:endParaRPr lang="zh-CN" altLang="en-US" sz="1600" dirty="0"/>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338670891"/>
                      </a:ext>
                    </a:extLst>
                  </a:tr>
                  <a:tr h="1512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23E88"/>
                              </a:solidFill>
                            </a:rPr>
                            <a:t>Conclusion</a:t>
                          </a:r>
                          <a:endParaRPr lang="zh-CN" altLang="en-US" sz="1600" dirty="0">
                            <a:solidFill>
                              <a:srgbClr val="023E88"/>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gridSpan="2">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arenBoth"/>
                            <a:tabLst/>
                            <a:defRPr/>
                          </a:pPr>
                          <a:r>
                            <a:rPr lang="en-US" altLang="zh-CN" sz="1600" dirty="0"/>
                            <a:t>MBE requires</a:t>
                          </a:r>
                          <a:r>
                            <a:rPr lang="en-US" altLang="zh-CN" sz="1600" b="1" dirty="0">
                              <a:solidFill>
                                <a:srgbClr val="023E88"/>
                              </a:solidFill>
                            </a:rPr>
                            <a:t> </a:t>
                          </a:r>
                          <a:r>
                            <a:rPr lang="en-US" altLang="zh-CN" sz="1600" b="1" i="0" kern="1200" dirty="0">
                              <a:solidFill>
                                <a:srgbClr val="FF0000"/>
                              </a:solidFill>
                              <a:effectLst/>
                              <a:latin typeface="+mn-lt"/>
                              <a:ea typeface="+mn-ea"/>
                              <a:cs typeface="+mn-cs"/>
                            </a:rPr>
                            <a:t>significantly</a:t>
                          </a:r>
                          <a:r>
                            <a:rPr lang="en-US" altLang="zh-CN" sz="1600" b="1" dirty="0">
                              <a:solidFill>
                                <a:srgbClr val="FF0000"/>
                              </a:solidFill>
                            </a:rPr>
                            <a:t> more memory </a:t>
                          </a:r>
                          <a:r>
                            <a:rPr lang="en-US" altLang="zh-CN" sz="1600" dirty="0"/>
                            <a:t>than GPM to actively maintain up to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𝑚𝑎𝑥</m:t>
                                  </m:r>
                                </m:sub>
                              </m:sSub>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𝑉</m:t>
                              </m:r>
                              <m:r>
                                <a:rPr lang="en-US" altLang="zh-CN" sz="1600" b="0" i="1" smtClean="0">
                                  <a:latin typeface="Cambria Math" panose="02040503050406030204" pitchFamily="18" charset="0"/>
                                </a:rPr>
                                <m:t>)</m:t>
                              </m:r>
                            </m:oMath>
                          </a14:m>
                          <a:r>
                            <a:rPr lang="en-US" altLang="zh-CN" sz="1600" dirty="0"/>
                            <a:t> tree nodes for backtracking. </a:t>
                          </a:r>
                        </a:p>
                        <a:p>
                          <a:pPr marL="342900" marR="0" lvl="0" indent="-342900" algn="l" defTabSz="914400" rtl="0" eaLnBrk="1" fontAlgn="auto" latinLnBrk="0" hangingPunct="1">
                            <a:lnSpc>
                              <a:spcPct val="100000"/>
                            </a:lnSpc>
                            <a:spcBef>
                              <a:spcPts val="0"/>
                            </a:spcBef>
                            <a:spcAft>
                              <a:spcPts val="0"/>
                            </a:spcAft>
                            <a:buClrTx/>
                            <a:buSzTx/>
                            <a:buFontTx/>
                            <a:buAutoNum type="arabicParenBoth"/>
                            <a:tabLst/>
                            <a:defRPr/>
                          </a:pPr>
                          <a:r>
                            <a:rPr lang="en-US" altLang="zh-CN" sz="1600" b="0" i="0" kern="1200" dirty="0">
                              <a:solidFill>
                                <a:schemeClr val="dk1"/>
                              </a:solidFill>
                              <a:effectLst/>
                              <a:latin typeface="+mn-lt"/>
                              <a:ea typeface="+mn-ea"/>
                              <a:cs typeface="+mn-cs"/>
                            </a:rPr>
                            <a:t>MBE generates </a:t>
                          </a:r>
                          <a:r>
                            <a:rPr lang="en-US" altLang="zh-CN" sz="1600" b="1" i="0" kern="1200" dirty="0">
                              <a:solidFill>
                                <a:srgbClr val="FF0000"/>
                              </a:solidFill>
                              <a:effectLst/>
                              <a:latin typeface="+mn-lt"/>
                              <a:ea typeface="+mn-ea"/>
                              <a:cs typeface="+mn-cs"/>
                            </a:rPr>
                            <a:t>more severe imbalanced workloads</a:t>
                          </a:r>
                          <a:r>
                            <a:rPr lang="en-US" altLang="zh-CN" sz="1600" b="0" i="0" kern="1200" dirty="0">
                              <a:solidFill>
                                <a:schemeClr val="dk1"/>
                              </a:solidFill>
                              <a:effectLst/>
                              <a:latin typeface="+mn-lt"/>
                              <a:ea typeface="+mn-ea"/>
                              <a:cs typeface="+mn-cs"/>
                            </a:rPr>
                            <a:t> than GPM due to the variation in height among its enumeration trees.</a:t>
                          </a: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hMerge="1">
                      <a:txBody>
                        <a:bodyPr/>
                        <a:lstStyle/>
                        <a:p>
                          <a:endParaRPr lang="zh-CN" altLang="en-US" dirty="0"/>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solidFill>
                      </a:tcPr>
                    </a:tc>
                    <a:extLst>
                      <a:ext uri="{0D108BD9-81ED-4DB2-BD59-A6C34878D82A}">
                        <a16:rowId xmlns:a16="http://schemas.microsoft.com/office/drawing/2014/main" val="3797484256"/>
                      </a:ext>
                    </a:extLst>
                  </a:tr>
                </a:tbl>
              </a:graphicData>
            </a:graphic>
          </p:graphicFrame>
        </mc:Choice>
        <mc:Fallback>
          <p:graphicFrame>
            <p:nvGraphicFramePr>
              <p:cNvPr id="11" name="表格 10">
                <a:extLst>
                  <a:ext uri="{FF2B5EF4-FFF2-40B4-BE49-F238E27FC236}">
                    <a16:creationId xmlns:a16="http://schemas.microsoft.com/office/drawing/2014/main" id="{2892F8D1-D8C8-4357-9616-BE89972A7E6B}"/>
                  </a:ext>
                </a:extLst>
              </p:cNvPr>
              <p:cNvGraphicFramePr>
                <a:graphicFrameLocks noGrp="1"/>
              </p:cNvGraphicFramePr>
              <p:nvPr>
                <p:extLst>
                  <p:ext uri="{D42A27DB-BD31-4B8C-83A1-F6EECF244321}">
                    <p14:modId xmlns:p14="http://schemas.microsoft.com/office/powerpoint/2010/main" val="2832418533"/>
                  </p:ext>
                </p:extLst>
              </p:nvPr>
            </p:nvGraphicFramePr>
            <p:xfrm>
              <a:off x="5821895" y="2235553"/>
              <a:ext cx="5868000" cy="3316560"/>
            </p:xfrm>
            <a:graphic>
              <a:graphicData uri="http://schemas.openxmlformats.org/drawingml/2006/table">
                <a:tbl>
                  <a:tblPr bandRow="1">
                    <a:tableStyleId>{5C22544A-7EE6-4342-B048-85BDC9FD1C3A}</a:tableStyleId>
                  </a:tblPr>
                  <a:tblGrid>
                    <a:gridCol w="1404000">
                      <a:extLst>
                        <a:ext uri="{9D8B030D-6E8A-4147-A177-3AD203B41FA5}">
                          <a16:colId xmlns:a16="http://schemas.microsoft.com/office/drawing/2014/main" val="632974623"/>
                        </a:ext>
                      </a:extLst>
                    </a:gridCol>
                    <a:gridCol w="2232000">
                      <a:extLst>
                        <a:ext uri="{9D8B030D-6E8A-4147-A177-3AD203B41FA5}">
                          <a16:colId xmlns:a16="http://schemas.microsoft.com/office/drawing/2014/main" val="3050056096"/>
                        </a:ext>
                      </a:extLst>
                    </a:gridCol>
                    <a:gridCol w="2232000">
                      <a:extLst>
                        <a:ext uri="{9D8B030D-6E8A-4147-A177-3AD203B41FA5}">
                          <a16:colId xmlns:a16="http://schemas.microsoft.com/office/drawing/2014/main" val="3703391427"/>
                        </a:ext>
                      </a:extLst>
                    </a:gridCol>
                  </a:tblGrid>
                  <a:tr h="360000">
                    <a:tc>
                      <a:txBody>
                        <a:bodyPr/>
                        <a:lstStyle/>
                        <a:p>
                          <a:pPr algn="ctr"/>
                          <a:r>
                            <a:rPr lang="en-US" altLang="zh-CN" sz="1600" dirty="0">
                              <a:solidFill>
                                <a:srgbClr val="023E88"/>
                              </a:solidFill>
                            </a:rPr>
                            <a:t>Problem</a:t>
                          </a:r>
                          <a:endParaRPr lang="zh-CN" altLang="en-US" sz="1600" dirty="0">
                            <a:solidFill>
                              <a:srgbClr val="023E88"/>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MBE</a:t>
                          </a:r>
                          <a:endParaRPr lang="zh-CN" altLang="en-US" sz="1600" b="1" dirty="0">
                            <a:solidFill>
                              <a:schemeClr val="bg1"/>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dirty="0">
                              <a:solidFill>
                                <a:schemeClr val="bg1"/>
                              </a:solidFill>
                            </a:rPr>
                            <a:t>Graph pattern mining </a:t>
                          </a:r>
                          <a:r>
                            <a:rPr lang="en-US" altLang="zh-CN" sz="1600" b="1" baseline="30000" dirty="0">
                              <a:solidFill>
                                <a:schemeClr val="bg1"/>
                              </a:solidFill>
                            </a:rPr>
                            <a:t>[1]</a:t>
                          </a:r>
                          <a:endParaRPr lang="zh-CN" altLang="en-US" sz="1600" dirty="0">
                            <a:solidFill>
                              <a:schemeClr val="bg1"/>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818073980"/>
                      </a:ext>
                    </a:extLst>
                  </a:tr>
                  <a:tr h="822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23E88"/>
                              </a:solidFill>
                            </a:rPr>
                            <a:t>Vertex count in enumerated subgraphs</a:t>
                          </a:r>
                          <a:endParaRPr lang="zh-CN" altLang="en-US" sz="1600" dirty="0">
                            <a:solidFill>
                              <a:srgbClr val="023E88"/>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Unfixed number of vertices, can be large.</a:t>
                          </a:r>
                          <a:endParaRPr lang="zh-CN" altLang="en-US" sz="1600" dirty="0"/>
                        </a:p>
                        <a:p>
                          <a:endParaRPr lang="zh-CN" altLang="en-US" sz="1600" dirty="0"/>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t>Fixed number of vertices equivalent to pattern size |P|, typically small.</a:t>
                          </a:r>
                          <a:endParaRPr lang="zh-CN" altLang="en-US" sz="1600" dirty="0"/>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583160822"/>
                      </a:ext>
                    </a:extLst>
                  </a:tr>
                  <a:tr h="579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23E88"/>
                              </a:solidFill>
                            </a:rPr>
                            <a:t>Enumeration tree height</a:t>
                          </a:r>
                          <a:endParaRPr lang="zh-CN" altLang="en-US" sz="1600" dirty="0">
                            <a:solidFill>
                              <a:srgbClr val="023E88"/>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endParaRPr lang="zh-CN"/>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blipFill>
                          <a:blip r:embed="rId3"/>
                          <a:stretch>
                            <a:fillRect l="-63215" t="-203125" r="-100272" b="-279167"/>
                          </a:stretch>
                        </a:blipFill>
                      </a:tcPr>
                    </a:tc>
                    <a:tc>
                      <a:txBody>
                        <a:bodyPr/>
                        <a:lstStyle/>
                        <a:p>
                          <a:r>
                            <a:rPr lang="en-US" altLang="zh-CN" sz="1600" dirty="0"/>
                            <a:t>Fixed and equal to |P|.</a:t>
                          </a:r>
                          <a:endParaRPr lang="zh-CN" altLang="en-US" sz="1600" dirty="0"/>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338670891"/>
                      </a:ext>
                    </a:extLst>
                  </a:tr>
                  <a:tr h="15544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rgbClr val="023E88"/>
                              </a:solidFill>
                            </a:rPr>
                            <a:t>Conclusion</a:t>
                          </a:r>
                          <a:endParaRPr lang="zh-CN" altLang="en-US" sz="1600" dirty="0">
                            <a:solidFill>
                              <a:srgbClr val="023E88"/>
                            </a:solidFill>
                          </a:endParaRPr>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gridSpan="2">
                      <a:txBody>
                        <a:bodyPr/>
                        <a:lstStyle/>
                        <a:p>
                          <a:endParaRPr lang="zh-CN"/>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blipFill>
                          <a:blip r:embed="rId3"/>
                          <a:stretch>
                            <a:fillRect l="-31651" t="-114118" r="-273" b="-5098"/>
                          </a:stretch>
                        </a:blipFill>
                      </a:tcPr>
                    </a:tc>
                    <a:tc hMerge="1">
                      <a:txBody>
                        <a:bodyPr/>
                        <a:lstStyle/>
                        <a:p>
                          <a:endParaRPr lang="zh-CN" altLang="en-US" dirty="0"/>
                        </a:p>
                      </a:txBody>
                      <a:tcPr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chemeClr val="bg1"/>
                        </a:solidFill>
                      </a:tcPr>
                    </a:tc>
                    <a:extLst>
                      <a:ext uri="{0D108BD9-81ED-4DB2-BD59-A6C34878D82A}">
                        <a16:rowId xmlns:a16="http://schemas.microsoft.com/office/drawing/2014/main" val="3797484256"/>
                      </a:ext>
                    </a:extLst>
                  </a:tr>
                </a:tbl>
              </a:graphicData>
            </a:graphic>
          </p:graphicFrame>
        </mc:Fallback>
      </mc:AlternateContent>
    </p:spTree>
    <p:extLst>
      <p:ext uri="{BB962C8B-B14F-4D97-AF65-F5344CB8AC3E}">
        <p14:creationId xmlns:p14="http://schemas.microsoft.com/office/powerpoint/2010/main" val="316143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CF4BE316-4301-4B21-8774-64C0FA043E7C}"/>
              </a:ext>
            </a:extLst>
          </p:cNvPr>
          <p:cNvSpPr>
            <a:spLocks noGrp="1"/>
          </p:cNvSpPr>
          <p:nvPr>
            <p:ph type="dt" sz="half" idx="10"/>
          </p:nvPr>
        </p:nvSpPr>
        <p:spPr/>
        <p:txBody>
          <a:bodyPr/>
          <a:lstStyle/>
          <a:p>
            <a:fld id="{2F0FD9E0-E380-3B44-BCCB-530A1FF37C6C}" type="datetime1">
              <a:rPr lang="en-US" smtClean="0"/>
              <a:t>9/25/2023</a:t>
            </a:fld>
            <a:endParaRPr lang="en-US" dirty="0"/>
          </a:p>
        </p:txBody>
      </p:sp>
      <p:sp>
        <p:nvSpPr>
          <p:cNvPr id="5" name="灯片编号占位符 4">
            <a:extLst>
              <a:ext uri="{FF2B5EF4-FFF2-40B4-BE49-F238E27FC236}">
                <a16:creationId xmlns:a16="http://schemas.microsoft.com/office/drawing/2014/main" id="{F70272DD-41C6-4D9D-8DA9-C4EE0CE21D4C}"/>
              </a:ext>
            </a:extLst>
          </p:cNvPr>
          <p:cNvSpPr>
            <a:spLocks noGrp="1"/>
          </p:cNvSpPr>
          <p:nvPr>
            <p:ph type="sldNum" sz="quarter" idx="11"/>
          </p:nvPr>
        </p:nvSpPr>
        <p:spPr/>
        <p:txBody>
          <a:bodyPr/>
          <a:lstStyle/>
          <a:p>
            <a:fld id="{D57F1E4F-1CFF-5643-939E-217C01CDF565}" type="slidenum">
              <a:rPr lang="en-US" smtClean="0"/>
              <a:pPr/>
              <a:t>8</a:t>
            </a:fld>
            <a:endParaRPr lang="en-US" dirty="0"/>
          </a:p>
        </p:txBody>
      </p:sp>
      <p:sp>
        <p:nvSpPr>
          <p:cNvPr id="6" name="标题 5">
            <a:extLst>
              <a:ext uri="{FF2B5EF4-FFF2-40B4-BE49-F238E27FC236}">
                <a16:creationId xmlns:a16="http://schemas.microsoft.com/office/drawing/2014/main" id="{D8C547E0-080D-47B3-8069-BD7AC3B22A6A}"/>
              </a:ext>
            </a:extLst>
          </p:cNvPr>
          <p:cNvSpPr>
            <a:spLocks noGrp="1"/>
          </p:cNvSpPr>
          <p:nvPr>
            <p:ph type="title"/>
          </p:nvPr>
        </p:nvSpPr>
        <p:spPr/>
        <p:txBody>
          <a:bodyPr>
            <a:normAutofit/>
          </a:bodyPr>
          <a:lstStyle/>
          <a:p>
            <a:r>
              <a:rPr lang="en-US" altLang="zh-CN" dirty="0"/>
              <a:t>Challenges</a:t>
            </a:r>
            <a:endParaRPr lang="zh-CN" altLang="en-US" dirty="0"/>
          </a:p>
        </p:txBody>
      </p:sp>
      <p:sp>
        <p:nvSpPr>
          <p:cNvPr id="7" name="内容占位符 6">
            <a:extLst>
              <a:ext uri="{FF2B5EF4-FFF2-40B4-BE49-F238E27FC236}">
                <a16:creationId xmlns:a16="http://schemas.microsoft.com/office/drawing/2014/main" id="{CE911412-432C-4A1D-8808-FAD6B2D47232}"/>
              </a:ext>
            </a:extLst>
          </p:cNvPr>
          <p:cNvSpPr>
            <a:spLocks noGrp="1"/>
          </p:cNvSpPr>
          <p:nvPr>
            <p:ph idx="1"/>
          </p:nvPr>
        </p:nvSpPr>
        <p:spPr/>
        <p:txBody>
          <a:bodyPr/>
          <a:lstStyle/>
          <a:p>
            <a:r>
              <a:rPr lang="en-US" altLang="zh-CN" dirty="0"/>
              <a:t> Large memory requirement</a:t>
            </a:r>
          </a:p>
          <a:p>
            <a:r>
              <a:rPr lang="en-US" altLang="zh-CN" dirty="0"/>
              <a:t> Massive thread divergence</a:t>
            </a:r>
          </a:p>
          <a:p>
            <a:r>
              <a:rPr lang="en-US" altLang="zh-CN" dirty="0"/>
              <a:t> Load imbalance</a:t>
            </a:r>
          </a:p>
        </p:txBody>
      </p:sp>
    </p:spTree>
    <p:extLst>
      <p:ext uri="{BB962C8B-B14F-4D97-AF65-F5344CB8AC3E}">
        <p14:creationId xmlns:p14="http://schemas.microsoft.com/office/powerpoint/2010/main" val="41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C11DE-3A00-4FB7-8740-59B2FE57B0FC}"/>
              </a:ext>
            </a:extLst>
          </p:cNvPr>
          <p:cNvSpPr>
            <a:spLocks noGrp="1"/>
          </p:cNvSpPr>
          <p:nvPr>
            <p:ph type="title"/>
          </p:nvPr>
        </p:nvSpPr>
        <p:spPr>
          <a:xfrm>
            <a:off x="685801" y="609600"/>
            <a:ext cx="10131425" cy="1456267"/>
          </a:xfrm>
        </p:spPr>
        <p:txBody>
          <a:bodyPr/>
          <a:lstStyle/>
          <a:p>
            <a:r>
              <a:rPr lang="en-US" altLang="zh-CN" dirty="0"/>
              <a:t>Challenge 1 : Large Memory Requirement</a:t>
            </a:r>
            <a:endParaRPr lang="zh-CN" altLang="en-US" dirty="0"/>
          </a:p>
        </p:txBody>
      </p:sp>
      <p:sp>
        <p:nvSpPr>
          <p:cNvPr id="5" name="日期占位符 4">
            <a:extLst>
              <a:ext uri="{FF2B5EF4-FFF2-40B4-BE49-F238E27FC236}">
                <a16:creationId xmlns:a16="http://schemas.microsoft.com/office/drawing/2014/main" id="{0E49790E-72DD-437F-84A7-02FEA2C24C23}"/>
              </a:ext>
            </a:extLst>
          </p:cNvPr>
          <p:cNvSpPr>
            <a:spLocks noGrp="1"/>
          </p:cNvSpPr>
          <p:nvPr>
            <p:ph type="dt" sz="half" idx="10"/>
          </p:nvPr>
        </p:nvSpPr>
        <p:spPr/>
        <p:txBody>
          <a:bodyPr/>
          <a:lstStyle/>
          <a:p>
            <a:fld id="{889F9916-D29A-0B4E-ABD7-51608927E3AB}" type="datetime1">
              <a:rPr lang="en-US" smtClean="0"/>
              <a:t>9/25/2023</a:t>
            </a:fld>
            <a:endParaRPr lang="en-US" dirty="0"/>
          </a:p>
        </p:txBody>
      </p:sp>
      <p:sp>
        <p:nvSpPr>
          <p:cNvPr id="6" name="灯片编号占位符 5">
            <a:extLst>
              <a:ext uri="{FF2B5EF4-FFF2-40B4-BE49-F238E27FC236}">
                <a16:creationId xmlns:a16="http://schemas.microsoft.com/office/drawing/2014/main" id="{5E8F1DB5-8BCA-4D83-8B44-1647E15CF81A}"/>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8" name="内容占位符 2">
            <a:extLst>
              <a:ext uri="{FF2B5EF4-FFF2-40B4-BE49-F238E27FC236}">
                <a16:creationId xmlns:a16="http://schemas.microsoft.com/office/drawing/2014/main" id="{B8C0B928-E449-40BF-B4A7-2ED0956CD14D}"/>
              </a:ext>
            </a:extLst>
          </p:cNvPr>
          <p:cNvPicPr>
            <a:picLocks noGrp="1"/>
          </p:cNvPicPr>
          <p:nvPr>
            <p:ph sz="half" idx="2"/>
          </p:nvPr>
        </p:nvPicPr>
        <p:blipFill>
          <a:blip r:embed="rId3">
            <a:clrChange>
              <a:clrFrom>
                <a:srgbClr val="FFFFFF"/>
              </a:clrFrom>
              <a:clrTo>
                <a:srgbClr val="FFFFFF">
                  <a:alpha val="0"/>
                </a:srgbClr>
              </a:clrTo>
            </a:clrChange>
          </a:blip>
          <a:stretch>
            <a:fillRect/>
          </a:stretch>
        </p:blipFill>
        <p:spPr>
          <a:xfrm>
            <a:off x="6573457" y="2357519"/>
            <a:ext cx="4995862" cy="2005340"/>
          </a:xfrm>
          <a:prstGeom prst="rect">
            <a:avLst/>
          </a:prstGeom>
        </p:spPr>
      </p:pic>
      <p:sp>
        <p:nvSpPr>
          <p:cNvPr id="9" name="文本框 8">
            <a:extLst>
              <a:ext uri="{FF2B5EF4-FFF2-40B4-BE49-F238E27FC236}">
                <a16:creationId xmlns:a16="http://schemas.microsoft.com/office/drawing/2014/main" id="{97416106-3D9A-46F3-9022-6E1EB029996E}"/>
              </a:ext>
            </a:extLst>
          </p:cNvPr>
          <p:cNvSpPr txBox="1"/>
          <p:nvPr/>
        </p:nvSpPr>
        <p:spPr>
          <a:xfrm>
            <a:off x="6573457" y="4712716"/>
            <a:ext cx="5172186" cy="523220"/>
          </a:xfrm>
          <a:prstGeom prst="rect">
            <a:avLst/>
          </a:prstGeom>
          <a:noFill/>
        </p:spPr>
        <p:txBody>
          <a:bodyPr wrap="square" rtlCol="0">
            <a:spAutoFit/>
          </a:bodyPr>
          <a:lstStyle/>
          <a:p>
            <a:pPr algn="ctr"/>
            <a:r>
              <a:rPr lang="fr-FR" altLang="zh-CN" sz="1400" dirty="0">
                <a:solidFill>
                  <a:srgbClr val="000000"/>
                </a:solidFill>
                <a:latin typeface="Arial" panose="020B0604020202020204" pitchFamily="34" charset="0"/>
                <a:cs typeface="Arial" panose="020B0604020202020204" pitchFamily="34" charset="0"/>
              </a:rPr>
              <a:t>Directly parallelizing existing MBE procedures on an A100 GPU will exceed the memory capacity on multiple datasets.</a:t>
            </a:r>
            <a:endParaRPr lang="zh-CN" altLang="en-US" sz="1400" dirty="0">
              <a:solidFill>
                <a:srgbClr val="000000"/>
              </a:solidFill>
              <a:latin typeface="Arial" panose="020B0604020202020204" pitchFamily="34" charset="0"/>
              <a:cs typeface="Arial" panose="020B0604020202020204" pitchFamily="34" charset="0"/>
            </a:endParaRPr>
          </a:p>
        </p:txBody>
      </p:sp>
      <p:sp>
        <p:nvSpPr>
          <p:cNvPr id="10" name="箭头: 右 9">
            <a:extLst>
              <a:ext uri="{FF2B5EF4-FFF2-40B4-BE49-F238E27FC236}">
                <a16:creationId xmlns:a16="http://schemas.microsoft.com/office/drawing/2014/main" id="{BD82865A-9B2B-4838-9E40-9BECF276BBF2}"/>
              </a:ext>
            </a:extLst>
          </p:cNvPr>
          <p:cNvSpPr/>
          <p:nvPr/>
        </p:nvSpPr>
        <p:spPr>
          <a:xfrm rot="5400000">
            <a:off x="1673199" y="3184870"/>
            <a:ext cx="312324" cy="165993"/>
          </a:xfrm>
          <a:prstGeom prst="rightArrow">
            <a:avLst>
              <a:gd name="adj1" fmla="val 66700"/>
              <a:gd name="adj2" fmla="val 50000"/>
            </a:avLst>
          </a:prstGeom>
          <a:solidFill>
            <a:srgbClr val="2B797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p>
        </p:txBody>
      </p:sp>
      <p:grpSp>
        <p:nvGrpSpPr>
          <p:cNvPr id="13" name="组合 12">
            <a:extLst>
              <a:ext uri="{FF2B5EF4-FFF2-40B4-BE49-F238E27FC236}">
                <a16:creationId xmlns:a16="http://schemas.microsoft.com/office/drawing/2014/main" id="{42005AE9-8B11-48B9-B1DA-4AC0B6C19AAA}"/>
              </a:ext>
            </a:extLst>
          </p:cNvPr>
          <p:cNvGrpSpPr/>
          <p:nvPr/>
        </p:nvGrpSpPr>
        <p:grpSpPr>
          <a:xfrm>
            <a:off x="641361" y="2357519"/>
            <a:ext cx="2376000" cy="720000"/>
            <a:chOff x="2933509" y="1881"/>
            <a:chExt cx="2260981" cy="1808784"/>
          </a:xfrm>
          <a:solidFill>
            <a:srgbClr val="F5FFFA"/>
          </a:solidFill>
        </p:grpSpPr>
        <p:sp>
          <p:nvSpPr>
            <p:cNvPr id="14" name="矩形: 圆角 13">
              <a:extLst>
                <a:ext uri="{FF2B5EF4-FFF2-40B4-BE49-F238E27FC236}">
                  <a16:creationId xmlns:a16="http://schemas.microsoft.com/office/drawing/2014/main" id="{05386DA1-B059-4212-96FB-C1ED58979B86}"/>
                </a:ext>
              </a:extLst>
            </p:cNvPr>
            <p:cNvSpPr/>
            <p:nvPr/>
          </p:nvSpPr>
          <p:spPr>
            <a:xfrm>
              <a:off x="2933509" y="1881"/>
              <a:ext cx="2260981" cy="1808784"/>
            </a:xfrm>
            <a:prstGeom prst="roundRect">
              <a:avLst>
                <a:gd name="adj" fmla="val 10000"/>
              </a:avLst>
            </a:prstGeom>
            <a:grp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矩形: 圆角 4">
              <a:extLst>
                <a:ext uri="{FF2B5EF4-FFF2-40B4-BE49-F238E27FC236}">
                  <a16:creationId xmlns:a16="http://schemas.microsoft.com/office/drawing/2014/main" id="{890BB17F-AF9D-478F-B5E6-4EC55EE562BE}"/>
                </a:ext>
              </a:extLst>
            </p:cNvPr>
            <p:cNvSpPr txBox="1"/>
            <p:nvPr/>
          </p:nvSpPr>
          <p:spPr>
            <a:xfrm>
              <a:off x="2986486" y="54858"/>
              <a:ext cx="2155027" cy="1702830"/>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r>
                <a:rPr lang="en-US" altLang="zh-CN" kern="1200" dirty="0">
                  <a:solidFill>
                    <a:schemeClr val="bg1"/>
                  </a:solidFill>
                </a:rPr>
                <a:t>Dynamic memory allocations on GPUs are expensive</a:t>
              </a:r>
              <a:endParaRPr lang="zh-CN" altLang="en-US" kern="1200" dirty="0">
                <a:solidFill>
                  <a:schemeClr val="bg1"/>
                </a:solidFill>
              </a:endParaRPr>
            </a:p>
          </p:txBody>
        </p:sp>
      </p:grpSp>
      <p:grpSp>
        <p:nvGrpSpPr>
          <p:cNvPr id="19" name="组合 18">
            <a:extLst>
              <a:ext uri="{FF2B5EF4-FFF2-40B4-BE49-F238E27FC236}">
                <a16:creationId xmlns:a16="http://schemas.microsoft.com/office/drawing/2014/main" id="{7BFB773B-E5D0-46E7-A986-9E59AA1DBED6}"/>
              </a:ext>
            </a:extLst>
          </p:cNvPr>
          <p:cNvGrpSpPr/>
          <p:nvPr/>
        </p:nvGrpSpPr>
        <p:grpSpPr>
          <a:xfrm>
            <a:off x="3285184" y="2357519"/>
            <a:ext cx="2376000" cy="720000"/>
            <a:chOff x="2933509" y="1881"/>
            <a:chExt cx="2260981" cy="1808784"/>
          </a:xfrm>
          <a:solidFill>
            <a:srgbClr val="F5FFFA"/>
          </a:solidFill>
        </p:grpSpPr>
        <p:sp>
          <p:nvSpPr>
            <p:cNvPr id="20" name="矩形: 圆角 19">
              <a:extLst>
                <a:ext uri="{FF2B5EF4-FFF2-40B4-BE49-F238E27FC236}">
                  <a16:creationId xmlns:a16="http://schemas.microsoft.com/office/drawing/2014/main" id="{B47FBB28-F88D-41EC-91E4-BC6C6A44E265}"/>
                </a:ext>
              </a:extLst>
            </p:cNvPr>
            <p:cNvSpPr/>
            <p:nvPr/>
          </p:nvSpPr>
          <p:spPr>
            <a:xfrm>
              <a:off x="2933509" y="1881"/>
              <a:ext cx="2260981" cy="1808784"/>
            </a:xfrm>
            <a:prstGeom prst="roundRect">
              <a:avLst>
                <a:gd name="adj" fmla="val 10000"/>
              </a:avLst>
            </a:prstGeom>
            <a:grp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矩形: 圆角 4">
              <a:extLst>
                <a:ext uri="{FF2B5EF4-FFF2-40B4-BE49-F238E27FC236}">
                  <a16:creationId xmlns:a16="http://schemas.microsoft.com/office/drawing/2014/main" id="{88C7F213-3723-42DB-8EE7-CEDFCEC8A6A6}"/>
                </a:ext>
              </a:extLst>
            </p:cNvPr>
            <p:cNvSpPr txBox="1"/>
            <p:nvPr/>
          </p:nvSpPr>
          <p:spPr>
            <a:xfrm>
              <a:off x="2986486" y="54858"/>
              <a:ext cx="2155027" cy="170283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23825" tIns="123825" rIns="123825" bIns="123825" numCol="1" spcCol="1270" anchor="ctr" anchorCtr="0">
              <a:noAutofit/>
            </a:bodyPr>
            <a:lstStyle/>
            <a:p>
              <a:pPr marL="0" lvl="0" indent="0" algn="ctr" defTabSz="2889250">
                <a:lnSpc>
                  <a:spcPct val="90000"/>
                </a:lnSpc>
                <a:spcBef>
                  <a:spcPct val="0"/>
                </a:spcBef>
                <a:spcAft>
                  <a:spcPct val="35000"/>
                </a:spcAft>
                <a:buNone/>
              </a:pPr>
              <a:r>
                <a:rPr lang="en-US" altLang="zh-CN" kern="1200" dirty="0">
                  <a:solidFill>
                    <a:schemeClr val="bg1"/>
                  </a:solidFill>
                </a:rPr>
                <a:t>We need to execute multiple MBE procedures in parallel</a:t>
              </a:r>
              <a:endParaRPr lang="zh-CN" altLang="en-US" kern="1200" dirty="0">
                <a:solidFill>
                  <a:schemeClr val="bg1"/>
                </a:solidFill>
              </a:endParaRPr>
            </a:p>
          </p:txBody>
        </p:sp>
      </p:grpSp>
      <p:sp>
        <p:nvSpPr>
          <p:cNvPr id="22" name="箭头: 右 21">
            <a:extLst>
              <a:ext uri="{FF2B5EF4-FFF2-40B4-BE49-F238E27FC236}">
                <a16:creationId xmlns:a16="http://schemas.microsoft.com/office/drawing/2014/main" id="{64592A64-AB56-4E6E-BD8E-7973AF77A622}"/>
              </a:ext>
            </a:extLst>
          </p:cNvPr>
          <p:cNvSpPr/>
          <p:nvPr/>
        </p:nvSpPr>
        <p:spPr>
          <a:xfrm rot="5400000">
            <a:off x="4317022" y="3192052"/>
            <a:ext cx="312324" cy="165993"/>
          </a:xfrm>
          <a:prstGeom prst="rightArrow">
            <a:avLst>
              <a:gd name="adj1" fmla="val 66700"/>
              <a:gd name="adj2" fmla="val 50000"/>
            </a:avLst>
          </a:prstGeom>
          <a:solidFill>
            <a:srgbClr val="2B797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p>
        </p:txBody>
      </p:sp>
      <p:grpSp>
        <p:nvGrpSpPr>
          <p:cNvPr id="24" name="组合 23">
            <a:extLst>
              <a:ext uri="{FF2B5EF4-FFF2-40B4-BE49-F238E27FC236}">
                <a16:creationId xmlns:a16="http://schemas.microsoft.com/office/drawing/2014/main" id="{2F7CAE5F-629E-4F4C-9564-3B2F55081FA0}"/>
              </a:ext>
            </a:extLst>
          </p:cNvPr>
          <p:cNvGrpSpPr/>
          <p:nvPr/>
        </p:nvGrpSpPr>
        <p:grpSpPr>
          <a:xfrm>
            <a:off x="641361" y="3472578"/>
            <a:ext cx="2376000" cy="720000"/>
            <a:chOff x="2933509" y="1881"/>
            <a:chExt cx="2260981" cy="1808784"/>
          </a:xfrm>
          <a:solidFill>
            <a:srgbClr val="F5FFFA"/>
          </a:solidFill>
        </p:grpSpPr>
        <p:sp>
          <p:nvSpPr>
            <p:cNvPr id="25" name="矩形: 圆角 24">
              <a:extLst>
                <a:ext uri="{FF2B5EF4-FFF2-40B4-BE49-F238E27FC236}">
                  <a16:creationId xmlns:a16="http://schemas.microsoft.com/office/drawing/2014/main" id="{2C989393-70C3-4004-B324-5AB69F0ED807}"/>
                </a:ext>
              </a:extLst>
            </p:cNvPr>
            <p:cNvSpPr/>
            <p:nvPr/>
          </p:nvSpPr>
          <p:spPr>
            <a:xfrm>
              <a:off x="2933509" y="1881"/>
              <a:ext cx="2260981" cy="1808784"/>
            </a:xfrm>
            <a:prstGeom prst="roundRect">
              <a:avLst>
                <a:gd name="adj" fmla="val 10000"/>
              </a:avLst>
            </a:prstGeom>
            <a:grp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矩形: 圆角 4">
              <a:extLst>
                <a:ext uri="{FF2B5EF4-FFF2-40B4-BE49-F238E27FC236}">
                  <a16:creationId xmlns:a16="http://schemas.microsoft.com/office/drawing/2014/main" id="{B27ADB9C-E95A-4E8C-A0C2-98D3CAA5F520}"/>
                </a:ext>
              </a:extLst>
            </p:cNvPr>
            <p:cNvSpPr txBox="1"/>
            <p:nvPr/>
          </p:nvSpPr>
          <p:spPr>
            <a:xfrm>
              <a:off x="2986486" y="54858"/>
              <a:ext cx="2155027" cy="1702830"/>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r>
                <a:rPr lang="en-US" altLang="zh-CN" dirty="0">
                  <a:solidFill>
                    <a:srgbClr val="023E88"/>
                  </a:solidFill>
                </a:rPr>
                <a:t>Pre-allocate memory on GPUs before enumeration</a:t>
              </a:r>
              <a:endParaRPr lang="zh-CN" altLang="en-US" kern="1200" dirty="0">
                <a:solidFill>
                  <a:schemeClr val="bg1"/>
                </a:solidFill>
              </a:endParaRPr>
            </a:p>
          </p:txBody>
        </p:sp>
      </p:grpSp>
      <p:grpSp>
        <p:nvGrpSpPr>
          <p:cNvPr id="27" name="组合 26">
            <a:extLst>
              <a:ext uri="{FF2B5EF4-FFF2-40B4-BE49-F238E27FC236}">
                <a16:creationId xmlns:a16="http://schemas.microsoft.com/office/drawing/2014/main" id="{0E64EB42-20BA-4138-B8BD-6F2D51A77050}"/>
              </a:ext>
            </a:extLst>
          </p:cNvPr>
          <p:cNvGrpSpPr/>
          <p:nvPr/>
        </p:nvGrpSpPr>
        <p:grpSpPr>
          <a:xfrm>
            <a:off x="3285184" y="3472579"/>
            <a:ext cx="2376000" cy="720000"/>
            <a:chOff x="2933509" y="1881"/>
            <a:chExt cx="2260981" cy="1808784"/>
          </a:xfrm>
          <a:solidFill>
            <a:srgbClr val="F5FFFA"/>
          </a:solidFill>
        </p:grpSpPr>
        <p:sp>
          <p:nvSpPr>
            <p:cNvPr id="28" name="矩形: 圆角 27">
              <a:extLst>
                <a:ext uri="{FF2B5EF4-FFF2-40B4-BE49-F238E27FC236}">
                  <a16:creationId xmlns:a16="http://schemas.microsoft.com/office/drawing/2014/main" id="{BB9F51AF-D89E-4B6E-9352-27B960105A35}"/>
                </a:ext>
              </a:extLst>
            </p:cNvPr>
            <p:cNvSpPr/>
            <p:nvPr/>
          </p:nvSpPr>
          <p:spPr>
            <a:xfrm>
              <a:off x="2933509" y="1881"/>
              <a:ext cx="2260981" cy="1808784"/>
            </a:xfrm>
            <a:prstGeom prst="roundRect">
              <a:avLst>
                <a:gd name="adj" fmla="val 10000"/>
              </a:avLst>
            </a:prstGeom>
            <a:grp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9" name="矩形: 圆角 4">
              <a:extLst>
                <a:ext uri="{FF2B5EF4-FFF2-40B4-BE49-F238E27FC236}">
                  <a16:creationId xmlns:a16="http://schemas.microsoft.com/office/drawing/2014/main" id="{DBE97931-3D8D-4856-A6F0-D4CA67FF9EBA}"/>
                </a:ext>
              </a:extLst>
            </p:cNvPr>
            <p:cNvSpPr txBox="1"/>
            <p:nvPr/>
          </p:nvSpPr>
          <p:spPr>
            <a:xfrm>
              <a:off x="2986486" y="54858"/>
              <a:ext cx="2155027" cy="1702830"/>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r>
                <a:rPr lang="en-US" altLang="zh-CN" dirty="0">
                  <a:solidFill>
                    <a:srgbClr val="023E88"/>
                  </a:solidFill>
                </a:rPr>
                <a:t>Requires multiple blocks of memory</a:t>
              </a:r>
              <a:endParaRPr lang="zh-CN" altLang="en-US" kern="1200" dirty="0">
                <a:solidFill>
                  <a:schemeClr val="bg1"/>
                </a:solidFill>
              </a:endParaRPr>
            </a:p>
          </p:txBody>
        </p:sp>
      </p:grpSp>
      <p:grpSp>
        <p:nvGrpSpPr>
          <p:cNvPr id="30" name="组合 29">
            <a:extLst>
              <a:ext uri="{FF2B5EF4-FFF2-40B4-BE49-F238E27FC236}">
                <a16:creationId xmlns:a16="http://schemas.microsoft.com/office/drawing/2014/main" id="{CC240EC0-AF97-4A4C-BC2B-38CA1D37213B}"/>
              </a:ext>
            </a:extLst>
          </p:cNvPr>
          <p:cNvGrpSpPr/>
          <p:nvPr/>
        </p:nvGrpSpPr>
        <p:grpSpPr>
          <a:xfrm>
            <a:off x="641361" y="4587637"/>
            <a:ext cx="5019823" cy="557934"/>
            <a:chOff x="2933509" y="1881"/>
            <a:chExt cx="2260981" cy="1808784"/>
          </a:xfrm>
          <a:solidFill>
            <a:srgbClr val="CDF4F9"/>
          </a:solidFill>
        </p:grpSpPr>
        <p:sp>
          <p:nvSpPr>
            <p:cNvPr id="31" name="矩形: 圆角 30">
              <a:extLst>
                <a:ext uri="{FF2B5EF4-FFF2-40B4-BE49-F238E27FC236}">
                  <a16:creationId xmlns:a16="http://schemas.microsoft.com/office/drawing/2014/main" id="{617637BB-BB1C-4424-BEC0-3F642C010047}"/>
                </a:ext>
              </a:extLst>
            </p:cNvPr>
            <p:cNvSpPr/>
            <p:nvPr/>
          </p:nvSpPr>
          <p:spPr>
            <a:xfrm>
              <a:off x="2933509" y="1881"/>
              <a:ext cx="2260981" cy="1808784"/>
            </a:xfrm>
            <a:prstGeom prst="roundRect">
              <a:avLst>
                <a:gd name="adj" fmla="val 10000"/>
              </a:avLst>
            </a:prstGeom>
            <a:grp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矩形: 圆角 4">
              <a:extLst>
                <a:ext uri="{FF2B5EF4-FFF2-40B4-BE49-F238E27FC236}">
                  <a16:creationId xmlns:a16="http://schemas.microsoft.com/office/drawing/2014/main" id="{1F9B071A-2FF9-45ED-BB2C-B29689A38755}"/>
                </a:ext>
              </a:extLst>
            </p:cNvPr>
            <p:cNvSpPr txBox="1"/>
            <p:nvPr/>
          </p:nvSpPr>
          <p:spPr>
            <a:xfrm>
              <a:off x="2986486" y="54858"/>
              <a:ext cx="2155027" cy="1702831"/>
            </a:xfrm>
            <a:prstGeom prst="rect">
              <a:avLst/>
            </a:prstGeom>
            <a:grpFill/>
            <a:ln>
              <a:noFill/>
            </a:ln>
          </p:spPr>
          <p:style>
            <a:lnRef idx="0">
              <a:scrgbClr r="0" g="0" b="0"/>
            </a:lnRef>
            <a:fillRef idx="0">
              <a:scrgbClr r="0" g="0" b="0"/>
            </a:fillRef>
            <a:effectRef idx="0">
              <a:scrgbClr r="0" g="0" b="0"/>
            </a:effectRef>
            <a:fontRef idx="minor">
              <a:schemeClr val="lt1"/>
            </a:fontRef>
          </p:style>
          <p:txBody>
            <a:bodyPr spcFirstLastPara="0" vert="horz" wrap="square" lIns="123825" tIns="123825" rIns="123825" bIns="123825" numCol="1" spcCol="1270" anchor="ctr" anchorCtr="0">
              <a:noAutofit/>
            </a:bodyPr>
            <a:lstStyle/>
            <a:p>
              <a:pPr lvl="0" algn="ctr" defTabSz="2889250">
                <a:lnSpc>
                  <a:spcPct val="90000"/>
                </a:lnSpc>
                <a:spcBef>
                  <a:spcPct val="0"/>
                </a:spcBef>
                <a:spcAft>
                  <a:spcPct val="35000"/>
                </a:spcAft>
              </a:pPr>
              <a:r>
                <a:rPr lang="en-US" altLang="zh-CN" dirty="0">
                  <a:solidFill>
                    <a:srgbClr val="FF0000"/>
                  </a:solidFill>
                </a:rPr>
                <a:t>Exceeds the memory capacity</a:t>
              </a:r>
            </a:p>
          </p:txBody>
        </p:sp>
      </p:grpSp>
      <p:sp>
        <p:nvSpPr>
          <p:cNvPr id="35" name="箭头: 右 34">
            <a:extLst>
              <a:ext uri="{FF2B5EF4-FFF2-40B4-BE49-F238E27FC236}">
                <a16:creationId xmlns:a16="http://schemas.microsoft.com/office/drawing/2014/main" id="{AEAFF7E2-EB4C-4A75-AE53-DC564A601826}"/>
              </a:ext>
            </a:extLst>
          </p:cNvPr>
          <p:cNvSpPr/>
          <p:nvPr/>
        </p:nvSpPr>
        <p:spPr>
          <a:xfrm rot="5400000">
            <a:off x="1673199" y="4297228"/>
            <a:ext cx="312324" cy="165993"/>
          </a:xfrm>
          <a:prstGeom prst="rightArrow">
            <a:avLst>
              <a:gd name="adj1" fmla="val 66700"/>
              <a:gd name="adj2" fmla="val 50000"/>
            </a:avLst>
          </a:prstGeom>
          <a:solidFill>
            <a:srgbClr val="2B797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p>
        </p:txBody>
      </p:sp>
      <p:sp>
        <p:nvSpPr>
          <p:cNvPr id="36" name="箭头: 右 35">
            <a:extLst>
              <a:ext uri="{FF2B5EF4-FFF2-40B4-BE49-F238E27FC236}">
                <a16:creationId xmlns:a16="http://schemas.microsoft.com/office/drawing/2014/main" id="{69697991-D7C8-4367-9F49-266DF2868543}"/>
              </a:ext>
            </a:extLst>
          </p:cNvPr>
          <p:cNvSpPr/>
          <p:nvPr/>
        </p:nvSpPr>
        <p:spPr>
          <a:xfrm rot="5400000">
            <a:off x="4317022" y="4307112"/>
            <a:ext cx="312324" cy="165993"/>
          </a:xfrm>
          <a:prstGeom prst="rightArrow">
            <a:avLst>
              <a:gd name="adj1" fmla="val 66700"/>
              <a:gd name="adj2" fmla="val 50000"/>
            </a:avLst>
          </a:prstGeom>
          <a:solidFill>
            <a:srgbClr val="2B7974"/>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dirty="0"/>
          </a:p>
        </p:txBody>
      </p:sp>
    </p:spTree>
    <p:extLst>
      <p:ext uri="{BB962C8B-B14F-4D97-AF65-F5344CB8AC3E}">
        <p14:creationId xmlns:p14="http://schemas.microsoft.com/office/powerpoint/2010/main" val="33639224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ustom 23">
      <a:dk1>
        <a:srgbClr val="000000"/>
      </a:dk1>
      <a:lt1>
        <a:srgbClr val="FFFFFF"/>
      </a:lt1>
      <a:dk2>
        <a:srgbClr val="2B7974"/>
      </a:dk2>
      <a:lt2>
        <a:srgbClr val="D2E9D2"/>
      </a:lt2>
      <a:accent1>
        <a:srgbClr val="48BEB7"/>
      </a:accent1>
      <a:accent2>
        <a:srgbClr val="17BAD0"/>
      </a:accent2>
      <a:accent3>
        <a:srgbClr val="BE986C"/>
      </a:accent3>
      <a:accent4>
        <a:srgbClr val="80C36E"/>
      </a:accent4>
      <a:accent5>
        <a:srgbClr val="4D9ED9"/>
      </a:accent5>
      <a:accent6>
        <a:srgbClr val="2B7974"/>
      </a:accent6>
      <a:hlink>
        <a:srgbClr val="2B7974"/>
      </a:hlink>
      <a:folHlink>
        <a:srgbClr val="48BEB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Celestial</Template>
  <TotalTime>5460</TotalTime>
  <Words>3397</Words>
  <Application>Microsoft Office PowerPoint</Application>
  <PresentationFormat>宽屏</PresentationFormat>
  <Paragraphs>531</Paragraphs>
  <Slides>32</Slides>
  <Notes>18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等线</vt:lpstr>
      <vt:lpstr>宋体</vt:lpstr>
      <vt:lpstr>Arial</vt:lpstr>
      <vt:lpstr>Bahnschrift SemiLight SemiConde</vt:lpstr>
      <vt:lpstr>Calibri</vt:lpstr>
      <vt:lpstr>Calibri Light</vt:lpstr>
      <vt:lpstr>Cambria Math</vt:lpstr>
      <vt:lpstr>Consolas</vt:lpstr>
      <vt:lpstr>Times New Roman</vt:lpstr>
      <vt:lpstr>Wingdings</vt:lpstr>
      <vt:lpstr>Celestial</vt:lpstr>
      <vt:lpstr>Efficient Maximal Biclique Enumeration on GPUs</vt:lpstr>
      <vt:lpstr>Outline</vt:lpstr>
      <vt:lpstr>Introduction</vt:lpstr>
      <vt:lpstr>Introduction : Problem Definition</vt:lpstr>
      <vt:lpstr>Introduction : MBE on CPUs</vt:lpstr>
      <vt:lpstr>Introduction : MBE on CPUs</vt:lpstr>
      <vt:lpstr>Introduction : Related Work Comparison</vt:lpstr>
      <vt:lpstr>Challenges</vt:lpstr>
      <vt:lpstr>Challenge 1 : Large Memory Requirement</vt:lpstr>
      <vt:lpstr>Challenge 2 : Massive Thread Divergence</vt:lpstr>
      <vt:lpstr>Challenge 2 : Massive Thread Divergence</vt:lpstr>
      <vt:lpstr>Challenge 2 : Massive Thread Divergence</vt:lpstr>
      <vt:lpstr>Challenge 2 : Massive Thread Divergence</vt:lpstr>
      <vt:lpstr>Challenge 2 : Massive Thread Divergence</vt:lpstr>
      <vt:lpstr>Challenge 2 : Massive Thread Divergence</vt:lpstr>
      <vt:lpstr>Challenge 2 : Massive Thread Divergence</vt:lpstr>
      <vt:lpstr>Challenge 3 : Load Imbalance</vt:lpstr>
      <vt:lpstr>GMBE</vt:lpstr>
      <vt:lpstr>Idea 1 : Stack-based Iteration with Node Reuse </vt:lpstr>
      <vt:lpstr>Idea 1 : Stack-based Iteration with Node Reuse </vt:lpstr>
      <vt:lpstr>Idea 1 : Stack-based Iteration with Node Reuse </vt:lpstr>
      <vt:lpstr>Idea 1 : Stack-based Iteration with Node Reuse </vt:lpstr>
      <vt:lpstr>Idea 2 : Pruning Using Local Neighborhood Sizes</vt:lpstr>
      <vt:lpstr>Idea 3: Load-aware Task Scheduling </vt:lpstr>
      <vt:lpstr>Idea 3: Load-aware Task Scheduling </vt:lpstr>
      <vt:lpstr>Idea 3: Load-aware Task Scheduling </vt:lpstr>
      <vt:lpstr>Idea 3: Load-aware Task Scheduling </vt:lpstr>
      <vt:lpstr>Evaluation</vt:lpstr>
      <vt:lpstr>Evaluation : Overall Evaluation</vt:lpstr>
      <vt:lpstr>Evaluation : Effect of Optimizations</vt:lpstr>
      <vt:lpstr>Evaluation : Sensitivity Analysis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Sunnyday</cp:lastModifiedBy>
  <cp:revision>160</cp:revision>
  <dcterms:created xsi:type="dcterms:W3CDTF">2021-05-28T21:00:04Z</dcterms:created>
  <dcterms:modified xsi:type="dcterms:W3CDTF">2023-09-25T14:41:20Z</dcterms:modified>
</cp:coreProperties>
</file>