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8" d="100"/>
          <a:sy n="88" d="100"/>
        </p:scale>
        <p:origin x="69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galileu.globo.com/Caminhos-para-o-futuro/Energia/noticia/2015/07/led-faz-crescer-verduras-de-boa-qualidade.html" TargetMode="External"/><Relationship Id="rId2" Type="http://schemas.openxmlformats.org/officeDocument/2006/relationships/hyperlink" Target="http://www.fieldrobotics.org/~ssingh/VF/Challenges_in_Vertical_Farming/Schedule_files/SHIMAMUR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chool_garden#Histo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ycle.com.br/536-composteira.html" TargetMode="External"/><Relationship Id="rId2" Type="http://schemas.openxmlformats.org/officeDocument/2006/relationships/hyperlink" Target="http://www.ipea.gov.br/agencia/images/stories/PDFs/relatoriopesquisa/121009_relatorio_residuos_solidos_urbanos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ducts.currentbyge.com/horticulture/arize-eleme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osolar.com.br/loja/painel-solar-fotovoltaico-sinosola-sa275-60p-275wp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vsms.saude.gov.br/bvs/publicacoes/horta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035" y="2560320"/>
            <a:ext cx="8825658" cy="1002215"/>
          </a:xfrm>
        </p:spPr>
        <p:txBody>
          <a:bodyPr/>
          <a:lstStyle/>
          <a:p>
            <a:pPr algn="ctr"/>
            <a:r>
              <a:rPr lang="pt-BR" dirty="0"/>
              <a:t>Horta no Terraço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035" y="3719288"/>
            <a:ext cx="8825658" cy="861420"/>
          </a:xfrm>
        </p:spPr>
        <p:txBody>
          <a:bodyPr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HORTA COMUNITÁRIA E SUSTENTÁVEL</a:t>
            </a:r>
            <a:r>
              <a:rPr lang="pt-BR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91B079-5CF3-48F2-BD22-EB3AA8114187}"/>
              </a:ext>
            </a:extLst>
          </p:cNvPr>
          <p:cNvSpPr txBox="1"/>
          <p:nvPr/>
        </p:nvSpPr>
        <p:spPr>
          <a:xfrm>
            <a:off x="783772" y="4737461"/>
            <a:ext cx="2748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dirty="0">
                <a:solidFill>
                  <a:schemeClr val="bg1"/>
                </a:solidFill>
              </a:rPr>
              <a:t>Laura Diogo    Nº22</a:t>
            </a:r>
          </a:p>
          <a:p>
            <a:r>
              <a:rPr kumimoji="1" lang="pt-BR" altLang="ja-JP" dirty="0">
                <a:solidFill>
                  <a:schemeClr val="bg1"/>
                </a:solidFill>
              </a:rPr>
              <a:t>Pedro Z.           Nº38</a:t>
            </a:r>
          </a:p>
          <a:p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9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15EAA-C6D9-4C95-B613-248DD1B9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ja-JP" dirty="0"/>
              <a:t>Base para o projeto</a:t>
            </a:r>
            <a:endParaRPr kumimoji="1" lang="ja-JP" alt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A48F73-ABA5-4F60-AFBD-0186C0C4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360646" cy="4134758"/>
          </a:xfrm>
        </p:spPr>
        <p:txBody>
          <a:bodyPr>
            <a:normAutofit/>
          </a:bodyPr>
          <a:lstStyle/>
          <a:p>
            <a:r>
              <a:rPr kumimoji="1" lang="pt-BR" altLang="ja-JP" dirty="0"/>
              <a:t>Hortas em escolas já foram amplamente reconhecidas no exterior:</a:t>
            </a:r>
          </a:p>
          <a:p>
            <a:pPr lvl="1"/>
            <a:r>
              <a:rPr kumimoji="1" lang="pt-BR" altLang="ja-JP" dirty="0"/>
              <a:t>Começaram em 1819 na Alemanha.</a:t>
            </a:r>
          </a:p>
          <a:p>
            <a:pPr lvl="1"/>
            <a:r>
              <a:rPr kumimoji="1" lang="pt-BR" altLang="ja-JP" dirty="0"/>
              <a:t>A partir de 1869, hortas em escolas foram prescritas por lei na Áustria, Suécia, Bélgica e França.</a:t>
            </a:r>
          </a:p>
          <a:p>
            <a:r>
              <a:rPr kumimoji="1" lang="pt-BR" altLang="ja-JP" dirty="0"/>
              <a:t>Projeto japonês de </a:t>
            </a:r>
            <a:r>
              <a:rPr lang="pt-BR" altLang="ja-JP" dirty="0"/>
              <a:t>Shigeharu Shimamura (Mirai), junto com a empresa General Eletric.</a:t>
            </a:r>
          </a:p>
          <a:p>
            <a:pPr lvl="1"/>
            <a:r>
              <a:rPr lang="pt-BR" altLang="ja-JP" dirty="0"/>
              <a:t>40% menos energia</a:t>
            </a:r>
          </a:p>
          <a:p>
            <a:pPr lvl="1"/>
            <a:r>
              <a:rPr lang="pt-BR" altLang="ja-JP" dirty="0"/>
              <a:t>99% menos água</a:t>
            </a:r>
          </a:p>
          <a:p>
            <a:pPr lvl="1"/>
            <a:endParaRPr lang="pt-BR" altLang="ja-JP" dirty="0">
              <a:hlinkClick r:id="rId2"/>
            </a:endParaRPr>
          </a:p>
          <a:p>
            <a:pPr marL="0" indent="0">
              <a:buNone/>
            </a:pPr>
            <a:r>
              <a:rPr kumimoji="1" lang="pt-BR" altLang="ja-JP" sz="1400" dirty="0"/>
              <a:t>Fontes: </a:t>
            </a:r>
            <a:r>
              <a:rPr kumimoji="1" lang="pt-BR" altLang="ja-JP" sz="1400" dirty="0">
                <a:hlinkClick r:id="rId3"/>
              </a:rPr>
              <a:t>https://revistagalileu.globo.com/Caminhos-para-o-futuro/Energia/noticia/2015/07/led-faz-crescer-verduras-de-boa-qualidade.html</a:t>
            </a:r>
            <a:endParaRPr kumimoji="1" lang="pt-BR" altLang="ja-JP" sz="1400" dirty="0"/>
          </a:p>
          <a:p>
            <a:pPr marL="0" indent="0">
              <a:buNone/>
            </a:pPr>
            <a:r>
              <a:rPr kumimoji="1" lang="pt-BR" altLang="ja-JP" sz="1400" dirty="0">
                <a:hlinkClick r:id="rId4"/>
              </a:rPr>
              <a:t>https://en.wikipedia.org/wiki/School_garden#History</a:t>
            </a:r>
            <a:endParaRPr kumimoji="1" lang="pt-BR" altLang="ja-JP" sz="1400" dirty="0"/>
          </a:p>
          <a:p>
            <a:pPr marL="0" indent="0">
              <a:buNone/>
            </a:pPr>
            <a:endParaRPr kumimoji="1" lang="pt-BR" altLang="ja-JP" dirty="0"/>
          </a:p>
        </p:txBody>
      </p:sp>
    </p:spTree>
    <p:extLst>
      <p:ext uri="{BB962C8B-B14F-4D97-AF65-F5344CB8AC3E}">
        <p14:creationId xmlns:p14="http://schemas.microsoft.com/office/powerpoint/2010/main" val="106732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7E1BC-0D18-4052-8E0C-93FD4091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ja-JP" dirty="0"/>
              <a:t>Componentes principais:</a:t>
            </a:r>
            <a:endParaRPr kumimoji="1" lang="ja-JP" alt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A2439-8F28-4AE9-9FD2-0C07D1146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pt-BR" altLang="ja-JP" dirty="0"/>
              <a:t>Composteira:</a:t>
            </a:r>
          </a:p>
          <a:p>
            <a:pPr lvl="1"/>
            <a:r>
              <a:rPr kumimoji="1" lang="pt-BR" altLang="ja-JP" dirty="0"/>
              <a:t>Produzida com o lixo orgânico da própria escola</a:t>
            </a:r>
          </a:p>
          <a:p>
            <a:r>
              <a:rPr kumimoji="1" lang="pt-BR" altLang="ja-JP" dirty="0"/>
              <a:t>Luzes LED:</a:t>
            </a:r>
          </a:p>
          <a:p>
            <a:pPr lvl="1"/>
            <a:r>
              <a:rPr kumimoji="1" lang="pt-BR" altLang="ja-JP" dirty="0"/>
              <a:t>Eficientes e capazes de atingir um espectro de luz favorável ao crescimento das plantas.</a:t>
            </a:r>
          </a:p>
          <a:p>
            <a:r>
              <a:rPr kumimoji="1" lang="pt-BR" altLang="ja-JP" dirty="0"/>
              <a:t>Placas Solares:</a:t>
            </a:r>
          </a:p>
          <a:p>
            <a:pPr lvl="1"/>
            <a:r>
              <a:rPr kumimoji="1" lang="pt-BR" altLang="ja-JP" dirty="0"/>
              <a:t>Para fornecer energia as luzes LED, tornando o projeto mais sustentável.</a:t>
            </a:r>
          </a:p>
        </p:txBody>
      </p:sp>
    </p:spTree>
    <p:extLst>
      <p:ext uri="{BB962C8B-B14F-4D97-AF65-F5344CB8AC3E}">
        <p14:creationId xmlns:p14="http://schemas.microsoft.com/office/powerpoint/2010/main" val="133405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Composteira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671" y="2264229"/>
            <a:ext cx="10945586" cy="4506685"/>
          </a:xfrm>
        </p:spPr>
        <p:txBody>
          <a:bodyPr>
            <a:noAutofit/>
          </a:bodyPr>
          <a:lstStyle/>
          <a:p>
            <a:r>
              <a:rPr lang="pt-BR" dirty="0"/>
              <a:t>Uso do próprio lixo orgânico produzido no colégio.</a:t>
            </a:r>
          </a:p>
          <a:p>
            <a:pPr lvl="1"/>
            <a:r>
              <a:rPr lang="pt-BR" dirty="0"/>
              <a:t>Folhas, serragens, cascas de frutas, , etc. Exceto carnes e gorduras (para não atrair ratos).</a:t>
            </a:r>
          </a:p>
          <a:p>
            <a:pPr lvl="1"/>
            <a:r>
              <a:rPr lang="pt-BR" dirty="0"/>
              <a:t>Uso de uma lixeira específica instalada no colégio</a:t>
            </a:r>
          </a:p>
          <a:p>
            <a:r>
              <a:rPr lang="pt-BR" dirty="0"/>
              <a:t>Lugar Separado.</a:t>
            </a:r>
          </a:p>
          <a:p>
            <a:pPr lvl="1"/>
            <a:r>
              <a:rPr lang="pt-BR" dirty="0"/>
              <a:t>A composteira será filtrada e separada em uma sala, onde haverá um exaustor, para tirar o cheiro.</a:t>
            </a:r>
          </a:p>
          <a:p>
            <a:r>
              <a:rPr lang="pt-BR" dirty="0"/>
              <a:t>O adubo gerado pela composteira será usado na horta.</a:t>
            </a:r>
          </a:p>
          <a:p>
            <a:r>
              <a:rPr lang="pt-BR" dirty="0"/>
              <a:t>Benefícios:</a:t>
            </a:r>
          </a:p>
          <a:p>
            <a:pPr lvl="1"/>
            <a:r>
              <a:rPr lang="pt-BR" altLang="ja-JP" dirty="0"/>
              <a:t>De acordo com </a:t>
            </a:r>
            <a:r>
              <a:rPr lang="pt-BR" altLang="ja-JP" dirty="0">
                <a:hlinkClick r:id="rId2"/>
              </a:rPr>
              <a:t>dados do Instituto de Pesquisa Econômica Aplicada</a:t>
            </a:r>
            <a:r>
              <a:rPr lang="pt-BR" altLang="ja-JP" dirty="0"/>
              <a:t>, mais da metade de todo o lixo que produzimos em casa é </a:t>
            </a:r>
            <a:r>
              <a:rPr lang="pt-BR" altLang="ja-JP" b="1" dirty="0"/>
              <a:t>orgânico</a:t>
            </a:r>
          </a:p>
          <a:p>
            <a:pPr lvl="1"/>
            <a:r>
              <a:rPr lang="pt-BR" altLang="ja-JP" dirty="0"/>
              <a:t>Todo esse resíduo, quando descartado em aterros e lixões, acabam produzindo efluentes que contaminam solos, lençóis freáticos e a atmosfera.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Fonte: </a:t>
            </a:r>
            <a:r>
              <a:rPr lang="pt-BR" sz="1400" dirty="0">
                <a:hlinkClick r:id="rId3"/>
              </a:rPr>
              <a:t>https://www.ecycle.com.br/536-composteira.html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70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5F912-77F7-4871-8932-F20617BD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ja-JP" dirty="0"/>
              <a:t>LED</a:t>
            </a:r>
            <a:endParaRPr kumimoji="1" lang="ja-JP" alt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0F241-72D9-41F1-B572-329DFC73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4" y="2275114"/>
            <a:ext cx="11168742" cy="4582886"/>
          </a:xfrm>
        </p:spPr>
        <p:txBody>
          <a:bodyPr/>
          <a:lstStyle/>
          <a:p>
            <a:r>
              <a:rPr lang="en-US" altLang="ja-JP" dirty="0" err="1"/>
              <a:t>Uso</a:t>
            </a:r>
            <a:r>
              <a:rPr lang="en-US" altLang="ja-JP" dirty="0"/>
              <a:t> da GE </a:t>
            </a:r>
            <a:r>
              <a:rPr lang="en-US" altLang="ja-JP" dirty="0" err="1"/>
              <a:t>Arize</a:t>
            </a:r>
            <a:r>
              <a:rPr lang="en-US" altLang="ja-JP" dirty="0"/>
              <a:t> Element Top Light Kit:</a:t>
            </a:r>
          </a:p>
          <a:p>
            <a:pPr lvl="1"/>
            <a:r>
              <a:rPr lang="en-US" altLang="ja-JP" dirty="0" err="1"/>
              <a:t>Feitas</a:t>
            </a:r>
            <a:r>
              <a:rPr lang="en-US" altLang="ja-JP" dirty="0"/>
              <a:t> para o </a:t>
            </a:r>
            <a:r>
              <a:rPr lang="en-US" altLang="ja-JP" dirty="0" err="1"/>
              <a:t>uso</a:t>
            </a:r>
            <a:r>
              <a:rPr lang="en-US" altLang="ja-JP" dirty="0"/>
              <a:t> </a:t>
            </a:r>
            <a:r>
              <a:rPr lang="en-US" altLang="ja-JP" b="1" dirty="0"/>
              <a:t>indoor.</a:t>
            </a:r>
          </a:p>
          <a:p>
            <a:pPr lvl="1"/>
            <a:r>
              <a:rPr lang="en-US" altLang="ja-JP" dirty="0"/>
              <a:t>Alta </a:t>
            </a:r>
            <a:r>
              <a:rPr lang="en-US" altLang="ja-JP" dirty="0" err="1"/>
              <a:t>eficiência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 err="1"/>
              <a:t>Tamanho</a:t>
            </a:r>
            <a:r>
              <a:rPr lang="en-US" altLang="ja-JP" dirty="0"/>
              <a:t>: 15m.</a:t>
            </a:r>
          </a:p>
          <a:p>
            <a:pPr lvl="1"/>
            <a:r>
              <a:rPr lang="en-US" altLang="ja-JP" dirty="0" err="1"/>
              <a:t>Consumo</a:t>
            </a:r>
            <a:r>
              <a:rPr lang="en-US" altLang="ja-JP" dirty="0"/>
              <a:t> de 195W de </a:t>
            </a:r>
            <a:r>
              <a:rPr lang="en-US" altLang="ja-JP" dirty="0" err="1"/>
              <a:t>energia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 err="1"/>
              <a:t>Opção</a:t>
            </a:r>
            <a:r>
              <a:rPr lang="en-US" altLang="ja-JP" dirty="0"/>
              <a:t> de Cores:</a:t>
            </a:r>
          </a:p>
          <a:p>
            <a:pPr lvl="2"/>
            <a:r>
              <a:rPr lang="en-US" altLang="ja-JP" dirty="0" err="1"/>
              <a:t>Roxo</a:t>
            </a:r>
            <a:r>
              <a:rPr lang="en-US" altLang="ja-JP" dirty="0"/>
              <a:t>: Ideal para </a:t>
            </a:r>
            <a:r>
              <a:rPr lang="en-US" altLang="ja-JP" dirty="0" err="1"/>
              <a:t>absorção</a:t>
            </a:r>
            <a:r>
              <a:rPr lang="en-US" altLang="ja-JP" dirty="0"/>
              <a:t> de luz, </a:t>
            </a:r>
            <a:r>
              <a:rPr lang="en-US" altLang="ja-JP" dirty="0" err="1"/>
              <a:t>facilita</a:t>
            </a:r>
            <a:r>
              <a:rPr lang="en-US" altLang="ja-JP" dirty="0"/>
              <a:t> a </a:t>
            </a:r>
            <a:r>
              <a:rPr lang="en-US" altLang="ja-JP" dirty="0" err="1"/>
              <a:t>fotossíntese</a:t>
            </a:r>
            <a:r>
              <a:rPr lang="en-US" altLang="ja-JP" dirty="0"/>
              <a:t>.</a:t>
            </a:r>
          </a:p>
          <a:p>
            <a:pPr lvl="2"/>
            <a:r>
              <a:rPr lang="en-US" altLang="ja-JP" dirty="0"/>
              <a:t>Branco: Ideal para o </a:t>
            </a:r>
            <a:r>
              <a:rPr lang="en-US" altLang="ja-JP" dirty="0" err="1"/>
              <a:t>monitoramento</a:t>
            </a:r>
            <a:r>
              <a:rPr lang="en-US" altLang="ja-JP" dirty="0"/>
              <a:t> da planta.</a:t>
            </a:r>
          </a:p>
          <a:p>
            <a:pPr lvl="2"/>
            <a:r>
              <a:rPr lang="en-US" altLang="ja-JP" dirty="0"/>
              <a:t>Rosa: </a:t>
            </a:r>
            <a:r>
              <a:rPr lang="en-US" altLang="ja-JP" dirty="0" err="1"/>
              <a:t>Meio</a:t>
            </a:r>
            <a:r>
              <a:rPr lang="en-US" altLang="ja-JP" dirty="0"/>
              <a:t> </a:t>
            </a:r>
            <a:r>
              <a:rPr lang="en-US" altLang="ja-JP" dirty="0" err="1"/>
              <a:t>termo</a:t>
            </a:r>
            <a:r>
              <a:rPr lang="en-US" altLang="ja-JP" dirty="0"/>
              <a:t> entre o </a:t>
            </a:r>
            <a:r>
              <a:rPr lang="en-US" altLang="ja-JP" dirty="0" err="1"/>
              <a:t>roxo</a:t>
            </a:r>
            <a:r>
              <a:rPr lang="en-US" altLang="ja-JP" dirty="0"/>
              <a:t> e o </a:t>
            </a:r>
            <a:r>
              <a:rPr lang="en-US" altLang="ja-JP" dirty="0" err="1"/>
              <a:t>branco</a:t>
            </a:r>
            <a:r>
              <a:rPr lang="en-US" altLang="ja-JP" dirty="0"/>
              <a:t>.</a:t>
            </a:r>
          </a:p>
          <a:p>
            <a:pPr lvl="1"/>
            <a:r>
              <a:rPr lang="en-US" altLang="ja-JP" dirty="0" err="1"/>
              <a:t>Preço</a:t>
            </a:r>
            <a:r>
              <a:rPr lang="en-US" altLang="ja-JP" dirty="0"/>
              <a:t>: ~$400USD</a:t>
            </a:r>
          </a:p>
        </p:txBody>
      </p:sp>
      <p:pic>
        <p:nvPicPr>
          <p:cNvPr id="1026" name="Picture 2" descr="Resultado de imagem para GE arize element">
            <a:extLst>
              <a:ext uri="{FF2B5EF4-FFF2-40B4-BE49-F238E27FC236}">
                <a16:creationId xmlns:a16="http://schemas.microsoft.com/office/drawing/2014/main" id="{37104359-16D0-483D-8156-EB7930EA3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0"/>
          <a:stretch/>
        </p:blipFill>
        <p:spPr bwMode="auto">
          <a:xfrm>
            <a:off x="7652655" y="2275114"/>
            <a:ext cx="3712028" cy="289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CBAC596-8014-4193-AEC6-44318927D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9" b="30898"/>
          <a:stretch/>
        </p:blipFill>
        <p:spPr>
          <a:xfrm>
            <a:off x="5712793" y="5687785"/>
            <a:ext cx="6255743" cy="82731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F622C6-7F8F-479B-AE11-12FF8938B6FF}"/>
              </a:ext>
            </a:extLst>
          </p:cNvPr>
          <p:cNvSpPr txBox="1"/>
          <p:nvPr/>
        </p:nvSpPr>
        <p:spPr>
          <a:xfrm>
            <a:off x="163286" y="5998029"/>
            <a:ext cx="5072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sz="1400" dirty="0"/>
              <a:t>Fontes: </a:t>
            </a:r>
            <a:r>
              <a:rPr kumimoji="1" lang="pt-BR" altLang="ja-JP" sz="1400" dirty="0">
                <a:hlinkClick r:id="rId4"/>
              </a:rPr>
              <a:t>https://products.currentbyge.com/horticulture/arize-element</a:t>
            </a:r>
            <a:endParaRPr kumimoji="1" lang="pt-BR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89015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1FBCA-4BD8-4661-B7AA-8675A87E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ja-JP" dirty="0"/>
              <a:t>Placas Solares</a:t>
            </a:r>
            <a:endParaRPr kumimoji="1" lang="ja-JP" alt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343153-D660-46E4-B6C5-B80D7B96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968" y="3153229"/>
            <a:ext cx="8825659" cy="3416300"/>
          </a:xfrm>
        </p:spPr>
        <p:txBody>
          <a:bodyPr/>
          <a:lstStyle/>
          <a:p>
            <a:r>
              <a:rPr kumimoji="1" lang="pt-BR" altLang="ja-JP" dirty="0"/>
              <a:t>Placas Solares Fotovoltaicas:</a:t>
            </a:r>
          </a:p>
          <a:p>
            <a:pPr lvl="1"/>
            <a:r>
              <a:rPr kumimoji="1" lang="pt-BR" altLang="ja-JP" dirty="0"/>
              <a:t>Produzem 275W.</a:t>
            </a:r>
          </a:p>
          <a:p>
            <a:pPr lvl="1"/>
            <a:r>
              <a:rPr kumimoji="1" lang="pt-BR" altLang="ja-JP" dirty="0"/>
              <a:t>Dimensões do painel: (1640 x 992 x 35) mm</a:t>
            </a:r>
          </a:p>
          <a:p>
            <a:pPr lvl="1"/>
            <a:r>
              <a:rPr kumimoji="1" lang="pt-BR" altLang="ja-JP" dirty="0"/>
              <a:t>Preço: R$550</a:t>
            </a:r>
          </a:p>
          <a:p>
            <a:pPr lvl="1"/>
            <a:endParaRPr kumimoji="1" lang="pt-BR" altLang="ja-JP" dirty="0"/>
          </a:p>
        </p:txBody>
      </p:sp>
      <p:pic>
        <p:nvPicPr>
          <p:cNvPr id="2050" name="Picture 2" descr="Resultado de imagem para painel solar">
            <a:extLst>
              <a:ext uri="{FF2B5EF4-FFF2-40B4-BE49-F238E27FC236}">
                <a16:creationId xmlns:a16="http://schemas.microsoft.com/office/drawing/2014/main" id="{02B7847E-2053-4EA1-B63A-683A10818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86" y="2409429"/>
            <a:ext cx="5417228" cy="361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FC75424-53A0-4611-B572-40A167B96F58}"/>
              </a:ext>
            </a:extLst>
          </p:cNvPr>
          <p:cNvSpPr txBox="1"/>
          <p:nvPr/>
        </p:nvSpPr>
        <p:spPr>
          <a:xfrm>
            <a:off x="745671" y="5491843"/>
            <a:ext cx="557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pt-BR" altLang="ja-JP" dirty="0"/>
              <a:t>Fonte: </a:t>
            </a:r>
            <a:r>
              <a:rPr kumimoji="1" lang="pt-BR" altLang="ja-JP" dirty="0">
                <a:hlinkClick r:id="rId3"/>
              </a:rPr>
              <a:t>https://www.neosolar.com.br/loja/painel-solar-fotovoltaico-sinosola-sa275-60p-275wp.html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CF150-4898-42E0-81D9-779BFCDE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pt-BR" altLang="ja-JP" dirty="0"/>
              <a:t>Aplicações Pedagógicas</a:t>
            </a:r>
            <a:endParaRPr kumimoji="1" lang="ja-JP" alt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2DBF4-B4AE-4B5D-84A5-60A19E8B2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5029"/>
            <a:ext cx="9986575" cy="4542971"/>
          </a:xfrm>
        </p:spPr>
        <p:txBody>
          <a:bodyPr/>
          <a:lstStyle/>
          <a:p>
            <a:r>
              <a:rPr kumimoji="1" lang="pt-BR" altLang="ja-JP" dirty="0"/>
              <a:t>Horta com viés comunitário:</a:t>
            </a:r>
          </a:p>
          <a:p>
            <a:pPr lvl="1"/>
            <a:r>
              <a:rPr kumimoji="1" lang="pt-BR" altLang="ja-JP" dirty="0"/>
              <a:t>Alunos voluntários para a manutenção e gestão da horta.</a:t>
            </a:r>
          </a:p>
          <a:p>
            <a:r>
              <a:rPr kumimoji="1" lang="pt-BR" altLang="ja-JP" dirty="0"/>
              <a:t>Possibilita um aprendizado aplicado das áreas biológicas, além de permitir mais tipos diferentes de projetos no STEAM.</a:t>
            </a:r>
          </a:p>
          <a:p>
            <a:pPr lvl="1"/>
            <a:r>
              <a:rPr kumimoji="1" lang="pt-BR" altLang="ja-JP" dirty="0"/>
              <a:t>Segundo o próprio </a:t>
            </a:r>
            <a:r>
              <a:rPr kumimoji="1" lang="pt-BR" altLang="ja-JP" b="1" dirty="0"/>
              <a:t>Ministério da Saúde</a:t>
            </a:r>
            <a:r>
              <a:rPr kumimoji="1" lang="pt-BR" altLang="ja-JP" dirty="0"/>
              <a:t>: </a:t>
            </a:r>
            <a:r>
              <a:rPr kumimoji="1" lang="pt-BR" altLang="ja-JP" i="1" dirty="0"/>
              <a:t>“</a:t>
            </a:r>
            <a:r>
              <a:rPr lang="pt-BR" altLang="ja-JP" i="1" dirty="0"/>
              <a:t>A Horta pode ser um laboratório vivo para diferentes atividades didáticas. Além disso, o seu preparo oferece várias vantagens para a comunidade escolar. [...] Há várias atividades que podem ser utilizadas na escola com o auxílio de uma horta onde o professor relaciona diferentes conteúdos e coloca em prática a interdisciplinaridade com os seus alunos.”</a:t>
            </a:r>
          </a:p>
          <a:p>
            <a:r>
              <a:rPr kumimoji="1" lang="pt-BR" altLang="ja-JP" dirty="0"/>
              <a:t>Desenvolve a conscientização ambiental do aluno, que passará a valorizar mais a natureza.</a:t>
            </a:r>
          </a:p>
          <a:p>
            <a:pPr marL="0" indent="0">
              <a:buNone/>
            </a:pPr>
            <a:endParaRPr kumimoji="1" lang="pt-BR" altLang="ja-JP" dirty="0"/>
          </a:p>
          <a:p>
            <a:pPr marL="0" indent="0">
              <a:buNone/>
            </a:pPr>
            <a:r>
              <a:rPr kumimoji="1" lang="pt-BR" altLang="ja-JP" dirty="0"/>
              <a:t>Fonte: </a:t>
            </a:r>
            <a:r>
              <a:rPr kumimoji="1" lang="pt-BR" altLang="ja-JP" dirty="0">
                <a:hlinkClick r:id="rId2"/>
              </a:rPr>
              <a:t>http://bvsms.saude.gov.br/bvs/publicacoes/horta.pdf</a:t>
            </a:r>
            <a:endParaRPr kumimoji="1" lang="pt-BR" altLang="ja-JP" dirty="0"/>
          </a:p>
        </p:txBody>
      </p:sp>
    </p:spTree>
    <p:extLst>
      <p:ext uri="{BB962C8B-B14F-4D97-AF65-F5344CB8AC3E}">
        <p14:creationId xmlns:p14="http://schemas.microsoft.com/office/powerpoint/2010/main" val="1922667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128</TotalTime>
  <Words>500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Íon - Sala da Diretoria</vt:lpstr>
      <vt:lpstr>Horta no Terraço</vt:lpstr>
      <vt:lpstr>Base para o projeto</vt:lpstr>
      <vt:lpstr>Componentes principais:</vt:lpstr>
      <vt:lpstr>Composteira</vt:lpstr>
      <vt:lpstr>LED</vt:lpstr>
      <vt:lpstr>Placas Solares</vt:lpstr>
      <vt:lpstr>Aplicações Pedagógicas</vt:lpstr>
    </vt:vector>
  </TitlesOfParts>
  <Company>band.net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Horta no Terraço</dc:title>
  <dc:creator>Aluno</dc:creator>
  <cp:lastModifiedBy>Pedro Zanetti</cp:lastModifiedBy>
  <cp:revision>13</cp:revision>
  <dcterms:created xsi:type="dcterms:W3CDTF">2019-02-15T16:08:34Z</dcterms:created>
  <dcterms:modified xsi:type="dcterms:W3CDTF">2019-02-19T20:27:36Z</dcterms:modified>
</cp:coreProperties>
</file>