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EDC7-A694-409E-A235-B57EDDBD745D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D8282-C0F6-40A2-99EF-A369BB7B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7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D8282-C0F6-40A2-99EF-A369BB7BB4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D8282-C0F6-40A2-99EF-A369BB7BB4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55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D8282-C0F6-40A2-99EF-A369BB7BB4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7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093A-4ADB-4A30-861E-1E2F6231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7AEA-0C43-42F9-AA95-F5264C74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67E3D-57FB-4424-A6FD-EC459871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4610-6682-4533-BE38-A7AC57DE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2CD7-D1FD-43BA-B7EE-207B5AB3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4E7E-51D9-4FCE-A046-8AA515A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C46F-DA14-416E-B824-717503234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226DF-2A92-46B0-9E65-E8BB977A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7DBC7-75E8-4B6A-A64E-2D9F5938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6D4A-946C-4CD3-8696-03B176E2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FDA1C-44DD-4754-A86B-033404791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F93F9-189A-4652-8D8E-C1013FAEF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AAF5-8122-448C-8D46-1517FDFF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860D-AF75-4151-BBB6-5D2F8A1C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C2B1-95E4-4863-AE82-9014D0B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4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7C3A-B58F-4757-BFFD-CFD3B723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FC6A-D323-4E59-A9AC-1545A776F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905F-AA36-440D-821F-FBC8AF29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4764-990B-434E-925A-BE934630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1FEF-1B9C-4469-97D0-7E59DBDC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6709-C781-4A55-ABC7-3B4E51E1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A127-558A-4BE2-AA4A-E13081FA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ABD98-4AF2-44D7-BB71-077A3117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040DC-C614-47B6-A523-E4D8C4B5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CE83-735A-4D6F-9782-2ABCB29A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2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DB5C-8AB7-48AA-ADAB-459FE2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6604-3F23-4058-9F84-0DAAD90F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11C97-8D29-493D-A90C-70DE5762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70F72-A328-4FAE-9A78-7679610E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835E-8CD9-43F4-B3D7-BA673A31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2B16D-D6D4-4060-9CF8-B65FC14D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98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0404-DCFE-4775-9AEF-7ECAEA39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F342-BF7C-4986-8333-2CC93580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FD840-6E4A-4280-A751-69A06EAFE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9C252-517B-4E3C-B3B0-21BF4C3DB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4982B-21BC-4FBA-9194-DEBC46F65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F4A1E-9C57-436D-A0B4-AFFB52D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8B5BB-3A0C-4469-95D9-2F3D1984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C327C-B76C-4D84-B5EB-8B50AF21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1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5193-9BE3-4DAE-873F-EEB5E50A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1C675-F9C7-4B1C-949D-457B4670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773E-2BE7-4D66-83F7-B1F24392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F96D9-C477-4582-A04E-71E1DDF8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B023B-4120-4193-9AE1-7FA0176B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8600C-D5AC-485B-AE31-DAB2A0F0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8D10A-D1A0-4C47-9236-380FC753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7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AD0A-5B07-49E1-A130-9BE0F4E0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0066-1A32-435F-81A2-B2D86882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BB31-B3C4-481E-B660-75693A3A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88274-CEAB-490B-94DB-5D9B68B8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E1F58-2139-4B2C-B4AC-6FEA2A3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785B-5BD2-489C-BEB8-F349BCF7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5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E1C9-546E-4962-B1BA-3BC76825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29DE8-A9F9-4957-BAA4-C4ECBA80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F483F-9EFB-4B02-8929-0E494158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DD28E-D192-4370-AA0E-E9981368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C646-2D6A-4E0D-8209-A4308FE5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31C1D-ACF9-4957-82F9-FC2EEB57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52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3E28D-5555-469A-8C49-CFB3557A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8A3F-0952-454A-922E-79B7436B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3B3F-24C6-4B79-B3A8-D494F19C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502A-CF9D-4279-9F4A-469FA0272836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6B363-23F3-45B0-B64B-C6D6C02E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47A0-EC6F-4DCA-9DB9-22CDA3AB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E9EC-3559-4D21-BFBF-CFB320F4C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01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7" Type="http://schemas.openxmlformats.org/officeDocument/2006/relationships/image" Target="../media/image1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Wave 27">
            <a:extLst>
              <a:ext uri="{FF2B5EF4-FFF2-40B4-BE49-F238E27FC236}">
                <a16:creationId xmlns:a16="http://schemas.microsoft.com/office/drawing/2014/main" id="{057452C3-3028-497E-8C49-D3935D1B0BB1}"/>
              </a:ext>
            </a:extLst>
          </p:cNvPr>
          <p:cNvSpPr/>
          <p:nvPr/>
        </p:nvSpPr>
        <p:spPr>
          <a:xfrm>
            <a:off x="428993" y="1770671"/>
            <a:ext cx="2163378" cy="997665"/>
          </a:xfrm>
          <a:prstGeom prst="wav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COLLECTING UNIT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B679BF8C-E8D9-4420-B83A-2B21DA24FAE0}"/>
              </a:ext>
            </a:extLst>
          </p:cNvPr>
          <p:cNvSpPr/>
          <p:nvPr/>
        </p:nvSpPr>
        <p:spPr>
          <a:xfrm>
            <a:off x="3213694" y="1853156"/>
            <a:ext cx="1904215" cy="942675"/>
          </a:xfrm>
          <a:prstGeom prst="wav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DISPLAY UNIT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537EAD35-5E79-4F71-B8A1-ADDAC6E46492}"/>
              </a:ext>
            </a:extLst>
          </p:cNvPr>
          <p:cNvSpPr/>
          <p:nvPr/>
        </p:nvSpPr>
        <p:spPr>
          <a:xfrm>
            <a:off x="6215463" y="1853156"/>
            <a:ext cx="1904215" cy="942675"/>
          </a:xfrm>
          <a:prstGeom prst="wav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STORING UNIT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1" name="Wave 30">
            <a:extLst>
              <a:ext uri="{FF2B5EF4-FFF2-40B4-BE49-F238E27FC236}">
                <a16:creationId xmlns:a16="http://schemas.microsoft.com/office/drawing/2014/main" id="{A7FBE8C2-A45B-45D2-93FC-CEAE860C3EB1}"/>
              </a:ext>
            </a:extLst>
          </p:cNvPr>
          <p:cNvSpPr/>
          <p:nvPr/>
        </p:nvSpPr>
        <p:spPr>
          <a:xfrm>
            <a:off x="9099369" y="1825661"/>
            <a:ext cx="1904215" cy="942675"/>
          </a:xfrm>
          <a:prstGeom prst="wave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DISPATCHING UNIT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775CF916-ECE8-44BB-B151-85B948E80A20}"/>
              </a:ext>
            </a:extLst>
          </p:cNvPr>
          <p:cNvSpPr/>
          <p:nvPr/>
        </p:nvSpPr>
        <p:spPr>
          <a:xfrm>
            <a:off x="3883840" y="254527"/>
            <a:ext cx="4468269" cy="1168104"/>
          </a:xfrm>
          <a:prstGeom prst="left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Comic Sans MS" panose="030F0702030302020204" pitchFamily="66" charset="0"/>
            </a:endParaRPr>
          </a:p>
          <a:p>
            <a:pPr algn="ctr"/>
            <a:r>
              <a:rPr lang="en-US" b="1" dirty="0">
                <a:solidFill>
                  <a:srgbClr val="CC0099"/>
                </a:solidFill>
                <a:latin typeface="Comic Sans MS" panose="030F0702030302020204" pitchFamily="66" charset="0"/>
              </a:rPr>
              <a:t>NOTE COUNTING PIGGY BANK</a:t>
            </a:r>
          </a:p>
          <a:p>
            <a:pPr algn="ctr"/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4E7053-F82E-43B6-81B6-2EC04E4CB1C9}"/>
              </a:ext>
            </a:extLst>
          </p:cNvPr>
          <p:cNvCxnSpPr>
            <a:cxnSpLocks/>
          </p:cNvCxnSpPr>
          <p:nvPr/>
        </p:nvCxnSpPr>
        <p:spPr>
          <a:xfrm>
            <a:off x="1404594" y="1422632"/>
            <a:ext cx="8861196" cy="17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Arrow: Down 40">
            <a:extLst>
              <a:ext uri="{FF2B5EF4-FFF2-40B4-BE49-F238E27FC236}">
                <a16:creationId xmlns:a16="http://schemas.microsoft.com/office/drawing/2014/main" id="{7240979E-FB01-40E8-8CC3-13D416E78EE0}"/>
              </a:ext>
            </a:extLst>
          </p:cNvPr>
          <p:cNvSpPr/>
          <p:nvPr/>
        </p:nvSpPr>
        <p:spPr>
          <a:xfrm>
            <a:off x="4120542" y="1431273"/>
            <a:ext cx="248240" cy="41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0255539-794A-4647-9300-78E895772E69}"/>
              </a:ext>
            </a:extLst>
          </p:cNvPr>
          <p:cNvSpPr/>
          <p:nvPr/>
        </p:nvSpPr>
        <p:spPr>
          <a:xfrm>
            <a:off x="7305564" y="1431274"/>
            <a:ext cx="248240" cy="41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7BE3213-EBFE-4CD0-AE20-FBD0B2553CE8}"/>
              </a:ext>
            </a:extLst>
          </p:cNvPr>
          <p:cNvSpPr/>
          <p:nvPr/>
        </p:nvSpPr>
        <p:spPr>
          <a:xfrm>
            <a:off x="10054118" y="1439917"/>
            <a:ext cx="248240" cy="41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0319D7B-7A20-443F-854B-DCF5AB5E0A2F}"/>
              </a:ext>
            </a:extLst>
          </p:cNvPr>
          <p:cNvSpPr/>
          <p:nvPr/>
        </p:nvSpPr>
        <p:spPr>
          <a:xfrm>
            <a:off x="1332924" y="1425187"/>
            <a:ext cx="248240" cy="41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AB812B5-AB84-451B-9434-7FC050B2F6EC}"/>
              </a:ext>
            </a:extLst>
          </p:cNvPr>
          <p:cNvSpPr/>
          <p:nvPr/>
        </p:nvSpPr>
        <p:spPr>
          <a:xfrm>
            <a:off x="623063" y="3099090"/>
            <a:ext cx="2067077" cy="7530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rgbClr val="CC0099"/>
                </a:solidFill>
              </a:rPr>
              <a:t>On/Off (semi-automatic)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B9F2827-C5FB-49D5-9E61-0507BF36A8C2}"/>
              </a:ext>
            </a:extLst>
          </p:cNvPr>
          <p:cNvSpPr/>
          <p:nvPr/>
        </p:nvSpPr>
        <p:spPr>
          <a:xfrm>
            <a:off x="623553" y="4089665"/>
            <a:ext cx="2067077" cy="7530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Provision to insert the note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552B4C-0147-41B0-A7B3-20E822786634}"/>
              </a:ext>
            </a:extLst>
          </p:cNvPr>
          <p:cNvSpPr/>
          <p:nvPr/>
        </p:nvSpPr>
        <p:spPr>
          <a:xfrm>
            <a:off x="613825" y="5050187"/>
            <a:ext cx="2067077" cy="7530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rgbClr val="CC0099"/>
                </a:solidFill>
              </a:rPr>
              <a:t>Hold the note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D8769D0-CF52-4D7F-83E3-FD4EB02D055B}"/>
              </a:ext>
            </a:extLst>
          </p:cNvPr>
          <p:cNvSpPr/>
          <p:nvPr/>
        </p:nvSpPr>
        <p:spPr>
          <a:xfrm>
            <a:off x="643009" y="6010709"/>
            <a:ext cx="2067077" cy="75307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Drop the note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CA1E74-AC51-4A7E-AAB0-346BF9760410}"/>
              </a:ext>
            </a:extLst>
          </p:cNvPr>
          <p:cNvSpPr/>
          <p:nvPr/>
        </p:nvSpPr>
        <p:spPr>
          <a:xfrm>
            <a:off x="3394953" y="3099090"/>
            <a:ext cx="2508136" cy="8941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Sense the note/currency according to its colour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5404708-0615-456B-BA2D-B8E4612BD2D3}"/>
              </a:ext>
            </a:extLst>
          </p:cNvPr>
          <p:cNvSpPr/>
          <p:nvPr/>
        </p:nvSpPr>
        <p:spPr>
          <a:xfrm>
            <a:off x="3402856" y="4345023"/>
            <a:ext cx="2500009" cy="9426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rgbClr val="CC0099"/>
                </a:solidFill>
              </a:rPr>
              <a:t>Display amount/ currency added)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1BE5B0-372B-4665-B313-18B955E42B4B}"/>
              </a:ext>
            </a:extLst>
          </p:cNvPr>
          <p:cNvSpPr/>
          <p:nvPr/>
        </p:nvSpPr>
        <p:spPr>
          <a:xfrm>
            <a:off x="3394953" y="5610567"/>
            <a:ext cx="2500009" cy="8485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Display the number of notes before and after transaction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FEB7D3E-34EB-492D-BEF0-7450D1A80ED2}"/>
              </a:ext>
            </a:extLst>
          </p:cNvPr>
          <p:cNvSpPr/>
          <p:nvPr/>
        </p:nvSpPr>
        <p:spPr>
          <a:xfrm>
            <a:off x="6381345" y="3107509"/>
            <a:ext cx="2500009" cy="9162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Dropping of note into the box after passing through sensor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97A2AC3-0694-4E82-8A10-01BE7F398C72}"/>
              </a:ext>
            </a:extLst>
          </p:cNvPr>
          <p:cNvSpPr/>
          <p:nvPr/>
        </p:nvSpPr>
        <p:spPr>
          <a:xfrm>
            <a:off x="6381345" y="4439820"/>
            <a:ext cx="2500009" cy="8478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Store the note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61BB0A3-5448-4E67-89B7-57DF6CADF271}"/>
              </a:ext>
            </a:extLst>
          </p:cNvPr>
          <p:cNvSpPr/>
          <p:nvPr/>
        </p:nvSpPr>
        <p:spPr>
          <a:xfrm>
            <a:off x="9268819" y="3136708"/>
            <a:ext cx="2229275" cy="8870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rgbClr val="CC0099"/>
                </a:solidFill>
              </a:rPr>
              <a:t>provision to receive the note if we want to withdraw</a:t>
            </a:r>
            <a:endParaRPr lang="en-IN" b="1" dirty="0">
              <a:solidFill>
                <a:srgbClr val="CC0099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F4E4817-733A-418F-8E4B-4AF0C29FE627}"/>
              </a:ext>
            </a:extLst>
          </p:cNvPr>
          <p:cNvSpPr/>
          <p:nvPr/>
        </p:nvSpPr>
        <p:spPr>
          <a:xfrm>
            <a:off x="9321690" y="4392168"/>
            <a:ext cx="2229275" cy="895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b="1" dirty="0">
                <a:solidFill>
                  <a:srgbClr val="CC0099"/>
                </a:solidFill>
              </a:rPr>
              <a:t>Display balance after transaction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C9C0BE-1E9B-4C04-BACC-4A19E74A2664}"/>
              </a:ext>
            </a:extLst>
          </p:cNvPr>
          <p:cNvCxnSpPr>
            <a:cxnSpLocks/>
          </p:cNvCxnSpPr>
          <p:nvPr/>
        </p:nvCxnSpPr>
        <p:spPr>
          <a:xfrm>
            <a:off x="428993" y="3475629"/>
            <a:ext cx="18966" cy="29116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9B56398-4D82-4B34-B8D6-6871045E8F17}"/>
              </a:ext>
            </a:extLst>
          </p:cNvPr>
          <p:cNvCxnSpPr>
            <a:endCxn id="47" idx="1"/>
          </p:cNvCxnSpPr>
          <p:nvPr/>
        </p:nvCxnSpPr>
        <p:spPr>
          <a:xfrm>
            <a:off x="447959" y="3475629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FCA0BB8-3C23-4924-A937-03C364B5DBDF}"/>
              </a:ext>
            </a:extLst>
          </p:cNvPr>
          <p:cNvCxnSpPr>
            <a:cxnSpLocks/>
          </p:cNvCxnSpPr>
          <p:nvPr/>
        </p:nvCxnSpPr>
        <p:spPr>
          <a:xfrm flipV="1">
            <a:off x="473034" y="4467845"/>
            <a:ext cx="163570" cy="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320C76-BD4A-486E-8BC6-57CC1AEC2A7A}"/>
              </a:ext>
            </a:extLst>
          </p:cNvPr>
          <p:cNvCxnSpPr>
            <a:cxnSpLocks/>
          </p:cNvCxnSpPr>
          <p:nvPr/>
        </p:nvCxnSpPr>
        <p:spPr>
          <a:xfrm flipV="1">
            <a:off x="461459" y="5393809"/>
            <a:ext cx="163570" cy="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3E9521-DEF5-4F65-AA4B-B22642CB9472}"/>
              </a:ext>
            </a:extLst>
          </p:cNvPr>
          <p:cNvCxnSpPr>
            <a:cxnSpLocks/>
          </p:cNvCxnSpPr>
          <p:nvPr/>
        </p:nvCxnSpPr>
        <p:spPr>
          <a:xfrm flipV="1">
            <a:off x="474963" y="6356446"/>
            <a:ext cx="163570" cy="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700166A-3739-4A53-95E2-F5C883A03BF0}"/>
              </a:ext>
            </a:extLst>
          </p:cNvPr>
          <p:cNvCxnSpPr>
            <a:cxnSpLocks/>
          </p:cNvCxnSpPr>
          <p:nvPr/>
        </p:nvCxnSpPr>
        <p:spPr>
          <a:xfrm>
            <a:off x="3202475" y="3558579"/>
            <a:ext cx="9695" cy="2492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2F54BA8-843B-4E22-929C-E5E56086A8C5}"/>
              </a:ext>
            </a:extLst>
          </p:cNvPr>
          <p:cNvCxnSpPr/>
          <p:nvPr/>
        </p:nvCxnSpPr>
        <p:spPr>
          <a:xfrm>
            <a:off x="3216234" y="3558579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E5C1EA6-8C1C-4802-A819-D7FE87B888EF}"/>
              </a:ext>
            </a:extLst>
          </p:cNvPr>
          <p:cNvCxnSpPr/>
          <p:nvPr/>
        </p:nvCxnSpPr>
        <p:spPr>
          <a:xfrm>
            <a:off x="3241309" y="4833721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D001207-715B-4F3D-BD8F-6D366102BE1D}"/>
              </a:ext>
            </a:extLst>
          </p:cNvPr>
          <p:cNvCxnSpPr/>
          <p:nvPr/>
        </p:nvCxnSpPr>
        <p:spPr>
          <a:xfrm>
            <a:off x="3231659" y="6027837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48536A-5E83-4906-9B6A-1773F32CECA9}"/>
              </a:ext>
            </a:extLst>
          </p:cNvPr>
          <p:cNvCxnSpPr>
            <a:cxnSpLocks/>
          </p:cNvCxnSpPr>
          <p:nvPr/>
        </p:nvCxnSpPr>
        <p:spPr>
          <a:xfrm>
            <a:off x="6215463" y="3546178"/>
            <a:ext cx="3832" cy="12701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EDB70F8-E169-4E5C-AF52-8902AC06A1F5}"/>
              </a:ext>
            </a:extLst>
          </p:cNvPr>
          <p:cNvCxnSpPr/>
          <p:nvPr/>
        </p:nvCxnSpPr>
        <p:spPr>
          <a:xfrm>
            <a:off x="6217940" y="3550869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F52FA9C-0987-49E7-900E-57727417BFF6}"/>
              </a:ext>
            </a:extLst>
          </p:cNvPr>
          <p:cNvCxnSpPr/>
          <p:nvPr/>
        </p:nvCxnSpPr>
        <p:spPr>
          <a:xfrm>
            <a:off x="6219867" y="4791289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F149CCB-3F4F-44BD-A555-E3E642188DF6}"/>
              </a:ext>
            </a:extLst>
          </p:cNvPr>
          <p:cNvCxnSpPr>
            <a:cxnSpLocks/>
          </p:cNvCxnSpPr>
          <p:nvPr/>
        </p:nvCxnSpPr>
        <p:spPr>
          <a:xfrm>
            <a:off x="9099369" y="3558579"/>
            <a:ext cx="3948" cy="12365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E30E3C-5B91-4490-92E7-71F020CFDCC2}"/>
              </a:ext>
            </a:extLst>
          </p:cNvPr>
          <p:cNvCxnSpPr/>
          <p:nvPr/>
        </p:nvCxnSpPr>
        <p:spPr>
          <a:xfrm>
            <a:off x="9101962" y="3575944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1551AC-15AE-4A5A-B4DF-E89805917B63}"/>
              </a:ext>
            </a:extLst>
          </p:cNvPr>
          <p:cNvCxnSpPr/>
          <p:nvPr/>
        </p:nvCxnSpPr>
        <p:spPr>
          <a:xfrm>
            <a:off x="9103889" y="4793214"/>
            <a:ext cx="175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Arrow: Down 92">
            <a:extLst>
              <a:ext uri="{FF2B5EF4-FFF2-40B4-BE49-F238E27FC236}">
                <a16:creationId xmlns:a16="http://schemas.microsoft.com/office/drawing/2014/main" id="{8A121393-9FB3-43AC-82D1-A3319600FC07}"/>
              </a:ext>
            </a:extLst>
          </p:cNvPr>
          <p:cNvSpPr/>
          <p:nvPr/>
        </p:nvSpPr>
        <p:spPr>
          <a:xfrm>
            <a:off x="1332924" y="2626468"/>
            <a:ext cx="212589" cy="37936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8A2CAAC7-312D-41F9-97AC-0B6F1FE0BBBC}"/>
              </a:ext>
            </a:extLst>
          </p:cNvPr>
          <p:cNvSpPr/>
          <p:nvPr/>
        </p:nvSpPr>
        <p:spPr>
          <a:xfrm>
            <a:off x="4195811" y="2697812"/>
            <a:ext cx="212589" cy="37936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55812B76-19E5-4CC7-911C-3ABC71633749}"/>
              </a:ext>
            </a:extLst>
          </p:cNvPr>
          <p:cNvSpPr/>
          <p:nvPr/>
        </p:nvSpPr>
        <p:spPr>
          <a:xfrm>
            <a:off x="7083370" y="2681916"/>
            <a:ext cx="212589" cy="37936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Arrow: Down 97">
            <a:extLst>
              <a:ext uri="{FF2B5EF4-FFF2-40B4-BE49-F238E27FC236}">
                <a16:creationId xmlns:a16="http://schemas.microsoft.com/office/drawing/2014/main" id="{9E725716-C94C-46EB-8EE8-BB4E8610AD06}"/>
              </a:ext>
            </a:extLst>
          </p:cNvPr>
          <p:cNvSpPr/>
          <p:nvPr/>
        </p:nvSpPr>
        <p:spPr>
          <a:xfrm>
            <a:off x="9988448" y="2669825"/>
            <a:ext cx="212589" cy="379365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4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5FB6744-7551-4B08-85F0-88CFA06EE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317"/>
              </p:ext>
            </p:extLst>
          </p:nvPr>
        </p:nvGraphicFramePr>
        <p:xfrm>
          <a:off x="0" y="1236796"/>
          <a:ext cx="12192000" cy="5621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659823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6007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03767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8850483"/>
                    </a:ext>
                  </a:extLst>
                </a:gridCol>
              </a:tblGrid>
              <a:tr h="1253021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         OPTION 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OPTION 2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        OPTION 3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OPTION 4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66044"/>
                  </a:ext>
                </a:extLst>
              </a:tr>
              <a:tr h="1092046">
                <a:tc>
                  <a:txBody>
                    <a:bodyPr/>
                    <a:lstStyle/>
                    <a:p>
                      <a:r>
                        <a:rPr lang="en-US" dirty="0"/>
                        <a:t>Ultrasonic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Ultrasonic sensor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mega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Servo motor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52784"/>
                  </a:ext>
                </a:extLst>
              </a:tr>
              <a:tr h="1092046">
                <a:tc>
                  <a:txBody>
                    <a:bodyPr/>
                    <a:lstStyle/>
                    <a:p>
                      <a:r>
                        <a:rPr lang="en-US" dirty="0"/>
                        <a:t>Micro servo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servo </a:t>
                      </a:r>
                    </a:p>
                    <a:p>
                      <a:r>
                        <a:rPr lang="en-US" dirty="0"/>
                        <a:t>motor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Thermal printer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Amplifier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97009"/>
                  </a:ext>
                </a:extLst>
              </a:tr>
              <a:tr h="1092046">
                <a:tc>
                  <a:txBody>
                    <a:bodyPr/>
                    <a:lstStyle/>
                    <a:p>
                      <a:r>
                        <a:rPr lang="en-US" dirty="0"/>
                        <a:t>Arduino mini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Arduino nano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Electrochromic film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Accelerometer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51373"/>
                  </a:ext>
                </a:extLst>
              </a:tr>
              <a:tr h="1092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Breadboard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Mini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Breadboard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Adafruit Wave </a:t>
                      </a:r>
                    </a:p>
                    <a:p>
                      <a:r>
                        <a:rPr lang="en-IN" dirty="0"/>
                        <a:t>Shield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1860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267D59-87DB-45C7-91D1-71C887BB56B2}"/>
              </a:ext>
            </a:extLst>
          </p:cNvPr>
          <p:cNvSpPr/>
          <p:nvPr/>
        </p:nvSpPr>
        <p:spPr>
          <a:xfrm>
            <a:off x="3940404" y="0"/>
            <a:ext cx="4374037" cy="650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PIGGY BANK</a:t>
            </a:r>
          </a:p>
          <a:p>
            <a:pPr algn="ctr"/>
            <a:r>
              <a:rPr lang="en-US" dirty="0"/>
              <a:t>(COMPONENTS USED)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564E6E-2727-4816-BCB3-4F8B69B3D3B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102177" y="650449"/>
            <a:ext cx="4025246" cy="5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E086AF-B7EF-4742-926D-72C2F202B1E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608948" y="650449"/>
            <a:ext cx="518475" cy="5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40FCB-BABE-4A1E-841B-6C4129DB55C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27423" y="650449"/>
            <a:ext cx="603316" cy="5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23587D-C442-4994-85B5-EB1AC94F671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127423" y="650449"/>
            <a:ext cx="3780148" cy="5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A1919AB-8E1B-4070-B9CC-FA2D2A78B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92" b="21688"/>
          <a:stretch/>
        </p:blipFill>
        <p:spPr>
          <a:xfrm>
            <a:off x="1284696" y="2825682"/>
            <a:ext cx="1333304" cy="69758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EA6622-C002-43CD-A25C-75E529344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663" t="13878" r="13764" b="37382"/>
          <a:stretch/>
        </p:blipFill>
        <p:spPr>
          <a:xfrm>
            <a:off x="1284696" y="3624076"/>
            <a:ext cx="1482439" cy="971076"/>
          </a:xfrm>
          <a:prstGeom prst="rect">
            <a:avLst/>
          </a:prstGeom>
        </p:spPr>
      </p:pic>
      <p:pic>
        <p:nvPicPr>
          <p:cNvPr id="1026" name="Picture 2" descr="Image result for arduino mini">
            <a:extLst>
              <a:ext uri="{FF2B5EF4-FFF2-40B4-BE49-F238E27FC236}">
                <a16:creationId xmlns:a16="http://schemas.microsoft.com/office/drawing/2014/main" id="{13363446-A160-416C-B3FB-26859822C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13435" r="18210" b="16473"/>
          <a:stretch/>
        </p:blipFill>
        <p:spPr bwMode="auto">
          <a:xfrm>
            <a:off x="1411210" y="4726631"/>
            <a:ext cx="1482439" cy="9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E997C57-7FFE-4531-BA96-DC9C4471BA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91" t="8806" r="14718" b="9060"/>
          <a:stretch/>
        </p:blipFill>
        <p:spPr>
          <a:xfrm>
            <a:off x="1360957" y="5840942"/>
            <a:ext cx="1482440" cy="971077"/>
          </a:xfrm>
          <a:prstGeom prst="rect">
            <a:avLst/>
          </a:prstGeom>
        </p:spPr>
      </p:pic>
      <p:pic>
        <p:nvPicPr>
          <p:cNvPr id="1028" name="Picture 4" descr="Image result for arduino nano">
            <a:extLst>
              <a:ext uri="{FF2B5EF4-FFF2-40B4-BE49-F238E27FC236}">
                <a16:creationId xmlns:a16="http://schemas.microsoft.com/office/drawing/2014/main" id="{E85ECE75-9D4E-4566-A81F-08694809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58" y="4835563"/>
            <a:ext cx="1244927" cy="87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A06C9F3-54C7-495F-BFE8-26AD83771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4501" y="3634628"/>
            <a:ext cx="1482439" cy="9864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8316E18-4399-4752-B5D5-D607BA38F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92" b="21688"/>
          <a:stretch/>
        </p:blipFill>
        <p:spPr>
          <a:xfrm>
            <a:off x="4653636" y="2825682"/>
            <a:ext cx="1333304" cy="69758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6EC4CCF-F12F-4C15-BE4C-19024A0EE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3221" y="2536771"/>
            <a:ext cx="1482439" cy="98649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3CB76B-72CD-4417-9194-8DBA6B2B54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4549" y="3719278"/>
            <a:ext cx="1341111" cy="89244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A90223A-CB05-44EE-9923-7D3779F474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6974" y="4758030"/>
            <a:ext cx="952978" cy="96579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99FECFA-0702-48A4-ABAD-8A233D2D56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5973" y="5947505"/>
            <a:ext cx="1309687" cy="87153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0BA3CF-549D-4A0B-9748-319591BA1F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58875" y="2536771"/>
            <a:ext cx="1265505" cy="98649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C89E840-0FBD-4EF5-8402-39BA712AAE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83268" y="3634155"/>
            <a:ext cx="1341112" cy="100453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F3A11D4-0485-4FF4-847D-45D6E131AB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91" t="8806" r="14718" b="9060"/>
          <a:stretch/>
        </p:blipFill>
        <p:spPr>
          <a:xfrm>
            <a:off x="4504501" y="5847965"/>
            <a:ext cx="1482440" cy="97107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0DE4CD7-0023-490A-9BB7-6ADDFCC857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0999" t="16273" r="14224" b="17874"/>
          <a:stretch/>
        </p:blipFill>
        <p:spPr>
          <a:xfrm>
            <a:off x="10795158" y="4835563"/>
            <a:ext cx="1301689" cy="81594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FDBB79C0-C4E4-4890-AF57-11333CEBEE4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52167" y="5862372"/>
            <a:ext cx="1144680" cy="94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EDE403-CD4B-4D71-93C0-D65F1B373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780645"/>
              </p:ext>
            </p:extLst>
          </p:nvPr>
        </p:nvGraphicFramePr>
        <p:xfrm>
          <a:off x="0" y="65988"/>
          <a:ext cx="12192000" cy="68108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538500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868628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98289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288641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92243447"/>
                    </a:ext>
                  </a:extLst>
                </a:gridCol>
              </a:tblGrid>
              <a:tr h="1354629"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      Functions</a:t>
                      </a:r>
                      <a:endParaRPr lang="en-I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IN" sz="2600" dirty="0"/>
                        <a:t>        Mean 1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  <a:p>
                      <a:r>
                        <a:rPr lang="en-US" sz="2600" dirty="0"/>
                        <a:t>           Mean 2</a:t>
                      </a:r>
                      <a:endParaRPr lang="en-I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           Mean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            Mean 4</a:t>
                      </a:r>
                      <a:endParaRPr lang="en-IN" sz="2600" dirty="0"/>
                    </a:p>
                    <a:p>
                      <a:endParaRPr lang="en-I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07613"/>
                  </a:ext>
                </a:extLst>
              </a:tr>
              <a:tr h="1364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Holding a note</a:t>
                      </a: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Hand</a:t>
                      </a:r>
                      <a:endParaRPr lang="en-IN" dirty="0"/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clamp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roller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82164"/>
                  </a:ext>
                </a:extLst>
              </a:tr>
              <a:tr h="1364059">
                <a:tc>
                  <a:txBody>
                    <a:bodyPr/>
                    <a:lstStyle/>
                    <a:p>
                      <a:r>
                        <a:rPr lang="en-US" dirty="0"/>
                        <a:t>Displaying 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LCD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88367"/>
                  </a:ext>
                </a:extLst>
              </a:tr>
              <a:tr h="1364059">
                <a:tc>
                  <a:txBody>
                    <a:bodyPr/>
                    <a:lstStyle/>
                    <a:p>
                      <a:r>
                        <a:rPr lang="en-US" dirty="0"/>
                        <a:t>Sensing of note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Ultrasonic sensor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Magnetic sensor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Optical sensor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18777"/>
                  </a:ext>
                </a:extLst>
              </a:tr>
              <a:tr h="1364059">
                <a:tc>
                  <a:txBody>
                    <a:bodyPr/>
                    <a:lstStyle/>
                    <a:p>
                      <a:r>
                        <a:rPr lang="en-US" dirty="0"/>
                        <a:t>Model shape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Cuboid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Cylindrical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Pig shape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069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8D224DC-8004-47B0-A049-6F29A7229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928" y="1806693"/>
            <a:ext cx="910719" cy="86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9D5AF-D8C6-43FD-80F7-E50E2B293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748" y="2962587"/>
            <a:ext cx="910719" cy="91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D70EC-4C51-4FEB-B920-8A847774E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05869"/>
            <a:ext cx="1066015" cy="728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D017E-9E36-4813-B96E-8BC03B3F1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5182" y="3035358"/>
            <a:ext cx="1000125" cy="100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90431A-FA26-45BF-BC99-903024F1E74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5992" b="21688"/>
          <a:stretch/>
        </p:blipFill>
        <p:spPr>
          <a:xfrm>
            <a:off x="3345907" y="4626201"/>
            <a:ext cx="1333304" cy="697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4FDEB-3344-455A-9DB3-561262F5C3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036" y="4370348"/>
            <a:ext cx="1000125" cy="1000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B50155-5A75-4252-BB68-3E05E80483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49" y="4569687"/>
            <a:ext cx="1103698" cy="8267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A3A0-6938-4C3A-93A0-78720310A4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4223" y="5690677"/>
            <a:ext cx="1291435" cy="11300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A1193F-8212-4AC8-A88F-36737FEFEF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2641" y="5745468"/>
            <a:ext cx="1362320" cy="1020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F7B50-8AFA-4FA4-A9E7-9582DAF200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7121" y="5634751"/>
            <a:ext cx="1123779" cy="1123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8D09C-3CF9-4786-B5E3-F740CBB118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42900" y="5863099"/>
            <a:ext cx="1309688" cy="871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EFC3DC-3DB3-45AD-A299-D0CC21AA45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862419"/>
            <a:ext cx="910719" cy="7849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C78271-F7F3-4FBB-B68B-18F60C8B43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9748" y="1878493"/>
            <a:ext cx="1188218" cy="7907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2ABD9C-8FD5-40A2-B11F-9424C7027C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95693" y="3283375"/>
            <a:ext cx="1004103" cy="7521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22CA5D-3B6C-4698-A4CD-86383639DB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1975" y="4539224"/>
            <a:ext cx="871538" cy="87153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1DBDEE-2252-44A3-A626-749CFE4EB2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75361" y="1712825"/>
            <a:ext cx="1152244" cy="993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4ACE1-E46B-40E4-8B05-F86DCAD25C7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05822" y="3182090"/>
            <a:ext cx="780356" cy="4938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66927D-E6AC-4C92-A420-C2CB73FC6A0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21568" y="1603493"/>
            <a:ext cx="1140447" cy="9328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C9C26E-F469-4647-A77F-11304A0ED6C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35712" y="1714475"/>
            <a:ext cx="1919596" cy="9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5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A94C97-47B9-4244-B343-1CB7FDE7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34063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442569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632152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068359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126489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1344097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654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/>
                        <a:t>Holding a note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9565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7751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2591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8677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E11759B-DA6D-4082-A731-17FB1B6A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30" y="1666187"/>
            <a:ext cx="11525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A742C1-428F-441B-BA55-F2F20524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50" y="1417752"/>
            <a:ext cx="871537" cy="1314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D62D1-B621-4BD8-803F-7976B28F1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258" y="1774031"/>
            <a:ext cx="1164485" cy="774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16588-4FAB-44CE-8EE3-A66FBA8AC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857" y="1666187"/>
            <a:ext cx="1989055" cy="1038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710AB8-0CC0-4A99-8F27-36E8A932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50" y="1390256"/>
            <a:ext cx="871537" cy="1314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94EF1-1E01-4A4F-A8DB-041E7F89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50" y="1542656"/>
            <a:ext cx="871537" cy="13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8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F358-6447-49DC-AEAD-25B79928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9DA2-EDFE-417B-99B0-6B43A1A48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Servo Motor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3484A-F33E-4991-B00C-BB663C8F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2428875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43AF-E207-48F8-93C7-723ECB98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E1E-0A4E-4F58-AB9C-16FD375F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2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190</Words>
  <Application>Microsoft Office PowerPoint</Application>
  <PresentationFormat>Widescreen</PresentationFormat>
  <Paragraphs>84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Sadhana</dc:creator>
  <cp:lastModifiedBy>Harshitha Sadhana</cp:lastModifiedBy>
  <cp:revision>37</cp:revision>
  <dcterms:created xsi:type="dcterms:W3CDTF">2020-02-02T16:58:56Z</dcterms:created>
  <dcterms:modified xsi:type="dcterms:W3CDTF">2020-02-06T11:33:23Z</dcterms:modified>
</cp:coreProperties>
</file>