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42" r:id="rId5"/>
    <p:sldId id="373" r:id="rId6"/>
    <p:sldId id="382" r:id="rId7"/>
    <p:sldId id="384" r:id="rId8"/>
    <p:sldId id="383" r:id="rId9"/>
    <p:sldId id="372" r:id="rId10"/>
    <p:sldId id="3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7C982D-6F08-4E8E-9D8B-9417BB190F39}">
          <p14:sldIdLst>
            <p14:sldId id="342"/>
            <p14:sldId id="373"/>
            <p14:sldId id="382"/>
            <p14:sldId id="384"/>
            <p14:sldId id="383"/>
            <p14:sldId id="372"/>
          </p14:sldIdLst>
        </p14:section>
        <p14:section name="QA" id="{2B94D9F8-F893-4BDB-8432-988D4F89181B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5202E"/>
    <a:srgbClr val="E3FBF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30" autoAdjust="0"/>
  </p:normalViewPr>
  <p:slideViewPr>
    <p:cSldViewPr snapToGrid="0">
      <p:cViewPr varScale="1">
        <p:scale>
          <a:sx n="74" d="100"/>
          <a:sy n="74" d="100"/>
        </p:scale>
        <p:origin x="37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Meet </a:t>
            </a:r>
            <a:r>
              <a:rPr lang="en-DE" dirty="0" err="1"/>
              <a:t>simon</a:t>
            </a:r>
            <a:r>
              <a:rPr lang="en-DE" dirty="0"/>
              <a:t> </a:t>
            </a:r>
          </a:p>
          <a:p>
            <a:pPr marL="171450" indent="-171450">
              <a:buFontTx/>
              <a:buChar char="-"/>
            </a:pPr>
            <a:r>
              <a:rPr lang="en-DE" dirty="0"/>
              <a:t>Highly ambitious fella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62FDE-26C6-3F6E-0A99-514175130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560646-14E3-C7DF-7E8F-318015531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3E0C2E-4FBB-6DBA-4631-EAACDCDE2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C7304-AF92-E3B7-393C-15935EF1B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0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758AD-7A0C-0F7B-9615-E72CB4DF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95277-EFA1-042B-DAF7-28EA70EAC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D7D3A-02F8-D7C1-1403-199B2AC28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8F453-95BD-F014-7216-E86104F05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8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B55DE-B8A6-1A2F-2273-741960BC0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F1905-BBF9-B363-A853-E2566FDC9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EAFE6-B08F-04A7-C76C-4DF9F133F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D8767-57FA-5B6D-6C13-B0DFB21A1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5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649750"/>
            <a:ext cx="12191998" cy="1299754"/>
          </a:xfrm>
        </p:spPr>
        <p:txBody>
          <a:bodyPr anchor="b"/>
          <a:lstStyle/>
          <a:p>
            <a:r>
              <a:rPr lang="en-US" sz="6600"/>
              <a:t>Compass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" y="3399610"/>
            <a:ext cx="12191997" cy="572592"/>
          </a:xfrm>
        </p:spPr>
        <p:txBody>
          <a:bodyPr/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lang="de-DE" sz="3600"/>
              <a:t>A Smart </a:t>
            </a:r>
            <a:r>
              <a:rPr lang="de-DE" sz="3600" err="1"/>
              <a:t>Student‘s</a:t>
            </a:r>
            <a:r>
              <a:rPr lang="de-DE" sz="3600"/>
              <a:t> </a:t>
            </a:r>
            <a:r>
              <a:rPr lang="de-DE" sz="3600">
                <a:solidFill>
                  <a:srgbClr val="4A90E2"/>
                </a:solidFill>
              </a:rPr>
              <a:t>Roadmap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221AA785-0B61-1E66-5842-56F88D36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73" y="1764161"/>
            <a:ext cx="1185343" cy="1185343"/>
          </a:xfrm>
          <a:prstGeom prst="rect">
            <a:avLst/>
          </a:prstGeom>
        </p:spPr>
      </p:pic>
      <p:sp>
        <p:nvSpPr>
          <p:cNvPr id="8" name="Subtitle 3">
            <a:extLst>
              <a:ext uri="{FF2B5EF4-FFF2-40B4-BE49-F238E27FC236}">
                <a16:creationId xmlns:a16="http://schemas.microsoft.com/office/drawing/2014/main" id="{D547DA31-CFF3-6511-7C77-8000C27974FF}"/>
              </a:ext>
            </a:extLst>
          </p:cNvPr>
          <p:cNvSpPr txBox="1">
            <a:spLocks/>
          </p:cNvSpPr>
          <p:nvPr/>
        </p:nvSpPr>
        <p:spPr>
          <a:xfrm>
            <a:off x="0" y="5627833"/>
            <a:ext cx="12191997" cy="740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b="1">
                <a:solidFill>
                  <a:schemeClr val="bg1">
                    <a:lumMod val="75000"/>
                  </a:schemeClr>
                </a:solidFill>
              </a:rPr>
              <a:t>Team  </a:t>
            </a:r>
            <a:r>
              <a:rPr lang="de-DE" sz="2400" b="1" err="1">
                <a:solidFill>
                  <a:schemeClr val="bg1">
                    <a:lumMod val="75000"/>
                  </a:schemeClr>
                </a:solidFill>
              </a:rPr>
              <a:t>Epoch</a:t>
            </a:r>
            <a:endParaRPr lang="de-DE" sz="2400" b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B998D03-15A7-8053-1904-DA9DD7EC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857" y="341624"/>
            <a:ext cx="4939802" cy="617475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D333E91-5D52-5361-068D-ADADD7F02C62}"/>
              </a:ext>
            </a:extLst>
          </p:cNvPr>
          <p:cNvSpPr txBox="1"/>
          <p:nvPr/>
        </p:nvSpPr>
        <p:spPr>
          <a:xfrm>
            <a:off x="647479" y="3117655"/>
            <a:ext cx="60780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University </a:t>
            </a:r>
            <a:r>
              <a:rPr lang="de-DE" sz="2800" dirty="0" err="1">
                <a:solidFill>
                  <a:schemeClr val="bg1"/>
                </a:solidFill>
              </a:rPr>
              <a:t>student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endParaRPr lang="de-DE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High </a:t>
            </a:r>
            <a:r>
              <a:rPr lang="de-DE" sz="2800" dirty="0" err="1">
                <a:solidFill>
                  <a:schemeClr val="bg1"/>
                </a:solidFill>
              </a:rPr>
              <a:t>ambition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endParaRPr lang="de-DE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Lack </a:t>
            </a:r>
            <a:r>
              <a:rPr lang="de-DE" sz="2800" dirty="0" err="1">
                <a:solidFill>
                  <a:schemeClr val="bg1"/>
                </a:solidFill>
              </a:rPr>
              <a:t>of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structure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endParaRPr lang="de-DE" sz="2800" dirty="0">
              <a:solidFill>
                <a:schemeClr val="bg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de-DE" sz="2800" dirty="0" err="1">
                <a:solidFill>
                  <a:schemeClr val="bg1"/>
                </a:solidFill>
              </a:rPr>
              <a:t>Overwhelmed</a:t>
            </a:r>
            <a:endParaRPr lang="de-DE" sz="2800" dirty="0">
              <a:solidFill>
                <a:schemeClr val="bg1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2FCD28E-9D25-4DF6-57BD-16FC55195823}"/>
              </a:ext>
            </a:extLst>
          </p:cNvPr>
          <p:cNvSpPr txBox="1">
            <a:spLocks/>
          </p:cNvSpPr>
          <p:nvPr/>
        </p:nvSpPr>
        <p:spPr>
          <a:xfrm>
            <a:off x="292230" y="341624"/>
            <a:ext cx="4334195" cy="107675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4800" dirty="0"/>
              <a:t>Simon, 21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54C5-AE16-E806-9564-A0A365B65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76346F5-CC89-2E7B-9705-AE850FB2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422" y="370043"/>
            <a:ext cx="4939802" cy="6174751"/>
          </a:xfrm>
          <a:prstGeom prst="rect">
            <a:avLst/>
          </a:prstGeom>
        </p:spPr>
      </p:pic>
      <p:sp>
        <p:nvSpPr>
          <p:cNvPr id="5" name="Denkblase: wolkenförmig 4">
            <a:extLst>
              <a:ext uri="{FF2B5EF4-FFF2-40B4-BE49-F238E27FC236}">
                <a16:creationId xmlns:a16="http://schemas.microsoft.com/office/drawing/2014/main" id="{5E016998-D4CA-2F2C-9028-75445BD6266D}"/>
              </a:ext>
            </a:extLst>
          </p:cNvPr>
          <p:cNvSpPr/>
          <p:nvPr/>
        </p:nvSpPr>
        <p:spPr>
          <a:xfrm>
            <a:off x="8226570" y="597586"/>
            <a:ext cx="3371517" cy="2313701"/>
          </a:xfrm>
          <a:prstGeom prst="cloudCallout">
            <a:avLst>
              <a:gd name="adj1" fmla="val -63509"/>
              <a:gd name="adj2" fmla="val 55816"/>
            </a:avLst>
          </a:prstGeom>
          <a:solidFill>
            <a:schemeClr val="tx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Denkblase: wolkenförmig 6">
            <a:extLst>
              <a:ext uri="{FF2B5EF4-FFF2-40B4-BE49-F238E27FC236}">
                <a16:creationId xmlns:a16="http://schemas.microsoft.com/office/drawing/2014/main" id="{24714F56-5D86-AD78-FBA3-0A8808799B25}"/>
              </a:ext>
            </a:extLst>
          </p:cNvPr>
          <p:cNvSpPr/>
          <p:nvPr/>
        </p:nvSpPr>
        <p:spPr>
          <a:xfrm flipH="1">
            <a:off x="685799" y="873251"/>
            <a:ext cx="3785347" cy="2118720"/>
          </a:xfrm>
          <a:prstGeom prst="cloudCallout">
            <a:avLst>
              <a:gd name="adj1" fmla="val -56535"/>
              <a:gd name="adj2" fmla="val 63452"/>
            </a:avLst>
          </a:prstGeom>
          <a:solidFill>
            <a:srgbClr val="00206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22658CA-9671-B5D8-6661-4061807FDC96}"/>
              </a:ext>
            </a:extLst>
          </p:cNvPr>
          <p:cNvSpPr txBox="1"/>
          <p:nvPr/>
        </p:nvSpPr>
        <p:spPr>
          <a:xfrm>
            <a:off x="1206873" y="1152675"/>
            <a:ext cx="26658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FFFF"/>
                </a:solidFill>
              </a:rPr>
              <a:t>How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can</a:t>
            </a:r>
            <a:r>
              <a:rPr lang="de-DE" sz="2800" dirty="0">
                <a:solidFill>
                  <a:srgbClr val="FFFFFF"/>
                </a:solidFill>
              </a:rPr>
              <a:t> I </a:t>
            </a:r>
            <a:r>
              <a:rPr lang="de-DE" sz="2800" dirty="0" err="1">
                <a:solidFill>
                  <a:srgbClr val="FFFFFF"/>
                </a:solidFill>
              </a:rPr>
              <a:t>structure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my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studies</a:t>
            </a:r>
            <a:r>
              <a:rPr lang="de-DE" sz="2800" dirty="0">
                <a:solidFill>
                  <a:srgbClr val="FFFFFF"/>
                </a:solidFill>
              </a:rPr>
              <a:t> </a:t>
            </a:r>
            <a:r>
              <a:rPr lang="de-DE" sz="2800" dirty="0" err="1">
                <a:solidFill>
                  <a:srgbClr val="FFFFFF"/>
                </a:solidFill>
              </a:rPr>
              <a:t>better</a:t>
            </a:r>
            <a:r>
              <a:rPr lang="en-DE" sz="2800" dirty="0">
                <a:solidFill>
                  <a:srgbClr val="FFFFFF"/>
                </a:solidFill>
              </a:rPr>
              <a:t>?</a:t>
            </a:r>
            <a:endParaRPr lang="de-DE" sz="2800" dirty="0">
              <a:solidFill>
                <a:srgbClr val="FFFFFF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6C1F5A0-DDE2-AAF0-69A4-5B99980F654C}"/>
              </a:ext>
            </a:extLst>
          </p:cNvPr>
          <p:cNvSpPr txBox="1"/>
          <p:nvPr/>
        </p:nvSpPr>
        <p:spPr>
          <a:xfrm>
            <a:off x="8694357" y="1152675"/>
            <a:ext cx="249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rgbClr val="FFFFFF"/>
                </a:solidFill>
              </a:rPr>
              <a:t>How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can</a:t>
            </a:r>
            <a:r>
              <a:rPr lang="de-DE" sz="2400" dirty="0">
                <a:solidFill>
                  <a:srgbClr val="FFFFFF"/>
                </a:solidFill>
              </a:rPr>
              <a:t> I </a:t>
            </a:r>
            <a:r>
              <a:rPr lang="de-DE" sz="2400" dirty="0" err="1">
                <a:solidFill>
                  <a:srgbClr val="FFFFFF"/>
                </a:solidFill>
              </a:rPr>
              <a:t>work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as</a:t>
            </a:r>
            <a:r>
              <a:rPr lang="de-DE" sz="2400" dirty="0">
                <a:solidFill>
                  <a:srgbClr val="FFFFFF"/>
                </a:solidFill>
              </a:rPr>
              <a:t> a PM at Microsoft?</a:t>
            </a:r>
          </a:p>
        </p:txBody>
      </p:sp>
    </p:spTree>
    <p:extLst>
      <p:ext uri="{BB962C8B-B14F-4D97-AF65-F5344CB8AC3E}">
        <p14:creationId xmlns:p14="http://schemas.microsoft.com/office/powerpoint/2010/main" val="230198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57A9A-F390-F45B-4004-272871AC8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FC3A8C-8FDC-EA53-9B6F-010B5C3C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292791"/>
            <a:ext cx="12191998" cy="1299754"/>
          </a:xfrm>
        </p:spPr>
        <p:txBody>
          <a:bodyPr anchor="b"/>
          <a:lstStyle/>
          <a:p>
            <a:r>
              <a:rPr lang="en-US"/>
              <a:t>Compass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38C11825-C58B-C933-7C2C-9FF975603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1447798"/>
            <a:ext cx="12191997" cy="1728176"/>
          </a:xfrm>
        </p:spPr>
        <p:txBody>
          <a:bodyPr/>
          <a:lstStyle/>
          <a:p>
            <a:endParaRPr lang="de-DE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lang="de-DE"/>
              <a:t>A Smart </a:t>
            </a:r>
            <a:r>
              <a:rPr lang="de-DE" err="1"/>
              <a:t>Student‘s</a:t>
            </a:r>
            <a:r>
              <a:rPr lang="de-DE"/>
              <a:t> </a:t>
            </a:r>
            <a:r>
              <a:rPr lang="de-DE">
                <a:solidFill>
                  <a:srgbClr val="4A90E2"/>
                </a:solidFill>
              </a:rPr>
              <a:t>Roadmap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4F7A70-90F7-5823-C98A-D8CDA690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71" y="523620"/>
            <a:ext cx="1185343" cy="118534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79B2C3C-B518-9B93-716B-489E124D51B7}"/>
              </a:ext>
            </a:extLst>
          </p:cNvPr>
          <p:cNvGrpSpPr/>
          <p:nvPr/>
        </p:nvGrpSpPr>
        <p:grpSpPr>
          <a:xfrm>
            <a:off x="4258228" y="3558091"/>
            <a:ext cx="3561230" cy="2533296"/>
            <a:chOff x="4258228" y="3558091"/>
            <a:chExt cx="3561230" cy="2533296"/>
          </a:xfrm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88BF2313-6263-8B6E-B03A-989D8D054880}"/>
                </a:ext>
              </a:extLst>
            </p:cNvPr>
            <p:cNvSpPr/>
            <p:nvPr/>
          </p:nvSpPr>
          <p:spPr>
            <a:xfrm>
              <a:off x="4258228" y="3968589"/>
              <a:ext cx="3561230" cy="2122798"/>
            </a:xfrm>
            <a:prstGeom prst="roundRect">
              <a:avLst/>
            </a:prstGeom>
            <a:solidFill>
              <a:srgbClr val="2D2D2D"/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7E24EEB-4AB7-3FEF-B5D3-AAEB52DC6E33}"/>
                </a:ext>
              </a:extLst>
            </p:cNvPr>
            <p:cNvSpPr txBox="1"/>
            <p:nvPr/>
          </p:nvSpPr>
          <p:spPr>
            <a:xfrm>
              <a:off x="4444834" y="5085103"/>
              <a:ext cx="3197038" cy="830997"/>
            </a:xfrm>
            <a:prstGeom prst="rect">
              <a:avLst/>
            </a:prstGeom>
            <a:noFill/>
            <a:ln>
              <a:solidFill>
                <a:srgbClr val="2D2D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err="1">
                  <a:solidFill>
                    <a:schemeClr val="bg1"/>
                  </a:solidFill>
                </a:rPr>
                <a:t>Recommends</a:t>
              </a:r>
              <a:r>
                <a:rPr lang="de-DE" sz="2400">
                  <a:solidFill>
                    <a:schemeClr val="bg1"/>
                  </a:solidFill>
                </a:rPr>
                <a:t> </a:t>
              </a:r>
              <a:r>
                <a:rPr lang="de-DE" sz="2400" err="1">
                  <a:solidFill>
                    <a:schemeClr val="bg1"/>
                  </a:solidFill>
                </a:rPr>
                <a:t>milestones</a:t>
              </a:r>
              <a:endParaRPr lang="de-DE" sz="2400">
                <a:solidFill>
                  <a:schemeClr val="bg1"/>
                </a:solidFill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2EC3F16-3792-0A61-1ABD-346D41403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3172" y="3558091"/>
              <a:ext cx="1185343" cy="1185343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5CF414-54C7-A187-6053-63967AE1D2F2}"/>
              </a:ext>
            </a:extLst>
          </p:cNvPr>
          <p:cNvGrpSpPr/>
          <p:nvPr/>
        </p:nvGrpSpPr>
        <p:grpSpPr>
          <a:xfrm>
            <a:off x="348501" y="3611750"/>
            <a:ext cx="3561230" cy="2479637"/>
            <a:chOff x="348501" y="3611750"/>
            <a:chExt cx="3561230" cy="2479637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E3868DC2-5237-D749-8ADE-6AF20332D22D}"/>
                </a:ext>
              </a:extLst>
            </p:cNvPr>
            <p:cNvSpPr/>
            <p:nvPr/>
          </p:nvSpPr>
          <p:spPr>
            <a:xfrm>
              <a:off x="348501" y="3968589"/>
              <a:ext cx="3561230" cy="2122798"/>
            </a:xfrm>
            <a:prstGeom prst="roundRect">
              <a:avLst/>
            </a:prstGeom>
            <a:solidFill>
              <a:srgbClr val="2D2D2D"/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F5E81A4F-9575-4CF3-5909-354DB431D484}"/>
                </a:ext>
              </a:extLst>
            </p:cNvPr>
            <p:cNvSpPr txBox="1"/>
            <p:nvPr/>
          </p:nvSpPr>
          <p:spPr>
            <a:xfrm>
              <a:off x="587227" y="5095986"/>
              <a:ext cx="3197038" cy="830997"/>
            </a:xfrm>
            <a:prstGeom prst="rect">
              <a:avLst/>
            </a:prstGeom>
            <a:noFill/>
            <a:ln>
              <a:solidFill>
                <a:srgbClr val="2D2D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Plans and </a:t>
              </a:r>
              <a:r>
                <a:rPr lang="de-DE" sz="2400" dirty="0" err="1">
                  <a:solidFill>
                    <a:schemeClr val="bg1"/>
                  </a:solidFill>
                </a:rPr>
                <a:t>organise</a:t>
              </a:r>
              <a:r>
                <a:rPr lang="en-DE" sz="2400" dirty="0">
                  <a:solidFill>
                    <a:schemeClr val="bg1"/>
                  </a:solidFill>
                </a:rPr>
                <a:t>s</a:t>
              </a:r>
              <a:r>
                <a:rPr lang="de-DE" sz="2400" dirty="0">
                  <a:solidFill>
                    <a:schemeClr val="bg1"/>
                  </a:solidFill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</a:rPr>
                <a:t>your</a:t>
              </a:r>
              <a:r>
                <a:rPr lang="de-DE" sz="2400" dirty="0">
                  <a:solidFill>
                    <a:schemeClr val="bg1"/>
                  </a:solidFill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</a:rPr>
                <a:t>semester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20D3D073-4A63-C694-8A4D-CA683DD09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445" y="3611750"/>
              <a:ext cx="1185343" cy="118534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20161D-91EA-7A60-8BE1-9A4F270C44C4}"/>
              </a:ext>
            </a:extLst>
          </p:cNvPr>
          <p:cNvGrpSpPr/>
          <p:nvPr/>
        </p:nvGrpSpPr>
        <p:grpSpPr>
          <a:xfrm>
            <a:off x="8167955" y="3033329"/>
            <a:ext cx="3561230" cy="3058058"/>
            <a:chOff x="8167955" y="3033329"/>
            <a:chExt cx="3561230" cy="3058058"/>
          </a:xfrm>
        </p:grpSpPr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8979E685-574E-080F-2CBE-E8D33B220B20}"/>
                </a:ext>
              </a:extLst>
            </p:cNvPr>
            <p:cNvSpPr/>
            <p:nvPr/>
          </p:nvSpPr>
          <p:spPr>
            <a:xfrm>
              <a:off x="8167955" y="3968589"/>
              <a:ext cx="3561230" cy="2122798"/>
            </a:xfrm>
            <a:prstGeom prst="roundRect">
              <a:avLst/>
            </a:prstGeom>
            <a:solidFill>
              <a:srgbClr val="2D2D2D"/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5C964025-0477-EC3D-B8DA-A2897C49F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39820" y="3033329"/>
              <a:ext cx="2097621" cy="2097621"/>
            </a:xfrm>
            <a:prstGeom prst="rect">
              <a:avLst/>
            </a:prstGeom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25023E9-2EDF-700B-DD3E-A2BA16572BA0}"/>
                </a:ext>
              </a:extLst>
            </p:cNvPr>
            <p:cNvSpPr txBox="1"/>
            <p:nvPr/>
          </p:nvSpPr>
          <p:spPr>
            <a:xfrm>
              <a:off x="8350051" y="5095986"/>
              <a:ext cx="3197038" cy="830997"/>
            </a:xfrm>
            <a:prstGeom prst="rect">
              <a:avLst/>
            </a:prstGeom>
            <a:noFill/>
            <a:ln>
              <a:solidFill>
                <a:srgbClr val="2D2D2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>
                  <a:solidFill>
                    <a:schemeClr val="bg1"/>
                  </a:solidFill>
                </a:rPr>
                <a:t>Personalised</a:t>
              </a:r>
              <a:r>
                <a:rPr lang="de-DE" sz="2400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de-DE" sz="2400" dirty="0" err="1">
                  <a:solidFill>
                    <a:schemeClr val="bg1"/>
                  </a:solidFill>
                </a:rPr>
                <a:t>job</a:t>
              </a:r>
              <a:r>
                <a:rPr lang="de-DE" sz="2400" dirty="0">
                  <a:solidFill>
                    <a:schemeClr val="bg1"/>
                  </a:solidFill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</a:rPr>
                <a:t>search</a:t>
              </a:r>
              <a:r>
                <a:rPr lang="en-DE" sz="2400" dirty="0">
                  <a:solidFill>
                    <a:schemeClr val="bg1"/>
                  </a:solidFill>
                </a:rPr>
                <a:t> and prep</a:t>
              </a:r>
              <a:endParaRPr lang="de-DE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258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E6C3-C22B-55D9-2638-40C8D65E0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E03910-7919-2B8A-318B-E2930F12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1F2288-B578-251A-7DEF-84F2864DE3FE}"/>
              </a:ext>
            </a:extLst>
          </p:cNvPr>
          <p:cNvSpPr txBox="1">
            <a:spLocks/>
          </p:cNvSpPr>
          <p:nvPr/>
        </p:nvSpPr>
        <p:spPr>
          <a:xfrm>
            <a:off x="3367036" y="2558562"/>
            <a:ext cx="5457928" cy="204710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DE" sz="4800" dirty="0"/>
              <a:t>Live </a:t>
            </a:r>
            <a:r>
              <a:rPr lang="en-US" sz="4800" dirty="0"/>
              <a:t>Demo</a:t>
            </a:r>
            <a:endParaRPr lang="en-DE" sz="4800" dirty="0"/>
          </a:p>
          <a:p>
            <a:r>
              <a:rPr lang="en-DE" sz="3200" dirty="0"/>
              <a:t> </a:t>
            </a:r>
          </a:p>
          <a:p>
            <a:r>
              <a:rPr lang="en-DE" sz="4800" dirty="0"/>
              <a:t>:D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9951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360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endParaRPr lang="en-US" sz="2400"/>
          </a:p>
          <a:p>
            <a:r>
              <a:rPr lang="en-US" sz="2400"/>
              <a:t>Alexey </a:t>
            </a:r>
            <a:r>
              <a:rPr lang="en-US" sz="2400" err="1"/>
              <a:t>Maxyuta</a:t>
            </a:r>
            <a:r>
              <a:rPr lang="en-US" sz="2400"/>
              <a:t>, Andrei Filippov, Michelle Siegle, </a:t>
            </a:r>
            <a:r>
              <a:rPr lang="de-DE" sz="2400" err="1"/>
              <a:t>Siddharth</a:t>
            </a:r>
            <a:r>
              <a:rPr lang="en-US" sz="2400"/>
              <a:t> Khattar, Vadim Spiro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23" y="2267636"/>
            <a:ext cx="4373354" cy="1566902"/>
          </a:xfrm>
        </p:spPr>
        <p:txBody>
          <a:bodyPr/>
          <a:lstStyle/>
          <a:p>
            <a:r>
              <a:rPr lang="de-DE" sz="3600" b="1"/>
              <a:t>Go-</a:t>
            </a:r>
            <a:r>
              <a:rPr lang="de-DE" sz="3600" b="1" err="1"/>
              <a:t>to</a:t>
            </a:r>
            <a:r>
              <a:rPr lang="de-DE" sz="3600" b="1"/>
              <a:t>-</a:t>
            </a:r>
            <a:r>
              <a:rPr lang="de-DE" sz="3600" b="1" err="1"/>
              <a:t>market</a:t>
            </a:r>
            <a:r>
              <a:rPr lang="de-DE" sz="3600" b="1"/>
              <a:t> </a:t>
            </a:r>
            <a:r>
              <a:rPr lang="de-DE" sz="3600" b="1" err="1"/>
              <a:t>strategy</a:t>
            </a:r>
            <a:endParaRPr lang="en-US" sz="3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95A584-AB3C-7FCA-A4B2-9FE7E40D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29" y="321285"/>
            <a:ext cx="5897991" cy="589799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5ABDF9E-D9AB-8452-99F9-B91D3860296F}"/>
              </a:ext>
            </a:extLst>
          </p:cNvPr>
          <p:cNvSpPr txBox="1"/>
          <p:nvPr/>
        </p:nvSpPr>
        <p:spPr>
          <a:xfrm>
            <a:off x="5180479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7BF71D-269B-CA18-20B5-54C73A1D50A8}"/>
              </a:ext>
            </a:extLst>
          </p:cNvPr>
          <p:cNvSpPr txBox="1"/>
          <p:nvPr/>
        </p:nvSpPr>
        <p:spPr>
          <a:xfrm>
            <a:off x="8653178" y="1621305"/>
            <a:ext cx="220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err="1"/>
              <a:t>Students</a:t>
            </a:r>
            <a:endParaRPr lang="de-DE" sz="360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1867DFD-2BD2-8B6A-4F2C-5164C759E55E}"/>
              </a:ext>
            </a:extLst>
          </p:cNvPr>
          <p:cNvSpPr txBox="1"/>
          <p:nvPr/>
        </p:nvSpPr>
        <p:spPr>
          <a:xfrm>
            <a:off x="8257554" y="3990200"/>
            <a:ext cx="3065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err="1"/>
              <a:t>Recruitment</a:t>
            </a:r>
            <a:r>
              <a:rPr lang="de-DE" sz="3600"/>
              <a:t> </a:t>
            </a:r>
            <a:r>
              <a:rPr lang="de-DE" sz="3600" err="1"/>
              <a:t>Agencies</a:t>
            </a:r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{1DD29F4D-1448-4B35-BC43-426F0988D902}tf11936837_win32</Template>
  <TotalTime>0</TotalTime>
  <Words>99</Words>
  <Application>Microsoft Office PowerPoint</Application>
  <PresentationFormat>Widescreen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Biome</vt:lpstr>
      <vt:lpstr>Calibri</vt:lpstr>
      <vt:lpstr>Custom</vt:lpstr>
      <vt:lpstr>Compass</vt:lpstr>
      <vt:lpstr>PowerPoint Presentation</vt:lpstr>
      <vt:lpstr>PowerPoint Presentation</vt:lpstr>
      <vt:lpstr>Compass</vt:lpstr>
      <vt:lpstr>PowerPoint Presentation</vt:lpstr>
      <vt:lpstr>THANK YOU</vt:lpstr>
      <vt:lpstr>Go-to-market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Siddharth Khattar</dc:creator>
  <cp:lastModifiedBy>Siddharth Khattar</cp:lastModifiedBy>
  <cp:revision>2</cp:revision>
  <dcterms:created xsi:type="dcterms:W3CDTF">2025-04-23T17:21:33Z</dcterms:created>
  <dcterms:modified xsi:type="dcterms:W3CDTF">2025-04-24T09:24:07Z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