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5" r:id="rId8"/>
    <p:sldId id="272" r:id="rId9"/>
    <p:sldId id="273" r:id="rId10"/>
    <p:sldId id="266" r:id="rId11"/>
    <p:sldId id="267" r:id="rId12"/>
    <p:sldId id="268" r:id="rId13"/>
    <p:sldId id="269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B88A8-D958-44F8-B072-503FF510D712}" v="49" dt="2022-05-10T01:42:43.381"/>
    <p1510:client id="{418A4EF6-AC95-DF96-B437-CF6C8490AA60}" v="847" dt="2022-05-10T01:12:53.169"/>
    <p1510:client id="{445841B2-4B11-458D-B99F-B247C3259B81}" v="477" dt="2022-05-09T16:57:50.653"/>
    <p1510:client id="{4A80D0D8-6314-5660-8633-8784CF595D65}" v="899" dt="2022-05-10T04:32:48.979"/>
    <p1510:client id="{575BB11B-FB36-C57E-658F-539B1499B1BE}" v="4" dt="2022-05-10T15:50:48.874"/>
    <p1510:client id="{5897CC3B-18D6-9F08-B60C-F84754493543}" v="114" dt="2022-05-09T22:16:46.161"/>
    <p1510:client id="{603878E1-DAC7-8D90-3443-DACBC0366033}" v="92" dt="2022-05-09T22:21:50.453"/>
    <p1510:client id="{7E00C758-DA73-F4BF-7714-1277D7A17E36}" v="286" dt="2022-05-10T15:50:08.440"/>
    <p1510:client id="{95993B49-A8BB-9962-4CFB-1692785ED81B}" v="54" dt="2022-05-10T04:08:06.204"/>
    <p1510:client id="{A5B5D1AF-01C6-605F-B7C9-EEC0E9A78D0E}" v="1" dt="2022-05-10T02:59:47.081"/>
    <p1510:client id="{AE8E5CC8-851B-4198-7F66-C736FE4BC244}" v="11" dt="2022-05-10T03:43:19.599"/>
    <p1510:client id="{BC9D4FD1-D277-A08E-A217-6BC0E75739B2}" v="301" dt="2022-05-10T04:44:56.599"/>
    <p1510:client id="{BE2C4806-2262-B3C2-FA8B-E68945BEC50C}" v="11" dt="2022-05-10T01:35:09.683"/>
    <p1510:client id="{C5920FE7-55BB-9B27-C43F-21CB22E76668}" v="35" dt="2022-05-10T01:51:34.854"/>
    <p1510:client id="{D4DFCB5F-9FEE-7FEF-62BE-3339EC0BFCA4}" v="173" dt="2022-05-10T00:57:10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C495E4-1116-4B23-AEBC-D3556E5757EE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B267F8-A3CA-4106-B46F-A0D09D5930C5}">
      <dgm:prSet/>
      <dgm:spPr/>
      <dgm:t>
        <a:bodyPr/>
        <a:lstStyle/>
        <a:p>
          <a:pPr rtl="0">
            <a:defRPr b="1"/>
          </a:pPr>
          <a:r>
            <a:rPr lang="en-US" b="0">
              <a:latin typeface="Calibri"/>
              <a:cs typeface="Calibri"/>
            </a:rPr>
            <a:t>Adding additional outputs to the reviews</a:t>
          </a:r>
        </a:p>
      </dgm:t>
    </dgm:pt>
    <dgm:pt modelId="{022470BB-8DAA-4D41-B656-1CF7EF5A1ADC}" type="parTrans" cxnId="{B979DC60-5102-4732-A938-05F062305326}">
      <dgm:prSet/>
      <dgm:spPr/>
      <dgm:t>
        <a:bodyPr/>
        <a:lstStyle/>
        <a:p>
          <a:endParaRPr lang="en-US"/>
        </a:p>
      </dgm:t>
    </dgm:pt>
    <dgm:pt modelId="{713B2395-4616-4D0C-8720-72A6E33C1A82}" type="sibTrans" cxnId="{B979DC60-5102-4732-A938-05F062305326}">
      <dgm:prSet/>
      <dgm:spPr/>
      <dgm:t>
        <a:bodyPr/>
        <a:lstStyle/>
        <a:p>
          <a:endParaRPr lang="en-US"/>
        </a:p>
      </dgm:t>
    </dgm:pt>
    <dgm:pt modelId="{220C9CD4-325A-4542-9E0B-19870E1E9B4E}">
      <dgm:prSet/>
      <dgm:spPr/>
      <dgm:t>
        <a:bodyPr/>
        <a:lstStyle/>
        <a:p>
          <a:r>
            <a:rPr lang="en-US" b="0">
              <a:latin typeface="Calibri"/>
              <a:cs typeface="Calibri"/>
            </a:rPr>
            <a:t>Vintage</a:t>
          </a:r>
        </a:p>
      </dgm:t>
    </dgm:pt>
    <dgm:pt modelId="{0AF6F1C9-95A0-498B-B415-BAF9437EDC03}" type="parTrans" cxnId="{B65C0ABD-57B8-46DE-92BF-2CF321004B77}">
      <dgm:prSet/>
      <dgm:spPr/>
      <dgm:t>
        <a:bodyPr/>
        <a:lstStyle/>
        <a:p>
          <a:endParaRPr lang="en-US"/>
        </a:p>
      </dgm:t>
    </dgm:pt>
    <dgm:pt modelId="{B85FE4D6-70B5-4C1A-9BC8-FF1FA246D26F}" type="sibTrans" cxnId="{B65C0ABD-57B8-46DE-92BF-2CF321004B77}">
      <dgm:prSet/>
      <dgm:spPr/>
      <dgm:t>
        <a:bodyPr/>
        <a:lstStyle/>
        <a:p>
          <a:endParaRPr lang="en-US"/>
        </a:p>
      </dgm:t>
    </dgm:pt>
    <dgm:pt modelId="{F59E8754-EF19-4B55-A34C-9BD4C7A5B8A2}">
      <dgm:prSet/>
      <dgm:spPr/>
      <dgm:t>
        <a:bodyPr/>
        <a:lstStyle/>
        <a:p>
          <a:r>
            <a:rPr lang="en-US" b="0">
              <a:latin typeface="Calibri"/>
              <a:cs typeface="Calibri"/>
            </a:rPr>
            <a:t>Price</a:t>
          </a:r>
        </a:p>
      </dgm:t>
    </dgm:pt>
    <dgm:pt modelId="{5EDEC2B3-B42A-4358-89CB-5F57E3F4E0FA}" type="parTrans" cxnId="{2983F214-C258-4030-8507-77B9C3900F1D}">
      <dgm:prSet/>
      <dgm:spPr/>
      <dgm:t>
        <a:bodyPr/>
        <a:lstStyle/>
        <a:p>
          <a:endParaRPr lang="en-US"/>
        </a:p>
      </dgm:t>
    </dgm:pt>
    <dgm:pt modelId="{5436BBC3-62C4-45EA-BDAD-FA74886334BE}" type="sibTrans" cxnId="{2983F214-C258-4030-8507-77B9C3900F1D}">
      <dgm:prSet/>
      <dgm:spPr/>
      <dgm:t>
        <a:bodyPr/>
        <a:lstStyle/>
        <a:p>
          <a:endParaRPr lang="en-US"/>
        </a:p>
      </dgm:t>
    </dgm:pt>
    <dgm:pt modelId="{83D0A3AA-D0CD-42B7-836B-8E9B4A7965D5}">
      <dgm:prSet/>
      <dgm:spPr/>
      <dgm:t>
        <a:bodyPr/>
        <a:lstStyle/>
        <a:p>
          <a:r>
            <a:rPr lang="en-US" b="0">
              <a:latin typeface="Calibri"/>
              <a:cs typeface="Calibri"/>
            </a:rPr>
            <a:t>Score</a:t>
          </a:r>
        </a:p>
      </dgm:t>
    </dgm:pt>
    <dgm:pt modelId="{9B89214D-C450-442D-A3B5-3D9F90A3A9F4}" type="parTrans" cxnId="{68CCC7D5-D68A-45F6-B869-4CCE8EEECCFA}">
      <dgm:prSet/>
      <dgm:spPr/>
      <dgm:t>
        <a:bodyPr/>
        <a:lstStyle/>
        <a:p>
          <a:endParaRPr lang="en-US"/>
        </a:p>
      </dgm:t>
    </dgm:pt>
    <dgm:pt modelId="{C82736A6-F351-49C5-BD7E-93DBEE4BB4D7}" type="sibTrans" cxnId="{68CCC7D5-D68A-45F6-B869-4CCE8EEECCFA}">
      <dgm:prSet/>
      <dgm:spPr/>
      <dgm:t>
        <a:bodyPr/>
        <a:lstStyle/>
        <a:p>
          <a:endParaRPr lang="en-US"/>
        </a:p>
      </dgm:t>
    </dgm:pt>
    <dgm:pt modelId="{CA7AC130-C1AE-4374-B728-46137F1DC745}">
      <dgm:prSet/>
      <dgm:spPr/>
      <dgm:t>
        <a:bodyPr/>
        <a:lstStyle/>
        <a:p>
          <a:pPr>
            <a:defRPr b="1"/>
          </a:pPr>
          <a:r>
            <a:rPr lang="en-US" b="0">
              <a:latin typeface="Calibri"/>
              <a:cs typeface="Calibri"/>
            </a:rPr>
            <a:t>Reasons:</a:t>
          </a:r>
        </a:p>
      </dgm:t>
    </dgm:pt>
    <dgm:pt modelId="{2672ACD4-F9EE-4F7F-A3AA-4B5F81D66AE6}" type="parTrans" cxnId="{134FD4EE-80F3-4FF1-8A40-7FD013538B06}">
      <dgm:prSet/>
      <dgm:spPr/>
      <dgm:t>
        <a:bodyPr/>
        <a:lstStyle/>
        <a:p>
          <a:endParaRPr lang="en-US"/>
        </a:p>
      </dgm:t>
    </dgm:pt>
    <dgm:pt modelId="{35393BF3-7CB8-40A7-B4A1-D468830C3AEB}" type="sibTrans" cxnId="{134FD4EE-80F3-4FF1-8A40-7FD013538B06}">
      <dgm:prSet/>
      <dgm:spPr/>
      <dgm:t>
        <a:bodyPr/>
        <a:lstStyle/>
        <a:p>
          <a:endParaRPr lang="en-US"/>
        </a:p>
      </dgm:t>
    </dgm:pt>
    <dgm:pt modelId="{2F15ADAF-1997-461D-96FE-609D8986F2F3}">
      <dgm:prSet/>
      <dgm:spPr/>
      <dgm:t>
        <a:bodyPr/>
        <a:lstStyle/>
        <a:p>
          <a:r>
            <a:rPr lang="en-US" b="0">
              <a:latin typeface="Calibri"/>
              <a:cs typeface="Calibri"/>
            </a:rPr>
            <a:t>Accuracy</a:t>
          </a:r>
        </a:p>
      </dgm:t>
    </dgm:pt>
    <dgm:pt modelId="{F95B4D11-B8AF-4AB1-8554-C42FB2F584C6}" type="parTrans" cxnId="{5F216E73-9B73-4626-A636-0FE6CB486B3C}">
      <dgm:prSet/>
      <dgm:spPr/>
      <dgm:t>
        <a:bodyPr/>
        <a:lstStyle/>
        <a:p>
          <a:endParaRPr lang="en-US"/>
        </a:p>
      </dgm:t>
    </dgm:pt>
    <dgm:pt modelId="{88663E37-3E68-42BD-A04C-98DDE1595696}" type="sibTrans" cxnId="{5F216E73-9B73-4626-A636-0FE6CB486B3C}">
      <dgm:prSet/>
      <dgm:spPr/>
      <dgm:t>
        <a:bodyPr/>
        <a:lstStyle/>
        <a:p>
          <a:endParaRPr lang="en-US"/>
        </a:p>
      </dgm:t>
    </dgm:pt>
    <dgm:pt modelId="{94917A26-7E66-4277-9BE8-72919AD33524}">
      <dgm:prSet/>
      <dgm:spPr/>
      <dgm:t>
        <a:bodyPr/>
        <a:lstStyle/>
        <a:p>
          <a:r>
            <a:rPr lang="en-US" b="0">
              <a:latin typeface="Calibri"/>
              <a:cs typeface="Calibri"/>
            </a:rPr>
            <a:t>Functionality</a:t>
          </a:r>
        </a:p>
      </dgm:t>
    </dgm:pt>
    <dgm:pt modelId="{D7769FE4-BCD0-45CE-978B-F95684CC65BC}" type="parTrans" cxnId="{1F0651B2-4EC3-4F96-8BAD-40F6A47AC718}">
      <dgm:prSet/>
      <dgm:spPr/>
      <dgm:t>
        <a:bodyPr/>
        <a:lstStyle/>
        <a:p>
          <a:endParaRPr lang="en-US"/>
        </a:p>
      </dgm:t>
    </dgm:pt>
    <dgm:pt modelId="{D159CB51-08E8-414D-BD63-13EF1B82C02A}" type="sibTrans" cxnId="{1F0651B2-4EC3-4F96-8BAD-40F6A47AC718}">
      <dgm:prSet/>
      <dgm:spPr/>
      <dgm:t>
        <a:bodyPr/>
        <a:lstStyle/>
        <a:p>
          <a:endParaRPr lang="en-US"/>
        </a:p>
      </dgm:t>
    </dgm:pt>
    <dgm:pt modelId="{D989DA3C-EC47-443A-85A1-B74752C029EC}">
      <dgm:prSet phldr="0"/>
      <dgm:spPr/>
      <dgm:t>
        <a:bodyPr/>
        <a:lstStyle/>
        <a:p>
          <a:pPr rtl="0"/>
          <a:r>
            <a:rPr lang="en-US" b="0">
              <a:latin typeface="Calibri"/>
              <a:cs typeface="Calibri"/>
            </a:rPr>
            <a:t>Overall More Realistic Reviews</a:t>
          </a:r>
        </a:p>
      </dgm:t>
    </dgm:pt>
    <dgm:pt modelId="{F9CA417E-59FC-4AB8-A371-D4BCF069A626}" type="parTrans" cxnId="{926A295C-F3B7-40CE-AD0C-722E5F2CCB28}">
      <dgm:prSet/>
      <dgm:spPr/>
    </dgm:pt>
    <dgm:pt modelId="{CE8B1A54-E00B-479D-879A-B03345671C34}" type="sibTrans" cxnId="{926A295C-F3B7-40CE-AD0C-722E5F2CCB28}">
      <dgm:prSet/>
      <dgm:spPr/>
    </dgm:pt>
    <dgm:pt modelId="{BEAB2C74-DFE8-4563-A621-F9CFF93BAA9E}" type="pres">
      <dgm:prSet presAssocID="{13C495E4-1116-4B23-AEBC-D3556E5757EE}" presName="linear" presStyleCnt="0">
        <dgm:presLayoutVars>
          <dgm:dir/>
          <dgm:animLvl val="lvl"/>
          <dgm:resizeHandles val="exact"/>
        </dgm:presLayoutVars>
      </dgm:prSet>
      <dgm:spPr/>
    </dgm:pt>
    <dgm:pt modelId="{80F35C73-425A-4685-9744-6624706F970E}" type="pres">
      <dgm:prSet presAssocID="{E7B267F8-A3CA-4106-B46F-A0D09D5930C5}" presName="parentLin" presStyleCnt="0"/>
      <dgm:spPr/>
    </dgm:pt>
    <dgm:pt modelId="{40C064C8-A5F6-46CE-BDC9-88A9422B8963}" type="pres">
      <dgm:prSet presAssocID="{E7B267F8-A3CA-4106-B46F-A0D09D5930C5}" presName="parentLeftMargin" presStyleLbl="node1" presStyleIdx="0" presStyleCnt="2"/>
      <dgm:spPr/>
    </dgm:pt>
    <dgm:pt modelId="{DB3D8BCF-5A06-4DEF-A8E8-9467E85AA2F8}" type="pres">
      <dgm:prSet presAssocID="{E7B267F8-A3CA-4106-B46F-A0D09D5930C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2CD238-EEC1-4E2B-B452-E6D11AA6B387}" type="pres">
      <dgm:prSet presAssocID="{E7B267F8-A3CA-4106-B46F-A0D09D5930C5}" presName="negativeSpace" presStyleCnt="0"/>
      <dgm:spPr/>
    </dgm:pt>
    <dgm:pt modelId="{E5B63578-4EBF-4957-93D3-DE4811252DB5}" type="pres">
      <dgm:prSet presAssocID="{E7B267F8-A3CA-4106-B46F-A0D09D5930C5}" presName="childText" presStyleLbl="conFgAcc1" presStyleIdx="0" presStyleCnt="2">
        <dgm:presLayoutVars>
          <dgm:bulletEnabled val="1"/>
        </dgm:presLayoutVars>
      </dgm:prSet>
      <dgm:spPr/>
    </dgm:pt>
    <dgm:pt modelId="{697AF48B-1F36-4314-B89B-8183A309D55F}" type="pres">
      <dgm:prSet presAssocID="{713B2395-4616-4D0C-8720-72A6E33C1A82}" presName="spaceBetweenRectangles" presStyleCnt="0"/>
      <dgm:spPr/>
    </dgm:pt>
    <dgm:pt modelId="{B0BE043A-D014-4A90-A9CC-2ED540D66E0A}" type="pres">
      <dgm:prSet presAssocID="{CA7AC130-C1AE-4374-B728-46137F1DC745}" presName="parentLin" presStyleCnt="0"/>
      <dgm:spPr/>
    </dgm:pt>
    <dgm:pt modelId="{7C692237-0919-496D-8054-00EE1BCD34CB}" type="pres">
      <dgm:prSet presAssocID="{CA7AC130-C1AE-4374-B728-46137F1DC745}" presName="parentLeftMargin" presStyleLbl="node1" presStyleIdx="0" presStyleCnt="2"/>
      <dgm:spPr/>
    </dgm:pt>
    <dgm:pt modelId="{98695C25-0F83-4595-8117-B487FC8D6838}" type="pres">
      <dgm:prSet presAssocID="{CA7AC130-C1AE-4374-B728-46137F1DC74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82F0851-9692-477D-9034-9BA85F4F77B4}" type="pres">
      <dgm:prSet presAssocID="{CA7AC130-C1AE-4374-B728-46137F1DC745}" presName="negativeSpace" presStyleCnt="0"/>
      <dgm:spPr/>
    </dgm:pt>
    <dgm:pt modelId="{D8C9A814-26F6-46BD-892D-9F95738D587B}" type="pres">
      <dgm:prSet presAssocID="{CA7AC130-C1AE-4374-B728-46137F1DC74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59A960C-43BF-456A-AEB8-9A53A5D584F8}" type="presOf" srcId="{83D0A3AA-D0CD-42B7-836B-8E9B4A7965D5}" destId="{E5B63578-4EBF-4957-93D3-DE4811252DB5}" srcOrd="0" destOrd="2" presId="urn:microsoft.com/office/officeart/2005/8/layout/list1"/>
    <dgm:cxn modelId="{89A2F511-1B11-45F0-8353-944D02732D68}" type="presOf" srcId="{2F15ADAF-1997-461D-96FE-609D8986F2F3}" destId="{D8C9A814-26F6-46BD-892D-9F95738D587B}" srcOrd="0" destOrd="0" presId="urn:microsoft.com/office/officeart/2005/8/layout/list1"/>
    <dgm:cxn modelId="{2983F214-C258-4030-8507-77B9C3900F1D}" srcId="{E7B267F8-A3CA-4106-B46F-A0D09D5930C5}" destId="{F59E8754-EF19-4B55-A34C-9BD4C7A5B8A2}" srcOrd="1" destOrd="0" parTransId="{5EDEC2B3-B42A-4358-89CB-5F57E3F4E0FA}" sibTransId="{5436BBC3-62C4-45EA-BDAD-FA74886334BE}"/>
    <dgm:cxn modelId="{4549E624-57DD-4AFB-A4C6-A75FB109D991}" type="presOf" srcId="{13C495E4-1116-4B23-AEBC-D3556E5757EE}" destId="{BEAB2C74-DFE8-4563-A621-F9CFF93BAA9E}" srcOrd="0" destOrd="0" presId="urn:microsoft.com/office/officeart/2005/8/layout/list1"/>
    <dgm:cxn modelId="{D134423F-CF07-434F-8FCB-CEBD2FBA7116}" type="presOf" srcId="{94917A26-7E66-4277-9BE8-72919AD33524}" destId="{D8C9A814-26F6-46BD-892D-9F95738D587B}" srcOrd="0" destOrd="1" presId="urn:microsoft.com/office/officeart/2005/8/layout/list1"/>
    <dgm:cxn modelId="{926A295C-F3B7-40CE-AD0C-722E5F2CCB28}" srcId="{CA7AC130-C1AE-4374-B728-46137F1DC745}" destId="{D989DA3C-EC47-443A-85A1-B74752C029EC}" srcOrd="2" destOrd="0" parTransId="{F9CA417E-59FC-4AB8-A371-D4BCF069A626}" sibTransId="{CE8B1A54-E00B-479D-879A-B03345671C34}"/>
    <dgm:cxn modelId="{B979DC60-5102-4732-A938-05F062305326}" srcId="{13C495E4-1116-4B23-AEBC-D3556E5757EE}" destId="{E7B267F8-A3CA-4106-B46F-A0D09D5930C5}" srcOrd="0" destOrd="0" parTransId="{022470BB-8DAA-4D41-B656-1CF7EF5A1ADC}" sibTransId="{713B2395-4616-4D0C-8720-72A6E33C1A82}"/>
    <dgm:cxn modelId="{D97AC64E-D66B-49A7-80E2-773C72F602AE}" type="presOf" srcId="{E7B267F8-A3CA-4106-B46F-A0D09D5930C5}" destId="{DB3D8BCF-5A06-4DEF-A8E8-9467E85AA2F8}" srcOrd="1" destOrd="0" presId="urn:microsoft.com/office/officeart/2005/8/layout/list1"/>
    <dgm:cxn modelId="{080D2A70-64D5-4B51-9C6E-CBA6B6382596}" type="presOf" srcId="{220C9CD4-325A-4542-9E0B-19870E1E9B4E}" destId="{E5B63578-4EBF-4957-93D3-DE4811252DB5}" srcOrd="0" destOrd="0" presId="urn:microsoft.com/office/officeart/2005/8/layout/list1"/>
    <dgm:cxn modelId="{5F216E73-9B73-4626-A636-0FE6CB486B3C}" srcId="{CA7AC130-C1AE-4374-B728-46137F1DC745}" destId="{2F15ADAF-1997-461D-96FE-609D8986F2F3}" srcOrd="0" destOrd="0" parTransId="{F95B4D11-B8AF-4AB1-8554-C42FB2F584C6}" sibTransId="{88663E37-3E68-42BD-A04C-98DDE1595696}"/>
    <dgm:cxn modelId="{05BE6485-DD76-4971-BBB2-060379043A33}" type="presOf" srcId="{CA7AC130-C1AE-4374-B728-46137F1DC745}" destId="{98695C25-0F83-4595-8117-B487FC8D6838}" srcOrd="1" destOrd="0" presId="urn:microsoft.com/office/officeart/2005/8/layout/list1"/>
    <dgm:cxn modelId="{A822A18D-53DE-4099-AECD-EB405CD1DFB8}" type="presOf" srcId="{CA7AC130-C1AE-4374-B728-46137F1DC745}" destId="{7C692237-0919-496D-8054-00EE1BCD34CB}" srcOrd="0" destOrd="0" presId="urn:microsoft.com/office/officeart/2005/8/layout/list1"/>
    <dgm:cxn modelId="{6D43458F-7FA0-4F57-8499-B81415FB30EE}" type="presOf" srcId="{E7B267F8-A3CA-4106-B46F-A0D09D5930C5}" destId="{40C064C8-A5F6-46CE-BDC9-88A9422B8963}" srcOrd="0" destOrd="0" presId="urn:microsoft.com/office/officeart/2005/8/layout/list1"/>
    <dgm:cxn modelId="{864551A2-070A-4270-A73D-E92DD8803C91}" type="presOf" srcId="{D989DA3C-EC47-443A-85A1-B74752C029EC}" destId="{D8C9A814-26F6-46BD-892D-9F95738D587B}" srcOrd="0" destOrd="2" presId="urn:microsoft.com/office/officeart/2005/8/layout/list1"/>
    <dgm:cxn modelId="{0B4647A7-7E45-4ED6-A267-0B11F54425A6}" type="presOf" srcId="{F59E8754-EF19-4B55-A34C-9BD4C7A5B8A2}" destId="{E5B63578-4EBF-4957-93D3-DE4811252DB5}" srcOrd="0" destOrd="1" presId="urn:microsoft.com/office/officeart/2005/8/layout/list1"/>
    <dgm:cxn modelId="{1F0651B2-4EC3-4F96-8BAD-40F6A47AC718}" srcId="{CA7AC130-C1AE-4374-B728-46137F1DC745}" destId="{94917A26-7E66-4277-9BE8-72919AD33524}" srcOrd="1" destOrd="0" parTransId="{D7769FE4-BCD0-45CE-978B-F95684CC65BC}" sibTransId="{D159CB51-08E8-414D-BD63-13EF1B82C02A}"/>
    <dgm:cxn modelId="{B65C0ABD-57B8-46DE-92BF-2CF321004B77}" srcId="{E7B267F8-A3CA-4106-B46F-A0D09D5930C5}" destId="{220C9CD4-325A-4542-9E0B-19870E1E9B4E}" srcOrd="0" destOrd="0" parTransId="{0AF6F1C9-95A0-498B-B415-BAF9437EDC03}" sibTransId="{B85FE4D6-70B5-4C1A-9BC8-FF1FA246D26F}"/>
    <dgm:cxn modelId="{68CCC7D5-D68A-45F6-B869-4CCE8EEECCFA}" srcId="{E7B267F8-A3CA-4106-B46F-A0D09D5930C5}" destId="{83D0A3AA-D0CD-42B7-836B-8E9B4A7965D5}" srcOrd="2" destOrd="0" parTransId="{9B89214D-C450-442D-A3B5-3D9F90A3A9F4}" sibTransId="{C82736A6-F351-49C5-BD7E-93DBEE4BB4D7}"/>
    <dgm:cxn modelId="{134FD4EE-80F3-4FF1-8A40-7FD013538B06}" srcId="{13C495E4-1116-4B23-AEBC-D3556E5757EE}" destId="{CA7AC130-C1AE-4374-B728-46137F1DC745}" srcOrd="1" destOrd="0" parTransId="{2672ACD4-F9EE-4F7F-A3AA-4B5F81D66AE6}" sibTransId="{35393BF3-7CB8-40A7-B4A1-D468830C3AEB}"/>
    <dgm:cxn modelId="{53C6D0C0-D7C3-4449-AFF4-F4C049E32D35}" type="presParOf" srcId="{BEAB2C74-DFE8-4563-A621-F9CFF93BAA9E}" destId="{80F35C73-425A-4685-9744-6624706F970E}" srcOrd="0" destOrd="0" presId="urn:microsoft.com/office/officeart/2005/8/layout/list1"/>
    <dgm:cxn modelId="{91E611CC-CAD1-4CF6-8EFE-5C943F149E99}" type="presParOf" srcId="{80F35C73-425A-4685-9744-6624706F970E}" destId="{40C064C8-A5F6-46CE-BDC9-88A9422B8963}" srcOrd="0" destOrd="0" presId="urn:microsoft.com/office/officeart/2005/8/layout/list1"/>
    <dgm:cxn modelId="{C7C1DBD2-63BE-49B1-A9E2-8F3E2B32FE5F}" type="presParOf" srcId="{80F35C73-425A-4685-9744-6624706F970E}" destId="{DB3D8BCF-5A06-4DEF-A8E8-9467E85AA2F8}" srcOrd="1" destOrd="0" presId="urn:microsoft.com/office/officeart/2005/8/layout/list1"/>
    <dgm:cxn modelId="{DF081404-9050-4174-BF73-195DAE0DCE8A}" type="presParOf" srcId="{BEAB2C74-DFE8-4563-A621-F9CFF93BAA9E}" destId="{6D2CD238-EEC1-4E2B-B452-E6D11AA6B387}" srcOrd="1" destOrd="0" presId="urn:microsoft.com/office/officeart/2005/8/layout/list1"/>
    <dgm:cxn modelId="{825095EE-96B1-461C-85B0-21A66D2312DF}" type="presParOf" srcId="{BEAB2C74-DFE8-4563-A621-F9CFF93BAA9E}" destId="{E5B63578-4EBF-4957-93D3-DE4811252DB5}" srcOrd="2" destOrd="0" presId="urn:microsoft.com/office/officeart/2005/8/layout/list1"/>
    <dgm:cxn modelId="{5D48D8C9-DDE2-48A2-AD4A-F7A45179CAE0}" type="presParOf" srcId="{BEAB2C74-DFE8-4563-A621-F9CFF93BAA9E}" destId="{697AF48B-1F36-4314-B89B-8183A309D55F}" srcOrd="3" destOrd="0" presId="urn:microsoft.com/office/officeart/2005/8/layout/list1"/>
    <dgm:cxn modelId="{18BDD79A-50EA-4788-9EF1-01431F6D423B}" type="presParOf" srcId="{BEAB2C74-DFE8-4563-A621-F9CFF93BAA9E}" destId="{B0BE043A-D014-4A90-A9CC-2ED540D66E0A}" srcOrd="4" destOrd="0" presId="urn:microsoft.com/office/officeart/2005/8/layout/list1"/>
    <dgm:cxn modelId="{2B1A5470-0EAB-4EE2-B056-E15A5C04BA9C}" type="presParOf" srcId="{B0BE043A-D014-4A90-A9CC-2ED540D66E0A}" destId="{7C692237-0919-496D-8054-00EE1BCD34CB}" srcOrd="0" destOrd="0" presId="urn:microsoft.com/office/officeart/2005/8/layout/list1"/>
    <dgm:cxn modelId="{6C99BF9B-245E-42AE-975F-AF5CF3D6C990}" type="presParOf" srcId="{B0BE043A-D014-4A90-A9CC-2ED540D66E0A}" destId="{98695C25-0F83-4595-8117-B487FC8D6838}" srcOrd="1" destOrd="0" presId="urn:microsoft.com/office/officeart/2005/8/layout/list1"/>
    <dgm:cxn modelId="{AEB1F2C2-C46C-4A9E-8D89-B5869F43AC75}" type="presParOf" srcId="{BEAB2C74-DFE8-4563-A621-F9CFF93BAA9E}" destId="{A82F0851-9692-477D-9034-9BA85F4F77B4}" srcOrd="5" destOrd="0" presId="urn:microsoft.com/office/officeart/2005/8/layout/list1"/>
    <dgm:cxn modelId="{6697C4F8-0E7D-4BAE-9FAC-9D858103751D}" type="presParOf" srcId="{BEAB2C74-DFE8-4563-A621-F9CFF93BAA9E}" destId="{D8C9A814-26F6-46BD-892D-9F95738D587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63578-4EBF-4957-93D3-DE4811252DB5}">
      <dsp:nvSpPr>
        <dsp:cNvPr id="0" name=""/>
        <dsp:cNvSpPr/>
      </dsp:nvSpPr>
      <dsp:spPr>
        <a:xfrm>
          <a:off x="0" y="365848"/>
          <a:ext cx="10515600" cy="166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>
              <a:latin typeface="Calibri"/>
              <a:cs typeface="Calibri"/>
            </a:rPr>
            <a:t>Vintage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>
              <a:latin typeface="Calibri"/>
              <a:cs typeface="Calibri"/>
            </a:rPr>
            <a:t>Price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>
              <a:latin typeface="Calibri"/>
              <a:cs typeface="Calibri"/>
            </a:rPr>
            <a:t>Score</a:t>
          </a:r>
        </a:p>
      </dsp:txBody>
      <dsp:txXfrm>
        <a:off x="0" y="365848"/>
        <a:ext cx="10515600" cy="1663200"/>
      </dsp:txXfrm>
    </dsp:sp>
    <dsp:sp modelId="{DB3D8BCF-5A06-4DEF-A8E8-9467E85AA2F8}">
      <dsp:nvSpPr>
        <dsp:cNvPr id="0" name=""/>
        <dsp:cNvSpPr/>
      </dsp:nvSpPr>
      <dsp:spPr>
        <a:xfrm>
          <a:off x="525780" y="41128"/>
          <a:ext cx="7360920" cy="649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0" kern="1200">
              <a:latin typeface="Calibri"/>
              <a:cs typeface="Calibri"/>
            </a:rPr>
            <a:t>Adding additional outputs to the reviews</a:t>
          </a:r>
        </a:p>
      </dsp:txBody>
      <dsp:txXfrm>
        <a:off x="557483" y="72831"/>
        <a:ext cx="7297514" cy="586034"/>
      </dsp:txXfrm>
    </dsp:sp>
    <dsp:sp modelId="{D8C9A814-26F6-46BD-892D-9F95738D587B}">
      <dsp:nvSpPr>
        <dsp:cNvPr id="0" name=""/>
        <dsp:cNvSpPr/>
      </dsp:nvSpPr>
      <dsp:spPr>
        <a:xfrm>
          <a:off x="0" y="2472568"/>
          <a:ext cx="10515600" cy="166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>
              <a:latin typeface="Calibri"/>
              <a:cs typeface="Calibri"/>
            </a:rPr>
            <a:t>Accuracy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>
              <a:latin typeface="Calibri"/>
              <a:cs typeface="Calibri"/>
            </a:rPr>
            <a:t>Functionality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>
              <a:latin typeface="Calibri"/>
              <a:cs typeface="Calibri"/>
            </a:rPr>
            <a:t>Overall More Realistic Reviews</a:t>
          </a:r>
        </a:p>
      </dsp:txBody>
      <dsp:txXfrm>
        <a:off x="0" y="2472568"/>
        <a:ext cx="10515600" cy="1663200"/>
      </dsp:txXfrm>
    </dsp:sp>
    <dsp:sp modelId="{98695C25-0F83-4595-8117-B487FC8D6838}">
      <dsp:nvSpPr>
        <dsp:cNvPr id="0" name=""/>
        <dsp:cNvSpPr/>
      </dsp:nvSpPr>
      <dsp:spPr>
        <a:xfrm>
          <a:off x="525780" y="2147848"/>
          <a:ext cx="7360920" cy="649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0" kern="1200">
              <a:latin typeface="Calibri"/>
              <a:cs typeface="Calibri"/>
            </a:rPr>
            <a:t>Reasons:</a:t>
          </a:r>
        </a:p>
      </dsp:txBody>
      <dsp:txXfrm>
        <a:off x="557483" y="2179551"/>
        <a:ext cx="729751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esciaatavola.it/it/il-vino-botticino-espressione-delle-tradizioni-brescian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esciaatavola.it/it/il-vino-botticino-espressione-delle-tradizioni-brescian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4" y="2539274"/>
            <a:ext cx="4087306" cy="1131167"/>
          </a:xfrm>
        </p:spPr>
        <p:txBody>
          <a:bodyPr anchor="b">
            <a:normAutofit/>
          </a:bodyPr>
          <a:lstStyle/>
          <a:p>
            <a:pPr algn="r"/>
            <a:r>
              <a:rPr lang="en-US" sz="5400" b="1">
                <a:solidFill>
                  <a:srgbClr val="FFFFFF"/>
                </a:solidFill>
                <a:ea typeface="Calibri Light"/>
                <a:cs typeface="Calibri Light"/>
              </a:rPr>
              <a:t>In Vino </a:t>
            </a:r>
            <a:r>
              <a:rPr lang="en-US" sz="5400" b="1" err="1">
                <a:solidFill>
                  <a:srgbClr val="FFFFFF"/>
                </a:solidFill>
                <a:ea typeface="Calibri Light"/>
                <a:cs typeface="Calibri Light"/>
              </a:rPr>
              <a:t>Dolus</a:t>
            </a:r>
            <a:endParaRPr lang="en-US" sz="5400" b="1" err="1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Brandon Miller</a:t>
            </a:r>
          </a:p>
          <a:p>
            <a:pPr algn="r"/>
            <a:r>
              <a:rPr lang="en-US" sz="1800">
                <a:solidFill>
                  <a:schemeClr val="tx1">
                    <a:lumMod val="95000"/>
                  </a:schemeClr>
                </a:solidFill>
                <a:ea typeface="Calibri"/>
                <a:cs typeface="Calibri"/>
              </a:rPr>
              <a:t>Charlie Handrick</a:t>
            </a:r>
          </a:p>
          <a:p>
            <a:pPr algn="r"/>
            <a:r>
              <a:rPr lang="en-US" sz="180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Qi Chen</a:t>
            </a:r>
            <a:endParaRPr lang="en-US"/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C69CB47-87C5-D967-5A0A-80C1E546B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855" r="373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1C2404-9209-AD91-00DE-3F2BD7AB7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845" b="8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C7CD59-FA01-5352-5ADA-7BBCEA12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9C0000"/>
                </a:solidFill>
                <a:ea typeface="Calibri Light"/>
                <a:cs typeface="Calibri Light"/>
              </a:rPr>
              <a:t>Sprucing Up the Functions</a:t>
            </a: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14D594-35A2-6E1B-B258-43F264F64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290237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5338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D8E9-5126-A448-FCE2-11312632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9C0000"/>
                </a:solidFill>
                <a:cs typeface="Calibri Light"/>
              </a:rPr>
              <a:t>Additional Function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9762E-132F-F191-EAF1-9E989B2E3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  <a:cs typeface="Calibri"/>
              </a:rPr>
              <a:t>Cabernet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E2F3F3F-17A6-DAE8-6A61-8FCB3E1D16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82439"/>
            <a:ext cx="5157787" cy="352986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9FBBA-F936-1475-F2F3-382BBABB2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  <a:ea typeface="Calibri"/>
                <a:cs typeface="Calibri"/>
              </a:rPr>
              <a:t>Pinot Noir</a:t>
            </a:r>
            <a:endParaRPr lang="en-US">
              <a:solidFill>
                <a:srgbClr val="002060"/>
              </a:solidFill>
            </a:endParaRP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699DB029-00DC-271F-116A-218627C6F1B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9910" r="-278" b="-450"/>
          <a:stretch/>
        </p:blipFill>
        <p:spPr>
          <a:xfrm>
            <a:off x="6172200" y="3064287"/>
            <a:ext cx="5197586" cy="2896183"/>
          </a:xfrm>
        </p:spPr>
      </p:pic>
    </p:spTree>
    <p:extLst>
      <p:ext uri="{BB962C8B-B14F-4D97-AF65-F5344CB8AC3E}">
        <p14:creationId xmlns:p14="http://schemas.microsoft.com/office/powerpoint/2010/main" val="209177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35B63-4DA7-C0F4-3B4E-49EAB531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3800" b="1">
                <a:solidFill>
                  <a:srgbClr val="C00000"/>
                </a:solidFill>
                <a:ea typeface="Calibri Light"/>
                <a:cs typeface="Calibri Light"/>
              </a:rPr>
              <a:t>Application of Markov Chain Methods to Other Forms of Technology</a:t>
            </a:r>
            <a:endParaRPr lang="en-US" sz="3800" b="1">
              <a:solidFill>
                <a:srgbClr val="C00000"/>
              </a:solidFill>
            </a:endParaRPr>
          </a:p>
        </p:txBody>
      </p:sp>
      <p:pic>
        <p:nvPicPr>
          <p:cNvPr id="4" name="Picture 4" descr="A picture containing text, cellphone, black, phone&#10;&#10;Description automatically generated">
            <a:extLst>
              <a:ext uri="{FF2B5EF4-FFF2-40B4-BE49-F238E27FC236}">
                <a16:creationId xmlns:a16="http://schemas.microsoft.com/office/drawing/2014/main" id="{37BFB12B-B7A7-ED2F-ADD2-C44B97A53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95" r="2907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5119-B8D5-3153-B046-5AA63DE8C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Hidden Markov Model (HMM)</a:t>
            </a:r>
          </a:p>
          <a:p>
            <a:pPr lvl="1"/>
            <a:r>
              <a:rPr lang="en-US" sz="2800">
                <a:ea typeface="Calibri"/>
                <a:cs typeface="Calibri"/>
              </a:rPr>
              <a:t>Takes into account for grammar in languages categorized as hidden events, focuses on probability of syllables/sounds following each other</a:t>
            </a:r>
          </a:p>
          <a:p>
            <a:pPr lvl="1"/>
            <a:r>
              <a:rPr lang="en-US" sz="2800">
                <a:ea typeface="Calibri"/>
                <a:cs typeface="Calibri"/>
              </a:rPr>
              <a:t>Example: </a:t>
            </a:r>
            <a:r>
              <a:rPr lang="en-US" sz="2800">
                <a:solidFill>
                  <a:srgbClr val="C00000"/>
                </a:solidFill>
                <a:ea typeface="Calibri"/>
                <a:cs typeface="Calibri"/>
              </a:rPr>
              <a:t>Siri</a:t>
            </a:r>
            <a:r>
              <a:rPr lang="en-US" sz="2800">
                <a:ea typeface="Calibri"/>
                <a:cs typeface="Calibri"/>
              </a:rPr>
              <a:t> </a:t>
            </a:r>
          </a:p>
          <a:p>
            <a:r>
              <a:rPr lang="en-US">
                <a:ea typeface="Calibri"/>
                <a:cs typeface="Calibri"/>
              </a:rPr>
              <a:t>Machine Learning/ AI</a:t>
            </a:r>
          </a:p>
        </p:txBody>
      </p:sp>
    </p:spTree>
    <p:extLst>
      <p:ext uri="{BB962C8B-B14F-4D97-AF65-F5344CB8AC3E}">
        <p14:creationId xmlns:p14="http://schemas.microsoft.com/office/powerpoint/2010/main" val="337371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9" name="Rectangle 10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973C9-F6DA-BEFD-6D2C-0CDB3DF2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C00000"/>
                </a:solidFill>
                <a:ea typeface="Calibri Light"/>
                <a:cs typeface="Calibri Light"/>
              </a:rPr>
              <a:t>Conclusion</a:t>
            </a:r>
            <a:endParaRPr lang="en-US" sz="5400" b="1">
              <a:solidFill>
                <a:srgbClr val="C00000"/>
              </a:solidFill>
            </a:endParaRPr>
          </a:p>
        </p:txBody>
      </p:sp>
      <p:sp>
        <p:nvSpPr>
          <p:cNvPr id="36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Content Placeholder 356">
            <a:extLst>
              <a:ext uri="{FF2B5EF4-FFF2-40B4-BE49-F238E27FC236}">
                <a16:creationId xmlns:a16="http://schemas.microsoft.com/office/drawing/2014/main" id="{403B4902-C49F-38BB-4BAD-6ED8B9D02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200">
                <a:ea typeface="+mn-lt"/>
                <a:cs typeface="+mn-lt"/>
              </a:rPr>
              <a:t>The Markov chain method is simple and effective to create a predictive text model. 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200">
                <a:ea typeface="+mn-lt"/>
                <a:cs typeface="+mn-lt"/>
              </a:rPr>
              <a:t>Relies on probabilities of words following each, not accounting for grammar or context of sentences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200">
                <a:ea typeface="+mn-lt"/>
                <a:cs typeface="+mn-lt"/>
              </a:rPr>
              <a:t>Can be applied as a predictive text model using single term and n-gram combinations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322087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3351" y="2672958"/>
            <a:ext cx="4087306" cy="1131167"/>
          </a:xfrm>
        </p:spPr>
        <p:txBody>
          <a:bodyPr anchor="b">
            <a:normAutofit/>
          </a:bodyPr>
          <a:lstStyle/>
          <a:p>
            <a:pPr algn="r"/>
            <a:r>
              <a:rPr lang="en-US" sz="5400" b="1">
                <a:solidFill>
                  <a:srgbClr val="FFFFFF"/>
                </a:solidFill>
                <a:cs typeface="Calibri Light"/>
              </a:rPr>
              <a:t>THANKS</a:t>
            </a: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C69CB47-87C5-D967-5A0A-80C1E546B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855" r="373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61165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id wine bottles, glass and grapes">
            <a:extLst>
              <a:ext uri="{FF2B5EF4-FFF2-40B4-BE49-F238E27FC236}">
                <a16:creationId xmlns:a16="http://schemas.microsoft.com/office/drawing/2014/main" id="{AF66E6EF-F881-E8E6-476D-3EED369F0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949" b="-3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F75A8B-2320-DF3D-A29A-D95849B4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876" y="569495"/>
            <a:ext cx="6831188" cy="132288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9C0000"/>
                </a:solidFill>
                <a:ea typeface="Calibri Light"/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1D69-291D-0E5C-E7C5-F2EF14A51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2060"/>
                </a:solidFill>
                <a:ea typeface="Calibri"/>
                <a:cs typeface="Calibri"/>
              </a:rPr>
              <a:t>Objective: </a:t>
            </a:r>
            <a:endParaRPr lang="en-US">
              <a:solidFill>
                <a:srgbClr val="002060"/>
              </a:solidFill>
            </a:endParaRPr>
          </a:p>
          <a:p>
            <a:pPr lvl="1"/>
            <a:r>
              <a:rPr lang="en-US" sz="2000">
                <a:ea typeface="Calibri"/>
                <a:cs typeface="Calibri"/>
              </a:rPr>
              <a:t>Fit first and second order Markov chains using</a:t>
            </a:r>
            <a:r>
              <a:rPr lang="en-US" sz="2000">
                <a:ea typeface="+mn-lt"/>
                <a:cs typeface="+mn-lt"/>
              </a:rPr>
              <a:t> the collection of real wine reviews. </a:t>
            </a:r>
            <a:endParaRPr lang="en-US" sz="2000">
              <a:ea typeface="Calibri"/>
              <a:cs typeface="Calibri"/>
            </a:endParaRPr>
          </a:p>
          <a:p>
            <a:pPr lvl="1"/>
            <a:endParaRPr lang="en-US" sz="2000">
              <a:ea typeface="+mn-lt"/>
              <a:cs typeface="+mn-lt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Create a function that generates authentic fake wine reviews with fitted Markov chain methods.</a:t>
            </a:r>
            <a:endParaRPr lang="en-US" sz="2000">
              <a:ea typeface="Calibri"/>
              <a:cs typeface="Calibri"/>
            </a:endParaRPr>
          </a:p>
          <a:p>
            <a:pPr lvl="1"/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2000">
                <a:ea typeface="Calibri"/>
                <a:cs typeface="Calibri"/>
              </a:rPr>
              <a:t>Add more features to the designed function and explore future prospects.</a:t>
            </a:r>
          </a:p>
        </p:txBody>
      </p:sp>
    </p:spTree>
    <p:extLst>
      <p:ext uri="{BB962C8B-B14F-4D97-AF65-F5344CB8AC3E}">
        <p14:creationId xmlns:p14="http://schemas.microsoft.com/office/powerpoint/2010/main" val="98849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36A83-972F-5A46-6C3F-CC285220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</a:t>
            </a:r>
            <a:endParaRPr lang="en-US" sz="3600" b="1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2018A6B-0F9E-07F3-09D2-4E8BCBC3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122397"/>
            <a:ext cx="6780700" cy="4610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F24C1-7A7F-5659-188E-258D0E4646CB}"/>
              </a:ext>
            </a:extLst>
          </p:cNvPr>
          <p:cNvSpPr txBox="1"/>
          <p:nvPr/>
        </p:nvSpPr>
        <p:spPr>
          <a:xfrm>
            <a:off x="8260093" y="5803180"/>
            <a:ext cx="582013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solidFill>
                  <a:schemeClr val="bg2">
                    <a:lumMod val="75000"/>
                  </a:schemeClr>
                </a:solidFill>
                <a:cs typeface="Calibri"/>
              </a:rPr>
              <a:t>Source: </a:t>
            </a:r>
            <a:r>
              <a:rPr lang="en-US" sz="90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https://top100.winespectator.com/lists/</a:t>
            </a:r>
            <a:endParaRPr lang="en-US" sz="900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427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B6390-353E-82EA-8318-97E6A57D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9C0000"/>
                </a:solidFill>
                <a:ea typeface="Calibri Light"/>
                <a:cs typeface="Calibri Light"/>
              </a:rPr>
              <a:t>Data cleaning</a:t>
            </a:r>
            <a:endParaRPr lang="en-US" sz="4000" b="1">
              <a:solidFill>
                <a:srgbClr val="9C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9E63-01EA-9A65-8C99-7E5A82F06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Read in URL and grabbed table node</a:t>
            </a:r>
          </a:p>
          <a:p>
            <a:r>
              <a:rPr lang="en-US">
                <a:ea typeface="Calibri"/>
                <a:cs typeface="Calibri"/>
              </a:rPr>
              <a:t>Mindful of punctuation</a:t>
            </a:r>
          </a:p>
          <a:p>
            <a:r>
              <a:rPr lang="en-US">
                <a:ea typeface="Calibri"/>
                <a:cs typeface="Calibri"/>
              </a:rPr>
              <a:t>Separate best dates to drink, cases made, initials of reviewer, etc. </a:t>
            </a:r>
          </a:p>
          <a:p>
            <a:endParaRPr lang="en-US" sz="2000">
              <a:ea typeface="Calibri"/>
              <a:cs typeface="Calibri"/>
            </a:endParaRPr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0069C03-92DA-B329-788B-76CAB516E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4" b="-2"/>
          <a:stretch/>
        </p:blipFill>
        <p:spPr>
          <a:xfrm>
            <a:off x="5310415" y="1203371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2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AE4881-612A-A50B-6B9B-EA5C0248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9C0000"/>
                </a:solidFill>
                <a:ea typeface="Calibri Light"/>
                <a:cs typeface="Calibri Light"/>
              </a:rPr>
              <a:t>First Order</a:t>
            </a:r>
            <a:r>
              <a:rPr lang="en-US" sz="3600">
                <a:ea typeface="Calibri Light"/>
                <a:cs typeface="Calibri Light"/>
              </a:rPr>
              <a:t> </a:t>
            </a:r>
            <a:br>
              <a:rPr lang="en-US" sz="3600">
                <a:ea typeface="Calibri Light"/>
                <a:cs typeface="Calibri Light"/>
              </a:rPr>
            </a:br>
            <a:r>
              <a:rPr lang="en-US" sz="3600">
                <a:ea typeface="Calibri Light"/>
                <a:cs typeface="Calibri Light"/>
              </a:rPr>
              <a:t>Markov Chain</a:t>
            </a:r>
            <a:endParaRPr lang="en-US" sz="36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2765-E7E0-834D-7C5B-99326558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404" y="1712698"/>
            <a:ext cx="5983876" cy="447086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002060"/>
                </a:solidFill>
                <a:cs typeface="Calibri"/>
              </a:rPr>
              <a:t>Markov chain</a:t>
            </a:r>
            <a:r>
              <a:rPr lang="en-US" sz="1800" dirty="0">
                <a:cs typeface="Calibri"/>
              </a:rPr>
              <a:t>: </a:t>
            </a:r>
            <a:endParaRPr lang="en-US" sz="1800" dirty="0">
              <a:solidFill>
                <a:srgbClr val="44546A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rgbClr val="002060"/>
                </a:solidFill>
                <a:ea typeface="+mn-lt"/>
                <a:cs typeface="+mn-lt"/>
              </a:rPr>
              <a:t>mathematical system</a:t>
            </a:r>
            <a:r>
              <a:rPr lang="en-US" sz="1800" dirty="0">
                <a:ea typeface="+mn-lt"/>
                <a:cs typeface="+mn-lt"/>
              </a:rPr>
              <a:t> that experiences transitions from one state to another according to certain probabilistic rules. 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The </a:t>
            </a:r>
            <a:r>
              <a:rPr lang="en-US" sz="1800" dirty="0">
                <a:solidFill>
                  <a:srgbClr val="002060"/>
                </a:solidFill>
                <a:ea typeface="+mn-lt"/>
                <a:cs typeface="+mn-lt"/>
              </a:rPr>
              <a:t>defining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rgbClr val="002060"/>
                </a:solidFill>
                <a:ea typeface="+mn-lt"/>
                <a:cs typeface="+mn-lt"/>
              </a:rPr>
              <a:t>characteristic </a:t>
            </a:r>
            <a:r>
              <a:rPr lang="en-US" sz="1800" dirty="0">
                <a:ea typeface="+mn-lt"/>
                <a:cs typeface="+mn-lt"/>
              </a:rPr>
              <a:t>of a Markov chain is that no matter how the process arrived at its present state, the possible future states are fixed.</a:t>
            </a:r>
            <a:endParaRPr lang="en-US" dirty="0"/>
          </a:p>
          <a:p>
            <a:pPr marL="0" indent="0">
              <a:buNone/>
            </a:pPr>
            <a:endParaRPr lang="en-US" sz="1800">
              <a:ea typeface="Calibri"/>
              <a:cs typeface="Calibri"/>
            </a:endParaRPr>
          </a:p>
          <a:p>
            <a:r>
              <a:rPr lang="en-US" sz="1800" b="1" dirty="0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/>
              </a:rPr>
              <a:t>First Order (Single word) :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Each next state depends </a:t>
            </a:r>
            <a:r>
              <a:rPr lang="en-US" sz="1800" dirty="0">
                <a:solidFill>
                  <a:srgbClr val="002060"/>
                </a:solidFill>
                <a:ea typeface="+mn-lt"/>
                <a:cs typeface="+mn-lt"/>
              </a:rPr>
              <a:t>only </a:t>
            </a:r>
            <a:r>
              <a:rPr lang="en-US" sz="1800" dirty="0">
                <a:ea typeface="+mn-lt"/>
                <a:cs typeface="+mn-lt"/>
              </a:rPr>
              <a:t>on the immediately preceding one.</a:t>
            </a:r>
            <a:endParaRPr lang="en-US" sz="1800" b="1" dirty="0">
              <a:solidFill>
                <a:srgbClr val="002060"/>
              </a:solidFill>
              <a:ea typeface="Calibri"/>
              <a:cs typeface="Calibri"/>
            </a:endParaRPr>
          </a:p>
          <a:p>
            <a:endParaRPr lang="en-US" sz="1800">
              <a:latin typeface="Calibri" panose="020F0502020204030204"/>
              <a:ea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/>
                <a:cs typeface="Calibri"/>
              </a:rPr>
              <a:t>-  </a:t>
            </a:r>
            <a:r>
              <a:rPr lang="en-US" sz="1800" b="1" dirty="0" err="1">
                <a:latin typeface="Times New Roman"/>
                <a:cs typeface="Calibri"/>
              </a:rPr>
              <a:t>Markovchain</a:t>
            </a:r>
            <a:r>
              <a:rPr lang="en-US" sz="1800" b="1" dirty="0">
                <a:latin typeface="Times New Roman"/>
                <a:cs typeface="Calibri"/>
              </a:rPr>
              <a:t> </a:t>
            </a:r>
            <a:r>
              <a:rPr lang="en-US" sz="1800" dirty="0">
                <a:latin typeface="Calibri"/>
                <a:cs typeface="Calibri"/>
              </a:rPr>
              <a:t>R</a:t>
            </a:r>
            <a:r>
              <a:rPr lang="en-US" sz="1800" dirty="0">
                <a:cs typeface="Calibri"/>
              </a:rPr>
              <a:t> Package</a:t>
            </a:r>
            <a:endParaRPr lang="en-US" sz="18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/>
                <a:cs typeface="Calibri"/>
              </a:rPr>
              <a:t>-   </a:t>
            </a:r>
            <a:r>
              <a:rPr lang="en-US" sz="1800" b="1" dirty="0" err="1">
                <a:latin typeface="Times New Roman"/>
                <a:cs typeface="Calibri"/>
              </a:rPr>
              <a:t>markovchainFit</a:t>
            </a:r>
            <a:r>
              <a:rPr lang="en-US" sz="1800" dirty="0">
                <a:cs typeface="Calibri"/>
              </a:rPr>
              <a:t> function</a:t>
            </a:r>
          </a:p>
          <a:p>
            <a:pPr marL="0" indent="0">
              <a:buNone/>
            </a:pPr>
            <a:r>
              <a:rPr lang="en-US" sz="1800" dirty="0">
                <a:ea typeface="Calibri"/>
                <a:cs typeface="Calibri"/>
              </a:rPr>
              <a:t>- </a:t>
            </a:r>
            <a:r>
              <a:rPr lang="en-US" sz="1800" b="1" dirty="0" err="1">
                <a:solidFill>
                  <a:srgbClr val="002060"/>
                </a:solidFill>
                <a:latin typeface="Times New Roman"/>
                <a:ea typeface="Calibri"/>
                <a:cs typeface="Calibri"/>
              </a:rPr>
              <a:t>markovchainSequence</a:t>
            </a:r>
            <a:r>
              <a:rPr lang="en-US" sz="1800" b="1" dirty="0">
                <a:solidFill>
                  <a:srgbClr val="002060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800" dirty="0">
                <a:ea typeface="Calibri"/>
                <a:cs typeface="Calibri"/>
              </a:rPr>
              <a:t>function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0663538E-76CA-D6EE-D115-07B16889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233" y="-75124"/>
            <a:ext cx="2162013" cy="216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1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AE4881-612A-A50B-6B9B-EA5C0248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9C0000"/>
                </a:solidFill>
                <a:cs typeface="Calibri Light"/>
              </a:rPr>
              <a:t>Second Order</a:t>
            </a:r>
            <a:r>
              <a:rPr lang="en-US" sz="3600">
                <a:cs typeface="Calibri Light"/>
              </a:rPr>
              <a:t> Markov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2765-E7E0-834D-7C5B-99326558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3640" y="811129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b="1" dirty="0">
                <a:solidFill>
                  <a:srgbClr val="002060"/>
                </a:solidFill>
                <a:ea typeface="+mn-lt"/>
                <a:cs typeface="+mn-lt"/>
              </a:rPr>
              <a:t>Second Order (Bigram):</a:t>
            </a:r>
            <a:r>
              <a:rPr lang="en-US" sz="1700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sz="1700" dirty="0">
                <a:ea typeface="+mn-lt"/>
                <a:cs typeface="+mn-lt"/>
              </a:rPr>
              <a:t>The processes in which the next state depends on </a:t>
            </a:r>
            <a:r>
              <a:rPr lang="en-US" sz="1700" dirty="0">
                <a:solidFill>
                  <a:srgbClr val="002060"/>
                </a:solidFill>
                <a:ea typeface="+mn-lt"/>
                <a:cs typeface="+mn-lt"/>
              </a:rPr>
              <a:t>two </a:t>
            </a:r>
            <a:r>
              <a:rPr lang="en-US" sz="1700" dirty="0">
                <a:ea typeface="+mn-lt"/>
                <a:cs typeface="+mn-lt"/>
              </a:rPr>
              <a:t>preceding ones.</a:t>
            </a:r>
            <a:endParaRPr lang="en-US" sz="1700" dirty="0">
              <a:ea typeface="Calibri"/>
              <a:cs typeface="Calibri" panose="020F0502020204030204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96A005F5-9D59-7AA2-FB33-2BBC40A2B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691" y="2368"/>
            <a:ext cx="2162013" cy="216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EBA0D-294C-A822-9B93-D7DBD5E1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1409765"/>
            <a:ext cx="2677341" cy="3572907"/>
          </a:xfrm>
        </p:spPr>
        <p:txBody>
          <a:bodyPr anchor="t">
            <a:normAutofit/>
          </a:bodyPr>
          <a:lstStyle/>
          <a:p>
            <a:br>
              <a:rPr lang="en-US" sz="3600">
                <a:solidFill>
                  <a:srgbClr val="FFFFFF"/>
                </a:solidFill>
                <a:ea typeface="Calibri Light"/>
                <a:cs typeface="Calibri Light"/>
              </a:rPr>
            </a:br>
            <a:r>
              <a:rPr lang="en-US" sz="3600">
                <a:solidFill>
                  <a:srgbClr val="FFFFFF"/>
                </a:solidFill>
                <a:ea typeface="Calibri Light"/>
                <a:cs typeface="Calibri Light"/>
              </a:rPr>
              <a:t>Analyzing </a:t>
            </a:r>
            <a:r>
              <a:rPr lang="en-US" sz="3600" b="1">
                <a:solidFill>
                  <a:srgbClr val="9C0000"/>
                </a:solidFill>
                <a:ea typeface="Calibri Light"/>
                <a:cs typeface="Calibri Light"/>
              </a:rPr>
              <a:t>Best Reviews</a:t>
            </a:r>
            <a:r>
              <a:rPr lang="en-US" sz="3600">
                <a:solidFill>
                  <a:srgbClr val="FFFFFF"/>
                </a:solidFill>
                <a:ea typeface="Calibri Light"/>
                <a:cs typeface="Calibri Light"/>
              </a:rPr>
              <a:t> from Two Markov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218F-F41B-1743-49E5-050436AA3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1809"/>
            <a:ext cx="3581611" cy="450988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200" b="1">
                <a:solidFill>
                  <a:srgbClr val="002060"/>
                </a:solidFill>
                <a:ea typeface="+mn-lt"/>
                <a:cs typeface="+mn-lt"/>
              </a:rPr>
              <a:t>First-Order Markov Chain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solidFill>
                  <a:srgbClr val="9C0000"/>
                </a:solidFill>
                <a:ea typeface="+mn-lt"/>
                <a:cs typeface="+mn-lt"/>
              </a:rPr>
              <a:t>THIS</a:t>
            </a:r>
            <a:r>
              <a:rPr lang="en-US" sz="2000">
                <a:ea typeface="+mn-lt"/>
                <a:cs typeface="+mn-lt"/>
              </a:rPr>
              <a:t> is delightful, with fine-grained tannins and lovely beam of tarry smoke...</a:t>
            </a:r>
            <a:endParaRPr lang="en-US" sz="2000">
              <a:cs typeface="Calibri"/>
            </a:endParaRPr>
          </a:p>
          <a:p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solidFill>
                <a:srgbClr val="9C0000"/>
              </a:solidFill>
              <a:ea typeface="+mn-lt"/>
              <a:cs typeface="+mn-lt"/>
            </a:endParaRPr>
          </a:p>
          <a:p>
            <a:r>
              <a:rPr lang="en-US" sz="2000">
                <a:solidFill>
                  <a:srgbClr val="9C0000"/>
                </a:solidFill>
                <a:ea typeface="+mn-lt"/>
                <a:cs typeface="+mn-lt"/>
              </a:rPr>
              <a:t>THIS</a:t>
            </a:r>
            <a:r>
              <a:rPr lang="en-US" sz="2000">
                <a:ea typeface="+mn-lt"/>
                <a:cs typeface="+mn-lt"/>
              </a:rPr>
              <a:t> is crisp yet well-structured, but keeps focused and harmony elegantly layered with well-knit...</a:t>
            </a:r>
            <a:endParaRPr lang="en-US" sz="2000">
              <a:cs typeface="Calibri"/>
            </a:endParaRP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A0A00-1554-3900-F683-2B2AD7B78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3731" y="1412489"/>
            <a:ext cx="3255574" cy="45374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200" b="1">
                <a:solidFill>
                  <a:srgbClr val="002060"/>
                </a:solidFill>
                <a:cs typeface="Calibri"/>
              </a:rPr>
              <a:t>Second-Order Markov Chain</a:t>
            </a:r>
          </a:p>
          <a:p>
            <a:endParaRPr lang="en-US" sz="2000"/>
          </a:p>
          <a:p>
            <a:r>
              <a:rPr lang="en-US" sz="2000">
                <a:solidFill>
                  <a:srgbClr val="9C0000"/>
                </a:solidFill>
              </a:rPr>
              <a:t>THIS</a:t>
            </a:r>
            <a:r>
              <a:rPr lang="en-US" sz="2000"/>
              <a:t> </a:t>
            </a:r>
            <a:r>
              <a:rPr lang="en-US" sz="2000">
                <a:solidFill>
                  <a:srgbClr val="9C0000"/>
                </a:solidFill>
              </a:rPr>
              <a:t>IS </a:t>
            </a:r>
            <a:r>
              <a:rPr lang="en-US" sz="2000"/>
              <a:t>ample yet the refined structure keeps this focused and balanced and multilayered with expressive mineral undertones...</a:t>
            </a:r>
            <a:endParaRPr lang="en-US">
              <a:cs typeface="Calibri"/>
            </a:endParaRPr>
          </a:p>
          <a:p>
            <a:endParaRPr lang="en-US" sz="2000">
              <a:solidFill>
                <a:srgbClr val="9C0000"/>
              </a:solidFill>
              <a:cs typeface="Calibri"/>
            </a:endParaRPr>
          </a:p>
          <a:p>
            <a:r>
              <a:rPr lang="en-US" sz="2000">
                <a:solidFill>
                  <a:srgbClr val="9C0000"/>
                </a:solidFill>
                <a:ea typeface="+mn-lt"/>
                <a:cs typeface="+mn-lt"/>
              </a:rPr>
              <a:t>THIS IS </a:t>
            </a:r>
            <a:r>
              <a:rPr lang="en-US" sz="2000">
                <a:ea typeface="+mn-lt"/>
                <a:cs typeface="+mn-lt"/>
              </a:rPr>
              <a:t>tightly packed with warm raspberry blackberry and black cherry fruit flavors that stay focused with mineral spice and roasted sage...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877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943A8-F7D0-F039-C7DB-FE191DC6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5" y="1412488"/>
            <a:ext cx="2892607" cy="3582553"/>
          </a:xfrm>
        </p:spPr>
        <p:txBody>
          <a:bodyPr anchor="t">
            <a:normAutofit/>
          </a:bodyPr>
          <a:lstStyle/>
          <a:p>
            <a:br>
              <a:rPr lang="en-US" sz="4000">
                <a:ea typeface="+mj-lt"/>
                <a:cs typeface="+mj-lt"/>
              </a:rPr>
            </a:br>
            <a:r>
              <a:rPr lang="en-US" sz="3600">
                <a:solidFill>
                  <a:srgbClr val="FFFFFF"/>
                </a:solidFill>
                <a:ea typeface="+mj-lt"/>
                <a:cs typeface="+mj-lt"/>
              </a:rPr>
              <a:t>Analyzing </a:t>
            </a:r>
            <a:r>
              <a:rPr lang="en-US" sz="3600" b="1">
                <a:solidFill>
                  <a:srgbClr val="9C0000"/>
                </a:solidFill>
                <a:ea typeface="+mj-lt"/>
                <a:cs typeface="+mj-lt"/>
              </a:rPr>
              <a:t>Worst Reviews</a:t>
            </a:r>
            <a:r>
              <a:rPr lang="en-US" sz="3600">
                <a:solidFill>
                  <a:srgbClr val="FFFFFF"/>
                </a:solidFill>
                <a:ea typeface="+mj-lt"/>
                <a:cs typeface="+mj-lt"/>
              </a:rPr>
              <a:t> from Two Markov </a:t>
            </a:r>
            <a:br>
              <a:rPr lang="en-US" sz="3600">
                <a:ea typeface="+mj-lt"/>
                <a:cs typeface="+mj-lt"/>
              </a:rPr>
            </a:br>
            <a:r>
              <a:rPr lang="en-US" sz="3600">
                <a:solidFill>
                  <a:srgbClr val="FFFFFF"/>
                </a:solidFill>
                <a:ea typeface="+mj-lt"/>
                <a:cs typeface="+mj-lt"/>
              </a:rPr>
              <a:t>Chains</a:t>
            </a:r>
          </a:p>
          <a:p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290B1-1544-04D8-E986-4E0E859C9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1998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002060"/>
                </a:solidFill>
                <a:ea typeface="+mn-lt"/>
                <a:cs typeface="+mn-lt"/>
              </a:rPr>
              <a:t>First-Order Markov Chain</a:t>
            </a:r>
            <a:endParaRPr lang="en-US" sz="2000" b="1">
              <a:solidFill>
                <a:srgbClr val="002060"/>
              </a:solidFill>
              <a:cs typeface="Calibri" panose="020F0502020204030204"/>
            </a:endParaRPr>
          </a:p>
          <a:p>
            <a:endParaRPr lang="en-US" sz="2000"/>
          </a:p>
          <a:p>
            <a:r>
              <a:rPr lang="en-US" sz="2000">
                <a:solidFill>
                  <a:srgbClr val="9C0000"/>
                </a:solidFill>
              </a:rPr>
              <a:t>THIS</a:t>
            </a:r>
            <a:r>
              <a:rPr lang="en-US" sz="2000"/>
              <a:t> is already an iron piercing the finish this silky tannins minerally iron piercing the strident...</a:t>
            </a:r>
            <a:endParaRPr lang="en-US" sz="2000">
              <a:cs typeface="Calibri"/>
            </a:endParaRPr>
          </a:p>
          <a:p>
            <a:endParaRPr lang="en-US" sz="2000">
              <a:solidFill>
                <a:srgbClr val="9C0000"/>
              </a:solidFill>
              <a:cs typeface="Calibri"/>
            </a:endParaRPr>
          </a:p>
          <a:p>
            <a:endParaRPr lang="en-US" sz="2000">
              <a:solidFill>
                <a:srgbClr val="9C0000"/>
              </a:solidFill>
              <a:ea typeface="+mn-lt"/>
              <a:cs typeface="+mn-lt"/>
            </a:endParaRPr>
          </a:p>
          <a:p>
            <a:r>
              <a:rPr lang="en-US" sz="2000">
                <a:solidFill>
                  <a:srgbClr val="9C0000"/>
                </a:solidFill>
                <a:ea typeface="+mn-lt"/>
                <a:cs typeface="+mn-lt"/>
              </a:rPr>
              <a:t>THIS</a:t>
            </a:r>
            <a:r>
              <a:rPr lang="en-US" sz="2000">
                <a:ea typeface="+mn-lt"/>
                <a:cs typeface="+mn-lt"/>
              </a:rPr>
              <a:t> is supple and round evoking macerated cherry plum and black licorice notes...</a:t>
            </a:r>
            <a:endParaRPr lang="en-US" sz="2000"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E77EBF-D44F-40C5-AB87-F327C1884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7460" y="1412489"/>
            <a:ext cx="3182381" cy="41998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002060"/>
                </a:solidFill>
                <a:ea typeface="+mn-lt"/>
                <a:cs typeface="+mn-lt"/>
              </a:rPr>
              <a:t>Second-Order Markov Chain</a:t>
            </a:r>
            <a:endParaRPr lang="en-US" sz="2000" b="1">
              <a:solidFill>
                <a:srgbClr val="002060"/>
              </a:solidFill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solidFill>
                  <a:srgbClr val="9C0000"/>
                </a:solidFill>
                <a:ea typeface="+mn-lt"/>
                <a:cs typeface="+mn-lt"/>
              </a:rPr>
              <a:t>THIS IS </a:t>
            </a:r>
            <a:r>
              <a:rPr lang="en-US" sz="2000">
                <a:ea typeface="+mn-lt"/>
                <a:cs typeface="+mn-lt"/>
              </a:rPr>
              <a:t>power and red, strawberry enter on the end, yet restrained profile of cassis and fresh and tobacco...</a:t>
            </a:r>
            <a:endParaRPr lang="en-US">
              <a:cs typeface="Calibri"/>
            </a:endParaRPr>
          </a:p>
          <a:p>
            <a:endParaRPr lang="en-US" sz="2000">
              <a:solidFill>
                <a:srgbClr val="9C0000"/>
              </a:solidFill>
              <a:cs typeface="Calibri" panose="020F0502020204030204"/>
            </a:endParaRPr>
          </a:p>
          <a:p>
            <a:r>
              <a:rPr lang="en-US" sz="2000">
                <a:solidFill>
                  <a:srgbClr val="9C0000"/>
                </a:solidFill>
                <a:ea typeface="+mn-lt"/>
                <a:cs typeface="+mn-lt"/>
              </a:rPr>
              <a:t>THIS IS </a:t>
            </a:r>
            <a:r>
              <a:rPr lang="en-US" sz="2000">
                <a:ea typeface="+mn-lt"/>
                <a:cs typeface="+mn-lt"/>
              </a:rPr>
              <a:t>filled with blood orange, while subtle streak of ripe fruit and pomegranate flavors that carry hints...</a:t>
            </a: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8419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3F95-0311-BFBE-03DF-038F901D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65" y="1376629"/>
            <a:ext cx="3425497" cy="3515034"/>
          </a:xfrm>
        </p:spPr>
        <p:txBody>
          <a:bodyPr anchor="t">
            <a:normAutofit/>
          </a:bodyPr>
          <a:lstStyle/>
          <a:p>
            <a:br>
              <a:rPr lang="en-US" sz="3600">
                <a:ea typeface="+mj-lt"/>
                <a:cs typeface="+mj-lt"/>
              </a:rPr>
            </a:br>
            <a:r>
              <a:rPr lang="en-US" sz="3600">
                <a:solidFill>
                  <a:srgbClr val="FFFFFF"/>
                </a:solidFill>
                <a:ea typeface="+mj-lt"/>
                <a:cs typeface="+mj-lt"/>
              </a:rPr>
              <a:t>Analyzing </a:t>
            </a:r>
            <a:r>
              <a:rPr lang="en-US" sz="3600" b="1">
                <a:solidFill>
                  <a:srgbClr val="9C0000"/>
                </a:solidFill>
                <a:ea typeface="+mj-lt"/>
                <a:cs typeface="+mj-lt"/>
              </a:rPr>
              <a:t>Funniest Reviews</a:t>
            </a:r>
            <a:r>
              <a:rPr lang="en-US" sz="3600">
                <a:solidFill>
                  <a:srgbClr val="9C0000"/>
                </a:solidFill>
                <a:ea typeface="+mj-lt"/>
                <a:cs typeface="+mj-lt"/>
              </a:rPr>
              <a:t> </a:t>
            </a:r>
            <a:r>
              <a:rPr lang="en-US" sz="3600">
                <a:solidFill>
                  <a:srgbClr val="FFFFFF"/>
                </a:solidFill>
                <a:ea typeface="+mj-lt"/>
                <a:cs typeface="+mj-lt"/>
              </a:rPr>
              <a:t>from Two </a:t>
            </a:r>
            <a:br>
              <a:rPr lang="en-US" sz="3600">
                <a:ea typeface="+mj-lt"/>
                <a:cs typeface="+mj-lt"/>
              </a:rPr>
            </a:br>
            <a:r>
              <a:rPr lang="en-US" sz="3600">
                <a:solidFill>
                  <a:srgbClr val="FFFFFF"/>
                </a:solidFill>
                <a:ea typeface="+mj-lt"/>
                <a:cs typeface="+mj-lt"/>
              </a:rPr>
              <a:t>Markov </a:t>
            </a:r>
            <a:br>
              <a:rPr lang="en-US" sz="3600">
                <a:ea typeface="+mj-lt"/>
                <a:cs typeface="+mj-lt"/>
              </a:rPr>
            </a:br>
            <a:r>
              <a:rPr lang="en-US" sz="3600">
                <a:solidFill>
                  <a:srgbClr val="FFFFFF"/>
                </a:solidFill>
                <a:ea typeface="+mj-lt"/>
                <a:cs typeface="+mj-lt"/>
              </a:rPr>
              <a:t>Chains</a:t>
            </a:r>
          </a:p>
          <a:p>
            <a:endParaRPr lang="en-US" sz="36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A1301-D71D-345D-6867-6E4A8AE8A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629839" cy="450852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002060"/>
                </a:solidFill>
                <a:ea typeface="+mn-lt"/>
                <a:cs typeface="+mn-lt"/>
              </a:rPr>
              <a:t>First-Order Markov Chain</a:t>
            </a:r>
            <a:endParaRPr lang="en-US" b="1">
              <a:solidFill>
                <a:srgbClr val="002060"/>
              </a:solidFill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solidFill>
                  <a:srgbClr val="9C0000"/>
                </a:solidFill>
                <a:ea typeface="+mn-lt"/>
                <a:cs typeface="+mn-lt"/>
              </a:rPr>
              <a:t>THIS </a:t>
            </a:r>
            <a:r>
              <a:rPr lang="en-US" sz="2000">
                <a:ea typeface="+mn-lt"/>
                <a:cs typeface="+mn-lt"/>
              </a:rPr>
              <a:t>is pumping along nicely flanked by a second wave of steeped blackberry raspberry and spiced tea accents...</a:t>
            </a:r>
            <a:endParaRPr lang="en-US">
              <a:cs typeface="Calibri"/>
            </a:endParaRPr>
          </a:p>
          <a:p>
            <a:endParaRPr lang="en-US" sz="2000">
              <a:solidFill>
                <a:srgbClr val="002060"/>
              </a:solidFill>
              <a:cs typeface="Calibri"/>
            </a:endParaRPr>
          </a:p>
          <a:p>
            <a:endParaRPr lang="en-US" sz="2000">
              <a:solidFill>
                <a:srgbClr val="002060"/>
              </a:solidFill>
              <a:ea typeface="+mn-lt"/>
              <a:cs typeface="+mn-lt"/>
            </a:endParaRPr>
          </a:p>
          <a:p>
            <a:r>
              <a:rPr lang="en-US" sz="2000">
                <a:solidFill>
                  <a:srgbClr val="9C0000"/>
                </a:solidFill>
                <a:ea typeface="+mn-lt"/>
                <a:cs typeface="+mn-lt"/>
              </a:rPr>
              <a:t>THIS </a:t>
            </a:r>
            <a:r>
              <a:rPr lang="en-US" sz="2000">
                <a:ea typeface="+mn-lt"/>
                <a:cs typeface="+mn-lt"/>
              </a:rPr>
              <a:t>has a smoky meat, crushed plum and grapefruit zest...</a:t>
            </a:r>
            <a:endParaRPr lang="en-US" sz="2000"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E65CF-99F0-29A9-52F2-42DD41977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22668" y="1335325"/>
            <a:ext cx="3226637" cy="458569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002060"/>
                </a:solidFill>
                <a:ea typeface="+mn-lt"/>
                <a:cs typeface="+mn-lt"/>
              </a:rPr>
              <a:t>Second-Order Markov Chain</a:t>
            </a:r>
            <a:endParaRPr lang="en-US" b="1">
              <a:solidFill>
                <a:srgbClr val="002060"/>
              </a:solidFill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solidFill>
                  <a:srgbClr val="9C0000"/>
                </a:solidFill>
                <a:ea typeface="+mn-lt"/>
                <a:cs typeface="+mn-lt"/>
              </a:rPr>
              <a:t>THIS IS </a:t>
            </a:r>
            <a:r>
              <a:rPr lang="en-US" sz="2000">
                <a:ea typeface="+mn-lt"/>
                <a:cs typeface="+mn-lt"/>
              </a:rPr>
              <a:t>a juicy bomb of fruit which is creamy midpalate with concentrated raspberry tart flavors...</a:t>
            </a:r>
            <a:endParaRPr lang="en-US">
              <a:cs typeface="Calibri"/>
            </a:endParaRPr>
          </a:p>
          <a:p>
            <a:endParaRPr lang="en-US" sz="2000">
              <a:solidFill>
                <a:srgbClr val="002060"/>
              </a:solidFill>
              <a:cs typeface="Calibri"/>
            </a:endParaRPr>
          </a:p>
          <a:p>
            <a:endParaRPr lang="en-US" sz="2000">
              <a:solidFill>
                <a:srgbClr val="002060"/>
              </a:solidFill>
              <a:ea typeface="+mn-lt"/>
              <a:cs typeface="+mn-lt"/>
            </a:endParaRPr>
          </a:p>
          <a:p>
            <a:r>
              <a:rPr lang="en-US" sz="2000">
                <a:solidFill>
                  <a:srgbClr val="9C0000"/>
                </a:solidFill>
                <a:ea typeface="+mn-lt"/>
                <a:cs typeface="+mn-lt"/>
              </a:rPr>
              <a:t>THIS IS</a:t>
            </a:r>
            <a:r>
              <a:rPr lang="en-US" sz="2000">
                <a:solidFill>
                  <a:srgbClr val="002060"/>
                </a:solidFill>
                <a:ea typeface="+mn-lt"/>
                <a:cs typeface="+mn-lt"/>
              </a:rPr>
              <a:t> a nice power with </a:t>
            </a:r>
            <a:r>
              <a:rPr lang="en-US" sz="2000">
                <a:ea typeface="+mn-lt"/>
                <a:cs typeface="+mn-lt"/>
              </a:rPr>
              <a:t>consistent notes all glide e through the fruit-earth interplay showing admirable breadth and boysenberry flavors inlaid...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60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 Vino Dolus</vt:lpstr>
      <vt:lpstr>Introduction</vt:lpstr>
      <vt:lpstr>Data</vt:lpstr>
      <vt:lpstr>Data cleaning</vt:lpstr>
      <vt:lpstr>First Order  Markov Chain</vt:lpstr>
      <vt:lpstr>Second Order Markov Chain</vt:lpstr>
      <vt:lpstr> Analyzing Best Reviews from Two Markov Chains</vt:lpstr>
      <vt:lpstr> Analyzing Worst Reviews from Two Markov  Chains </vt:lpstr>
      <vt:lpstr> Analyzing Funniest Reviews from Two  Markov  Chains </vt:lpstr>
      <vt:lpstr>Sprucing Up the Functions</vt:lpstr>
      <vt:lpstr>Additional Function Features</vt:lpstr>
      <vt:lpstr>Application of Markov Chain Methods to Other Forms of Technology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18</cp:revision>
  <dcterms:created xsi:type="dcterms:W3CDTF">2022-05-09T16:29:10Z</dcterms:created>
  <dcterms:modified xsi:type="dcterms:W3CDTF">2022-05-10T15:54:22Z</dcterms:modified>
</cp:coreProperties>
</file>