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7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00"/>
    <a:srgbClr val="000000"/>
    <a:srgbClr val="C7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2" autoAdjust="0"/>
    <p:restoredTop sz="94907" autoAdjust="0"/>
  </p:normalViewPr>
  <p:slideViewPr>
    <p:cSldViewPr snapToGrid="0">
      <p:cViewPr>
        <p:scale>
          <a:sx n="50" d="100"/>
          <a:sy n="50" d="100"/>
        </p:scale>
        <p:origin x="12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E9F51-1702-4489-B8CA-BF04746BD3D1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B3A4D-B6FD-4EAF-B413-CC4AF2031A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3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B3A4D-B6FD-4EAF-B413-CC4AF2031A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3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B5E86E0-9E05-0821-1EAE-73B103DE4B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F6B198-0BE1-699B-DD9E-A04AB38C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199" y="2213429"/>
            <a:ext cx="6458857" cy="1296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solidFill>
                  <a:srgbClr val="FFC000"/>
                </a:solidFill>
              </a:defRPr>
            </a:lvl1pPr>
          </a:lstStyle>
          <a:p>
            <a:pPr algn="l"/>
            <a:r>
              <a:rPr lang="zh-CN" altLang="en-US" b="1" dirty="0"/>
              <a:t>核物理的探索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316BC75-489E-31C9-84B5-DCA02A456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199" y="3602037"/>
            <a:ext cx="6458857" cy="2218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/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25EA3CF-8ED5-7C95-9C64-8A0261379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41" b="20996"/>
          <a:stretch/>
        </p:blipFill>
        <p:spPr>
          <a:xfrm>
            <a:off x="0" y="764457"/>
            <a:ext cx="5380457" cy="609354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F5F007-7BF4-176E-A150-F325FA1A7BA3}"/>
              </a:ext>
            </a:extLst>
          </p:cNvPr>
          <p:cNvCxnSpPr/>
          <p:nvPr userDrawn="1"/>
        </p:nvCxnSpPr>
        <p:spPr>
          <a:xfrm>
            <a:off x="4775199" y="3556000"/>
            <a:ext cx="6458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8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068B4-8E83-975C-7212-0C53973E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9B996-894C-C3CF-7131-D3A931BF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B7A2C2-BF68-24BF-BC6A-E014C704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358A1B-22C0-4EBB-B517-9D226F39F847}" type="datetimeFigureOut">
              <a:rPr lang="zh-CN" altLang="en-US" smtClean="0"/>
              <a:pPr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256B5-88ED-28ED-D288-0E6DC307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BE025-ABA2-9767-A12C-E3515338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D62C26-6F66-4165-A5D0-77319BC824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8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C504-4CB6-5AFF-A0DE-C2A50DFC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28701"/>
            <a:ext cx="10515600" cy="3314700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71B32-06F6-D854-069F-F6ED0190B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46529"/>
            <a:ext cx="10515600" cy="17431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E248C-073E-7A4A-9194-0F366EC8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358A1B-22C0-4EBB-B517-9D226F39F847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2F9A4-FBCD-2308-0E41-93FBCF59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D1406-445A-E335-43DE-3282F85B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D62C26-6F66-4165-A5D0-77319BC8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3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CD676-5EFF-8D5B-5075-196464CF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A63DC-BFC8-1CAB-CF54-83E6DDED7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3A4C3-024D-25C9-7942-B50FF538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220CFE-7E40-237C-BD78-6B2354E4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358A1B-22C0-4EBB-B517-9D226F39F847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B931D9-CEFD-BE44-62A5-B1951EAE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982B2-7062-69CC-AAD3-3174A09B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D62C26-6F66-4165-A5D0-77319BC8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3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08E80-6A15-1312-4C82-56AF2D9F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rgbClr val="FFC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6A0E8-5603-A17F-2EE2-E216E595F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8B4C0-F79E-A395-074C-7CDB88D15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665606-BF27-A462-E7D1-9576D0A3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785572-BC65-1328-20D9-55DF294A1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1460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E088C4-B0DA-8688-EC9A-27FA78D5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358A1B-22C0-4EBB-B517-9D226F39F847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7CC5C5-5D89-D978-253F-B8EE2397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729D5-EBB5-BC41-931F-9C530CCC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D62C26-6F66-4165-A5D0-77319BC8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E35A8-9852-CE1C-DD6D-7611308E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solidFill>
                  <a:srgbClr val="FFC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E0899-B6BB-EFDE-2F00-6F513900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73CA9-54DA-8E1B-26A4-CC54D5ACD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B3672-4B1F-C9A3-5B56-08CE265A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358A1B-22C0-4EBB-B517-9D226F39F847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4CB45-A918-1346-F123-71BC98C4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A8BFD-7F25-9392-86D5-DF8E4B2F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D62C26-6F66-4165-A5D0-77319BC82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B5E86E0-9E05-0821-1EAE-73B103DE4B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F6B198-0BE1-699B-DD9E-A04AB38C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199" y="2213429"/>
            <a:ext cx="6458857" cy="1296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>
                <a:solidFill>
                  <a:srgbClr val="FFC000"/>
                </a:solidFill>
              </a:defRPr>
            </a:lvl1pPr>
          </a:lstStyle>
          <a:p>
            <a:pPr algn="l"/>
            <a:r>
              <a:rPr lang="zh-CN" altLang="en-US" b="1" dirty="0"/>
              <a:t>核物理的探索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316BC75-489E-31C9-84B5-DCA02A456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199" y="3602037"/>
            <a:ext cx="6458857" cy="2218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 algn="l"/>
            <a:endParaRPr lang="zh-CN" altLang="en-US" dirty="0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225EA3CF-8ED5-7C95-9C64-8A0261379B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241" b="20996"/>
          <a:stretch/>
        </p:blipFill>
        <p:spPr>
          <a:xfrm>
            <a:off x="0" y="764457"/>
            <a:ext cx="5380457" cy="609354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F5F007-7BF4-176E-A150-F325FA1A7BA3}"/>
              </a:ext>
            </a:extLst>
          </p:cNvPr>
          <p:cNvCxnSpPr/>
          <p:nvPr userDrawn="1"/>
        </p:nvCxnSpPr>
        <p:spPr>
          <a:xfrm>
            <a:off x="4775199" y="3556000"/>
            <a:ext cx="6458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0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AB76CCC-8CC1-D272-5107-B05AA49B33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C7660C59-D022-6EE0-0492-137C10742CFA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0241" b="20996"/>
          <a:stretch/>
        </p:blipFill>
        <p:spPr>
          <a:xfrm>
            <a:off x="0" y="764457"/>
            <a:ext cx="5380457" cy="60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2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C9361-BAFF-6099-E6DB-58815DB06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zh-CN" altLang="en-US" sz="8000" b="1" dirty="0"/>
              <a:t>核物理的探索</a:t>
            </a: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2104A18B-DFFD-A53F-1158-0631D25D2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199" y="3602037"/>
            <a:ext cx="7068458" cy="22181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RBMK-1000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Arial" panose="020B0604020202090204" pitchFamily="34" charset="0"/>
              </a:rPr>
              <a:t>（</a:t>
            </a:r>
            <a:r>
              <a:rPr lang="az-Cyrl-AZ" altLang="zh-CN" dirty="0">
                <a:solidFill>
                  <a:schemeClr val="accent4">
                    <a:lumMod val="50000"/>
                  </a:schemeClr>
                </a:solidFill>
                <a:latin typeface="Arial" panose="020B0604020202090204" pitchFamily="34" charset="0"/>
              </a:rPr>
              <a:t>РБМК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  <a:latin typeface="Arial" panose="020B0604020202090204" pitchFamily="34" charset="0"/>
              </a:rPr>
              <a:t>-1000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  <a:latin typeface="Arial" panose="020B0604020202090204" pitchFamily="34" charset="0"/>
              </a:rPr>
              <a:t>）</a:t>
            </a:r>
            <a:r>
              <a:rPr lang="zh-CN" altLang="en-US" sz="40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反应堆原理与切尔诺贝利核事故</a:t>
            </a:r>
            <a:endParaRPr lang="zh-CN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CC3C9E6-3043-2D21-7E7D-030B25334A20}"/>
              </a:ext>
            </a:extLst>
          </p:cNvPr>
          <p:cNvCxnSpPr/>
          <p:nvPr/>
        </p:nvCxnSpPr>
        <p:spPr>
          <a:xfrm>
            <a:off x="4775199" y="3556000"/>
            <a:ext cx="6458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413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94C40E2-887D-3F5E-7451-A97C3BA19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199" y="1038226"/>
            <a:ext cx="7416801" cy="581977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7200" b="1" dirty="0"/>
              <a:t>谢谢观看</a:t>
            </a:r>
            <a:br>
              <a:rPr lang="en-US" altLang="zh-CN" sz="7200" b="1" dirty="0"/>
            </a:br>
            <a:r>
              <a:rPr lang="en-US" altLang="zh-CN" sz="3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Thanks for watching :)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77269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B4BC263-C21D-D14E-9B8E-850681A6B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8" r="10984"/>
          <a:stretch/>
        </p:blipFill>
        <p:spPr>
          <a:xfrm>
            <a:off x="4124324" y="28091"/>
            <a:ext cx="8067676" cy="68299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2BC214-BD9F-ADAB-0307-D5F8753473A5}"/>
              </a:ext>
            </a:extLst>
          </p:cNvPr>
          <p:cNvSpPr/>
          <p:nvPr/>
        </p:nvSpPr>
        <p:spPr>
          <a:xfrm>
            <a:off x="4038599" y="0"/>
            <a:ext cx="3495675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22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2D28F0-7445-11A8-0875-57A33A4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核电站的原理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3DF226-0DD9-E75D-0566-2F4AAE382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814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C93A42-8655-E352-E60A-A840E448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核电站的原理</a:t>
            </a:r>
            <a:r>
              <a:rPr lang="en-US" altLang="zh-CN" sz="3200" dirty="0"/>
              <a:t>——</a:t>
            </a:r>
            <a:r>
              <a:rPr lang="zh-CN" altLang="en-US" sz="3200" dirty="0"/>
              <a:t>能的转换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5F7DE8-5A52-F026-F731-44082DFA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91800" cy="47148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核电站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火电站</a:t>
            </a:r>
            <a:r>
              <a:rPr lang="zh-CN" altLang="en-US" dirty="0"/>
              <a:t>有类似的工作方式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能的转换</a:t>
            </a:r>
            <a:endParaRPr lang="en-US" altLang="zh-C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1.</a:t>
            </a:r>
            <a:r>
              <a:rPr lang="zh-CN" altLang="en-US" dirty="0">
                <a:solidFill>
                  <a:srgbClr val="FFC000"/>
                </a:solidFill>
              </a:rPr>
              <a:t>热能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	  </a:t>
            </a:r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zh-CN" altLang="en-US" sz="1400" dirty="0">
                <a:solidFill>
                  <a:srgbClr val="FFC000"/>
                </a:solidFill>
              </a:rPr>
              <a:t>蒸汽推动汽轮机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	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dirty="0">
                <a:solidFill>
                  <a:srgbClr val="FFC000"/>
                </a:solidFill>
              </a:rPr>
              <a:t>动能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	  </a:t>
            </a:r>
            <a:r>
              <a:rPr lang="en-US" altLang="zh-CN" sz="1400" dirty="0">
                <a:solidFill>
                  <a:srgbClr val="FFC000"/>
                </a:solidFill>
              </a:rPr>
              <a:t>(</a:t>
            </a:r>
            <a:r>
              <a:rPr lang="zh-CN" altLang="en-US" sz="1400" dirty="0">
                <a:solidFill>
                  <a:srgbClr val="FFC000"/>
                </a:solidFill>
              </a:rPr>
              <a:t>汽轮机将机械能转化为电能</a:t>
            </a:r>
            <a:r>
              <a:rPr lang="en-US" altLang="zh-CN" sz="1400" dirty="0">
                <a:solidFill>
                  <a:srgbClr val="FFC000"/>
                </a:solidFill>
              </a:rPr>
              <a:t>)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C000"/>
                </a:solidFill>
              </a:rPr>
              <a:t>	</a:t>
            </a:r>
            <a:r>
              <a:rPr lang="en-US" altLang="zh-C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</a:t>
            </a:r>
            <a:r>
              <a:rPr lang="zh-CN" altLang="en-US" dirty="0">
                <a:solidFill>
                  <a:srgbClr val="FFC000"/>
                </a:solidFill>
              </a:rPr>
              <a:t>电能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此模型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不可能实际的应用</a:t>
            </a:r>
            <a:r>
              <a:rPr lang="zh-CN" altLang="en-US" sz="2400" dirty="0"/>
              <a:t>因为水在第一次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蒸发后已经被消耗</a:t>
            </a:r>
            <a:r>
              <a:rPr lang="zh-CN" altLang="en-US" sz="2400" dirty="0"/>
              <a:t>，而在真正的发电站中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水是会被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回收再利用</a:t>
            </a:r>
            <a:r>
              <a:rPr lang="zh-CN" altLang="en-US" sz="2400" dirty="0"/>
              <a:t>的。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核电站只是把火电站的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煤炭</a:t>
            </a:r>
            <a:r>
              <a:rPr lang="zh-CN" altLang="en-US" sz="2400" dirty="0"/>
              <a:t>换成</a:t>
            </a:r>
            <a:r>
              <a:rPr lang="zh-CN" alt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反应堆</a:t>
            </a:r>
            <a:endParaRPr lang="en-US" altLang="zh-CN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B1CFE0D-8443-8284-FAA2-4ECBBA38A0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826" y="2495909"/>
            <a:ext cx="4487174" cy="3733232"/>
          </a:xfrm>
          <a:ln w="28575">
            <a:solidFill>
              <a:srgbClr val="FFC000"/>
            </a:solidFill>
          </a:ln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C188AFE-BCBB-60EF-68F1-E19EAF0143F8}"/>
              </a:ext>
            </a:extLst>
          </p:cNvPr>
          <p:cNvCxnSpPr>
            <a:cxnSpLocks/>
          </p:cNvCxnSpPr>
          <p:nvPr/>
        </p:nvCxnSpPr>
        <p:spPr>
          <a:xfrm flipV="1">
            <a:off x="7923670" y="5241069"/>
            <a:ext cx="0" cy="4136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25AA09-6BDA-0DB7-6311-6BC9B700BCA8}"/>
              </a:ext>
            </a:extLst>
          </p:cNvPr>
          <p:cNvCxnSpPr>
            <a:cxnSpLocks/>
          </p:cNvCxnSpPr>
          <p:nvPr/>
        </p:nvCxnSpPr>
        <p:spPr>
          <a:xfrm>
            <a:off x="7828060" y="4362562"/>
            <a:ext cx="5588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D58F023-8F83-6C9E-941A-A503D2466518}"/>
              </a:ext>
            </a:extLst>
          </p:cNvPr>
          <p:cNvCxnSpPr>
            <a:cxnSpLocks/>
          </p:cNvCxnSpPr>
          <p:nvPr/>
        </p:nvCxnSpPr>
        <p:spPr>
          <a:xfrm>
            <a:off x="1387929" y="2495909"/>
            <a:ext cx="0" cy="179429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CE4C49-2DA7-B0CC-50A5-9DF11C358461}"/>
              </a:ext>
            </a:extLst>
          </p:cNvPr>
          <p:cNvCxnSpPr>
            <a:cxnSpLocks/>
          </p:cNvCxnSpPr>
          <p:nvPr/>
        </p:nvCxnSpPr>
        <p:spPr>
          <a:xfrm flipV="1">
            <a:off x="11039963" y="3501358"/>
            <a:ext cx="0" cy="4136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E2367D-2D96-DEC8-C163-B413BF7A1C7E}"/>
              </a:ext>
            </a:extLst>
          </p:cNvPr>
          <p:cNvGrpSpPr/>
          <p:nvPr/>
        </p:nvGrpSpPr>
        <p:grpSpPr>
          <a:xfrm>
            <a:off x="6901321" y="5270286"/>
            <a:ext cx="933089" cy="898066"/>
            <a:chOff x="7024915" y="5112997"/>
            <a:chExt cx="1172028" cy="10740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388C5A3-AF67-BE85-6F05-2AE6A2C178E4}"/>
                </a:ext>
              </a:extLst>
            </p:cNvPr>
            <p:cNvSpPr/>
            <p:nvPr/>
          </p:nvSpPr>
          <p:spPr>
            <a:xfrm>
              <a:off x="7024915" y="5112997"/>
              <a:ext cx="1172028" cy="107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7AE92EEB-9B27-31C4-0F30-A3C5ACB95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-56" b="390"/>
            <a:stretch/>
          </p:blipFill>
          <p:spPr>
            <a:xfrm>
              <a:off x="7262903" y="5283990"/>
              <a:ext cx="698894" cy="695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330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4FA6A-4AFA-3B6D-3D0E-DA2E59D3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C35EE05-2D83-D036-D851-11AC865661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45804"/>
            <a:ext cx="5181600" cy="4310979"/>
          </a:xfrm>
          <a:ln w="28575">
            <a:solidFill>
              <a:srgbClr val="FFC000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1E842CF-8494-4170-4058-26C401D620B8}"/>
              </a:ext>
            </a:extLst>
          </p:cNvPr>
          <p:cNvSpPr/>
          <p:nvPr/>
        </p:nvSpPr>
        <p:spPr>
          <a:xfrm>
            <a:off x="6364515" y="5021942"/>
            <a:ext cx="1172028" cy="107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C183342-1395-A1D7-BF5A-DD739C29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核电站的原理</a:t>
            </a:r>
            <a:r>
              <a:rPr lang="en-US" altLang="zh-CN" sz="3200" dirty="0"/>
              <a:t>——</a:t>
            </a:r>
            <a:r>
              <a:rPr lang="zh-CN" altLang="en-US" sz="3200" dirty="0"/>
              <a:t>水循环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06CCCE-CD9F-C99E-D8E1-3F6CEBD25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918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核电站</a:t>
            </a:r>
            <a:r>
              <a:rPr lang="zh-CN" altLang="en-US" dirty="0"/>
              <a:t>的水是十分重要的。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水</a:t>
            </a:r>
            <a:r>
              <a:rPr lang="zh-CN" altLang="en-US" dirty="0"/>
              <a:t>起到以下几个作用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冷却</a:t>
            </a:r>
            <a:endParaRPr lang="en-US" altLang="zh-CN" dirty="0">
              <a:solidFill>
                <a:srgbClr val="FFC000"/>
              </a:solidFill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</a:rPr>
              <a:t>推动汽轮机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核电站中一个非常重要的循环是</a:t>
            </a:r>
            <a:endParaRPr lang="en-US" altLang="zh-C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水循环水</a:t>
            </a:r>
            <a:r>
              <a:rPr lang="zh-CN" altLang="en-US" dirty="0"/>
              <a:t>在核电站可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大部分的被</a:t>
            </a:r>
            <a:endParaRPr lang="en-US" altLang="zh-C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回收</a:t>
            </a:r>
            <a:r>
              <a:rPr lang="zh-CN" altLang="en-US" dirty="0"/>
              <a:t>电因此</a:t>
            </a:r>
            <a:endParaRPr lang="en-US" altLang="zh-C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DDDA18C-B181-DD05-98F9-9FFA22C5D0A3}"/>
              </a:ext>
            </a:extLst>
          </p:cNvPr>
          <p:cNvCxnSpPr/>
          <p:nvPr/>
        </p:nvCxnSpPr>
        <p:spPr>
          <a:xfrm flipV="1">
            <a:off x="7612743" y="5046889"/>
            <a:ext cx="0" cy="41365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CEEFE0-2750-0AA8-640E-85D64E4F24C7}"/>
              </a:ext>
            </a:extLst>
          </p:cNvPr>
          <p:cNvCxnSpPr/>
          <p:nvPr/>
        </p:nvCxnSpPr>
        <p:spPr>
          <a:xfrm>
            <a:off x="7489371" y="3860800"/>
            <a:ext cx="5588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>
            <a:extLst>
              <a:ext uri="{FF2B5EF4-FFF2-40B4-BE49-F238E27FC236}">
                <a16:creationId xmlns:a16="http://schemas.microsoft.com/office/drawing/2014/main" id="{2866BFDB-BCF6-6E59-8EA7-63F33B3F6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56" b="390"/>
          <a:stretch/>
        </p:blipFill>
        <p:spPr>
          <a:xfrm>
            <a:off x="6602503" y="5192935"/>
            <a:ext cx="698894" cy="69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5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7F14700-9402-DCB7-BA46-7CEAEB6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sz="8000" dirty="0"/>
              <a:t>请观看演示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97440C8-98F5-0731-AA26-B27D64A66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altLang="zh-CN" i="1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i="1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看不懂也没事</a:t>
            </a:r>
            <a:r>
              <a:rPr lang="en-US" altLang="zh-CN" i="1" strike="sngStrik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i="1" strike="sngStrik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3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A5A21B-823A-FB12-FFCF-1147A8172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54" b="-1"/>
          <a:stretch/>
        </p:blipFill>
        <p:spPr bwMode="auto">
          <a:xfrm>
            <a:off x="4714875" y="0"/>
            <a:ext cx="747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6E12F7-61DA-FD86-9187-A5420FA9DF40}"/>
              </a:ext>
            </a:extLst>
          </p:cNvPr>
          <p:cNvSpPr/>
          <p:nvPr/>
        </p:nvSpPr>
        <p:spPr>
          <a:xfrm>
            <a:off x="4714874" y="0"/>
            <a:ext cx="3495675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22000">
                <a:srgbClr val="000000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0A1BE93-1513-9A0D-6242-4E6A97BD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切尔诺贝利核事故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E456A4A-EAE0-6145-0DDD-4D4DC2354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1986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日凌晨</a:t>
            </a:r>
            <a:r>
              <a:rPr lang="en-US" altLang="zh-CN" dirty="0"/>
              <a:t>1</a:t>
            </a:r>
            <a:r>
              <a:rPr lang="zh-CN" altLang="en-US" dirty="0"/>
              <a:t>点</a:t>
            </a:r>
            <a:r>
              <a:rPr lang="en-US" altLang="zh-CN" dirty="0"/>
              <a:t>23</a:t>
            </a:r>
            <a:r>
              <a:rPr lang="zh-CN" altLang="en-US" dirty="0"/>
              <a:t>分（</a:t>
            </a:r>
            <a:r>
              <a:rPr lang="en-US" altLang="zh-CN" dirty="0"/>
              <a:t>UTC+3</a:t>
            </a:r>
            <a:r>
              <a:rPr lang="zh-CN" altLang="en-US" dirty="0"/>
              <a:t>），切尔诺贝利核电厂的第四号反应堆发生了爆炸。这次灾难所释放出的辐射线剂量是二战时期爆炸于广岛的原子弹的</a:t>
            </a:r>
            <a:r>
              <a:rPr lang="en-US" altLang="zh-CN" dirty="0"/>
              <a:t>400</a:t>
            </a:r>
            <a:r>
              <a:rPr lang="zh-CN" altLang="en-US" dirty="0"/>
              <a:t>倍以上。</a:t>
            </a:r>
          </a:p>
        </p:txBody>
      </p:sp>
    </p:spTree>
    <p:extLst>
      <p:ext uri="{BB962C8B-B14F-4D97-AF65-F5344CB8AC3E}">
        <p14:creationId xmlns:p14="http://schemas.microsoft.com/office/powerpoint/2010/main" val="2144599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9CF023-EEE7-4353-AD65-4E273BE6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核事故的原因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DD9E49-5933-A430-6555-5CBF4B3E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RBMK</a:t>
            </a:r>
            <a:r>
              <a:rPr lang="zh-CN" altLang="en-US" dirty="0"/>
              <a:t>反应堆存在两个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十分重大的设计缺陷</a:t>
            </a:r>
            <a:r>
              <a:rPr lang="zh-CN" altLang="en-US" dirty="0"/>
              <a:t>。这就是引发事故的主要原因在当时的苏联学术界可能已经清楚，</a:t>
            </a:r>
            <a:r>
              <a:rPr lang="zh-CN" altLang="en-US" sz="2000" i="1" strike="sngStrike" dirty="0">
                <a:solidFill>
                  <a:schemeClr val="accent4">
                    <a:lumMod val="50000"/>
                  </a:schemeClr>
                </a:solidFill>
              </a:rPr>
              <a:t>但由于政治、经济、或是意识形态的原因，并没有在更大范围内扩散。</a:t>
            </a:r>
            <a:r>
              <a:rPr lang="zh-CN" altLang="en-US" dirty="0"/>
              <a:t>事发时的操纵员应该是不知情的。</a:t>
            </a:r>
          </a:p>
        </p:txBody>
      </p:sp>
    </p:spTree>
    <p:extLst>
      <p:ext uri="{BB962C8B-B14F-4D97-AF65-F5344CB8AC3E}">
        <p14:creationId xmlns:p14="http://schemas.microsoft.com/office/powerpoint/2010/main" val="833163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2254-A20B-AD26-6DB8-E7662B5B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B7911B-A0B3-8B6E-2BC0-F27D293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核事故的原因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XHei Mono.Dongqing"/>
                <a:ea typeface="XHei Mono.Dongqing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XHei Mono.Dongqing"/>
                <a:ea typeface="XHei Mono.Dongqing"/>
                <a:cs typeface="+mj-cs"/>
              </a:rPr>
              <a:t>正空泡系数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2C2684-0628-F437-6D3B-B9EC2F5A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这个系数表示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当反应堆内的蒸汽增多时，反应堆的功率（发电能力）会变得更强</a:t>
            </a:r>
            <a:r>
              <a:rPr lang="zh-CN" altLang="en-US" dirty="0"/>
              <a:t>。一般来说，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反应堆需要设计成负空泡系数，这样反应堆功率就能稳定下来，不会因为蒸汽增多而过快升高</a:t>
            </a:r>
            <a:r>
              <a:rPr lang="zh-CN" altLang="en-US" dirty="0"/>
              <a:t>。</a:t>
            </a:r>
            <a:r>
              <a:rPr lang="en-US" altLang="zh-CN" dirty="0"/>
              <a:t>RBMK</a:t>
            </a:r>
            <a:r>
              <a:rPr lang="zh-CN" altLang="en-US" dirty="0"/>
              <a:t>反应堆有一个缺陷，刚开始运行时空泡系数是负的，但是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随着时间的推移，空泡系数会变成正的</a:t>
            </a:r>
            <a:r>
              <a:rPr lang="zh-CN" altLang="en-US" dirty="0"/>
              <a:t>，导致功率不断升高。发生事故时，</a:t>
            </a:r>
            <a:r>
              <a:rPr lang="en-US" altLang="zh-CN" dirty="0"/>
              <a:t>4</a:t>
            </a:r>
            <a:r>
              <a:rPr lang="zh-CN" altLang="en-US" dirty="0"/>
              <a:t>号机组正好是在这个阶段，空泡系数非常高，这让反应堆变得不稳定。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153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6F18-D8C1-1B30-E1F9-5A43C64A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A4A5C3-605F-053C-C791-49B1F88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核事故的原因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XHei Mono.Dongqing"/>
                <a:ea typeface="XHei Mono.Dongqing"/>
                <a:cs typeface="+mj-cs"/>
              </a:rPr>
              <a:t>——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XHei Mono.Dongqing"/>
                <a:ea typeface="XHei Mono.Dongqing"/>
                <a:cs typeface="+mj-cs"/>
              </a:rPr>
              <a:t>控制棒设计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7923F35-100C-C7DD-922C-3670F25DC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控制棒用来调节反应堆功率，</a:t>
            </a:r>
            <a:r>
              <a:rPr lang="en-US" altLang="zh-CN" dirty="0"/>
              <a:t>RBMK</a:t>
            </a:r>
            <a:r>
              <a:rPr lang="zh-CN" altLang="en-US" dirty="0"/>
              <a:t>反应堆的控制棒设计有问题，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移开后再插入</a:t>
            </a:r>
            <a:r>
              <a:rPr lang="zh-CN" altLang="en-US" dirty="0"/>
              <a:t>时功率会</a:t>
            </a:r>
            <a:r>
              <a:rPr lang="zh-CN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短暂升高</a:t>
            </a:r>
            <a:r>
              <a:rPr lang="zh-CN" altLang="en-US" dirty="0"/>
              <a:t>。控制棒下降速度慢，使得紧急停堆时反应堆</a:t>
            </a:r>
            <a:r>
              <a:rPr lang="zh-CN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无法迅速减功率</a:t>
            </a:r>
            <a:r>
              <a:rPr lang="zh-CN" altLang="en-US" dirty="0"/>
              <a:t>。事故发生前，很多控制棒位置有问题，导致功率突然升高。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C435B7-9EB8-96F1-03A1-F962856991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42" y="1825625"/>
            <a:ext cx="42249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73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BM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ongqing">
      <a:majorFont>
        <a:latin typeface="XHei Mono.Dongqing"/>
        <a:ea typeface="XHei Mono.Dongqing"/>
        <a:cs typeface=""/>
      </a:majorFont>
      <a:minorFont>
        <a:latin typeface="XHei Mono.Dongqing"/>
        <a:ea typeface="XHei Mono.Dongqi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453</Words>
  <Application>Microsoft Office PowerPoint</Application>
  <PresentationFormat>宽屏</PresentationFormat>
  <Paragraphs>34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XHei Mono.Dongqing</vt:lpstr>
      <vt:lpstr>等线</vt:lpstr>
      <vt:lpstr>Arial</vt:lpstr>
      <vt:lpstr>RBMK</vt:lpstr>
      <vt:lpstr>核物理的探索</vt:lpstr>
      <vt:lpstr>核电站的原理</vt:lpstr>
      <vt:lpstr>核电站的原理——能的转换</vt:lpstr>
      <vt:lpstr>核电站的原理——水循环</vt:lpstr>
      <vt:lpstr>请观看演示</vt:lpstr>
      <vt:lpstr>切尔诺贝利核事故</vt:lpstr>
      <vt:lpstr>核事故的原因</vt:lpstr>
      <vt:lpstr>核事故的原因——正空泡系数</vt:lpstr>
      <vt:lpstr>核事故的原因——控制棒设计</vt:lpstr>
      <vt:lpstr>谢谢观看 Thanks for watching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Harry</dc:creator>
  <cp:lastModifiedBy>Harry</cp:lastModifiedBy>
  <cp:revision>15</cp:revision>
  <dcterms:created xsi:type="dcterms:W3CDTF">2024-12-26T13:07:03Z</dcterms:created>
  <dcterms:modified xsi:type="dcterms:W3CDTF">2024-12-26T14:38:22Z</dcterms:modified>
</cp:coreProperties>
</file>