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Nunito"/>
      <p:regular r:id="rId32"/>
      <p:bold r:id="rId33"/>
      <p:italic r:id="rId34"/>
      <p:boldItalic r:id="rId35"/>
    </p:embeddedFont>
    <p:embeddedFont>
      <p:font typeface="Maven Pro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Nunito-bold.fntdata"/><Relationship Id="rId10" Type="http://schemas.openxmlformats.org/officeDocument/2006/relationships/slide" Target="slides/slide5.xml"/><Relationship Id="rId32" Type="http://schemas.openxmlformats.org/officeDocument/2006/relationships/font" Target="fonts/Nunito-regular.fntdata"/><Relationship Id="rId13" Type="http://schemas.openxmlformats.org/officeDocument/2006/relationships/slide" Target="slides/slide8.xml"/><Relationship Id="rId35" Type="http://schemas.openxmlformats.org/officeDocument/2006/relationships/font" Target="fonts/Nunito-boldItalic.fntdata"/><Relationship Id="rId12" Type="http://schemas.openxmlformats.org/officeDocument/2006/relationships/slide" Target="slides/slide7.xml"/><Relationship Id="rId34" Type="http://schemas.openxmlformats.org/officeDocument/2006/relationships/font" Target="fonts/Nunito-italic.fntdata"/><Relationship Id="rId15" Type="http://schemas.openxmlformats.org/officeDocument/2006/relationships/slide" Target="slides/slide10.xml"/><Relationship Id="rId37" Type="http://schemas.openxmlformats.org/officeDocument/2006/relationships/font" Target="fonts/MavenPro-bold.fntdata"/><Relationship Id="rId14" Type="http://schemas.openxmlformats.org/officeDocument/2006/relationships/slide" Target="slides/slide9.xml"/><Relationship Id="rId36" Type="http://schemas.openxmlformats.org/officeDocument/2006/relationships/font" Target="fonts/MavenPro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a654daab63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a654daab63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a654daab63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a654daab63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a654daab63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a654daab63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a654daab63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a654daab63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a654daab63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a654daab63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a654daab63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a654daab63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a654daab63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a654daab63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a654daab63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a654daab63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654daab63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654daab63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a654daab63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a654daab63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654daab63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654daab63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a654daab63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a654daab63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654daab63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a654daab63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a654daab63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a654daab63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a654daab63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a654daab63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a654daab63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a654daab63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a654daab63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a654daab63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a654daab63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a654daab63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a654daab63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a654daab63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a654daab63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a654daab63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a654daab63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a654daab63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a654daab63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a654daab63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a654daab63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a654daab63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a654daab63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a654daab63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a654daab63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a654daab63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Bank Marketing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Quentin Picard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des données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7" name="Google Shape;3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9350" y="1657350"/>
            <a:ext cx="445770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des données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44" name="Google Shape;3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6084" y="1690425"/>
            <a:ext cx="4285925" cy="314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des données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0" name="Google Shape;3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850" y="1651100"/>
            <a:ext cx="4257675" cy="32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24"/>
          <p:cNvSpPr txBox="1"/>
          <p:nvPr/>
        </p:nvSpPr>
        <p:spPr>
          <a:xfrm>
            <a:off x="561950" y="1745350"/>
            <a:ext cx="3774900" cy="8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Seule corrélation </a:t>
            </a:r>
            <a:r>
              <a:rPr lang="fr">
                <a:latin typeface="Nunito"/>
                <a:ea typeface="Nunito"/>
                <a:cs typeface="Nunito"/>
                <a:sym typeface="Nunito"/>
              </a:rPr>
              <a:t>notable </a:t>
            </a:r>
            <a:r>
              <a:rPr lang="fr">
                <a:latin typeface="Nunito"/>
                <a:ea typeface="Nunito"/>
                <a:cs typeface="Nunito"/>
                <a:sym typeface="Nunito"/>
              </a:rPr>
              <a:t>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pdays-previous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2" name="Google Shape;35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3750" y="2676300"/>
            <a:ext cx="2194250" cy="219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Préparation des données</a:t>
            </a:r>
            <a:endParaRPr/>
          </a:p>
        </p:txBody>
      </p:sp>
      <p:sp>
        <p:nvSpPr>
          <p:cNvPr id="358" name="Google Shape;358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Pas de données manquantes.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Features numériques et catégorielles, pas de texte.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Encodage numérique classique.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Données abérantes ...</a:t>
            </a:r>
            <a:endParaRPr/>
          </a:p>
        </p:txBody>
      </p:sp>
      <p:pic>
        <p:nvPicPr>
          <p:cNvPr id="359" name="Google Shape;3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9800" y="1597875"/>
            <a:ext cx="1526200" cy="291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000" y="3995100"/>
            <a:ext cx="5879549" cy="51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Préparation des données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OneHotEncoding</a:t>
            </a:r>
            <a:endParaRPr sz="1600"/>
          </a:p>
        </p:txBody>
      </p:sp>
      <p:pic>
        <p:nvPicPr>
          <p:cNvPr id="366" name="Google Shape;3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275"/>
            <a:ext cx="4422377" cy="3240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7202" y="1676350"/>
            <a:ext cx="3694028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Choix des models et de leurs hyperparamètres</a:t>
            </a:r>
            <a:endParaRPr/>
          </a:p>
        </p:txBody>
      </p:sp>
      <p:sp>
        <p:nvSpPr>
          <p:cNvPr id="373" name="Google Shape;373;p27"/>
          <p:cNvSpPr txBox="1"/>
          <p:nvPr>
            <p:ph idx="1" type="body"/>
          </p:nvPr>
        </p:nvSpPr>
        <p:spPr>
          <a:xfrm>
            <a:off x="1303800" y="1990050"/>
            <a:ext cx="34827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Modèles:</a:t>
            </a:r>
            <a:br>
              <a:rPr lang="fr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KNearestNeighbors</a:t>
            </a:r>
            <a:br>
              <a:rPr lang="fr"/>
            </a:br>
            <a:r>
              <a:rPr lang="fr"/>
              <a:t>RandomForest</a:t>
            </a:r>
            <a:br>
              <a:rPr lang="fr"/>
            </a:br>
            <a:r>
              <a:rPr lang="fr"/>
              <a:t>DecisionTree</a:t>
            </a:r>
            <a:br>
              <a:rPr lang="fr"/>
            </a:br>
            <a:endParaRPr/>
          </a:p>
        </p:txBody>
      </p:sp>
      <p:sp>
        <p:nvSpPr>
          <p:cNvPr id="374" name="Google Shape;374;p27"/>
          <p:cNvSpPr txBox="1"/>
          <p:nvPr/>
        </p:nvSpPr>
        <p:spPr>
          <a:xfrm>
            <a:off x="4614600" y="17608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Hyperparamètres: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br>
              <a:rPr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KNearestNeighbors:	n_neighbors</a:t>
            </a:r>
            <a:br>
              <a:rPr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RandomForest: 		n_estimators</a:t>
            </a:r>
            <a:br>
              <a:rPr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DecisionTree: 		max_depth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Résultat des recherches d’hyperparamètres</a:t>
            </a:r>
            <a:endParaRPr sz="2400"/>
          </a:p>
        </p:txBody>
      </p:sp>
      <p:pic>
        <p:nvPicPr>
          <p:cNvPr id="380" name="Google Shape;3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3888" y="1498925"/>
            <a:ext cx="7050335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Résultat des modèles entrainés</a:t>
            </a:r>
            <a:endParaRPr/>
          </a:p>
        </p:txBody>
      </p:sp>
      <p:pic>
        <p:nvPicPr>
          <p:cNvPr id="386" name="Google Shape;386;p29"/>
          <p:cNvPicPr preferRelativeResize="0"/>
          <p:nvPr/>
        </p:nvPicPr>
        <p:blipFill rotWithShape="1">
          <a:blip r:embed="rId3">
            <a:alphaModFix/>
          </a:blip>
          <a:srcRect b="50223" l="0" r="0" t="0"/>
          <a:stretch/>
        </p:blipFill>
        <p:spPr>
          <a:xfrm>
            <a:off x="374175" y="1558075"/>
            <a:ext cx="4610400" cy="312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29"/>
          <p:cNvPicPr preferRelativeResize="0"/>
          <p:nvPr/>
        </p:nvPicPr>
        <p:blipFill rotWithShape="1">
          <a:blip r:embed="rId3">
            <a:alphaModFix/>
          </a:blip>
          <a:srcRect b="0" l="0" r="0" t="50223"/>
          <a:stretch/>
        </p:blipFill>
        <p:spPr>
          <a:xfrm>
            <a:off x="5294425" y="2460875"/>
            <a:ext cx="3332125" cy="2261099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29"/>
          <p:cNvSpPr txBox="1"/>
          <p:nvPr/>
        </p:nvSpPr>
        <p:spPr>
          <a:xfrm>
            <a:off x="5499725" y="1558075"/>
            <a:ext cx="2772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K Nearest Neighbors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Accuracy: 0.89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AUC: 0.81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Résultat des modèles entrainés</a:t>
            </a:r>
            <a:endParaRPr/>
          </a:p>
        </p:txBody>
      </p:sp>
      <p:sp>
        <p:nvSpPr>
          <p:cNvPr id="394" name="Google Shape;394;p30"/>
          <p:cNvSpPr txBox="1"/>
          <p:nvPr/>
        </p:nvSpPr>
        <p:spPr>
          <a:xfrm>
            <a:off x="5499725" y="1558075"/>
            <a:ext cx="2772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Random Forest Classifier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Accuracy: 0.91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AUC: 0.93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95" name="Google Shape;395;p30"/>
          <p:cNvPicPr preferRelativeResize="0"/>
          <p:nvPr/>
        </p:nvPicPr>
        <p:blipFill rotWithShape="1">
          <a:blip r:embed="rId3">
            <a:alphaModFix/>
          </a:blip>
          <a:srcRect b="49768" l="0" r="0" t="0"/>
          <a:stretch/>
        </p:blipFill>
        <p:spPr>
          <a:xfrm>
            <a:off x="337200" y="1750275"/>
            <a:ext cx="4531968" cy="3112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30"/>
          <p:cNvPicPr preferRelativeResize="0"/>
          <p:nvPr/>
        </p:nvPicPr>
        <p:blipFill rotWithShape="1">
          <a:blip r:embed="rId3">
            <a:alphaModFix/>
          </a:blip>
          <a:srcRect b="0" l="0" r="0" t="50317"/>
          <a:stretch/>
        </p:blipFill>
        <p:spPr>
          <a:xfrm>
            <a:off x="5356648" y="2571750"/>
            <a:ext cx="3372677" cy="229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Résultat des modèles entrainés</a:t>
            </a:r>
            <a:endParaRPr/>
          </a:p>
        </p:txBody>
      </p:sp>
      <p:sp>
        <p:nvSpPr>
          <p:cNvPr id="402" name="Google Shape;402;p31"/>
          <p:cNvSpPr txBox="1"/>
          <p:nvPr/>
        </p:nvSpPr>
        <p:spPr>
          <a:xfrm>
            <a:off x="5499725" y="1558075"/>
            <a:ext cx="2772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Decision Tree Classifier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Accuracy: 0.90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AUC: 0.88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03" name="Google Shape;403;p31"/>
          <p:cNvPicPr preferRelativeResize="0"/>
          <p:nvPr/>
        </p:nvPicPr>
        <p:blipFill rotWithShape="1">
          <a:blip r:embed="rId3">
            <a:alphaModFix/>
          </a:blip>
          <a:srcRect b="50223" l="0" r="0" t="0"/>
          <a:stretch/>
        </p:blipFill>
        <p:spPr>
          <a:xfrm>
            <a:off x="457250" y="1766700"/>
            <a:ext cx="4502850" cy="3034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31"/>
          <p:cNvPicPr preferRelativeResize="0"/>
          <p:nvPr/>
        </p:nvPicPr>
        <p:blipFill rotWithShape="1">
          <a:blip r:embed="rId3">
            <a:alphaModFix/>
          </a:blip>
          <a:srcRect b="0" l="0" r="0" t="49914"/>
          <a:stretch/>
        </p:blipFill>
        <p:spPr>
          <a:xfrm>
            <a:off x="5397950" y="2571750"/>
            <a:ext cx="3287749" cy="222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Problématique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2200"/>
              <a:t>Déterminer si un client est suceptible de souscrire à un produit mis en avant par une campagne marketing. </a:t>
            </a:r>
            <a:endParaRPr sz="2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 retenu</a:t>
            </a:r>
            <a:endParaRPr/>
          </a:p>
        </p:txBody>
      </p:sp>
      <p:sp>
        <p:nvSpPr>
          <p:cNvPr id="410" name="Google Shape;410;p32"/>
          <p:cNvSpPr txBox="1"/>
          <p:nvPr>
            <p:ph idx="1" type="body"/>
          </p:nvPr>
        </p:nvSpPr>
        <p:spPr>
          <a:xfrm>
            <a:off x="1303800" y="1550675"/>
            <a:ext cx="24069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Random Forest Classifier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Vrai positifs: 	540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Vrai négatifs: 	</a:t>
            </a:r>
            <a:r>
              <a:rPr lang="fr"/>
              <a:t>9700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Faux positifs:	290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Faux négatifs:	740</a:t>
            </a:r>
            <a:endParaRPr/>
          </a:p>
        </p:txBody>
      </p:sp>
      <p:pic>
        <p:nvPicPr>
          <p:cNvPr id="411" name="Google Shape;411;p32"/>
          <p:cNvPicPr preferRelativeResize="0"/>
          <p:nvPr/>
        </p:nvPicPr>
        <p:blipFill rotWithShape="1">
          <a:blip r:embed="rId3">
            <a:alphaModFix/>
          </a:blip>
          <a:srcRect b="49768" l="0" r="0" t="0"/>
          <a:stretch/>
        </p:blipFill>
        <p:spPr>
          <a:xfrm>
            <a:off x="3981500" y="1550675"/>
            <a:ext cx="4531968" cy="3112351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32"/>
          <p:cNvSpPr txBox="1"/>
          <p:nvPr/>
        </p:nvSpPr>
        <p:spPr>
          <a:xfrm>
            <a:off x="1303950" y="4317100"/>
            <a:ext cx="24069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Indice de confiance: 65%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Choix des features</a:t>
            </a:r>
            <a:endParaRPr/>
          </a:p>
        </p:txBody>
      </p:sp>
      <p:pic>
        <p:nvPicPr>
          <p:cNvPr id="418" name="Google Shape;41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7375" y="1597875"/>
            <a:ext cx="4722089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Choix des features</a:t>
            </a:r>
            <a:endParaRPr/>
          </a:p>
        </p:txBody>
      </p:sp>
      <p:pic>
        <p:nvPicPr>
          <p:cNvPr id="424" name="Google Shape;42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7913" y="1654175"/>
            <a:ext cx="4448175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API</a:t>
            </a:r>
            <a:endParaRPr/>
          </a:p>
        </p:txBody>
      </p:sp>
      <p:pic>
        <p:nvPicPr>
          <p:cNvPr id="430" name="Google Shape;43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8425" y="742950"/>
            <a:ext cx="386715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Démonstration</a:t>
            </a:r>
            <a:endParaRPr/>
          </a:p>
        </p:txBody>
      </p:sp>
      <p:sp>
        <p:nvSpPr>
          <p:cNvPr id="436" name="Google Shape;436;p3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https://bankmarketingml-wtvijbjlpq-ew.a.run.app/api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442" name="Google Shape;442;p3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déterminer si un client est suceptible de souscrire au produit mis en avant lors d’une campagne marketing, les 3 données importantes sont donc : duration, age, balance.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+"/>
            </a:pPr>
            <a:r>
              <a:rPr lang="fr"/>
              <a:t>identifier les valeurs produisant un résultat positifs pour cibler les clients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Des questions ?</a:t>
            </a:r>
            <a:endParaRPr/>
          </a:p>
        </p:txBody>
      </p:sp>
      <p:pic>
        <p:nvPicPr>
          <p:cNvPr descr="https://www.podcastscience.fm/wp-content/uploads/2020/01/question-mark-2123967_1920.jpg" id="448" name="Google Shape;44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4850" y="1587538"/>
            <a:ext cx="5528400" cy="3346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1. </a:t>
            </a:r>
            <a:r>
              <a:rPr lang="fr"/>
              <a:t>Collecte des données</a:t>
            </a:r>
            <a:br>
              <a:rPr lang="fr"/>
            </a:br>
            <a:r>
              <a:rPr lang="fr"/>
              <a:t>2. Préparation des données</a:t>
            </a:r>
            <a:br>
              <a:rPr lang="fr"/>
            </a:br>
            <a:r>
              <a:rPr lang="fr"/>
              <a:t>3. Choix du modèle et des hyperparamètres</a:t>
            </a:r>
            <a:br>
              <a:rPr lang="fr"/>
            </a:br>
            <a:r>
              <a:rPr lang="fr"/>
              <a:t>4. Choix des features</a:t>
            </a:r>
            <a:br>
              <a:rPr lang="fr"/>
            </a:br>
            <a:r>
              <a:rPr lang="fr"/>
              <a:t>5. API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Collecte des données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2202850"/>
            <a:ext cx="3220200" cy="6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Recherche de datasets sur kaggle, google dataset search, ...</a:t>
            </a:r>
            <a:endParaRPr/>
          </a:p>
        </p:txBody>
      </p:sp>
      <p:pic>
        <p:nvPicPr>
          <p:cNvPr descr="Kaggle — Wikipédia"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6250" y="1990050"/>
            <a:ext cx="3448050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des données</a:t>
            </a:r>
            <a:endParaRPr/>
          </a:p>
        </p:txBody>
      </p:sp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3987" y="1449175"/>
            <a:ext cx="5016025" cy="346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des données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9" name="Google Shape;3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2688" y="1763500"/>
            <a:ext cx="4238625" cy="3045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des données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6" name="Google Shape;3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6350" y="1796550"/>
            <a:ext cx="4448175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des données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3" name="Google Shape;3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3150" y="1615300"/>
            <a:ext cx="4457700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des données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0" name="Google Shape;3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3150" y="1597863"/>
            <a:ext cx="4457700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