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66" r:id="rId17"/>
    <p:sldId id="272" r:id="rId18"/>
    <p:sldId id="273" r:id="rId19"/>
    <p:sldId id="275" r:id="rId20"/>
    <p:sldId id="274"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36" autoAdjust="0"/>
  </p:normalViewPr>
  <p:slideViewPr>
    <p:cSldViewPr snapToGrid="0">
      <p:cViewPr varScale="1">
        <p:scale>
          <a:sx n="99" d="100"/>
          <a:sy n="99" d="100"/>
        </p:scale>
        <p:origin x="134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72A2E-F47B-4832-BC31-E30F0DC67A97}" type="datetimeFigureOut">
              <a:rPr lang="zh-CN" altLang="en-US" smtClean="0"/>
              <a:t>2021/3/31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FA591-39BE-4379-909C-1929130CB958}" type="slidenum">
              <a:rPr lang="zh-CN" altLang="en-US" smtClean="0"/>
              <a:t>‹#›</a:t>
            </a:fld>
            <a:endParaRPr lang="zh-CN" altLang="en-US"/>
          </a:p>
        </p:txBody>
      </p:sp>
    </p:spTree>
    <p:extLst>
      <p:ext uri="{BB962C8B-B14F-4D97-AF65-F5344CB8AC3E}">
        <p14:creationId xmlns:p14="http://schemas.microsoft.com/office/powerpoint/2010/main" val="120656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D4D4D4"/>
                </a:solidFill>
                <a:effectLst/>
                <a:latin typeface="Consolas" panose="020B0609020204030204" pitchFamily="49" charset="0"/>
              </a:rPr>
              <a:t>该教程针对低年级</a:t>
            </a:r>
            <a:r>
              <a:rPr lang="zh-CN" altLang="en-US" b="1" dirty="0">
                <a:solidFill>
                  <a:srgbClr val="569CD6"/>
                </a:solidFill>
                <a:effectLst/>
                <a:latin typeface="Consolas" panose="020B0609020204030204" pitchFamily="49" charset="0"/>
              </a:rPr>
              <a:t>没有接触过</a:t>
            </a:r>
            <a:r>
              <a:rPr lang="zh-CN" altLang="en-US" b="0" dirty="0">
                <a:solidFill>
                  <a:srgbClr val="D4D4D4"/>
                </a:solidFill>
                <a:effectLst/>
                <a:latin typeface="Consolas" panose="020B0609020204030204" pitchFamily="49" charset="0"/>
              </a:rPr>
              <a:t>或</a:t>
            </a:r>
            <a:r>
              <a:rPr lang="zh-CN" altLang="en-US" b="1" dirty="0">
                <a:solidFill>
                  <a:srgbClr val="569CD6"/>
                </a:solidFill>
                <a:effectLst/>
                <a:latin typeface="Consolas" panose="020B0609020204030204" pitchFamily="49" charset="0"/>
              </a:rPr>
              <a:t>较少使用</a:t>
            </a:r>
            <a:r>
              <a:rPr lang="en-US" altLang="zh-CN" b="0" dirty="0">
                <a:solidFill>
                  <a:srgbClr val="D4D4D4"/>
                </a:solidFill>
                <a:effectLst/>
                <a:latin typeface="Consolas" panose="020B0609020204030204" pitchFamily="49" charset="0"/>
              </a:rPr>
              <a:t>Linux</a:t>
            </a:r>
            <a:r>
              <a:rPr lang="zh-CN" altLang="en-US" b="0" dirty="0">
                <a:solidFill>
                  <a:srgbClr val="D4D4D4"/>
                </a:solidFill>
                <a:effectLst/>
                <a:latin typeface="Consolas" panose="020B0609020204030204" pitchFamily="49" charset="0"/>
              </a:rPr>
              <a:t>的同学，带大家了解</a:t>
            </a:r>
            <a:r>
              <a:rPr lang="en-US" altLang="zh-CN" b="0" dirty="0">
                <a:solidFill>
                  <a:srgbClr val="D4D4D4"/>
                </a:solidFill>
                <a:effectLst/>
                <a:latin typeface="Consolas" panose="020B0609020204030204" pitchFamily="49" charset="0"/>
              </a:rPr>
              <a:t>Linux</a:t>
            </a:r>
            <a:r>
              <a:rPr lang="zh-CN" altLang="en-US" b="0" dirty="0">
                <a:solidFill>
                  <a:srgbClr val="D4D4D4"/>
                </a:solidFill>
                <a:effectLst/>
                <a:latin typeface="Consolas" panose="020B0609020204030204" pitchFamily="49" charset="0"/>
              </a:rPr>
              <a:t>的基本知识，基本操作方式。从简单的文件操作到权限管理、进程管理、环境配置、软件包管理等实用内容，让大家学完后能顺利的在</a:t>
            </a:r>
            <a:r>
              <a:rPr lang="en-US" altLang="zh-CN" b="0" dirty="0">
                <a:solidFill>
                  <a:srgbClr val="D4D4D4"/>
                </a:solidFill>
                <a:effectLst/>
                <a:latin typeface="Consolas" panose="020B0609020204030204" pitchFamily="49" charset="0"/>
              </a:rPr>
              <a:t>Linux</a:t>
            </a:r>
            <a:r>
              <a:rPr lang="zh-CN" altLang="en-US" b="0" dirty="0">
                <a:solidFill>
                  <a:srgbClr val="D4D4D4"/>
                </a:solidFill>
                <a:effectLst/>
                <a:latin typeface="Consolas" panose="020B0609020204030204" pitchFamily="49" charset="0"/>
              </a:rPr>
              <a:t>中编译执行自己的程序，同时通过学习</a:t>
            </a:r>
            <a:r>
              <a:rPr lang="en-US" altLang="zh-CN" b="0" dirty="0">
                <a:solidFill>
                  <a:srgbClr val="D4D4D4"/>
                </a:solidFill>
                <a:effectLst/>
                <a:latin typeface="Consolas" panose="020B0609020204030204" pitchFamily="49" charset="0"/>
              </a:rPr>
              <a:t>Linux</a:t>
            </a:r>
            <a:r>
              <a:rPr lang="zh-CN" altLang="en-US" b="0" dirty="0">
                <a:solidFill>
                  <a:srgbClr val="D4D4D4"/>
                </a:solidFill>
                <a:effectLst/>
                <a:latin typeface="Consolas" panose="020B0609020204030204" pitchFamily="49" charset="0"/>
              </a:rPr>
              <a:t>的基本知识能够理解以前在编程和配置环境中遇到的问题和不懂的地方。</a:t>
            </a:r>
          </a:p>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a:t>
            </a:fld>
            <a:endParaRPr lang="zh-CN" altLang="en-US"/>
          </a:p>
        </p:txBody>
      </p:sp>
    </p:spTree>
    <p:extLst>
      <p:ext uri="{BB962C8B-B14F-4D97-AF65-F5344CB8AC3E}">
        <p14:creationId xmlns:p14="http://schemas.microsoft.com/office/powerpoint/2010/main" val="4234740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11</a:t>
            </a:fld>
            <a:endParaRPr lang="zh-CN" altLang="en-US"/>
          </a:p>
        </p:txBody>
      </p:sp>
    </p:spTree>
    <p:extLst>
      <p:ext uri="{BB962C8B-B14F-4D97-AF65-F5344CB8AC3E}">
        <p14:creationId xmlns:p14="http://schemas.microsoft.com/office/powerpoint/2010/main" val="412283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12</a:t>
            </a:fld>
            <a:endParaRPr lang="zh-CN" altLang="en-US"/>
          </a:p>
        </p:txBody>
      </p:sp>
    </p:spTree>
    <p:extLst>
      <p:ext uri="{BB962C8B-B14F-4D97-AF65-F5344CB8AC3E}">
        <p14:creationId xmlns:p14="http://schemas.microsoft.com/office/powerpoint/2010/main" val="266668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13</a:t>
            </a:fld>
            <a:endParaRPr lang="zh-CN" altLang="en-US"/>
          </a:p>
        </p:txBody>
      </p:sp>
    </p:spTree>
    <p:extLst>
      <p:ext uri="{BB962C8B-B14F-4D97-AF65-F5344CB8AC3E}">
        <p14:creationId xmlns:p14="http://schemas.microsoft.com/office/powerpoint/2010/main" val="66737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14</a:t>
            </a:fld>
            <a:endParaRPr lang="zh-CN" altLang="en-US"/>
          </a:p>
        </p:txBody>
      </p:sp>
    </p:spTree>
    <p:extLst>
      <p:ext uri="{BB962C8B-B14F-4D97-AF65-F5344CB8AC3E}">
        <p14:creationId xmlns:p14="http://schemas.microsoft.com/office/powerpoint/2010/main" val="24877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15</a:t>
            </a:fld>
            <a:endParaRPr lang="zh-CN" altLang="en-US"/>
          </a:p>
        </p:txBody>
      </p:sp>
    </p:spTree>
    <p:extLst>
      <p:ext uri="{BB962C8B-B14F-4D97-AF65-F5344CB8AC3E}">
        <p14:creationId xmlns:p14="http://schemas.microsoft.com/office/powerpoint/2010/main" val="24316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17</a:t>
            </a:fld>
            <a:endParaRPr lang="zh-CN" altLang="en-US"/>
          </a:p>
        </p:txBody>
      </p:sp>
    </p:spTree>
    <p:extLst>
      <p:ext uri="{BB962C8B-B14F-4D97-AF65-F5344CB8AC3E}">
        <p14:creationId xmlns:p14="http://schemas.microsoft.com/office/powerpoint/2010/main" val="72054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当我们提到“学习</a:t>
            </a:r>
            <a:r>
              <a:rPr lang="en-US" altLang="zh-CN" b="0" i="0" dirty="0">
                <a:solidFill>
                  <a:srgbClr val="333333"/>
                </a:solidFill>
                <a:effectLst/>
                <a:latin typeface="Helvetica Neue"/>
              </a:rPr>
              <a:t>Linux”</a:t>
            </a:r>
            <a:r>
              <a:rPr lang="zh-CN" altLang="en-US" b="0" i="0" dirty="0">
                <a:solidFill>
                  <a:srgbClr val="333333"/>
                </a:solidFill>
                <a:effectLst/>
                <a:latin typeface="Helvetica Neue"/>
              </a:rPr>
              <a:t>的时候，通常都是从学习</a:t>
            </a:r>
            <a:r>
              <a:rPr lang="en-US" altLang="zh-CN" b="0" i="0" dirty="0">
                <a:solidFill>
                  <a:srgbClr val="333333"/>
                </a:solidFill>
                <a:effectLst/>
                <a:latin typeface="Helvetica Neue"/>
              </a:rPr>
              <a:t>Linux</a:t>
            </a:r>
            <a:r>
              <a:rPr lang="zh-CN" altLang="en-US" b="0" i="0" dirty="0">
                <a:solidFill>
                  <a:srgbClr val="333333"/>
                </a:solidFill>
                <a:effectLst/>
                <a:latin typeface="Helvetica Neue"/>
              </a:rPr>
              <a:t>命令行开始，而这里的命令行实际上指的是</a:t>
            </a:r>
            <a:r>
              <a:rPr lang="en-US" altLang="zh-CN" b="0" i="0" dirty="0">
                <a:solidFill>
                  <a:srgbClr val="333333"/>
                </a:solidFill>
                <a:effectLst/>
                <a:latin typeface="Helvetica Neue"/>
              </a:rPr>
              <a:t>"shell"</a:t>
            </a:r>
            <a:r>
              <a:rPr lang="zh-CN" altLang="en-US" b="0" i="0" dirty="0">
                <a:solidFill>
                  <a:srgbClr val="333333"/>
                </a:solidFill>
                <a:effectLst/>
                <a:latin typeface="Helvetica Neue"/>
              </a:rPr>
              <a:t>。</a:t>
            </a:r>
            <a:r>
              <a:rPr lang="en-US" altLang="zh-CN" b="0" i="0" dirty="0">
                <a:solidFill>
                  <a:srgbClr val="333333"/>
                </a:solidFill>
                <a:effectLst/>
                <a:latin typeface="Helvetica Neue"/>
              </a:rPr>
              <a:t>shell</a:t>
            </a:r>
            <a:r>
              <a:rPr lang="zh-CN" altLang="en-US" b="0" i="0" dirty="0">
                <a:solidFill>
                  <a:srgbClr val="333333"/>
                </a:solidFill>
                <a:effectLst/>
                <a:latin typeface="Helvetica Neue"/>
              </a:rPr>
              <a:t>是一个接收键盘输入的命令并把命令传递给操作系统来执行的程序。</a:t>
            </a:r>
            <a:r>
              <a:rPr lang="en-US" altLang="zh-CN" b="0" i="0" dirty="0" err="1">
                <a:solidFill>
                  <a:srgbClr val="333333"/>
                </a:solidFill>
                <a:effectLst/>
                <a:latin typeface="Helvetica Neue"/>
              </a:rPr>
              <a:t>sh</a:t>
            </a:r>
            <a:r>
              <a:rPr lang="zh-CN" altLang="en-US" b="0" i="0" dirty="0">
                <a:solidFill>
                  <a:srgbClr val="333333"/>
                </a:solidFill>
                <a:effectLst/>
                <a:latin typeface="Helvetica Neue"/>
              </a:rPr>
              <a:t>是最初的</a:t>
            </a:r>
            <a:r>
              <a:rPr lang="en-US" altLang="zh-CN" b="0" i="0" dirty="0">
                <a:solidFill>
                  <a:srgbClr val="333333"/>
                </a:solidFill>
                <a:effectLst/>
                <a:latin typeface="Helvetica Neue"/>
              </a:rPr>
              <a:t>UNIX shell</a:t>
            </a:r>
            <a:r>
              <a:rPr lang="zh-CN" altLang="en-US" b="0" i="0" dirty="0">
                <a:solidFill>
                  <a:srgbClr val="333333"/>
                </a:solidFill>
                <a:effectLst/>
                <a:latin typeface="Helvetica Neue"/>
              </a:rPr>
              <a:t>程序。现在几乎所有的</a:t>
            </a:r>
            <a:r>
              <a:rPr lang="en-US" altLang="zh-CN" b="0" i="0" dirty="0">
                <a:solidFill>
                  <a:srgbClr val="333333"/>
                </a:solidFill>
                <a:effectLst/>
                <a:latin typeface="Helvetica Neue"/>
              </a:rPr>
              <a:t>Linux</a:t>
            </a:r>
            <a:r>
              <a:rPr lang="zh-CN" altLang="en-US" b="0" i="0" dirty="0">
                <a:solidFill>
                  <a:srgbClr val="333333"/>
                </a:solidFill>
                <a:effectLst/>
                <a:latin typeface="Helvetica Neue"/>
              </a:rPr>
              <a:t>发行版都会提供</a:t>
            </a:r>
            <a:r>
              <a:rPr lang="en-US" altLang="zh-CN" b="0" i="0" dirty="0">
                <a:solidFill>
                  <a:srgbClr val="333333"/>
                </a:solidFill>
                <a:effectLst/>
                <a:latin typeface="Helvetica Neue"/>
              </a:rPr>
              <a:t>bash</a:t>
            </a:r>
            <a:r>
              <a:rPr lang="zh-CN" altLang="en-US" b="0" i="0" dirty="0">
                <a:solidFill>
                  <a:srgbClr val="333333"/>
                </a:solidFill>
                <a:effectLst/>
                <a:latin typeface="Helvetica Neue"/>
              </a:rPr>
              <a:t>，</a:t>
            </a:r>
            <a:r>
              <a:rPr lang="en-US" altLang="zh-CN" b="0" i="0" dirty="0">
                <a:solidFill>
                  <a:srgbClr val="333333"/>
                </a:solidFill>
                <a:effectLst/>
                <a:latin typeface="Helvetica Neue"/>
              </a:rPr>
              <a:t>bash</a:t>
            </a:r>
            <a:r>
              <a:rPr lang="zh-CN" altLang="en-US" b="0" i="0" dirty="0">
                <a:solidFill>
                  <a:srgbClr val="333333"/>
                </a:solidFill>
                <a:effectLst/>
                <a:latin typeface="Helvetica Neue"/>
              </a:rPr>
              <a:t>来自</a:t>
            </a:r>
            <a:r>
              <a:rPr lang="en-US" altLang="zh-CN" b="0" i="0" dirty="0">
                <a:solidFill>
                  <a:srgbClr val="333333"/>
                </a:solidFill>
                <a:effectLst/>
                <a:latin typeface="Helvetica Neue"/>
              </a:rPr>
              <a:t>GNU</a:t>
            </a:r>
            <a:r>
              <a:rPr lang="zh-CN" altLang="en-US" b="0" i="0" dirty="0">
                <a:solidFill>
                  <a:srgbClr val="333333"/>
                </a:solidFill>
                <a:effectLst/>
                <a:latin typeface="Helvetica Neue"/>
              </a:rPr>
              <a:t>项目，是</a:t>
            </a:r>
            <a:r>
              <a:rPr lang="en-US" altLang="zh-CN" b="0" i="0" dirty="0" err="1">
                <a:solidFill>
                  <a:srgbClr val="333333"/>
                </a:solidFill>
                <a:effectLst/>
                <a:latin typeface="Helvetica Neue"/>
              </a:rPr>
              <a:t>sh</a:t>
            </a:r>
            <a:r>
              <a:rPr lang="zh-CN" altLang="en-US" b="0" i="0" dirty="0">
                <a:solidFill>
                  <a:srgbClr val="333333"/>
                </a:solidFill>
                <a:effectLst/>
                <a:latin typeface="Helvetica Neue"/>
              </a:rPr>
              <a:t>的增强版本。</a:t>
            </a:r>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18</a:t>
            </a:fld>
            <a:endParaRPr lang="zh-CN" altLang="en-US"/>
          </a:p>
        </p:txBody>
      </p:sp>
    </p:spTree>
    <p:extLst>
      <p:ext uri="{BB962C8B-B14F-4D97-AF65-F5344CB8AC3E}">
        <p14:creationId xmlns:p14="http://schemas.microsoft.com/office/powerpoint/2010/main" val="59583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22</a:t>
            </a:fld>
            <a:endParaRPr lang="zh-CN" altLang="en-US"/>
          </a:p>
        </p:txBody>
      </p:sp>
    </p:spTree>
    <p:extLst>
      <p:ext uri="{BB962C8B-B14F-4D97-AF65-F5344CB8AC3E}">
        <p14:creationId xmlns:p14="http://schemas.microsoft.com/office/powerpoint/2010/main" val="166055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2</a:t>
            </a:fld>
            <a:endParaRPr lang="zh-CN" altLang="en-US"/>
          </a:p>
        </p:txBody>
      </p:sp>
    </p:spTree>
    <p:extLst>
      <p:ext uri="{BB962C8B-B14F-4D97-AF65-F5344CB8AC3E}">
        <p14:creationId xmlns:p14="http://schemas.microsoft.com/office/powerpoint/2010/main" val="34417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D4D4D4"/>
                </a:solidFill>
                <a:effectLst/>
                <a:latin typeface="Segoe WPC"/>
              </a:rPr>
              <a:t>1964</a:t>
            </a:r>
            <a:r>
              <a:rPr lang="zh-CN" altLang="en-US" b="0" i="0" dirty="0">
                <a:solidFill>
                  <a:srgbClr val="D4D4D4"/>
                </a:solidFill>
                <a:effectLst/>
                <a:latin typeface="Segoe WPC"/>
              </a:rPr>
              <a:t>年，</a:t>
            </a:r>
            <a:r>
              <a:rPr lang="en-US" altLang="zh-CN" b="0" i="0" dirty="0">
                <a:solidFill>
                  <a:srgbClr val="D4D4D4"/>
                </a:solidFill>
                <a:effectLst/>
                <a:latin typeface="Segoe WPC"/>
              </a:rPr>
              <a:t>Multics(</a:t>
            </a:r>
            <a:r>
              <a:rPr lang="zh-CN" altLang="en-US" b="0" i="0" dirty="0">
                <a:solidFill>
                  <a:srgbClr val="D4D4D4"/>
                </a:solidFill>
                <a:effectLst/>
                <a:latin typeface="Segoe WPC"/>
              </a:rPr>
              <a:t>多任务信息与计算系统</a:t>
            </a:r>
            <a:r>
              <a:rPr lang="en-US" altLang="zh-CN" b="0" i="0" dirty="0">
                <a:solidFill>
                  <a:srgbClr val="D4D4D4"/>
                </a:solidFill>
                <a:effectLst/>
                <a:latin typeface="Segoe WPC"/>
              </a:rPr>
              <a:t>)</a:t>
            </a:r>
            <a:r>
              <a:rPr lang="zh-CN" altLang="en-US" b="0" i="0" dirty="0">
                <a:solidFill>
                  <a:srgbClr val="D4D4D4"/>
                </a:solidFill>
                <a:effectLst/>
                <a:latin typeface="Segoe WPC"/>
              </a:rPr>
              <a:t>由贝尔实验室、麻省理工学院及美国通用电气公司所共同参与研发，并安装在大型主机上。</a:t>
            </a:r>
          </a:p>
          <a:p>
            <a:pPr algn="l"/>
            <a:r>
              <a:rPr lang="en-US" altLang="zh-CN" b="0" i="0" dirty="0">
                <a:solidFill>
                  <a:srgbClr val="D4D4D4"/>
                </a:solidFill>
                <a:effectLst/>
                <a:latin typeface="Segoe WPC"/>
              </a:rPr>
              <a:t>1969</a:t>
            </a:r>
            <a:r>
              <a:rPr lang="zh-CN" altLang="en-US" b="0" i="0" dirty="0">
                <a:solidFill>
                  <a:srgbClr val="D4D4D4"/>
                </a:solidFill>
                <a:effectLst/>
                <a:latin typeface="Segoe WPC"/>
              </a:rPr>
              <a:t>年贝尔实验室退出</a:t>
            </a:r>
            <a:r>
              <a:rPr lang="en-US" altLang="zh-CN" b="0" i="0" dirty="0">
                <a:solidFill>
                  <a:srgbClr val="D4D4D4"/>
                </a:solidFill>
                <a:effectLst/>
                <a:latin typeface="Segoe WPC"/>
              </a:rPr>
              <a:t>Multics</a:t>
            </a:r>
            <a:r>
              <a:rPr lang="zh-CN" altLang="en-US" b="0" i="0" dirty="0">
                <a:solidFill>
                  <a:srgbClr val="D4D4D4"/>
                </a:solidFill>
                <a:effectLst/>
                <a:latin typeface="Segoe WPC"/>
              </a:rPr>
              <a:t>项目，贝尔实验室的工程师，肯</a:t>
            </a:r>
            <a:r>
              <a:rPr lang="en-US" altLang="zh-CN" b="0" i="0" dirty="0">
                <a:solidFill>
                  <a:srgbClr val="D4D4D4"/>
                </a:solidFill>
                <a:effectLst/>
                <a:latin typeface="Segoe WPC"/>
              </a:rPr>
              <a:t>·</a:t>
            </a:r>
            <a:r>
              <a:rPr lang="zh-CN" altLang="en-US" b="0" i="0" dirty="0">
                <a:solidFill>
                  <a:srgbClr val="D4D4D4"/>
                </a:solidFill>
                <a:effectLst/>
                <a:latin typeface="Segoe WPC"/>
              </a:rPr>
              <a:t>汤普逊和丹尼斯</a:t>
            </a:r>
            <a:r>
              <a:rPr lang="en-US" altLang="zh-CN" b="0" i="0" dirty="0">
                <a:solidFill>
                  <a:srgbClr val="D4D4D4"/>
                </a:solidFill>
                <a:effectLst/>
                <a:latin typeface="Segoe WPC"/>
              </a:rPr>
              <a:t>·</a:t>
            </a:r>
            <a:r>
              <a:rPr lang="zh-CN" altLang="en-US" b="0" i="0" dirty="0">
                <a:solidFill>
                  <a:srgbClr val="D4D4D4"/>
                </a:solidFill>
                <a:effectLst/>
                <a:latin typeface="Segoe WPC"/>
              </a:rPr>
              <a:t>里奇以</a:t>
            </a:r>
            <a:r>
              <a:rPr lang="en-US" altLang="zh-CN" b="0" i="0" dirty="0">
                <a:solidFill>
                  <a:srgbClr val="D4D4D4"/>
                </a:solidFill>
                <a:effectLst/>
                <a:latin typeface="Segoe WPC"/>
              </a:rPr>
              <a:t>B</a:t>
            </a:r>
            <a:r>
              <a:rPr lang="zh-CN" altLang="en-US" b="0" i="0" dirty="0">
                <a:solidFill>
                  <a:srgbClr val="D4D4D4"/>
                </a:solidFill>
                <a:effectLst/>
                <a:latin typeface="Segoe WPC"/>
              </a:rPr>
              <a:t>语言和汇编语言为基础发展出</a:t>
            </a:r>
            <a:r>
              <a:rPr lang="en-US" altLang="zh-CN" b="0" i="0" dirty="0">
                <a:solidFill>
                  <a:srgbClr val="D4D4D4"/>
                </a:solidFill>
                <a:effectLst/>
                <a:latin typeface="Segoe WPC"/>
              </a:rPr>
              <a:t>UNIX</a:t>
            </a:r>
            <a:r>
              <a:rPr lang="zh-CN" altLang="en-US" b="0" i="0" dirty="0">
                <a:solidFill>
                  <a:srgbClr val="D4D4D4"/>
                </a:solidFill>
                <a:effectLst/>
                <a:latin typeface="Segoe WPC"/>
              </a:rPr>
              <a:t>。</a:t>
            </a:r>
          </a:p>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3</a:t>
            </a:fld>
            <a:endParaRPr lang="zh-CN" altLang="en-US"/>
          </a:p>
        </p:txBody>
      </p:sp>
    </p:spTree>
    <p:extLst>
      <p:ext uri="{BB962C8B-B14F-4D97-AF65-F5344CB8AC3E}">
        <p14:creationId xmlns:p14="http://schemas.microsoft.com/office/powerpoint/2010/main" val="88377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之后的十年中</a:t>
            </a:r>
            <a:r>
              <a:rPr lang="en-US" altLang="zh-CN" b="0" i="0" dirty="0">
                <a:solidFill>
                  <a:srgbClr val="24292E"/>
                </a:solidFill>
                <a:effectLst/>
                <a:latin typeface="-apple-system"/>
              </a:rPr>
              <a:t>Unix</a:t>
            </a:r>
            <a:r>
              <a:rPr lang="zh-CN" altLang="en-US" b="0" i="0" dirty="0">
                <a:solidFill>
                  <a:srgbClr val="24292E"/>
                </a:solidFill>
                <a:effectLst/>
                <a:latin typeface="-apple-system"/>
              </a:rPr>
              <a:t>在学术机构和大型企业中得到广泛应用，当时拥有</a:t>
            </a:r>
            <a:r>
              <a:rPr lang="en-US" altLang="zh-CN" b="0" i="0" dirty="0">
                <a:solidFill>
                  <a:srgbClr val="24292E"/>
                </a:solidFill>
                <a:effectLst/>
                <a:latin typeface="-apple-system"/>
              </a:rPr>
              <a:t>UNIX</a:t>
            </a:r>
            <a:r>
              <a:rPr lang="zh-CN" altLang="en-US" b="0" i="0" dirty="0">
                <a:solidFill>
                  <a:srgbClr val="24292E"/>
                </a:solidFill>
                <a:effectLst/>
                <a:latin typeface="-apple-system"/>
              </a:rPr>
              <a:t>的</a:t>
            </a:r>
            <a:r>
              <a:rPr lang="en-US" altLang="zh-CN" b="0" i="0" dirty="0">
                <a:solidFill>
                  <a:srgbClr val="24292E"/>
                </a:solidFill>
                <a:effectLst/>
                <a:latin typeface="-apple-system"/>
              </a:rPr>
              <a:t>AT&amp;T</a:t>
            </a:r>
            <a:r>
              <a:rPr lang="zh-CN" altLang="en-US" b="0" i="0" dirty="0">
                <a:solidFill>
                  <a:srgbClr val="24292E"/>
                </a:solidFill>
                <a:effectLst/>
                <a:latin typeface="-apple-system"/>
              </a:rPr>
              <a:t>公司以低廉的价格将</a:t>
            </a:r>
            <a:r>
              <a:rPr lang="en-US" altLang="zh-CN" b="0" i="0" dirty="0">
                <a:solidFill>
                  <a:srgbClr val="24292E"/>
                </a:solidFill>
                <a:effectLst/>
                <a:latin typeface="-apple-system"/>
              </a:rPr>
              <a:t>UNIX</a:t>
            </a:r>
            <a:r>
              <a:rPr lang="zh-CN" altLang="en-US" b="0" i="0" dirty="0">
                <a:solidFill>
                  <a:srgbClr val="24292E"/>
                </a:solidFill>
                <a:effectLst/>
                <a:latin typeface="-apple-system"/>
              </a:rPr>
              <a:t>源码授权给学术机构做</a:t>
            </a:r>
            <a:r>
              <a:rPr lang="zh-CN" altLang="en-US" b="1" i="0" dirty="0">
                <a:solidFill>
                  <a:srgbClr val="24292E"/>
                </a:solidFill>
                <a:effectLst/>
                <a:latin typeface="-apple-system"/>
              </a:rPr>
              <a:t>研究</a:t>
            </a:r>
            <a:r>
              <a:rPr lang="zh-CN" altLang="en-US" b="0" i="0" dirty="0">
                <a:solidFill>
                  <a:srgbClr val="24292E"/>
                </a:solidFill>
                <a:effectLst/>
                <a:latin typeface="-apple-system"/>
              </a:rPr>
              <a:t>或</a:t>
            </a:r>
            <a:r>
              <a:rPr lang="zh-CN" altLang="en-US" b="1" i="0" dirty="0">
                <a:solidFill>
                  <a:srgbClr val="24292E"/>
                </a:solidFill>
                <a:effectLst/>
                <a:latin typeface="-apple-system"/>
              </a:rPr>
              <a:t>教学</a:t>
            </a:r>
            <a:r>
              <a:rPr lang="zh-CN" altLang="en-US" b="0" i="0" dirty="0">
                <a:solidFill>
                  <a:srgbClr val="24292E"/>
                </a:solidFill>
                <a:effectLst/>
                <a:latin typeface="-apple-system"/>
              </a:rPr>
              <a:t>使用，许多机构基于此源码发展出了一些“</a:t>
            </a:r>
            <a:r>
              <a:rPr lang="en-US" altLang="zh-CN" b="0" i="0" dirty="0">
                <a:solidFill>
                  <a:srgbClr val="24292E"/>
                </a:solidFill>
                <a:effectLst/>
                <a:latin typeface="-apple-system"/>
              </a:rPr>
              <a:t>UNIX</a:t>
            </a:r>
            <a:r>
              <a:rPr lang="zh-CN" altLang="en-US" b="0" i="0" dirty="0">
                <a:solidFill>
                  <a:srgbClr val="24292E"/>
                </a:solidFill>
                <a:effectLst/>
                <a:latin typeface="-apple-system"/>
              </a:rPr>
              <a:t>变种”。其中最著名的是</a:t>
            </a:r>
            <a:r>
              <a:rPr lang="en-US" altLang="zh-CN" b="0" i="0" dirty="0">
                <a:solidFill>
                  <a:srgbClr val="24292E"/>
                </a:solidFill>
                <a:effectLst/>
                <a:latin typeface="-apple-system"/>
              </a:rPr>
              <a:t>BSD</a:t>
            </a:r>
            <a:r>
              <a:rPr lang="zh-CN" altLang="en-US" b="0" i="0" dirty="0">
                <a:solidFill>
                  <a:srgbClr val="24292E"/>
                </a:solidFill>
                <a:effectLst/>
                <a:latin typeface="-apple-system"/>
              </a:rPr>
              <a:t>。</a:t>
            </a:r>
            <a:endParaRPr lang="en-US" altLang="zh-CN" b="0" i="0" dirty="0">
              <a:solidFill>
                <a:srgbClr val="24292E"/>
              </a:solidFill>
              <a:effectLst/>
              <a:latin typeface="-apple-system"/>
            </a:endParaRPr>
          </a:p>
          <a:p>
            <a:r>
              <a:rPr lang="zh-CN" altLang="en-US" b="0" i="0" dirty="0">
                <a:solidFill>
                  <a:srgbClr val="333333"/>
                </a:solidFill>
                <a:effectLst/>
                <a:latin typeface="Helvetica Neue"/>
              </a:rPr>
              <a:t>我们经常听到的“类</a:t>
            </a:r>
            <a:r>
              <a:rPr lang="en-US" altLang="zh-CN" b="0" i="0" dirty="0">
                <a:solidFill>
                  <a:srgbClr val="333333"/>
                </a:solidFill>
                <a:effectLst/>
                <a:latin typeface="Helvetica Neue"/>
              </a:rPr>
              <a:t>Unix</a:t>
            </a:r>
            <a:r>
              <a:rPr lang="zh-CN" altLang="en-US" b="0" i="0" dirty="0">
                <a:solidFill>
                  <a:srgbClr val="333333"/>
                </a:solidFill>
                <a:effectLst/>
                <a:latin typeface="Helvetica Neue"/>
              </a:rPr>
              <a:t>系统”指的就是各种</a:t>
            </a:r>
            <a:r>
              <a:rPr lang="en-US" altLang="zh-CN" b="0" i="0" dirty="0">
                <a:solidFill>
                  <a:srgbClr val="333333"/>
                </a:solidFill>
                <a:effectLst/>
                <a:latin typeface="Helvetica Neue"/>
              </a:rPr>
              <a:t>Unix</a:t>
            </a:r>
            <a:r>
              <a:rPr lang="zh-CN" altLang="en-US" b="0" i="0" dirty="0">
                <a:solidFill>
                  <a:srgbClr val="333333"/>
                </a:solidFill>
                <a:effectLst/>
                <a:latin typeface="Helvetica Neue"/>
              </a:rPr>
              <a:t>的派生系统，比如基于</a:t>
            </a:r>
            <a:r>
              <a:rPr lang="en-US" altLang="zh-CN" b="0" i="0" dirty="0">
                <a:solidFill>
                  <a:srgbClr val="333333"/>
                </a:solidFill>
                <a:effectLst/>
                <a:latin typeface="Helvetica Neue"/>
              </a:rPr>
              <a:t>BSD</a:t>
            </a:r>
            <a:r>
              <a:rPr lang="zh-CN" altLang="en-US" b="0" i="0" dirty="0">
                <a:solidFill>
                  <a:srgbClr val="333333"/>
                </a:solidFill>
                <a:effectLst/>
                <a:latin typeface="Helvetica Neue"/>
              </a:rPr>
              <a:t>的</a:t>
            </a:r>
            <a:r>
              <a:rPr lang="en-US" altLang="zh-CN" b="0" i="0" dirty="0" err="1">
                <a:solidFill>
                  <a:srgbClr val="333333"/>
                </a:solidFill>
                <a:effectLst/>
                <a:latin typeface="Helvetica Neue"/>
              </a:rPr>
              <a:t>FreeBSD,OpenBSD</a:t>
            </a:r>
            <a:r>
              <a:rPr lang="en-US" altLang="zh-CN" b="0" i="0" dirty="0">
                <a:solidFill>
                  <a:srgbClr val="333333"/>
                </a:solidFill>
                <a:effectLst/>
                <a:latin typeface="Helvetica Neue"/>
              </a:rPr>
              <a:t>,</a:t>
            </a:r>
            <a:r>
              <a:rPr lang="zh-CN" altLang="en-US" b="0" i="0" dirty="0">
                <a:solidFill>
                  <a:srgbClr val="333333"/>
                </a:solidFill>
                <a:effectLst/>
                <a:latin typeface="Helvetica Neue"/>
              </a:rPr>
              <a:t>以及各种与传统</a:t>
            </a:r>
            <a:r>
              <a:rPr lang="en-US" altLang="zh-CN" b="0" i="0" dirty="0">
                <a:solidFill>
                  <a:srgbClr val="333333"/>
                </a:solidFill>
                <a:effectLst/>
                <a:latin typeface="Helvetica Neue"/>
              </a:rPr>
              <a:t>Unix</a:t>
            </a:r>
            <a:r>
              <a:rPr lang="zh-CN" altLang="en-US" b="0" i="0" dirty="0">
                <a:solidFill>
                  <a:srgbClr val="333333"/>
                </a:solidFill>
                <a:effectLst/>
                <a:latin typeface="Helvetica Neue"/>
              </a:rPr>
              <a:t>类似的系统，如</a:t>
            </a:r>
            <a:r>
              <a:rPr lang="en-US" altLang="zh-CN" b="0" i="0" dirty="0" err="1">
                <a:solidFill>
                  <a:srgbClr val="333333"/>
                </a:solidFill>
                <a:effectLst/>
                <a:latin typeface="Helvetica Neue"/>
              </a:rPr>
              <a:t>Minix,Linux</a:t>
            </a:r>
            <a:r>
              <a:rPr lang="zh-CN" altLang="en-US" b="0" i="0" dirty="0">
                <a:solidFill>
                  <a:srgbClr val="333333"/>
                </a:solidFill>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4</a:t>
            </a:fld>
            <a:endParaRPr lang="zh-CN" altLang="en-US"/>
          </a:p>
        </p:txBody>
      </p:sp>
    </p:spTree>
    <p:extLst>
      <p:ext uri="{BB962C8B-B14F-4D97-AF65-F5344CB8AC3E}">
        <p14:creationId xmlns:p14="http://schemas.microsoft.com/office/powerpoint/2010/main" val="195192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拥有</a:t>
            </a:r>
            <a:r>
              <a:rPr lang="en-US" altLang="zh-CN" b="0" i="0" dirty="0">
                <a:solidFill>
                  <a:srgbClr val="24292E"/>
                </a:solidFill>
                <a:effectLst/>
                <a:latin typeface="-apple-system"/>
              </a:rPr>
              <a:t>Unix</a:t>
            </a:r>
            <a:r>
              <a:rPr lang="zh-CN" altLang="en-US" b="0" i="0" dirty="0">
                <a:solidFill>
                  <a:srgbClr val="24292E"/>
                </a:solidFill>
                <a:effectLst/>
                <a:latin typeface="-apple-system"/>
              </a:rPr>
              <a:t>的</a:t>
            </a:r>
            <a:r>
              <a:rPr lang="en-US" altLang="zh-CN" b="0" i="0" dirty="0">
                <a:solidFill>
                  <a:srgbClr val="24292E"/>
                </a:solidFill>
                <a:effectLst/>
                <a:latin typeface="-apple-system"/>
              </a:rPr>
              <a:t>AT&amp;T</a:t>
            </a:r>
            <a:r>
              <a:rPr lang="zh-CN" altLang="en-US" b="0" i="0" dirty="0">
                <a:solidFill>
                  <a:srgbClr val="24292E"/>
                </a:solidFill>
                <a:effectLst/>
                <a:latin typeface="-apple-system"/>
              </a:rPr>
              <a:t>公司认识到了其商业价值后，不再授权</a:t>
            </a:r>
            <a:r>
              <a:rPr lang="en-US" altLang="zh-CN" b="0" i="0" dirty="0">
                <a:solidFill>
                  <a:srgbClr val="24292E"/>
                </a:solidFill>
                <a:effectLst/>
                <a:latin typeface="-apple-system"/>
              </a:rPr>
              <a:t>Unix</a:t>
            </a:r>
            <a:r>
              <a:rPr lang="zh-CN" altLang="en-US" b="0" i="0" dirty="0">
                <a:solidFill>
                  <a:srgbClr val="24292E"/>
                </a:solidFill>
                <a:effectLst/>
                <a:latin typeface="-apple-system"/>
              </a:rPr>
              <a:t>的源码给学术机构并且对</a:t>
            </a:r>
            <a:r>
              <a:rPr lang="en-US" altLang="zh-CN" b="0" i="0" dirty="0">
                <a:solidFill>
                  <a:srgbClr val="24292E"/>
                </a:solidFill>
                <a:effectLst/>
                <a:latin typeface="-apple-system"/>
              </a:rPr>
              <a:t>Unix</a:t>
            </a:r>
            <a:r>
              <a:rPr lang="zh-CN" altLang="en-US" b="0" i="0" dirty="0">
                <a:solidFill>
                  <a:srgbClr val="24292E"/>
                </a:solidFill>
                <a:effectLst/>
                <a:latin typeface="-apple-system"/>
              </a:rPr>
              <a:t>及其变种声明了著作权权利。这时</a:t>
            </a:r>
            <a:r>
              <a:rPr lang="en-US" altLang="zh-CN" b="0" i="0" dirty="0">
                <a:solidFill>
                  <a:srgbClr val="24292E"/>
                </a:solidFill>
                <a:effectLst/>
                <a:latin typeface="-apple-system"/>
              </a:rPr>
              <a:t>GNU</a:t>
            </a:r>
            <a:r>
              <a:rPr lang="zh-CN" altLang="en-US" b="0" i="0" dirty="0">
                <a:solidFill>
                  <a:srgbClr val="24292E"/>
                </a:solidFill>
                <a:effectLst/>
                <a:latin typeface="-apple-system"/>
              </a:rPr>
              <a:t>计划出现了，</a:t>
            </a:r>
            <a:r>
              <a:rPr lang="en-US" altLang="zh-CN" b="0" i="0" dirty="0">
                <a:solidFill>
                  <a:srgbClr val="24292E"/>
                </a:solidFill>
                <a:effectLst/>
                <a:latin typeface="-apple-system"/>
              </a:rPr>
              <a:t>GNU</a:t>
            </a:r>
            <a:r>
              <a:rPr lang="zh-CN" altLang="en-US" b="0" i="0" dirty="0">
                <a:solidFill>
                  <a:srgbClr val="24292E"/>
                </a:solidFill>
                <a:effectLst/>
                <a:latin typeface="-apple-system"/>
              </a:rPr>
              <a:t>是</a:t>
            </a:r>
            <a:r>
              <a:rPr lang="en-US" altLang="zh-CN" b="0" i="0" dirty="0">
                <a:solidFill>
                  <a:srgbClr val="24292E"/>
                </a:solidFill>
                <a:effectLst/>
                <a:latin typeface="-apple-system"/>
              </a:rPr>
              <a:t>"</a:t>
            </a:r>
            <a:r>
              <a:rPr lang="en-US" altLang="zh-CN" b="1" i="0" dirty="0">
                <a:solidFill>
                  <a:srgbClr val="24292E"/>
                </a:solidFill>
                <a:effectLst/>
                <a:latin typeface="-apple-system"/>
              </a:rPr>
              <a:t>G</a:t>
            </a:r>
            <a:r>
              <a:rPr lang="en-US" altLang="zh-CN" b="0" i="0" dirty="0">
                <a:solidFill>
                  <a:srgbClr val="24292E"/>
                </a:solidFill>
                <a:effectLst/>
                <a:latin typeface="-apple-system"/>
              </a:rPr>
              <a:t>NU is </a:t>
            </a:r>
            <a:r>
              <a:rPr lang="en-US" altLang="zh-CN" b="1" i="0" dirty="0">
                <a:solidFill>
                  <a:srgbClr val="24292E"/>
                </a:solidFill>
                <a:effectLst/>
                <a:latin typeface="-apple-system"/>
              </a:rPr>
              <a:t>N</a:t>
            </a:r>
            <a:r>
              <a:rPr lang="en-US" altLang="zh-CN" b="0" i="0" dirty="0">
                <a:solidFill>
                  <a:srgbClr val="24292E"/>
                </a:solidFill>
                <a:effectLst/>
                <a:latin typeface="-apple-system"/>
              </a:rPr>
              <a:t>ot </a:t>
            </a:r>
            <a:r>
              <a:rPr lang="en-US" altLang="zh-CN" b="1" i="0" dirty="0">
                <a:solidFill>
                  <a:srgbClr val="24292E"/>
                </a:solidFill>
                <a:effectLst/>
                <a:latin typeface="-apple-system"/>
              </a:rPr>
              <a:t>U</a:t>
            </a:r>
            <a:r>
              <a:rPr lang="en-US" altLang="zh-CN" b="0" i="0" dirty="0">
                <a:solidFill>
                  <a:srgbClr val="24292E"/>
                </a:solidFill>
                <a:effectLst/>
                <a:latin typeface="-apple-system"/>
              </a:rPr>
              <a:t>nix"</a:t>
            </a:r>
            <a:r>
              <a:rPr lang="zh-CN" altLang="en-US" b="0" i="0" dirty="0">
                <a:solidFill>
                  <a:srgbClr val="24292E"/>
                </a:solidFill>
                <a:effectLst/>
                <a:latin typeface="-apple-system"/>
              </a:rPr>
              <a:t>的 </a:t>
            </a:r>
            <a:r>
              <a:rPr lang="zh-CN" altLang="en-US" b="1" i="1" dirty="0">
                <a:solidFill>
                  <a:srgbClr val="24292E"/>
                </a:solidFill>
                <a:effectLst/>
                <a:latin typeface="-apple-system"/>
              </a:rPr>
              <a:t>递归缩写</a:t>
            </a:r>
            <a:r>
              <a:rPr lang="zh-CN" altLang="en-US" b="0" i="0" dirty="0">
                <a:solidFill>
                  <a:srgbClr val="24292E"/>
                </a:solidFill>
                <a:effectLst/>
                <a:latin typeface="-apple-system"/>
              </a:rPr>
              <a:t>。其目标是创建一套完全</a:t>
            </a:r>
            <a:r>
              <a:rPr lang="zh-CN" altLang="en-US" b="1" i="0" dirty="0">
                <a:solidFill>
                  <a:srgbClr val="24292E"/>
                </a:solidFill>
                <a:effectLst/>
                <a:latin typeface="-apple-system"/>
              </a:rPr>
              <a:t>自由</a:t>
            </a:r>
            <a:r>
              <a:rPr lang="zh-CN" altLang="en-US" b="0" i="0" dirty="0">
                <a:solidFill>
                  <a:srgbClr val="24292E"/>
                </a:solidFill>
                <a:effectLst/>
                <a:latin typeface="-apple-system"/>
              </a:rPr>
              <a:t>的操作系统。为保证</a:t>
            </a:r>
            <a:r>
              <a:rPr lang="en-US" altLang="zh-CN" b="0" i="0" dirty="0">
                <a:solidFill>
                  <a:srgbClr val="24292E"/>
                </a:solidFill>
                <a:effectLst/>
                <a:latin typeface="-apple-system"/>
              </a:rPr>
              <a:t>GNU</a:t>
            </a:r>
            <a:r>
              <a:rPr lang="zh-CN" altLang="en-US" b="0" i="0" dirty="0">
                <a:solidFill>
                  <a:srgbClr val="24292E"/>
                </a:solidFill>
                <a:effectLst/>
                <a:latin typeface="-apple-system"/>
              </a:rPr>
              <a:t>软件可以自由地“使用、复制、修改和发布”，所有</a:t>
            </a:r>
            <a:r>
              <a:rPr lang="en-US" altLang="zh-CN" b="0" i="0" dirty="0">
                <a:solidFill>
                  <a:srgbClr val="24292E"/>
                </a:solidFill>
                <a:effectLst/>
                <a:latin typeface="-apple-system"/>
              </a:rPr>
              <a:t>GNU</a:t>
            </a:r>
            <a:r>
              <a:rPr lang="zh-CN" altLang="en-US" b="0" i="0" dirty="0">
                <a:solidFill>
                  <a:srgbClr val="24292E"/>
                </a:solidFill>
                <a:effectLst/>
                <a:latin typeface="-apple-system"/>
              </a:rPr>
              <a:t>软件都包含一份在禁止其他人添加任何限制的情况下，授权所有权利给任何人的协议条款，</a:t>
            </a:r>
            <a:r>
              <a:rPr lang="en-US" altLang="zh-CN" b="0" i="0" dirty="0">
                <a:solidFill>
                  <a:srgbClr val="24292E"/>
                </a:solidFill>
                <a:effectLst/>
                <a:latin typeface="-apple-system"/>
              </a:rPr>
              <a:t>GNU</a:t>
            </a:r>
            <a:r>
              <a:rPr lang="zh-CN" altLang="en-US" b="0" i="0" dirty="0">
                <a:solidFill>
                  <a:srgbClr val="24292E"/>
                </a:solidFill>
                <a:effectLst/>
                <a:latin typeface="-apple-system"/>
              </a:rPr>
              <a:t>通用公共许可证。</a:t>
            </a:r>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5</a:t>
            </a:fld>
            <a:endParaRPr lang="zh-CN" altLang="en-US"/>
          </a:p>
        </p:txBody>
      </p:sp>
    </p:spTree>
    <p:extLst>
      <p:ext uri="{BB962C8B-B14F-4D97-AF65-F5344CB8AC3E}">
        <p14:creationId xmlns:p14="http://schemas.microsoft.com/office/powerpoint/2010/main" val="333863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这时</a:t>
            </a:r>
            <a:r>
              <a:rPr lang="en-US" altLang="zh-CN" b="0" i="0" dirty="0">
                <a:solidFill>
                  <a:srgbClr val="24292E"/>
                </a:solidFill>
                <a:effectLst/>
                <a:latin typeface="-apple-system"/>
              </a:rPr>
              <a:t>GNU</a:t>
            </a:r>
            <a:r>
              <a:rPr lang="zh-CN" altLang="en-US" b="0" i="0" dirty="0">
                <a:solidFill>
                  <a:srgbClr val="24292E"/>
                </a:solidFill>
                <a:effectLst/>
                <a:latin typeface="-apple-system"/>
              </a:rPr>
              <a:t>计划出现了，</a:t>
            </a:r>
            <a:r>
              <a:rPr lang="en-US" altLang="zh-CN" b="0" i="0" dirty="0">
                <a:solidFill>
                  <a:srgbClr val="24292E"/>
                </a:solidFill>
                <a:effectLst/>
                <a:latin typeface="-apple-system"/>
              </a:rPr>
              <a:t>GNU</a:t>
            </a:r>
            <a:r>
              <a:rPr lang="zh-CN" altLang="en-US" b="0" i="0" dirty="0">
                <a:solidFill>
                  <a:srgbClr val="24292E"/>
                </a:solidFill>
                <a:effectLst/>
                <a:latin typeface="-apple-system"/>
              </a:rPr>
              <a:t>是</a:t>
            </a:r>
            <a:r>
              <a:rPr lang="en-US" altLang="zh-CN" b="0" i="0" dirty="0">
                <a:solidFill>
                  <a:srgbClr val="24292E"/>
                </a:solidFill>
                <a:effectLst/>
                <a:latin typeface="-apple-system"/>
              </a:rPr>
              <a:t>"</a:t>
            </a:r>
            <a:r>
              <a:rPr lang="en-US" altLang="zh-CN" b="1" i="0" dirty="0">
                <a:solidFill>
                  <a:srgbClr val="24292E"/>
                </a:solidFill>
                <a:effectLst/>
                <a:latin typeface="-apple-system"/>
              </a:rPr>
              <a:t>G</a:t>
            </a:r>
            <a:r>
              <a:rPr lang="en-US" altLang="zh-CN" b="0" i="0" dirty="0">
                <a:solidFill>
                  <a:srgbClr val="24292E"/>
                </a:solidFill>
                <a:effectLst/>
                <a:latin typeface="-apple-system"/>
              </a:rPr>
              <a:t>NU is </a:t>
            </a:r>
            <a:r>
              <a:rPr lang="en-US" altLang="zh-CN" b="1" i="0" dirty="0">
                <a:solidFill>
                  <a:srgbClr val="24292E"/>
                </a:solidFill>
                <a:effectLst/>
                <a:latin typeface="-apple-system"/>
              </a:rPr>
              <a:t>N</a:t>
            </a:r>
            <a:r>
              <a:rPr lang="en-US" altLang="zh-CN" b="0" i="0" dirty="0">
                <a:solidFill>
                  <a:srgbClr val="24292E"/>
                </a:solidFill>
                <a:effectLst/>
                <a:latin typeface="-apple-system"/>
              </a:rPr>
              <a:t>ot </a:t>
            </a:r>
            <a:r>
              <a:rPr lang="en-US" altLang="zh-CN" b="1" i="0" dirty="0">
                <a:solidFill>
                  <a:srgbClr val="24292E"/>
                </a:solidFill>
                <a:effectLst/>
                <a:latin typeface="-apple-system"/>
              </a:rPr>
              <a:t>U</a:t>
            </a:r>
            <a:r>
              <a:rPr lang="en-US" altLang="zh-CN" b="0" i="0" dirty="0">
                <a:solidFill>
                  <a:srgbClr val="24292E"/>
                </a:solidFill>
                <a:effectLst/>
                <a:latin typeface="-apple-system"/>
              </a:rPr>
              <a:t>nix"</a:t>
            </a:r>
            <a:r>
              <a:rPr lang="zh-CN" altLang="en-US" b="0" i="0" dirty="0">
                <a:solidFill>
                  <a:srgbClr val="24292E"/>
                </a:solidFill>
                <a:effectLst/>
                <a:latin typeface="-apple-system"/>
              </a:rPr>
              <a:t>的 </a:t>
            </a:r>
            <a:r>
              <a:rPr lang="zh-CN" altLang="en-US" b="1" i="1" dirty="0">
                <a:solidFill>
                  <a:srgbClr val="24292E"/>
                </a:solidFill>
                <a:effectLst/>
                <a:latin typeface="-apple-system"/>
              </a:rPr>
              <a:t>递归缩写</a:t>
            </a:r>
            <a:r>
              <a:rPr lang="zh-CN" altLang="en-US" b="0" i="0" dirty="0">
                <a:solidFill>
                  <a:srgbClr val="24292E"/>
                </a:solidFill>
                <a:effectLst/>
                <a:latin typeface="-apple-system"/>
              </a:rPr>
              <a:t>。其目标是创建一套完全</a:t>
            </a:r>
            <a:r>
              <a:rPr lang="zh-CN" altLang="en-US" b="1" i="0" dirty="0">
                <a:solidFill>
                  <a:srgbClr val="24292E"/>
                </a:solidFill>
                <a:effectLst/>
                <a:latin typeface="-apple-system"/>
              </a:rPr>
              <a:t>自由</a:t>
            </a:r>
            <a:r>
              <a:rPr lang="zh-CN" altLang="en-US" b="0" i="0" dirty="0">
                <a:solidFill>
                  <a:srgbClr val="24292E"/>
                </a:solidFill>
                <a:effectLst/>
                <a:latin typeface="-apple-system"/>
              </a:rPr>
              <a:t>的操作系统。为保证</a:t>
            </a:r>
            <a:r>
              <a:rPr lang="en-US" altLang="zh-CN" b="0" i="0" dirty="0">
                <a:solidFill>
                  <a:srgbClr val="24292E"/>
                </a:solidFill>
                <a:effectLst/>
                <a:latin typeface="-apple-system"/>
              </a:rPr>
              <a:t>GNU</a:t>
            </a:r>
            <a:r>
              <a:rPr lang="zh-CN" altLang="en-US" b="0" i="0" dirty="0">
                <a:solidFill>
                  <a:srgbClr val="24292E"/>
                </a:solidFill>
                <a:effectLst/>
                <a:latin typeface="-apple-system"/>
              </a:rPr>
              <a:t>软件可以自由地“使用、复制、修改和发布”，所有</a:t>
            </a:r>
            <a:r>
              <a:rPr lang="en-US" altLang="zh-CN" b="0" i="0" dirty="0">
                <a:solidFill>
                  <a:srgbClr val="24292E"/>
                </a:solidFill>
                <a:effectLst/>
                <a:latin typeface="-apple-system"/>
              </a:rPr>
              <a:t>GNU</a:t>
            </a:r>
            <a:r>
              <a:rPr lang="zh-CN" altLang="en-US" b="0" i="0" dirty="0">
                <a:solidFill>
                  <a:srgbClr val="24292E"/>
                </a:solidFill>
                <a:effectLst/>
                <a:latin typeface="-apple-system"/>
              </a:rPr>
              <a:t>软件都包含一份在禁止其他人添加任何限制的情况下，授权所有权利给任何人的协议条款，</a:t>
            </a:r>
            <a:r>
              <a:rPr lang="en-US" altLang="zh-CN" b="0" i="0" dirty="0">
                <a:solidFill>
                  <a:srgbClr val="24292E"/>
                </a:solidFill>
                <a:effectLst/>
                <a:latin typeface="-apple-system"/>
              </a:rPr>
              <a:t>GNU</a:t>
            </a:r>
            <a:r>
              <a:rPr lang="zh-CN" altLang="en-US" b="0" i="0" dirty="0">
                <a:solidFill>
                  <a:srgbClr val="24292E"/>
                </a:solidFill>
                <a:effectLst/>
                <a:latin typeface="-apple-system"/>
              </a:rPr>
              <a:t>通用公共许可证。</a:t>
            </a: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直到</a:t>
            </a:r>
            <a:r>
              <a:rPr lang="en-US" altLang="zh-CN" b="0" i="0" dirty="0">
                <a:solidFill>
                  <a:srgbClr val="24292E"/>
                </a:solidFill>
                <a:effectLst/>
                <a:latin typeface="-apple-system"/>
              </a:rPr>
              <a:t>1990</a:t>
            </a:r>
            <a:r>
              <a:rPr lang="zh-CN" altLang="en-US" b="0" i="0" dirty="0">
                <a:solidFill>
                  <a:srgbClr val="24292E"/>
                </a:solidFill>
                <a:effectLst/>
                <a:latin typeface="-apple-system"/>
              </a:rPr>
              <a:t>年，</a:t>
            </a:r>
            <a:r>
              <a:rPr lang="en-US" altLang="zh-CN" b="0" i="0" dirty="0">
                <a:solidFill>
                  <a:srgbClr val="24292E"/>
                </a:solidFill>
                <a:effectLst/>
                <a:latin typeface="-apple-system"/>
              </a:rPr>
              <a:t>GNU</a:t>
            </a:r>
            <a:r>
              <a:rPr lang="zh-CN" altLang="en-US" b="0" i="0" dirty="0">
                <a:solidFill>
                  <a:srgbClr val="24292E"/>
                </a:solidFill>
                <a:effectLst/>
                <a:latin typeface="-apple-system"/>
              </a:rPr>
              <a:t>计划已经开发出了强大的文字编辑器</a:t>
            </a:r>
            <a:r>
              <a:rPr lang="en-US" altLang="zh-CN" b="0" i="0" dirty="0" err="1">
                <a:solidFill>
                  <a:srgbClr val="24292E"/>
                </a:solidFill>
                <a:effectLst/>
                <a:latin typeface="-apple-system"/>
              </a:rPr>
              <a:t>Emacs,C</a:t>
            </a:r>
            <a:r>
              <a:rPr lang="zh-CN" altLang="en-US" b="0" i="0" dirty="0">
                <a:solidFill>
                  <a:srgbClr val="24292E"/>
                </a:solidFill>
                <a:effectLst/>
                <a:latin typeface="-apple-system"/>
              </a:rPr>
              <a:t>语言编译器</a:t>
            </a:r>
            <a:r>
              <a:rPr lang="en-US" altLang="zh-CN" b="0" i="0" dirty="0">
                <a:solidFill>
                  <a:srgbClr val="24292E"/>
                </a:solidFill>
                <a:effectLst/>
                <a:latin typeface="-apple-system"/>
              </a:rPr>
              <a:t>GCC,</a:t>
            </a:r>
            <a:r>
              <a:rPr lang="zh-CN" altLang="en-US" b="0" i="0" dirty="0">
                <a:solidFill>
                  <a:srgbClr val="24292E"/>
                </a:solidFill>
                <a:effectLst/>
                <a:latin typeface="-apple-system"/>
              </a:rPr>
              <a:t>以及大部分</a:t>
            </a:r>
            <a:r>
              <a:rPr lang="en-US" altLang="zh-CN" b="0" i="0" dirty="0">
                <a:solidFill>
                  <a:srgbClr val="24292E"/>
                </a:solidFill>
                <a:effectLst/>
                <a:latin typeface="-apple-system"/>
              </a:rPr>
              <a:t>UNIX</a:t>
            </a:r>
            <a:r>
              <a:rPr lang="zh-CN" altLang="en-US" b="0" i="0" dirty="0">
                <a:solidFill>
                  <a:srgbClr val="24292E"/>
                </a:solidFill>
                <a:effectLst/>
                <a:latin typeface="-apple-system"/>
              </a:rPr>
              <a:t>系统的程序库和工具。唯独没有完成重要的操作系统内核。</a:t>
            </a:r>
          </a:p>
          <a:p>
            <a:pPr algn="l"/>
            <a:r>
              <a:rPr lang="en-US" altLang="zh-CN" b="0" i="0" dirty="0">
                <a:solidFill>
                  <a:srgbClr val="24292E"/>
                </a:solidFill>
                <a:effectLst/>
                <a:latin typeface="-apple-system"/>
              </a:rPr>
              <a:t>1991</a:t>
            </a:r>
            <a:r>
              <a:rPr lang="zh-CN" altLang="en-US" b="0" i="0" dirty="0">
                <a:solidFill>
                  <a:srgbClr val="24292E"/>
                </a:solidFill>
                <a:effectLst/>
                <a:latin typeface="-apple-system"/>
              </a:rPr>
              <a:t>年，</a:t>
            </a:r>
            <a:r>
              <a:rPr lang="en-US" altLang="zh-CN" b="0" i="0" dirty="0">
                <a:solidFill>
                  <a:srgbClr val="24292E"/>
                </a:solidFill>
                <a:effectLst/>
                <a:latin typeface="-apple-system"/>
              </a:rPr>
              <a:t>Linus Benedict Torvalds</a:t>
            </a:r>
            <a:r>
              <a:rPr lang="zh-CN" altLang="en-US" b="0" i="0" dirty="0">
                <a:solidFill>
                  <a:srgbClr val="24292E"/>
                </a:solidFill>
                <a:effectLst/>
                <a:latin typeface="-apple-system"/>
              </a:rPr>
              <a:t>发帖说明自己基于爱好在编写操作系统。许多人为这个项目贡献了代码。</a:t>
            </a:r>
            <a:r>
              <a:rPr lang="en-US" altLang="zh-CN" b="0" i="0" dirty="0">
                <a:solidFill>
                  <a:srgbClr val="24292E"/>
                </a:solidFill>
                <a:effectLst/>
                <a:latin typeface="-apple-system"/>
              </a:rPr>
              <a:t>1991</a:t>
            </a:r>
            <a:r>
              <a:rPr lang="zh-CN" altLang="en-US" b="0" i="0" dirty="0">
                <a:solidFill>
                  <a:srgbClr val="24292E"/>
                </a:solidFill>
                <a:effectLst/>
                <a:latin typeface="-apple-system"/>
              </a:rPr>
              <a:t>年</a:t>
            </a:r>
            <a:r>
              <a:rPr lang="en-US" altLang="zh-CN" b="0" i="0" dirty="0">
                <a:solidFill>
                  <a:srgbClr val="24292E"/>
                </a:solidFill>
                <a:effectLst/>
                <a:latin typeface="-apple-system"/>
              </a:rPr>
              <a:t>9</a:t>
            </a:r>
            <a:r>
              <a:rPr lang="zh-CN" altLang="en-US" b="0" i="0" dirty="0">
                <a:solidFill>
                  <a:srgbClr val="24292E"/>
                </a:solidFill>
                <a:effectLst/>
                <a:latin typeface="-apple-system"/>
              </a:rPr>
              <a:t>月</a:t>
            </a:r>
            <a:r>
              <a:rPr lang="en-US" altLang="zh-CN" b="0" i="0" dirty="0">
                <a:solidFill>
                  <a:srgbClr val="24292E"/>
                </a:solidFill>
                <a:effectLst/>
                <a:latin typeface="-apple-system"/>
              </a:rPr>
              <a:t>Linux</a:t>
            </a:r>
            <a:r>
              <a:rPr lang="zh-CN" altLang="en-US" b="0" i="0" dirty="0">
                <a:solidFill>
                  <a:srgbClr val="24292E"/>
                </a:solidFill>
                <a:effectLst/>
                <a:latin typeface="-apple-system"/>
              </a:rPr>
              <a:t>内核版本</a:t>
            </a:r>
            <a:r>
              <a:rPr lang="en-US" altLang="zh-CN" b="0" i="0" dirty="0">
                <a:solidFill>
                  <a:srgbClr val="24292E"/>
                </a:solidFill>
                <a:effectLst/>
                <a:latin typeface="-apple-system"/>
              </a:rPr>
              <a:t>0.01</a:t>
            </a:r>
            <a:r>
              <a:rPr lang="zh-CN" altLang="en-US" b="0" i="0" dirty="0">
                <a:solidFill>
                  <a:srgbClr val="24292E"/>
                </a:solidFill>
                <a:effectLst/>
                <a:latin typeface="-apple-system"/>
              </a:rPr>
              <a:t>终于发布，共有</a:t>
            </a:r>
            <a:r>
              <a:rPr lang="en-US" altLang="zh-CN" b="0" i="0" dirty="0">
                <a:solidFill>
                  <a:srgbClr val="24292E"/>
                </a:solidFill>
                <a:effectLst/>
                <a:latin typeface="-apple-system"/>
              </a:rPr>
              <a:t>10,239</a:t>
            </a:r>
            <a:r>
              <a:rPr lang="zh-CN" altLang="en-US" b="0" i="0" dirty="0">
                <a:solidFill>
                  <a:srgbClr val="24292E"/>
                </a:solidFill>
                <a:effectLst/>
                <a:latin typeface="-apple-system"/>
              </a:rPr>
              <a:t>行代码。</a:t>
            </a:r>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6</a:t>
            </a:fld>
            <a:endParaRPr lang="zh-CN" altLang="en-US"/>
          </a:p>
        </p:txBody>
      </p:sp>
    </p:spTree>
    <p:extLst>
      <p:ext uri="{BB962C8B-B14F-4D97-AF65-F5344CB8AC3E}">
        <p14:creationId xmlns:p14="http://schemas.microsoft.com/office/powerpoint/2010/main" val="148890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由于</a:t>
            </a:r>
            <a:r>
              <a:rPr lang="en-US" altLang="zh-CN" b="0" i="0" dirty="0">
                <a:solidFill>
                  <a:srgbClr val="333333"/>
                </a:solidFill>
                <a:effectLst/>
                <a:latin typeface="Helvetica Neue"/>
              </a:rPr>
              <a:t>GNU</a:t>
            </a:r>
            <a:r>
              <a:rPr lang="zh-CN" altLang="en-US" b="0" i="0" dirty="0">
                <a:solidFill>
                  <a:srgbClr val="333333"/>
                </a:solidFill>
                <a:effectLst/>
                <a:latin typeface="Helvetica Neue"/>
              </a:rPr>
              <a:t>项目创造了很多操作系统需要的组件而内核无法使用，</a:t>
            </a:r>
            <a:r>
              <a:rPr lang="en-US" altLang="zh-CN" b="0" i="0" dirty="0">
                <a:solidFill>
                  <a:srgbClr val="333333"/>
                </a:solidFill>
                <a:effectLst/>
                <a:latin typeface="Helvetica Neue"/>
              </a:rPr>
              <a:t>BSD</a:t>
            </a:r>
            <a:r>
              <a:rPr lang="zh-CN" altLang="en-US" b="0" i="0" dirty="0">
                <a:solidFill>
                  <a:srgbClr val="333333"/>
                </a:solidFill>
                <a:effectLst/>
                <a:latin typeface="Helvetica Neue"/>
              </a:rPr>
              <a:t>操作系统正在经历法律纠纷</a:t>
            </a:r>
            <a:r>
              <a:rPr lang="en-US" altLang="zh-CN" b="0" i="0" dirty="0">
                <a:solidFill>
                  <a:srgbClr val="333333"/>
                </a:solidFill>
                <a:effectLst/>
                <a:latin typeface="Helvetica Neue"/>
              </a:rPr>
              <a:t>(</a:t>
            </a:r>
            <a:r>
              <a:rPr lang="zh-CN" altLang="en-US" b="0" i="0" dirty="0">
                <a:solidFill>
                  <a:srgbClr val="333333"/>
                </a:solidFill>
                <a:effectLst/>
                <a:latin typeface="Helvetica Neue"/>
              </a:rPr>
              <a:t>没错，就是</a:t>
            </a:r>
            <a:r>
              <a:rPr lang="en-US" altLang="zh-CN" b="0" i="0" dirty="0">
                <a:solidFill>
                  <a:srgbClr val="333333"/>
                </a:solidFill>
                <a:effectLst/>
                <a:latin typeface="Helvetica Neue"/>
              </a:rPr>
              <a:t>AT&amp;T</a:t>
            </a:r>
            <a:r>
              <a:rPr lang="zh-CN" altLang="en-US" b="0" i="0" dirty="0">
                <a:solidFill>
                  <a:srgbClr val="333333"/>
                </a:solidFill>
                <a:effectLst/>
                <a:latin typeface="Helvetica Neue"/>
              </a:rPr>
              <a:t>干的</a:t>
            </a:r>
            <a:r>
              <a:rPr lang="en-US" altLang="zh-CN" b="0" i="0" dirty="0">
                <a:solidFill>
                  <a:srgbClr val="333333"/>
                </a:solidFill>
                <a:effectLst/>
                <a:latin typeface="Helvetica Neue"/>
              </a:rPr>
              <a:t>)</a:t>
            </a:r>
            <a:r>
              <a:rPr lang="zh-CN" altLang="en-US" b="0" i="0" dirty="0">
                <a:solidFill>
                  <a:srgbClr val="333333"/>
                </a:solidFill>
                <a:effectLst/>
                <a:latin typeface="Helvetica Neue"/>
              </a:rPr>
              <a:t>，早期功能有限的</a:t>
            </a:r>
            <a:r>
              <a:rPr lang="en-US" altLang="zh-CN" b="0" i="0" dirty="0">
                <a:solidFill>
                  <a:srgbClr val="333333"/>
                </a:solidFill>
                <a:effectLst/>
                <a:latin typeface="Helvetica Neue"/>
              </a:rPr>
              <a:t>Linux</a:t>
            </a:r>
            <a:r>
              <a:rPr lang="zh-CN" altLang="en-US" b="0" i="0" dirty="0">
                <a:solidFill>
                  <a:srgbClr val="333333"/>
                </a:solidFill>
                <a:effectLst/>
                <a:latin typeface="Helvetica Neue"/>
              </a:rPr>
              <a:t>迅速获得了开发人员和用户。我们现在所说的</a:t>
            </a:r>
            <a:r>
              <a:rPr lang="en-US" altLang="zh-CN" b="0" i="0" dirty="0">
                <a:solidFill>
                  <a:srgbClr val="333333"/>
                </a:solidFill>
                <a:effectLst/>
                <a:latin typeface="Helvetica Neue"/>
              </a:rPr>
              <a:t>Linux,</a:t>
            </a:r>
            <a:r>
              <a:rPr lang="zh-CN" altLang="en-US" b="0" i="0" dirty="0">
                <a:solidFill>
                  <a:srgbClr val="333333"/>
                </a:solidFill>
                <a:effectLst/>
                <a:latin typeface="Helvetica Neue"/>
              </a:rPr>
              <a:t>通常应该指的是</a:t>
            </a:r>
            <a:r>
              <a:rPr lang="en-US" altLang="zh-CN" b="0" i="0" dirty="0">
                <a:solidFill>
                  <a:srgbClr val="333333"/>
                </a:solidFill>
                <a:effectLst/>
                <a:latin typeface="Helvetica Neue"/>
              </a:rPr>
              <a:t>GNU/Linux,</a:t>
            </a:r>
            <a:r>
              <a:rPr lang="zh-CN" altLang="en-US" b="0" i="0" dirty="0">
                <a:solidFill>
                  <a:srgbClr val="333333"/>
                </a:solidFill>
                <a:effectLst/>
                <a:latin typeface="Helvetica Neue"/>
              </a:rPr>
              <a:t>即</a:t>
            </a:r>
            <a:r>
              <a:rPr lang="en-US" altLang="zh-CN" b="0" i="0" dirty="0">
                <a:solidFill>
                  <a:srgbClr val="333333"/>
                </a:solidFill>
                <a:effectLst/>
                <a:latin typeface="Helvetica Neue"/>
              </a:rPr>
              <a:t>GNU</a:t>
            </a:r>
            <a:r>
              <a:rPr lang="zh-CN" altLang="en-US" b="0" i="0" dirty="0">
                <a:solidFill>
                  <a:srgbClr val="333333"/>
                </a:solidFill>
                <a:effectLst/>
                <a:latin typeface="Helvetica Neue"/>
              </a:rPr>
              <a:t>计划的组件与</a:t>
            </a:r>
            <a:r>
              <a:rPr lang="en-US" altLang="zh-CN" b="0" i="0" dirty="0">
                <a:solidFill>
                  <a:srgbClr val="333333"/>
                </a:solidFill>
                <a:effectLst/>
                <a:latin typeface="Helvetica Neue"/>
              </a:rPr>
              <a:t>Linux</a:t>
            </a:r>
            <a:r>
              <a:rPr lang="zh-CN" altLang="en-US" b="0" i="0" dirty="0">
                <a:solidFill>
                  <a:srgbClr val="333333"/>
                </a:solidFill>
                <a:effectLst/>
                <a:latin typeface="Helvetica Neue"/>
              </a:rPr>
              <a:t>内核的组合。到现在这个操作系统应该称为</a:t>
            </a:r>
            <a:r>
              <a:rPr lang="en-US" altLang="zh-CN" b="0" i="0" dirty="0">
                <a:solidFill>
                  <a:srgbClr val="333333"/>
                </a:solidFill>
                <a:effectLst/>
                <a:latin typeface="Helvetica Neue"/>
              </a:rPr>
              <a:t>Linux</a:t>
            </a:r>
            <a:r>
              <a:rPr lang="zh-CN" altLang="en-US" b="0" i="0" dirty="0">
                <a:solidFill>
                  <a:srgbClr val="333333"/>
                </a:solidFill>
                <a:effectLst/>
                <a:latin typeface="Helvetica Neue"/>
              </a:rPr>
              <a:t>还是</a:t>
            </a:r>
            <a:r>
              <a:rPr lang="en-US" altLang="zh-CN" b="0" i="0" dirty="0">
                <a:solidFill>
                  <a:srgbClr val="333333"/>
                </a:solidFill>
                <a:effectLst/>
                <a:latin typeface="Helvetica Neue"/>
              </a:rPr>
              <a:t>GNU/Linux</a:t>
            </a:r>
            <a:r>
              <a:rPr lang="zh-CN" altLang="en-US" b="0" i="0" dirty="0">
                <a:solidFill>
                  <a:srgbClr val="333333"/>
                </a:solidFill>
                <a:effectLst/>
                <a:latin typeface="Helvetica Neue"/>
              </a:rPr>
              <a:t>还存在着争议。</a:t>
            </a:r>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7</a:t>
            </a:fld>
            <a:endParaRPr lang="zh-CN" altLang="en-US"/>
          </a:p>
        </p:txBody>
      </p:sp>
    </p:spTree>
    <p:extLst>
      <p:ext uri="{BB962C8B-B14F-4D97-AF65-F5344CB8AC3E}">
        <p14:creationId xmlns:p14="http://schemas.microsoft.com/office/powerpoint/2010/main" val="339404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8</a:t>
            </a:fld>
            <a:endParaRPr lang="zh-CN" altLang="en-US"/>
          </a:p>
        </p:txBody>
      </p:sp>
    </p:spTree>
    <p:extLst>
      <p:ext uri="{BB962C8B-B14F-4D97-AF65-F5344CB8AC3E}">
        <p14:creationId xmlns:p14="http://schemas.microsoft.com/office/powerpoint/2010/main" val="285128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8FA591-39BE-4379-909C-1929130CB958}" type="slidenum">
              <a:rPr lang="zh-CN" altLang="en-US" smtClean="0"/>
              <a:t>10</a:t>
            </a:fld>
            <a:endParaRPr lang="zh-CN" altLang="en-US"/>
          </a:p>
        </p:txBody>
      </p:sp>
    </p:spTree>
    <p:extLst>
      <p:ext uri="{BB962C8B-B14F-4D97-AF65-F5344CB8AC3E}">
        <p14:creationId xmlns:p14="http://schemas.microsoft.com/office/powerpoint/2010/main" val="319438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214875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232118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68291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253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1970613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2388696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3438999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429248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53803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99188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134257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42244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186280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279951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68528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5301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ABC967-7C85-408D-9310-F4B5147F147B}" type="datetimeFigureOut">
              <a:rPr lang="zh-CN" altLang="en-US" smtClean="0"/>
              <a:t>2021/3/31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323473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BC967-7C85-408D-9310-F4B5147F147B}" type="datetimeFigureOut">
              <a:rPr lang="zh-CN" altLang="en-US" smtClean="0"/>
              <a:t>2021/3/31</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551446D-AE9C-4D59-94B6-6D9606B9C016}" type="slidenum">
              <a:rPr lang="zh-CN" altLang="en-US" smtClean="0"/>
              <a:t>‹#›</a:t>
            </a:fld>
            <a:endParaRPr lang="zh-CN" altLang="en-US"/>
          </a:p>
        </p:txBody>
      </p:sp>
    </p:spTree>
    <p:extLst>
      <p:ext uri="{BB962C8B-B14F-4D97-AF65-F5344CB8AC3E}">
        <p14:creationId xmlns:p14="http://schemas.microsoft.com/office/powerpoint/2010/main" val="3043546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zh-cn/windows/wsl/install-win1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gif"/><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loud.tencent.com/" TargetMode="External"/><Relationship Id="rId7"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hyperlink" Target="https://www.huaweicloud.com/" TargetMode="External"/><Relationship Id="rId5" Type="http://schemas.openxmlformats.org/officeDocument/2006/relationships/hyperlink" Target="https://cn.aliyun.com/" TargetMode="Externa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151AC-3569-4DF8-A2D1-F4386CEF0B53}"/>
              </a:ext>
            </a:extLst>
          </p:cNvPr>
          <p:cNvSpPr>
            <a:spLocks noGrp="1"/>
          </p:cNvSpPr>
          <p:nvPr>
            <p:ph type="ctrTitle"/>
          </p:nvPr>
        </p:nvSpPr>
        <p:spPr/>
        <p:txBody>
          <a:bodyPr/>
          <a:lstStyle/>
          <a:p>
            <a:r>
              <a:rPr lang="en-US" altLang="zh-CN" dirty="0"/>
              <a:t>Linux</a:t>
            </a:r>
            <a:r>
              <a:rPr lang="zh-CN" altLang="en-US" dirty="0"/>
              <a:t>入门</a:t>
            </a:r>
          </a:p>
        </p:txBody>
      </p:sp>
      <p:sp>
        <p:nvSpPr>
          <p:cNvPr id="3" name="副标题 2">
            <a:extLst>
              <a:ext uri="{FF2B5EF4-FFF2-40B4-BE49-F238E27FC236}">
                <a16:creationId xmlns:a16="http://schemas.microsoft.com/office/drawing/2014/main" id="{B53C9AA2-06F9-4A31-8854-60D535DB4DE4}"/>
              </a:ext>
            </a:extLst>
          </p:cNvPr>
          <p:cNvSpPr>
            <a:spLocks noGrp="1"/>
          </p:cNvSpPr>
          <p:nvPr>
            <p:ph type="subTitle" idx="1"/>
          </p:nvPr>
        </p:nvSpPr>
        <p:spPr/>
        <p:txBody>
          <a:bodyPr/>
          <a:lstStyle/>
          <a:p>
            <a:r>
              <a:rPr lang="zh-CN" altLang="en-US" dirty="0"/>
              <a:t>软件</a:t>
            </a:r>
            <a:r>
              <a:rPr lang="en-US" altLang="zh-CN" dirty="0"/>
              <a:t>91 </a:t>
            </a:r>
            <a:r>
              <a:rPr lang="zh-CN" altLang="en-US" dirty="0"/>
              <a:t>邱俣涵</a:t>
            </a:r>
          </a:p>
        </p:txBody>
      </p:sp>
    </p:spTree>
    <p:extLst>
      <p:ext uri="{BB962C8B-B14F-4D97-AF65-F5344CB8AC3E}">
        <p14:creationId xmlns:p14="http://schemas.microsoft.com/office/powerpoint/2010/main" val="186984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CB619-8D66-4FB2-BC52-98A85DBC151D}"/>
              </a:ext>
            </a:extLst>
          </p:cNvPr>
          <p:cNvSpPr>
            <a:spLocks noGrp="1"/>
          </p:cNvSpPr>
          <p:nvPr>
            <p:ph type="title"/>
          </p:nvPr>
        </p:nvSpPr>
        <p:spPr>
          <a:xfrm>
            <a:off x="278176" y="375129"/>
            <a:ext cx="10353762" cy="970450"/>
          </a:xfrm>
        </p:spPr>
        <p:txBody>
          <a:bodyPr/>
          <a:lstStyle/>
          <a:p>
            <a:pPr algn="l"/>
            <a:r>
              <a:rPr lang="en-US" altLang="zh-CN" dirty="0"/>
              <a:t>2.</a:t>
            </a:r>
            <a:r>
              <a:rPr lang="zh-CN" altLang="en-US" dirty="0"/>
              <a:t>安装属于自己的</a:t>
            </a:r>
            <a:r>
              <a:rPr lang="en-US" altLang="zh-CN" dirty="0"/>
              <a:t>Linux</a:t>
            </a:r>
            <a:r>
              <a:rPr lang="zh-CN" altLang="en-US" dirty="0"/>
              <a:t>系统</a:t>
            </a:r>
          </a:p>
        </p:txBody>
      </p:sp>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785305" y="1399624"/>
            <a:ext cx="10353762" cy="4058751"/>
          </a:xfrm>
        </p:spPr>
        <p:txBody>
          <a:bodyPr>
            <a:normAutofit/>
          </a:bodyPr>
          <a:lstStyle/>
          <a:p>
            <a:pPr marL="36900" indent="0">
              <a:buNone/>
            </a:pPr>
            <a:endParaRPr lang="zh-CN" altLang="en-US" sz="2400" dirty="0"/>
          </a:p>
          <a:p>
            <a:r>
              <a:rPr lang="zh-CN" altLang="en-US" sz="2400" dirty="0"/>
              <a:t>优点：使用任何设备都可以连接访问，</a:t>
            </a:r>
            <a:r>
              <a:rPr lang="en-US" altLang="zh-CN" sz="2400" dirty="0"/>
              <a:t>24</a:t>
            </a:r>
            <a:r>
              <a:rPr lang="zh-CN" altLang="en-US" sz="2400" dirty="0"/>
              <a:t>小时不间断运行。可以用来搭建个人网站等。</a:t>
            </a:r>
          </a:p>
          <a:p>
            <a:r>
              <a:rPr lang="zh-CN" altLang="en-US" sz="2400" dirty="0"/>
              <a:t>缺点：有网的地方才能用，要钱</a:t>
            </a: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919119" y="105936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2.1 </a:t>
            </a:r>
            <a:r>
              <a:rPr lang="zh-CN" altLang="en-US" sz="3600" dirty="0"/>
              <a:t>服务器</a:t>
            </a:r>
          </a:p>
        </p:txBody>
      </p:sp>
      <p:pic>
        <p:nvPicPr>
          <p:cNvPr id="6" name="图片 5">
            <a:extLst>
              <a:ext uri="{FF2B5EF4-FFF2-40B4-BE49-F238E27FC236}">
                <a16:creationId xmlns:a16="http://schemas.microsoft.com/office/drawing/2014/main" id="{9D269116-9B53-4A64-85D5-F5308072B5B1}"/>
              </a:ext>
            </a:extLst>
          </p:cNvPr>
          <p:cNvPicPr>
            <a:picLocks noChangeAspect="1"/>
          </p:cNvPicPr>
          <p:nvPr/>
        </p:nvPicPr>
        <p:blipFill>
          <a:blip r:embed="rId3"/>
          <a:stretch>
            <a:fillRect/>
          </a:stretch>
        </p:blipFill>
        <p:spPr>
          <a:xfrm>
            <a:off x="2138225" y="3283359"/>
            <a:ext cx="8075837" cy="3089653"/>
          </a:xfrm>
          <a:prstGeom prst="rect">
            <a:avLst/>
          </a:prstGeom>
        </p:spPr>
      </p:pic>
    </p:spTree>
    <p:extLst>
      <p:ext uri="{BB962C8B-B14F-4D97-AF65-F5344CB8AC3E}">
        <p14:creationId xmlns:p14="http://schemas.microsoft.com/office/powerpoint/2010/main" val="4252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999262" y="769434"/>
            <a:ext cx="10353762" cy="4058751"/>
          </a:xfrm>
        </p:spPr>
        <p:txBody>
          <a:bodyPr>
            <a:normAutofit/>
          </a:bodyPr>
          <a:lstStyle/>
          <a:p>
            <a:pPr marL="36900" indent="0">
              <a:buNone/>
            </a:pPr>
            <a:endParaRPr lang="zh-CN" altLang="en-US" sz="2400" dirty="0"/>
          </a:p>
          <a:p>
            <a:r>
              <a:rPr lang="zh-CN" altLang="en-US" sz="2400" b="0" dirty="0">
                <a:solidFill>
                  <a:srgbClr val="D4D4D4"/>
                </a:solidFill>
                <a:effectLst/>
                <a:latin typeface="Consolas" panose="020B0609020204030204" pitchFamily="49" charset="0"/>
              </a:rPr>
              <a:t>考虑到娱乐需求（主要是打游戏），大家还是比较习惯用</a:t>
            </a:r>
            <a:r>
              <a:rPr lang="en-US" altLang="zh-CN" sz="2400" b="0" dirty="0">
                <a:solidFill>
                  <a:srgbClr val="D4D4D4"/>
                </a:solidFill>
                <a:effectLst/>
                <a:latin typeface="Consolas" panose="020B0609020204030204" pitchFamily="49" charset="0"/>
              </a:rPr>
              <a:t>windows</a:t>
            </a:r>
            <a:r>
              <a:rPr lang="zh-CN" altLang="en-US" sz="2400" b="0" dirty="0">
                <a:solidFill>
                  <a:srgbClr val="D4D4D4"/>
                </a:solidFill>
                <a:effectLst/>
                <a:latin typeface="Consolas" panose="020B0609020204030204" pitchFamily="49" charset="0"/>
              </a:rPr>
              <a:t>或者</a:t>
            </a:r>
            <a:r>
              <a:rPr lang="en-US" altLang="zh-CN" sz="2400" b="0" dirty="0">
                <a:solidFill>
                  <a:srgbClr val="D4D4D4"/>
                </a:solidFill>
                <a:effectLst/>
                <a:latin typeface="Consolas" panose="020B0609020204030204" pitchFamily="49" charset="0"/>
              </a:rPr>
              <a:t>mac</a:t>
            </a:r>
            <a:r>
              <a:rPr lang="zh-CN" altLang="en-US" sz="2400" b="0" dirty="0">
                <a:solidFill>
                  <a:srgbClr val="D4D4D4"/>
                </a:solidFill>
                <a:effectLst/>
                <a:latin typeface="Consolas" panose="020B0609020204030204" pitchFamily="49" charset="0"/>
              </a:rPr>
              <a:t>，大部分人不会让电脑上只存在一个</a:t>
            </a:r>
            <a:r>
              <a:rPr lang="en-US" altLang="zh-CN" sz="2400" b="0" dirty="0">
                <a:solidFill>
                  <a:srgbClr val="D4D4D4"/>
                </a:solidFill>
                <a:effectLst/>
                <a:latin typeface="Consolas" panose="020B0609020204030204" pitchFamily="49" charset="0"/>
              </a:rPr>
              <a:t>Linux</a:t>
            </a:r>
            <a:r>
              <a:rPr lang="zh-CN" altLang="en-US" sz="2400" b="0" dirty="0">
                <a:solidFill>
                  <a:srgbClr val="D4D4D4"/>
                </a:solidFill>
                <a:effectLst/>
                <a:latin typeface="Consolas" panose="020B0609020204030204" pitchFamily="49" charset="0"/>
              </a:rPr>
              <a:t>系统。这时可以选择安装双系统，选择一个自己喜欢的发行版按照网上的教程安装即可</a:t>
            </a:r>
            <a:r>
              <a:rPr lang="en-US" altLang="zh-CN" sz="2400" b="0" dirty="0">
                <a:solidFill>
                  <a:srgbClr val="D4D4D4"/>
                </a:solidFill>
                <a:effectLst/>
                <a:latin typeface="Consolas" panose="020B0609020204030204" pitchFamily="49" charset="0"/>
              </a:rPr>
              <a:t>~</a:t>
            </a:r>
            <a:r>
              <a:rPr lang="zh-CN" altLang="en-US" sz="2400" b="0" dirty="0">
                <a:solidFill>
                  <a:srgbClr val="D4D4D4"/>
                </a:solidFill>
                <a:effectLst/>
                <a:latin typeface="Consolas" panose="020B0609020204030204" pitchFamily="49" charset="0"/>
              </a:rPr>
              <a:t>不详细说明。</a:t>
            </a:r>
            <a:r>
              <a:rPr lang="en-US" altLang="zh-CN" sz="2400" b="0" dirty="0">
                <a:solidFill>
                  <a:srgbClr val="D4D4D4"/>
                </a:solidFill>
                <a:effectLst/>
                <a:latin typeface="Consolas" panose="020B0609020204030204" pitchFamily="49" charset="0"/>
              </a:rPr>
              <a:t>(</a:t>
            </a:r>
            <a:r>
              <a:rPr lang="zh-CN" altLang="en-US" sz="2400" b="0" dirty="0">
                <a:solidFill>
                  <a:srgbClr val="D4D4D4"/>
                </a:solidFill>
                <a:effectLst/>
                <a:latin typeface="Consolas" panose="020B0609020204030204" pitchFamily="49" charset="0"/>
              </a:rPr>
              <a:t>过程稍微有点点复杂，要自己做启动</a:t>
            </a:r>
            <a:r>
              <a:rPr lang="en-US" altLang="zh-CN" sz="2400" b="0" dirty="0">
                <a:solidFill>
                  <a:srgbClr val="D4D4D4"/>
                </a:solidFill>
                <a:effectLst/>
                <a:latin typeface="Consolas" panose="020B0609020204030204" pitchFamily="49" charset="0"/>
              </a:rPr>
              <a:t>U</a:t>
            </a:r>
            <a:r>
              <a:rPr lang="zh-CN" altLang="en-US" sz="2400" b="0" dirty="0">
                <a:solidFill>
                  <a:srgbClr val="D4D4D4"/>
                </a:solidFill>
                <a:effectLst/>
                <a:latin typeface="Consolas" panose="020B0609020204030204" pitchFamily="49" charset="0"/>
              </a:rPr>
              <a:t>盘之类的，还涉及磁盘的分配，小心翻车！</a:t>
            </a:r>
            <a:r>
              <a:rPr lang="en-US" altLang="zh-CN" sz="2400" b="0" dirty="0">
                <a:solidFill>
                  <a:srgbClr val="D4D4D4"/>
                </a:solidFill>
                <a:effectLst/>
                <a:latin typeface="Consolas" panose="020B0609020204030204" pitchFamily="49" charset="0"/>
              </a:rPr>
              <a:t>)</a:t>
            </a:r>
          </a:p>
          <a:p>
            <a:endParaRPr lang="zh-CN" altLang="en-US" sz="2400" b="0" dirty="0">
              <a:solidFill>
                <a:srgbClr val="D4D4D4"/>
              </a:solidFill>
              <a:effectLst/>
              <a:latin typeface="Consolas" panose="020B0609020204030204" pitchFamily="49" charset="0"/>
            </a:endParaRP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640339" y="30108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2.2 </a:t>
            </a:r>
            <a:r>
              <a:rPr lang="zh-CN" altLang="en-US" sz="3600" dirty="0"/>
              <a:t>双系统</a:t>
            </a:r>
          </a:p>
        </p:txBody>
      </p:sp>
      <p:pic>
        <p:nvPicPr>
          <p:cNvPr id="9" name="图片 8">
            <a:extLst>
              <a:ext uri="{FF2B5EF4-FFF2-40B4-BE49-F238E27FC236}">
                <a16:creationId xmlns:a16="http://schemas.microsoft.com/office/drawing/2014/main" id="{951294CB-140E-4D7E-B567-F40B196C842A}"/>
              </a:ext>
            </a:extLst>
          </p:cNvPr>
          <p:cNvPicPr>
            <a:picLocks noChangeAspect="1"/>
          </p:cNvPicPr>
          <p:nvPr/>
        </p:nvPicPr>
        <p:blipFill>
          <a:blip r:embed="rId3"/>
          <a:stretch>
            <a:fillRect/>
          </a:stretch>
        </p:blipFill>
        <p:spPr>
          <a:xfrm>
            <a:off x="3251042" y="3074276"/>
            <a:ext cx="6492803" cy="3482642"/>
          </a:xfrm>
          <a:prstGeom prst="rect">
            <a:avLst/>
          </a:prstGeom>
        </p:spPr>
      </p:pic>
    </p:spTree>
    <p:extLst>
      <p:ext uri="{BB962C8B-B14F-4D97-AF65-F5344CB8AC3E}">
        <p14:creationId xmlns:p14="http://schemas.microsoft.com/office/powerpoint/2010/main" val="172498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999262" y="769434"/>
            <a:ext cx="10353762" cy="4058751"/>
          </a:xfrm>
        </p:spPr>
        <p:txBody>
          <a:bodyPr>
            <a:normAutofit lnSpcReduction="10000"/>
          </a:bodyPr>
          <a:lstStyle/>
          <a:p>
            <a:pPr marL="36900" indent="0">
              <a:buNone/>
            </a:pPr>
            <a:endParaRPr lang="zh-CN" altLang="en-US" sz="2400" dirty="0"/>
          </a:p>
          <a:p>
            <a:br>
              <a:rPr lang="zh-CN" altLang="en-US" sz="2000" b="0" dirty="0">
                <a:solidFill>
                  <a:srgbClr val="D4D4D4"/>
                </a:solidFill>
                <a:effectLst/>
                <a:latin typeface="Consolas" panose="020B0609020204030204" pitchFamily="49" charset="0"/>
              </a:rPr>
            </a:br>
            <a:r>
              <a:rPr lang="zh-CN" altLang="en-US" sz="2800" b="0" dirty="0">
                <a:solidFill>
                  <a:srgbClr val="D4D4D4"/>
                </a:solidFill>
                <a:effectLst/>
                <a:latin typeface="Consolas" panose="020B0609020204030204" pitchFamily="49" charset="0"/>
              </a:rPr>
              <a:t>优点：使用双系统，当你使用其中一个系统时，系统其实无法察觉到电脑上还有另一个系统。你正在使用的系统可以占用电脑所有的硬件资源，保证运行的效率。</a:t>
            </a:r>
          </a:p>
          <a:p>
            <a:br>
              <a:rPr lang="zh-CN" altLang="en-US" sz="2800" b="0" dirty="0">
                <a:solidFill>
                  <a:srgbClr val="D4D4D4"/>
                </a:solidFill>
                <a:effectLst/>
                <a:latin typeface="Consolas" panose="020B0609020204030204" pitchFamily="49" charset="0"/>
              </a:rPr>
            </a:br>
            <a:r>
              <a:rPr lang="zh-CN" altLang="en-US" sz="2800" b="0" dirty="0">
                <a:solidFill>
                  <a:srgbClr val="D4D4D4"/>
                </a:solidFill>
                <a:effectLst/>
                <a:latin typeface="Consolas" panose="020B0609020204030204" pitchFamily="49" charset="0"/>
              </a:rPr>
              <a:t>缺点：系统是要占掉一部分硬盘空间的，对于硬盘容量吃紧的同学不太友好，而且安装的过程并不是那么简单。启动引导可能会出现各种各样奇怪的问题。</a:t>
            </a:r>
          </a:p>
          <a:p>
            <a:endParaRPr lang="zh-CN" altLang="en-US" sz="2400" b="0" dirty="0">
              <a:solidFill>
                <a:srgbClr val="D4D4D4"/>
              </a:solidFill>
              <a:effectLst/>
              <a:latin typeface="Consolas" panose="020B0609020204030204" pitchFamily="49" charset="0"/>
            </a:endParaRP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640339" y="30108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2.2 </a:t>
            </a:r>
            <a:r>
              <a:rPr lang="zh-CN" altLang="en-US" sz="3600" dirty="0"/>
              <a:t>双系统</a:t>
            </a:r>
          </a:p>
        </p:txBody>
      </p:sp>
    </p:spTree>
    <p:extLst>
      <p:ext uri="{BB962C8B-B14F-4D97-AF65-F5344CB8AC3E}">
        <p14:creationId xmlns:p14="http://schemas.microsoft.com/office/powerpoint/2010/main" val="276278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999262" y="769434"/>
            <a:ext cx="10353762" cy="4058751"/>
          </a:xfrm>
        </p:spPr>
        <p:txBody>
          <a:bodyPr>
            <a:normAutofit lnSpcReduction="10000"/>
          </a:bodyPr>
          <a:lstStyle/>
          <a:p>
            <a:pPr marL="36900" indent="0">
              <a:buNone/>
            </a:pPr>
            <a:endParaRPr lang="zh-CN" altLang="en-US" sz="3200" dirty="0"/>
          </a:p>
          <a:p>
            <a:r>
              <a:rPr lang="zh-CN" altLang="en-US" sz="2800" b="0" dirty="0">
                <a:solidFill>
                  <a:srgbClr val="D4D4D4"/>
                </a:solidFill>
                <a:effectLst/>
                <a:latin typeface="Consolas" panose="020B0609020204030204" pitchFamily="49" charset="0"/>
              </a:rPr>
              <a:t>有人想同时操作</a:t>
            </a:r>
            <a:r>
              <a:rPr lang="en-US" altLang="zh-CN" sz="2800" b="0" dirty="0">
                <a:solidFill>
                  <a:srgbClr val="D4D4D4"/>
                </a:solidFill>
                <a:effectLst/>
                <a:latin typeface="Consolas" panose="020B0609020204030204" pitchFamily="49" charset="0"/>
              </a:rPr>
              <a:t>Windows</a:t>
            </a:r>
            <a:r>
              <a:rPr lang="zh-CN" altLang="en-US" sz="2800" b="0" dirty="0">
                <a:solidFill>
                  <a:srgbClr val="D4D4D4"/>
                </a:solidFill>
                <a:effectLst/>
                <a:latin typeface="Consolas" panose="020B0609020204030204" pitchFamily="49" charset="0"/>
              </a:rPr>
              <a:t>和</a:t>
            </a:r>
            <a:r>
              <a:rPr lang="en-US" altLang="zh-CN" sz="2800" b="0" dirty="0">
                <a:solidFill>
                  <a:srgbClr val="D4D4D4"/>
                </a:solidFill>
                <a:effectLst/>
                <a:latin typeface="Consolas" panose="020B0609020204030204" pitchFamily="49" charset="0"/>
              </a:rPr>
              <a:t>Linux</a:t>
            </a:r>
            <a:r>
              <a:rPr lang="zh-CN" altLang="en-US" sz="2800" b="0" dirty="0">
                <a:solidFill>
                  <a:srgbClr val="D4D4D4"/>
                </a:solidFill>
                <a:effectLst/>
                <a:latin typeface="Consolas" panose="020B0609020204030204" pitchFamily="49" charset="0"/>
              </a:rPr>
              <a:t>两个系统，比如在</a:t>
            </a:r>
            <a:r>
              <a:rPr lang="en-US" altLang="zh-CN" sz="2800" b="0" dirty="0">
                <a:solidFill>
                  <a:srgbClr val="D4D4D4"/>
                </a:solidFill>
                <a:effectLst/>
                <a:latin typeface="Consolas" panose="020B0609020204030204" pitchFamily="49" charset="0"/>
              </a:rPr>
              <a:t>Windows</a:t>
            </a:r>
            <a:r>
              <a:rPr lang="zh-CN" altLang="en-US" sz="2800" b="0" dirty="0">
                <a:solidFill>
                  <a:srgbClr val="D4D4D4"/>
                </a:solidFill>
                <a:effectLst/>
                <a:latin typeface="Consolas" panose="020B0609020204030204" pitchFamily="49" charset="0"/>
              </a:rPr>
              <a:t>上用</a:t>
            </a:r>
            <a:r>
              <a:rPr lang="en-US" altLang="zh-CN" sz="2800" b="0" dirty="0" err="1">
                <a:solidFill>
                  <a:srgbClr val="D4D4D4"/>
                </a:solidFill>
                <a:effectLst/>
                <a:latin typeface="Consolas" panose="020B0609020204030204" pitchFamily="49" charset="0"/>
              </a:rPr>
              <a:t>onenote</a:t>
            </a:r>
            <a:r>
              <a:rPr lang="zh-CN" altLang="en-US" sz="2800" b="0" dirty="0">
                <a:solidFill>
                  <a:srgbClr val="D4D4D4"/>
                </a:solidFill>
                <a:effectLst/>
                <a:latin typeface="Consolas" panose="020B0609020204030204" pitchFamily="49" charset="0"/>
              </a:rPr>
              <a:t>写笔记并且同时使用</a:t>
            </a:r>
            <a:r>
              <a:rPr lang="en-US" altLang="zh-CN" sz="2800" b="0" dirty="0">
                <a:solidFill>
                  <a:srgbClr val="D4D4D4"/>
                </a:solidFill>
                <a:effectLst/>
                <a:latin typeface="Consolas" panose="020B0609020204030204" pitchFamily="49" charset="0"/>
              </a:rPr>
              <a:t>Linux</a:t>
            </a:r>
            <a:r>
              <a:rPr lang="zh-CN" altLang="en-US" sz="2800" b="0" dirty="0">
                <a:solidFill>
                  <a:srgbClr val="D4D4D4"/>
                </a:solidFill>
                <a:effectLst/>
                <a:latin typeface="Consolas" panose="020B0609020204030204" pitchFamily="49" charset="0"/>
              </a:rPr>
              <a:t>。虚拟机通过软件模拟出完整的硬件系统功能，将模拟出的系统完全隔离出来，你可以操作现有系统一样操作虚拟系统，虚拟系统不会对现有系统造成影响。</a:t>
            </a:r>
            <a:endParaRPr lang="en-US" altLang="zh-CN" sz="2800" b="0" dirty="0">
              <a:solidFill>
                <a:srgbClr val="D4D4D4"/>
              </a:solidFill>
              <a:effectLst/>
              <a:latin typeface="Consolas" panose="020B0609020204030204" pitchFamily="49" charset="0"/>
            </a:endParaRPr>
          </a:p>
          <a:p>
            <a:endParaRPr lang="en-US" altLang="zh-CN" sz="2800" dirty="0">
              <a:solidFill>
                <a:srgbClr val="D4D4D4"/>
              </a:solidFill>
              <a:effectLst/>
              <a:latin typeface="Consolas" panose="020B0609020204030204" pitchFamily="49" charset="0"/>
            </a:endParaRPr>
          </a:p>
          <a:p>
            <a:r>
              <a:rPr lang="en-US" altLang="zh-CN" sz="2800" b="0" dirty="0">
                <a:solidFill>
                  <a:srgbClr val="D4D4D4"/>
                </a:solidFill>
                <a:effectLst/>
                <a:latin typeface="Consolas" panose="020B0609020204030204" pitchFamily="49" charset="0"/>
              </a:rPr>
              <a:t>(</a:t>
            </a:r>
            <a:r>
              <a:rPr lang="zh-CN" altLang="en-US" sz="2800" b="0" dirty="0">
                <a:solidFill>
                  <a:srgbClr val="D4D4D4"/>
                </a:solidFill>
                <a:effectLst/>
                <a:latin typeface="Consolas" panose="020B0609020204030204" pitchFamily="49" charset="0"/>
              </a:rPr>
              <a:t>应该是目前大部分同学的选择</a:t>
            </a:r>
            <a:r>
              <a:rPr lang="en-US" altLang="zh-CN" sz="2800" b="0" dirty="0">
                <a:solidFill>
                  <a:srgbClr val="D4D4D4"/>
                </a:solidFill>
                <a:effectLst/>
                <a:latin typeface="Consolas" panose="020B0609020204030204" pitchFamily="49" charset="0"/>
              </a:rPr>
              <a:t>)</a:t>
            </a:r>
            <a:endParaRPr lang="zh-CN" altLang="en-US" sz="2800" b="0" dirty="0">
              <a:solidFill>
                <a:srgbClr val="D4D4D4"/>
              </a:solidFill>
              <a:effectLst/>
              <a:latin typeface="Consolas" panose="020B0609020204030204" pitchFamily="49" charset="0"/>
            </a:endParaRPr>
          </a:p>
          <a:p>
            <a:endParaRPr lang="zh-CN" altLang="en-US" sz="2400" b="0" dirty="0">
              <a:solidFill>
                <a:srgbClr val="D4D4D4"/>
              </a:solidFill>
              <a:effectLst/>
              <a:latin typeface="Consolas" panose="020B0609020204030204" pitchFamily="49" charset="0"/>
            </a:endParaRP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640339" y="30108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2.3 </a:t>
            </a:r>
            <a:r>
              <a:rPr lang="zh-CN" altLang="en-US" sz="3600" dirty="0"/>
              <a:t>虚拟机</a:t>
            </a:r>
          </a:p>
        </p:txBody>
      </p:sp>
    </p:spTree>
    <p:extLst>
      <p:ext uri="{BB962C8B-B14F-4D97-AF65-F5344CB8AC3E}">
        <p14:creationId xmlns:p14="http://schemas.microsoft.com/office/powerpoint/2010/main" val="12053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640339" y="1059365"/>
            <a:ext cx="3940728" cy="4058751"/>
          </a:xfrm>
        </p:spPr>
        <p:txBody>
          <a:bodyPr>
            <a:normAutofit/>
          </a:bodyPr>
          <a:lstStyle/>
          <a:p>
            <a:pPr marL="36900" indent="0">
              <a:buNone/>
            </a:pPr>
            <a:endParaRPr lang="zh-CN" altLang="en-US" sz="3200" dirty="0"/>
          </a:p>
          <a:p>
            <a:r>
              <a:rPr lang="zh-CN" altLang="en-US" sz="2800" b="0" dirty="0">
                <a:solidFill>
                  <a:srgbClr val="D4D4D4"/>
                </a:solidFill>
                <a:effectLst/>
                <a:latin typeface="Consolas" panose="020B0609020204030204" pitchFamily="49" charset="0"/>
              </a:rPr>
              <a:t>优点：同时操作两个系统，配置起来比双系统简单。</a:t>
            </a:r>
          </a:p>
          <a:p>
            <a:r>
              <a:rPr lang="zh-CN" altLang="en-US" sz="2800" b="0" dirty="0">
                <a:solidFill>
                  <a:srgbClr val="D4D4D4"/>
                </a:solidFill>
                <a:effectLst/>
                <a:latin typeface="Consolas" panose="020B0609020204030204" pitchFamily="49" charset="0"/>
              </a:rPr>
              <a:t>缺点：无法占用全部资源，配置差的电脑用可能卡。</a:t>
            </a:r>
            <a:endParaRPr lang="zh-CN" altLang="en-US" sz="2400" b="0" dirty="0">
              <a:solidFill>
                <a:srgbClr val="D4D4D4"/>
              </a:solidFill>
              <a:effectLst/>
              <a:latin typeface="Consolas" panose="020B0609020204030204" pitchFamily="49" charset="0"/>
            </a:endParaRP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640339" y="30108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2.3 </a:t>
            </a:r>
            <a:r>
              <a:rPr lang="zh-CN" altLang="en-US" sz="3600" dirty="0"/>
              <a:t>虚拟机</a:t>
            </a:r>
          </a:p>
        </p:txBody>
      </p:sp>
      <p:pic>
        <p:nvPicPr>
          <p:cNvPr id="5" name="Picture 2" descr="给windows 虚拟机装个ubuntu · 雪之梦技术驿站">
            <a:extLst>
              <a:ext uri="{FF2B5EF4-FFF2-40B4-BE49-F238E27FC236}">
                <a16:creationId xmlns:a16="http://schemas.microsoft.com/office/drawing/2014/main" id="{A692A255-63BE-4F76-9118-56C4C47A8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047" y="786307"/>
            <a:ext cx="6655194" cy="559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07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999262" y="769434"/>
            <a:ext cx="10353762" cy="5321400"/>
          </a:xfrm>
        </p:spPr>
        <p:txBody>
          <a:bodyPr>
            <a:normAutofit/>
          </a:bodyPr>
          <a:lstStyle/>
          <a:p>
            <a:pPr marL="36900" indent="0">
              <a:buNone/>
            </a:pPr>
            <a:endParaRPr lang="zh-CN" altLang="en-US" sz="3200" dirty="0"/>
          </a:p>
          <a:p>
            <a:r>
              <a:rPr lang="zh-CN" altLang="en-US" sz="2800" b="0" dirty="0">
                <a:solidFill>
                  <a:srgbClr val="D4D4D4"/>
                </a:solidFill>
                <a:effectLst/>
                <a:latin typeface="Consolas" panose="020B0609020204030204" pitchFamily="49" charset="0"/>
              </a:rPr>
              <a:t>对想使用</a:t>
            </a:r>
            <a:r>
              <a:rPr lang="en-US" altLang="zh-CN" sz="2800" b="0" dirty="0">
                <a:solidFill>
                  <a:srgbClr val="D4D4D4"/>
                </a:solidFill>
                <a:effectLst/>
                <a:latin typeface="Consolas" panose="020B0609020204030204" pitchFamily="49" charset="0"/>
              </a:rPr>
              <a:t>Linux</a:t>
            </a:r>
            <a:r>
              <a:rPr lang="zh-CN" altLang="en-US" sz="2800" b="0" dirty="0">
                <a:solidFill>
                  <a:srgbClr val="D4D4D4"/>
                </a:solidFill>
                <a:effectLst/>
                <a:latin typeface="Consolas" panose="020B0609020204030204" pitchFamily="49" charset="0"/>
              </a:rPr>
              <a:t>的</a:t>
            </a:r>
            <a:r>
              <a:rPr lang="en-US" altLang="zh-CN" sz="2800" b="0" dirty="0">
                <a:solidFill>
                  <a:srgbClr val="D4D4D4"/>
                </a:solidFill>
                <a:effectLst/>
                <a:latin typeface="Consolas" panose="020B0609020204030204" pitchFamily="49" charset="0"/>
              </a:rPr>
              <a:t>Windows</a:t>
            </a:r>
            <a:r>
              <a:rPr lang="zh-CN" altLang="en-US" sz="2800" b="0" dirty="0">
                <a:solidFill>
                  <a:srgbClr val="D4D4D4"/>
                </a:solidFill>
                <a:effectLst/>
                <a:latin typeface="Consolas" panose="020B0609020204030204" pitchFamily="49" charset="0"/>
              </a:rPr>
              <a:t>用户来说</a:t>
            </a:r>
            <a:r>
              <a:rPr lang="en-US" altLang="zh-CN" sz="2800" b="0" dirty="0" err="1">
                <a:solidFill>
                  <a:srgbClr val="D4D4D4"/>
                </a:solidFill>
                <a:effectLst/>
                <a:latin typeface="Consolas" panose="020B0609020204030204" pitchFamily="49" charset="0"/>
              </a:rPr>
              <a:t>wsl</a:t>
            </a:r>
            <a:r>
              <a:rPr lang="zh-CN" altLang="en-US" sz="2800" b="0" dirty="0">
                <a:solidFill>
                  <a:srgbClr val="D4D4D4"/>
                </a:solidFill>
                <a:effectLst/>
                <a:latin typeface="Consolas" panose="020B0609020204030204" pitchFamily="49" charset="0"/>
              </a:rPr>
              <a:t>应该是最香的选择了。</a:t>
            </a:r>
            <a:r>
              <a:rPr lang="en-US" altLang="zh-CN" sz="2800" b="0" dirty="0" err="1">
                <a:solidFill>
                  <a:srgbClr val="D4D4D4"/>
                </a:solidFill>
                <a:effectLst/>
                <a:latin typeface="Consolas" panose="020B0609020204030204" pitchFamily="49" charset="0"/>
              </a:rPr>
              <a:t>wsl</a:t>
            </a:r>
            <a:r>
              <a:rPr lang="zh-CN" altLang="en-US" sz="2800" b="0" dirty="0">
                <a:solidFill>
                  <a:srgbClr val="D4D4D4"/>
                </a:solidFill>
                <a:effectLst/>
                <a:latin typeface="Consolas" panose="020B0609020204030204" pitchFamily="49" charset="0"/>
              </a:rPr>
              <a:t>是</a:t>
            </a:r>
            <a:r>
              <a:rPr lang="en-US" altLang="zh-CN" sz="2800" b="0" dirty="0">
                <a:solidFill>
                  <a:srgbClr val="D4D4D4"/>
                </a:solidFill>
                <a:effectLst/>
                <a:latin typeface="Consolas" panose="020B0609020204030204" pitchFamily="49" charset="0"/>
              </a:rPr>
              <a:t>Windows Subsystem for Linux</a:t>
            </a:r>
            <a:r>
              <a:rPr lang="zh-CN" altLang="en-US" sz="2800" b="0" dirty="0">
                <a:solidFill>
                  <a:srgbClr val="D4D4D4"/>
                </a:solidFill>
                <a:effectLst/>
                <a:latin typeface="Consolas" panose="020B0609020204030204" pitchFamily="49" charset="0"/>
              </a:rPr>
              <a:t>的简称。</a:t>
            </a:r>
            <a:r>
              <a:rPr lang="en-US" altLang="zh-CN" sz="2800" b="0" dirty="0" err="1">
                <a:solidFill>
                  <a:srgbClr val="D4D4D4"/>
                </a:solidFill>
                <a:effectLst/>
                <a:latin typeface="Consolas" panose="020B0609020204030204" pitchFamily="49" charset="0"/>
              </a:rPr>
              <a:t>wsl</a:t>
            </a:r>
            <a:r>
              <a:rPr lang="zh-CN" altLang="en-US" sz="2800" b="0" dirty="0">
                <a:solidFill>
                  <a:srgbClr val="D4D4D4"/>
                </a:solidFill>
                <a:effectLst/>
                <a:latin typeface="Consolas" panose="020B0609020204030204" pitchFamily="49" charset="0"/>
              </a:rPr>
              <a:t>有</a:t>
            </a:r>
            <a:r>
              <a:rPr lang="en-US" altLang="zh-CN" sz="2800" b="0" dirty="0">
                <a:solidFill>
                  <a:srgbClr val="D4D4D4"/>
                </a:solidFill>
                <a:effectLst/>
                <a:latin typeface="Consolas" panose="020B0609020204030204" pitchFamily="49" charset="0"/>
              </a:rPr>
              <a:t>wsl1 wsl2</a:t>
            </a:r>
            <a:r>
              <a:rPr lang="zh-CN" altLang="en-US" sz="2800" b="0" dirty="0">
                <a:solidFill>
                  <a:srgbClr val="D4D4D4"/>
                </a:solidFill>
                <a:effectLst/>
                <a:latin typeface="Consolas" panose="020B0609020204030204" pitchFamily="49" charset="0"/>
              </a:rPr>
              <a:t>两个版本，他们体系结构上有着比较大的区别。由于</a:t>
            </a:r>
            <a:r>
              <a:rPr lang="en-US" altLang="zh-CN" sz="2800" b="0" dirty="0">
                <a:solidFill>
                  <a:srgbClr val="D4D4D4"/>
                </a:solidFill>
                <a:effectLst/>
                <a:latin typeface="Consolas" panose="020B0609020204030204" pitchFamily="49" charset="0"/>
              </a:rPr>
              <a:t>wsl1</a:t>
            </a:r>
            <a:r>
              <a:rPr lang="zh-CN" altLang="en-US" sz="2800" b="0" dirty="0">
                <a:solidFill>
                  <a:srgbClr val="D4D4D4"/>
                </a:solidFill>
                <a:effectLst/>
                <a:latin typeface="Consolas" panose="020B0609020204030204" pitchFamily="49" charset="0"/>
              </a:rPr>
              <a:t>并非独立的虚拟机，为了体验更完整的</a:t>
            </a:r>
            <a:r>
              <a:rPr lang="en-US" altLang="zh-CN" sz="2800" b="0" dirty="0">
                <a:solidFill>
                  <a:srgbClr val="D4D4D4"/>
                </a:solidFill>
                <a:effectLst/>
                <a:latin typeface="Consolas" panose="020B0609020204030204" pitchFamily="49" charset="0"/>
              </a:rPr>
              <a:t>Linux</a:t>
            </a:r>
            <a:r>
              <a:rPr lang="zh-CN" altLang="en-US" sz="2800" b="0" dirty="0">
                <a:solidFill>
                  <a:srgbClr val="D4D4D4"/>
                </a:solidFill>
                <a:effectLst/>
                <a:latin typeface="Consolas" panose="020B0609020204030204" pitchFamily="49" charset="0"/>
              </a:rPr>
              <a:t>，我们安装</a:t>
            </a:r>
            <a:r>
              <a:rPr lang="en-US" altLang="zh-CN" sz="2800" b="0" dirty="0">
                <a:solidFill>
                  <a:srgbClr val="D4D4D4"/>
                </a:solidFill>
                <a:effectLst/>
                <a:latin typeface="Consolas" panose="020B0609020204030204" pitchFamily="49" charset="0"/>
              </a:rPr>
              <a:t>wsl2</a:t>
            </a:r>
            <a:r>
              <a:rPr lang="zh-CN" altLang="en-US" sz="2800" b="0" dirty="0">
                <a:solidFill>
                  <a:srgbClr val="D4D4D4"/>
                </a:solidFill>
                <a:effectLst/>
                <a:latin typeface="Consolas" panose="020B0609020204030204" pitchFamily="49" charset="0"/>
              </a:rPr>
              <a:t>即可。</a:t>
            </a:r>
            <a:endParaRPr lang="en-US" altLang="zh-CN" sz="2800" dirty="0">
              <a:solidFill>
                <a:srgbClr val="D4D4D4"/>
              </a:solidFill>
              <a:effectLst/>
              <a:latin typeface="Consolas" panose="020B0609020204030204" pitchFamily="49" charset="0"/>
            </a:endParaRPr>
          </a:p>
          <a:p>
            <a:pPr marL="36900" indent="0">
              <a:buNone/>
            </a:pPr>
            <a:endParaRPr lang="en-US" altLang="zh-CN" sz="2400" b="0" dirty="0">
              <a:solidFill>
                <a:srgbClr val="D4D4D4"/>
              </a:solidFill>
              <a:effectLst/>
              <a:latin typeface="Consolas" panose="020B0609020204030204" pitchFamily="49" charset="0"/>
            </a:endParaRPr>
          </a:p>
          <a:p>
            <a:pPr marL="36900" indent="0">
              <a:buNone/>
            </a:pPr>
            <a:r>
              <a:rPr lang="zh-CN" altLang="en-US" sz="2400" b="0" dirty="0">
                <a:solidFill>
                  <a:srgbClr val="D4D4D4"/>
                </a:solidFill>
                <a:effectLst/>
                <a:latin typeface="Consolas" panose="020B0609020204030204" pitchFamily="49" charset="0"/>
              </a:rPr>
              <a:t>安装方法参考 </a:t>
            </a:r>
            <a:r>
              <a:rPr lang="en-US" altLang="zh-CN" sz="2400" b="0" dirty="0">
                <a:solidFill>
                  <a:srgbClr val="D4D4D4"/>
                </a:solidFill>
                <a:effectLst/>
                <a:latin typeface="Consolas" panose="020B0609020204030204" pitchFamily="49" charset="0"/>
                <a:hlinkClick r:id="rId3"/>
              </a:rPr>
              <a:t>https://docs.microsoft.com/zh-cn/windows/wsl/install-win10</a:t>
            </a:r>
            <a:endParaRPr lang="en-US" altLang="zh-CN" sz="2400" b="0" dirty="0">
              <a:solidFill>
                <a:srgbClr val="D4D4D4"/>
              </a:solidFill>
              <a:effectLst/>
              <a:latin typeface="Consolas" panose="020B0609020204030204" pitchFamily="49" charset="0"/>
            </a:endParaRPr>
          </a:p>
          <a:p>
            <a:pPr marL="36900" indent="0">
              <a:buNone/>
            </a:pPr>
            <a:endParaRPr lang="en-US" altLang="zh-CN" sz="2400" b="0" dirty="0">
              <a:solidFill>
                <a:srgbClr val="D4D4D4"/>
              </a:solidFill>
              <a:effectLst/>
              <a:latin typeface="Consolas" panose="020B0609020204030204" pitchFamily="49" charset="0"/>
            </a:endParaRPr>
          </a:p>
          <a:p>
            <a:pPr marL="36900" indent="0">
              <a:buNone/>
            </a:pPr>
            <a:r>
              <a:rPr lang="zh-CN" altLang="en-US" sz="2400" b="0" dirty="0">
                <a:solidFill>
                  <a:srgbClr val="D4D4D4"/>
                </a:solidFill>
                <a:effectLst/>
                <a:latin typeface="Consolas" panose="020B0609020204030204" pitchFamily="49" charset="0"/>
              </a:rPr>
              <a:t>这次我演示用的就是</a:t>
            </a:r>
            <a:r>
              <a:rPr lang="en-US" altLang="zh-CN" sz="2400" b="0" dirty="0">
                <a:solidFill>
                  <a:srgbClr val="D4D4D4"/>
                </a:solidFill>
                <a:effectLst/>
                <a:latin typeface="Consolas" panose="020B0609020204030204" pitchFamily="49" charset="0"/>
              </a:rPr>
              <a:t>wsl2,</a:t>
            </a:r>
            <a:r>
              <a:rPr lang="zh-CN" altLang="en-US" sz="2400" b="0" dirty="0">
                <a:solidFill>
                  <a:srgbClr val="D4D4D4"/>
                </a:solidFill>
                <a:effectLst/>
                <a:latin typeface="Consolas" panose="020B0609020204030204" pitchFamily="49" charset="0"/>
              </a:rPr>
              <a:t>选择的</a:t>
            </a:r>
            <a:r>
              <a:rPr lang="zh-CN" altLang="en-US" sz="2400" dirty="0">
                <a:solidFill>
                  <a:srgbClr val="D4D4D4"/>
                </a:solidFill>
                <a:effectLst/>
                <a:latin typeface="Consolas" panose="020B0609020204030204" pitchFamily="49" charset="0"/>
              </a:rPr>
              <a:t>发行版</a:t>
            </a:r>
            <a:r>
              <a:rPr lang="zh-CN" altLang="en-US" sz="2400" b="0" dirty="0">
                <a:solidFill>
                  <a:srgbClr val="D4D4D4"/>
                </a:solidFill>
                <a:effectLst/>
                <a:latin typeface="Consolas" panose="020B0609020204030204" pitchFamily="49" charset="0"/>
              </a:rPr>
              <a:t>是</a:t>
            </a:r>
            <a:r>
              <a:rPr lang="en-US" altLang="zh-CN" sz="2400" b="0" dirty="0">
                <a:solidFill>
                  <a:srgbClr val="D4D4D4"/>
                </a:solidFill>
                <a:effectLst/>
                <a:latin typeface="Consolas" panose="020B0609020204030204" pitchFamily="49" charset="0"/>
              </a:rPr>
              <a:t>Ubuntu-20.04</a:t>
            </a:r>
            <a:endParaRPr lang="zh-CN" altLang="en-US" sz="2400" b="0" dirty="0">
              <a:solidFill>
                <a:srgbClr val="D4D4D4"/>
              </a:solidFill>
              <a:effectLst/>
              <a:latin typeface="Consolas" panose="020B0609020204030204" pitchFamily="49" charset="0"/>
            </a:endParaRP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640339" y="30108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2.4 WSL(Windows Subsystem for Linux)</a:t>
            </a:r>
            <a:endParaRPr lang="zh-CN" altLang="en-US" sz="3600" dirty="0"/>
          </a:p>
        </p:txBody>
      </p:sp>
    </p:spTree>
    <p:extLst>
      <p:ext uri="{BB962C8B-B14F-4D97-AF65-F5344CB8AC3E}">
        <p14:creationId xmlns:p14="http://schemas.microsoft.com/office/powerpoint/2010/main" val="392791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8C6C3-E0C1-4377-AFBF-CDEDA5EAFA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4C4044-1063-4909-B2B6-4C4D695ECEE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E42087A-B7B3-4047-B1B5-0A00268E2BDA}"/>
              </a:ext>
            </a:extLst>
          </p:cNvPr>
          <p:cNvPicPr>
            <a:picLocks noChangeAspect="1"/>
          </p:cNvPicPr>
          <p:nvPr/>
        </p:nvPicPr>
        <p:blipFill>
          <a:blip r:embed="rId2"/>
          <a:stretch>
            <a:fillRect/>
          </a:stretch>
        </p:blipFill>
        <p:spPr>
          <a:xfrm>
            <a:off x="1443111" y="609600"/>
            <a:ext cx="8986287" cy="5163210"/>
          </a:xfrm>
          <a:prstGeom prst="rect">
            <a:avLst/>
          </a:prstGeom>
        </p:spPr>
      </p:pic>
    </p:spTree>
    <p:extLst>
      <p:ext uri="{BB962C8B-B14F-4D97-AF65-F5344CB8AC3E}">
        <p14:creationId xmlns:p14="http://schemas.microsoft.com/office/powerpoint/2010/main" val="155565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999262" y="769434"/>
            <a:ext cx="10353762" cy="5321400"/>
          </a:xfrm>
        </p:spPr>
        <p:txBody>
          <a:bodyPr>
            <a:normAutofit/>
          </a:bodyPr>
          <a:lstStyle/>
          <a:p>
            <a:pPr marL="36900" indent="0">
              <a:buNone/>
            </a:pPr>
            <a:endParaRPr lang="zh-CN" altLang="en-US" sz="3200" dirty="0"/>
          </a:p>
          <a:p>
            <a:r>
              <a:rPr lang="en-US" altLang="zh-CN" sz="2800" dirty="0">
                <a:solidFill>
                  <a:srgbClr val="D4D4D4"/>
                </a:solidFill>
                <a:effectLst/>
                <a:latin typeface="Consolas" panose="020B0609020204030204" pitchFamily="49" charset="0"/>
              </a:rPr>
              <a:t>VSC</a:t>
            </a:r>
            <a:r>
              <a:rPr lang="zh-CN" altLang="en-US" sz="2800" b="0" dirty="0">
                <a:solidFill>
                  <a:srgbClr val="D4D4D4"/>
                </a:solidFill>
                <a:effectLst/>
                <a:latin typeface="Consolas" panose="020B0609020204030204" pitchFamily="49" charset="0"/>
              </a:rPr>
              <a:t>不管是对于远程</a:t>
            </a:r>
            <a:r>
              <a:rPr lang="zh-CN" altLang="en-US" sz="2800" b="0" dirty="0">
                <a:solidFill>
                  <a:srgbClr val="FF0000"/>
                </a:solidFill>
                <a:effectLst/>
                <a:latin typeface="Consolas" panose="020B0609020204030204" pitchFamily="49" charset="0"/>
              </a:rPr>
              <a:t>连接服务器</a:t>
            </a:r>
            <a:r>
              <a:rPr lang="zh-CN" altLang="en-US" sz="2800" b="0" dirty="0">
                <a:solidFill>
                  <a:srgbClr val="D4D4D4"/>
                </a:solidFill>
                <a:effectLst/>
                <a:latin typeface="Consolas" panose="020B0609020204030204" pitchFamily="49" charset="0"/>
              </a:rPr>
              <a:t>还是本地的</a:t>
            </a:r>
            <a:r>
              <a:rPr lang="en-US" altLang="zh-CN" sz="2800" b="0" dirty="0" err="1">
                <a:solidFill>
                  <a:srgbClr val="FF0000"/>
                </a:solidFill>
                <a:effectLst/>
                <a:latin typeface="Consolas" panose="020B0609020204030204" pitchFamily="49" charset="0"/>
              </a:rPr>
              <a:t>wsl</a:t>
            </a:r>
            <a:r>
              <a:rPr lang="zh-CN" altLang="en-US" sz="2800" b="0" dirty="0">
                <a:solidFill>
                  <a:srgbClr val="D4D4D4"/>
                </a:solidFill>
                <a:effectLst/>
                <a:latin typeface="Consolas" panose="020B0609020204030204" pitchFamily="49" charset="0"/>
              </a:rPr>
              <a:t>都有很好的支持，使用插件后可以直接在</a:t>
            </a:r>
            <a:r>
              <a:rPr lang="en-US" altLang="zh-CN" sz="2800" dirty="0" err="1">
                <a:solidFill>
                  <a:srgbClr val="D4D4D4"/>
                </a:solidFill>
                <a:effectLst/>
                <a:latin typeface="Consolas" panose="020B0609020204030204" pitchFamily="49" charset="0"/>
              </a:rPr>
              <a:t>VSCode</a:t>
            </a:r>
            <a:r>
              <a:rPr lang="zh-CN" altLang="en-US" sz="2800" b="0" dirty="0">
                <a:solidFill>
                  <a:srgbClr val="D4D4D4"/>
                </a:solidFill>
                <a:effectLst/>
                <a:latin typeface="Consolas" panose="020B0609020204030204" pitchFamily="49" charset="0"/>
              </a:rPr>
              <a:t>中连接你的</a:t>
            </a:r>
            <a:r>
              <a:rPr lang="en-US" altLang="zh-CN" sz="2800" b="0" dirty="0" err="1">
                <a:solidFill>
                  <a:srgbClr val="D4D4D4"/>
                </a:solidFill>
                <a:effectLst/>
                <a:latin typeface="Consolas" panose="020B0609020204030204" pitchFamily="49" charset="0"/>
              </a:rPr>
              <a:t>wsl</a:t>
            </a:r>
            <a:r>
              <a:rPr lang="zh-CN" altLang="en-US" sz="2800" b="0" dirty="0">
                <a:solidFill>
                  <a:srgbClr val="D4D4D4"/>
                </a:solidFill>
                <a:effectLst/>
                <a:latin typeface="Consolas" panose="020B0609020204030204" pitchFamily="49" charset="0"/>
              </a:rPr>
              <a:t>或者远程</a:t>
            </a:r>
            <a:r>
              <a:rPr lang="en-US" altLang="zh-CN" sz="2800" b="0" dirty="0">
                <a:solidFill>
                  <a:srgbClr val="D4D4D4"/>
                </a:solidFill>
                <a:effectLst/>
                <a:latin typeface="Consolas" panose="020B0609020204030204" pitchFamily="49" charset="0"/>
              </a:rPr>
              <a:t>Linux</a:t>
            </a:r>
            <a:r>
              <a:rPr lang="zh-CN" altLang="en-US" sz="2800" b="0" dirty="0">
                <a:solidFill>
                  <a:srgbClr val="D4D4D4"/>
                </a:solidFill>
                <a:effectLst/>
                <a:latin typeface="Consolas" panose="020B0609020204030204" pitchFamily="49" charset="0"/>
              </a:rPr>
              <a:t>系统，查看、编辑文件等。</a:t>
            </a:r>
            <a:endParaRPr lang="en-US" altLang="zh-CN" sz="2400" b="0" dirty="0">
              <a:solidFill>
                <a:srgbClr val="D4D4D4"/>
              </a:solidFill>
              <a:effectLst/>
              <a:latin typeface="Consolas" panose="020B0609020204030204" pitchFamily="49" charset="0"/>
            </a:endParaRPr>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640339" y="301082"/>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2.5 </a:t>
            </a:r>
            <a:r>
              <a:rPr lang="en-US" altLang="zh-CN" sz="3600" dirty="0" err="1"/>
              <a:t>VSCode+Linux</a:t>
            </a:r>
            <a:endParaRPr lang="zh-CN" altLang="en-US" sz="3600" dirty="0"/>
          </a:p>
        </p:txBody>
      </p:sp>
      <p:pic>
        <p:nvPicPr>
          <p:cNvPr id="5" name="图片 4">
            <a:extLst>
              <a:ext uri="{FF2B5EF4-FFF2-40B4-BE49-F238E27FC236}">
                <a16:creationId xmlns:a16="http://schemas.microsoft.com/office/drawing/2014/main" id="{FB84C41A-DFF2-4C3B-9C02-0F89F298C5B7}"/>
              </a:ext>
            </a:extLst>
          </p:cNvPr>
          <p:cNvPicPr>
            <a:picLocks noChangeAspect="1"/>
          </p:cNvPicPr>
          <p:nvPr/>
        </p:nvPicPr>
        <p:blipFill>
          <a:blip r:embed="rId3"/>
          <a:stretch>
            <a:fillRect/>
          </a:stretch>
        </p:blipFill>
        <p:spPr>
          <a:xfrm>
            <a:off x="466743" y="3006398"/>
            <a:ext cx="3838776" cy="2115791"/>
          </a:xfrm>
          <a:prstGeom prst="rect">
            <a:avLst/>
          </a:prstGeom>
        </p:spPr>
      </p:pic>
      <p:pic>
        <p:nvPicPr>
          <p:cNvPr id="7" name="图片 6">
            <a:extLst>
              <a:ext uri="{FF2B5EF4-FFF2-40B4-BE49-F238E27FC236}">
                <a16:creationId xmlns:a16="http://schemas.microsoft.com/office/drawing/2014/main" id="{A0B1FBEC-6B56-4245-AA70-5146AEAC504E}"/>
              </a:ext>
            </a:extLst>
          </p:cNvPr>
          <p:cNvPicPr>
            <a:picLocks noChangeAspect="1"/>
          </p:cNvPicPr>
          <p:nvPr/>
        </p:nvPicPr>
        <p:blipFill>
          <a:blip r:embed="rId4"/>
          <a:stretch>
            <a:fillRect/>
          </a:stretch>
        </p:blipFill>
        <p:spPr>
          <a:xfrm>
            <a:off x="4964070" y="3006398"/>
            <a:ext cx="2052772" cy="1521251"/>
          </a:xfrm>
          <a:prstGeom prst="rect">
            <a:avLst/>
          </a:prstGeom>
        </p:spPr>
      </p:pic>
    </p:spTree>
    <p:extLst>
      <p:ext uri="{BB962C8B-B14F-4D97-AF65-F5344CB8AC3E}">
        <p14:creationId xmlns:p14="http://schemas.microsoft.com/office/powerpoint/2010/main" val="327190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BBF35-4C32-444A-8910-BD67B6EAD0F8}"/>
              </a:ext>
            </a:extLst>
          </p:cNvPr>
          <p:cNvSpPr>
            <a:spLocks noGrp="1"/>
          </p:cNvSpPr>
          <p:nvPr>
            <p:ph type="title"/>
          </p:nvPr>
        </p:nvSpPr>
        <p:spPr/>
        <p:txBody>
          <a:bodyPr/>
          <a:lstStyle/>
          <a:p>
            <a:pPr algn="l"/>
            <a:r>
              <a:rPr lang="en-US" altLang="zh-CN" dirty="0"/>
              <a:t>3.Shell</a:t>
            </a:r>
            <a:r>
              <a:rPr lang="zh-CN" altLang="en-US" dirty="0"/>
              <a:t>的基本使用</a:t>
            </a:r>
          </a:p>
        </p:txBody>
      </p:sp>
      <p:sp>
        <p:nvSpPr>
          <p:cNvPr id="3" name="内容占位符 2">
            <a:extLst>
              <a:ext uri="{FF2B5EF4-FFF2-40B4-BE49-F238E27FC236}">
                <a16:creationId xmlns:a16="http://schemas.microsoft.com/office/drawing/2014/main" id="{954F5313-4BF5-49BB-B817-4511690E10E8}"/>
              </a:ext>
            </a:extLst>
          </p:cNvPr>
          <p:cNvSpPr>
            <a:spLocks noGrp="1"/>
          </p:cNvSpPr>
          <p:nvPr>
            <p:ph idx="1"/>
          </p:nvPr>
        </p:nvSpPr>
        <p:spPr/>
        <p:txBody>
          <a:bodyPr/>
          <a:lstStyle/>
          <a:p>
            <a:endParaRPr lang="zh-CN" altLang="en-US" dirty="0"/>
          </a:p>
        </p:txBody>
      </p:sp>
      <p:pic>
        <p:nvPicPr>
          <p:cNvPr id="4" name="Picture 4" descr="Linux - 维基百科，自由的百科全书">
            <a:extLst>
              <a:ext uri="{FF2B5EF4-FFF2-40B4-BE49-F238E27FC236}">
                <a16:creationId xmlns:a16="http://schemas.microsoft.com/office/drawing/2014/main" id="{A7F0F873-6C3A-4AD6-B81A-CA0F7E63D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395" y="2343380"/>
            <a:ext cx="1809367" cy="217124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5D996FD4-ABAC-49FB-8B3D-88C06F5A5795}"/>
              </a:ext>
            </a:extLst>
          </p:cNvPr>
          <p:cNvPicPr>
            <a:picLocks noChangeAspect="1"/>
          </p:cNvPicPr>
          <p:nvPr/>
        </p:nvPicPr>
        <p:blipFill>
          <a:blip r:embed="rId4"/>
          <a:stretch>
            <a:fillRect/>
          </a:stretch>
        </p:blipFill>
        <p:spPr>
          <a:xfrm>
            <a:off x="318525" y="2843994"/>
            <a:ext cx="2042480" cy="2209802"/>
          </a:xfrm>
          <a:prstGeom prst="rect">
            <a:avLst/>
          </a:prstGeom>
        </p:spPr>
      </p:pic>
      <p:pic>
        <p:nvPicPr>
          <p:cNvPr id="1026" name="Picture 2" descr="upload.wikimedia.org/wikipedia/commons/thumb/8/...">
            <a:extLst>
              <a:ext uri="{FF2B5EF4-FFF2-40B4-BE49-F238E27FC236}">
                <a16:creationId xmlns:a16="http://schemas.microsoft.com/office/drawing/2014/main" id="{C13E1DBD-E623-4B71-B7E5-53B955FE7E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330" y="2440390"/>
            <a:ext cx="4253993" cy="17937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0734571D-0ACB-4B79-BDE8-79030C6EDA26}"/>
              </a:ext>
            </a:extLst>
          </p:cNvPr>
          <p:cNvSpPr/>
          <p:nvPr/>
        </p:nvSpPr>
        <p:spPr>
          <a:xfrm>
            <a:off x="7495664" y="3289126"/>
            <a:ext cx="1177872" cy="47269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670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2A7D5-FE18-476B-A472-29674D8CD068}"/>
              </a:ext>
            </a:extLst>
          </p:cNvPr>
          <p:cNvSpPr>
            <a:spLocks noGrp="1"/>
          </p:cNvSpPr>
          <p:nvPr>
            <p:ph type="title"/>
          </p:nvPr>
        </p:nvSpPr>
        <p:spPr>
          <a:xfrm>
            <a:off x="433347" y="392623"/>
            <a:ext cx="10353762" cy="970450"/>
          </a:xfrm>
        </p:spPr>
        <p:txBody>
          <a:bodyPr>
            <a:normAutofit/>
          </a:bodyPr>
          <a:lstStyle/>
          <a:p>
            <a:pPr algn="l"/>
            <a:r>
              <a:rPr lang="en-US" altLang="zh-CN" sz="3600" dirty="0"/>
              <a:t>3.1 </a:t>
            </a:r>
            <a:r>
              <a:rPr lang="zh-CN" altLang="en-US" sz="3600" dirty="0"/>
              <a:t>第一次发出命令</a:t>
            </a:r>
          </a:p>
        </p:txBody>
      </p:sp>
      <p:sp>
        <p:nvSpPr>
          <p:cNvPr id="3" name="内容占位符 2">
            <a:extLst>
              <a:ext uri="{FF2B5EF4-FFF2-40B4-BE49-F238E27FC236}">
                <a16:creationId xmlns:a16="http://schemas.microsoft.com/office/drawing/2014/main" id="{BE42623A-4996-4C77-8435-E1AB30CF89B9}"/>
              </a:ext>
            </a:extLst>
          </p:cNvPr>
          <p:cNvSpPr>
            <a:spLocks noGrp="1"/>
          </p:cNvSpPr>
          <p:nvPr>
            <p:ph idx="1"/>
          </p:nvPr>
        </p:nvSpPr>
        <p:spPr>
          <a:xfrm>
            <a:off x="913795" y="1732450"/>
            <a:ext cx="10353762" cy="1553192"/>
          </a:xfrm>
        </p:spPr>
        <p:txBody>
          <a:bodyPr/>
          <a:lstStyle/>
          <a:p>
            <a:r>
              <a:rPr lang="zh-CN" altLang="en-US" dirty="0"/>
              <a:t>按照惯例运行我们的</a:t>
            </a:r>
            <a:r>
              <a:rPr lang="en-US" altLang="zh-CN" dirty="0" err="1"/>
              <a:t>Hello,World</a:t>
            </a:r>
            <a:r>
              <a:rPr lang="zh-CN" altLang="en-US" dirty="0"/>
              <a:t>。打开终端，输入</a:t>
            </a:r>
          </a:p>
        </p:txBody>
      </p:sp>
      <p:sp>
        <p:nvSpPr>
          <p:cNvPr id="5" name="Rectangle 2">
            <a:extLst>
              <a:ext uri="{FF2B5EF4-FFF2-40B4-BE49-F238E27FC236}">
                <a16:creationId xmlns:a16="http://schemas.microsoft.com/office/drawing/2014/main" id="{DAB365DB-EFA7-49C9-B066-7098AEAE7BE7}"/>
              </a:ext>
            </a:extLst>
          </p:cNvPr>
          <p:cNvSpPr>
            <a:spLocks noChangeArrowheads="1"/>
          </p:cNvSpPr>
          <p:nvPr/>
        </p:nvSpPr>
        <p:spPr bwMode="auto">
          <a:xfrm>
            <a:off x="7129220" y="1732449"/>
            <a:ext cx="2487478" cy="3231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795DA3"/>
                </a:solidFill>
                <a:effectLst/>
                <a:latin typeface="Consolas" panose="020B0609020204030204" pitchFamily="49" charset="0"/>
              </a:rPr>
              <a:t>echo</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183691"/>
                </a:solidFill>
                <a:effectLst/>
                <a:latin typeface="Consolas" panose="020B0609020204030204" pitchFamily="49" charset="0"/>
              </a:rPr>
              <a:t>"Hello,World!"</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C6424867-610A-49FE-957D-9ED0BE0BE644}"/>
              </a:ext>
            </a:extLst>
          </p:cNvPr>
          <p:cNvPicPr>
            <a:picLocks noChangeAspect="1"/>
          </p:cNvPicPr>
          <p:nvPr/>
        </p:nvPicPr>
        <p:blipFill>
          <a:blip r:embed="rId2"/>
          <a:stretch>
            <a:fillRect/>
          </a:stretch>
        </p:blipFill>
        <p:spPr>
          <a:xfrm>
            <a:off x="773462" y="2279292"/>
            <a:ext cx="10504743" cy="951585"/>
          </a:xfrm>
          <a:prstGeom prst="rect">
            <a:avLst/>
          </a:prstGeom>
        </p:spPr>
      </p:pic>
      <p:sp>
        <p:nvSpPr>
          <p:cNvPr id="6" name="内容占位符 2">
            <a:extLst>
              <a:ext uri="{FF2B5EF4-FFF2-40B4-BE49-F238E27FC236}">
                <a16:creationId xmlns:a16="http://schemas.microsoft.com/office/drawing/2014/main" id="{60601A45-E355-4712-9619-014A800C5F88}"/>
              </a:ext>
            </a:extLst>
          </p:cNvPr>
          <p:cNvSpPr txBox="1">
            <a:spLocks/>
          </p:cNvSpPr>
          <p:nvPr/>
        </p:nvSpPr>
        <p:spPr>
          <a:xfrm>
            <a:off x="913795" y="3977121"/>
            <a:ext cx="10353762" cy="15531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zh-CN" altLang="en-US" dirty="0"/>
              <a:t>我们向系统发出指令，让其执行</a:t>
            </a:r>
            <a:r>
              <a:rPr lang="en-US" altLang="zh-CN" dirty="0"/>
              <a:t>echo</a:t>
            </a:r>
            <a:r>
              <a:rPr lang="zh-CN" altLang="en-US" dirty="0"/>
              <a:t>，</a:t>
            </a:r>
            <a:r>
              <a:rPr lang="en-US" altLang="zh-CN" dirty="0"/>
              <a:t>"</a:t>
            </a:r>
            <a:r>
              <a:rPr lang="en-US" altLang="zh-CN" dirty="0" err="1"/>
              <a:t>Hello,World</a:t>
            </a:r>
            <a:r>
              <a:rPr lang="en-US" altLang="zh-CN" dirty="0"/>
              <a:t>!"</a:t>
            </a:r>
            <a:r>
              <a:rPr lang="zh-CN" altLang="en-US" dirty="0"/>
              <a:t>是传入的参数。</a:t>
            </a:r>
            <a:r>
              <a:rPr lang="en-US" altLang="zh-CN" dirty="0"/>
              <a:t>echo</a:t>
            </a:r>
            <a:r>
              <a:rPr lang="zh-CN" altLang="en-US" dirty="0"/>
              <a:t>顾名思义，就是让系统“发出回声”，输出我们传入的内容。</a:t>
            </a:r>
          </a:p>
        </p:txBody>
      </p:sp>
    </p:spTree>
    <p:extLst>
      <p:ext uri="{BB962C8B-B14F-4D97-AF65-F5344CB8AC3E}">
        <p14:creationId xmlns:p14="http://schemas.microsoft.com/office/powerpoint/2010/main" val="361695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FAF2B-FB13-40A7-9DA0-8A46AD4357A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7C7A167-3BE5-4349-B2A3-AF8669F427E2}"/>
              </a:ext>
            </a:extLst>
          </p:cNvPr>
          <p:cNvSpPr>
            <a:spLocks noGrp="1"/>
          </p:cNvSpPr>
          <p:nvPr>
            <p:ph idx="1"/>
          </p:nvPr>
        </p:nvSpPr>
        <p:spPr/>
        <p:txBody>
          <a:bodyPr>
            <a:normAutofit/>
          </a:bodyPr>
          <a:lstStyle/>
          <a:p>
            <a:r>
              <a:rPr lang="en-US" altLang="zh-CN" sz="2800" dirty="0"/>
              <a:t>Linux</a:t>
            </a:r>
            <a:r>
              <a:rPr lang="zh-CN" altLang="en-US" sz="2800" dirty="0"/>
              <a:t>基本概念介绍</a:t>
            </a:r>
          </a:p>
          <a:p>
            <a:r>
              <a:rPr lang="zh-CN" altLang="en-US" sz="2800" dirty="0"/>
              <a:t>安装属于自己的</a:t>
            </a:r>
            <a:r>
              <a:rPr lang="en-US" altLang="zh-CN" sz="2800" dirty="0"/>
              <a:t>Linux</a:t>
            </a:r>
            <a:r>
              <a:rPr lang="zh-CN" altLang="en-US" sz="2800" dirty="0"/>
              <a:t>系统</a:t>
            </a:r>
            <a:endParaRPr lang="en-US" altLang="zh-CN" sz="2800" dirty="0"/>
          </a:p>
          <a:p>
            <a:r>
              <a:rPr lang="en-US" altLang="zh-CN" sz="2800" dirty="0"/>
              <a:t>shell</a:t>
            </a:r>
            <a:r>
              <a:rPr lang="zh-CN" altLang="en-US" sz="2800" dirty="0"/>
              <a:t>的基本使用</a:t>
            </a:r>
            <a:endParaRPr lang="en-US" altLang="zh-CN" sz="2800" dirty="0"/>
          </a:p>
          <a:p>
            <a:r>
              <a:rPr lang="zh-CN" altLang="en-US" sz="2800" dirty="0"/>
              <a:t>实用操作</a:t>
            </a:r>
            <a:endParaRPr lang="en-US" altLang="zh-CN" sz="2800" dirty="0"/>
          </a:p>
          <a:p>
            <a:r>
              <a:rPr lang="zh-CN" altLang="en-US" sz="2800" dirty="0"/>
              <a:t>运行你的程序</a:t>
            </a:r>
          </a:p>
        </p:txBody>
      </p:sp>
    </p:spTree>
    <p:extLst>
      <p:ext uri="{BB962C8B-B14F-4D97-AF65-F5344CB8AC3E}">
        <p14:creationId xmlns:p14="http://schemas.microsoft.com/office/powerpoint/2010/main" val="357259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2A7D5-FE18-476B-A472-29674D8CD068}"/>
              </a:ext>
            </a:extLst>
          </p:cNvPr>
          <p:cNvSpPr>
            <a:spLocks noGrp="1"/>
          </p:cNvSpPr>
          <p:nvPr>
            <p:ph type="title"/>
          </p:nvPr>
        </p:nvSpPr>
        <p:spPr>
          <a:xfrm>
            <a:off x="433347" y="392623"/>
            <a:ext cx="10353762" cy="970450"/>
          </a:xfrm>
        </p:spPr>
        <p:txBody>
          <a:bodyPr>
            <a:normAutofit/>
          </a:bodyPr>
          <a:lstStyle/>
          <a:p>
            <a:pPr algn="l"/>
            <a:r>
              <a:rPr lang="en-US" altLang="zh-CN" sz="3600" dirty="0"/>
              <a:t>3.2 </a:t>
            </a:r>
            <a:r>
              <a:rPr lang="zh-CN" altLang="en-US" sz="3600" dirty="0"/>
              <a:t>什么是命令？</a:t>
            </a:r>
          </a:p>
        </p:txBody>
      </p:sp>
      <p:sp>
        <p:nvSpPr>
          <p:cNvPr id="3" name="内容占位符 2">
            <a:extLst>
              <a:ext uri="{FF2B5EF4-FFF2-40B4-BE49-F238E27FC236}">
                <a16:creationId xmlns:a16="http://schemas.microsoft.com/office/drawing/2014/main" id="{BE42623A-4996-4C77-8435-E1AB30CF89B9}"/>
              </a:ext>
            </a:extLst>
          </p:cNvPr>
          <p:cNvSpPr>
            <a:spLocks noGrp="1"/>
          </p:cNvSpPr>
          <p:nvPr>
            <p:ph idx="1"/>
          </p:nvPr>
        </p:nvSpPr>
        <p:spPr>
          <a:xfrm>
            <a:off x="813056" y="1399624"/>
            <a:ext cx="10353762" cy="4058751"/>
          </a:xfrm>
        </p:spPr>
        <p:txBody>
          <a:bodyPr/>
          <a:lstStyle/>
          <a:p>
            <a:r>
              <a:rPr lang="zh-CN" altLang="en-US" dirty="0"/>
              <a:t>通过示例我们知道通过命令就能让系统做我们要求它做的事，那么命令的本质是什么？有以下四种情况：</a:t>
            </a:r>
          </a:p>
          <a:p>
            <a:endParaRPr lang="zh-CN" altLang="en-US" dirty="0"/>
          </a:p>
          <a:p>
            <a:pPr lvl="1"/>
            <a:r>
              <a:rPr lang="zh-CN" altLang="en-US" dirty="0"/>
              <a:t>可执行程序。包括被编译成二进制文件的程序</a:t>
            </a:r>
            <a:r>
              <a:rPr lang="en-US" altLang="zh-CN" dirty="0"/>
              <a:t>(</a:t>
            </a:r>
            <a:r>
              <a:rPr lang="zh-CN" altLang="en-US" dirty="0"/>
              <a:t>如</a:t>
            </a:r>
            <a:r>
              <a:rPr lang="en-US" altLang="zh-CN" dirty="0"/>
              <a:t>C,C++</a:t>
            </a:r>
            <a:r>
              <a:rPr lang="zh-CN" altLang="en-US" dirty="0"/>
              <a:t>编写的程序</a:t>
            </a:r>
            <a:r>
              <a:rPr lang="en-US" altLang="zh-CN" dirty="0"/>
              <a:t>)</a:t>
            </a:r>
            <a:r>
              <a:rPr lang="zh-CN" altLang="en-US" dirty="0"/>
              <a:t>和脚本语言编写的程序</a:t>
            </a:r>
            <a:r>
              <a:rPr lang="en-US" altLang="zh-CN" dirty="0"/>
              <a:t>(</a:t>
            </a:r>
            <a:r>
              <a:rPr lang="zh-CN" altLang="en-US" dirty="0"/>
              <a:t>如</a:t>
            </a:r>
            <a:r>
              <a:rPr lang="en-US" altLang="zh-CN" dirty="0"/>
              <a:t>Python</a:t>
            </a:r>
            <a:r>
              <a:rPr lang="zh-CN" altLang="en-US" dirty="0"/>
              <a:t>等脚本语言写的程序</a:t>
            </a:r>
            <a:r>
              <a:rPr lang="en-US" altLang="zh-CN" dirty="0"/>
              <a:t>)</a:t>
            </a:r>
          </a:p>
          <a:p>
            <a:pPr lvl="1"/>
            <a:r>
              <a:rPr lang="en-US" altLang="zh-CN" dirty="0"/>
              <a:t>shell</a:t>
            </a:r>
            <a:r>
              <a:rPr lang="zh-CN" altLang="en-US" dirty="0"/>
              <a:t>内置命令。</a:t>
            </a:r>
            <a:r>
              <a:rPr lang="en-US" altLang="zh-CN" dirty="0"/>
              <a:t>bash</a:t>
            </a:r>
            <a:r>
              <a:rPr lang="zh-CN" altLang="en-US" dirty="0"/>
              <a:t>内部自带的命令，比如之前用的</a:t>
            </a:r>
            <a:r>
              <a:rPr lang="en-US" altLang="zh-CN" dirty="0"/>
              <a:t>echo</a:t>
            </a:r>
            <a:r>
              <a:rPr lang="zh-CN" altLang="en-US" dirty="0"/>
              <a:t>。</a:t>
            </a:r>
          </a:p>
          <a:p>
            <a:pPr lvl="1"/>
            <a:r>
              <a:rPr lang="en-US" altLang="zh-CN" dirty="0"/>
              <a:t>shell</a:t>
            </a:r>
            <a:r>
              <a:rPr lang="zh-CN" altLang="en-US" dirty="0"/>
              <a:t>函数，合并到环境变量中的小型</a:t>
            </a:r>
            <a:r>
              <a:rPr lang="en-US" altLang="zh-CN" dirty="0"/>
              <a:t>shell</a:t>
            </a:r>
            <a:r>
              <a:rPr lang="zh-CN" altLang="en-US" dirty="0"/>
              <a:t>脚本</a:t>
            </a:r>
            <a:r>
              <a:rPr lang="en-US" altLang="zh-CN" dirty="0"/>
              <a:t>(</a:t>
            </a:r>
            <a:r>
              <a:rPr lang="zh-CN" altLang="en-US" dirty="0"/>
              <a:t>实际上</a:t>
            </a:r>
            <a:r>
              <a:rPr lang="en-US" altLang="zh-CN" dirty="0"/>
              <a:t>shell</a:t>
            </a:r>
            <a:r>
              <a:rPr lang="zh-CN" altLang="en-US" dirty="0"/>
              <a:t>不仅是我们与系统交互的终端，也是一个脚本解释器</a:t>
            </a:r>
            <a:r>
              <a:rPr lang="en-US" altLang="zh-CN" dirty="0"/>
              <a:t>)</a:t>
            </a:r>
            <a:endParaRPr lang="zh-CN" altLang="en-US" dirty="0"/>
          </a:p>
          <a:p>
            <a:pPr lvl="1"/>
            <a:r>
              <a:rPr lang="en-US" altLang="zh-CN" dirty="0"/>
              <a:t>alias</a:t>
            </a:r>
            <a:r>
              <a:rPr lang="zh-CN" altLang="en-US" dirty="0"/>
              <a:t>命令。</a:t>
            </a:r>
          </a:p>
        </p:txBody>
      </p:sp>
    </p:spTree>
    <p:extLst>
      <p:ext uri="{BB962C8B-B14F-4D97-AF65-F5344CB8AC3E}">
        <p14:creationId xmlns:p14="http://schemas.microsoft.com/office/powerpoint/2010/main" val="302165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9E1E9F-7CB6-497F-9790-623E29CA54C3}"/>
              </a:ext>
            </a:extLst>
          </p:cNvPr>
          <p:cNvSpPr>
            <a:spLocks noGrp="1"/>
          </p:cNvSpPr>
          <p:nvPr>
            <p:ph idx="1"/>
          </p:nvPr>
        </p:nvSpPr>
        <p:spPr>
          <a:xfrm>
            <a:off x="820805" y="430591"/>
            <a:ext cx="10353762" cy="4058751"/>
          </a:xfrm>
        </p:spPr>
        <p:txBody>
          <a:bodyPr/>
          <a:lstStyle/>
          <a:p>
            <a:r>
              <a:rPr lang="zh-CN" altLang="en-US" dirty="0"/>
              <a:t>通过</a:t>
            </a:r>
            <a:r>
              <a:rPr lang="en-US" altLang="zh-CN" dirty="0"/>
              <a:t>type</a:t>
            </a:r>
            <a:r>
              <a:rPr lang="zh-CN" altLang="en-US" dirty="0"/>
              <a:t>命令，我们可以识别一个命令属于上面四种的哪一种：</a:t>
            </a:r>
          </a:p>
        </p:txBody>
      </p:sp>
      <p:pic>
        <p:nvPicPr>
          <p:cNvPr id="5" name="图片 4">
            <a:extLst>
              <a:ext uri="{FF2B5EF4-FFF2-40B4-BE49-F238E27FC236}">
                <a16:creationId xmlns:a16="http://schemas.microsoft.com/office/drawing/2014/main" id="{F5FB972A-D309-4C4F-8882-1D6880DFB312}"/>
              </a:ext>
            </a:extLst>
          </p:cNvPr>
          <p:cNvPicPr>
            <a:picLocks noChangeAspect="1"/>
          </p:cNvPicPr>
          <p:nvPr/>
        </p:nvPicPr>
        <p:blipFill>
          <a:blip r:embed="rId2"/>
          <a:stretch>
            <a:fillRect/>
          </a:stretch>
        </p:blipFill>
        <p:spPr>
          <a:xfrm>
            <a:off x="820805" y="1089788"/>
            <a:ext cx="9338334" cy="4106365"/>
          </a:xfrm>
          <a:prstGeom prst="rect">
            <a:avLst/>
          </a:prstGeom>
        </p:spPr>
      </p:pic>
      <p:sp>
        <p:nvSpPr>
          <p:cNvPr id="6" name="文本框 5">
            <a:extLst>
              <a:ext uri="{FF2B5EF4-FFF2-40B4-BE49-F238E27FC236}">
                <a16:creationId xmlns:a16="http://schemas.microsoft.com/office/drawing/2014/main" id="{FD2DA24B-263C-4B3E-B6C6-43566AC1A6D0}"/>
              </a:ext>
            </a:extLst>
          </p:cNvPr>
          <p:cNvSpPr txBox="1"/>
          <p:nvPr/>
        </p:nvSpPr>
        <p:spPr>
          <a:xfrm>
            <a:off x="7245458" y="1704813"/>
            <a:ext cx="3060915" cy="369332"/>
          </a:xfrm>
          <a:prstGeom prst="rect">
            <a:avLst/>
          </a:prstGeom>
          <a:noFill/>
        </p:spPr>
        <p:txBody>
          <a:bodyPr wrap="square" rtlCol="0">
            <a:spAutoFit/>
          </a:bodyPr>
          <a:lstStyle/>
          <a:p>
            <a:r>
              <a:rPr lang="zh-CN" altLang="en-US" dirty="0">
                <a:solidFill>
                  <a:srgbClr val="00B0F0"/>
                </a:solidFill>
              </a:rPr>
              <a:t>内置命令</a:t>
            </a:r>
          </a:p>
        </p:txBody>
      </p:sp>
      <p:sp>
        <p:nvSpPr>
          <p:cNvPr id="7" name="文本框 6">
            <a:extLst>
              <a:ext uri="{FF2B5EF4-FFF2-40B4-BE49-F238E27FC236}">
                <a16:creationId xmlns:a16="http://schemas.microsoft.com/office/drawing/2014/main" id="{532079A9-7030-4C01-8E14-A8023DD6D49A}"/>
              </a:ext>
            </a:extLst>
          </p:cNvPr>
          <p:cNvSpPr txBox="1"/>
          <p:nvPr/>
        </p:nvSpPr>
        <p:spPr>
          <a:xfrm>
            <a:off x="7090909" y="2727745"/>
            <a:ext cx="3060915" cy="369332"/>
          </a:xfrm>
          <a:prstGeom prst="rect">
            <a:avLst/>
          </a:prstGeom>
          <a:noFill/>
        </p:spPr>
        <p:txBody>
          <a:bodyPr wrap="square" rtlCol="0">
            <a:spAutoFit/>
          </a:bodyPr>
          <a:lstStyle/>
          <a:p>
            <a:r>
              <a:rPr lang="zh-CN" altLang="en-US" dirty="0">
                <a:solidFill>
                  <a:srgbClr val="00B0F0"/>
                </a:solidFill>
              </a:rPr>
              <a:t>内置命令</a:t>
            </a:r>
          </a:p>
        </p:txBody>
      </p:sp>
      <p:sp>
        <p:nvSpPr>
          <p:cNvPr id="8" name="文本框 7">
            <a:extLst>
              <a:ext uri="{FF2B5EF4-FFF2-40B4-BE49-F238E27FC236}">
                <a16:creationId xmlns:a16="http://schemas.microsoft.com/office/drawing/2014/main" id="{3F681E70-2F62-4024-9558-7780AF349B20}"/>
              </a:ext>
            </a:extLst>
          </p:cNvPr>
          <p:cNvSpPr txBox="1"/>
          <p:nvPr/>
        </p:nvSpPr>
        <p:spPr>
          <a:xfrm>
            <a:off x="8621366" y="3287749"/>
            <a:ext cx="3060915" cy="369332"/>
          </a:xfrm>
          <a:prstGeom prst="rect">
            <a:avLst/>
          </a:prstGeom>
          <a:noFill/>
        </p:spPr>
        <p:txBody>
          <a:bodyPr wrap="square" rtlCol="0">
            <a:spAutoFit/>
          </a:bodyPr>
          <a:lstStyle/>
          <a:p>
            <a:r>
              <a:rPr lang="en-US" altLang="zh-CN" dirty="0">
                <a:solidFill>
                  <a:srgbClr val="00B0F0"/>
                </a:solidFill>
              </a:rPr>
              <a:t>alias</a:t>
            </a:r>
            <a:r>
              <a:rPr lang="zh-CN" altLang="en-US" dirty="0">
                <a:solidFill>
                  <a:srgbClr val="00B0F0"/>
                </a:solidFill>
              </a:rPr>
              <a:t>命令</a:t>
            </a:r>
          </a:p>
        </p:txBody>
      </p:sp>
      <p:sp>
        <p:nvSpPr>
          <p:cNvPr id="9" name="文本框 8">
            <a:extLst>
              <a:ext uri="{FF2B5EF4-FFF2-40B4-BE49-F238E27FC236}">
                <a16:creationId xmlns:a16="http://schemas.microsoft.com/office/drawing/2014/main" id="{A5187841-59B9-4B6F-87E0-6AB11B489D8E}"/>
              </a:ext>
            </a:extLst>
          </p:cNvPr>
          <p:cNvSpPr txBox="1"/>
          <p:nvPr/>
        </p:nvSpPr>
        <p:spPr>
          <a:xfrm>
            <a:off x="8482740" y="4607152"/>
            <a:ext cx="3060915" cy="369332"/>
          </a:xfrm>
          <a:prstGeom prst="rect">
            <a:avLst/>
          </a:prstGeom>
          <a:noFill/>
        </p:spPr>
        <p:txBody>
          <a:bodyPr wrap="square" rtlCol="0">
            <a:spAutoFit/>
          </a:bodyPr>
          <a:lstStyle/>
          <a:p>
            <a:r>
              <a:rPr lang="zh-CN" altLang="en-US" dirty="0">
                <a:solidFill>
                  <a:srgbClr val="00B0F0"/>
                </a:solidFill>
              </a:rPr>
              <a:t>可执行程序</a:t>
            </a:r>
          </a:p>
        </p:txBody>
      </p:sp>
    </p:spTree>
    <p:extLst>
      <p:ext uri="{BB962C8B-B14F-4D97-AF65-F5344CB8AC3E}">
        <p14:creationId xmlns:p14="http://schemas.microsoft.com/office/powerpoint/2010/main" val="353904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26156F-F156-4E38-98E8-4F5E9555DFC8}"/>
              </a:ext>
            </a:extLst>
          </p:cNvPr>
          <p:cNvSpPr>
            <a:spLocks noGrp="1"/>
          </p:cNvSpPr>
          <p:nvPr>
            <p:ph idx="1"/>
          </p:nvPr>
        </p:nvSpPr>
        <p:spPr>
          <a:xfrm>
            <a:off x="665822" y="376347"/>
            <a:ext cx="10353762" cy="2041389"/>
          </a:xfrm>
        </p:spPr>
        <p:txBody>
          <a:bodyPr/>
          <a:lstStyle/>
          <a:p>
            <a:r>
              <a:rPr lang="zh-CN" altLang="en-US" dirty="0"/>
              <a:t>通过</a:t>
            </a:r>
            <a:r>
              <a:rPr lang="en-US" altLang="zh-CN" dirty="0"/>
              <a:t>which</a:t>
            </a:r>
            <a:r>
              <a:rPr lang="zh-CN" altLang="en-US" dirty="0"/>
              <a:t>命令可以显示可执行程序的位置</a:t>
            </a:r>
            <a:r>
              <a:rPr lang="en-US" altLang="zh-CN" dirty="0"/>
              <a:t>(</a:t>
            </a:r>
            <a:r>
              <a:rPr lang="zh-CN" altLang="en-US" dirty="0"/>
              <a:t>只对可执行程序有用！</a:t>
            </a:r>
            <a:r>
              <a:rPr lang="en-US" altLang="zh-CN" dirty="0"/>
              <a:t>)</a:t>
            </a:r>
            <a:endParaRPr lang="zh-CN" altLang="en-US" dirty="0"/>
          </a:p>
        </p:txBody>
      </p:sp>
      <p:pic>
        <p:nvPicPr>
          <p:cNvPr id="5" name="图片 4">
            <a:extLst>
              <a:ext uri="{FF2B5EF4-FFF2-40B4-BE49-F238E27FC236}">
                <a16:creationId xmlns:a16="http://schemas.microsoft.com/office/drawing/2014/main" id="{0995077F-016A-4699-821D-AB57C1625D35}"/>
              </a:ext>
            </a:extLst>
          </p:cNvPr>
          <p:cNvPicPr>
            <a:picLocks noChangeAspect="1"/>
          </p:cNvPicPr>
          <p:nvPr/>
        </p:nvPicPr>
        <p:blipFill>
          <a:blip r:embed="rId3"/>
          <a:stretch>
            <a:fillRect/>
          </a:stretch>
        </p:blipFill>
        <p:spPr>
          <a:xfrm>
            <a:off x="856579" y="1026293"/>
            <a:ext cx="9972247" cy="1267456"/>
          </a:xfrm>
          <a:prstGeom prst="rect">
            <a:avLst/>
          </a:prstGeom>
        </p:spPr>
      </p:pic>
      <p:sp>
        <p:nvSpPr>
          <p:cNvPr id="6" name="内容占位符 2">
            <a:extLst>
              <a:ext uri="{FF2B5EF4-FFF2-40B4-BE49-F238E27FC236}">
                <a16:creationId xmlns:a16="http://schemas.microsoft.com/office/drawing/2014/main" id="{B0C36116-7ABA-43DC-86C8-704B45130228}"/>
              </a:ext>
            </a:extLst>
          </p:cNvPr>
          <p:cNvSpPr txBox="1">
            <a:spLocks/>
          </p:cNvSpPr>
          <p:nvPr/>
        </p:nvSpPr>
        <p:spPr>
          <a:xfrm>
            <a:off x="665822" y="2512531"/>
            <a:ext cx="10353762" cy="204138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zh-CN" altLang="en-US" dirty="0"/>
              <a:t>通过</a:t>
            </a:r>
            <a:r>
              <a:rPr lang="en-US" altLang="zh-CN" dirty="0"/>
              <a:t>alias</a:t>
            </a:r>
            <a:r>
              <a:rPr lang="zh-CN" altLang="en-US" dirty="0"/>
              <a:t>定义自己的命令：</a:t>
            </a:r>
            <a:endParaRPr lang="en-US" altLang="zh-CN" dirty="0"/>
          </a:p>
          <a:p>
            <a:pPr lvl="1"/>
            <a:r>
              <a:rPr lang="zh-CN" altLang="en-US" dirty="0"/>
              <a:t>先为自己想定义的命令想一个名字，比如</a:t>
            </a:r>
            <a:r>
              <a:rPr lang="en-US" altLang="zh-CN" dirty="0"/>
              <a:t>foo,</a:t>
            </a:r>
            <a:r>
              <a:rPr lang="zh-CN" altLang="en-US" dirty="0"/>
              <a:t>然后用</a:t>
            </a:r>
            <a:r>
              <a:rPr lang="en-US" altLang="zh-CN" dirty="0"/>
              <a:t>type foo</a:t>
            </a:r>
            <a:r>
              <a:rPr lang="zh-CN" altLang="en-US" dirty="0"/>
              <a:t>来查看这个名字有没有被使用过。没有被使用过的话我们就可以用。我们希望这个命令是“进入根目录并显示所有文件”</a:t>
            </a:r>
          </a:p>
          <a:p>
            <a:pPr lvl="1"/>
            <a:r>
              <a:rPr lang="en-US" altLang="zh-CN" dirty="0"/>
              <a:t>alias foo="cd /;ls"</a:t>
            </a:r>
            <a:r>
              <a:rPr lang="zh-CN" altLang="en-US" dirty="0"/>
              <a:t>。定义后我们在命令行输入</a:t>
            </a:r>
            <a:r>
              <a:rPr lang="en-US" altLang="zh-CN" dirty="0"/>
              <a:t>foo</a:t>
            </a:r>
            <a:r>
              <a:rPr lang="zh-CN" altLang="en-US" dirty="0"/>
              <a:t>，便会进入根目录并显示该目录下文件。</a:t>
            </a:r>
          </a:p>
        </p:txBody>
      </p:sp>
      <p:pic>
        <p:nvPicPr>
          <p:cNvPr id="8" name="图片 7">
            <a:extLst>
              <a:ext uri="{FF2B5EF4-FFF2-40B4-BE49-F238E27FC236}">
                <a16:creationId xmlns:a16="http://schemas.microsoft.com/office/drawing/2014/main" id="{C3F5A4AB-8381-4F27-93F8-02D44644539A}"/>
              </a:ext>
            </a:extLst>
          </p:cNvPr>
          <p:cNvPicPr>
            <a:picLocks noChangeAspect="1"/>
          </p:cNvPicPr>
          <p:nvPr/>
        </p:nvPicPr>
        <p:blipFill>
          <a:blip r:embed="rId4"/>
          <a:stretch>
            <a:fillRect/>
          </a:stretch>
        </p:blipFill>
        <p:spPr>
          <a:xfrm>
            <a:off x="1088187" y="4274690"/>
            <a:ext cx="9402173" cy="1978876"/>
          </a:xfrm>
          <a:prstGeom prst="rect">
            <a:avLst/>
          </a:prstGeom>
        </p:spPr>
      </p:pic>
    </p:spTree>
    <p:extLst>
      <p:ext uri="{BB962C8B-B14F-4D97-AF65-F5344CB8AC3E}">
        <p14:creationId xmlns:p14="http://schemas.microsoft.com/office/powerpoint/2010/main" val="121397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2A7D5-FE18-476B-A472-29674D8CD068}"/>
              </a:ext>
            </a:extLst>
          </p:cNvPr>
          <p:cNvSpPr>
            <a:spLocks noGrp="1"/>
          </p:cNvSpPr>
          <p:nvPr>
            <p:ph type="title"/>
          </p:nvPr>
        </p:nvSpPr>
        <p:spPr>
          <a:xfrm>
            <a:off x="433347" y="392623"/>
            <a:ext cx="10353762" cy="970450"/>
          </a:xfrm>
        </p:spPr>
        <p:txBody>
          <a:bodyPr>
            <a:normAutofit/>
          </a:bodyPr>
          <a:lstStyle/>
          <a:p>
            <a:pPr algn="l"/>
            <a:r>
              <a:rPr lang="en-US" altLang="zh-CN" sz="3600" dirty="0"/>
              <a:t>3.2 </a:t>
            </a:r>
            <a:r>
              <a:rPr lang="zh-CN" altLang="en-US" sz="3600" dirty="0"/>
              <a:t>随时获取帮助</a:t>
            </a:r>
          </a:p>
        </p:txBody>
      </p:sp>
      <p:sp>
        <p:nvSpPr>
          <p:cNvPr id="3" name="内容占位符 2">
            <a:extLst>
              <a:ext uri="{FF2B5EF4-FFF2-40B4-BE49-F238E27FC236}">
                <a16:creationId xmlns:a16="http://schemas.microsoft.com/office/drawing/2014/main" id="{BE42623A-4996-4C77-8435-E1AB30CF89B9}"/>
              </a:ext>
            </a:extLst>
          </p:cNvPr>
          <p:cNvSpPr>
            <a:spLocks noGrp="1"/>
          </p:cNvSpPr>
          <p:nvPr>
            <p:ph idx="1"/>
          </p:nvPr>
        </p:nvSpPr>
        <p:spPr>
          <a:xfrm>
            <a:off x="913795" y="1732450"/>
            <a:ext cx="10353762" cy="1553192"/>
          </a:xfrm>
        </p:spPr>
        <p:txBody>
          <a:bodyPr/>
          <a:lstStyle/>
          <a:p>
            <a:r>
              <a:rPr lang="zh-CN" altLang="en-US" dirty="0"/>
              <a:t>按照惯例运行我们的</a:t>
            </a:r>
            <a:r>
              <a:rPr lang="en-US" altLang="zh-CN" dirty="0" err="1"/>
              <a:t>Hello,World</a:t>
            </a:r>
            <a:r>
              <a:rPr lang="zh-CN" altLang="en-US" dirty="0"/>
              <a:t>。打开终端，输入</a:t>
            </a:r>
          </a:p>
        </p:txBody>
      </p:sp>
    </p:spTree>
    <p:extLst>
      <p:ext uri="{BB962C8B-B14F-4D97-AF65-F5344CB8AC3E}">
        <p14:creationId xmlns:p14="http://schemas.microsoft.com/office/powerpoint/2010/main" val="27104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D6F82-456A-4F1A-B471-F487808E9940}"/>
              </a:ext>
            </a:extLst>
          </p:cNvPr>
          <p:cNvSpPr>
            <a:spLocks noGrp="1"/>
          </p:cNvSpPr>
          <p:nvPr>
            <p:ph type="title"/>
          </p:nvPr>
        </p:nvSpPr>
        <p:spPr>
          <a:xfrm>
            <a:off x="580582" y="253139"/>
            <a:ext cx="10353762" cy="970450"/>
          </a:xfrm>
        </p:spPr>
        <p:txBody>
          <a:bodyPr/>
          <a:lstStyle/>
          <a:p>
            <a:pPr algn="l"/>
            <a:r>
              <a:rPr lang="en-US" altLang="zh-CN" dirty="0"/>
              <a:t>1.Linux</a:t>
            </a:r>
            <a:r>
              <a:rPr lang="zh-CN" altLang="en-US" dirty="0"/>
              <a:t>基本概念介绍</a:t>
            </a:r>
          </a:p>
        </p:txBody>
      </p:sp>
      <p:sp>
        <p:nvSpPr>
          <p:cNvPr id="4" name="标题 1">
            <a:extLst>
              <a:ext uri="{FF2B5EF4-FFF2-40B4-BE49-F238E27FC236}">
                <a16:creationId xmlns:a16="http://schemas.microsoft.com/office/drawing/2014/main" id="{CE4AB33D-99BA-4FB2-8706-643A25A13214}"/>
              </a:ext>
            </a:extLst>
          </p:cNvPr>
          <p:cNvSpPr txBox="1">
            <a:spLocks/>
          </p:cNvSpPr>
          <p:nvPr/>
        </p:nvSpPr>
        <p:spPr>
          <a:xfrm>
            <a:off x="1257656" y="870488"/>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1.1 Linux</a:t>
            </a:r>
            <a:r>
              <a:rPr lang="zh-CN" altLang="en-US" sz="3600" dirty="0"/>
              <a:t>历史简介</a:t>
            </a:r>
          </a:p>
        </p:txBody>
      </p:sp>
      <p:pic>
        <p:nvPicPr>
          <p:cNvPr id="1026" name="Picture 2">
            <a:extLst>
              <a:ext uri="{FF2B5EF4-FFF2-40B4-BE49-F238E27FC236}">
                <a16:creationId xmlns:a16="http://schemas.microsoft.com/office/drawing/2014/main" id="{80A17D91-4F17-4BC5-A4E8-90FCDFFB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22" y="1840937"/>
            <a:ext cx="1980231" cy="198023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168089D-C635-4AE3-8F66-46B09EF79336}"/>
              </a:ext>
            </a:extLst>
          </p:cNvPr>
          <p:cNvSpPr txBox="1"/>
          <p:nvPr/>
        </p:nvSpPr>
        <p:spPr>
          <a:xfrm>
            <a:off x="759092" y="3906886"/>
            <a:ext cx="1910490" cy="369332"/>
          </a:xfrm>
          <a:prstGeom prst="rect">
            <a:avLst/>
          </a:prstGeom>
          <a:noFill/>
        </p:spPr>
        <p:txBody>
          <a:bodyPr wrap="square" rtlCol="0">
            <a:spAutoFit/>
          </a:bodyPr>
          <a:lstStyle/>
          <a:p>
            <a:r>
              <a:rPr lang="en-US" altLang="zh-CN" dirty="0"/>
              <a:t>1964 Multics </a:t>
            </a:r>
            <a:endParaRPr lang="zh-CN" altLang="en-US" dirty="0"/>
          </a:p>
        </p:txBody>
      </p:sp>
      <p:pic>
        <p:nvPicPr>
          <p:cNvPr id="1028" name="Picture 4">
            <a:extLst>
              <a:ext uri="{FF2B5EF4-FFF2-40B4-BE49-F238E27FC236}">
                <a16:creationId xmlns:a16="http://schemas.microsoft.com/office/drawing/2014/main" id="{230AA668-6459-427B-A0D6-4318CBAE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73" y="4237055"/>
            <a:ext cx="1054722" cy="1054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8FD7D92-E6EB-4C06-B88C-5AF734D0B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8450" y="4198727"/>
            <a:ext cx="1131377" cy="11313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3FCF794-2118-49D2-8294-F08E0604E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384" y="4230143"/>
            <a:ext cx="1327043" cy="106163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DE05FF9C-CDDA-475D-B4B7-36165EA2361A}"/>
              </a:ext>
            </a:extLst>
          </p:cNvPr>
          <p:cNvSpPr txBox="1"/>
          <p:nvPr/>
        </p:nvSpPr>
        <p:spPr>
          <a:xfrm>
            <a:off x="144325" y="5376659"/>
            <a:ext cx="1910490" cy="369332"/>
          </a:xfrm>
          <a:prstGeom prst="rect">
            <a:avLst/>
          </a:prstGeom>
          <a:noFill/>
        </p:spPr>
        <p:txBody>
          <a:bodyPr wrap="square" rtlCol="0">
            <a:spAutoFit/>
          </a:bodyPr>
          <a:lstStyle/>
          <a:p>
            <a:r>
              <a:rPr lang="en-US" altLang="zh-CN" dirty="0"/>
              <a:t>MIT</a:t>
            </a:r>
            <a:endParaRPr lang="zh-CN" altLang="en-US" dirty="0"/>
          </a:p>
        </p:txBody>
      </p:sp>
      <p:sp>
        <p:nvSpPr>
          <p:cNvPr id="11" name="文本框 10">
            <a:extLst>
              <a:ext uri="{FF2B5EF4-FFF2-40B4-BE49-F238E27FC236}">
                <a16:creationId xmlns:a16="http://schemas.microsoft.com/office/drawing/2014/main" id="{7B2588A5-0830-4E21-8300-D665378A1F51}"/>
              </a:ext>
            </a:extLst>
          </p:cNvPr>
          <p:cNvSpPr txBox="1"/>
          <p:nvPr/>
        </p:nvSpPr>
        <p:spPr>
          <a:xfrm>
            <a:off x="1360943" y="5361099"/>
            <a:ext cx="1637979" cy="369332"/>
          </a:xfrm>
          <a:prstGeom prst="rect">
            <a:avLst/>
          </a:prstGeom>
          <a:noFill/>
        </p:spPr>
        <p:txBody>
          <a:bodyPr wrap="square" rtlCol="0">
            <a:spAutoFit/>
          </a:bodyPr>
          <a:lstStyle/>
          <a:p>
            <a:r>
              <a:rPr lang="zh-CN" altLang="en-US" dirty="0"/>
              <a:t>美国通用电气</a:t>
            </a:r>
          </a:p>
        </p:txBody>
      </p:sp>
      <p:sp>
        <p:nvSpPr>
          <p:cNvPr id="12" name="文本框 11">
            <a:extLst>
              <a:ext uri="{FF2B5EF4-FFF2-40B4-BE49-F238E27FC236}">
                <a16:creationId xmlns:a16="http://schemas.microsoft.com/office/drawing/2014/main" id="{D69CEE2B-8940-4BAE-9A54-D2E89C6810E5}"/>
              </a:ext>
            </a:extLst>
          </p:cNvPr>
          <p:cNvSpPr txBox="1"/>
          <p:nvPr/>
        </p:nvSpPr>
        <p:spPr>
          <a:xfrm>
            <a:off x="2871384" y="5392094"/>
            <a:ext cx="1637979" cy="369332"/>
          </a:xfrm>
          <a:prstGeom prst="rect">
            <a:avLst/>
          </a:prstGeom>
          <a:noFill/>
        </p:spPr>
        <p:txBody>
          <a:bodyPr wrap="square" rtlCol="0">
            <a:spAutoFit/>
          </a:bodyPr>
          <a:lstStyle/>
          <a:p>
            <a:r>
              <a:rPr lang="zh-CN" altLang="en-US" dirty="0"/>
              <a:t>贝尔实验室</a:t>
            </a:r>
          </a:p>
        </p:txBody>
      </p:sp>
      <p:sp>
        <p:nvSpPr>
          <p:cNvPr id="6" name="箭头: 右 5">
            <a:extLst>
              <a:ext uri="{FF2B5EF4-FFF2-40B4-BE49-F238E27FC236}">
                <a16:creationId xmlns:a16="http://schemas.microsoft.com/office/drawing/2014/main" id="{1896EB2E-A5D7-4FE9-8363-7A60A10FDA98}"/>
              </a:ext>
            </a:extLst>
          </p:cNvPr>
          <p:cNvSpPr/>
          <p:nvPr/>
        </p:nvSpPr>
        <p:spPr>
          <a:xfrm>
            <a:off x="2998922" y="2818636"/>
            <a:ext cx="2247254" cy="21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8">
            <a:extLst>
              <a:ext uri="{FF2B5EF4-FFF2-40B4-BE49-F238E27FC236}">
                <a16:creationId xmlns:a16="http://schemas.microsoft.com/office/drawing/2014/main" id="{01AD8BA2-8AA8-4463-86D2-5DD77CEB4D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645" y="1281174"/>
            <a:ext cx="2128119" cy="170249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4CD94577-B164-45C5-B128-675A3B1FBB52}"/>
              </a:ext>
            </a:extLst>
          </p:cNvPr>
          <p:cNvSpPr txBox="1"/>
          <p:nvPr/>
        </p:nvSpPr>
        <p:spPr>
          <a:xfrm>
            <a:off x="5540645" y="3158133"/>
            <a:ext cx="2381412" cy="369332"/>
          </a:xfrm>
          <a:prstGeom prst="rect">
            <a:avLst/>
          </a:prstGeom>
          <a:noFill/>
        </p:spPr>
        <p:txBody>
          <a:bodyPr wrap="square" rtlCol="0">
            <a:spAutoFit/>
          </a:bodyPr>
          <a:lstStyle/>
          <a:p>
            <a:r>
              <a:rPr lang="en-US" altLang="zh-CN" dirty="0"/>
              <a:t>1969 </a:t>
            </a:r>
            <a:r>
              <a:rPr lang="zh-CN" altLang="en-US" dirty="0"/>
              <a:t>贝尔实验室</a:t>
            </a:r>
          </a:p>
        </p:txBody>
      </p:sp>
      <p:sp>
        <p:nvSpPr>
          <p:cNvPr id="7" name="对话气泡: 椭圆形 6">
            <a:extLst>
              <a:ext uri="{FF2B5EF4-FFF2-40B4-BE49-F238E27FC236}">
                <a16:creationId xmlns:a16="http://schemas.microsoft.com/office/drawing/2014/main" id="{084BE0C3-13F9-432F-8C34-6FA8CDD7010D}"/>
              </a:ext>
            </a:extLst>
          </p:cNvPr>
          <p:cNvSpPr/>
          <p:nvPr/>
        </p:nvSpPr>
        <p:spPr>
          <a:xfrm>
            <a:off x="7574797" y="777434"/>
            <a:ext cx="1542081" cy="921415"/>
          </a:xfrm>
          <a:prstGeom prst="wedgeEllipseCallout">
            <a:avLst>
              <a:gd name="adj1" fmla="val -50984"/>
              <a:gd name="adj2" fmla="val 70910"/>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拜拜，不干了</a:t>
            </a:r>
          </a:p>
        </p:txBody>
      </p:sp>
      <p:sp>
        <p:nvSpPr>
          <p:cNvPr id="18" name="文本框 17">
            <a:extLst>
              <a:ext uri="{FF2B5EF4-FFF2-40B4-BE49-F238E27FC236}">
                <a16:creationId xmlns:a16="http://schemas.microsoft.com/office/drawing/2014/main" id="{343BDBA4-CF17-4616-A008-8BF9D1C5E33B}"/>
              </a:ext>
            </a:extLst>
          </p:cNvPr>
          <p:cNvSpPr txBox="1"/>
          <p:nvPr/>
        </p:nvSpPr>
        <p:spPr>
          <a:xfrm>
            <a:off x="6300384" y="5681793"/>
            <a:ext cx="3386382" cy="369332"/>
          </a:xfrm>
          <a:prstGeom prst="rect">
            <a:avLst/>
          </a:prstGeom>
          <a:noFill/>
        </p:spPr>
        <p:txBody>
          <a:bodyPr wrap="square" rtlCol="0">
            <a:spAutoFit/>
          </a:bodyPr>
          <a:lstStyle/>
          <a:p>
            <a:r>
              <a:rPr lang="zh-CN" altLang="en-US" dirty="0"/>
              <a:t>肯</a:t>
            </a:r>
            <a:r>
              <a:rPr lang="en-US" altLang="zh-CN" dirty="0"/>
              <a:t>·</a:t>
            </a:r>
            <a:r>
              <a:rPr lang="zh-CN" altLang="en-US" dirty="0"/>
              <a:t>汤普逊（左）和丹尼斯</a:t>
            </a:r>
            <a:r>
              <a:rPr lang="en-US" altLang="zh-CN" dirty="0"/>
              <a:t>·</a:t>
            </a:r>
            <a:r>
              <a:rPr lang="zh-CN" altLang="en-US" dirty="0"/>
              <a:t>里奇</a:t>
            </a:r>
          </a:p>
        </p:txBody>
      </p:sp>
      <p:pic>
        <p:nvPicPr>
          <p:cNvPr id="1036" name="Picture 12">
            <a:extLst>
              <a:ext uri="{FF2B5EF4-FFF2-40B4-BE49-F238E27FC236}">
                <a16:creationId xmlns:a16="http://schemas.microsoft.com/office/drawing/2014/main" id="{56E8A60E-05D8-4217-B1FA-B7709248E6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4144814"/>
            <a:ext cx="20955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UNIX System, UNIX System">
            <a:extLst>
              <a:ext uri="{FF2B5EF4-FFF2-40B4-BE49-F238E27FC236}">
                <a16:creationId xmlns:a16="http://schemas.microsoft.com/office/drawing/2014/main" id="{EF39B7EF-EC3D-492A-9A4C-DD5E15C5CC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3078" y="2325539"/>
            <a:ext cx="2859001" cy="1200557"/>
          </a:xfrm>
          <a:prstGeom prst="rect">
            <a:avLst/>
          </a:prstGeom>
          <a:noFill/>
          <a:extLst>
            <a:ext uri="{909E8E84-426E-40DD-AFC4-6F175D3DCCD1}">
              <a14:hiddenFill xmlns:a14="http://schemas.microsoft.com/office/drawing/2010/main">
                <a:solidFill>
                  <a:srgbClr val="FFFFFF"/>
                </a:solidFill>
              </a14:hiddenFill>
            </a:ext>
          </a:extLst>
        </p:spPr>
      </p:pic>
      <p:sp>
        <p:nvSpPr>
          <p:cNvPr id="8" name="箭头: 右 7">
            <a:extLst>
              <a:ext uri="{FF2B5EF4-FFF2-40B4-BE49-F238E27FC236}">
                <a16:creationId xmlns:a16="http://schemas.microsoft.com/office/drawing/2014/main" id="{9ADD5471-3374-496E-B236-CDF40E741EEC}"/>
              </a:ext>
            </a:extLst>
          </p:cNvPr>
          <p:cNvSpPr/>
          <p:nvPr/>
        </p:nvSpPr>
        <p:spPr>
          <a:xfrm rot="18852218">
            <a:off x="9200596" y="4191037"/>
            <a:ext cx="1551261" cy="320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4BA35F7-CEFE-4E7C-9B6C-C3C92869CCCC}"/>
              </a:ext>
            </a:extLst>
          </p:cNvPr>
          <p:cNvSpPr txBox="1"/>
          <p:nvPr/>
        </p:nvSpPr>
        <p:spPr>
          <a:xfrm>
            <a:off x="9686766" y="4576294"/>
            <a:ext cx="2381412" cy="369332"/>
          </a:xfrm>
          <a:prstGeom prst="rect">
            <a:avLst/>
          </a:prstGeom>
          <a:noFill/>
        </p:spPr>
        <p:txBody>
          <a:bodyPr wrap="square" rtlCol="0">
            <a:spAutoFit/>
          </a:bodyPr>
          <a:lstStyle/>
          <a:p>
            <a:r>
              <a:rPr lang="en-US" altLang="zh-CN" dirty="0"/>
              <a:t>B</a:t>
            </a:r>
            <a:r>
              <a:rPr lang="zh-CN" altLang="en-US" dirty="0"/>
              <a:t>语言</a:t>
            </a:r>
            <a:r>
              <a:rPr lang="en-US" altLang="zh-CN" dirty="0"/>
              <a:t>+</a:t>
            </a:r>
            <a:r>
              <a:rPr lang="zh-CN" altLang="en-US" dirty="0"/>
              <a:t>汇编语言</a:t>
            </a:r>
          </a:p>
        </p:txBody>
      </p:sp>
    </p:spTree>
    <p:extLst>
      <p:ext uri="{BB962C8B-B14F-4D97-AF65-F5344CB8AC3E}">
        <p14:creationId xmlns:p14="http://schemas.microsoft.com/office/powerpoint/2010/main" val="390519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E30C3D8-CC0B-43F3-A715-2D401F876293}"/>
              </a:ext>
            </a:extLst>
          </p:cNvPr>
          <p:cNvSpPr txBox="1">
            <a:spLocks/>
          </p:cNvSpPr>
          <p:nvPr/>
        </p:nvSpPr>
        <p:spPr>
          <a:xfrm>
            <a:off x="660972" y="33579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1.1 Linux</a:t>
            </a:r>
            <a:r>
              <a:rPr lang="zh-CN" altLang="en-US" sz="3600" dirty="0"/>
              <a:t>历史简介</a:t>
            </a:r>
          </a:p>
        </p:txBody>
      </p:sp>
      <p:pic>
        <p:nvPicPr>
          <p:cNvPr id="2054" name="Picture 6" descr="AT&amp;T Official Site - Unlimited Data Plans, Internet Service, &amp; TV">
            <a:extLst>
              <a:ext uri="{FF2B5EF4-FFF2-40B4-BE49-F238E27FC236}">
                <a16:creationId xmlns:a16="http://schemas.microsoft.com/office/drawing/2014/main" id="{9392CEA5-6946-4BBE-ACA5-CBFF95779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92" y="2997953"/>
            <a:ext cx="2089365" cy="2089365"/>
          </a:xfrm>
          <a:prstGeom prst="rect">
            <a:avLst/>
          </a:prstGeom>
          <a:noFill/>
          <a:extLst>
            <a:ext uri="{909E8E84-426E-40DD-AFC4-6F175D3DCCD1}">
              <a14:hiddenFill xmlns:a14="http://schemas.microsoft.com/office/drawing/2010/main">
                <a:solidFill>
                  <a:srgbClr val="FFFFFF"/>
                </a:solidFill>
              </a14:hiddenFill>
            </a:ext>
          </a:extLst>
        </p:spPr>
      </p:pic>
      <p:sp>
        <p:nvSpPr>
          <p:cNvPr id="9" name="对话气泡: 椭圆形 8">
            <a:extLst>
              <a:ext uri="{FF2B5EF4-FFF2-40B4-BE49-F238E27FC236}">
                <a16:creationId xmlns:a16="http://schemas.microsoft.com/office/drawing/2014/main" id="{505DD08D-154F-4848-9892-9A95232918B2}"/>
              </a:ext>
            </a:extLst>
          </p:cNvPr>
          <p:cNvSpPr/>
          <p:nvPr/>
        </p:nvSpPr>
        <p:spPr>
          <a:xfrm>
            <a:off x="2456481" y="1503336"/>
            <a:ext cx="4533255" cy="1859796"/>
          </a:xfrm>
          <a:prstGeom prst="wedgeEllipseCallout">
            <a:avLst>
              <a:gd name="adj1" fmla="val -44423"/>
              <a:gd name="adj2" fmla="val 6125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我的东西，给你们便宜点</a:t>
            </a:r>
          </a:p>
        </p:txBody>
      </p:sp>
      <p:pic>
        <p:nvPicPr>
          <p:cNvPr id="6" name="Picture 14" descr="The UNIX System, UNIX System">
            <a:extLst>
              <a:ext uri="{FF2B5EF4-FFF2-40B4-BE49-F238E27FC236}">
                <a16:creationId xmlns:a16="http://schemas.microsoft.com/office/drawing/2014/main" id="{0E88F728-ACA0-4908-AD48-101481496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974" y="2697500"/>
            <a:ext cx="2859001" cy="120055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574DD00F-29A9-42F9-8F85-8F93FCCC84AE}"/>
              </a:ext>
            </a:extLst>
          </p:cNvPr>
          <p:cNvSpPr/>
          <p:nvPr/>
        </p:nvSpPr>
        <p:spPr>
          <a:xfrm>
            <a:off x="7310468" y="1437982"/>
            <a:ext cx="4269783" cy="185979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各大学术机构</a:t>
            </a:r>
          </a:p>
        </p:txBody>
      </p:sp>
      <p:sp>
        <p:nvSpPr>
          <p:cNvPr id="11" name="对话气泡: 椭圆形 10">
            <a:extLst>
              <a:ext uri="{FF2B5EF4-FFF2-40B4-BE49-F238E27FC236}">
                <a16:creationId xmlns:a16="http://schemas.microsoft.com/office/drawing/2014/main" id="{E68E7A5C-4A61-444E-94F0-5FDAA8A48C70}"/>
              </a:ext>
            </a:extLst>
          </p:cNvPr>
          <p:cNvSpPr/>
          <p:nvPr/>
        </p:nvSpPr>
        <p:spPr>
          <a:xfrm>
            <a:off x="8702299" y="-101708"/>
            <a:ext cx="1790054" cy="1682535"/>
          </a:xfrm>
          <a:prstGeom prst="wedgeEllipse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好耶</a:t>
            </a:r>
          </a:p>
        </p:txBody>
      </p:sp>
      <p:sp>
        <p:nvSpPr>
          <p:cNvPr id="12" name="箭头: 下 11">
            <a:extLst>
              <a:ext uri="{FF2B5EF4-FFF2-40B4-BE49-F238E27FC236}">
                <a16:creationId xmlns:a16="http://schemas.microsoft.com/office/drawing/2014/main" id="{9C2FA9C5-AA6F-49AE-AFC2-6CED09779436}"/>
              </a:ext>
            </a:extLst>
          </p:cNvPr>
          <p:cNvSpPr/>
          <p:nvPr/>
        </p:nvSpPr>
        <p:spPr>
          <a:xfrm>
            <a:off x="9074258" y="3618854"/>
            <a:ext cx="286718" cy="1108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F9DCE6C-A44E-4A04-8788-90AE1DB16229}"/>
              </a:ext>
            </a:extLst>
          </p:cNvPr>
          <p:cNvSpPr txBox="1"/>
          <p:nvPr/>
        </p:nvSpPr>
        <p:spPr>
          <a:xfrm>
            <a:off x="7310468" y="4974956"/>
            <a:ext cx="4127281" cy="369332"/>
          </a:xfrm>
          <a:prstGeom prst="rect">
            <a:avLst/>
          </a:prstGeom>
          <a:noFill/>
        </p:spPr>
        <p:txBody>
          <a:bodyPr wrap="square" rtlCol="0">
            <a:spAutoFit/>
          </a:bodyPr>
          <a:lstStyle/>
          <a:p>
            <a:r>
              <a:rPr lang="zh-CN" altLang="en-US" dirty="0"/>
              <a:t>发展出了各种</a:t>
            </a:r>
            <a:r>
              <a:rPr lang="en-US" altLang="zh-CN" dirty="0"/>
              <a:t>Unix</a:t>
            </a:r>
            <a:r>
              <a:rPr lang="zh-CN" altLang="en-US" dirty="0"/>
              <a:t>的变种，如</a:t>
            </a:r>
            <a:r>
              <a:rPr lang="en-US" altLang="zh-CN" dirty="0"/>
              <a:t>BSD</a:t>
            </a:r>
            <a:endParaRPr lang="zh-CN" altLang="en-US" dirty="0"/>
          </a:p>
        </p:txBody>
      </p:sp>
      <p:pic>
        <p:nvPicPr>
          <p:cNvPr id="2056" name="Picture 8" descr="The Most Important BSD Distributions | Unixmen">
            <a:extLst>
              <a:ext uri="{FF2B5EF4-FFF2-40B4-BE49-F238E27FC236}">
                <a16:creationId xmlns:a16="http://schemas.microsoft.com/office/drawing/2014/main" id="{DE8158B3-A4AE-41D8-B5AB-785A75568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7118" y="5592261"/>
            <a:ext cx="2456481" cy="1146038"/>
          </a:xfrm>
          <a:prstGeom prst="rect">
            <a:avLst/>
          </a:prstGeom>
          <a:noFill/>
          <a:extLst>
            <a:ext uri="{909E8E84-426E-40DD-AFC4-6F175D3DCCD1}">
              <a14:hiddenFill xmlns:a14="http://schemas.microsoft.com/office/drawing/2010/main">
                <a:solidFill>
                  <a:srgbClr val="FFFFFF"/>
                </a:solidFill>
              </a14:hiddenFill>
            </a:ext>
          </a:extLst>
        </p:spPr>
      </p:pic>
      <p:sp>
        <p:nvSpPr>
          <p:cNvPr id="14" name="标注: 线形 13">
            <a:extLst>
              <a:ext uri="{FF2B5EF4-FFF2-40B4-BE49-F238E27FC236}">
                <a16:creationId xmlns:a16="http://schemas.microsoft.com/office/drawing/2014/main" id="{9244FBEC-DBDE-4377-A928-98BE5DD8E3DE}"/>
              </a:ext>
            </a:extLst>
          </p:cNvPr>
          <p:cNvSpPr/>
          <p:nvPr/>
        </p:nvSpPr>
        <p:spPr>
          <a:xfrm>
            <a:off x="3347634" y="4897464"/>
            <a:ext cx="3494868" cy="1472339"/>
          </a:xfrm>
          <a:prstGeom prst="borderCallout1">
            <a:avLst>
              <a:gd name="adj1" fmla="val 67171"/>
              <a:gd name="adj2" fmla="val 102975"/>
              <a:gd name="adj3" fmla="val 101974"/>
              <a:gd name="adj4" fmla="val 1315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各种</a:t>
            </a:r>
            <a:r>
              <a:rPr lang="en-US" altLang="zh-CN" dirty="0">
                <a:solidFill>
                  <a:schemeClr val="bg1"/>
                </a:solidFill>
              </a:rPr>
              <a:t>Unix</a:t>
            </a:r>
            <a:r>
              <a:rPr lang="zh-CN" altLang="en-US" dirty="0">
                <a:solidFill>
                  <a:schemeClr val="bg1"/>
                </a:solidFill>
              </a:rPr>
              <a:t>的派生系统我们都称为“类</a:t>
            </a:r>
            <a:r>
              <a:rPr lang="en-US" altLang="zh-CN" dirty="0">
                <a:solidFill>
                  <a:schemeClr val="bg1"/>
                </a:solidFill>
              </a:rPr>
              <a:t>Unix</a:t>
            </a:r>
            <a:r>
              <a:rPr lang="zh-CN" altLang="en-US" dirty="0">
                <a:solidFill>
                  <a:schemeClr val="bg1"/>
                </a:solidFill>
              </a:rPr>
              <a:t>系统”。包括基于</a:t>
            </a:r>
            <a:r>
              <a:rPr lang="en-US" altLang="zh-CN" dirty="0">
                <a:solidFill>
                  <a:schemeClr val="bg1"/>
                </a:solidFill>
              </a:rPr>
              <a:t>BSD</a:t>
            </a:r>
            <a:r>
              <a:rPr lang="zh-CN" altLang="en-US" dirty="0">
                <a:solidFill>
                  <a:schemeClr val="bg1"/>
                </a:solidFill>
              </a:rPr>
              <a:t>的各种系统如</a:t>
            </a:r>
            <a:r>
              <a:rPr lang="en-US" altLang="zh-CN" dirty="0">
                <a:solidFill>
                  <a:schemeClr val="bg1"/>
                </a:solidFill>
              </a:rPr>
              <a:t>FreeBSD;</a:t>
            </a:r>
            <a:r>
              <a:rPr lang="zh-CN" altLang="en-US" dirty="0">
                <a:solidFill>
                  <a:schemeClr val="bg1"/>
                </a:solidFill>
              </a:rPr>
              <a:t>各种与传统</a:t>
            </a:r>
            <a:r>
              <a:rPr lang="en-US" altLang="zh-CN" dirty="0">
                <a:solidFill>
                  <a:schemeClr val="bg1"/>
                </a:solidFill>
              </a:rPr>
              <a:t>Unix</a:t>
            </a:r>
            <a:r>
              <a:rPr lang="zh-CN" altLang="en-US" dirty="0">
                <a:solidFill>
                  <a:schemeClr val="bg1"/>
                </a:solidFill>
              </a:rPr>
              <a:t>类似的系统如</a:t>
            </a:r>
            <a:r>
              <a:rPr lang="en-US" altLang="zh-CN" dirty="0" err="1">
                <a:solidFill>
                  <a:schemeClr val="bg1"/>
                </a:solidFill>
              </a:rPr>
              <a:t>Minix,Linux</a:t>
            </a:r>
            <a:endParaRPr lang="zh-CN" altLang="en-US" dirty="0">
              <a:solidFill>
                <a:schemeClr val="bg1"/>
              </a:solidFill>
            </a:endParaRPr>
          </a:p>
        </p:txBody>
      </p:sp>
    </p:spTree>
    <p:extLst>
      <p:ext uri="{BB962C8B-B14F-4D97-AF65-F5344CB8AC3E}">
        <p14:creationId xmlns:p14="http://schemas.microsoft.com/office/powerpoint/2010/main" val="293468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E30C3D8-CC0B-43F3-A715-2D401F876293}"/>
              </a:ext>
            </a:extLst>
          </p:cNvPr>
          <p:cNvSpPr txBox="1">
            <a:spLocks/>
          </p:cNvSpPr>
          <p:nvPr/>
        </p:nvSpPr>
        <p:spPr>
          <a:xfrm>
            <a:off x="660972" y="33579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1.1 Linux</a:t>
            </a:r>
            <a:r>
              <a:rPr lang="zh-CN" altLang="en-US" sz="3600" dirty="0"/>
              <a:t>历史简介</a:t>
            </a:r>
          </a:p>
        </p:txBody>
      </p:sp>
      <p:pic>
        <p:nvPicPr>
          <p:cNvPr id="2054" name="Picture 6" descr="AT&amp;T Official Site - Unlimited Data Plans, Internet Service, &amp; TV">
            <a:extLst>
              <a:ext uri="{FF2B5EF4-FFF2-40B4-BE49-F238E27FC236}">
                <a16:creationId xmlns:a16="http://schemas.microsoft.com/office/drawing/2014/main" id="{9392CEA5-6946-4BBE-ACA5-CBFF95779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92" y="2997953"/>
            <a:ext cx="2089365" cy="2089365"/>
          </a:xfrm>
          <a:prstGeom prst="rect">
            <a:avLst/>
          </a:prstGeom>
          <a:noFill/>
          <a:extLst>
            <a:ext uri="{909E8E84-426E-40DD-AFC4-6F175D3DCCD1}">
              <a14:hiddenFill xmlns:a14="http://schemas.microsoft.com/office/drawing/2010/main">
                <a:solidFill>
                  <a:srgbClr val="FFFFFF"/>
                </a:solidFill>
              </a14:hiddenFill>
            </a:ext>
          </a:extLst>
        </p:spPr>
      </p:pic>
      <p:sp>
        <p:nvSpPr>
          <p:cNvPr id="9" name="对话气泡: 椭圆形 8">
            <a:extLst>
              <a:ext uri="{FF2B5EF4-FFF2-40B4-BE49-F238E27FC236}">
                <a16:creationId xmlns:a16="http://schemas.microsoft.com/office/drawing/2014/main" id="{505DD08D-154F-4848-9892-9A95232918B2}"/>
              </a:ext>
            </a:extLst>
          </p:cNvPr>
          <p:cNvSpPr/>
          <p:nvPr/>
        </p:nvSpPr>
        <p:spPr>
          <a:xfrm>
            <a:off x="2456481" y="1503336"/>
            <a:ext cx="4533255" cy="1859796"/>
          </a:xfrm>
          <a:prstGeom prst="wedgeEllipseCallout">
            <a:avLst>
              <a:gd name="adj1" fmla="val -44423"/>
              <a:gd name="adj2" fmla="val 6125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源码不给了！我还要申请著作权！</a:t>
            </a:r>
          </a:p>
        </p:txBody>
      </p:sp>
      <p:pic>
        <p:nvPicPr>
          <p:cNvPr id="6" name="Picture 14" descr="The UNIX System, UNIX System">
            <a:extLst>
              <a:ext uri="{FF2B5EF4-FFF2-40B4-BE49-F238E27FC236}">
                <a16:creationId xmlns:a16="http://schemas.microsoft.com/office/drawing/2014/main" id="{0E88F728-ACA0-4908-AD48-101481496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974" y="2697500"/>
            <a:ext cx="2859001" cy="120055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574DD00F-29A9-42F9-8F85-8F93FCCC84AE}"/>
              </a:ext>
            </a:extLst>
          </p:cNvPr>
          <p:cNvSpPr/>
          <p:nvPr/>
        </p:nvSpPr>
        <p:spPr>
          <a:xfrm>
            <a:off x="7310468" y="1437982"/>
            <a:ext cx="2980407" cy="9704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各大学术机构</a:t>
            </a:r>
          </a:p>
        </p:txBody>
      </p:sp>
      <p:sp>
        <p:nvSpPr>
          <p:cNvPr id="11" name="对话气泡: 椭圆形 10">
            <a:extLst>
              <a:ext uri="{FF2B5EF4-FFF2-40B4-BE49-F238E27FC236}">
                <a16:creationId xmlns:a16="http://schemas.microsoft.com/office/drawing/2014/main" id="{E68E7A5C-4A61-444E-94F0-5FDAA8A48C70}"/>
              </a:ext>
            </a:extLst>
          </p:cNvPr>
          <p:cNvSpPr/>
          <p:nvPr/>
        </p:nvSpPr>
        <p:spPr>
          <a:xfrm>
            <a:off x="8981268" y="-20247"/>
            <a:ext cx="1790054" cy="1682535"/>
          </a:xfrm>
          <a:prstGeom prst="wedgeEllipse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 name="思想气泡: 云 1">
            <a:extLst>
              <a:ext uri="{FF2B5EF4-FFF2-40B4-BE49-F238E27FC236}">
                <a16:creationId xmlns:a16="http://schemas.microsoft.com/office/drawing/2014/main" id="{40608C2C-1B42-4F2F-8101-BEA6A8776E3A}"/>
              </a:ext>
            </a:extLst>
          </p:cNvPr>
          <p:cNvSpPr/>
          <p:nvPr/>
        </p:nvSpPr>
        <p:spPr>
          <a:xfrm>
            <a:off x="2456481" y="4595246"/>
            <a:ext cx="2409987" cy="1534333"/>
          </a:xfrm>
          <a:prstGeom prst="cloudCallout">
            <a:avLst>
              <a:gd name="adj1" fmla="val -55707"/>
              <a:gd name="adj2" fmla="val -8130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这么有商业价值，不能再这样搞了</a:t>
            </a:r>
          </a:p>
        </p:txBody>
      </p:sp>
      <p:pic>
        <p:nvPicPr>
          <p:cNvPr id="3074" name="Picture 2">
            <a:extLst>
              <a:ext uri="{FF2B5EF4-FFF2-40B4-BE49-F238E27FC236}">
                <a16:creationId xmlns:a16="http://schemas.microsoft.com/office/drawing/2014/main" id="{44E794E2-1791-44EF-B035-BC7898308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8855" y="4242337"/>
            <a:ext cx="2028553" cy="1987982"/>
          </a:xfrm>
          <a:prstGeom prst="rect">
            <a:avLst/>
          </a:prstGeom>
          <a:noFill/>
          <a:extLst>
            <a:ext uri="{909E8E84-426E-40DD-AFC4-6F175D3DCCD1}">
              <a14:hiddenFill xmlns:a14="http://schemas.microsoft.com/office/drawing/2010/main">
                <a:solidFill>
                  <a:srgbClr val="FFFFFF"/>
                </a:solidFill>
              </a14:hiddenFill>
            </a:ext>
          </a:extLst>
        </p:spPr>
      </p:pic>
      <p:sp>
        <p:nvSpPr>
          <p:cNvPr id="3" name="对话气泡: 椭圆形 2">
            <a:extLst>
              <a:ext uri="{FF2B5EF4-FFF2-40B4-BE49-F238E27FC236}">
                <a16:creationId xmlns:a16="http://schemas.microsoft.com/office/drawing/2014/main" id="{6A5693F2-C61C-4959-8BB1-ABAF0714D509}"/>
              </a:ext>
            </a:extLst>
          </p:cNvPr>
          <p:cNvSpPr/>
          <p:nvPr/>
        </p:nvSpPr>
        <p:spPr>
          <a:xfrm>
            <a:off x="7214461" y="3886761"/>
            <a:ext cx="2332495" cy="1200557"/>
          </a:xfrm>
          <a:prstGeom prst="wedgeEllipseCallout">
            <a:avLst>
              <a:gd name="adj1" fmla="val 55911"/>
              <a:gd name="adj2" fmla="val 4959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轮到我上场了！</a:t>
            </a:r>
          </a:p>
        </p:txBody>
      </p:sp>
    </p:spTree>
    <p:extLst>
      <p:ext uri="{BB962C8B-B14F-4D97-AF65-F5344CB8AC3E}">
        <p14:creationId xmlns:p14="http://schemas.microsoft.com/office/powerpoint/2010/main" val="297101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E30C3D8-CC0B-43F3-A715-2D401F876293}"/>
              </a:ext>
            </a:extLst>
          </p:cNvPr>
          <p:cNvSpPr txBox="1">
            <a:spLocks/>
          </p:cNvSpPr>
          <p:nvPr/>
        </p:nvSpPr>
        <p:spPr>
          <a:xfrm>
            <a:off x="660972" y="33579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1.1 Linux</a:t>
            </a:r>
            <a:r>
              <a:rPr lang="zh-CN" altLang="en-US" sz="3600" dirty="0"/>
              <a:t>历史简介</a:t>
            </a:r>
          </a:p>
        </p:txBody>
      </p:sp>
      <p:pic>
        <p:nvPicPr>
          <p:cNvPr id="3074" name="Picture 2">
            <a:extLst>
              <a:ext uri="{FF2B5EF4-FFF2-40B4-BE49-F238E27FC236}">
                <a16:creationId xmlns:a16="http://schemas.microsoft.com/office/drawing/2014/main" id="{44E794E2-1791-44EF-B035-BC7898308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93" y="1436633"/>
            <a:ext cx="2028553" cy="198798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33B3A77-3BF7-4339-A83F-AA891730A093}"/>
              </a:ext>
            </a:extLst>
          </p:cNvPr>
          <p:cNvSpPr txBox="1"/>
          <p:nvPr/>
        </p:nvSpPr>
        <p:spPr>
          <a:xfrm>
            <a:off x="5052447" y="1503337"/>
            <a:ext cx="4448014" cy="369332"/>
          </a:xfrm>
          <a:prstGeom prst="rect">
            <a:avLst/>
          </a:prstGeom>
          <a:noFill/>
        </p:spPr>
        <p:txBody>
          <a:bodyPr wrap="square" rtlCol="0">
            <a:spAutoFit/>
          </a:bodyPr>
          <a:lstStyle/>
          <a:p>
            <a:r>
              <a:rPr lang="en-US" altLang="zh-CN" dirty="0"/>
              <a:t>GNU,</a:t>
            </a:r>
            <a:r>
              <a:rPr lang="zh-CN" altLang="en-US" dirty="0"/>
              <a:t>“</a:t>
            </a:r>
            <a:r>
              <a:rPr lang="en-US" altLang="zh-CN" dirty="0"/>
              <a:t>GNU is Not Unix</a:t>
            </a:r>
            <a:r>
              <a:rPr lang="zh-CN" altLang="en-US" dirty="0"/>
              <a:t>”的递归缩写。</a:t>
            </a:r>
          </a:p>
        </p:txBody>
      </p:sp>
      <p:sp>
        <p:nvSpPr>
          <p:cNvPr id="12" name="对话气泡: 椭圆形 11">
            <a:extLst>
              <a:ext uri="{FF2B5EF4-FFF2-40B4-BE49-F238E27FC236}">
                <a16:creationId xmlns:a16="http://schemas.microsoft.com/office/drawing/2014/main" id="{96F107BA-0FB5-4379-BE68-E8BEA13D5D81}"/>
              </a:ext>
            </a:extLst>
          </p:cNvPr>
          <p:cNvSpPr/>
          <p:nvPr/>
        </p:nvSpPr>
        <p:spPr>
          <a:xfrm>
            <a:off x="5943600" y="2069760"/>
            <a:ext cx="2332495" cy="1200557"/>
          </a:xfrm>
          <a:prstGeom prst="wedgeEllipseCallout">
            <a:avLst>
              <a:gd name="adj1" fmla="val -124820"/>
              <a:gd name="adj2" fmla="val -2076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创造一套完全自由的操作系统！</a:t>
            </a:r>
          </a:p>
        </p:txBody>
      </p:sp>
      <p:sp>
        <p:nvSpPr>
          <p:cNvPr id="7" name="文本框 6">
            <a:extLst>
              <a:ext uri="{FF2B5EF4-FFF2-40B4-BE49-F238E27FC236}">
                <a16:creationId xmlns:a16="http://schemas.microsoft.com/office/drawing/2014/main" id="{F1A511F1-90F4-4E99-8008-D75FA5D06237}"/>
              </a:ext>
            </a:extLst>
          </p:cNvPr>
          <p:cNvSpPr txBox="1"/>
          <p:nvPr/>
        </p:nvSpPr>
        <p:spPr>
          <a:xfrm>
            <a:off x="488197" y="3766088"/>
            <a:ext cx="3487118" cy="1200329"/>
          </a:xfrm>
          <a:prstGeom prst="rect">
            <a:avLst/>
          </a:prstGeom>
          <a:noFill/>
        </p:spPr>
        <p:txBody>
          <a:bodyPr wrap="square" rtlCol="0">
            <a:spAutoFit/>
          </a:bodyPr>
          <a:lstStyle/>
          <a:p>
            <a:r>
              <a:rPr lang="zh-CN" altLang="en-US" dirty="0"/>
              <a:t>到</a:t>
            </a:r>
            <a:r>
              <a:rPr lang="en-US" altLang="zh-CN" dirty="0"/>
              <a:t>1990</a:t>
            </a:r>
            <a:r>
              <a:rPr lang="zh-CN" altLang="en-US" dirty="0"/>
              <a:t>年，已经开发除了</a:t>
            </a:r>
            <a:r>
              <a:rPr lang="en-US" altLang="zh-CN" dirty="0"/>
              <a:t>GCC,</a:t>
            </a:r>
            <a:r>
              <a:rPr lang="zh-CN" altLang="en-US" dirty="0"/>
              <a:t>文本编辑器</a:t>
            </a:r>
            <a:r>
              <a:rPr lang="en-US" altLang="zh-CN" dirty="0"/>
              <a:t>Emacs</a:t>
            </a:r>
            <a:r>
              <a:rPr lang="zh-CN" altLang="en-US" dirty="0"/>
              <a:t>，大部分</a:t>
            </a:r>
            <a:r>
              <a:rPr lang="en-US" altLang="zh-CN" dirty="0"/>
              <a:t>UNIX</a:t>
            </a:r>
            <a:r>
              <a:rPr lang="zh-CN" altLang="en-US" dirty="0"/>
              <a:t>系统的程序库和工具。</a:t>
            </a:r>
            <a:endParaRPr lang="en-US" altLang="zh-CN" dirty="0"/>
          </a:p>
          <a:p>
            <a:r>
              <a:rPr lang="zh-CN" altLang="en-US" dirty="0"/>
              <a:t>唯独没完成重要的内核。</a:t>
            </a:r>
          </a:p>
        </p:txBody>
      </p:sp>
      <p:pic>
        <p:nvPicPr>
          <p:cNvPr id="4098" name="Picture 2">
            <a:extLst>
              <a:ext uri="{FF2B5EF4-FFF2-40B4-BE49-F238E27FC236}">
                <a16:creationId xmlns:a16="http://schemas.microsoft.com/office/drawing/2014/main" id="{A25FB1ED-F505-43DB-A43E-593839CFC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9234" y="3143734"/>
            <a:ext cx="2095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FD27DB0-FFC1-43B7-9A64-43F6B90AB19C}"/>
              </a:ext>
            </a:extLst>
          </p:cNvPr>
          <p:cNvSpPr txBox="1"/>
          <p:nvPr/>
        </p:nvSpPr>
        <p:spPr>
          <a:xfrm>
            <a:off x="8965769" y="6310231"/>
            <a:ext cx="2100020" cy="369332"/>
          </a:xfrm>
          <a:prstGeom prst="rect">
            <a:avLst/>
          </a:prstGeom>
          <a:noFill/>
        </p:spPr>
        <p:txBody>
          <a:bodyPr wrap="square" rtlCol="0">
            <a:spAutoFit/>
          </a:bodyPr>
          <a:lstStyle/>
          <a:p>
            <a:r>
              <a:rPr lang="en-US" altLang="zh-CN"/>
              <a:t>Linus Torvalds</a:t>
            </a:r>
            <a:endParaRPr lang="zh-CN" altLang="en-US"/>
          </a:p>
        </p:txBody>
      </p:sp>
      <p:sp>
        <p:nvSpPr>
          <p:cNvPr id="13" name="对话气泡: 椭圆形 12">
            <a:extLst>
              <a:ext uri="{FF2B5EF4-FFF2-40B4-BE49-F238E27FC236}">
                <a16:creationId xmlns:a16="http://schemas.microsoft.com/office/drawing/2014/main" id="{46CC0CC5-0F59-43A8-B758-844A9F1BE079}"/>
              </a:ext>
            </a:extLst>
          </p:cNvPr>
          <p:cNvSpPr/>
          <p:nvPr/>
        </p:nvSpPr>
        <p:spPr>
          <a:xfrm>
            <a:off x="5052447" y="4076054"/>
            <a:ext cx="3068665" cy="890363"/>
          </a:xfrm>
          <a:prstGeom prst="wedgeEllipseCallout">
            <a:avLst>
              <a:gd name="adj1" fmla="val 74369"/>
              <a:gd name="adj2" fmla="val 3987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zh-CN" altLang="en-US" dirty="0"/>
              <a:t>内核来了！</a:t>
            </a:r>
          </a:p>
        </p:txBody>
      </p:sp>
      <p:sp>
        <p:nvSpPr>
          <p:cNvPr id="17" name="文本框 16">
            <a:extLst>
              <a:ext uri="{FF2B5EF4-FFF2-40B4-BE49-F238E27FC236}">
                <a16:creationId xmlns:a16="http://schemas.microsoft.com/office/drawing/2014/main" id="{356DDD0D-F609-499C-9C1A-8C1996A7E950}"/>
              </a:ext>
            </a:extLst>
          </p:cNvPr>
          <p:cNvSpPr txBox="1"/>
          <p:nvPr/>
        </p:nvSpPr>
        <p:spPr>
          <a:xfrm>
            <a:off x="4633994" y="5463370"/>
            <a:ext cx="3487118" cy="646331"/>
          </a:xfrm>
          <a:prstGeom prst="rect">
            <a:avLst/>
          </a:prstGeom>
          <a:noFill/>
        </p:spPr>
        <p:txBody>
          <a:bodyPr wrap="square" rtlCol="0">
            <a:spAutoFit/>
          </a:bodyPr>
          <a:lstStyle/>
          <a:p>
            <a:r>
              <a:rPr lang="en-US" altLang="zh-CN" dirty="0"/>
              <a:t>1991</a:t>
            </a:r>
            <a:r>
              <a:rPr lang="zh-CN" altLang="en-US" dirty="0"/>
              <a:t>年</a:t>
            </a:r>
            <a:r>
              <a:rPr lang="en-US" altLang="zh-CN" dirty="0"/>
              <a:t>9</a:t>
            </a:r>
            <a:r>
              <a:rPr lang="zh-CN" altLang="en-US" dirty="0"/>
              <a:t>月</a:t>
            </a:r>
            <a:r>
              <a:rPr lang="en-US" altLang="zh-CN" dirty="0"/>
              <a:t>Linux</a:t>
            </a:r>
            <a:r>
              <a:rPr lang="zh-CN" altLang="en-US" dirty="0"/>
              <a:t>内核</a:t>
            </a:r>
            <a:r>
              <a:rPr lang="en-US" altLang="zh-CN" dirty="0"/>
              <a:t>0.01</a:t>
            </a:r>
            <a:r>
              <a:rPr lang="zh-CN" altLang="en-US" dirty="0"/>
              <a:t>版发布，共</a:t>
            </a:r>
            <a:r>
              <a:rPr lang="en-US" altLang="zh-CN" dirty="0"/>
              <a:t>10239</a:t>
            </a:r>
            <a:r>
              <a:rPr lang="zh-CN" altLang="en-US" dirty="0"/>
              <a:t>行代码。</a:t>
            </a:r>
          </a:p>
        </p:txBody>
      </p:sp>
    </p:spTree>
    <p:extLst>
      <p:ext uri="{BB962C8B-B14F-4D97-AF65-F5344CB8AC3E}">
        <p14:creationId xmlns:p14="http://schemas.microsoft.com/office/powerpoint/2010/main" val="234065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The Most Important BSD Distributions | Unixmen">
            <a:extLst>
              <a:ext uri="{FF2B5EF4-FFF2-40B4-BE49-F238E27FC236}">
                <a16:creationId xmlns:a16="http://schemas.microsoft.com/office/drawing/2014/main" id="{E6C97750-50B4-413E-8896-05F6AB1FB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05" y="1733182"/>
            <a:ext cx="2456481" cy="114603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7544BF29-BE34-4FFC-AB18-32F415ADD79B}"/>
              </a:ext>
            </a:extLst>
          </p:cNvPr>
          <p:cNvSpPr txBox="1">
            <a:spLocks/>
          </p:cNvSpPr>
          <p:nvPr/>
        </p:nvSpPr>
        <p:spPr>
          <a:xfrm>
            <a:off x="660972" y="33579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1.1 Linux</a:t>
            </a:r>
            <a:r>
              <a:rPr lang="zh-CN" altLang="en-US" sz="3600" dirty="0"/>
              <a:t>历史简介</a:t>
            </a:r>
          </a:p>
        </p:txBody>
      </p:sp>
      <p:pic>
        <p:nvPicPr>
          <p:cNvPr id="6" name="Picture 6" descr="AT&amp;T Official Site - Unlimited Data Plans, Internet Service, &amp; TV">
            <a:extLst>
              <a:ext uri="{FF2B5EF4-FFF2-40B4-BE49-F238E27FC236}">
                <a16:creationId xmlns:a16="http://schemas.microsoft.com/office/drawing/2014/main" id="{16E63885-D86F-4977-AD87-FB1DFF605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123" y="1502778"/>
            <a:ext cx="2008857" cy="200885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北京法律纠纷_法律纠纷信息-房产百科(链家网)">
            <a:extLst>
              <a:ext uri="{FF2B5EF4-FFF2-40B4-BE49-F238E27FC236}">
                <a16:creationId xmlns:a16="http://schemas.microsoft.com/office/drawing/2014/main" id="{5911371D-6AE2-42E7-BE31-A609C8AEF2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375" y="1507213"/>
            <a:ext cx="2113097" cy="16077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inux - 维基百科，自由的百科全书">
            <a:extLst>
              <a:ext uri="{FF2B5EF4-FFF2-40B4-BE49-F238E27FC236}">
                <a16:creationId xmlns:a16="http://schemas.microsoft.com/office/drawing/2014/main" id="{9BE2D3E0-44B7-4FFF-AB1E-9E905D1E6D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981" y="3809234"/>
            <a:ext cx="1809367" cy="21712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7DAB35D-C235-4E71-8EFB-0FF485B98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822" y="3900863"/>
            <a:ext cx="2028553" cy="1987982"/>
          </a:xfrm>
          <a:prstGeom prst="rect">
            <a:avLst/>
          </a:prstGeom>
          <a:noFill/>
          <a:extLst>
            <a:ext uri="{909E8E84-426E-40DD-AFC4-6F175D3DCCD1}">
              <a14:hiddenFill xmlns:a14="http://schemas.microsoft.com/office/drawing/2010/main">
                <a:solidFill>
                  <a:srgbClr val="FFFFFF"/>
                </a:solidFill>
              </a14:hiddenFill>
            </a:ext>
          </a:extLst>
        </p:spPr>
      </p:pic>
      <p:sp>
        <p:nvSpPr>
          <p:cNvPr id="7" name="十字形 6">
            <a:extLst>
              <a:ext uri="{FF2B5EF4-FFF2-40B4-BE49-F238E27FC236}">
                <a16:creationId xmlns:a16="http://schemas.microsoft.com/office/drawing/2014/main" id="{2833D1A1-C5FF-490B-85EC-A1B727D54761}"/>
              </a:ext>
            </a:extLst>
          </p:cNvPr>
          <p:cNvSpPr/>
          <p:nvPr/>
        </p:nvSpPr>
        <p:spPr>
          <a:xfrm>
            <a:off x="2603715" y="4894854"/>
            <a:ext cx="650929" cy="607044"/>
          </a:xfrm>
          <a:prstGeom prst="plus">
            <a:avLst>
              <a:gd name="adj"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6" name="Picture 6" descr="What Is GNU In GNU/Linux?">
            <a:extLst>
              <a:ext uri="{FF2B5EF4-FFF2-40B4-BE49-F238E27FC236}">
                <a16:creationId xmlns:a16="http://schemas.microsoft.com/office/drawing/2014/main" id="{662F52D3-92BE-4AB0-B4C5-3010E3D0F8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6478" y="3624451"/>
            <a:ext cx="3945772" cy="2264394"/>
          </a:xfrm>
          <a:prstGeom prst="rect">
            <a:avLst/>
          </a:prstGeom>
          <a:noFill/>
          <a:extLst>
            <a:ext uri="{909E8E84-426E-40DD-AFC4-6F175D3DCCD1}">
              <a14:hiddenFill xmlns:a14="http://schemas.microsoft.com/office/drawing/2010/main">
                <a:solidFill>
                  <a:srgbClr val="FFFFFF"/>
                </a:solidFill>
              </a14:hiddenFill>
            </a:ext>
          </a:extLst>
        </p:spPr>
      </p:pic>
      <p:sp>
        <p:nvSpPr>
          <p:cNvPr id="8" name="箭头: 右 7">
            <a:extLst>
              <a:ext uri="{FF2B5EF4-FFF2-40B4-BE49-F238E27FC236}">
                <a16:creationId xmlns:a16="http://schemas.microsoft.com/office/drawing/2014/main" id="{07946A32-B494-476F-BFED-8028807EEF9C}"/>
              </a:ext>
            </a:extLst>
          </p:cNvPr>
          <p:cNvSpPr/>
          <p:nvPr/>
        </p:nvSpPr>
        <p:spPr>
          <a:xfrm>
            <a:off x="5509647" y="4703736"/>
            <a:ext cx="1588577" cy="395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35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62F104-A464-4DE3-B804-757BDC994BBF}"/>
              </a:ext>
            </a:extLst>
          </p:cNvPr>
          <p:cNvSpPr>
            <a:spLocks noGrp="1"/>
          </p:cNvSpPr>
          <p:nvPr>
            <p:ph idx="1"/>
          </p:nvPr>
        </p:nvSpPr>
        <p:spPr>
          <a:xfrm>
            <a:off x="660972" y="1554219"/>
            <a:ext cx="10353762" cy="4058751"/>
          </a:xfrm>
        </p:spPr>
        <p:txBody>
          <a:bodyPr>
            <a:normAutofit/>
          </a:bodyPr>
          <a:lstStyle/>
          <a:p>
            <a:r>
              <a:rPr lang="zh-CN" altLang="en-US" sz="2400" dirty="0"/>
              <a:t>通常情况下，</a:t>
            </a:r>
            <a:r>
              <a:rPr lang="en-US" altLang="zh-CN" sz="2400" dirty="0"/>
              <a:t>Linux</a:t>
            </a:r>
            <a:r>
              <a:rPr lang="zh-CN" altLang="en-US" sz="2400" dirty="0"/>
              <a:t>被打包成供个人计算机和服务器使用的</a:t>
            </a:r>
            <a:r>
              <a:rPr lang="zh-CN" altLang="en-US" sz="2400" b="1" dirty="0"/>
              <a:t>发行版</a:t>
            </a:r>
            <a:r>
              <a:rPr lang="zh-CN" altLang="en-US" sz="2400" dirty="0"/>
              <a:t>，主流的</a:t>
            </a:r>
            <a:r>
              <a:rPr lang="en-US" altLang="zh-CN" sz="2400" dirty="0"/>
              <a:t>Linux</a:t>
            </a:r>
            <a:r>
              <a:rPr lang="zh-CN" altLang="en-US" sz="2400" dirty="0"/>
              <a:t>发行版有</a:t>
            </a:r>
            <a:r>
              <a:rPr lang="en-US" altLang="zh-CN" sz="2400" dirty="0"/>
              <a:t>Debian(</a:t>
            </a:r>
            <a:r>
              <a:rPr lang="zh-CN" altLang="en-US" sz="2400" dirty="0"/>
              <a:t>及其派生版本</a:t>
            </a:r>
            <a:r>
              <a:rPr lang="en-US" altLang="zh-CN" sz="2400" dirty="0" err="1"/>
              <a:t>Ubuntu,Linux</a:t>
            </a:r>
            <a:r>
              <a:rPr lang="en-US" altLang="zh-CN" sz="2400" dirty="0"/>
              <a:t> Mint),Fedora(</a:t>
            </a:r>
            <a:r>
              <a:rPr lang="zh-CN" altLang="en-US" sz="2400" dirty="0"/>
              <a:t>及相关版本</a:t>
            </a:r>
            <a:r>
              <a:rPr lang="en-US" altLang="zh-CN" sz="2400" dirty="0"/>
              <a:t>Red Hat Enterprise </a:t>
            </a:r>
            <a:r>
              <a:rPr lang="en-US" altLang="zh-CN" sz="2400" dirty="0" err="1"/>
              <a:t>Linux,CentOS</a:t>
            </a:r>
            <a:r>
              <a:rPr lang="en-US" altLang="zh-CN" sz="2400" dirty="0"/>
              <a:t>(</a:t>
            </a:r>
            <a:r>
              <a:rPr lang="zh-CN" altLang="en-US" sz="2400" dirty="0"/>
              <a:t>停止维护</a:t>
            </a:r>
            <a:r>
              <a:rPr lang="en-US" altLang="zh-CN" sz="2400" dirty="0"/>
              <a:t>))</a:t>
            </a:r>
            <a:r>
              <a:rPr lang="zh-CN" altLang="en-US" sz="2400" dirty="0"/>
              <a:t>和</a:t>
            </a:r>
            <a:r>
              <a:rPr lang="en-US" altLang="zh-CN" sz="2400" dirty="0"/>
              <a:t>openSUSE</a:t>
            </a:r>
            <a:r>
              <a:rPr lang="zh-CN" altLang="en-US" sz="2400" dirty="0"/>
              <a:t>。发行版包含了内核，支持内核的使用程序和库，带有大量可以满足各类需求的程序。</a:t>
            </a:r>
          </a:p>
        </p:txBody>
      </p:sp>
      <p:sp>
        <p:nvSpPr>
          <p:cNvPr id="4" name="标题 1">
            <a:extLst>
              <a:ext uri="{FF2B5EF4-FFF2-40B4-BE49-F238E27FC236}">
                <a16:creationId xmlns:a16="http://schemas.microsoft.com/office/drawing/2014/main" id="{34CF7933-35DE-4555-9D78-F2B44EABE89C}"/>
              </a:ext>
            </a:extLst>
          </p:cNvPr>
          <p:cNvSpPr txBox="1">
            <a:spLocks/>
          </p:cNvSpPr>
          <p:nvPr/>
        </p:nvSpPr>
        <p:spPr>
          <a:xfrm>
            <a:off x="660972" y="335796"/>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1.2 </a:t>
            </a:r>
            <a:r>
              <a:rPr lang="zh-CN" altLang="en-US" sz="3600" dirty="0"/>
              <a:t>发行版</a:t>
            </a:r>
          </a:p>
        </p:txBody>
      </p:sp>
      <p:pic>
        <p:nvPicPr>
          <p:cNvPr id="6146" name="Picture 2" descr="桌面/服务器如何选择Linux发行版– 标点符">
            <a:extLst>
              <a:ext uri="{FF2B5EF4-FFF2-40B4-BE49-F238E27FC236}">
                <a16:creationId xmlns:a16="http://schemas.microsoft.com/office/drawing/2014/main" id="{EBBA5098-21FC-4BCA-B080-926330E41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238" y="3248833"/>
            <a:ext cx="6858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85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CB619-8D66-4FB2-BC52-98A85DBC151D}"/>
              </a:ext>
            </a:extLst>
          </p:cNvPr>
          <p:cNvSpPr>
            <a:spLocks noGrp="1"/>
          </p:cNvSpPr>
          <p:nvPr>
            <p:ph type="title"/>
          </p:nvPr>
        </p:nvSpPr>
        <p:spPr>
          <a:xfrm>
            <a:off x="278176" y="375129"/>
            <a:ext cx="10353762" cy="970450"/>
          </a:xfrm>
        </p:spPr>
        <p:txBody>
          <a:bodyPr/>
          <a:lstStyle/>
          <a:p>
            <a:pPr algn="l"/>
            <a:r>
              <a:rPr lang="en-US" altLang="zh-CN" dirty="0"/>
              <a:t>2.</a:t>
            </a:r>
            <a:r>
              <a:rPr lang="zh-CN" altLang="en-US" dirty="0"/>
              <a:t>安装属于自己的</a:t>
            </a:r>
            <a:r>
              <a:rPr lang="en-US" altLang="zh-CN" dirty="0"/>
              <a:t>Linux</a:t>
            </a:r>
            <a:r>
              <a:rPr lang="zh-CN" altLang="en-US" dirty="0"/>
              <a:t>系统</a:t>
            </a:r>
          </a:p>
        </p:txBody>
      </p:sp>
      <p:sp>
        <p:nvSpPr>
          <p:cNvPr id="3" name="内容占位符 2">
            <a:extLst>
              <a:ext uri="{FF2B5EF4-FFF2-40B4-BE49-F238E27FC236}">
                <a16:creationId xmlns:a16="http://schemas.microsoft.com/office/drawing/2014/main" id="{9CE195BF-D8B1-4AB9-A9D6-590567792C2D}"/>
              </a:ext>
            </a:extLst>
          </p:cNvPr>
          <p:cNvSpPr>
            <a:spLocks noGrp="1"/>
          </p:cNvSpPr>
          <p:nvPr>
            <p:ph idx="1"/>
          </p:nvPr>
        </p:nvSpPr>
        <p:spPr>
          <a:xfrm>
            <a:off x="919119" y="2200800"/>
            <a:ext cx="10353762" cy="4058751"/>
          </a:xfrm>
        </p:spPr>
        <p:txBody>
          <a:bodyPr>
            <a:normAutofit/>
          </a:bodyPr>
          <a:lstStyle/>
          <a:p>
            <a:r>
              <a:rPr lang="zh-CN" altLang="en-US" sz="2400" dirty="0"/>
              <a:t>租借装有</a:t>
            </a:r>
            <a:r>
              <a:rPr lang="en-US" altLang="zh-CN" sz="2400" dirty="0"/>
              <a:t>Linux</a:t>
            </a:r>
            <a:r>
              <a:rPr lang="zh-CN" altLang="en-US" sz="2400" dirty="0"/>
              <a:t>系统的云服务器，从阿里云、腾讯云、华为云等地方租，一般针对学生有优惠。</a:t>
            </a:r>
            <a:r>
              <a:rPr lang="en-US" altLang="zh-CN" sz="2400" dirty="0"/>
              <a:t>(</a:t>
            </a:r>
            <a:r>
              <a:rPr lang="zh-CN" altLang="en-US" sz="2400" dirty="0"/>
              <a:t>学生机一般</a:t>
            </a:r>
            <a:r>
              <a:rPr lang="en-US" altLang="zh-CN" sz="2400" dirty="0"/>
              <a:t>100</a:t>
            </a:r>
            <a:r>
              <a:rPr lang="zh-CN" altLang="en-US" sz="2400" dirty="0"/>
              <a:t>左右</a:t>
            </a:r>
            <a:r>
              <a:rPr lang="en-US" altLang="zh-CN" sz="2400" dirty="0"/>
              <a:t>)</a:t>
            </a:r>
            <a:endParaRPr lang="zh-CN" altLang="en-US" sz="2400" dirty="0"/>
          </a:p>
          <a:p>
            <a:endParaRPr lang="zh-CN" altLang="en-US" sz="2400" dirty="0"/>
          </a:p>
        </p:txBody>
      </p:sp>
      <p:sp>
        <p:nvSpPr>
          <p:cNvPr id="4" name="标题 1">
            <a:extLst>
              <a:ext uri="{FF2B5EF4-FFF2-40B4-BE49-F238E27FC236}">
                <a16:creationId xmlns:a16="http://schemas.microsoft.com/office/drawing/2014/main" id="{00EDFAE7-C223-473F-840C-3144CA7B27A1}"/>
              </a:ext>
            </a:extLst>
          </p:cNvPr>
          <p:cNvSpPr txBox="1">
            <a:spLocks/>
          </p:cNvSpPr>
          <p:nvPr/>
        </p:nvSpPr>
        <p:spPr>
          <a:xfrm>
            <a:off x="919119" y="105936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3600" dirty="0"/>
              <a:t>2.1 </a:t>
            </a:r>
            <a:r>
              <a:rPr lang="zh-CN" altLang="en-US" sz="3600" dirty="0"/>
              <a:t>服务器</a:t>
            </a:r>
          </a:p>
        </p:txBody>
      </p:sp>
      <p:pic>
        <p:nvPicPr>
          <p:cNvPr id="1026" name="Picture 2" descr="观察| 腾讯云已覆盖全球25个区域，游戏出海安全问题不可忽视| 手游那点事">
            <a:extLst>
              <a:ext uri="{FF2B5EF4-FFF2-40B4-BE49-F238E27FC236}">
                <a16:creationId xmlns:a16="http://schemas.microsoft.com/office/drawing/2014/main" id="{75931D66-B995-4CF3-956C-B8E32851A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610" y="3140580"/>
            <a:ext cx="3044283" cy="178970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80E0214-0E55-4AB6-8B0E-9AE4A126C84E}"/>
              </a:ext>
            </a:extLst>
          </p:cNvPr>
          <p:cNvSpPr txBox="1"/>
          <p:nvPr/>
        </p:nvSpPr>
        <p:spPr>
          <a:xfrm>
            <a:off x="961364" y="5040920"/>
            <a:ext cx="3128774" cy="369332"/>
          </a:xfrm>
          <a:prstGeom prst="rect">
            <a:avLst/>
          </a:prstGeom>
          <a:noFill/>
        </p:spPr>
        <p:txBody>
          <a:bodyPr wrap="square" rtlCol="0">
            <a:spAutoFit/>
          </a:bodyPr>
          <a:lstStyle/>
          <a:p>
            <a:r>
              <a:rPr lang="en-US" altLang="zh-CN" dirty="0">
                <a:hlinkClick r:id="rId3"/>
              </a:rPr>
              <a:t>https://cloud.tencent.com/</a:t>
            </a:r>
            <a:endParaRPr lang="zh-CN" altLang="en-US" dirty="0"/>
          </a:p>
        </p:txBody>
      </p:sp>
      <p:pic>
        <p:nvPicPr>
          <p:cNvPr id="1028" name="Picture 4" descr="阿里云-上云就上阿里云">
            <a:extLst>
              <a:ext uri="{FF2B5EF4-FFF2-40B4-BE49-F238E27FC236}">
                <a16:creationId xmlns:a16="http://schemas.microsoft.com/office/drawing/2014/main" id="{7CCD28A4-DF2E-47C8-96C1-4F8F44CAB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166" y="3140581"/>
            <a:ext cx="1800298" cy="180029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403B2F3-59B9-4BA6-9E7A-F071F909A1AD}"/>
              </a:ext>
            </a:extLst>
          </p:cNvPr>
          <p:cNvSpPr txBox="1"/>
          <p:nvPr/>
        </p:nvSpPr>
        <p:spPr>
          <a:xfrm>
            <a:off x="4457772" y="5040920"/>
            <a:ext cx="3128774" cy="369332"/>
          </a:xfrm>
          <a:prstGeom prst="rect">
            <a:avLst/>
          </a:prstGeom>
          <a:noFill/>
        </p:spPr>
        <p:txBody>
          <a:bodyPr wrap="square" rtlCol="0">
            <a:spAutoFit/>
          </a:bodyPr>
          <a:lstStyle/>
          <a:p>
            <a:r>
              <a:rPr lang="en-US" altLang="zh-CN" dirty="0">
                <a:hlinkClick r:id="rId5"/>
              </a:rPr>
              <a:t>https://cn.aliyun.com/</a:t>
            </a:r>
            <a:r>
              <a:rPr lang="en-US" altLang="zh-CN" dirty="0"/>
              <a:t> </a:t>
            </a:r>
            <a:endParaRPr lang="zh-CN" altLang="en-US" dirty="0"/>
          </a:p>
        </p:txBody>
      </p:sp>
      <p:sp>
        <p:nvSpPr>
          <p:cNvPr id="9" name="文本框 8">
            <a:extLst>
              <a:ext uri="{FF2B5EF4-FFF2-40B4-BE49-F238E27FC236}">
                <a16:creationId xmlns:a16="http://schemas.microsoft.com/office/drawing/2014/main" id="{4D0E907B-4A91-44CF-8652-F6FA8BB29F21}"/>
              </a:ext>
            </a:extLst>
          </p:cNvPr>
          <p:cNvSpPr txBox="1"/>
          <p:nvPr/>
        </p:nvSpPr>
        <p:spPr>
          <a:xfrm>
            <a:off x="7267986" y="5040920"/>
            <a:ext cx="3363952" cy="369332"/>
          </a:xfrm>
          <a:prstGeom prst="rect">
            <a:avLst/>
          </a:prstGeom>
          <a:noFill/>
        </p:spPr>
        <p:txBody>
          <a:bodyPr wrap="square" rtlCol="0">
            <a:spAutoFit/>
          </a:bodyPr>
          <a:lstStyle/>
          <a:p>
            <a:r>
              <a:rPr lang="en-US" altLang="zh-CN" dirty="0">
                <a:hlinkClick r:id="rId6"/>
              </a:rPr>
              <a:t>https://www.huaweicloud.com/</a:t>
            </a:r>
            <a:r>
              <a:rPr lang="en-US" altLang="zh-CN" dirty="0"/>
              <a:t> </a:t>
            </a:r>
            <a:endParaRPr lang="zh-CN" altLang="en-US" dirty="0"/>
          </a:p>
        </p:txBody>
      </p:sp>
      <p:pic>
        <p:nvPicPr>
          <p:cNvPr id="1030" name="Picture 6" descr="华为云IaaS市场排名中国前三、全球前六，增速全球最快| 美通社-美通社PR-Newswire">
            <a:extLst>
              <a:ext uri="{FF2B5EF4-FFF2-40B4-BE49-F238E27FC236}">
                <a16:creationId xmlns:a16="http://schemas.microsoft.com/office/drawing/2014/main" id="{8B560E8A-CF05-47A8-8BA3-773CE29663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5757" y="3120473"/>
            <a:ext cx="2964830" cy="182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415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158</TotalTime>
  <Words>1904</Words>
  <Application>Microsoft Office PowerPoint</Application>
  <PresentationFormat>宽屏</PresentationFormat>
  <Paragraphs>129</Paragraphs>
  <Slides>23</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-apple-system</vt:lpstr>
      <vt:lpstr>Helvetica Neue</vt:lpstr>
      <vt:lpstr>Segoe WPC</vt:lpstr>
      <vt:lpstr>等线</vt:lpstr>
      <vt:lpstr>Arial</vt:lpstr>
      <vt:lpstr>Calisto MT</vt:lpstr>
      <vt:lpstr>Consolas</vt:lpstr>
      <vt:lpstr>Wingdings 2</vt:lpstr>
      <vt:lpstr>石板</vt:lpstr>
      <vt:lpstr>Linux入门</vt:lpstr>
      <vt:lpstr>目录</vt:lpstr>
      <vt:lpstr>1.Linux基本概念介绍</vt:lpstr>
      <vt:lpstr>PowerPoint 演示文稿</vt:lpstr>
      <vt:lpstr>PowerPoint 演示文稿</vt:lpstr>
      <vt:lpstr>PowerPoint 演示文稿</vt:lpstr>
      <vt:lpstr>PowerPoint 演示文稿</vt:lpstr>
      <vt:lpstr>PowerPoint 演示文稿</vt:lpstr>
      <vt:lpstr>2.安装属于自己的Linux系统</vt:lpstr>
      <vt:lpstr>2.安装属于自己的Linux系统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3.Shell的基本使用</vt:lpstr>
      <vt:lpstr>3.1 第一次发出命令</vt:lpstr>
      <vt:lpstr>3.2 什么是命令？</vt:lpstr>
      <vt:lpstr>PowerPoint 演示文稿</vt:lpstr>
      <vt:lpstr>PowerPoint 演示文稿</vt:lpstr>
      <vt:lpstr>3.2 随时获取帮助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Linux入门</dc:title>
  <dc:creator>邱 俣涵</dc:creator>
  <cp:lastModifiedBy>邱 俣涵</cp:lastModifiedBy>
  <cp:revision>12</cp:revision>
  <dcterms:created xsi:type="dcterms:W3CDTF">2021-03-29T13:36:27Z</dcterms:created>
  <dcterms:modified xsi:type="dcterms:W3CDTF">2021-03-31T01:31:57Z</dcterms:modified>
</cp:coreProperties>
</file>