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9.xml" ContentType="application/vnd.openxmlformats-officedocument.presentationml.tags+xml"/>
  <Override PartName="/ppt/charts/chart3.xml" ContentType="application/vnd.openxmlformats-officedocument.drawingml.chart+xml"/>
  <Override PartName="/ppt/tags/tag20.xml" ContentType="application/vnd.openxmlformats-officedocument.presentationml.tags+xml"/>
  <Override PartName="/ppt/charts/chart4.xml" ContentType="application/vnd.openxmlformats-officedocument.drawingml.chart+xml"/>
  <Override PartName="/ppt/tags/tag21.xml" ContentType="application/vnd.openxmlformats-officedocument.presentationml.tags+xml"/>
  <Override PartName="/ppt/charts/chart5.xml" ContentType="application/vnd.openxmlformats-officedocument.drawingml.chart+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1"/>
  </p:sldMasterIdLst>
  <p:notesMasterIdLst>
    <p:notesMasterId r:id="rId24"/>
  </p:notesMasterIdLst>
  <p:handoutMasterIdLst>
    <p:handoutMasterId r:id="rId25"/>
  </p:handoutMasterIdLst>
  <p:sldIdLst>
    <p:sldId id="268" r:id="rId2"/>
    <p:sldId id="269" r:id="rId3"/>
    <p:sldId id="270" r:id="rId4"/>
    <p:sldId id="280" r:id="rId5"/>
    <p:sldId id="271" r:id="rId6"/>
    <p:sldId id="276" r:id="rId7"/>
    <p:sldId id="279" r:id="rId8"/>
    <p:sldId id="293" r:id="rId9"/>
    <p:sldId id="294" r:id="rId10"/>
    <p:sldId id="281" r:id="rId11"/>
    <p:sldId id="272" r:id="rId12"/>
    <p:sldId id="282" r:id="rId13"/>
    <p:sldId id="283" r:id="rId14"/>
    <p:sldId id="296" r:id="rId15"/>
    <p:sldId id="286" r:id="rId16"/>
    <p:sldId id="278" r:id="rId17"/>
    <p:sldId id="284" r:id="rId18"/>
    <p:sldId id="285" r:id="rId19"/>
    <p:sldId id="292" r:id="rId20"/>
    <p:sldId id="287" r:id="rId21"/>
    <p:sldId id="288" r:id="rId22"/>
    <p:sldId id="291"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94C4F-127B-49CF-AB78-217C78FCFE75}">
          <p14:sldIdLst>
            <p14:sldId id="268"/>
            <p14:sldId id="269"/>
            <p14:sldId id="270"/>
            <p14:sldId id="280"/>
            <p14:sldId id="271"/>
            <p14:sldId id="276"/>
            <p14:sldId id="279"/>
            <p14:sldId id="293"/>
            <p14:sldId id="294"/>
            <p14:sldId id="281"/>
            <p14:sldId id="272"/>
            <p14:sldId id="282"/>
            <p14:sldId id="283"/>
            <p14:sldId id="296"/>
            <p14:sldId id="286"/>
            <p14:sldId id="278"/>
            <p14:sldId id="284"/>
            <p14:sldId id="285"/>
            <p14:sldId id="292"/>
            <p14:sldId id="287"/>
            <p14:sldId id="288"/>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28304-A04E-49E2-8A58-4F7B1DB273FF}" v="413" dt="2024-03-26T10:47:18.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7" autoAdjust="0"/>
  </p:normalViewPr>
  <p:slideViewPr>
    <p:cSldViewPr snapToGrid="0">
      <p:cViewPr varScale="1">
        <p:scale>
          <a:sx n="113" d="100"/>
          <a:sy n="113" d="100"/>
        </p:scale>
        <p:origin x="47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2016</c:v>
                </c:pt>
                <c:pt idx="1">
                  <c:v>2017</c:v>
                </c:pt>
                <c:pt idx="2">
                  <c:v>2018</c:v>
                </c:pt>
                <c:pt idx="3">
                  <c:v>2019</c:v>
                </c:pt>
                <c:pt idx="4">
                  <c:v>2020</c:v>
                </c:pt>
                <c:pt idx="5">
                  <c:v>2021</c:v>
                </c:pt>
                <c:pt idx="6">
                  <c:v>2022</c:v>
                </c:pt>
              </c:strCache>
            </c:strRef>
          </c:cat>
          <c:val>
            <c:numRef>
              <c:f>Sheet1!$B$2:$B$8</c:f>
              <c:numCache>
                <c:formatCode>#,##0</c:formatCode>
                <c:ptCount val="7"/>
                <c:pt idx="0">
                  <c:v>90</c:v>
                </c:pt>
                <c:pt idx="1">
                  <c:v>65</c:v>
                </c:pt>
                <c:pt idx="2">
                  <c:v>57</c:v>
                </c:pt>
                <c:pt idx="3">
                  <c:v>25</c:v>
                </c:pt>
                <c:pt idx="4">
                  <c:v>18</c:v>
                </c:pt>
                <c:pt idx="5">
                  <c:v>7</c:v>
                </c:pt>
                <c:pt idx="6">
                  <c:v>3</c:v>
                </c:pt>
              </c:numCache>
            </c:numRef>
          </c:val>
          <c:extLst>
            <c:ext xmlns:c16="http://schemas.microsoft.com/office/drawing/2014/chart" uri="{C3380CC4-5D6E-409C-BE32-E72D297353CC}">
              <c16:uniqueId val="{00000000-C684-4F04-AA18-FC9DDD6A2C30}"/>
            </c:ext>
          </c:extLst>
        </c:ser>
        <c:dLbls>
          <c:dLblPos val="outEnd"/>
          <c:showLegendKey val="0"/>
          <c:showVal val="1"/>
          <c:showCatName val="0"/>
          <c:showSerName val="0"/>
          <c:showPercent val="0"/>
          <c:showBubbleSize val="0"/>
        </c:dLbls>
        <c:gapWidth val="219"/>
        <c:overlap val="-27"/>
        <c:axId val="457217680"/>
        <c:axId val="364027856"/>
      </c:barChart>
      <c:catAx>
        <c:axId val="4572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64027856"/>
        <c:crosses val="autoZero"/>
        <c:auto val="1"/>
        <c:lblAlgn val="ctr"/>
        <c:lblOffset val="100"/>
        <c:noMultiLvlLbl val="0"/>
      </c:catAx>
      <c:valAx>
        <c:axId val="364027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050" b="0" i="0" u="none" strike="noStrike" kern="1200" baseline="0">
                    <a:solidFill>
                      <a:srgbClr val="000000">
                        <a:lumMod val="65000"/>
                        <a:lumOff val="35000"/>
                      </a:srgbClr>
                    </a:solidFill>
                  </a:rPr>
                  <a:t>Number of German cities </a:t>
                </a:r>
                <a:endParaRPr lang="de-DE" sz="180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572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Official Limit</c:v>
                </c:pt>
              </c:strCache>
            </c:strRef>
          </c:tx>
          <c:spPr>
            <a:solidFill>
              <a:schemeClr val="accent1"/>
            </a:solidFill>
            <a:ln>
              <a:noFill/>
            </a:ln>
            <a:effectLst/>
          </c:spPr>
          <c:invertIfNegative val="0"/>
          <c:cat>
            <c:strRef>
              <c:f>Sheet1!$A$2:$A$16</c:f>
              <c:strCache>
                <c:ptCount val="15"/>
                <c:pt idx="0">
                  <c:v>München</c:v>
                </c:pt>
                <c:pt idx="1">
                  <c:v>Stuttgart</c:v>
                </c:pt>
                <c:pt idx="2">
                  <c:v>Köln</c:v>
                </c:pt>
                <c:pt idx="3">
                  <c:v>Reutlingen</c:v>
                </c:pt>
                <c:pt idx="4">
                  <c:v>Hamburg</c:v>
                </c:pt>
                <c:pt idx="5">
                  <c:v>Düsseldorf</c:v>
                </c:pt>
                <c:pt idx="6">
                  <c:v>Kiel</c:v>
                </c:pt>
                <c:pt idx="7">
                  <c:v>Heilbronn</c:v>
                </c:pt>
                <c:pt idx="8">
                  <c:v>Darmstadt</c:v>
                </c:pt>
                <c:pt idx="9">
                  <c:v>Ludwigsburg</c:v>
                </c:pt>
                <c:pt idx="10">
                  <c:v>Dortmund</c:v>
                </c:pt>
                <c:pt idx="11">
                  <c:v>Wiesbaden</c:v>
                </c:pt>
                <c:pt idx="12">
                  <c:v>Berlin</c:v>
                </c:pt>
                <c:pt idx="13">
                  <c:v>Freiburg</c:v>
                </c:pt>
                <c:pt idx="14">
                  <c:v>Oberhausen</c:v>
                </c:pt>
              </c:strCache>
            </c:strRef>
          </c:cat>
          <c:val>
            <c:numRef>
              <c:f>Sheet1!$B$2:$B$16</c:f>
            </c:numRef>
          </c:val>
          <c:extLst>
            <c:ext xmlns:c16="http://schemas.microsoft.com/office/drawing/2014/chart" uri="{C3380CC4-5D6E-409C-BE32-E72D297353CC}">
              <c16:uniqueId val="{00000000-9BFC-4EAD-A812-27AB5E293316}"/>
            </c:ext>
          </c:extLst>
        </c:ser>
        <c:ser>
          <c:idx val="1"/>
          <c:order val="1"/>
          <c:tx>
            <c:strRef>
              <c:f>Sheet1!$C$1</c:f>
              <c:strCache>
                <c:ptCount val="1"/>
                <c:pt idx="0">
                  <c:v>NO2 in µg/m³</c:v>
                </c:pt>
              </c:strCache>
            </c:strRef>
          </c:tx>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4-9BFC-4EAD-A812-27AB5E293316}"/>
              </c:ext>
            </c:extLst>
          </c:dPt>
          <c:dPt>
            <c:idx val="1"/>
            <c:invertIfNegative val="0"/>
            <c:bubble3D val="0"/>
            <c:spPr>
              <a:solidFill>
                <a:schemeClr val="tx2"/>
              </a:solidFill>
              <a:ln>
                <a:noFill/>
              </a:ln>
              <a:effectLst/>
            </c:spPr>
            <c:extLst>
              <c:ext xmlns:c16="http://schemas.microsoft.com/office/drawing/2014/chart" uri="{C3380CC4-5D6E-409C-BE32-E72D297353CC}">
                <c16:uniqueId val="{00000003-9BFC-4EAD-A812-27AB5E293316}"/>
              </c:ext>
            </c:extLst>
          </c:dPt>
          <c:dPt>
            <c:idx val="3"/>
            <c:invertIfNegative val="0"/>
            <c:bubble3D val="0"/>
            <c:spPr>
              <a:solidFill>
                <a:schemeClr val="tx2"/>
              </a:solidFill>
              <a:ln>
                <a:noFill/>
              </a:ln>
              <a:effectLst/>
            </c:spPr>
            <c:extLst>
              <c:ext xmlns:c16="http://schemas.microsoft.com/office/drawing/2014/chart" uri="{C3380CC4-5D6E-409C-BE32-E72D297353CC}">
                <c16:uniqueId val="{00000005-9BFC-4EAD-A812-27AB5E293316}"/>
              </c:ext>
            </c:extLst>
          </c:dPt>
          <c:dPt>
            <c:idx val="4"/>
            <c:invertIfNegative val="0"/>
            <c:bubble3D val="0"/>
            <c:spPr>
              <a:solidFill>
                <a:schemeClr val="tx2"/>
              </a:solidFill>
              <a:ln>
                <a:noFill/>
              </a:ln>
              <a:effectLst/>
            </c:spPr>
            <c:extLst>
              <c:ext xmlns:c16="http://schemas.microsoft.com/office/drawing/2014/chart" uri="{C3380CC4-5D6E-409C-BE32-E72D297353CC}">
                <c16:uniqueId val="{00000006-9BFC-4EAD-A812-27AB5E293316}"/>
              </c:ext>
            </c:extLst>
          </c:dPt>
          <c:dPt>
            <c:idx val="5"/>
            <c:invertIfNegative val="0"/>
            <c:bubble3D val="0"/>
            <c:spPr>
              <a:solidFill>
                <a:schemeClr val="tx2"/>
              </a:solidFill>
              <a:ln>
                <a:noFill/>
              </a:ln>
              <a:effectLst/>
            </c:spPr>
            <c:extLst>
              <c:ext xmlns:c16="http://schemas.microsoft.com/office/drawing/2014/chart" uri="{C3380CC4-5D6E-409C-BE32-E72D297353CC}">
                <c16:uniqueId val="{00000007-9BFC-4EAD-A812-27AB5E293316}"/>
              </c:ext>
            </c:extLst>
          </c:dPt>
          <c:dPt>
            <c:idx val="6"/>
            <c:invertIfNegative val="0"/>
            <c:bubble3D val="0"/>
            <c:spPr>
              <a:solidFill>
                <a:schemeClr val="tx2"/>
              </a:solidFill>
              <a:ln>
                <a:noFill/>
              </a:ln>
              <a:effectLst/>
            </c:spPr>
            <c:extLst>
              <c:ext xmlns:c16="http://schemas.microsoft.com/office/drawing/2014/chart" uri="{C3380CC4-5D6E-409C-BE32-E72D297353CC}">
                <c16:uniqueId val="{00000008-9BFC-4EAD-A812-27AB5E293316}"/>
              </c:ext>
            </c:extLst>
          </c:dPt>
          <c:dPt>
            <c:idx val="7"/>
            <c:invertIfNegative val="0"/>
            <c:bubble3D val="0"/>
            <c:spPr>
              <a:solidFill>
                <a:schemeClr val="tx2"/>
              </a:solidFill>
              <a:ln>
                <a:noFill/>
              </a:ln>
              <a:effectLst/>
            </c:spPr>
            <c:extLst>
              <c:ext xmlns:c16="http://schemas.microsoft.com/office/drawing/2014/chart" uri="{C3380CC4-5D6E-409C-BE32-E72D297353CC}">
                <c16:uniqueId val="{00000009-9BFC-4EAD-A812-27AB5E293316}"/>
              </c:ext>
            </c:extLst>
          </c:dPt>
          <c:dPt>
            <c:idx val="8"/>
            <c:invertIfNegative val="0"/>
            <c:bubble3D val="0"/>
            <c:spPr>
              <a:solidFill>
                <a:schemeClr val="tx2"/>
              </a:solidFill>
              <a:ln>
                <a:noFill/>
              </a:ln>
              <a:effectLst/>
            </c:spPr>
            <c:extLst>
              <c:ext xmlns:c16="http://schemas.microsoft.com/office/drawing/2014/chart" uri="{C3380CC4-5D6E-409C-BE32-E72D297353CC}">
                <c16:uniqueId val="{0000000A-9BFC-4EAD-A812-27AB5E293316}"/>
              </c:ext>
            </c:extLst>
          </c:dPt>
          <c:dPt>
            <c:idx val="9"/>
            <c:invertIfNegative val="0"/>
            <c:bubble3D val="0"/>
            <c:spPr>
              <a:solidFill>
                <a:schemeClr val="tx2"/>
              </a:solidFill>
              <a:ln>
                <a:noFill/>
              </a:ln>
              <a:effectLst/>
            </c:spPr>
            <c:extLst>
              <c:ext xmlns:c16="http://schemas.microsoft.com/office/drawing/2014/chart" uri="{C3380CC4-5D6E-409C-BE32-E72D297353CC}">
                <c16:uniqueId val="{0000000B-9BFC-4EAD-A812-27AB5E293316}"/>
              </c:ext>
            </c:extLst>
          </c:dPt>
          <c:dPt>
            <c:idx val="10"/>
            <c:invertIfNegative val="0"/>
            <c:bubble3D val="0"/>
            <c:spPr>
              <a:solidFill>
                <a:schemeClr val="tx2"/>
              </a:solidFill>
              <a:ln>
                <a:noFill/>
              </a:ln>
              <a:effectLst/>
            </c:spPr>
            <c:extLst>
              <c:ext xmlns:c16="http://schemas.microsoft.com/office/drawing/2014/chart" uri="{C3380CC4-5D6E-409C-BE32-E72D297353CC}">
                <c16:uniqueId val="{0000000C-9BFC-4EAD-A812-27AB5E293316}"/>
              </c:ext>
            </c:extLst>
          </c:dPt>
          <c:dPt>
            <c:idx val="11"/>
            <c:invertIfNegative val="0"/>
            <c:bubble3D val="0"/>
            <c:spPr>
              <a:solidFill>
                <a:schemeClr val="tx2"/>
              </a:solidFill>
              <a:ln>
                <a:noFill/>
              </a:ln>
              <a:effectLst/>
            </c:spPr>
            <c:extLst>
              <c:ext xmlns:c16="http://schemas.microsoft.com/office/drawing/2014/chart" uri="{C3380CC4-5D6E-409C-BE32-E72D297353CC}">
                <c16:uniqueId val="{0000000D-9BFC-4EAD-A812-27AB5E293316}"/>
              </c:ext>
            </c:extLst>
          </c:dPt>
          <c:dPt>
            <c:idx val="12"/>
            <c:invertIfNegative val="0"/>
            <c:bubble3D val="0"/>
            <c:spPr>
              <a:solidFill>
                <a:schemeClr val="tx2"/>
              </a:solidFill>
              <a:ln>
                <a:noFill/>
              </a:ln>
              <a:effectLst/>
            </c:spPr>
            <c:extLst>
              <c:ext xmlns:c16="http://schemas.microsoft.com/office/drawing/2014/chart" uri="{C3380CC4-5D6E-409C-BE32-E72D297353CC}">
                <c16:uniqueId val="{0000000E-9BFC-4EAD-A812-27AB5E293316}"/>
              </c:ext>
            </c:extLst>
          </c:dPt>
          <c:dPt>
            <c:idx val="13"/>
            <c:invertIfNegative val="0"/>
            <c:bubble3D val="0"/>
            <c:spPr>
              <a:solidFill>
                <a:schemeClr val="tx2"/>
              </a:solidFill>
              <a:ln>
                <a:noFill/>
              </a:ln>
              <a:effectLst/>
            </c:spPr>
            <c:extLst>
              <c:ext xmlns:c16="http://schemas.microsoft.com/office/drawing/2014/chart" uri="{C3380CC4-5D6E-409C-BE32-E72D297353CC}">
                <c16:uniqueId val="{0000000F-9BFC-4EAD-A812-27AB5E293316}"/>
              </c:ext>
            </c:extLst>
          </c:dPt>
          <c:dPt>
            <c:idx val="14"/>
            <c:invertIfNegative val="0"/>
            <c:bubble3D val="0"/>
            <c:spPr>
              <a:solidFill>
                <a:schemeClr val="tx2"/>
              </a:solidFill>
              <a:ln>
                <a:noFill/>
              </a:ln>
              <a:effectLst/>
            </c:spPr>
            <c:extLst>
              <c:ext xmlns:c16="http://schemas.microsoft.com/office/drawing/2014/chart" uri="{C3380CC4-5D6E-409C-BE32-E72D297353CC}">
                <c16:uniqueId val="{00000010-9BFC-4EAD-A812-27AB5E293316}"/>
              </c:ext>
            </c:extLst>
          </c:dPt>
          <c:cat>
            <c:strRef>
              <c:f>Sheet1!$A$2:$A$16</c:f>
              <c:strCache>
                <c:ptCount val="15"/>
                <c:pt idx="0">
                  <c:v>München</c:v>
                </c:pt>
                <c:pt idx="1">
                  <c:v>Stuttgart</c:v>
                </c:pt>
                <c:pt idx="2">
                  <c:v>Köln</c:v>
                </c:pt>
                <c:pt idx="3">
                  <c:v>Reutlingen</c:v>
                </c:pt>
                <c:pt idx="4">
                  <c:v>Hamburg</c:v>
                </c:pt>
                <c:pt idx="5">
                  <c:v>Düsseldorf</c:v>
                </c:pt>
                <c:pt idx="6">
                  <c:v>Kiel</c:v>
                </c:pt>
                <c:pt idx="7">
                  <c:v>Heilbronn</c:v>
                </c:pt>
                <c:pt idx="8">
                  <c:v>Darmstadt</c:v>
                </c:pt>
                <c:pt idx="9">
                  <c:v>Ludwigsburg</c:v>
                </c:pt>
                <c:pt idx="10">
                  <c:v>Dortmund</c:v>
                </c:pt>
                <c:pt idx="11">
                  <c:v>Wiesbaden</c:v>
                </c:pt>
                <c:pt idx="12">
                  <c:v>Berlin</c:v>
                </c:pt>
                <c:pt idx="13">
                  <c:v>Freiburg</c:v>
                </c:pt>
                <c:pt idx="14">
                  <c:v>Oberhausen</c:v>
                </c:pt>
              </c:strCache>
            </c:strRef>
          </c:cat>
          <c:val>
            <c:numRef>
              <c:f>Sheet1!$C$2:$C$16</c:f>
              <c:numCache>
                <c:formatCode>General</c:formatCode>
                <c:ptCount val="15"/>
                <c:pt idx="0">
                  <c:v>78</c:v>
                </c:pt>
                <c:pt idx="1">
                  <c:v>73</c:v>
                </c:pt>
                <c:pt idx="2">
                  <c:v>62</c:v>
                </c:pt>
                <c:pt idx="3">
                  <c:v>60</c:v>
                </c:pt>
                <c:pt idx="4">
                  <c:v>58</c:v>
                </c:pt>
                <c:pt idx="5">
                  <c:v>56</c:v>
                </c:pt>
                <c:pt idx="6">
                  <c:v>56</c:v>
                </c:pt>
                <c:pt idx="7">
                  <c:v>55</c:v>
                </c:pt>
                <c:pt idx="8">
                  <c:v>52</c:v>
                </c:pt>
                <c:pt idx="9">
                  <c:v>51</c:v>
                </c:pt>
                <c:pt idx="10">
                  <c:v>50</c:v>
                </c:pt>
                <c:pt idx="11">
                  <c:v>50</c:v>
                </c:pt>
                <c:pt idx="12">
                  <c:v>49</c:v>
                </c:pt>
                <c:pt idx="13">
                  <c:v>49</c:v>
                </c:pt>
                <c:pt idx="14">
                  <c:v>49</c:v>
                </c:pt>
              </c:numCache>
            </c:numRef>
          </c:val>
          <c:extLst>
            <c:ext xmlns:c16="http://schemas.microsoft.com/office/drawing/2014/chart" uri="{C3380CC4-5D6E-409C-BE32-E72D297353CC}">
              <c16:uniqueId val="{00000001-9BFC-4EAD-A812-27AB5E293316}"/>
            </c:ext>
          </c:extLst>
        </c:ser>
        <c:dLbls>
          <c:showLegendKey val="0"/>
          <c:showVal val="0"/>
          <c:showCatName val="0"/>
          <c:showSerName val="0"/>
          <c:showPercent val="0"/>
          <c:showBubbleSize val="0"/>
        </c:dLbls>
        <c:gapWidth val="219"/>
        <c:overlap val="-27"/>
        <c:axId val="74891039"/>
        <c:axId val="74893535"/>
      </c:barChart>
      <c:catAx>
        <c:axId val="7489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893535"/>
        <c:crosses val="autoZero"/>
        <c:auto val="1"/>
        <c:lblAlgn val="ctr"/>
        <c:lblOffset val="100"/>
        <c:noMultiLvlLbl val="0"/>
      </c:catAx>
      <c:valAx>
        <c:axId val="748935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0" i="0" baseline="0">
                    <a:effectLst/>
                  </a:rPr>
                  <a:t>NO2 in µg/m³</a:t>
                </a:r>
                <a:endParaRPr lang="de-DE" sz="3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48910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Spalte1</c:v>
                </c:pt>
              </c:strCache>
            </c:strRef>
          </c:tx>
          <c:spPr>
            <a:ln>
              <a:solidFill>
                <a:srgbClr val="D04A02"/>
              </a:solidFill>
            </a:ln>
          </c:spPr>
          <c:marker>
            <c:symbol val="circle"/>
            <c:size val="5"/>
            <c:spPr>
              <a:solidFill>
                <a:srgbClr val="D04A02"/>
              </a:solidFill>
              <a:ln>
                <a:solidFill>
                  <a:srgbClr val="D04A02"/>
                </a:solidFill>
              </a:ln>
            </c:spPr>
          </c:marker>
          <c:cat>
            <c:strRef>
              <c:f>Sheet1!$A$2:$A$49</c:f>
              <c:strCache>
                <c:ptCount val="48"/>
                <c:pt idx="0">
                  <c:v>Q1 2012</c:v>
                </c:pt>
                <c:pt idx="1">
                  <c:v>Q2 2012</c:v>
                </c:pt>
                <c:pt idx="2">
                  <c:v>Q3 2012</c:v>
                </c:pt>
                <c:pt idx="3">
                  <c:v>Q4 2012</c:v>
                </c:pt>
                <c:pt idx="4">
                  <c:v>Q1 2013</c:v>
                </c:pt>
                <c:pt idx="5">
                  <c:v>Q2 2013</c:v>
                </c:pt>
                <c:pt idx="6">
                  <c:v>Q3 2013</c:v>
                </c:pt>
                <c:pt idx="7">
                  <c:v>Q4 2013</c:v>
                </c:pt>
                <c:pt idx="8">
                  <c:v>Q1 2014</c:v>
                </c:pt>
                <c:pt idx="9">
                  <c:v>Q2 2014</c:v>
                </c:pt>
                <c:pt idx="10">
                  <c:v>Q3 2014</c:v>
                </c:pt>
                <c:pt idx="11">
                  <c:v>Q4 2014</c:v>
                </c:pt>
                <c:pt idx="12">
                  <c:v>Q1 2015</c:v>
                </c:pt>
                <c:pt idx="13">
                  <c:v>Q2 2015</c:v>
                </c:pt>
                <c:pt idx="14">
                  <c:v>Q3 2015</c:v>
                </c:pt>
                <c:pt idx="15">
                  <c:v>Q4 2015</c:v>
                </c:pt>
                <c:pt idx="16">
                  <c:v>Q1 2016</c:v>
                </c:pt>
                <c:pt idx="17">
                  <c:v>Q2 2016</c:v>
                </c:pt>
                <c:pt idx="18">
                  <c:v>Q3 2016</c:v>
                </c:pt>
                <c:pt idx="19">
                  <c:v>Q4 2016</c:v>
                </c:pt>
                <c:pt idx="20">
                  <c:v>Q1 2017</c:v>
                </c:pt>
                <c:pt idx="21">
                  <c:v>Q2 2017</c:v>
                </c:pt>
                <c:pt idx="22">
                  <c:v>Q3 2017</c:v>
                </c:pt>
                <c:pt idx="23">
                  <c:v>Q4 2017</c:v>
                </c:pt>
                <c:pt idx="24">
                  <c:v>Q1 2018</c:v>
                </c:pt>
                <c:pt idx="25">
                  <c:v>Q2 2018</c:v>
                </c:pt>
                <c:pt idx="26">
                  <c:v>Q3 2018</c:v>
                </c:pt>
                <c:pt idx="27">
                  <c:v>Q4 2018</c:v>
                </c:pt>
                <c:pt idx="28">
                  <c:v>Q1 2019</c:v>
                </c:pt>
                <c:pt idx="29">
                  <c:v>Q2 2019</c:v>
                </c:pt>
                <c:pt idx="30">
                  <c:v>Q3 2019</c:v>
                </c:pt>
                <c:pt idx="31">
                  <c:v>Q4 2019</c:v>
                </c:pt>
                <c:pt idx="32">
                  <c:v>Q1 2020</c:v>
                </c:pt>
                <c:pt idx="33">
                  <c:v>Q2 2020</c:v>
                </c:pt>
                <c:pt idx="34">
                  <c:v>Q3 2020</c:v>
                </c:pt>
                <c:pt idx="35">
                  <c:v>Q4 2020</c:v>
                </c:pt>
                <c:pt idx="36">
                  <c:v>Q1 2021</c:v>
                </c:pt>
                <c:pt idx="37">
                  <c:v>Q2 2021</c:v>
                </c:pt>
                <c:pt idx="38">
                  <c:v>Q3 2021</c:v>
                </c:pt>
                <c:pt idx="39">
                  <c:v>Q4 2021</c:v>
                </c:pt>
                <c:pt idx="40">
                  <c:v>Q1 2022</c:v>
                </c:pt>
                <c:pt idx="41">
                  <c:v>Q2 2022</c:v>
                </c:pt>
                <c:pt idx="42">
                  <c:v>Q3 2022</c:v>
                </c:pt>
                <c:pt idx="43">
                  <c:v>Q4 2022</c:v>
                </c:pt>
                <c:pt idx="44">
                  <c:v>Q1 2023</c:v>
                </c:pt>
                <c:pt idx="45">
                  <c:v>Q2 2023</c:v>
                </c:pt>
                <c:pt idx="46">
                  <c:v>Q3 2023</c:v>
                </c:pt>
                <c:pt idx="47">
                  <c:v>Q4 2023</c:v>
                </c:pt>
              </c:strCache>
            </c:strRef>
          </c:cat>
          <c:val>
            <c:numRef>
              <c:f>Sheet1!$B$2:$B$49</c:f>
              <c:numCache>
                <c:formatCode>#,##0</c:formatCode>
                <c:ptCount val="48"/>
                <c:pt idx="0">
                  <c:v>1738</c:v>
                </c:pt>
                <c:pt idx="1">
                  <c:v>1851</c:v>
                </c:pt>
                <c:pt idx="2">
                  <c:v>1900</c:v>
                </c:pt>
                <c:pt idx="3">
                  <c:v>1920</c:v>
                </c:pt>
                <c:pt idx="4">
                  <c:v>2030</c:v>
                </c:pt>
                <c:pt idx="5">
                  <c:v>2047</c:v>
                </c:pt>
                <c:pt idx="6">
                  <c:v>2129</c:v>
                </c:pt>
                <c:pt idx="7">
                  <c:v>2094</c:v>
                </c:pt>
                <c:pt idx="8">
                  <c:v>2089</c:v>
                </c:pt>
                <c:pt idx="9">
                  <c:v>2232</c:v>
                </c:pt>
                <c:pt idx="10">
                  <c:v>2243</c:v>
                </c:pt>
                <c:pt idx="11">
                  <c:v>2314</c:v>
                </c:pt>
                <c:pt idx="12">
                  <c:v>2393</c:v>
                </c:pt>
                <c:pt idx="13">
                  <c:v>2495</c:v>
                </c:pt>
                <c:pt idx="14">
                  <c:v>2495</c:v>
                </c:pt>
                <c:pt idx="15">
                  <c:v>2581</c:v>
                </c:pt>
                <c:pt idx="16">
                  <c:v>2692</c:v>
                </c:pt>
                <c:pt idx="17">
                  <c:v>2744</c:v>
                </c:pt>
                <c:pt idx="18">
                  <c:v>2782</c:v>
                </c:pt>
                <c:pt idx="19">
                  <c:v>2772</c:v>
                </c:pt>
                <c:pt idx="20">
                  <c:v>2840</c:v>
                </c:pt>
                <c:pt idx="21">
                  <c:v>2799</c:v>
                </c:pt>
                <c:pt idx="22">
                  <c:v>2958</c:v>
                </c:pt>
                <c:pt idx="23">
                  <c:v>3004</c:v>
                </c:pt>
                <c:pt idx="24">
                  <c:v>3008</c:v>
                </c:pt>
                <c:pt idx="25">
                  <c:v>3013</c:v>
                </c:pt>
                <c:pt idx="26">
                  <c:v>3134</c:v>
                </c:pt>
                <c:pt idx="27">
                  <c:v>3242</c:v>
                </c:pt>
                <c:pt idx="28">
                  <c:v>3299</c:v>
                </c:pt>
                <c:pt idx="29">
                  <c:v>3431</c:v>
                </c:pt>
                <c:pt idx="30">
                  <c:v>3558</c:v>
                </c:pt>
                <c:pt idx="31">
                  <c:v>3655</c:v>
                </c:pt>
                <c:pt idx="32">
                  <c:v>3764</c:v>
                </c:pt>
                <c:pt idx="33">
                  <c:v>3916</c:v>
                </c:pt>
                <c:pt idx="34">
                  <c:v>4063</c:v>
                </c:pt>
                <c:pt idx="35">
                  <c:v>4181</c:v>
                </c:pt>
                <c:pt idx="36">
                  <c:v>4234</c:v>
                </c:pt>
                <c:pt idx="37">
                  <c:v>4513</c:v>
                </c:pt>
                <c:pt idx="38">
                  <c:v>4512</c:v>
                </c:pt>
                <c:pt idx="39">
                  <c:v>4547</c:v>
                </c:pt>
                <c:pt idx="40">
                  <c:v>4663</c:v>
                </c:pt>
                <c:pt idx="41">
                  <c:v>4718</c:v>
                </c:pt>
                <c:pt idx="42">
                  <c:v>4678</c:v>
                </c:pt>
                <c:pt idx="43">
                  <c:v>4649</c:v>
                </c:pt>
                <c:pt idx="44">
                  <c:v>4543</c:v>
                </c:pt>
                <c:pt idx="45">
                  <c:v>4416</c:v>
                </c:pt>
                <c:pt idx="46">
                  <c:v>4340</c:v>
                </c:pt>
                <c:pt idx="47">
                  <c:v>4355</c:v>
                </c:pt>
              </c:numCache>
            </c:numRef>
          </c:val>
          <c:smooth val="0"/>
          <c:extLst>
            <c:ext xmlns:c16="http://schemas.microsoft.com/office/drawing/2014/chart" uri="{C3380CC4-5D6E-409C-BE32-E72D297353CC}">
              <c16:uniqueId val="{00000000-FEB3-4EFB-BA61-4D53C4AA1B94}"/>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200" b="0" smtId="4294967295">
                <a:solidFill>
                  <a:srgbClr val="000000"/>
                </a:solidFill>
                <a:latin typeface="Arial"/>
              </a:defRPr>
            </a:pPr>
            <a:endParaRPr lang="de-DE"/>
          </a:p>
        </c:txPr>
        <c:crossAx val="66437120"/>
        <c:crosses val="autoZero"/>
        <c:auto val="0"/>
        <c:lblAlgn val="ctr"/>
        <c:lblOffset val="100"/>
        <c:noMultiLvlLbl val="0"/>
      </c:catAx>
      <c:valAx>
        <c:axId val="66437120"/>
        <c:scaling>
          <c:orientation val="minMax"/>
          <c:min val="1000"/>
        </c:scaling>
        <c:delete val="0"/>
        <c:axPos val="l"/>
        <c:majorGridlines>
          <c:spPr>
            <a:ln w="9525">
              <a:solidFill>
                <a:srgbClr val="2F2F2F"/>
              </a:solidFill>
              <a:prstDash val="dot"/>
            </a:ln>
          </c:spPr>
        </c:majorGridlines>
        <c:title>
          <c:tx>
            <c:rich>
              <a:bodyPr/>
              <a:lstStyle/>
              <a:p>
                <a:pPr>
                  <a:defRPr lang="en-US" noProof="0"/>
                </a:pPr>
                <a:r>
                  <a:rPr lang="en-US" sz="1200" b="0" noProof="0">
                    <a:solidFill>
                      <a:srgbClr val="000000"/>
                    </a:solidFill>
                    <a:latin typeface="Arial"/>
                  </a:rPr>
                  <a:t>Asking prices in euro per m²</a:t>
                </a:r>
              </a:p>
            </c:rich>
          </c:tx>
          <c:overlay val="0"/>
        </c:title>
        <c:numFmt formatCode="#,##0" sourceLinked="0"/>
        <c:majorTickMark val="none"/>
        <c:minorTickMark val="none"/>
        <c:tickLblPos val="low"/>
        <c:spPr>
          <a:ln>
            <a:noFill/>
          </a:ln>
        </c:spPr>
        <c:txPr>
          <a:bodyPr/>
          <a:lstStyle/>
          <a:p>
            <a:pPr>
              <a:defRPr sz="1200" b="0" smtId="4294967295">
                <a:solidFill>
                  <a:srgbClr val="000000"/>
                </a:solidFill>
                <a:latin typeface="Arial"/>
              </a:defRPr>
            </a:pPr>
            <a:endParaRPr lang="de-DE"/>
          </a:p>
        </c:txPr>
        <c:crossAx val="67451136"/>
        <c:crosses val="autoZero"/>
        <c:crossBetween val="between"/>
      </c:valAx>
    </c:plotArea>
    <c:plotVisOnly val="1"/>
    <c:dispBlanksAs val="gap"/>
    <c:showDLblsOverMax val="1"/>
  </c:chart>
  <c:txPr>
    <a:bodyPr/>
    <a:lstStyle/>
    <a:p>
      <a:pPr>
        <a:defRPr sz="800" smtId="4294967295"/>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Spalte1</c:v>
                </c:pt>
              </c:strCache>
            </c:strRef>
          </c:tx>
          <c:spPr>
            <a:solidFill>
              <a:srgbClr val="D04A02"/>
            </a:solidFill>
            <a:ln>
              <a:solidFill>
                <a:srgbClr val="D04A02"/>
              </a:solidFill>
            </a:ln>
          </c:spPr>
          <c:invertIfNegative val="0"/>
          <c:dLbls>
            <c:dLbl>
              <c:idx val="0"/>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8E10-4752-A88B-4DC4D4430F0C}"/>
                </c:ext>
              </c:extLst>
            </c:dLbl>
            <c:dLbl>
              <c:idx val="1"/>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8E10-4752-A88B-4DC4D4430F0C}"/>
                </c:ext>
              </c:extLst>
            </c:dLbl>
            <c:dLbl>
              <c:idx val="2"/>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8E10-4752-A88B-4DC4D4430F0C}"/>
                </c:ext>
              </c:extLst>
            </c:dLbl>
            <c:dLbl>
              <c:idx val="3"/>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8E10-4752-A88B-4DC4D4430F0C}"/>
                </c:ext>
              </c:extLst>
            </c:dLbl>
            <c:dLbl>
              <c:idx val="4"/>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8E10-4752-A88B-4DC4D4430F0C}"/>
                </c:ext>
              </c:extLst>
            </c:dLbl>
            <c:dLbl>
              <c:idx val="5"/>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8E10-4752-A88B-4DC4D4430F0C}"/>
                </c:ext>
              </c:extLst>
            </c:dLbl>
            <c:dLbl>
              <c:idx val="6"/>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8E10-4752-A88B-4DC4D4430F0C}"/>
                </c:ext>
              </c:extLst>
            </c:dLbl>
            <c:dLbl>
              <c:idx val="7"/>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8E10-4752-A88B-4DC4D4430F0C}"/>
                </c:ext>
              </c:extLst>
            </c:dLbl>
            <c:dLbl>
              <c:idx val="8"/>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8E10-4752-A88B-4DC4D4430F0C}"/>
                </c:ext>
              </c:extLst>
            </c:dLbl>
            <c:dLbl>
              <c:idx val="9"/>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8E10-4752-A88B-4DC4D4430F0C}"/>
                </c:ext>
              </c:extLst>
            </c:dLbl>
            <c:dLbl>
              <c:idx val="10"/>
              <c:numFmt formatCode="#,##0" sourceLinked="0"/>
              <c:spPr/>
              <c:txPr>
                <a:bodyPr/>
                <a:lstStyle/>
                <a:p>
                  <a:pPr>
                    <a:defRPr sz="1200" b="0" smtId="4294967295">
                      <a:solidFill>
                        <a:srgbClr val="000000"/>
                      </a:solidFill>
                      <a:latin typeface="Arial"/>
                    </a:defRPr>
                  </a:pPr>
                  <a:endParaRPr lang="de-DE"/>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8E10-4752-A88B-4DC4D4430F0C}"/>
                </c:ext>
              </c:extLst>
            </c:dLbl>
            <c:spPr>
              <a:noFill/>
              <a:ln>
                <a:noFill/>
              </a:ln>
              <a:effectLst/>
            </c:spPr>
            <c:txPr>
              <a:bodyPr/>
              <a:lstStyle/>
              <a:p>
                <a:pPr>
                  <a:defRPr sz="1200" b="0" smtId="4294967295">
                    <a:solidFill>
                      <a:srgbClr val="000000"/>
                    </a:solidFill>
                    <a:latin typeface="Arial"/>
                  </a:defRPr>
                </a:pPr>
                <a:endParaRPr lang="de-DE"/>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Sheet1!$A$2:$A$14</c:f>
              <c:strCach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strCache>
            </c:strRef>
          </c:cat>
          <c:val>
            <c:numRef>
              <c:f>Sheet1!$B$2:$B$14</c:f>
              <c:numCache>
                <c:formatCode>General</c:formatCode>
                <c:ptCount val="13"/>
                <c:pt idx="0">
                  <c:v>496158</c:v>
                </c:pt>
                <c:pt idx="1">
                  <c:v>499909</c:v>
                </c:pt>
                <c:pt idx="2">
                  <c:v>504787</c:v>
                </c:pt>
                <c:pt idx="3">
                  <c:v>511608</c:v>
                </c:pt>
                <c:pt idx="4">
                  <c:v>520268</c:v>
                </c:pt>
                <c:pt idx="5">
                  <c:v>526083</c:v>
                </c:pt>
                <c:pt idx="6">
                  <c:v>532241</c:v>
                </c:pt>
                <c:pt idx="7">
                  <c:v>550569</c:v>
                </c:pt>
                <c:pt idx="8">
                  <c:v>554853</c:v>
                </c:pt>
                <c:pt idx="9">
                  <c:v>565332</c:v>
                </c:pt>
                <c:pt idx="10">
                  <c:v>570800</c:v>
                </c:pt>
                <c:pt idx="11" formatCode="#,##0">
                  <c:v>573421</c:v>
                </c:pt>
                <c:pt idx="12" formatCode="#,##0">
                  <c:v>576139</c:v>
                </c:pt>
              </c:numCache>
            </c:numRef>
          </c:val>
          <c:extLst>
            <c:ext xmlns:c16="http://schemas.microsoft.com/office/drawing/2014/chart" uri="{C3380CC4-5D6E-409C-BE32-E72D297353CC}">
              <c16:uniqueId val="{0000000B-8E10-4752-A88B-4DC4D4430F0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200" b="0" smtId="4294967295">
                <a:solidFill>
                  <a:srgbClr val="000000"/>
                </a:solidFill>
                <a:latin typeface="Arial"/>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lang="en-US" noProof="0"/>
                </a:pPr>
                <a:r>
                  <a:rPr lang="en-US" sz="1200" b="0" noProof="0">
                    <a:solidFill>
                      <a:srgbClr val="000000"/>
                    </a:solidFill>
                    <a:latin typeface="Arial"/>
                  </a:rPr>
                  <a:t>Number</a:t>
                </a:r>
                <a:r>
                  <a:rPr lang="en-US" sz="1200" b="0" baseline="0" noProof="0">
                    <a:solidFill>
                      <a:srgbClr val="000000"/>
                    </a:solidFill>
                    <a:latin typeface="Arial"/>
                  </a:rPr>
                  <a:t> of motor vehicles</a:t>
                </a:r>
                <a:endParaRPr lang="en-US" sz="1200" b="0" noProof="0">
                  <a:solidFill>
                    <a:srgbClr val="000000"/>
                  </a:solidFill>
                  <a:latin typeface="Arial"/>
                </a:endParaRPr>
              </a:p>
            </c:rich>
          </c:tx>
          <c:overlay val="0"/>
        </c:title>
        <c:numFmt formatCode="#,##0" sourceLinked="0"/>
        <c:majorTickMark val="none"/>
        <c:minorTickMark val="none"/>
        <c:tickLblPos val="low"/>
        <c:spPr>
          <a:ln>
            <a:noFill/>
          </a:ln>
        </c:spPr>
        <c:txPr>
          <a:bodyPr/>
          <a:lstStyle/>
          <a:p>
            <a:pPr>
              <a:defRPr sz="1200" b="0" smtId="4294967295">
                <a:solidFill>
                  <a:srgbClr val="000000"/>
                </a:solidFill>
                <a:latin typeface="Arial"/>
              </a:defRPr>
            </a:pPr>
            <a:endParaRPr lang="de-DE"/>
          </a:p>
        </c:txPr>
        <c:crossAx val="67451136"/>
        <c:crosses val="autoZero"/>
        <c:crossBetween val="between"/>
      </c:valAx>
    </c:plotArea>
    <c:plotVisOnly val="1"/>
    <c:dispBlanksAs val="gap"/>
    <c:showDLblsOverMax val="1"/>
  </c:chart>
  <c:txPr>
    <a:bodyPr/>
    <a:lstStyle/>
    <a:p>
      <a:pPr>
        <a:defRPr sz="1800" smtId="4294967295"/>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Spalte1</c:v>
                </c:pt>
              </c:strCache>
            </c:strRef>
          </c:tx>
          <c:spPr>
            <a:solidFill>
              <a:srgbClr val="D04A02"/>
            </a:solidFill>
            <a:ln>
              <a:solidFill>
                <a:srgbClr val="D04A02"/>
              </a:solidFill>
            </a:ln>
          </c:spPr>
          <c:invertIfNegative val="0"/>
          <c:cat>
            <c:strRef>
              <c:f>Sheet1!$A$2:$A$29</c:f>
              <c:strCache>
                <c:ptCount val="28"/>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pt idx="26">
                  <c:v>2021</c:v>
                </c:pt>
                <c:pt idx="27">
                  <c:v>2022</c:v>
                </c:pt>
              </c:strCache>
            </c:strRef>
          </c:cat>
          <c:val>
            <c:numRef>
              <c:f>Sheet1!$B$2:$B$29</c:f>
              <c:numCache>
                <c:formatCode>General</c:formatCode>
                <c:ptCount val="28"/>
                <c:pt idx="0">
                  <c:v>965697</c:v>
                </c:pt>
                <c:pt idx="1">
                  <c:v>964346</c:v>
                </c:pt>
                <c:pt idx="2">
                  <c:v>964311</c:v>
                </c:pt>
                <c:pt idx="3">
                  <c:v>962580</c:v>
                </c:pt>
                <c:pt idx="4">
                  <c:v>962507</c:v>
                </c:pt>
                <c:pt idx="5">
                  <c:v>962884</c:v>
                </c:pt>
                <c:pt idx="6">
                  <c:v>967940</c:v>
                </c:pt>
                <c:pt idx="7">
                  <c:v>968639</c:v>
                </c:pt>
                <c:pt idx="8">
                  <c:v>965954</c:v>
                </c:pt>
                <c:pt idx="9">
                  <c:v>969709</c:v>
                </c:pt>
                <c:pt idx="10">
                  <c:v>983347</c:v>
                </c:pt>
                <c:pt idx="11">
                  <c:v>989766</c:v>
                </c:pt>
                <c:pt idx="12">
                  <c:v>995397</c:v>
                </c:pt>
                <c:pt idx="13">
                  <c:v>995420</c:v>
                </c:pt>
                <c:pt idx="14">
                  <c:v>998105</c:v>
                </c:pt>
                <c:pt idx="15">
                  <c:v>1007119</c:v>
                </c:pt>
                <c:pt idx="16">
                  <c:v>1013665</c:v>
                </c:pt>
                <c:pt idx="17">
                  <c:v>1024373</c:v>
                </c:pt>
                <c:pt idx="18">
                  <c:v>1034175</c:v>
                </c:pt>
                <c:pt idx="19">
                  <c:v>1046680</c:v>
                </c:pt>
                <c:pt idx="20">
                  <c:v>1060582</c:v>
                </c:pt>
                <c:pt idx="21">
                  <c:v>1075935</c:v>
                </c:pt>
                <c:pt idx="22">
                  <c:v>1080394</c:v>
                </c:pt>
                <c:pt idx="23">
                  <c:v>1085664</c:v>
                </c:pt>
                <c:pt idx="24">
                  <c:v>1087863</c:v>
                </c:pt>
                <c:pt idx="25">
                  <c:v>1083498</c:v>
                </c:pt>
                <c:pt idx="26">
                  <c:v>1073096</c:v>
                </c:pt>
                <c:pt idx="27" formatCode="#,##0">
                  <c:v>1084831</c:v>
                </c:pt>
              </c:numCache>
            </c:numRef>
          </c:val>
          <c:extLst>
            <c:ext xmlns:c16="http://schemas.microsoft.com/office/drawing/2014/chart" uri="{C3380CC4-5D6E-409C-BE32-E72D297353CC}">
              <c16:uniqueId val="{00000000-0863-49D8-8816-F1A2C07B10B4}"/>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200" b="0" smtId="4294967295">
                <a:solidFill>
                  <a:srgbClr val="000000"/>
                </a:solidFill>
                <a:latin typeface="Arial"/>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de-DE" sz="1200" b="0">
                    <a:solidFill>
                      <a:srgbClr val="000000"/>
                    </a:solidFill>
                    <a:latin typeface="Arial"/>
                  </a:rPr>
                  <a:t>Population</a:t>
                </a:r>
              </a:p>
            </c:rich>
          </c:tx>
          <c:overlay val="0"/>
        </c:title>
        <c:numFmt formatCode="#,##0" sourceLinked="0"/>
        <c:majorTickMark val="none"/>
        <c:minorTickMark val="none"/>
        <c:tickLblPos val="low"/>
        <c:spPr>
          <a:ln>
            <a:noFill/>
          </a:ln>
        </c:spPr>
        <c:txPr>
          <a:bodyPr/>
          <a:lstStyle/>
          <a:p>
            <a:pPr>
              <a:defRPr sz="1200" b="0" smtId="4294967295">
                <a:solidFill>
                  <a:srgbClr val="000000"/>
                </a:solidFill>
                <a:latin typeface="Arial"/>
              </a:defRPr>
            </a:pPr>
            <a:endParaRPr lang="de-DE"/>
          </a:p>
        </c:txPr>
        <c:crossAx val="67451136"/>
        <c:crosses val="autoZero"/>
        <c:crossBetween val="between"/>
      </c:valAx>
    </c:plotArea>
    <c:plotVisOnly val="1"/>
    <c:dispBlanksAs val="gap"/>
    <c:showDLblsOverMax val="1"/>
  </c:chart>
  <c:txPr>
    <a:bodyPr/>
    <a:lstStyle/>
    <a:p>
      <a:pPr>
        <a:defRPr sz="1800" smtId="4294967295"/>
      </a:pPr>
      <a:endParaRPr lang="de-DE"/>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de-DE" smtClean="0"/>
              <a:t>27.03.2024</a:t>
            </a:fld>
            <a:endParaRPr lang="de-DE"/>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de-DE" smtClean="0"/>
              <a:t>‹#›</a:t>
            </a:fld>
            <a:endParaRPr lang="de-DE"/>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de-DE" smtClean="0"/>
              <a:t>27.03.2024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de-DE" smtClean="0"/>
              <a:t>‹#›</a:t>
            </a:fld>
            <a:endParaRPr lang="de-DE"/>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0CA530D-631F-4981-98F0-E6C07C67E1A3}" type="slidenum">
              <a:rPr lang="de-DE" smtClean="0"/>
              <a:t>1</a:t>
            </a:fld>
            <a:endParaRPr lang="de-DE"/>
          </a:p>
        </p:txBody>
      </p:sp>
    </p:spTree>
    <p:extLst>
      <p:ext uri="{BB962C8B-B14F-4D97-AF65-F5344CB8AC3E}">
        <p14:creationId xmlns:p14="http://schemas.microsoft.com/office/powerpoint/2010/main" val="374302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0CA530D-631F-4981-98F0-E6C07C67E1A3}" type="slidenum">
              <a:rPr lang="de-DE" smtClean="0"/>
              <a:t>5</a:t>
            </a:fld>
            <a:endParaRPr lang="de-DE"/>
          </a:p>
        </p:txBody>
      </p:sp>
    </p:spTree>
    <p:extLst>
      <p:ext uri="{BB962C8B-B14F-4D97-AF65-F5344CB8AC3E}">
        <p14:creationId xmlns:p14="http://schemas.microsoft.com/office/powerpoint/2010/main" val="20446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0CA530D-631F-4981-98F0-E6C07C67E1A3}" type="slidenum">
              <a:rPr lang="de-DE" smtClean="0"/>
              <a:t>8</a:t>
            </a:fld>
            <a:endParaRPr lang="de-DE"/>
          </a:p>
        </p:txBody>
      </p:sp>
    </p:spTree>
    <p:extLst>
      <p:ext uri="{BB962C8B-B14F-4D97-AF65-F5344CB8AC3E}">
        <p14:creationId xmlns:p14="http://schemas.microsoft.com/office/powerpoint/2010/main" val="4265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0CA530D-631F-4981-98F0-E6C07C67E1A3}" type="slidenum">
              <a:rPr lang="de-DE" smtClean="0"/>
              <a:t>9</a:t>
            </a:fld>
            <a:endParaRPr lang="de-DE"/>
          </a:p>
        </p:txBody>
      </p:sp>
    </p:spTree>
    <p:extLst>
      <p:ext uri="{BB962C8B-B14F-4D97-AF65-F5344CB8AC3E}">
        <p14:creationId xmlns:p14="http://schemas.microsoft.com/office/powerpoint/2010/main" val="30873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0CA530D-631F-4981-98F0-E6C07C67E1A3}" type="slidenum">
              <a:rPr lang="de-DE" smtClean="0"/>
              <a:t>10</a:t>
            </a:fld>
            <a:endParaRPr lang="de-DE"/>
          </a:p>
        </p:txBody>
      </p:sp>
    </p:spTree>
    <p:extLst>
      <p:ext uri="{BB962C8B-B14F-4D97-AF65-F5344CB8AC3E}">
        <p14:creationId xmlns:p14="http://schemas.microsoft.com/office/powerpoint/2010/main" val="3305630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de-DE"/>
              <a:t>[Presentation title]</a:t>
            </a:r>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de-DE"/>
              <a:t>[Presentation subtitle]</a:t>
            </a:r>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C3737771-11A5-4F29-8354-E21BE2E2EB9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063251A1-5761-476E-93EC-E541935F5A4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C2323414-0133-45D8-9D10-0BEF81283AF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78B11461-543F-4F98-9CD3-4A2FED75DCAC}" type="slidenum">
              <a:rPr lang="de-DE" smtClean="0"/>
              <a:pPr/>
              <a:t>‹#›</a:t>
            </a:fld>
            <a:endParaRPr lang="de-DE"/>
          </a:p>
        </p:txBody>
      </p:sp>
    </p:spTree>
    <p:extLst>
      <p:ext uri="{BB962C8B-B14F-4D97-AF65-F5344CB8AC3E}">
        <p14:creationId xmlns:p14="http://schemas.microsoft.com/office/powerpoint/2010/main" val="364142666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de-DE"/>
              <a:t>[Slide title]</a:t>
            </a:r>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4" name="Date Placeholder 3">
            <a:extLst>
              <a:ext uri="{FF2B5EF4-FFF2-40B4-BE49-F238E27FC236}">
                <a16:creationId xmlns:a16="http://schemas.microsoft.com/office/drawing/2014/main" id="{85674EEA-327A-47F7-97EA-7CBFFD9B665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0727F0A9-D266-40F7-A0C4-E1E312F850C1}"/>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3A5AAB76-1213-4E9E-B39E-9C05F55E87B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de-DE" smtClean="0"/>
            </a:lvl1pPr>
          </a:lstStyle>
          <a:p>
            <a:fld id="{511169D3-7866-4FBB-AD37-5B2E34A66AB3}" type="slidenum">
              <a:rPr lang="de-DE" smtClean="0"/>
              <a:pPr/>
              <a:t>‹#›</a:t>
            </a:fld>
            <a:endParaRPr lang="de-DE"/>
          </a:p>
        </p:txBody>
      </p:sp>
    </p:spTree>
    <p:extLst>
      <p:ext uri="{BB962C8B-B14F-4D97-AF65-F5344CB8AC3E}">
        <p14:creationId xmlns:p14="http://schemas.microsoft.com/office/powerpoint/2010/main" val="3162387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de-DE"/>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2" name="Date Placeholder 1">
            <a:extLst>
              <a:ext uri="{FF2B5EF4-FFF2-40B4-BE49-F238E27FC236}">
                <a16:creationId xmlns:a16="http://schemas.microsoft.com/office/drawing/2014/main" id="{013AE65A-A851-4DB0-A6B0-7DF4D56B8C7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277449A7-2B3A-4819-B3A5-AC1BB6AE03C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3F68A0A6-F23E-4A98-83EA-B051BFE313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021DEACF-318F-4125-836F-E813D4A05D33}" type="slidenum">
              <a:rPr lang="de-DE" smtClean="0"/>
              <a:pPr/>
              <a:t>‹#›</a:t>
            </a:fld>
            <a:endParaRPr lang="de-DE"/>
          </a:p>
        </p:txBody>
      </p:sp>
    </p:spTree>
    <p:extLst>
      <p:ext uri="{BB962C8B-B14F-4D97-AF65-F5344CB8AC3E}">
        <p14:creationId xmlns:p14="http://schemas.microsoft.com/office/powerpoint/2010/main" val="15561112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77D74F0A-4A77-4949-AB59-BA476B6ADE8F}"/>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127BF0EF-3AD0-4FE0-8066-7059DD60B74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7" name="Slide Number Placeholder 6">
            <a:extLst>
              <a:ext uri="{FF2B5EF4-FFF2-40B4-BE49-F238E27FC236}">
                <a16:creationId xmlns:a16="http://schemas.microsoft.com/office/drawing/2014/main" id="{47C24C33-4565-4092-8A86-9B671BB8BE6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de-DE" smtClean="0"/>
            </a:lvl1pPr>
          </a:lstStyle>
          <a:p>
            <a:fld id="{2C63E0FC-229E-4A2C-BF7B-A3B9B1D32F9E}" type="slidenum">
              <a:rPr lang="de-DE" smtClean="0"/>
              <a:pPr/>
              <a:t>‹#›</a:t>
            </a:fld>
            <a:endParaRPr lang="de-DE"/>
          </a:p>
        </p:txBody>
      </p:sp>
    </p:spTree>
    <p:extLst>
      <p:ext uri="{BB962C8B-B14F-4D97-AF65-F5344CB8AC3E}">
        <p14:creationId xmlns:p14="http://schemas.microsoft.com/office/powerpoint/2010/main" val="23230190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BD07402A-4026-44A2-86BB-E6159B1935E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D700F2E4-0F2B-4272-94C6-23A0D54B1DD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5CDF989C-FC2D-43DA-B015-EDEBE7903C5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25C8A244-5B10-4951-8B75-987B89C8B4FA}" type="slidenum">
              <a:rPr lang="de-DE" smtClean="0"/>
              <a:pPr/>
              <a:t>‹#›</a:t>
            </a:fld>
            <a:endParaRPr lang="de-DE"/>
          </a:p>
        </p:txBody>
      </p:sp>
    </p:spTree>
    <p:extLst>
      <p:ext uri="{BB962C8B-B14F-4D97-AF65-F5344CB8AC3E}">
        <p14:creationId xmlns:p14="http://schemas.microsoft.com/office/powerpoint/2010/main" val="55285606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011E3607-6F3C-415A-A14D-714C85312B75}"/>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D5D56D5A-7725-4A51-8E5A-C14CEEF2DD2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3CED3514-32D5-4FD1-89FA-50A32E584C6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de-DE" smtClean="0"/>
            </a:lvl1pPr>
          </a:lstStyle>
          <a:p>
            <a:fld id="{DA74DBE3-89D2-455C-B23B-F4176A57EB5C}" type="slidenum">
              <a:rPr lang="de-DE" smtClean="0"/>
              <a:pPr/>
              <a:t>‹#›</a:t>
            </a:fld>
            <a:endParaRPr lang="de-DE"/>
          </a:p>
        </p:txBody>
      </p:sp>
    </p:spTree>
    <p:extLst>
      <p:ext uri="{BB962C8B-B14F-4D97-AF65-F5344CB8AC3E}">
        <p14:creationId xmlns:p14="http://schemas.microsoft.com/office/powerpoint/2010/main" val="1139664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52989B4D-7CFB-400A-9D23-2A4F996236E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31CC3A6C-6627-40A9-AA85-770F2E16C6A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B5E143B9-E167-4EBD-9BDE-13F2FE3FC39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BAB37354-6A5A-4E46-955F-A8D53503C9A2}" type="slidenum">
              <a:rPr lang="de-DE" smtClean="0"/>
              <a:pPr/>
              <a:t>‹#›</a:t>
            </a:fld>
            <a:endParaRPr lang="de-DE"/>
          </a:p>
        </p:txBody>
      </p:sp>
    </p:spTree>
    <p:extLst>
      <p:ext uri="{BB962C8B-B14F-4D97-AF65-F5344CB8AC3E}">
        <p14:creationId xmlns:p14="http://schemas.microsoft.com/office/powerpoint/2010/main" val="254347932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sz="half" idx="1"/>
          </p:nvPr>
        </p:nvSpPr>
        <p:spPr>
          <a:xfrm>
            <a:off x="442913"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4" name="Content Placeholder 3"/>
          <p:cNvSpPr>
            <a:spLocks noGrp="1"/>
          </p:cNvSpPr>
          <p:nvPr>
            <p:ph sz="half" idx="2"/>
          </p:nvPr>
        </p:nvSpPr>
        <p:spPr>
          <a:xfrm>
            <a:off x="2777045"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6" name="Content Placeholder 4"/>
          <p:cNvSpPr>
            <a:spLocks noGrp="1"/>
          </p:cNvSpPr>
          <p:nvPr>
            <p:ph sz="half" idx="13"/>
          </p:nvPr>
        </p:nvSpPr>
        <p:spPr>
          <a:xfrm>
            <a:off x="5111177"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7" name="Content Placeholder 5"/>
          <p:cNvSpPr>
            <a:spLocks noGrp="1"/>
          </p:cNvSpPr>
          <p:nvPr>
            <p:ph sz="half" idx="14"/>
          </p:nvPr>
        </p:nvSpPr>
        <p:spPr>
          <a:xfrm>
            <a:off x="7445309"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9" name="Content Placeholder 6"/>
          <p:cNvSpPr>
            <a:spLocks noGrp="1"/>
          </p:cNvSpPr>
          <p:nvPr>
            <p:ph sz="half" idx="15"/>
          </p:nvPr>
        </p:nvSpPr>
        <p:spPr>
          <a:xfrm>
            <a:off x="9779443"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2" name="Date Placeholder 1">
            <a:extLst>
              <a:ext uri="{FF2B5EF4-FFF2-40B4-BE49-F238E27FC236}">
                <a16:creationId xmlns:a16="http://schemas.microsoft.com/office/drawing/2014/main" id="{C2C9DA9C-31CF-4EC7-9A7B-1807A9038207}"/>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3CA375A9-C3DB-4CAD-9D68-7E56E82425B0}"/>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71C62B42-FF4F-4E00-BB14-35CA224B9C4F}"/>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de-DE" smtClean="0"/>
            </a:lvl1pPr>
          </a:lstStyle>
          <a:p>
            <a:fld id="{18EA5BA4-441F-46C5-B958-203E9AB23BCD}" type="slidenum">
              <a:rPr lang="de-DE" smtClean="0"/>
              <a:pPr/>
              <a:t>‹#›</a:t>
            </a:fld>
            <a:endParaRPr lang="de-DE"/>
          </a:p>
        </p:txBody>
      </p:sp>
    </p:spTree>
    <p:extLst>
      <p:ext uri="{BB962C8B-B14F-4D97-AF65-F5344CB8AC3E}">
        <p14:creationId xmlns:p14="http://schemas.microsoft.com/office/powerpoint/2010/main" val="104570719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4" name="Content Placeholder 3"/>
          <p:cNvSpPr>
            <a:spLocks noGrp="1"/>
          </p:cNvSpPr>
          <p:nvPr>
            <p:ph sz="half" idx="2"/>
          </p:nvPr>
        </p:nvSpPr>
        <p:spPr>
          <a:xfrm>
            <a:off x="2777045"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6" name="Content Placeholder 4"/>
          <p:cNvSpPr>
            <a:spLocks noGrp="1"/>
          </p:cNvSpPr>
          <p:nvPr>
            <p:ph sz="half" idx="13"/>
          </p:nvPr>
        </p:nvSpPr>
        <p:spPr>
          <a:xfrm>
            <a:off x="5111177"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7" name="Content Placeholder 5"/>
          <p:cNvSpPr>
            <a:spLocks noGrp="1"/>
          </p:cNvSpPr>
          <p:nvPr>
            <p:ph sz="half" idx="14"/>
          </p:nvPr>
        </p:nvSpPr>
        <p:spPr>
          <a:xfrm>
            <a:off x="7445309"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9" name="Content Placeholder 6"/>
          <p:cNvSpPr>
            <a:spLocks noGrp="1"/>
          </p:cNvSpPr>
          <p:nvPr>
            <p:ph sz="half" idx="15"/>
          </p:nvPr>
        </p:nvSpPr>
        <p:spPr>
          <a:xfrm>
            <a:off x="9779443" y="2103438"/>
            <a:ext cx="1972800"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2" name="Date Placeholder 1">
            <a:extLst>
              <a:ext uri="{FF2B5EF4-FFF2-40B4-BE49-F238E27FC236}">
                <a16:creationId xmlns:a16="http://schemas.microsoft.com/office/drawing/2014/main" id="{CF4214BF-E44D-441D-A173-000B4F91F45A}"/>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1C63ECE1-2BC9-41D3-B8AE-39B5F19C134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7761211C-9F0C-4C07-A78E-D8B8F574574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83B0B9F2-BC67-45D4-BAC0-0C4DFE21F96D}" type="slidenum">
              <a:rPr lang="de-DE" smtClean="0"/>
              <a:pPr/>
              <a:t>‹#›</a:t>
            </a:fld>
            <a:endParaRPr lang="de-DE"/>
          </a:p>
        </p:txBody>
      </p:sp>
    </p:spTree>
    <p:extLst>
      <p:ext uri="{BB962C8B-B14F-4D97-AF65-F5344CB8AC3E}">
        <p14:creationId xmlns:p14="http://schemas.microsoft.com/office/powerpoint/2010/main" val="3129817039"/>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 name="Date Placeholder 1">
            <a:extLst>
              <a:ext uri="{FF2B5EF4-FFF2-40B4-BE49-F238E27FC236}">
                <a16:creationId xmlns:a16="http://schemas.microsoft.com/office/drawing/2014/main" id="{E206407E-0EE0-48D0-82F8-EF0CB694CFB4}"/>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B83FC1CE-5B80-4F8A-B590-4D757D3DD4C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6FD0721C-7FEE-419B-9621-B6979B41366A}"/>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de-DE" smtClean="0"/>
            </a:lvl1pPr>
          </a:lstStyle>
          <a:p>
            <a:fld id="{F3C098C9-A20C-4EAE-9963-2AD8F0EBF38A}" type="slidenum">
              <a:rPr lang="de-DE" smtClean="0"/>
              <a:pPr/>
              <a:t>‹#›</a:t>
            </a:fld>
            <a:endParaRPr lang="de-DE"/>
          </a:p>
        </p:txBody>
      </p:sp>
    </p:spTree>
    <p:extLst>
      <p:ext uri="{BB962C8B-B14F-4D97-AF65-F5344CB8AC3E}">
        <p14:creationId xmlns:p14="http://schemas.microsoft.com/office/powerpoint/2010/main" val="233532703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7" name="Date Placeholder 6">
            <a:extLst>
              <a:ext uri="{FF2B5EF4-FFF2-40B4-BE49-F238E27FC236}">
                <a16:creationId xmlns:a16="http://schemas.microsoft.com/office/drawing/2014/main" id="{1F7D97EB-7882-44DA-96C4-E0C3957FEFD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8" name="Footer Placeholder 7">
            <a:extLst>
              <a:ext uri="{FF2B5EF4-FFF2-40B4-BE49-F238E27FC236}">
                <a16:creationId xmlns:a16="http://schemas.microsoft.com/office/drawing/2014/main" id="{2BBA4FB8-1C04-4FF2-A248-8FC018712D3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9" name="Slide Number Placeholder 8">
            <a:extLst>
              <a:ext uri="{FF2B5EF4-FFF2-40B4-BE49-F238E27FC236}">
                <a16:creationId xmlns:a16="http://schemas.microsoft.com/office/drawing/2014/main" id="{60E31887-5483-46BA-A3DC-B8BDFD1BF068}"/>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02F7871A-8264-4291-B68D-1880B8C7C136}" type="slidenum">
              <a:rPr lang="de-DE" smtClean="0"/>
              <a:pPr/>
              <a:t>‹#›</a:t>
            </a:fld>
            <a:endParaRPr lang="de-DE"/>
          </a:p>
        </p:txBody>
      </p:sp>
    </p:spTree>
    <p:extLst>
      <p:ext uri="{BB962C8B-B14F-4D97-AF65-F5344CB8AC3E}">
        <p14:creationId xmlns:p14="http://schemas.microsoft.com/office/powerpoint/2010/main" val="2123520662"/>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de-DE"/>
              <a:t>Click to edit Master text styles</a:t>
            </a:r>
          </a:p>
          <a:p>
            <a:pPr lvl="1"/>
            <a:r>
              <a:rPr lang="de-DE"/>
              <a:t>Second level</a:t>
            </a:r>
          </a:p>
        </p:txBody>
      </p:sp>
      <p:sp>
        <p:nvSpPr>
          <p:cNvPr id="2" name="Date Placeholder 1">
            <a:extLst>
              <a:ext uri="{FF2B5EF4-FFF2-40B4-BE49-F238E27FC236}">
                <a16:creationId xmlns:a16="http://schemas.microsoft.com/office/drawing/2014/main" id="{E1073E2D-3F59-4D7F-BB0C-FAD476EE2400}"/>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5505EA20-5D6D-47E2-A7D1-0E25C3B51D81}"/>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4" name="Slide Number Placeholder 3">
            <a:extLst>
              <a:ext uri="{FF2B5EF4-FFF2-40B4-BE49-F238E27FC236}">
                <a16:creationId xmlns:a16="http://schemas.microsoft.com/office/drawing/2014/main" id="{1E609C2D-17F5-40B3-92C6-684AAAF87DEA}"/>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de-DE" smtClean="0"/>
            </a:lvl1pPr>
          </a:lstStyle>
          <a:p>
            <a:fld id="{136DCACC-C613-45C8-9F2C-5E15CCF8A48C}" type="slidenum">
              <a:rPr lang="de-DE" smtClean="0"/>
              <a:pPr/>
              <a:t>‹#›</a:t>
            </a:fld>
            <a:endParaRPr lang="de-DE"/>
          </a:p>
        </p:txBody>
      </p:sp>
    </p:spTree>
    <p:extLst>
      <p:ext uri="{BB962C8B-B14F-4D97-AF65-F5344CB8AC3E}">
        <p14:creationId xmlns:p14="http://schemas.microsoft.com/office/powerpoint/2010/main" val="1127466074"/>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81C61890-7BA3-465A-9013-3524BE2631D3}"/>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CFF7F24A-7CA8-43F6-B824-F5D670C969E0}"/>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1EC98BD7-3E63-4C91-9030-09D38CB977B9}"/>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de-DE" smtClean="0"/>
            </a:lvl1pPr>
          </a:lstStyle>
          <a:p>
            <a:fld id="{37F35B8F-CC8F-4188-87FA-E6F6279BB3F2}" type="slidenum">
              <a:rPr lang="de-DE" smtClean="0"/>
              <a:pPr/>
              <a:t>‹#›</a:t>
            </a:fld>
            <a:endParaRPr lang="de-DE"/>
          </a:p>
        </p:txBody>
      </p:sp>
    </p:spTree>
    <p:extLst>
      <p:ext uri="{BB962C8B-B14F-4D97-AF65-F5344CB8AC3E}">
        <p14:creationId xmlns:p14="http://schemas.microsoft.com/office/powerpoint/2010/main" val="15937708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8A0FC845-E958-462F-9A65-EA8C071912DE}"/>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BA4D7C5E-831B-4956-ABAE-8873B95CDC30}"/>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4" name="Slide Number Placeholder 3">
            <a:extLst>
              <a:ext uri="{FF2B5EF4-FFF2-40B4-BE49-F238E27FC236}">
                <a16:creationId xmlns:a16="http://schemas.microsoft.com/office/drawing/2014/main" id="{5AB76BF9-B3BC-46BE-84FE-60984A54B34C}"/>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de-DE" smtClean="0"/>
            </a:lvl1pPr>
          </a:lstStyle>
          <a:p>
            <a:fld id="{27498AC4-6D21-4EE2-847C-673A072231DE}" type="slidenum">
              <a:rPr lang="de-DE" smtClean="0"/>
              <a:pPr/>
              <a:t>‹#›</a:t>
            </a:fld>
            <a:endParaRPr lang="de-DE"/>
          </a:p>
        </p:txBody>
      </p:sp>
    </p:spTree>
    <p:extLst>
      <p:ext uri="{BB962C8B-B14F-4D97-AF65-F5344CB8AC3E}">
        <p14:creationId xmlns:p14="http://schemas.microsoft.com/office/powerpoint/2010/main" val="72697049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B69C9E53-41F1-4D09-A7C5-B86B2222ED18}"/>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BB6B744D-B072-484D-AB92-A89F1343BED6}"/>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ED784035-8108-47B2-9FC4-2B8335836FD9}"/>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de-DE" smtClean="0"/>
            </a:lvl1pPr>
          </a:lstStyle>
          <a:p>
            <a:fld id="{4F6C8705-9AF0-4798-9996-1AFD41036E99}" type="slidenum">
              <a:rPr lang="de-DE" smtClean="0"/>
              <a:pPr/>
              <a:t>‹#›</a:t>
            </a:fld>
            <a:endParaRPr lang="de-DE"/>
          </a:p>
        </p:txBody>
      </p:sp>
    </p:spTree>
    <p:extLst>
      <p:ext uri="{BB962C8B-B14F-4D97-AF65-F5344CB8AC3E}">
        <p14:creationId xmlns:p14="http://schemas.microsoft.com/office/powerpoint/2010/main" val="353220088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de-DE"/>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19B8BF08-59EC-4592-AEC8-8CF8DB1E3126}"/>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39C6FB36-BC98-4CDE-967A-4EC485AA47A3}"/>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4" name="Slide Number Placeholder 3">
            <a:extLst>
              <a:ext uri="{FF2B5EF4-FFF2-40B4-BE49-F238E27FC236}">
                <a16:creationId xmlns:a16="http://schemas.microsoft.com/office/drawing/2014/main" id="{92C4ABD7-5030-4387-9753-D3763E05296C}"/>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de-DE" smtClean="0"/>
            </a:lvl1pPr>
          </a:lstStyle>
          <a:p>
            <a:fld id="{936B66B7-6F8E-44B3-9A80-6A5694AE2683}" type="slidenum">
              <a:rPr lang="de-DE" smtClean="0"/>
              <a:pPr/>
              <a:t>‹#›</a:t>
            </a:fld>
            <a:endParaRPr lang="de-DE"/>
          </a:p>
        </p:txBody>
      </p:sp>
    </p:spTree>
    <p:extLst>
      <p:ext uri="{BB962C8B-B14F-4D97-AF65-F5344CB8AC3E}">
        <p14:creationId xmlns:p14="http://schemas.microsoft.com/office/powerpoint/2010/main" val="151214292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Click icon to add chart</a:t>
            </a:r>
          </a:p>
        </p:txBody>
      </p:sp>
      <p:sp>
        <p:nvSpPr>
          <p:cNvPr id="2" name="Date Placeholder 1">
            <a:extLst>
              <a:ext uri="{FF2B5EF4-FFF2-40B4-BE49-F238E27FC236}">
                <a16:creationId xmlns:a16="http://schemas.microsoft.com/office/drawing/2014/main" id="{4E0EE094-5627-4AEF-8F1B-EB359D5BDA2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3EC4D7F5-AE87-461C-99A8-8898034292E6}"/>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C18F0B2D-6B9F-44C4-A6B0-C5FE5F45F02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de-DE" smtClean="0"/>
            </a:lvl1pPr>
          </a:lstStyle>
          <a:p>
            <a:fld id="{F89E4EDD-2EAF-4288-861F-F3C9EBE28C1B}" type="slidenum">
              <a:rPr lang="de-DE" smtClean="0"/>
              <a:pPr/>
              <a:t>‹#›</a:t>
            </a:fld>
            <a:endParaRPr lang="de-DE"/>
          </a:p>
        </p:txBody>
      </p:sp>
    </p:spTree>
    <p:extLst>
      <p:ext uri="{BB962C8B-B14F-4D97-AF65-F5344CB8AC3E}">
        <p14:creationId xmlns:p14="http://schemas.microsoft.com/office/powerpoint/2010/main" val="103481754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Click icon to add chart</a:t>
            </a:r>
          </a:p>
        </p:txBody>
      </p:sp>
      <p:sp>
        <p:nvSpPr>
          <p:cNvPr id="2" name="Date Placeholder 1">
            <a:extLst>
              <a:ext uri="{FF2B5EF4-FFF2-40B4-BE49-F238E27FC236}">
                <a16:creationId xmlns:a16="http://schemas.microsoft.com/office/drawing/2014/main" id="{3E331B5C-1E8F-47C0-84E2-6D407FB27BA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113EC84E-631F-4A58-8B15-3571109F0D2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3552BC9A-D789-4EF3-8B8F-36EA3A0CEAA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CF48012A-8631-4A0F-BFE1-E25B799E927E}" type="slidenum">
              <a:rPr lang="de-DE" smtClean="0"/>
              <a:pPr/>
              <a:t>‹#›</a:t>
            </a:fld>
            <a:endParaRPr lang="de-DE"/>
          </a:p>
        </p:txBody>
      </p:sp>
    </p:spTree>
    <p:extLst>
      <p:ext uri="{BB962C8B-B14F-4D97-AF65-F5344CB8AC3E}">
        <p14:creationId xmlns:p14="http://schemas.microsoft.com/office/powerpoint/2010/main" val="91137497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Click icon to add chart</a:t>
            </a:r>
          </a:p>
        </p:txBody>
      </p:sp>
      <p:sp>
        <p:nvSpPr>
          <p:cNvPr id="2" name="Date Placeholder 1">
            <a:extLst>
              <a:ext uri="{FF2B5EF4-FFF2-40B4-BE49-F238E27FC236}">
                <a16:creationId xmlns:a16="http://schemas.microsoft.com/office/drawing/2014/main" id="{F378D833-0C1C-43AD-B07F-88A83A81027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A2A3F091-BADD-4DE5-B9A2-E358849F9B1D}"/>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6EB1ECBF-813C-428D-9679-27626555356B}"/>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de-DE" smtClean="0"/>
            </a:lvl1pPr>
          </a:lstStyle>
          <a:p>
            <a:fld id="{C44DD47B-E609-4180-B1ED-599AD3CE2F08}" type="slidenum">
              <a:rPr lang="de-DE" smtClean="0"/>
              <a:pPr/>
              <a:t>‹#›</a:t>
            </a:fld>
            <a:endParaRPr lang="de-DE"/>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Chart Dark - Subtitle">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504000"/>
          </a:xfrm>
        </p:spPr>
        <p:txBody>
          <a:bodyPr/>
          <a:lstStyle>
            <a:lvl1pPr>
              <a:defRPr>
                <a:solidFill>
                  <a:schemeClr val="tx1"/>
                </a:solidFill>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de-DE"/>
              <a:t>Click icon to add chart</a:t>
            </a:r>
          </a:p>
        </p:txBody>
      </p:sp>
      <p:sp>
        <p:nvSpPr>
          <p:cNvPr id="10"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 name="Date Placeholder 1">
            <a:extLst>
              <a:ext uri="{FF2B5EF4-FFF2-40B4-BE49-F238E27FC236}">
                <a16:creationId xmlns:a16="http://schemas.microsoft.com/office/drawing/2014/main" id="{EC7560F0-C06E-4E21-BAB9-8B4907BCCCCA}"/>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72FE2F92-EFAF-44F8-AAD0-BC46A42BABE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9635126F-7ABB-4647-B77C-25DCFFB76FE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13A48749-D9AA-4974-AB9E-AA9467BB4E63}" type="slidenum">
              <a:rPr lang="de-DE" smtClean="0"/>
              <a:pPr/>
              <a:t>‹#›</a:t>
            </a:fld>
            <a:endParaRPr lang="de-DE"/>
          </a:p>
        </p:txBody>
      </p:sp>
    </p:spTree>
    <p:extLst>
      <p:ext uri="{BB962C8B-B14F-4D97-AF65-F5344CB8AC3E}">
        <p14:creationId xmlns:p14="http://schemas.microsoft.com/office/powerpoint/2010/main" val="559459568"/>
      </p:ext>
    </p:extLst>
  </p:cSld>
  <p:clrMapOvr>
    <a:overrideClrMapping bg1="dk1" tx1="lt1" bg2="dk2" tx2="lt2" accent1="accent1" accent2="accent2" accent3="accent3" accent4="accent4" accent5="accent5" accent6="accent6" hlink="hlink" folHlink="folHlink"/>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DE"/>
              <a:t>[Slide title]</a:t>
            </a:r>
          </a:p>
        </p:txBody>
      </p:sp>
      <p:sp>
        <p:nvSpPr>
          <p:cNvPr id="3" name="Date Placeholder 2">
            <a:extLst>
              <a:ext uri="{FF2B5EF4-FFF2-40B4-BE49-F238E27FC236}">
                <a16:creationId xmlns:a16="http://schemas.microsoft.com/office/drawing/2014/main" id="{C706FF51-0114-4F8C-9DEB-B08644F76F6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5AA932B3-5D10-45D1-8BE2-AB683B249172}"/>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D6F9DE13-CD0C-4A68-8670-A015A9076FF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353E9762-DFF6-49E8-815B-374905A1FFC3}" type="slidenum">
              <a:rPr lang="de-DE" smtClean="0"/>
              <a:pPr/>
              <a:t>‹#›</a:t>
            </a:fld>
            <a:endParaRPr lang="de-DE"/>
          </a:p>
        </p:txBody>
      </p:sp>
    </p:spTree>
    <p:extLst>
      <p:ext uri="{BB962C8B-B14F-4D97-AF65-F5344CB8AC3E}">
        <p14:creationId xmlns:p14="http://schemas.microsoft.com/office/powerpoint/2010/main" val="153158836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idx="1"/>
          </p:nvPr>
        </p:nvSpPr>
        <p:spPr>
          <a:xfrm>
            <a:off x="442913" y="2103120"/>
            <a:ext cx="11306175" cy="407384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Date Placeholder 3">
            <a:extLst>
              <a:ext uri="{FF2B5EF4-FFF2-40B4-BE49-F238E27FC236}">
                <a16:creationId xmlns:a16="http://schemas.microsoft.com/office/drawing/2014/main" id="{CCB43113-3C9C-4489-80C9-1E9ECA238A1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986F55BE-353F-41BD-985A-A1575FBA5E1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FB856C8B-9024-4BEE-908E-6349DE60482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8B38AFF4-7D76-4C11-9978-EC4A934EDF04}" type="slidenum">
              <a:rPr lang="de-DE" smtClean="0"/>
              <a:pPr/>
              <a:t>‹#›</a:t>
            </a:fld>
            <a:endParaRPr lang="de-DE"/>
          </a:p>
        </p:txBody>
      </p:sp>
    </p:spTree>
    <p:extLst>
      <p:ext uri="{BB962C8B-B14F-4D97-AF65-F5344CB8AC3E}">
        <p14:creationId xmlns:p14="http://schemas.microsoft.com/office/powerpoint/2010/main" val="325817208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1"/>
            <a:ext cx="11306175" cy="504000"/>
          </a:xfrm>
        </p:spPr>
        <p:txBody>
          <a:bodyPr/>
          <a:lstStyle>
            <a:lvl1pPr>
              <a:defRPr/>
            </a:lvl1pPr>
          </a:lstStyle>
          <a:p>
            <a:r>
              <a:rPr lang="de-DE"/>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Date Placeholder 2">
            <a:extLst>
              <a:ext uri="{FF2B5EF4-FFF2-40B4-BE49-F238E27FC236}">
                <a16:creationId xmlns:a16="http://schemas.microsoft.com/office/drawing/2014/main" id="{9412E216-E975-431D-A2CB-5DED20B4586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F4CDD055-ECF8-4175-9C98-55A4F4A99DD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4319C79E-142E-401C-9E6B-1903365E3A7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5027266E-2307-4337-93F1-080A9DE629E7}" type="slidenum">
              <a:rPr lang="de-DE" smtClean="0"/>
              <a:pPr/>
              <a:t>‹#›</a:t>
            </a:fld>
            <a:endParaRPr lang="de-DE"/>
          </a:p>
        </p:txBody>
      </p:sp>
    </p:spTree>
    <p:extLst>
      <p:ext uri="{BB962C8B-B14F-4D97-AF65-F5344CB8AC3E}">
        <p14:creationId xmlns:p14="http://schemas.microsoft.com/office/powerpoint/2010/main" val="1430700812"/>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87C75-E715-4D97-A86E-8A0A01F3D78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00ED25FB-1781-4B23-8B61-7A2DCC9E29D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4" name="Slide Number Placeholder 3">
            <a:extLst>
              <a:ext uri="{FF2B5EF4-FFF2-40B4-BE49-F238E27FC236}">
                <a16:creationId xmlns:a16="http://schemas.microsoft.com/office/drawing/2014/main" id="{28CA8344-CE82-411D-B373-A556AA875D3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D7044F4B-4CA2-4302-B62B-C93944A3D3E5}" type="slidenum">
              <a:rPr lang="de-DE" smtClean="0"/>
              <a:pPr/>
              <a:t>‹#›</a:t>
            </a:fld>
            <a:endParaRPr lang="de-DE"/>
          </a:p>
        </p:txBody>
      </p:sp>
    </p:spTree>
    <p:extLst>
      <p:ext uri="{BB962C8B-B14F-4D97-AF65-F5344CB8AC3E}">
        <p14:creationId xmlns:p14="http://schemas.microsoft.com/office/powerpoint/2010/main" val="3079579716"/>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de-DE"/>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de-DE"/>
              <a:t>00%</a:t>
            </a:r>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de-DE"/>
              <a:t>Click icon to add chart</a:t>
            </a:r>
          </a:p>
        </p:txBody>
      </p:sp>
      <p:sp>
        <p:nvSpPr>
          <p:cNvPr id="2" name="Date Placeholder 1">
            <a:extLst>
              <a:ext uri="{FF2B5EF4-FFF2-40B4-BE49-F238E27FC236}">
                <a16:creationId xmlns:a16="http://schemas.microsoft.com/office/drawing/2014/main" id="{A3E659B4-CAE9-46A7-BB58-AE1A90AFA83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7F4887E0-9A67-47EF-9480-BA1DC77C983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1B05F9B2-D122-4518-92EC-61A53C9B0A67}"/>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de-DE" smtClean="0"/>
            </a:lvl1pPr>
          </a:lstStyle>
          <a:p>
            <a:fld id="{1B46C2A6-693A-44F9-9D8C-A8C923013A44}" type="slidenum">
              <a:rPr lang="de-DE" smtClean="0"/>
              <a:pPr/>
              <a:t>‹#›</a:t>
            </a:fld>
            <a:endParaRPr lang="de-DE"/>
          </a:p>
        </p:txBody>
      </p:sp>
    </p:spTree>
    <p:extLst>
      <p:ext uri="{BB962C8B-B14F-4D97-AF65-F5344CB8AC3E}">
        <p14:creationId xmlns:p14="http://schemas.microsoft.com/office/powerpoint/2010/main" val="1444418572"/>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fographic and Chart -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504000"/>
          </a:xfrm>
        </p:spPr>
        <p:txBody>
          <a:bodyPr/>
          <a:lstStyle>
            <a:lvl1pPr>
              <a:defRPr/>
            </a:lvl1pPr>
          </a:lstStyle>
          <a:p>
            <a:r>
              <a:rPr lang="de-DE"/>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de-DE"/>
              <a:t>00%</a:t>
            </a:r>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de-DE"/>
              <a:t>Click icon to add chart</a:t>
            </a:r>
          </a:p>
        </p:txBody>
      </p:sp>
      <p:sp>
        <p:nvSpPr>
          <p:cNvPr id="11"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 name="Date Placeholder 1">
            <a:extLst>
              <a:ext uri="{FF2B5EF4-FFF2-40B4-BE49-F238E27FC236}">
                <a16:creationId xmlns:a16="http://schemas.microsoft.com/office/drawing/2014/main" id="{3C560DF6-B317-4889-A0DB-C9F7A38EC772}"/>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A050D092-DA50-4F15-933E-5A2250276F3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6FFC4F5A-F150-401B-9252-1CFC080FFE4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52D65B83-AF2C-40D0-84C8-F03A471D7A07}" type="slidenum">
              <a:rPr lang="de-DE" smtClean="0"/>
              <a:pPr/>
              <a:t>‹#›</a:t>
            </a:fld>
            <a:endParaRPr lang="de-DE"/>
          </a:p>
        </p:txBody>
      </p:sp>
    </p:spTree>
    <p:extLst>
      <p:ext uri="{BB962C8B-B14F-4D97-AF65-F5344CB8AC3E}">
        <p14:creationId xmlns:p14="http://schemas.microsoft.com/office/powerpoint/2010/main" val="623025774"/>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de-DE"/>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de-DE"/>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de-DE"/>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de-DE"/>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2" name="Date Placeholder 1">
            <a:extLst>
              <a:ext uri="{FF2B5EF4-FFF2-40B4-BE49-F238E27FC236}">
                <a16:creationId xmlns:a16="http://schemas.microsoft.com/office/drawing/2014/main" id="{0273AE0E-D349-4126-9F6E-B6DE88D8183E}"/>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A65ECCD0-2374-4CB1-B477-A1D606E9FDBC}"/>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326B1287-BCC6-4C49-B1D6-1AAD1162FE02}"/>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de-DE" smtClean="0"/>
            </a:lvl1pPr>
          </a:lstStyle>
          <a:p>
            <a:fld id="{43938012-ADD3-45CC-B4EF-256BD7B533AB}" type="slidenum">
              <a:rPr lang="de-DE" smtClean="0"/>
              <a:pPr/>
              <a:t>‹#›</a:t>
            </a:fld>
            <a:endParaRPr lang="de-DE"/>
          </a:p>
        </p:txBody>
      </p:sp>
    </p:spTree>
    <p:extLst>
      <p:ext uri="{BB962C8B-B14F-4D97-AF65-F5344CB8AC3E}">
        <p14:creationId xmlns:p14="http://schemas.microsoft.com/office/powerpoint/2010/main" val="626635183"/>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ntent Infographic -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1"/>
            <a:ext cx="11306175" cy="504000"/>
          </a:xfrm>
        </p:spPr>
        <p:txBody>
          <a:bodyPr/>
          <a:lstStyle>
            <a:lvl1pPr>
              <a:defRPr/>
            </a:lvl1pPr>
          </a:lstStyle>
          <a:p>
            <a:r>
              <a:rPr lang="de-DE"/>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de-DE"/>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de-DE"/>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de-DE"/>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12" name="Subtitle 2">
            <a:extLst>
              <a:ext uri="{FF2B5EF4-FFF2-40B4-BE49-F238E27FC236}">
                <a16:creationId xmlns:a16="http://schemas.microsoft.com/office/drawing/2014/main" id="{06D22B17-E9E9-3842-A116-5C0D59C56C8F}"/>
              </a:ext>
            </a:extLst>
          </p:cNvPr>
          <p:cNvSpPr>
            <a:spLocks noGrp="1"/>
          </p:cNvSpPr>
          <p:nvPr>
            <p:ph type="subTitle" idx="21"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 name="Date Placeholder 1">
            <a:extLst>
              <a:ext uri="{FF2B5EF4-FFF2-40B4-BE49-F238E27FC236}">
                <a16:creationId xmlns:a16="http://schemas.microsoft.com/office/drawing/2014/main" id="{E8022F5E-3B2A-4660-A330-30D2850C8A24}"/>
              </a:ext>
            </a:extLst>
          </p:cNvPr>
          <p:cNvSpPr>
            <a:spLocks noGrp="1"/>
          </p:cNvSpPr>
          <p:nvPr>
            <p:ph type="dt" sz="half" idx="22"/>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D3A7121D-DC3C-4C4E-A58B-FB0B09DF6A95}"/>
              </a:ext>
            </a:extLst>
          </p:cNvPr>
          <p:cNvSpPr>
            <a:spLocks noGrp="1"/>
          </p:cNvSpPr>
          <p:nvPr>
            <p:ph type="ftr" sz="quarter" idx="23"/>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639883B8-B3B9-450A-A48E-20F8E401DE2C}"/>
              </a:ext>
            </a:extLst>
          </p:cNvPr>
          <p:cNvSpPr>
            <a:spLocks noGrp="1"/>
          </p:cNvSpPr>
          <p:nvPr>
            <p:ph type="sldNum" sz="quarter" idx="24"/>
          </p:nvPr>
        </p:nvSpPr>
        <p:spPr>
          <a:xfrm>
            <a:off x="9984296" y="6492240"/>
            <a:ext cx="1764792" cy="137160"/>
          </a:xfrm>
        </p:spPr>
        <p:txBody>
          <a:bodyPr vert="horz" lIns="0" tIns="0" rIns="0" bIns="0" rtlCol="0" anchor="b" anchorCtr="0">
            <a:noAutofit/>
          </a:bodyPr>
          <a:lstStyle>
            <a:lvl1pPr algn="r">
              <a:defRPr lang="de-DE" smtClean="0"/>
            </a:lvl1pPr>
          </a:lstStyle>
          <a:p>
            <a:fld id="{81155C67-18F8-421A-BB99-CC7AEBC447FE}" type="slidenum">
              <a:rPr lang="de-DE" smtClean="0"/>
              <a:pPr/>
              <a:t>‹#›</a:t>
            </a:fld>
            <a:endParaRPr lang="de-DE"/>
          </a:p>
        </p:txBody>
      </p:sp>
    </p:spTree>
    <p:extLst>
      <p:ext uri="{BB962C8B-B14F-4D97-AF65-F5344CB8AC3E}">
        <p14:creationId xmlns:p14="http://schemas.microsoft.com/office/powerpoint/2010/main" val="15111980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de-DE"/>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de-DE"/>
              <a:t>Click icon to add chart</a:t>
            </a:r>
          </a:p>
        </p:txBody>
      </p:sp>
      <p:sp>
        <p:nvSpPr>
          <p:cNvPr id="2" name="Date Placeholder 1">
            <a:extLst>
              <a:ext uri="{FF2B5EF4-FFF2-40B4-BE49-F238E27FC236}">
                <a16:creationId xmlns:a16="http://schemas.microsoft.com/office/drawing/2014/main" id="{29A10CC2-2B42-42EE-9E0F-7B0E3263FD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AB5D1AA9-4D24-41C2-95C8-6B36926329ED}"/>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28AE067F-15E7-4A76-9A54-871191A06AB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de-DE" smtClean="0"/>
            </a:lvl1pPr>
          </a:lstStyle>
          <a:p>
            <a:fld id="{F02E6DB6-43EC-46D9-9E9F-85DBEFA4D69D}" type="slidenum">
              <a:rPr lang="de-DE" smtClean="0"/>
              <a:pPr/>
              <a:t>‹#›</a:t>
            </a:fld>
            <a:endParaRPr lang="de-DE"/>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hart Dark - Subtitle">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1"/>
            <a:ext cx="11306175" cy="504000"/>
          </a:xfrm>
        </p:spPr>
        <p:txBody>
          <a:bodyPr/>
          <a:lstStyle>
            <a:lvl1pPr>
              <a:defRPr>
                <a:solidFill>
                  <a:schemeClr val="tx1"/>
                </a:solidFill>
              </a:defRPr>
            </a:lvl1pPr>
          </a:lstStyle>
          <a:p>
            <a:r>
              <a:rPr lang="de-DE"/>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de-DE"/>
              <a:t>Click icon to add chart</a:t>
            </a:r>
          </a:p>
        </p:txBody>
      </p:sp>
      <p:sp>
        <p:nvSpPr>
          <p:cNvPr id="7"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 name="Date Placeholder 1">
            <a:extLst>
              <a:ext uri="{FF2B5EF4-FFF2-40B4-BE49-F238E27FC236}">
                <a16:creationId xmlns:a16="http://schemas.microsoft.com/office/drawing/2014/main" id="{06108FED-F97F-43F9-9593-1EEC38A3362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3" name="Footer Placeholder 2">
            <a:extLst>
              <a:ext uri="{FF2B5EF4-FFF2-40B4-BE49-F238E27FC236}">
                <a16:creationId xmlns:a16="http://schemas.microsoft.com/office/drawing/2014/main" id="{6B021310-FFA0-4DBF-834F-1227008C738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363A4CFE-4A56-439B-A5FF-485B7D473675}"/>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49FD20A5-5AEF-4274-992F-D7857C4418C6}" type="slidenum">
              <a:rPr lang="de-DE" smtClean="0"/>
              <a:pPr/>
              <a:t>‹#›</a:t>
            </a:fld>
            <a:endParaRPr lang="de-DE"/>
          </a:p>
        </p:txBody>
      </p:sp>
    </p:spTree>
    <p:extLst>
      <p:ext uri="{BB962C8B-B14F-4D97-AF65-F5344CB8AC3E}">
        <p14:creationId xmlns:p14="http://schemas.microsoft.com/office/powerpoint/2010/main" val="1299923068"/>
      </p:ext>
    </p:extLst>
  </p:cSld>
  <p:clrMapOvr>
    <a:overrideClrMapping bg1="dk1" tx1="lt1" bg2="dk2" tx2="lt2" accent1="accent1" accent2="accent2" accent3="accent3" accent4="accent4" accent5="accent5" accent6="accent6" hlink="hlink" folHlink="folHlink"/>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de-DE"/>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de-DE"/>
              <a:t>1</a:t>
            </a:r>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0F21B561-8247-4A75-BEA9-594FC76961B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44F96189-8A5E-49F8-9838-DE03BC0F0EB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BC0F5C63-9EEF-4ADA-AFF7-B3FA0ED1205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4920D134-79C7-4792-908F-0483955B57CC}" type="slidenum">
              <a:rPr lang="de-DE" smtClean="0"/>
              <a:pPr/>
              <a:t>‹#›</a:t>
            </a:fld>
            <a:endParaRPr lang="de-DE"/>
          </a:p>
        </p:txBody>
      </p:sp>
    </p:spTree>
    <p:extLst>
      <p:ext uri="{BB962C8B-B14F-4D97-AF65-F5344CB8AC3E}">
        <p14:creationId xmlns:p14="http://schemas.microsoft.com/office/powerpoint/2010/main" val="4663278"/>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de-DE"/>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de-DE"/>
              <a:t>2</a:t>
            </a:r>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de-DE"/>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de-DE"/>
              <a:t>3</a:t>
            </a:r>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de-DE"/>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de-DE"/>
              <a:t>4</a:t>
            </a:r>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de-DE"/>
              <a:t>1</a:t>
            </a:r>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de-DE"/>
              <a:t>2</a:t>
            </a:r>
          </a:p>
        </p:txBody>
      </p:sp>
    </p:spTree>
    <p:extLst>
      <p:ext uri="{BB962C8B-B14F-4D97-AF65-F5344CB8AC3E}">
        <p14:creationId xmlns:p14="http://schemas.microsoft.com/office/powerpoint/2010/main" val="24018944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de-DE"/>
              <a:t>3</a:t>
            </a:r>
          </a:p>
        </p:txBody>
      </p:sp>
    </p:spTree>
    <p:extLst>
      <p:ext uri="{BB962C8B-B14F-4D97-AF65-F5344CB8AC3E}">
        <p14:creationId xmlns:p14="http://schemas.microsoft.com/office/powerpoint/2010/main" val="4777498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de-DE"/>
              <a:t>4</a:t>
            </a:r>
          </a:p>
        </p:txBody>
      </p:sp>
    </p:spTree>
    <p:extLst>
      <p:ext uri="{BB962C8B-B14F-4D97-AF65-F5344CB8AC3E}">
        <p14:creationId xmlns:p14="http://schemas.microsoft.com/office/powerpoint/2010/main" val="484225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de-DE"/>
              <a:t>Click icon to add picture</a:t>
            </a:r>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 name="Date Placeholder 1">
            <a:extLst>
              <a:ext uri="{FF2B5EF4-FFF2-40B4-BE49-F238E27FC236}">
                <a16:creationId xmlns:a16="http://schemas.microsoft.com/office/drawing/2014/main" id="{7970BCB7-806B-423D-B689-C87E16B551DE}"/>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F8D97EF1-8E23-4391-B180-2DFAEA1387F5}"/>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4BCF5EFE-166D-450C-ACF5-E6EE53594BD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de-DE" smtClean="0"/>
            </a:lvl1pPr>
          </a:lstStyle>
          <a:p>
            <a:fld id="{ECE97E2F-7425-4214-9D41-7392442D91D7}" type="slidenum">
              <a:rPr lang="de-DE" smtClean="0"/>
              <a:pPr/>
              <a:t>‹#›</a:t>
            </a:fld>
            <a:endParaRPr lang="de-DE"/>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de-DE"/>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 name="Date Placeholder 5">
            <a:extLst>
              <a:ext uri="{FF2B5EF4-FFF2-40B4-BE49-F238E27FC236}">
                <a16:creationId xmlns:a16="http://schemas.microsoft.com/office/drawing/2014/main" id="{789EFB51-89F9-4590-8E16-8767DA7E4B4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8" name="Footer Placeholder 7">
            <a:extLst>
              <a:ext uri="{FF2B5EF4-FFF2-40B4-BE49-F238E27FC236}">
                <a16:creationId xmlns:a16="http://schemas.microsoft.com/office/drawing/2014/main" id="{4E43A3D9-ABD2-4ED5-B9A1-9A48D2AB962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10" name="Slide Number Placeholder 9">
            <a:extLst>
              <a:ext uri="{FF2B5EF4-FFF2-40B4-BE49-F238E27FC236}">
                <a16:creationId xmlns:a16="http://schemas.microsoft.com/office/drawing/2014/main" id="{BD0ED68A-24D5-4796-A6EC-F13A890666E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de-DE" smtClean="0"/>
            </a:lvl1pPr>
          </a:lstStyle>
          <a:p>
            <a:fld id="{A5F8A2C0-1BF1-488A-8231-4A21A41EB2EE}" type="slidenum">
              <a:rPr lang="de-DE" smtClean="0"/>
              <a:pPr/>
              <a:t>‹#›</a:t>
            </a:fld>
            <a:endParaRPr lang="de-DE"/>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de-DE"/>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5" name="Date Placeholder 4">
            <a:extLst>
              <a:ext uri="{FF2B5EF4-FFF2-40B4-BE49-F238E27FC236}">
                <a16:creationId xmlns:a16="http://schemas.microsoft.com/office/drawing/2014/main" id="{53E0871C-D7AB-4656-BC5C-02C277E5790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8" name="Footer Placeholder 7">
            <a:extLst>
              <a:ext uri="{FF2B5EF4-FFF2-40B4-BE49-F238E27FC236}">
                <a16:creationId xmlns:a16="http://schemas.microsoft.com/office/drawing/2014/main" id="{A1277BAC-C374-4DC1-A416-EBE5C2A536B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9" name="Slide Number Placeholder 8">
            <a:extLst>
              <a:ext uri="{FF2B5EF4-FFF2-40B4-BE49-F238E27FC236}">
                <a16:creationId xmlns:a16="http://schemas.microsoft.com/office/drawing/2014/main" id="{4E01F04A-DF07-4F55-BCAB-23C62BFFBAB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de-DE" smtClean="0"/>
            </a:lvl1pPr>
          </a:lstStyle>
          <a:p>
            <a:fld id="{FDEA7E72-FC77-4A71-8909-6EE55B4A5186}" type="slidenum">
              <a:rPr lang="de-DE" smtClean="0"/>
              <a:pPr/>
              <a:t>‹#›</a:t>
            </a:fld>
            <a:endParaRPr lang="de-DE"/>
          </a:p>
        </p:txBody>
      </p:sp>
    </p:spTree>
    <p:extLst>
      <p:ext uri="{BB962C8B-B14F-4D97-AF65-F5344CB8AC3E}">
        <p14:creationId xmlns:p14="http://schemas.microsoft.com/office/powerpoint/2010/main" val="3712302821"/>
      </p:ext>
    </p:extLst>
  </p:cSld>
  <p:clrMapOvr>
    <a:masterClrMapping/>
  </p:clrMapOvr>
  <p:hf hd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BFF5D937-EA4A-4E7B-93F7-17EB9DAB268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0C881E33-0D76-4DDF-9FA4-F94A88A74E5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07BE7FEC-709F-4CB6-88FA-1FFD955C599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62524E84-E4AF-4655-AEDE-80743310C7B2}" type="slidenum">
              <a:rPr lang="de-DE" smtClean="0"/>
              <a:pPr/>
              <a:t>‹#›</a:t>
            </a:fld>
            <a:endParaRPr lang="de-DE"/>
          </a:p>
        </p:txBody>
      </p:sp>
    </p:spTree>
    <p:extLst>
      <p:ext uri="{BB962C8B-B14F-4D97-AF65-F5344CB8AC3E}">
        <p14:creationId xmlns:p14="http://schemas.microsoft.com/office/powerpoint/2010/main" val="3164721411"/>
      </p:ext>
    </p:extLst>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5" name="Date Placeholder 4">
            <a:extLst>
              <a:ext uri="{FF2B5EF4-FFF2-40B4-BE49-F238E27FC236}">
                <a16:creationId xmlns:a16="http://schemas.microsoft.com/office/drawing/2014/main" id="{850B5230-A4F1-49EC-AC9F-1D7C9C6B304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8" name="Footer Placeholder 7">
            <a:extLst>
              <a:ext uri="{FF2B5EF4-FFF2-40B4-BE49-F238E27FC236}">
                <a16:creationId xmlns:a16="http://schemas.microsoft.com/office/drawing/2014/main" id="{AD6FE2BD-DB42-4E84-9E52-A60E51597EF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9" name="Slide Number Placeholder 8">
            <a:extLst>
              <a:ext uri="{FF2B5EF4-FFF2-40B4-BE49-F238E27FC236}">
                <a16:creationId xmlns:a16="http://schemas.microsoft.com/office/drawing/2014/main" id="{2C5CE1D2-0C27-4027-9E71-989D3340177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14096D45-F749-4BD9-A619-594DCBD7F2ED}" type="slidenum">
              <a:rPr lang="de-DE" smtClean="0"/>
              <a:pPr/>
              <a:t>‹#›</a:t>
            </a:fld>
            <a:endParaRPr lang="de-DE"/>
          </a:p>
        </p:txBody>
      </p:sp>
    </p:spTree>
    <p:extLst>
      <p:ext uri="{BB962C8B-B14F-4D97-AF65-F5344CB8AC3E}">
        <p14:creationId xmlns:p14="http://schemas.microsoft.com/office/powerpoint/2010/main" val="2396399799"/>
      </p:ext>
    </p:extLst>
  </p:cSld>
  <p:clrMapOvr>
    <a:masterClrMapping/>
  </p:clrMapOvr>
  <p:hf hdr="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 name="Date Placeholder 1">
            <a:extLst>
              <a:ext uri="{FF2B5EF4-FFF2-40B4-BE49-F238E27FC236}">
                <a16:creationId xmlns:a16="http://schemas.microsoft.com/office/drawing/2014/main" id="{5806BC7E-2039-4CCF-8E65-57F7A0CE1B7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48CFD34A-F9B4-4E6B-9783-53C8B3842D3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A98CADEB-4D8D-4B67-82F5-6E23B1BB593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526D2EC7-8DC2-4D4D-B9AE-A37DA668D88D}" type="slidenum">
              <a:rPr lang="de-DE" smtClean="0"/>
              <a:pPr/>
              <a:t>‹#›</a:t>
            </a:fld>
            <a:endParaRPr lang="de-DE"/>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5" name="Date Placeholder 4">
            <a:extLst>
              <a:ext uri="{FF2B5EF4-FFF2-40B4-BE49-F238E27FC236}">
                <a16:creationId xmlns:a16="http://schemas.microsoft.com/office/drawing/2014/main" id="{5C83A7DA-1C69-4CD8-84A0-9B93052CF48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7" name="Footer Placeholder 6">
            <a:extLst>
              <a:ext uri="{FF2B5EF4-FFF2-40B4-BE49-F238E27FC236}">
                <a16:creationId xmlns:a16="http://schemas.microsoft.com/office/drawing/2014/main" id="{1902B35C-2CC3-4AEF-AEFA-0036FE99F6B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6FFDBE8E-6683-4850-9EC9-B54A181BFAA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06E2EB9C-7054-41EC-9DB8-FE6B60A4A879}" type="slidenum">
              <a:rPr lang="de-DE" smtClean="0"/>
              <a:pPr/>
              <a:t>‹#›</a:t>
            </a:fld>
            <a:endParaRPr lang="de-DE"/>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5" name="Date Placeholder 4">
            <a:extLst>
              <a:ext uri="{FF2B5EF4-FFF2-40B4-BE49-F238E27FC236}">
                <a16:creationId xmlns:a16="http://schemas.microsoft.com/office/drawing/2014/main" id="{6DACB681-44E7-4222-9625-EEBD598BBED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7" name="Footer Placeholder 6">
            <a:extLst>
              <a:ext uri="{FF2B5EF4-FFF2-40B4-BE49-F238E27FC236}">
                <a16:creationId xmlns:a16="http://schemas.microsoft.com/office/drawing/2014/main" id="{F7FFC444-E5B1-4DF1-95ED-33DD70999E6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1C25826B-B34A-47AB-8878-5AB154DC7C8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17979577-78D1-4F8A-99B7-20603B77BEE6}" type="slidenum">
              <a:rPr lang="de-DE" smtClean="0"/>
              <a:pPr/>
              <a:t>‹#›</a:t>
            </a:fld>
            <a:endParaRPr lang="de-DE"/>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5" name="Date Placeholder 4">
            <a:extLst>
              <a:ext uri="{FF2B5EF4-FFF2-40B4-BE49-F238E27FC236}">
                <a16:creationId xmlns:a16="http://schemas.microsoft.com/office/drawing/2014/main" id="{4541FD00-2847-4082-9F6F-B19A18E715F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7" name="Footer Placeholder 6">
            <a:extLst>
              <a:ext uri="{FF2B5EF4-FFF2-40B4-BE49-F238E27FC236}">
                <a16:creationId xmlns:a16="http://schemas.microsoft.com/office/drawing/2014/main" id="{27A85519-E4D3-44A6-910F-2AC2A8C278C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8" name="Slide Number Placeholder 7">
            <a:extLst>
              <a:ext uri="{FF2B5EF4-FFF2-40B4-BE49-F238E27FC236}">
                <a16:creationId xmlns:a16="http://schemas.microsoft.com/office/drawing/2014/main" id="{DB89FD49-EEEF-4BE1-93BA-97D99043479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37F1DE2E-91DE-45E5-80B6-3E9E0E979FD8}" type="slidenum">
              <a:rPr lang="de-DE" smtClean="0"/>
              <a:pPr/>
              <a:t>‹#›</a:t>
            </a:fld>
            <a:endParaRPr lang="de-DE"/>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Title Slide Logo Shape Re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19130D55-E01B-814B-B368-1A5B9D922495}"/>
              </a:ext>
            </a:extLst>
          </p:cNvPr>
          <p:cNvSpPr>
            <a:spLocks noGrp="1"/>
          </p:cNvSpPr>
          <p:nvPr>
            <p:ph type="pic" sz="quarter" idx="10"/>
          </p:nvPr>
        </p:nvSpPr>
        <p:spPr bwMode="hidden">
          <a:xfrm>
            <a:off x="5103158" y="0"/>
            <a:ext cx="7088841" cy="6858001"/>
          </a:xfrm>
          <a:solidFill>
            <a:srgbClr val="DEDEDE"/>
          </a:solidFill>
        </p:spPr>
        <p:txBody>
          <a:bodyPr rIns="1371600" anchor="ctr" anchorCtr="0"/>
          <a:lstStyle>
            <a:lvl1pPr algn="r">
              <a:defRPr sz="1200" b="0">
                <a:solidFill>
                  <a:schemeClr val="tx1"/>
                </a:solidFill>
              </a:defRPr>
            </a:lvl1pPr>
          </a:lstStyle>
          <a:p>
            <a:r>
              <a:rPr lang="de-DE"/>
              <a:t>Click icon to add picture</a:t>
            </a:r>
          </a:p>
        </p:txBody>
      </p:sp>
      <p:grpSp>
        <p:nvGrpSpPr>
          <p:cNvPr id="4" name="Group 3">
            <a:extLst>
              <a:ext uri="{FF2B5EF4-FFF2-40B4-BE49-F238E27FC236}">
                <a16:creationId xmlns:a16="http://schemas.microsoft.com/office/drawing/2014/main" id="{27BE733A-F034-2C46-AB70-A0813595ECD7}"/>
              </a:ext>
            </a:extLst>
          </p:cNvPr>
          <p:cNvGrpSpPr/>
          <p:nvPr userDrawn="1"/>
        </p:nvGrpSpPr>
        <p:grpSpPr>
          <a:xfrm>
            <a:off x="0" y="0"/>
            <a:ext cx="8914102" cy="6858001"/>
            <a:chOff x="0" y="0"/>
            <a:chExt cx="8914102" cy="6858001"/>
          </a:xfrm>
        </p:grpSpPr>
        <p:sp>
          <p:nvSpPr>
            <p:cNvPr id="7" name="Freeform 6">
              <a:extLst>
                <a:ext uri="{FF2B5EF4-FFF2-40B4-BE49-F238E27FC236}">
                  <a16:creationId xmlns:a16="http://schemas.microsoft.com/office/drawing/2014/main" id="{D02960CE-3ED9-3D49-BEB3-63CD70439705}"/>
                </a:ext>
              </a:extLst>
            </p:cNvPr>
            <p:cNvSpPr/>
            <p:nvPr userDrawn="1"/>
          </p:nvSpPr>
          <p:spPr bwMode="white">
            <a:xfrm>
              <a:off x="0" y="0"/>
              <a:ext cx="8914102" cy="6858001"/>
            </a:xfrm>
            <a:custGeom>
              <a:avLst/>
              <a:gdLst>
                <a:gd name="connsiteX0" fmla="*/ 1260764 w 8914102"/>
                <a:gd name="connsiteY0" fmla="*/ 0 h 6858001"/>
                <a:gd name="connsiteX1" fmla="*/ 5169189 w 8914102"/>
                <a:gd name="connsiteY1" fmla="*/ 0 h 6858001"/>
                <a:gd name="connsiteX2" fmla="*/ 5169189 w 8914102"/>
                <a:gd name="connsiteY2" fmla="*/ 765175 h 6858001"/>
                <a:gd name="connsiteX3" fmla="*/ 5937540 w 8914102"/>
                <a:gd name="connsiteY3" fmla="*/ 765175 h 6858001"/>
                <a:gd name="connsiteX4" fmla="*/ 5937540 w 8914102"/>
                <a:gd name="connsiteY4" fmla="*/ 1957388 h 6858001"/>
                <a:gd name="connsiteX5" fmla="*/ 7920327 w 8914102"/>
                <a:gd name="connsiteY5" fmla="*/ 1957388 h 6858001"/>
                <a:gd name="connsiteX6" fmla="*/ 7920327 w 8914102"/>
                <a:gd name="connsiteY6" fmla="*/ 4899025 h 6858001"/>
                <a:gd name="connsiteX7" fmla="*/ 8914102 w 8914102"/>
                <a:gd name="connsiteY7" fmla="*/ 4899025 h 6858001"/>
                <a:gd name="connsiteX8" fmla="*/ 8914102 w 8914102"/>
                <a:gd name="connsiteY8" fmla="*/ 6858000 h 6858001"/>
                <a:gd name="connsiteX9" fmla="*/ 7920327 w 8914102"/>
                <a:gd name="connsiteY9" fmla="*/ 6858000 h 6858001"/>
                <a:gd name="connsiteX10" fmla="*/ 5937540 w 8914102"/>
                <a:gd name="connsiteY10" fmla="*/ 6858000 h 6858001"/>
                <a:gd name="connsiteX11" fmla="*/ 5169189 w 8914102"/>
                <a:gd name="connsiteY11" fmla="*/ 6858000 h 6858001"/>
                <a:gd name="connsiteX12" fmla="*/ 3705515 w 8914102"/>
                <a:gd name="connsiteY12" fmla="*/ 6858000 h 6858001"/>
                <a:gd name="connsiteX13" fmla="*/ 1260764 w 8914102"/>
                <a:gd name="connsiteY13" fmla="*/ 6858000 h 6858001"/>
                <a:gd name="connsiteX14" fmla="*/ 1260764 w 8914102"/>
                <a:gd name="connsiteY14" fmla="*/ 6858001 h 6858001"/>
                <a:gd name="connsiteX15" fmla="*/ 0 w 8914102"/>
                <a:gd name="connsiteY15" fmla="*/ 6858001 h 6858001"/>
                <a:gd name="connsiteX16" fmla="*/ 0 w 8914102"/>
                <a:gd name="connsiteY16" fmla="*/ 1 h 6858001"/>
                <a:gd name="connsiteX17" fmla="*/ 1260764 w 8914102"/>
                <a:gd name="connsiteY1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14102" h="6858001">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D80AA576-2E0A-D146-9C52-8C67B6E45DE7}"/>
                </a:ext>
              </a:extLst>
            </p:cNvPr>
            <p:cNvPicPr>
              <a:picLocks noChangeAspect="1"/>
            </p:cNvPicPr>
            <p:nvPr userDrawn="1"/>
          </p:nvPicPr>
          <p:blipFill>
            <a:blip r:embed="rId2"/>
            <a:stretch>
              <a:fillRect/>
            </a:stretch>
          </p:blipFill>
          <p:spPr bwMode="black">
            <a:xfrm>
              <a:off x="185139" y="5330952"/>
              <a:ext cx="1636776" cy="1351184"/>
            </a:xfrm>
            <a:prstGeom prst="rect">
              <a:avLst/>
            </a:prstGeom>
          </p:spPr>
        </p:pic>
      </p:grpSp>
      <p:sp>
        <p:nvSpPr>
          <p:cNvPr id="2" name="Title 1"/>
          <p:cNvSpPr>
            <a:spLocks noGrp="1"/>
          </p:cNvSpPr>
          <p:nvPr userDrawn="1">
            <p:ph type="ctrTitle" hasCustomPrompt="1"/>
          </p:nvPr>
        </p:nvSpPr>
        <p:spPr>
          <a:xfrm>
            <a:off x="442913" y="1003610"/>
            <a:ext cx="5258640" cy="2425391"/>
          </a:xfrm>
        </p:spPr>
        <p:txBody>
          <a:bodyPr anchor="b" anchorCtr="0"/>
          <a:lstStyle>
            <a:lvl1pPr algn="l">
              <a:lnSpc>
                <a:spcPct val="85000"/>
              </a:lnSpc>
              <a:defRPr sz="5000">
                <a:solidFill>
                  <a:schemeClr val="bg1"/>
                </a:solidFill>
              </a:defRPr>
            </a:lvl1pPr>
          </a:lstStyle>
          <a:p>
            <a:r>
              <a:rPr lang="de-DE"/>
              <a:t>[Presentation title]</a:t>
            </a:r>
          </a:p>
        </p:txBody>
      </p:sp>
      <p:sp>
        <p:nvSpPr>
          <p:cNvPr id="3" name="Subtitle 2"/>
          <p:cNvSpPr>
            <a:spLocks noGrp="1"/>
          </p:cNvSpPr>
          <p:nvPr userDrawn="1">
            <p:ph type="subTitle" idx="1" hasCustomPrompt="1"/>
          </p:nvPr>
        </p:nvSpPr>
        <p:spPr>
          <a:xfrm>
            <a:off x="442914" y="3749040"/>
            <a:ext cx="525864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de-DE"/>
              <a:t>[Presentation subtitle]</a:t>
            </a:r>
          </a:p>
        </p:txBody>
      </p:sp>
    </p:spTree>
    <p:extLst>
      <p:ext uri="{BB962C8B-B14F-4D97-AF65-F5344CB8AC3E}">
        <p14:creationId xmlns:p14="http://schemas.microsoft.com/office/powerpoint/2010/main" val="51827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de-DE"/>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98CE4690-51CA-4AE3-8275-FFA2514F1A2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D99FCE81-FD5F-49B5-9C61-8421F0C9273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5" name="Slide Number Placeholder 4">
            <a:extLst>
              <a:ext uri="{FF2B5EF4-FFF2-40B4-BE49-F238E27FC236}">
                <a16:creationId xmlns:a16="http://schemas.microsoft.com/office/drawing/2014/main" id="{E708809A-8661-4C05-A595-221C80940AC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E8141177-26B0-453B-8690-0825040DB4FA}" type="slidenum">
              <a:rPr lang="de-DE" smtClean="0"/>
              <a:pPr/>
              <a:t>‹#›</a:t>
            </a:fld>
            <a:endParaRPr lang="de-DE"/>
          </a:p>
        </p:txBody>
      </p:sp>
    </p:spTree>
    <p:extLst>
      <p:ext uri="{BB962C8B-B14F-4D97-AF65-F5344CB8AC3E}">
        <p14:creationId xmlns:p14="http://schemas.microsoft.com/office/powerpoint/2010/main" val="1123303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546247A4-517B-4809-9985-578615C536E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EE4BC284-EE7A-43B6-9E37-5F108E18C13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63AA9AEA-D65E-45E3-B254-D97DA73DB4D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1E5C2763-E4DB-4218-8F38-22B4FB10234E}" type="slidenum">
              <a:rPr lang="de-DE" smtClean="0"/>
              <a:pPr/>
              <a:t>‹#›</a:t>
            </a:fld>
            <a:endParaRPr lang="de-DE"/>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Content Dark - Subtitle">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1"/>
            <a:ext cx="11306175" cy="504000"/>
          </a:xfrm>
        </p:spPr>
        <p:txBody>
          <a:bodyPr/>
          <a:lstStyle>
            <a:lvl1pPr>
              <a:defRPr>
                <a:solidFill>
                  <a:schemeClr val="tx1"/>
                </a:solidFill>
              </a:defRPr>
            </a:lvl1pPr>
          </a:lstStyle>
          <a:p>
            <a:r>
              <a:rPr lang="de-DE"/>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7"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de-DE"/>
              <a:t>[Optional slide subtitle]</a:t>
            </a:r>
          </a:p>
        </p:txBody>
      </p:sp>
      <p:sp>
        <p:nvSpPr>
          <p:cNvPr id="2" name="Date Placeholder 1">
            <a:extLst>
              <a:ext uri="{FF2B5EF4-FFF2-40B4-BE49-F238E27FC236}">
                <a16:creationId xmlns:a16="http://schemas.microsoft.com/office/drawing/2014/main" id="{876116D7-F98D-4A69-972F-8CCF2B0EF75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4" name="Footer Placeholder 3">
            <a:extLst>
              <a:ext uri="{FF2B5EF4-FFF2-40B4-BE49-F238E27FC236}">
                <a16:creationId xmlns:a16="http://schemas.microsoft.com/office/drawing/2014/main" id="{A7972056-7EFD-4602-8899-9046410EAC4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6" name="Slide Number Placeholder 5">
            <a:extLst>
              <a:ext uri="{FF2B5EF4-FFF2-40B4-BE49-F238E27FC236}">
                <a16:creationId xmlns:a16="http://schemas.microsoft.com/office/drawing/2014/main" id="{BE57735F-50CE-421B-9E56-9ABE7D186A9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de-DE" smtClean="0"/>
            </a:lvl1pPr>
          </a:lstStyle>
          <a:p>
            <a:fld id="{BCDDCD70-CE7F-4DE7-A4A2-9E0A9E0F00C8}" type="slidenum">
              <a:rPr lang="de-DE" smtClean="0"/>
              <a:pPr/>
              <a:t>‹#›</a:t>
            </a:fld>
            <a:endParaRPr lang="de-DE"/>
          </a:p>
        </p:txBody>
      </p:sp>
    </p:spTree>
    <p:extLst>
      <p:ext uri="{BB962C8B-B14F-4D97-AF65-F5344CB8AC3E}">
        <p14:creationId xmlns:p14="http://schemas.microsoft.com/office/powerpoint/2010/main" val="4126822566"/>
      </p:ext>
    </p:extLst>
  </p:cSld>
  <p:clrMapOvr>
    <a:overrideClrMapping bg1="dk1" tx1="lt1" bg2="dk2" tx2="lt2" accent1="accent1" accent2="accent2" accent3="accent3" accent4="accent4" accent5="accent5" accent6="accent6" hlink="hlink" folHlink="folHlink"/>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de-DE"/>
              <a:t>[Slide title]</a:t>
            </a:r>
          </a:p>
        </p:txBody>
      </p:sp>
      <p:sp>
        <p:nvSpPr>
          <p:cNvPr id="3" name="Content Placeholder 2"/>
          <p:cNvSpPr>
            <a:spLocks noGrp="1"/>
          </p:cNvSpPr>
          <p:nvPr>
            <p:ph sz="half" idx="1"/>
          </p:nvPr>
        </p:nvSpPr>
        <p:spPr>
          <a:xfrm>
            <a:off x="442913" y="2103438"/>
            <a:ext cx="5473700" cy="4068761"/>
          </a:xfrm>
        </p:spPr>
        <p:txBody>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a:p>
            <a:pPr lvl="5"/>
            <a:r>
              <a:rPr lang="de-DE"/>
              <a:t>Sixth level</a:t>
            </a:r>
          </a:p>
          <a:p>
            <a:pPr lvl="6"/>
            <a:r>
              <a:rPr lang="de-DE"/>
              <a:t>Seventh level</a:t>
            </a:r>
          </a:p>
          <a:p>
            <a:pPr lvl="7"/>
            <a:r>
              <a:rPr lang="de-DE"/>
              <a:t>Eighth level</a:t>
            </a:r>
          </a:p>
          <a:p>
            <a:pPr lvl="8"/>
            <a:r>
              <a:rPr lang="de-DE"/>
              <a:t>Ninth level</a:t>
            </a:r>
          </a:p>
        </p:txBody>
      </p:sp>
      <p:sp>
        <p:nvSpPr>
          <p:cNvPr id="2" name="Date Placeholder 1">
            <a:extLst>
              <a:ext uri="{FF2B5EF4-FFF2-40B4-BE49-F238E27FC236}">
                <a16:creationId xmlns:a16="http://schemas.microsoft.com/office/drawing/2014/main" id="{C2F16A64-C70B-4040-BF8D-CA662242F56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de-DE" smtClean="0"/>
            </a:lvl1pPr>
          </a:lstStyle>
          <a:p>
            <a:r>
              <a:rPr lang="de-DE"/>
              <a:t>April 2024</a:t>
            </a:r>
          </a:p>
        </p:txBody>
      </p:sp>
      <p:sp>
        <p:nvSpPr>
          <p:cNvPr id="5" name="Footer Placeholder 4">
            <a:extLst>
              <a:ext uri="{FF2B5EF4-FFF2-40B4-BE49-F238E27FC236}">
                <a16:creationId xmlns:a16="http://schemas.microsoft.com/office/drawing/2014/main" id="{29FDB41D-2180-46C5-827A-A262CF90FBE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de-DE"/>
            </a:lvl1pPr>
          </a:lstStyle>
          <a:p>
            <a:r>
              <a:rPr lang="de-DE"/>
              <a:t>Q-Hack 2024</a:t>
            </a:r>
          </a:p>
        </p:txBody>
      </p:sp>
      <p:sp>
        <p:nvSpPr>
          <p:cNvPr id="7" name="Slide Number Placeholder 6">
            <a:extLst>
              <a:ext uri="{FF2B5EF4-FFF2-40B4-BE49-F238E27FC236}">
                <a16:creationId xmlns:a16="http://schemas.microsoft.com/office/drawing/2014/main" id="{216BFFFC-2E75-4354-ABDD-A43D3AFFDBC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de-DE" smtClean="0"/>
            </a:lvl1pPr>
          </a:lstStyle>
          <a:p>
            <a:fld id="{5F2565F8-0AD1-4260-A0C3-8065790E0CD4}" type="slidenum">
              <a:rPr lang="de-DE" smtClean="0"/>
              <a:pPr/>
              <a:t>‹#›</a:t>
            </a:fld>
            <a:endParaRPr lang="de-DE"/>
          </a:p>
        </p:txBody>
      </p:sp>
    </p:spTree>
    <p:extLst>
      <p:ext uri="{BB962C8B-B14F-4D97-AF65-F5344CB8AC3E}">
        <p14:creationId xmlns:p14="http://schemas.microsoft.com/office/powerpoint/2010/main" val="2165727502"/>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oleObject" Target="../embeddings/oleObject1.bin"/><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2.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18C29AE-62F0-4A5D-A0C6-BEF2A5C51F9E}"/>
              </a:ext>
            </a:extLst>
          </p:cNvPr>
          <p:cNvGraphicFramePr>
            <a:graphicFrameLocks noChangeAspect="1"/>
          </p:cNvGraphicFramePr>
          <p:nvPr userDrawn="1">
            <p:custDataLst>
              <p:tags r:id="rId57"/>
            </p:custDataLst>
            <p:extLst>
              <p:ext uri="{D42A27DB-BD31-4B8C-83A1-F6EECF244321}">
                <p14:modId xmlns:p14="http://schemas.microsoft.com/office/powerpoint/2010/main" val="2193968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8" imgW="404" imgH="405" progId="TCLayout.ActiveDocument.1">
                  <p:embed/>
                </p:oleObj>
              </mc:Choice>
              <mc:Fallback>
                <p:oleObj name="think-cell Slide" r:id="rId58" imgW="404" imgH="405" progId="TCLayout.ActiveDocument.1">
                  <p:embed/>
                  <p:pic>
                    <p:nvPicPr>
                      <p:cNvPr id="9" name="Object 8" hidden="1">
                        <a:extLst>
                          <a:ext uri="{FF2B5EF4-FFF2-40B4-BE49-F238E27FC236}">
                            <a16:creationId xmlns:a16="http://schemas.microsoft.com/office/drawing/2014/main" id="{818C29AE-62F0-4A5D-A0C6-BEF2A5C51F9E}"/>
                          </a:ext>
                        </a:extLst>
                      </p:cNvPr>
                      <p:cNvPicPr/>
                      <p:nvPr/>
                    </p:nvPicPr>
                    <p:blipFill>
                      <a:blip r:embed="rId5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de-DE"/>
              <a:t>[Slide title]</a:t>
            </a:r>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sz="750" smtClean="0"/>
            </a:lvl1pPr>
          </a:lstStyle>
          <a:p>
            <a:r>
              <a:rPr lang="de-DE"/>
              <a:t>Q-Hack 2024</a:t>
            </a:r>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de-DE" sz="750" smtClean="0"/>
            </a:lvl1pPr>
          </a:lstStyle>
          <a:p>
            <a:r>
              <a:rPr lang="de-DE"/>
              <a:t>April 2024</a:t>
            </a:r>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de-DE"/>
              <a:t>PwC</a:t>
            </a:r>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de-DE" sz="750" smtClean="0"/>
            </a:lvl1pPr>
          </a:lstStyle>
          <a:p>
            <a:fld id="{CBA966E0-FAC1-4A64-969D-7B2F285FBF79}" type="slidenum">
              <a:rPr lang="de-DE" smtClean="0"/>
              <a:pPr/>
              <a:t>‹#›</a:t>
            </a:fld>
            <a:endParaRPr lang="de-DE"/>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742" r:id="rId3"/>
    <p:sldLayoutId id="2147483754" r:id="rId4"/>
    <p:sldLayoutId id="2147483743" r:id="rId5"/>
    <p:sldLayoutId id="2147483755" r:id="rId6"/>
    <p:sldLayoutId id="2147483767" r:id="rId7"/>
    <p:sldLayoutId id="2147483807" r:id="rId8"/>
    <p:sldLayoutId id="2147483744" r:id="rId9"/>
    <p:sldLayoutId id="2147483756" r:id="rId10"/>
    <p:sldLayoutId id="2147483745" r:id="rId11"/>
    <p:sldLayoutId id="2147483757" r:id="rId12"/>
    <p:sldLayoutId id="2147483746" r:id="rId13"/>
    <p:sldLayoutId id="2147483758" r:id="rId14"/>
    <p:sldLayoutId id="2147483747" r:id="rId15"/>
    <p:sldLayoutId id="2147483759" r:id="rId16"/>
    <p:sldLayoutId id="2147483748" r:id="rId17"/>
    <p:sldLayoutId id="2147483760" r:id="rId18"/>
    <p:sldLayoutId id="2147483749" r:id="rId19"/>
    <p:sldLayoutId id="2147483761" r:id="rId20"/>
    <p:sldLayoutId id="2147483750" r:id="rId21"/>
    <p:sldLayoutId id="2147483762" r:id="rId22"/>
    <p:sldLayoutId id="2147483751" r:id="rId23"/>
    <p:sldLayoutId id="2147483763" r:id="rId24"/>
    <p:sldLayoutId id="2147483752" r:id="rId25"/>
    <p:sldLayoutId id="2147483764" r:id="rId26"/>
    <p:sldLayoutId id="2147483768" r:id="rId27"/>
    <p:sldLayoutId id="2147483808" r:id="rId28"/>
    <p:sldLayoutId id="2147483786" r:id="rId29"/>
    <p:sldLayoutId id="2147483809" r:id="rId30"/>
    <p:sldLayoutId id="2147483787" r:id="rId31"/>
    <p:sldLayoutId id="2147483790" r:id="rId32"/>
    <p:sldLayoutId id="2147483765" r:id="rId33"/>
    <p:sldLayoutId id="2147483810" r:id="rId34"/>
    <p:sldLayoutId id="2147483766" r:id="rId35"/>
    <p:sldLayoutId id="2147483811" r:id="rId36"/>
    <p:sldLayoutId id="2147483769" r:id="rId37"/>
    <p:sldLayoutId id="2147483812" r:id="rId38"/>
    <p:sldLayoutId id="2147483791" r:id="rId39"/>
    <p:sldLayoutId id="2147483792" r:id="rId40"/>
    <p:sldLayoutId id="2147483793" r:id="rId41"/>
    <p:sldLayoutId id="2147483794" r:id="rId42"/>
    <p:sldLayoutId id="2147483795" r:id="rId43"/>
    <p:sldLayoutId id="2147483796" r:id="rId44"/>
    <p:sldLayoutId id="2147483797" r:id="rId45"/>
    <p:sldLayoutId id="2147483798" r:id="rId46"/>
    <p:sldLayoutId id="2147483799" r:id="rId47"/>
    <p:sldLayoutId id="2147483800" r:id="rId48"/>
    <p:sldLayoutId id="2147483801" r:id="rId49"/>
    <p:sldLayoutId id="2147483802" r:id="rId50"/>
    <p:sldLayoutId id="2147483803" r:id="rId51"/>
    <p:sldLayoutId id="2147483804" r:id="rId52"/>
    <p:sldLayoutId id="2147483805" r:id="rId53"/>
    <p:sldLayoutId id="2147483806" r:id="rId54"/>
    <p:sldLayoutId id="2147483813" r:id="rId55"/>
  </p:sldLayoutIdLst>
  <p:hf hdr="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55.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chart" Target="../charts/chart1.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tags" Target="../tags/tag18.xml"/><Relationship Id="rId5" Type="http://schemas.openxmlformats.org/officeDocument/2006/relationships/chart" Target="../charts/chart2.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chart" Target="../charts/chart3.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chart" Target="../charts/chart4.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chart" Target="../charts/chart5.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20.bin"/><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hyperlink" Target="https://bezreg-koeln.nrw.de/brk_internet/presse/2019/023/index.html" TargetMode="Externa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23.bin"/><Relationship Id="rId7"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image" Target="../media/image16.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emf"/><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oleObject" Target="../embeddings/oleObject4.bin"/><Relationship Id="rId7"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hyperlink" Target="https://www.guenter-lehnen-koeln.de/Koeln_mittelalt.html" TargetMode="External"/><Relationship Id="rId5" Type="http://schemas.openxmlformats.org/officeDocument/2006/relationships/hyperlink" Target="https://dewiki.de/Lexikon/Stadtentwicklung_in_K%C3%B6ln#cite_note-1" TargetMode="Externa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hyperlink" Target="https://dewiki.de/Lexikon/Stadtentwicklung_in_K%C3%B6ln#cite_note-1" TargetMode="Externa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64A1DFD-0924-415F-B518-82119DFA8357}"/>
              </a:ext>
            </a:extLst>
          </p:cNvPr>
          <p:cNvGraphicFramePr>
            <a:graphicFrameLocks noChangeAspect="1"/>
          </p:cNvGraphicFramePr>
          <p:nvPr>
            <p:custDataLst>
              <p:tags r:id="rId1"/>
            </p:custDataLst>
            <p:extLst>
              <p:ext uri="{D42A27DB-BD31-4B8C-83A1-F6EECF244321}">
                <p14:modId xmlns:p14="http://schemas.microsoft.com/office/powerpoint/2010/main" val="1053995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164A1DFD-0924-415F-B518-82119DFA835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Placeholder 7">
            <a:extLst>
              <a:ext uri="{FF2B5EF4-FFF2-40B4-BE49-F238E27FC236}">
                <a16:creationId xmlns:a16="http://schemas.microsoft.com/office/drawing/2014/main" id="{C1295352-5A18-4845-8084-8687F4195AB0}"/>
              </a:ext>
            </a:extLst>
          </p:cNvPr>
          <p:cNvPicPr>
            <a:picLocks noGrp="1" noChangeAspect="1"/>
          </p:cNvPicPr>
          <p:nvPr>
            <p:ph type="pic" sz="quarter" idx="10"/>
          </p:nvPr>
        </p:nvPicPr>
        <p:blipFill>
          <a:blip r:embed="rId6"/>
          <a:srcRect t="10093" b="10093"/>
          <a:stretch/>
        </p:blipFill>
        <p:spPr>
          <a:xfrm>
            <a:off x="5103159" y="0"/>
            <a:ext cx="7088840" cy="6858000"/>
          </a:xfrm>
          <a:blipFill dpi="0" rotWithShape="1">
            <a:blip r:embed="rId6">
              <a:extLst>
                <a:ext uri="{28A0092B-C50C-407E-A947-70E740481C1C}">
                  <a14:useLocalDpi xmlns:a14="http://schemas.microsoft.com/office/drawing/2010/main" val="0"/>
                </a:ext>
              </a:extLst>
            </a:blip>
            <a:srcRect/>
            <a:stretch>
              <a:fillRect/>
            </a:stretch>
          </a:blipFill>
        </p:spPr>
      </p:pic>
      <p:grpSp>
        <p:nvGrpSpPr>
          <p:cNvPr id="10" name="Group 9">
            <a:extLst>
              <a:ext uri="{FF2B5EF4-FFF2-40B4-BE49-F238E27FC236}">
                <a16:creationId xmlns:a16="http://schemas.microsoft.com/office/drawing/2014/main" id="{EECE8E6F-CAD6-C144-9AEE-6F6D78182C0F}"/>
              </a:ext>
            </a:extLst>
          </p:cNvPr>
          <p:cNvGrpSpPr/>
          <p:nvPr/>
        </p:nvGrpSpPr>
        <p:grpSpPr>
          <a:xfrm>
            <a:off x="0" y="0"/>
            <a:ext cx="8914102" cy="6858001"/>
            <a:chOff x="0" y="0"/>
            <a:chExt cx="8914102" cy="6858001"/>
          </a:xfrm>
        </p:grpSpPr>
        <p:sp>
          <p:nvSpPr>
            <p:cNvPr id="13" name="Freeform 12">
              <a:extLst>
                <a:ext uri="{FF2B5EF4-FFF2-40B4-BE49-F238E27FC236}">
                  <a16:creationId xmlns:a16="http://schemas.microsoft.com/office/drawing/2014/main" id="{2EC4CEAA-8673-844E-98A2-B6C3A4A4A57E}"/>
                </a:ext>
              </a:extLst>
            </p:cNvPr>
            <p:cNvSpPr/>
            <p:nvPr userDrawn="1"/>
          </p:nvSpPr>
          <p:spPr bwMode="white">
            <a:xfrm>
              <a:off x="0" y="0"/>
              <a:ext cx="8914102" cy="6858001"/>
            </a:xfrm>
            <a:custGeom>
              <a:avLst/>
              <a:gdLst>
                <a:gd name="connsiteX0" fmla="*/ 1260764 w 8914102"/>
                <a:gd name="connsiteY0" fmla="*/ 0 h 6858001"/>
                <a:gd name="connsiteX1" fmla="*/ 5169189 w 8914102"/>
                <a:gd name="connsiteY1" fmla="*/ 0 h 6858001"/>
                <a:gd name="connsiteX2" fmla="*/ 5169189 w 8914102"/>
                <a:gd name="connsiteY2" fmla="*/ 765175 h 6858001"/>
                <a:gd name="connsiteX3" fmla="*/ 5937540 w 8914102"/>
                <a:gd name="connsiteY3" fmla="*/ 765175 h 6858001"/>
                <a:gd name="connsiteX4" fmla="*/ 5937540 w 8914102"/>
                <a:gd name="connsiteY4" fmla="*/ 1957388 h 6858001"/>
                <a:gd name="connsiteX5" fmla="*/ 7920327 w 8914102"/>
                <a:gd name="connsiteY5" fmla="*/ 1957388 h 6858001"/>
                <a:gd name="connsiteX6" fmla="*/ 7920327 w 8914102"/>
                <a:gd name="connsiteY6" fmla="*/ 4899025 h 6858001"/>
                <a:gd name="connsiteX7" fmla="*/ 8914102 w 8914102"/>
                <a:gd name="connsiteY7" fmla="*/ 4899025 h 6858001"/>
                <a:gd name="connsiteX8" fmla="*/ 8914102 w 8914102"/>
                <a:gd name="connsiteY8" fmla="*/ 6858000 h 6858001"/>
                <a:gd name="connsiteX9" fmla="*/ 7920327 w 8914102"/>
                <a:gd name="connsiteY9" fmla="*/ 6858000 h 6858001"/>
                <a:gd name="connsiteX10" fmla="*/ 5937540 w 8914102"/>
                <a:gd name="connsiteY10" fmla="*/ 6858000 h 6858001"/>
                <a:gd name="connsiteX11" fmla="*/ 5169189 w 8914102"/>
                <a:gd name="connsiteY11" fmla="*/ 6858000 h 6858001"/>
                <a:gd name="connsiteX12" fmla="*/ 3705515 w 8914102"/>
                <a:gd name="connsiteY12" fmla="*/ 6858000 h 6858001"/>
                <a:gd name="connsiteX13" fmla="*/ 1260764 w 8914102"/>
                <a:gd name="connsiteY13" fmla="*/ 6858000 h 6858001"/>
                <a:gd name="connsiteX14" fmla="*/ 1260764 w 8914102"/>
                <a:gd name="connsiteY14" fmla="*/ 6858001 h 6858001"/>
                <a:gd name="connsiteX15" fmla="*/ 0 w 8914102"/>
                <a:gd name="connsiteY15" fmla="*/ 6858001 h 6858001"/>
                <a:gd name="connsiteX16" fmla="*/ 0 w 8914102"/>
                <a:gd name="connsiteY16" fmla="*/ 1 h 6858001"/>
                <a:gd name="connsiteX17" fmla="*/ 1260764 w 8914102"/>
                <a:gd name="connsiteY1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14102" h="6858001">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14" name="Picture 13">
              <a:extLst>
                <a:ext uri="{FF2B5EF4-FFF2-40B4-BE49-F238E27FC236}">
                  <a16:creationId xmlns:a16="http://schemas.microsoft.com/office/drawing/2014/main" id="{F9CFAC00-622F-FE44-8FF4-8D7B2459D61D}"/>
                </a:ext>
              </a:extLst>
            </p:cNvPr>
            <p:cNvPicPr>
              <a:picLocks noChangeAspect="1"/>
            </p:cNvPicPr>
            <p:nvPr userDrawn="1"/>
          </p:nvPicPr>
          <p:blipFill>
            <a:blip r:embed="rId7"/>
            <a:stretch>
              <a:fillRect/>
            </a:stretch>
          </p:blipFill>
          <p:spPr bwMode="black">
            <a:xfrm>
              <a:off x="185139" y="5330952"/>
              <a:ext cx="1636776" cy="1351184"/>
            </a:xfrm>
            <a:prstGeom prst="rect">
              <a:avLst/>
            </a:prstGeom>
          </p:spPr>
        </p:pic>
      </p:grpSp>
      <p:sp>
        <p:nvSpPr>
          <p:cNvPr id="2" name="Title 1"/>
          <p:cNvSpPr>
            <a:spLocks noGrp="1"/>
          </p:cNvSpPr>
          <p:nvPr>
            <p:ph type="ctrTitle"/>
          </p:nvPr>
        </p:nvSpPr>
        <p:spPr/>
        <p:txBody>
          <a:bodyPr vert="horz"/>
          <a:lstStyle/>
          <a:p>
            <a:r>
              <a:rPr lang="de-DE"/>
              <a:t>Q-Hack </a:t>
            </a:r>
            <a:br>
              <a:rPr lang="de-DE"/>
            </a:br>
            <a:r>
              <a:rPr lang="de-DE"/>
              <a:t>2024</a:t>
            </a:r>
          </a:p>
        </p:txBody>
      </p:sp>
      <p:sp>
        <p:nvSpPr>
          <p:cNvPr id="3" name="Subtitle 2"/>
          <p:cNvSpPr>
            <a:spLocks noGrp="1"/>
          </p:cNvSpPr>
          <p:nvPr>
            <p:ph type="subTitle" idx="1"/>
          </p:nvPr>
        </p:nvSpPr>
        <p:spPr/>
        <p:txBody>
          <a:bodyPr/>
          <a:lstStyle/>
          <a:p>
            <a:r>
              <a:rPr lang="de-DE"/>
              <a:t>PwC - Future Model Sustainable Urban Development</a:t>
            </a:r>
          </a:p>
          <a:p>
            <a:r>
              <a:rPr lang="de-DE"/>
              <a:t>April 2024</a:t>
            </a:r>
          </a:p>
        </p:txBody>
      </p:sp>
    </p:spTree>
    <p:extLst>
      <p:ext uri="{BB962C8B-B14F-4D97-AF65-F5344CB8AC3E}">
        <p14:creationId xmlns:p14="http://schemas.microsoft.com/office/powerpoint/2010/main" val="319164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B92386A-D347-4666-A701-7C9252AD0C39}"/>
              </a:ext>
            </a:extLst>
          </p:cNvPr>
          <p:cNvGraphicFramePr>
            <a:graphicFrameLocks noChangeAspect="1"/>
          </p:cNvGraphicFramePr>
          <p:nvPr>
            <p:custDataLst>
              <p:tags r:id="rId1"/>
            </p:custDataLst>
            <p:extLst>
              <p:ext uri="{D42A27DB-BD31-4B8C-83A1-F6EECF244321}">
                <p14:modId xmlns:p14="http://schemas.microsoft.com/office/powerpoint/2010/main" val="435774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8" name="Object 7" hidden="1">
                        <a:extLst>
                          <a:ext uri="{FF2B5EF4-FFF2-40B4-BE49-F238E27FC236}">
                            <a16:creationId xmlns:a16="http://schemas.microsoft.com/office/drawing/2014/main" id="{CB92386A-D347-4666-A701-7C9252AD0C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4CE604-C999-4CAF-8DD5-B19414AE5DCF}"/>
              </a:ext>
            </a:extLst>
          </p:cNvPr>
          <p:cNvSpPr>
            <a:spLocks noGrp="1"/>
          </p:cNvSpPr>
          <p:nvPr>
            <p:ph type="title"/>
          </p:nvPr>
        </p:nvSpPr>
        <p:spPr/>
        <p:txBody>
          <a:bodyPr vert="horz"/>
          <a:lstStyle/>
          <a:p>
            <a:r>
              <a:rPr lang="de-DE"/>
              <a:t>Budget Plan 2023/2024</a:t>
            </a:r>
          </a:p>
        </p:txBody>
      </p:sp>
      <p:sp>
        <p:nvSpPr>
          <p:cNvPr id="10" name="Content Placeholder 2">
            <a:extLst>
              <a:ext uri="{FF2B5EF4-FFF2-40B4-BE49-F238E27FC236}">
                <a16:creationId xmlns:a16="http://schemas.microsoft.com/office/drawing/2014/main" id="{EDBA0AEF-626A-4E25-9B43-578EEE42A996}"/>
              </a:ext>
            </a:extLst>
          </p:cNvPr>
          <p:cNvSpPr>
            <a:spLocks noGrp="1"/>
          </p:cNvSpPr>
          <p:nvPr>
            <p:ph idx="1"/>
          </p:nvPr>
        </p:nvSpPr>
        <p:spPr>
          <a:xfrm>
            <a:off x="442913" y="2103119"/>
            <a:ext cx="11306175" cy="3706863"/>
          </a:xfrm>
        </p:spPr>
        <p:txBody>
          <a:bodyPr/>
          <a:lstStyle/>
          <a:p>
            <a:r>
              <a:rPr lang="en-US" sz="1100" b="0" dirty="0">
                <a:solidFill>
                  <a:schemeClr val="tx1"/>
                </a:solidFill>
              </a:rPr>
              <a:t>Friday, November 10, 2022, the Council of the City of Cologne adopted the 2023/2024 budget, including the medium-term financial planning up to 2027. Subject to the necessary approval of the district government, the city will also succeed in starting next year with a resolved budget</a:t>
            </a:r>
            <a:r>
              <a:rPr lang="en-US" sz="1100" b="0" baseline="30000" dirty="0">
                <a:solidFill>
                  <a:schemeClr val="tx1"/>
                </a:solidFill>
              </a:rPr>
              <a:t>1</a:t>
            </a:r>
            <a:r>
              <a:rPr lang="en-US" sz="1100" b="0" dirty="0">
                <a:solidFill>
                  <a:schemeClr val="tx1"/>
                </a:solidFill>
              </a:rPr>
              <a:t>. This is not a matter of course, given the many special circumstances that have characterized the previous years and will continuously affect the following. The aftereffect of the Corona pandemic, the increasing energy costs and the war in Ukraine have shaped the drafting process. </a:t>
            </a:r>
            <a:br>
              <a:rPr lang="en-US" sz="1100" b="0" dirty="0">
                <a:solidFill>
                  <a:srgbClr val="FF0000"/>
                </a:solidFill>
              </a:rPr>
            </a:br>
            <a:br>
              <a:rPr lang="en-US" sz="1100" b="0" dirty="0">
                <a:solidFill>
                  <a:srgbClr val="FF0000"/>
                </a:solidFill>
              </a:rPr>
            </a:br>
            <a:r>
              <a:rPr lang="en-US" sz="1100" b="0" dirty="0">
                <a:solidFill>
                  <a:schemeClr val="tx1"/>
                </a:solidFill>
              </a:rPr>
              <a:t>The approved biennial budget outlines expenditures totaling 5.69 billion euros in 2023 and 5.9 billion euros in 2024 (2022: 5.28 billion euros). In 2023, total revenues amount to 5.69 billion euros, and in 2024 to 5.63 billion euros (2022: 5.05 billion euros). This results in a slight planned budget surplus of 2.88 million euros in 2023, achieving budgetary balance; however, in 2024, the budget closes with a significant deficit of 286.0 million euros. </a:t>
            </a:r>
          </a:p>
          <a:p>
            <a:r>
              <a:rPr lang="en-US" sz="1100" b="0" dirty="0">
                <a:solidFill>
                  <a:schemeClr val="tx1"/>
                </a:solidFill>
              </a:rPr>
              <a:t>However, as City Treasurer Prof. Dr. </a:t>
            </a:r>
            <a:r>
              <a:rPr lang="en-US" sz="1100" b="0" dirty="0" err="1">
                <a:solidFill>
                  <a:schemeClr val="tx1"/>
                </a:solidFill>
              </a:rPr>
              <a:t>Dörte</a:t>
            </a:r>
            <a:r>
              <a:rPr lang="en-US" sz="1100" b="0" dirty="0">
                <a:solidFill>
                  <a:schemeClr val="tx1"/>
                </a:solidFill>
              </a:rPr>
              <a:t> </a:t>
            </a:r>
            <a:r>
              <a:rPr lang="en-US" sz="1100" b="0" dirty="0" err="1">
                <a:solidFill>
                  <a:schemeClr val="tx1"/>
                </a:solidFill>
              </a:rPr>
              <a:t>Diemert</a:t>
            </a:r>
            <a:r>
              <a:rPr lang="en-US" sz="1100" b="0" dirty="0">
                <a:solidFill>
                  <a:schemeClr val="tx1"/>
                </a:solidFill>
              </a:rPr>
              <a:t> warned in her speech at the launch of the city budget, these are figures on paper that do not reflect the actual situation. Around fifty percent of the income is dependent on the economic situation. Looking to the future, </a:t>
            </a:r>
            <a:r>
              <a:rPr lang="en-US" sz="1100" b="0" dirty="0" err="1">
                <a:solidFill>
                  <a:schemeClr val="tx1"/>
                </a:solidFill>
              </a:rPr>
              <a:t>Diemert</a:t>
            </a:r>
            <a:r>
              <a:rPr lang="en-US" sz="1100" b="0" dirty="0">
                <a:solidFill>
                  <a:schemeClr val="tx1"/>
                </a:solidFill>
              </a:rPr>
              <a:t> sums up:</a:t>
            </a:r>
          </a:p>
          <a:p>
            <a:r>
              <a:rPr lang="en-US" sz="1100" b="0" dirty="0">
                <a:solidFill>
                  <a:schemeClr val="tx1"/>
                </a:solidFill>
              </a:rPr>
              <a:t>“Without the disruptions caused by the pandemic and the Ukraine war, our budget would be balanced next year. The numbers thus show how strongly our budget is shaped by current challenges and that we manage our finances solidly in the crisis. However, ahead of us lies no easy time, and we cannot know all developments and risks. Therefore, the clear message: We continue to act appropriately. We remain capable of action, and we react - if necessary - flexibly!”</a:t>
            </a:r>
          </a:p>
          <a:p>
            <a:r>
              <a:rPr lang="en-US" sz="1100" b="0" dirty="0">
                <a:solidFill>
                  <a:schemeClr val="tx1"/>
                </a:solidFill>
              </a:rPr>
              <a:t>Mayor Henriette </a:t>
            </a:r>
            <a:r>
              <a:rPr lang="en-US" sz="1100" b="0" dirty="0" err="1">
                <a:solidFill>
                  <a:schemeClr val="tx1"/>
                </a:solidFill>
              </a:rPr>
              <a:t>Reker</a:t>
            </a:r>
            <a:r>
              <a:rPr lang="en-US" sz="1100" b="0" dirty="0">
                <a:solidFill>
                  <a:schemeClr val="tx1"/>
                </a:solidFill>
              </a:rPr>
              <a:t> is convinced that the presented budget is future-oriented:</a:t>
            </a:r>
          </a:p>
          <a:p>
            <a:r>
              <a:rPr lang="en-US" sz="1100" b="0" dirty="0">
                <a:solidFill>
                  <a:schemeClr val="tx1"/>
                </a:solidFill>
              </a:rPr>
              <a:t>“Thanks to joint efforts, we have succeeded in creating the earliest possible planning security for all stakeholders in this city with the budget approved today. With this budget, we are driving forward urban transformation and keeping our Cologne qualities such as social cohesion, solidarity, and humanity firmly in focus! ”</a:t>
            </a:r>
          </a:p>
        </p:txBody>
      </p:sp>
      <p:sp>
        <p:nvSpPr>
          <p:cNvPr id="11" name="TextBox 10">
            <a:extLst>
              <a:ext uri="{FF2B5EF4-FFF2-40B4-BE49-F238E27FC236}">
                <a16:creationId xmlns:a16="http://schemas.microsoft.com/office/drawing/2014/main" id="{DA7035FD-A5EB-407F-8B6A-78ED70871B5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https://www.stadt-koeln.de/politik-und-verwaltung/presseservice/planungssicherheit-schwierigen-zeiten</a:t>
            </a:r>
          </a:p>
        </p:txBody>
      </p:sp>
      <p:sp>
        <p:nvSpPr>
          <p:cNvPr id="3" name="Slide Number Placeholder 2">
            <a:extLst>
              <a:ext uri="{FF2B5EF4-FFF2-40B4-BE49-F238E27FC236}">
                <a16:creationId xmlns:a16="http://schemas.microsoft.com/office/drawing/2014/main" id="{4ACE07FF-EC1A-4207-9556-3347D9713645}"/>
              </a:ext>
            </a:extLst>
          </p:cNvPr>
          <p:cNvSpPr>
            <a:spLocks noGrp="1"/>
          </p:cNvSpPr>
          <p:nvPr>
            <p:ph type="sldNum" sz="quarter" idx="12"/>
          </p:nvPr>
        </p:nvSpPr>
        <p:spPr/>
        <p:txBody>
          <a:bodyPr/>
          <a:lstStyle/>
          <a:p>
            <a:fld id="{8B38AFF4-7D76-4C11-9978-EC4A934EDF04}" type="slidenum">
              <a:rPr lang="de-DE" smtClean="0"/>
              <a:pPr/>
              <a:t>10</a:t>
            </a:fld>
            <a:endParaRPr lang="de-DE"/>
          </a:p>
        </p:txBody>
      </p:sp>
      <p:sp>
        <p:nvSpPr>
          <p:cNvPr id="7" name="Date Placeholder 6">
            <a:extLst>
              <a:ext uri="{FF2B5EF4-FFF2-40B4-BE49-F238E27FC236}">
                <a16:creationId xmlns:a16="http://schemas.microsoft.com/office/drawing/2014/main" id="{9095FAE3-78B6-4700-A69F-E9360AA0C196}"/>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EF737BD5-E6C7-49B1-807A-CB65B5FA72BB}"/>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268652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5BC67D5-170F-4431-A39D-847238A56F2D}"/>
              </a:ext>
            </a:extLst>
          </p:cNvPr>
          <p:cNvGraphicFramePr>
            <a:graphicFrameLocks noChangeAspect="1"/>
          </p:cNvGraphicFramePr>
          <p:nvPr>
            <p:custDataLst>
              <p:tags r:id="rId1"/>
            </p:custDataLst>
            <p:extLst>
              <p:ext uri="{D42A27DB-BD31-4B8C-83A1-F6EECF244321}">
                <p14:modId xmlns:p14="http://schemas.microsoft.com/office/powerpoint/2010/main" val="2789980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A5BC67D5-170F-4431-A39D-847238A56F2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76DFF2A-6294-4AF3-8C75-E55D24C022D9}"/>
              </a:ext>
            </a:extLst>
          </p:cNvPr>
          <p:cNvSpPr>
            <a:spLocks noGrp="1"/>
          </p:cNvSpPr>
          <p:nvPr>
            <p:ph type="title"/>
          </p:nvPr>
        </p:nvSpPr>
        <p:spPr/>
        <p:txBody>
          <a:bodyPr vert="horz"/>
          <a:lstStyle/>
          <a:p>
            <a:r>
              <a:rPr lang="de-DE"/>
              <a:t>Political Guidelines</a:t>
            </a:r>
          </a:p>
        </p:txBody>
      </p:sp>
      <p:sp>
        <p:nvSpPr>
          <p:cNvPr id="3" name="Content Placeholder 2">
            <a:extLst>
              <a:ext uri="{FF2B5EF4-FFF2-40B4-BE49-F238E27FC236}">
                <a16:creationId xmlns:a16="http://schemas.microsoft.com/office/drawing/2014/main" id="{B0081FCF-2258-4166-92CF-9E909E620FB4}"/>
              </a:ext>
            </a:extLst>
          </p:cNvPr>
          <p:cNvSpPr>
            <a:spLocks noGrp="1"/>
          </p:cNvSpPr>
          <p:nvPr>
            <p:ph idx="1"/>
          </p:nvPr>
        </p:nvSpPr>
        <p:spPr/>
        <p:txBody>
          <a:bodyPr/>
          <a:lstStyle/>
          <a:p>
            <a:pPr algn="just"/>
            <a:r>
              <a:rPr lang="en-US" sz="1100" b="0" dirty="0">
                <a:solidFill>
                  <a:schemeClr val="tx1"/>
                </a:solidFill>
              </a:rPr>
              <a:t>Livable cities include good jobs, sustainable infrastructure and mobility, and people's health and participation</a:t>
            </a:r>
            <a:r>
              <a:rPr lang="en-US" sz="1100" b="0" baseline="30000" dirty="0">
                <a:solidFill>
                  <a:schemeClr val="tx1"/>
                </a:solidFill>
              </a:rPr>
              <a:t>1</a:t>
            </a:r>
            <a:r>
              <a:rPr lang="en-US" sz="1100" b="0" dirty="0">
                <a:solidFill>
                  <a:schemeClr val="tx1"/>
                </a:solidFill>
              </a:rPr>
              <a:t>. Livable rural areas and villages with good jobs and infrastructure dampen the urge to move to the cities. The German government and the international community are committed to this. More than half of the world's population, and in Germany as many as three out of four, live in cities. It is forecast that by 2050, around 66 to 75 percent of the world's population will live in cities. This will lead to considerable challenges - across all countries. For example, in the area of the environment and energy. Although life in cities can be made more efficient than in rural areas, cities currently consume up to 75 percent of the energy generated worldwide. At the same time, they generate around 80 percent of global gross domestic product. This means they are responsible for up to 80 percent of mankind's energy-related CO2 emissions. The future of cities will be crucial for environmentally sound development and combating climate change. People's mobility and their access to affordable housing are also crucial to quality of life and thus major challenges for urban development policy. But the inclusive city must also offer people the best access to education and health care.</a:t>
            </a:r>
          </a:p>
          <a:p>
            <a:pPr algn="just"/>
            <a:r>
              <a:rPr lang="en-US" sz="1100" b="0" dirty="0">
                <a:solidFill>
                  <a:schemeClr val="tx1"/>
                </a:solidFill>
              </a:rPr>
              <a:t>The 2030 Agenda, which the global community agreed on in New York in 2015, contains important answers to these challenges. With the global sustainability goal 11, the states commit themselves for the first time to sustainable, inclusive urban development worldwide! This global goal was concretized by the New Urban Agenda (2016). Sustainable and integrated urban development is at the heart of government policy: in 2007, the "Leipzig Charter" laid the foundation for a new urban development policy in Europe. The joint initiative of the federal, state and local governments "National Urban Development Policy" serves the national implementation of the goals and principles of the "Leipzig Charter". Integrated urban development policy is also an important pillar of the German government's high-tech strategy. As early as 2012, it defined the future project of the "CO2-neutral, climate-adapted and energy-efficient city" and developed a "Research and Innovation Agenda for the City of the Future" (FINA) from this in the "National Platform for the City of the Future" together with municipalities, science, business and civil society. In 2016, the German government's "Future City Innovation Platform" was founded with the aim of implementing this agenda and promoting the exchange of good solutions and their transfer into municipal practice. Equally important is rural development to ensure equal living conditions in cities and rural areas. This includes providing good services, promoting local initiatives and civic engagement, and overcoming the digital divide between urban and rural regions. Urban and spatial development is also one of the fields of action of German European and development policy.</a:t>
            </a:r>
          </a:p>
          <a:p>
            <a:pPr algn="just"/>
            <a:endParaRPr lang="en-US" sz="1100" b="0" dirty="0">
              <a:solidFill>
                <a:schemeClr val="tx1"/>
              </a:solidFill>
            </a:endParaRPr>
          </a:p>
        </p:txBody>
      </p:sp>
      <p:sp>
        <p:nvSpPr>
          <p:cNvPr id="12" name="TextBox 11">
            <a:extLst>
              <a:ext uri="{FF2B5EF4-FFF2-40B4-BE49-F238E27FC236}">
                <a16:creationId xmlns:a16="http://schemas.microsoft.com/office/drawing/2014/main" id="{6D8C29B9-8554-47AD-8075-44FB92F5F84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dirty="0"/>
              <a:t>https://www.bundesregierung.de/breg-en/issues/sustainability</a:t>
            </a:r>
          </a:p>
        </p:txBody>
      </p:sp>
      <p:sp>
        <p:nvSpPr>
          <p:cNvPr id="7" name="Slide Number Placeholder 6">
            <a:extLst>
              <a:ext uri="{FF2B5EF4-FFF2-40B4-BE49-F238E27FC236}">
                <a16:creationId xmlns:a16="http://schemas.microsoft.com/office/drawing/2014/main" id="{1B3F06B1-301A-4517-B728-54ABC7328B63}"/>
              </a:ext>
            </a:extLst>
          </p:cNvPr>
          <p:cNvSpPr>
            <a:spLocks noGrp="1"/>
          </p:cNvSpPr>
          <p:nvPr>
            <p:ph type="sldNum" sz="quarter" idx="12"/>
          </p:nvPr>
        </p:nvSpPr>
        <p:spPr/>
        <p:txBody>
          <a:bodyPr/>
          <a:lstStyle/>
          <a:p>
            <a:fld id="{8B38AFF4-7D76-4C11-9978-EC4A934EDF04}" type="slidenum">
              <a:rPr lang="de-DE" smtClean="0"/>
              <a:pPr/>
              <a:t>11</a:t>
            </a:fld>
            <a:endParaRPr lang="de-DE"/>
          </a:p>
        </p:txBody>
      </p:sp>
      <p:sp>
        <p:nvSpPr>
          <p:cNvPr id="9" name="Date Placeholder 8">
            <a:extLst>
              <a:ext uri="{FF2B5EF4-FFF2-40B4-BE49-F238E27FC236}">
                <a16:creationId xmlns:a16="http://schemas.microsoft.com/office/drawing/2014/main" id="{5FCE1244-8001-454A-9558-8CF553FA99B1}"/>
              </a:ext>
            </a:extLst>
          </p:cNvPr>
          <p:cNvSpPr>
            <a:spLocks noGrp="1"/>
          </p:cNvSpPr>
          <p:nvPr>
            <p:ph type="dt" sz="half" idx="10"/>
          </p:nvPr>
        </p:nvSpPr>
        <p:spPr/>
        <p:txBody>
          <a:bodyPr/>
          <a:lstStyle/>
          <a:p>
            <a:r>
              <a:rPr lang="de-DE"/>
              <a:t>April 2024</a:t>
            </a:r>
          </a:p>
        </p:txBody>
      </p:sp>
      <p:sp>
        <p:nvSpPr>
          <p:cNvPr id="10" name="Footer Placeholder 9">
            <a:extLst>
              <a:ext uri="{FF2B5EF4-FFF2-40B4-BE49-F238E27FC236}">
                <a16:creationId xmlns:a16="http://schemas.microsoft.com/office/drawing/2014/main" id="{6522B141-58B4-4CDD-AE80-065A71CEE723}"/>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238072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5BC67D5-170F-4431-A39D-847238A56F2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A5BC67D5-170F-4431-A39D-847238A56F2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76DFF2A-6294-4AF3-8C75-E55D24C022D9}"/>
              </a:ext>
            </a:extLst>
          </p:cNvPr>
          <p:cNvSpPr>
            <a:spLocks noGrp="1"/>
          </p:cNvSpPr>
          <p:nvPr>
            <p:ph type="title"/>
          </p:nvPr>
        </p:nvSpPr>
        <p:spPr/>
        <p:txBody>
          <a:bodyPr vert="horz"/>
          <a:lstStyle/>
          <a:p>
            <a:r>
              <a:rPr lang="de-DE"/>
              <a:t>Political Guidelines</a:t>
            </a:r>
          </a:p>
        </p:txBody>
      </p:sp>
      <p:sp>
        <p:nvSpPr>
          <p:cNvPr id="3" name="Content Placeholder 2">
            <a:extLst>
              <a:ext uri="{FF2B5EF4-FFF2-40B4-BE49-F238E27FC236}">
                <a16:creationId xmlns:a16="http://schemas.microsoft.com/office/drawing/2014/main" id="{B0081FCF-2258-4166-92CF-9E909E620FB4}"/>
              </a:ext>
            </a:extLst>
          </p:cNvPr>
          <p:cNvSpPr>
            <a:spLocks noGrp="1"/>
          </p:cNvSpPr>
          <p:nvPr>
            <p:ph idx="1"/>
          </p:nvPr>
        </p:nvSpPr>
        <p:spPr>
          <a:xfrm>
            <a:off x="6096000" y="2103121"/>
            <a:ext cx="5653088" cy="2935606"/>
          </a:xfrm>
        </p:spPr>
        <p:txBody>
          <a:bodyPr/>
          <a:lstStyle/>
          <a:p>
            <a:pPr algn="just"/>
            <a:r>
              <a:rPr lang="en-US" sz="1100" b="0" dirty="0">
                <a:solidFill>
                  <a:schemeClr val="tx1"/>
                </a:solidFill>
              </a:rPr>
              <a:t>The German Sustainability Strategy is Germany's contribution to the implementation of the 2030 Agenda</a:t>
            </a:r>
            <a:r>
              <a:rPr lang="en-US" sz="1100" b="0" baseline="30000" dirty="0">
                <a:solidFill>
                  <a:schemeClr val="tx1"/>
                </a:solidFill>
              </a:rPr>
              <a:t>1</a:t>
            </a:r>
            <a:r>
              <a:rPr lang="en-US" sz="1100" b="0" dirty="0">
                <a:solidFill>
                  <a:schemeClr val="tx1"/>
                </a:solidFill>
              </a:rPr>
              <a:t>. It sets the framework for sustainable action by politics and society. At its heart is a sustainability management system that specifies targets with concrete timeframes for fulfilment and indicators for continuous monitoring.</a:t>
            </a:r>
          </a:p>
          <a:p>
            <a:pPr algn="just"/>
            <a:r>
              <a:rPr lang="en-US" sz="1100" b="0" dirty="0">
                <a:solidFill>
                  <a:schemeClr val="tx1"/>
                </a:solidFill>
              </a:rPr>
              <a:t>Which indicators show sustainable and integrated urban development?</a:t>
            </a:r>
          </a:p>
          <a:p>
            <a:pPr algn="just"/>
            <a:r>
              <a:rPr lang="en-US" sz="1100" dirty="0">
                <a:solidFill>
                  <a:schemeClr val="tx1"/>
                </a:solidFill>
              </a:rPr>
              <a:t>Land use</a:t>
            </a:r>
            <a:r>
              <a:rPr lang="en-US" sz="1100" b="0" dirty="0">
                <a:solidFill>
                  <a:schemeClr val="tx1"/>
                </a:solidFill>
              </a:rPr>
              <a:t>: Reduce the use of additional land for settlement and transport purposes to less than 30 hectares per day by 2030. In addition, the loss of open space should be reduced. The settlement density is not to be reduced in the process.</a:t>
            </a:r>
          </a:p>
          <a:p>
            <a:pPr algn="just"/>
            <a:r>
              <a:rPr lang="en-US" sz="1100" dirty="0">
                <a:solidFill>
                  <a:schemeClr val="tx1"/>
                </a:solidFill>
              </a:rPr>
              <a:t>Mobility</a:t>
            </a:r>
            <a:r>
              <a:rPr lang="en-US" sz="1100" b="0" dirty="0">
                <a:solidFill>
                  <a:schemeClr val="tx1"/>
                </a:solidFill>
              </a:rPr>
              <a:t>: Final energy consumption in goods and passenger transport is to be reduced by 15 to 20 percent by 2030, and the rapid accessibility of </a:t>
            </a:r>
            <a:r>
              <a:rPr lang="en-US" sz="1100" b="0" dirty="0" err="1">
                <a:solidFill>
                  <a:schemeClr val="tx1"/>
                </a:solidFill>
              </a:rPr>
              <a:t>centres</a:t>
            </a:r>
            <a:r>
              <a:rPr lang="en-US" sz="1100" b="0" dirty="0">
                <a:solidFill>
                  <a:schemeClr val="tx1"/>
                </a:solidFill>
              </a:rPr>
              <a:t> by public transport is to be improved.</a:t>
            </a:r>
          </a:p>
          <a:p>
            <a:pPr algn="just"/>
            <a:r>
              <a:rPr lang="en-US" sz="1100" dirty="0">
                <a:solidFill>
                  <a:schemeClr val="tx1"/>
                </a:solidFill>
              </a:rPr>
              <a:t>Affordable housing for all</a:t>
            </a:r>
            <a:r>
              <a:rPr lang="en-US" sz="1100" b="0" dirty="0">
                <a:solidFill>
                  <a:schemeClr val="tx1"/>
                </a:solidFill>
              </a:rPr>
              <a:t>: the share of the population overburdened by housing costs should decrease to 13 percent.</a:t>
            </a:r>
          </a:p>
        </p:txBody>
      </p:sp>
      <p:sp>
        <p:nvSpPr>
          <p:cNvPr id="12" name="TextBox 11">
            <a:extLst>
              <a:ext uri="{FF2B5EF4-FFF2-40B4-BE49-F238E27FC236}">
                <a16:creationId xmlns:a16="http://schemas.microsoft.com/office/drawing/2014/main" id="{6D8C29B9-8554-47AD-8075-44FB92F5F84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https://www.bundesregierung.de/breg-en/issues/sustainability</a:t>
            </a:r>
          </a:p>
        </p:txBody>
      </p:sp>
      <p:sp>
        <p:nvSpPr>
          <p:cNvPr id="7" name="Rectangle 6">
            <a:extLst>
              <a:ext uri="{FF2B5EF4-FFF2-40B4-BE49-F238E27FC236}">
                <a16:creationId xmlns:a16="http://schemas.microsoft.com/office/drawing/2014/main" id="{F3758DB4-C62F-4EB5-8293-98C801B254FA}"/>
              </a:ext>
            </a:extLst>
          </p:cNvPr>
          <p:cNvSpPr/>
          <p:nvPr/>
        </p:nvSpPr>
        <p:spPr>
          <a:xfrm>
            <a:off x="442913" y="2103121"/>
            <a:ext cx="5206449" cy="2798817"/>
          </a:xfrm>
          <a:prstGeom prst="rect">
            <a:avLst/>
          </a:prstGeom>
          <a:solidFill>
            <a:schemeClr val="bg1">
              <a:lumMod val="9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de-DE" sz="1600"/>
          </a:p>
        </p:txBody>
      </p:sp>
      <p:pic>
        <p:nvPicPr>
          <p:cNvPr id="10" name="Picture 9">
            <a:extLst>
              <a:ext uri="{FF2B5EF4-FFF2-40B4-BE49-F238E27FC236}">
                <a16:creationId xmlns:a16="http://schemas.microsoft.com/office/drawing/2014/main" id="{6EBF3013-AD2E-44DD-B5F9-B8ECF061B760}"/>
              </a:ext>
            </a:extLst>
          </p:cNvPr>
          <p:cNvPicPr>
            <a:picLocks noChangeAspect="1"/>
          </p:cNvPicPr>
          <p:nvPr/>
        </p:nvPicPr>
        <p:blipFill>
          <a:blip r:embed="rId5"/>
          <a:stretch>
            <a:fillRect/>
          </a:stretch>
        </p:blipFill>
        <p:spPr>
          <a:xfrm>
            <a:off x="705324" y="2330394"/>
            <a:ext cx="1130358" cy="1098606"/>
          </a:xfrm>
          <a:prstGeom prst="rect">
            <a:avLst/>
          </a:prstGeom>
        </p:spPr>
      </p:pic>
      <p:sp>
        <p:nvSpPr>
          <p:cNvPr id="13" name="Content Placeholder 2">
            <a:extLst>
              <a:ext uri="{FF2B5EF4-FFF2-40B4-BE49-F238E27FC236}">
                <a16:creationId xmlns:a16="http://schemas.microsoft.com/office/drawing/2014/main" id="{66C2A973-ED22-4FA4-A9FA-75E3A18D23AE}"/>
              </a:ext>
            </a:extLst>
          </p:cNvPr>
          <p:cNvSpPr txBox="1">
            <a:spLocks/>
          </p:cNvSpPr>
          <p:nvPr/>
        </p:nvSpPr>
        <p:spPr>
          <a:xfrm>
            <a:off x="2004991" y="2337864"/>
            <a:ext cx="3499516" cy="346540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just"/>
            <a:r>
              <a:rPr lang="en-US" sz="1100" b="0">
                <a:solidFill>
                  <a:schemeClr val="tx1"/>
                </a:solidFill>
              </a:rPr>
              <a:t>The overall aim is to make cities inclusive, safe, resilient and sustainable. Specifically, this includes, among other things:</a:t>
            </a:r>
          </a:p>
          <a:p>
            <a:pPr marL="171450" indent="-171450" algn="just">
              <a:buFont typeface="Arial" panose="020B0604020202020204" pitchFamily="34" charset="0"/>
              <a:buChar char="•"/>
            </a:pPr>
            <a:r>
              <a:rPr lang="en-US" sz="1100" b="0">
                <a:solidFill>
                  <a:schemeClr val="tx1"/>
                </a:solidFill>
              </a:rPr>
              <a:t>Sustainable use of land</a:t>
            </a:r>
          </a:p>
          <a:p>
            <a:pPr marL="171450" indent="-171450" algn="just">
              <a:buFont typeface="Arial" panose="020B0604020202020204" pitchFamily="34" charset="0"/>
              <a:buChar char="•"/>
            </a:pPr>
            <a:r>
              <a:rPr lang="en-US" sz="1100" b="0">
                <a:solidFill>
                  <a:schemeClr val="tx1"/>
                </a:solidFill>
              </a:rPr>
              <a:t>Safe, affordable and sustainable urban and rural mobility</a:t>
            </a:r>
          </a:p>
          <a:p>
            <a:pPr marL="171450" indent="-171450" algn="just">
              <a:buFont typeface="Arial" panose="020B0604020202020204" pitchFamily="34" charset="0"/>
              <a:buChar char="•"/>
            </a:pPr>
            <a:r>
              <a:rPr lang="en-US" sz="1100" b="0">
                <a:solidFill>
                  <a:schemeClr val="tx1"/>
                </a:solidFill>
              </a:rPr>
              <a:t>Reducing the environmental impact of cities</a:t>
            </a:r>
          </a:p>
          <a:p>
            <a:pPr marL="171450" indent="-171450" algn="just">
              <a:buFont typeface="Arial" panose="020B0604020202020204" pitchFamily="34" charset="0"/>
              <a:buChar char="•"/>
            </a:pPr>
            <a:r>
              <a:rPr lang="en-US" sz="1100" b="0">
                <a:solidFill>
                  <a:schemeClr val="tx1"/>
                </a:solidFill>
              </a:rPr>
              <a:t>Securing basic services and digital connectivity for rural communities</a:t>
            </a:r>
          </a:p>
          <a:p>
            <a:pPr marL="171450" indent="-171450" algn="just">
              <a:buFont typeface="Arial" panose="020B0604020202020204" pitchFamily="34" charset="0"/>
              <a:buChar char="•"/>
            </a:pPr>
            <a:r>
              <a:rPr lang="en-US" sz="1100" b="0">
                <a:solidFill>
                  <a:schemeClr val="tx1"/>
                </a:solidFill>
              </a:rPr>
              <a:t>Affordable housing for all</a:t>
            </a:r>
          </a:p>
        </p:txBody>
      </p:sp>
      <p:sp>
        <p:nvSpPr>
          <p:cNvPr id="14" name="Content Placeholder 2">
            <a:extLst>
              <a:ext uri="{FF2B5EF4-FFF2-40B4-BE49-F238E27FC236}">
                <a16:creationId xmlns:a16="http://schemas.microsoft.com/office/drawing/2014/main" id="{89E45CC2-EC67-4D2B-ADC4-6373D3DA940B}"/>
              </a:ext>
            </a:extLst>
          </p:cNvPr>
          <p:cNvSpPr txBox="1">
            <a:spLocks/>
          </p:cNvSpPr>
          <p:nvPr/>
        </p:nvSpPr>
        <p:spPr>
          <a:xfrm>
            <a:off x="442911" y="5161597"/>
            <a:ext cx="11306174" cy="77883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just"/>
            <a:r>
              <a:rPr lang="en-US" sz="1100" b="0" dirty="0">
                <a:solidFill>
                  <a:schemeClr val="tx1"/>
                </a:solidFill>
              </a:rPr>
              <a:t>In September 2018, the Federal Government, together with the municipalities, agreed on a housing offensive. The agreed package of measures includes investment impulses, measures to ensure the affordability of housing, to reduce construction costs and to secure skilled </a:t>
            </a:r>
            <a:r>
              <a:rPr lang="en-US" sz="1100" b="0" dirty="0" err="1">
                <a:solidFill>
                  <a:schemeClr val="tx1"/>
                </a:solidFill>
              </a:rPr>
              <a:t>labour</a:t>
            </a:r>
            <a:r>
              <a:rPr lang="en-US" sz="1100" b="0" dirty="0">
                <a:solidFill>
                  <a:schemeClr val="tx1"/>
                </a:solidFill>
              </a:rPr>
              <a:t>. The goal is to build 1.5 million new dwellings in this legislative period. The Federal Government is making more than 13 billion euros available in this legislative period for social housing construction, the Building Children's Allowance, housing subsidies and urban development promotion alone, which is continuing at a record level.</a:t>
            </a:r>
          </a:p>
        </p:txBody>
      </p:sp>
      <p:sp>
        <p:nvSpPr>
          <p:cNvPr id="9" name="Slide Number Placeholder 8">
            <a:extLst>
              <a:ext uri="{FF2B5EF4-FFF2-40B4-BE49-F238E27FC236}">
                <a16:creationId xmlns:a16="http://schemas.microsoft.com/office/drawing/2014/main" id="{4F017D6D-95C3-42A7-ABE4-067D606BE2C8}"/>
              </a:ext>
            </a:extLst>
          </p:cNvPr>
          <p:cNvSpPr>
            <a:spLocks noGrp="1"/>
          </p:cNvSpPr>
          <p:nvPr>
            <p:ph type="sldNum" sz="quarter" idx="12"/>
          </p:nvPr>
        </p:nvSpPr>
        <p:spPr/>
        <p:txBody>
          <a:bodyPr/>
          <a:lstStyle/>
          <a:p>
            <a:fld id="{8B38AFF4-7D76-4C11-9978-EC4A934EDF04}" type="slidenum">
              <a:rPr lang="de-DE" smtClean="0"/>
              <a:pPr/>
              <a:t>12</a:t>
            </a:fld>
            <a:endParaRPr lang="de-DE"/>
          </a:p>
        </p:txBody>
      </p:sp>
      <p:sp>
        <p:nvSpPr>
          <p:cNvPr id="11" name="Date Placeholder 10">
            <a:extLst>
              <a:ext uri="{FF2B5EF4-FFF2-40B4-BE49-F238E27FC236}">
                <a16:creationId xmlns:a16="http://schemas.microsoft.com/office/drawing/2014/main" id="{26084B29-52D6-492A-BB7B-FEA89D8C7DEA}"/>
              </a:ext>
            </a:extLst>
          </p:cNvPr>
          <p:cNvSpPr>
            <a:spLocks noGrp="1"/>
          </p:cNvSpPr>
          <p:nvPr>
            <p:ph type="dt" sz="half" idx="10"/>
          </p:nvPr>
        </p:nvSpPr>
        <p:spPr/>
        <p:txBody>
          <a:bodyPr/>
          <a:lstStyle/>
          <a:p>
            <a:r>
              <a:rPr lang="de-DE"/>
              <a:t>April 2024</a:t>
            </a:r>
          </a:p>
        </p:txBody>
      </p:sp>
      <p:sp>
        <p:nvSpPr>
          <p:cNvPr id="15" name="Footer Placeholder 14">
            <a:extLst>
              <a:ext uri="{FF2B5EF4-FFF2-40B4-BE49-F238E27FC236}">
                <a16:creationId xmlns:a16="http://schemas.microsoft.com/office/drawing/2014/main" id="{71FD98AA-5626-4DAC-A776-7E1AB6D879C8}"/>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46966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5BC67D5-170F-4431-A39D-847238A56F2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A5BC67D5-170F-4431-A39D-847238A56F2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76DFF2A-6294-4AF3-8C75-E55D24C022D9}"/>
              </a:ext>
            </a:extLst>
          </p:cNvPr>
          <p:cNvSpPr>
            <a:spLocks noGrp="1"/>
          </p:cNvSpPr>
          <p:nvPr>
            <p:ph type="title"/>
          </p:nvPr>
        </p:nvSpPr>
        <p:spPr/>
        <p:txBody>
          <a:bodyPr vert="horz"/>
          <a:lstStyle/>
          <a:p>
            <a:r>
              <a:rPr lang="de-DE"/>
              <a:t>Political Guidelines</a:t>
            </a:r>
          </a:p>
        </p:txBody>
      </p:sp>
      <p:sp>
        <p:nvSpPr>
          <p:cNvPr id="3" name="Content Placeholder 2">
            <a:extLst>
              <a:ext uri="{FF2B5EF4-FFF2-40B4-BE49-F238E27FC236}">
                <a16:creationId xmlns:a16="http://schemas.microsoft.com/office/drawing/2014/main" id="{B0081FCF-2258-4166-92CF-9E909E620FB4}"/>
              </a:ext>
            </a:extLst>
          </p:cNvPr>
          <p:cNvSpPr>
            <a:spLocks noGrp="1"/>
          </p:cNvSpPr>
          <p:nvPr>
            <p:ph idx="1"/>
          </p:nvPr>
        </p:nvSpPr>
        <p:spPr>
          <a:xfrm>
            <a:off x="442913" y="2103120"/>
            <a:ext cx="11306175" cy="1725137"/>
          </a:xfrm>
        </p:spPr>
        <p:txBody>
          <a:bodyPr/>
          <a:lstStyle/>
          <a:p>
            <a:pPr algn="just"/>
            <a:r>
              <a:rPr lang="en-US" sz="1100" b="0" dirty="0">
                <a:solidFill>
                  <a:schemeClr val="tx1"/>
                </a:solidFill>
              </a:rPr>
              <a:t>Good air quality is crucial for the future viability of cities and the quality of life of people</a:t>
            </a:r>
            <a:r>
              <a:rPr lang="en-US" sz="1100" b="0" baseline="30000" dirty="0">
                <a:solidFill>
                  <a:schemeClr val="tx1"/>
                </a:solidFill>
              </a:rPr>
              <a:t>1</a:t>
            </a:r>
            <a:r>
              <a:rPr lang="en-US" sz="1100" b="0" dirty="0">
                <a:solidFill>
                  <a:schemeClr val="tx1"/>
                </a:solidFill>
              </a:rPr>
              <a:t>. The Federal Government is working at many levels to improve air quality in Germany. The air in German cities and municipalities is getting better and better. In 2020, only very few municipalities still exceeded the permissible nitrogen dioxide limits. While in 2016 90 cities and municipalities were still above the permissible limit of 40 micrograms of nitrogen dioxide (NO2)/m3, according to a preliminary evaluation (as of February 2021) there were fewer than ten in 2020. This development was promoted by the emergency program "Clean Air 2017 - 2020", which was launched by the federal government in 2017 and concluded in 2020. Since 2017, the Federal Government has successfully supported municipalities with particularly high nitrogen dioxide (NO2) pollution in the design of sustainable and low-emission mobility with a total of 1.5 billion euros, with the aim of demonstrably and permanently complying with the specified NO2 limits everywhere in Germany. The program builds on already existing support program. The measures of the immediate program include the digitalization of municipal transport systems, the electrification of taxis, rental cars, car-sharing vehicles and bus fleets in local public transport, as well as the promotion of charging infrastructure. In addition, cycling is to be promoted. More and more cars are on the roads - also because Germany is a transit country. This has an impact on the climate balance. One answer to this is more electromobility, as it is the key to climate-friendly mobility worldwide. In the course of 2021, around 356,000 more passenger cars with purely electric drives were newly registered than ever before.</a:t>
            </a:r>
          </a:p>
        </p:txBody>
      </p:sp>
      <p:sp>
        <p:nvSpPr>
          <p:cNvPr id="12" name="TextBox 11">
            <a:extLst>
              <a:ext uri="{FF2B5EF4-FFF2-40B4-BE49-F238E27FC236}">
                <a16:creationId xmlns:a16="http://schemas.microsoft.com/office/drawing/2014/main" id="{6D8C29B9-8554-47AD-8075-44FB92F5F84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https://www.bundesregierung.de/breg-en/issues/sustainability</a:t>
            </a:r>
          </a:p>
        </p:txBody>
      </p:sp>
      <p:sp>
        <p:nvSpPr>
          <p:cNvPr id="9" name="Rectangle 8">
            <a:extLst>
              <a:ext uri="{FF2B5EF4-FFF2-40B4-BE49-F238E27FC236}">
                <a16:creationId xmlns:a16="http://schemas.microsoft.com/office/drawing/2014/main" id="{ADC44B13-6A3E-4286-8DD1-BF9EF5EBA7C5}"/>
              </a:ext>
            </a:extLst>
          </p:cNvPr>
          <p:cNvSpPr/>
          <p:nvPr/>
        </p:nvSpPr>
        <p:spPr>
          <a:xfrm>
            <a:off x="442912" y="3965417"/>
            <a:ext cx="11306175" cy="523749"/>
          </a:xfrm>
          <a:prstGeom prst="rect">
            <a:avLst/>
          </a:prstGeom>
          <a:solidFill>
            <a:schemeClr val="bg1">
              <a:lumMod val="9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sz="1100">
                <a:solidFill>
                  <a:schemeClr val="tx1"/>
                </a:solidFill>
              </a:rPr>
              <a:t>The operation of electric vehicles produces significantly less CO2, especially in combination with regeneratively generated electricity. In addition, electric vehicles with their energy storage systems can compensate for fluctuations in wind and solar power in the future and thus support the expansion and market integration of these unsteady energy sources.</a:t>
            </a:r>
            <a:endParaRPr lang="de-DE" sz="1100">
              <a:solidFill>
                <a:schemeClr val="tx1"/>
              </a:solidFill>
            </a:endParaRPr>
          </a:p>
        </p:txBody>
      </p:sp>
      <p:sp>
        <p:nvSpPr>
          <p:cNvPr id="10" name="Content Placeholder 2">
            <a:extLst>
              <a:ext uri="{FF2B5EF4-FFF2-40B4-BE49-F238E27FC236}">
                <a16:creationId xmlns:a16="http://schemas.microsoft.com/office/drawing/2014/main" id="{AC713AE3-1890-4DD2-BDD3-C206B5EECC59}"/>
              </a:ext>
            </a:extLst>
          </p:cNvPr>
          <p:cNvSpPr txBox="1">
            <a:spLocks/>
          </p:cNvSpPr>
          <p:nvPr/>
        </p:nvSpPr>
        <p:spPr>
          <a:xfrm>
            <a:off x="442913" y="4638096"/>
            <a:ext cx="11306175" cy="172513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just"/>
            <a:r>
              <a:rPr lang="en-US" sz="1100" b="0">
                <a:solidFill>
                  <a:schemeClr val="tx1"/>
                </a:solidFill>
              </a:rPr>
              <a:t>Another important aspect for an efficient and sustainable design of transport is the strengthening of local public transport. The quality of life in our cities and in the countryside is directly linked to the quality of public transport. Public transport not only has advantages in terms of land use, but also a clear environmental advantage: trams, suburban trains and underground trains, as well as local buses and trains, emit on average less air pollutants and CO2 per passenger kilometer than a passenger car. Measures to develop user-friendly, cross-modal transport information systems and the demand-oriented use of automated vehicles in urban and rail transport contribute to increasing the attractiveness of local public transport. In addition, the Federal Government supports municipalities in the digitalization of urban transport systems. For example, it promotes the networking of transport modes (e.g. measures to improve the networking of all means of transport) and the comprehensive provision of environmental, mobility and traffic data (e.g. measures to digitalize traffic management through the use of mobility data).</a:t>
            </a:r>
          </a:p>
        </p:txBody>
      </p:sp>
      <p:sp>
        <p:nvSpPr>
          <p:cNvPr id="7" name="Slide Number Placeholder 6">
            <a:extLst>
              <a:ext uri="{FF2B5EF4-FFF2-40B4-BE49-F238E27FC236}">
                <a16:creationId xmlns:a16="http://schemas.microsoft.com/office/drawing/2014/main" id="{26A5B3AC-28D8-4752-81A4-2FAE9FD10E78}"/>
              </a:ext>
            </a:extLst>
          </p:cNvPr>
          <p:cNvSpPr>
            <a:spLocks noGrp="1"/>
          </p:cNvSpPr>
          <p:nvPr>
            <p:ph type="sldNum" sz="quarter" idx="12"/>
          </p:nvPr>
        </p:nvSpPr>
        <p:spPr/>
        <p:txBody>
          <a:bodyPr/>
          <a:lstStyle/>
          <a:p>
            <a:fld id="{8B38AFF4-7D76-4C11-9978-EC4A934EDF04}" type="slidenum">
              <a:rPr lang="de-DE" smtClean="0"/>
              <a:pPr/>
              <a:t>13</a:t>
            </a:fld>
            <a:endParaRPr lang="de-DE"/>
          </a:p>
        </p:txBody>
      </p:sp>
      <p:sp>
        <p:nvSpPr>
          <p:cNvPr id="11" name="Date Placeholder 10">
            <a:extLst>
              <a:ext uri="{FF2B5EF4-FFF2-40B4-BE49-F238E27FC236}">
                <a16:creationId xmlns:a16="http://schemas.microsoft.com/office/drawing/2014/main" id="{A93A9152-4A4B-468D-899A-C61126FBDA72}"/>
              </a:ext>
            </a:extLst>
          </p:cNvPr>
          <p:cNvSpPr>
            <a:spLocks noGrp="1"/>
          </p:cNvSpPr>
          <p:nvPr>
            <p:ph type="dt" sz="half" idx="10"/>
          </p:nvPr>
        </p:nvSpPr>
        <p:spPr/>
        <p:txBody>
          <a:bodyPr/>
          <a:lstStyle/>
          <a:p>
            <a:r>
              <a:rPr lang="de-DE"/>
              <a:t>April 2024</a:t>
            </a:r>
          </a:p>
        </p:txBody>
      </p:sp>
      <p:sp>
        <p:nvSpPr>
          <p:cNvPr id="13" name="Footer Placeholder 12">
            <a:extLst>
              <a:ext uri="{FF2B5EF4-FFF2-40B4-BE49-F238E27FC236}">
                <a16:creationId xmlns:a16="http://schemas.microsoft.com/office/drawing/2014/main" id="{217AB360-510D-4046-8FF8-0AC495150EDA}"/>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86505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BEC8725-7DCC-4795-A1D6-2F986CF42827}"/>
              </a:ext>
            </a:extLst>
          </p:cNvPr>
          <p:cNvGraphicFramePr>
            <a:graphicFrameLocks noChangeAspect="1"/>
          </p:cNvGraphicFramePr>
          <p:nvPr>
            <p:custDataLst>
              <p:tags r:id="rId1"/>
            </p:custDataLst>
            <p:extLst>
              <p:ext uri="{D42A27DB-BD31-4B8C-83A1-F6EECF244321}">
                <p14:modId xmlns:p14="http://schemas.microsoft.com/office/powerpoint/2010/main" val="2548224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0BEC8725-7DCC-4795-A1D6-2F986CF4282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11" name="Chart 10">
            <a:extLst>
              <a:ext uri="{FF2B5EF4-FFF2-40B4-BE49-F238E27FC236}">
                <a16:creationId xmlns:a16="http://schemas.microsoft.com/office/drawing/2014/main" id="{91D6B041-57EF-B26B-5EE7-664ECF18E54F}"/>
              </a:ext>
            </a:extLst>
          </p:cNvPr>
          <p:cNvGraphicFramePr/>
          <p:nvPr>
            <p:extLst>
              <p:ext uri="{D42A27DB-BD31-4B8C-83A1-F6EECF244321}">
                <p14:modId xmlns:p14="http://schemas.microsoft.com/office/powerpoint/2010/main" val="694729690"/>
              </p:ext>
            </p:extLst>
          </p:nvPr>
        </p:nvGraphicFramePr>
        <p:xfrm>
          <a:off x="442914" y="1791511"/>
          <a:ext cx="11306174" cy="3817931"/>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a:extLst>
              <a:ext uri="{FF2B5EF4-FFF2-40B4-BE49-F238E27FC236}">
                <a16:creationId xmlns:a16="http://schemas.microsoft.com/office/drawing/2014/main" id="{C364285D-50E5-4345-B4A3-FD53E74CD8D5}"/>
              </a:ext>
            </a:extLst>
          </p:cNvPr>
          <p:cNvSpPr>
            <a:spLocks noGrp="1"/>
          </p:cNvSpPr>
          <p:nvPr>
            <p:ph type="title"/>
          </p:nvPr>
        </p:nvSpPr>
        <p:spPr/>
        <p:txBody>
          <a:bodyPr vert="horz"/>
          <a:lstStyle/>
          <a:p>
            <a:r>
              <a:rPr lang="en-US"/>
              <a:t>Number of German cities exceeding the legal limit for nitrogen dioxide per cubic meter of air from 2016 to 2022</a:t>
            </a:r>
            <a:endParaRPr lang="de-DE" baseline="30000"/>
          </a:p>
        </p:txBody>
      </p:sp>
      <p:sp>
        <p:nvSpPr>
          <p:cNvPr id="519" name="TextBox 518">
            <a:extLst>
              <a:ext uri="{FF2B5EF4-FFF2-40B4-BE49-F238E27FC236}">
                <a16:creationId xmlns:a16="http://schemas.microsoft.com/office/drawing/2014/main" id="{F99A1670-119E-4DC3-83EC-2477163274E3}"/>
              </a:ext>
            </a:extLst>
          </p:cNvPr>
          <p:cNvSpPr txBox="1"/>
          <p:nvPr/>
        </p:nvSpPr>
        <p:spPr>
          <a:xfrm>
            <a:off x="442800" y="6040800"/>
            <a:ext cx="7948725" cy="215444"/>
          </a:xfrm>
          <a:prstGeom prst="rect">
            <a:avLst/>
          </a:prstGeom>
          <a:noFill/>
        </p:spPr>
        <p:txBody>
          <a:bodyPr wrap="square" lIns="0" rtlCol="0">
            <a:spAutoFit/>
          </a:bodyPr>
          <a:lstStyle/>
          <a:p>
            <a:pPr marL="342900" indent="-342900">
              <a:buFont typeface="+mj-lt"/>
              <a:buAutoNum type="arabicPeriod"/>
            </a:pPr>
            <a:r>
              <a:rPr lang="en-US" sz="800"/>
              <a:t>https://de.statista.com/statistik/daten/studie/1017347/umfrage/anzahl-der-staedte-mit-grenzueberschreitendem-stickstoffdioxidwert-in-deutschland/</a:t>
            </a:r>
          </a:p>
        </p:txBody>
      </p:sp>
      <p:sp>
        <p:nvSpPr>
          <p:cNvPr id="3" name="Slide Number Placeholder 2">
            <a:extLst>
              <a:ext uri="{FF2B5EF4-FFF2-40B4-BE49-F238E27FC236}">
                <a16:creationId xmlns:a16="http://schemas.microsoft.com/office/drawing/2014/main" id="{5ABA90B3-BAB2-4CF3-8D1B-8C022D0F5CBE}"/>
              </a:ext>
            </a:extLst>
          </p:cNvPr>
          <p:cNvSpPr>
            <a:spLocks noGrp="1"/>
          </p:cNvSpPr>
          <p:nvPr>
            <p:ph type="sldNum" sz="quarter" idx="12"/>
          </p:nvPr>
        </p:nvSpPr>
        <p:spPr/>
        <p:txBody>
          <a:bodyPr/>
          <a:lstStyle/>
          <a:p>
            <a:fld id="{8B38AFF4-7D76-4C11-9978-EC4A934EDF04}" type="slidenum">
              <a:rPr lang="de-DE" smtClean="0"/>
              <a:pPr/>
              <a:t>14</a:t>
            </a:fld>
            <a:endParaRPr lang="de-DE"/>
          </a:p>
        </p:txBody>
      </p:sp>
      <p:sp>
        <p:nvSpPr>
          <p:cNvPr id="7" name="Date Placeholder 6">
            <a:extLst>
              <a:ext uri="{FF2B5EF4-FFF2-40B4-BE49-F238E27FC236}">
                <a16:creationId xmlns:a16="http://schemas.microsoft.com/office/drawing/2014/main" id="{59E38B05-530D-46C9-BE68-8C48AAB5BB5E}"/>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2E0DFD6C-6DF4-4CEA-946E-783ABB1F39EB}"/>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21638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BEC8725-7DCC-4795-A1D6-2F986CF42827}"/>
              </a:ext>
            </a:extLst>
          </p:cNvPr>
          <p:cNvGraphicFramePr>
            <a:graphicFrameLocks noChangeAspect="1"/>
          </p:cNvGraphicFramePr>
          <p:nvPr>
            <p:custDataLst>
              <p:tags r:id="rId1"/>
            </p:custDataLst>
            <p:extLst>
              <p:ext uri="{D42A27DB-BD31-4B8C-83A1-F6EECF244321}">
                <p14:modId xmlns:p14="http://schemas.microsoft.com/office/powerpoint/2010/main" val="4143272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0BEC8725-7DCC-4795-A1D6-2F986CF4282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364285D-50E5-4345-B4A3-FD53E74CD8D5}"/>
              </a:ext>
            </a:extLst>
          </p:cNvPr>
          <p:cNvSpPr>
            <a:spLocks noGrp="1"/>
          </p:cNvSpPr>
          <p:nvPr>
            <p:ph type="title"/>
          </p:nvPr>
        </p:nvSpPr>
        <p:spPr/>
        <p:txBody>
          <a:bodyPr vert="horz"/>
          <a:lstStyle/>
          <a:p>
            <a:r>
              <a:rPr lang="en-US"/>
              <a:t>The 15 German cities with the highest NO</a:t>
            </a:r>
            <a:r>
              <a:rPr lang="en-US" baseline="-25000"/>
              <a:t>2</a:t>
            </a:r>
            <a:r>
              <a:rPr lang="en-US"/>
              <a:t> limit exceedances in 2017</a:t>
            </a:r>
            <a:r>
              <a:rPr lang="en-US" baseline="30000"/>
              <a:t>1</a:t>
            </a:r>
            <a:endParaRPr lang="de-DE" baseline="30000"/>
          </a:p>
        </p:txBody>
      </p:sp>
      <p:graphicFrame>
        <p:nvGraphicFramePr>
          <p:cNvPr id="516" name="Chart 515">
            <a:extLst>
              <a:ext uri="{FF2B5EF4-FFF2-40B4-BE49-F238E27FC236}">
                <a16:creationId xmlns:a16="http://schemas.microsoft.com/office/drawing/2014/main" id="{C60B54BC-A6DC-41C3-9687-1DA20DDED733}"/>
              </a:ext>
            </a:extLst>
          </p:cNvPr>
          <p:cNvGraphicFramePr>
            <a:graphicFrameLocks/>
          </p:cNvGraphicFramePr>
          <p:nvPr>
            <p:extLst>
              <p:ext uri="{D42A27DB-BD31-4B8C-83A1-F6EECF244321}">
                <p14:modId xmlns:p14="http://schemas.microsoft.com/office/powerpoint/2010/main" val="1148559362"/>
              </p:ext>
            </p:extLst>
          </p:nvPr>
        </p:nvGraphicFramePr>
        <p:xfrm>
          <a:off x="442913" y="1802875"/>
          <a:ext cx="11306175" cy="3862633"/>
        </p:xfrm>
        <a:graphic>
          <a:graphicData uri="http://schemas.openxmlformats.org/drawingml/2006/chart">
            <c:chart xmlns:c="http://schemas.openxmlformats.org/drawingml/2006/chart" xmlns:r="http://schemas.openxmlformats.org/officeDocument/2006/relationships" r:id="rId5"/>
          </a:graphicData>
        </a:graphic>
      </p:graphicFrame>
      <p:cxnSp>
        <p:nvCxnSpPr>
          <p:cNvPr id="518" name="Straight Connector 517">
            <a:extLst>
              <a:ext uri="{FF2B5EF4-FFF2-40B4-BE49-F238E27FC236}">
                <a16:creationId xmlns:a16="http://schemas.microsoft.com/office/drawing/2014/main" id="{4C62081B-E840-441D-A9F3-7734C6A0F44A}"/>
              </a:ext>
            </a:extLst>
          </p:cNvPr>
          <p:cNvCxnSpPr/>
          <p:nvPr/>
        </p:nvCxnSpPr>
        <p:spPr>
          <a:xfrm>
            <a:off x="980388" y="4110087"/>
            <a:ext cx="10652288" cy="0"/>
          </a:xfrm>
          <a:prstGeom prst="line">
            <a:avLst/>
          </a:prstGeom>
          <a:ln w="28575" cap="sq">
            <a:solidFill>
              <a:schemeClr val="accent2"/>
            </a:solidFill>
          </a:ln>
        </p:spPr>
        <p:style>
          <a:lnRef idx="1">
            <a:schemeClr val="accent1"/>
          </a:lnRef>
          <a:fillRef idx="0">
            <a:schemeClr val="accent1"/>
          </a:fillRef>
          <a:effectRef idx="0">
            <a:schemeClr val="dk1"/>
          </a:effectRef>
          <a:fontRef idx="minor">
            <a:schemeClr val="lt1"/>
          </a:fontRef>
        </p:style>
      </p:cxnSp>
      <p:sp>
        <p:nvSpPr>
          <p:cNvPr id="519" name="TextBox 518">
            <a:extLst>
              <a:ext uri="{FF2B5EF4-FFF2-40B4-BE49-F238E27FC236}">
                <a16:creationId xmlns:a16="http://schemas.microsoft.com/office/drawing/2014/main" id="{F99A1670-119E-4DC3-83EC-2477163274E3}"/>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https://www.greencity.de/pressekonferenz-zum-thema-luftverschmutzung-in-muenchen-und-des-klageprozesses-der-duh-zum-stadtrat/</a:t>
            </a:r>
          </a:p>
        </p:txBody>
      </p:sp>
      <p:cxnSp>
        <p:nvCxnSpPr>
          <p:cNvPr id="520" name="Straight Connector 519">
            <a:extLst>
              <a:ext uri="{FF2B5EF4-FFF2-40B4-BE49-F238E27FC236}">
                <a16:creationId xmlns:a16="http://schemas.microsoft.com/office/drawing/2014/main" id="{F0919AAA-F86D-4C28-B38C-2D70746CF8A4}"/>
              </a:ext>
            </a:extLst>
          </p:cNvPr>
          <p:cNvCxnSpPr>
            <a:cxnSpLocks/>
          </p:cNvCxnSpPr>
          <p:nvPr/>
        </p:nvCxnSpPr>
        <p:spPr>
          <a:xfrm>
            <a:off x="873553" y="5825767"/>
            <a:ext cx="210532" cy="0"/>
          </a:xfrm>
          <a:prstGeom prst="line">
            <a:avLst/>
          </a:prstGeom>
          <a:ln w="28575" cap="sq">
            <a:solidFill>
              <a:schemeClr val="accent2"/>
            </a:solidFill>
          </a:ln>
        </p:spPr>
        <p:style>
          <a:lnRef idx="1">
            <a:schemeClr val="accent1"/>
          </a:lnRef>
          <a:fillRef idx="0">
            <a:schemeClr val="accent1"/>
          </a:fillRef>
          <a:effectRef idx="0">
            <a:schemeClr val="dk1"/>
          </a:effectRef>
          <a:fontRef idx="minor">
            <a:schemeClr val="lt1"/>
          </a:fontRef>
        </p:style>
      </p:cxnSp>
      <p:sp>
        <p:nvSpPr>
          <p:cNvPr id="522" name="TextBox 521">
            <a:extLst>
              <a:ext uri="{FF2B5EF4-FFF2-40B4-BE49-F238E27FC236}">
                <a16:creationId xmlns:a16="http://schemas.microsoft.com/office/drawing/2014/main" id="{C49D5086-7BD2-4B4D-B597-5D6F328950EE}"/>
              </a:ext>
            </a:extLst>
          </p:cNvPr>
          <p:cNvSpPr txBox="1"/>
          <p:nvPr/>
        </p:nvSpPr>
        <p:spPr>
          <a:xfrm>
            <a:off x="1136367" y="5719116"/>
            <a:ext cx="6770713" cy="215444"/>
          </a:xfrm>
          <a:prstGeom prst="rect">
            <a:avLst/>
          </a:prstGeom>
          <a:noFill/>
        </p:spPr>
        <p:txBody>
          <a:bodyPr wrap="square" rtlCol="0">
            <a:spAutoFit/>
          </a:bodyPr>
          <a:lstStyle/>
          <a:p>
            <a:r>
              <a:rPr lang="en-US" sz="800"/>
              <a:t>Current NO</a:t>
            </a:r>
            <a:r>
              <a:rPr lang="en-US" sz="800" baseline="-25000"/>
              <a:t>2</a:t>
            </a:r>
            <a:r>
              <a:rPr lang="en-US" sz="800"/>
              <a:t> limit for German cities</a:t>
            </a:r>
          </a:p>
        </p:txBody>
      </p:sp>
      <p:sp>
        <p:nvSpPr>
          <p:cNvPr id="3" name="Slide Number Placeholder 2">
            <a:extLst>
              <a:ext uri="{FF2B5EF4-FFF2-40B4-BE49-F238E27FC236}">
                <a16:creationId xmlns:a16="http://schemas.microsoft.com/office/drawing/2014/main" id="{5ABA90B3-BAB2-4CF3-8D1B-8C022D0F5CBE}"/>
              </a:ext>
            </a:extLst>
          </p:cNvPr>
          <p:cNvSpPr>
            <a:spLocks noGrp="1"/>
          </p:cNvSpPr>
          <p:nvPr>
            <p:ph type="sldNum" sz="quarter" idx="12"/>
          </p:nvPr>
        </p:nvSpPr>
        <p:spPr/>
        <p:txBody>
          <a:bodyPr/>
          <a:lstStyle/>
          <a:p>
            <a:fld id="{8B38AFF4-7D76-4C11-9978-EC4A934EDF04}" type="slidenum">
              <a:rPr lang="de-DE" smtClean="0"/>
              <a:pPr/>
              <a:t>15</a:t>
            </a:fld>
            <a:endParaRPr lang="de-DE"/>
          </a:p>
        </p:txBody>
      </p:sp>
      <p:sp>
        <p:nvSpPr>
          <p:cNvPr id="7" name="Date Placeholder 6">
            <a:extLst>
              <a:ext uri="{FF2B5EF4-FFF2-40B4-BE49-F238E27FC236}">
                <a16:creationId xmlns:a16="http://schemas.microsoft.com/office/drawing/2014/main" id="{59E38B05-530D-46C9-BE68-8C48AAB5BB5E}"/>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2E0DFD6C-6DF4-4CEA-946E-783ABB1F39EB}"/>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424512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extLst>
              <p:ext uri="{D42A27DB-BD31-4B8C-83A1-F6EECF244321}">
                <p14:modId xmlns:p14="http://schemas.microsoft.com/office/powerpoint/2010/main" val="1338599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a:t>Development of asking prices for condominiums in Cologne from 2012 to the 4th quarter of 2023</a:t>
            </a:r>
            <a:r>
              <a:rPr lang="en-US" baseline="30000"/>
              <a:t>1</a:t>
            </a:r>
          </a:p>
        </p:txBody>
      </p:sp>
      <p:graphicFrame>
        <p:nvGraphicFramePr>
          <p:cNvPr id="10" name="ChartObject">
            <a:extLst>
              <a:ext uri="{FF2B5EF4-FFF2-40B4-BE49-F238E27FC236}">
                <a16:creationId xmlns:a16="http://schemas.microsoft.com/office/drawing/2014/main" id="{01AABD67-E30A-4B4C-898F-AF452B4F9CE9}"/>
              </a:ext>
            </a:extLst>
          </p:cNvPr>
          <p:cNvGraphicFramePr/>
          <p:nvPr>
            <p:extLst>
              <p:ext uri="{D42A27DB-BD31-4B8C-83A1-F6EECF244321}">
                <p14:modId xmlns:p14="http://schemas.microsoft.com/office/powerpoint/2010/main" val="1321051281"/>
              </p:ext>
            </p:extLst>
          </p:nvPr>
        </p:nvGraphicFramePr>
        <p:xfrm>
          <a:off x="352800" y="2102400"/>
          <a:ext cx="11307600" cy="3540462"/>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8BE560D4-9E30-453E-9169-D5989A3D673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https://de.statista.com/statistik/daten/studie/554152/umfrage/kaufpreise-fuer-eigentumswohnungen-in-koeln/</a:t>
            </a:r>
          </a:p>
        </p:txBody>
      </p:sp>
      <p:sp>
        <p:nvSpPr>
          <p:cNvPr id="3" name="Slide Number Placeholder 2">
            <a:extLst>
              <a:ext uri="{FF2B5EF4-FFF2-40B4-BE49-F238E27FC236}">
                <a16:creationId xmlns:a16="http://schemas.microsoft.com/office/drawing/2014/main" id="{FECF483A-EF89-409A-BEE7-601000FD4920}"/>
              </a:ext>
            </a:extLst>
          </p:cNvPr>
          <p:cNvSpPr>
            <a:spLocks noGrp="1"/>
          </p:cNvSpPr>
          <p:nvPr>
            <p:ph type="sldNum" sz="quarter" idx="12"/>
          </p:nvPr>
        </p:nvSpPr>
        <p:spPr/>
        <p:txBody>
          <a:bodyPr/>
          <a:lstStyle/>
          <a:p>
            <a:fld id="{8B38AFF4-7D76-4C11-9978-EC4A934EDF04}" type="slidenum">
              <a:rPr lang="de-DE" smtClean="0"/>
              <a:pPr/>
              <a:t>16</a:t>
            </a:fld>
            <a:endParaRPr lang="de-DE"/>
          </a:p>
        </p:txBody>
      </p:sp>
      <p:sp>
        <p:nvSpPr>
          <p:cNvPr id="8" name="Date Placeholder 7">
            <a:extLst>
              <a:ext uri="{FF2B5EF4-FFF2-40B4-BE49-F238E27FC236}">
                <a16:creationId xmlns:a16="http://schemas.microsoft.com/office/drawing/2014/main" id="{58DC9A14-8297-4573-858C-0589FB9ECC63}"/>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5FC88A36-21CF-4D01-B547-C6ACB1087691}"/>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92872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extLst>
              <p:ext uri="{D42A27DB-BD31-4B8C-83A1-F6EECF244321}">
                <p14:modId xmlns:p14="http://schemas.microsoft.com/office/powerpoint/2010/main" val="20614150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a:t>Number of motor vehicles in Cologne in the years 2010 to 2022</a:t>
            </a:r>
          </a:p>
        </p:txBody>
      </p:sp>
      <p:sp>
        <p:nvSpPr>
          <p:cNvPr id="12" name="TextBox 11">
            <a:extLst>
              <a:ext uri="{FF2B5EF4-FFF2-40B4-BE49-F238E27FC236}">
                <a16:creationId xmlns:a16="http://schemas.microsoft.com/office/drawing/2014/main" id="{8BE560D4-9E30-453E-9169-D5989A3D673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https://de.statista.com/statistik/daten/studie/1219689/umfrage/koeln-kraftfahrzeuge/</a:t>
            </a:r>
          </a:p>
        </p:txBody>
      </p:sp>
      <p:graphicFrame>
        <p:nvGraphicFramePr>
          <p:cNvPr id="11" name="ChartObject">
            <a:extLst>
              <a:ext uri="{FF2B5EF4-FFF2-40B4-BE49-F238E27FC236}">
                <a16:creationId xmlns:a16="http://schemas.microsoft.com/office/drawing/2014/main" id="{B1983CE8-47D7-4E4B-BE60-578B67BAC9C2}"/>
              </a:ext>
            </a:extLst>
          </p:cNvPr>
          <p:cNvGraphicFramePr/>
          <p:nvPr>
            <p:extLst>
              <p:ext uri="{D42A27DB-BD31-4B8C-83A1-F6EECF244321}">
                <p14:modId xmlns:p14="http://schemas.microsoft.com/office/powerpoint/2010/main" val="2208092618"/>
              </p:ext>
            </p:extLst>
          </p:nvPr>
        </p:nvGraphicFramePr>
        <p:xfrm>
          <a:off x="441488" y="2167816"/>
          <a:ext cx="11307600" cy="3540462"/>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8BAC62C1-EA92-4659-A2EA-86542D18E858}"/>
              </a:ext>
            </a:extLst>
          </p:cNvPr>
          <p:cNvSpPr>
            <a:spLocks noGrp="1"/>
          </p:cNvSpPr>
          <p:nvPr>
            <p:ph type="sldNum" sz="quarter" idx="12"/>
          </p:nvPr>
        </p:nvSpPr>
        <p:spPr/>
        <p:txBody>
          <a:bodyPr/>
          <a:lstStyle/>
          <a:p>
            <a:fld id="{8B38AFF4-7D76-4C11-9978-EC4A934EDF04}" type="slidenum">
              <a:rPr lang="de-DE" smtClean="0"/>
              <a:pPr/>
              <a:t>17</a:t>
            </a:fld>
            <a:endParaRPr lang="de-DE"/>
          </a:p>
        </p:txBody>
      </p:sp>
      <p:sp>
        <p:nvSpPr>
          <p:cNvPr id="8" name="Date Placeholder 7">
            <a:extLst>
              <a:ext uri="{FF2B5EF4-FFF2-40B4-BE49-F238E27FC236}">
                <a16:creationId xmlns:a16="http://schemas.microsoft.com/office/drawing/2014/main" id="{0A36D32D-551C-4155-A5BB-54F55A0ABADA}"/>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81727F54-1825-4CB1-BF22-C663EEA609C4}"/>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50941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extLst>
              <p:ext uri="{D42A27DB-BD31-4B8C-83A1-F6EECF244321}">
                <p14:modId xmlns:p14="http://schemas.microsoft.com/office/powerpoint/2010/main" val="3003736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dirty="0"/>
              <a:t>Development of the population in Cologne (independent city) from 1995 to 2022</a:t>
            </a:r>
            <a:r>
              <a:rPr lang="en-US" baseline="30000" dirty="0"/>
              <a:t>1</a:t>
            </a:r>
          </a:p>
        </p:txBody>
      </p:sp>
      <p:sp>
        <p:nvSpPr>
          <p:cNvPr id="12" name="TextBox 11">
            <a:extLst>
              <a:ext uri="{FF2B5EF4-FFF2-40B4-BE49-F238E27FC236}">
                <a16:creationId xmlns:a16="http://schemas.microsoft.com/office/drawing/2014/main" id="{8BE560D4-9E30-453E-9169-D5989A3D6731}"/>
              </a:ext>
            </a:extLst>
          </p:cNvPr>
          <p:cNvSpPr txBox="1"/>
          <p:nvPr/>
        </p:nvSpPr>
        <p:spPr>
          <a:xfrm>
            <a:off x="442800" y="6040800"/>
            <a:ext cx="6770713" cy="215444"/>
          </a:xfrm>
          <a:prstGeom prst="rect">
            <a:avLst/>
          </a:prstGeom>
          <a:noFill/>
        </p:spPr>
        <p:txBody>
          <a:bodyPr wrap="square" lIns="0" rtlCol="0">
            <a:spAutoFit/>
          </a:bodyPr>
          <a:lstStyle/>
          <a:p>
            <a:pPr marL="342900" indent="-342900">
              <a:buFont typeface="+mj-lt"/>
              <a:buAutoNum type="arabicPeriod"/>
            </a:pPr>
            <a:r>
              <a:rPr lang="en-US" sz="800"/>
              <a:t>https://de.statista.com/statistik/daten/studie/322477/umfrage/entwicklung-der-gesamtbevoelkerung-in-koeln/</a:t>
            </a:r>
          </a:p>
        </p:txBody>
      </p:sp>
      <p:graphicFrame>
        <p:nvGraphicFramePr>
          <p:cNvPr id="13" name="ChartObject">
            <a:extLst>
              <a:ext uri="{FF2B5EF4-FFF2-40B4-BE49-F238E27FC236}">
                <a16:creationId xmlns:a16="http://schemas.microsoft.com/office/drawing/2014/main" id="{2448952B-67D9-4F0F-AA97-BF5A6D16CC97}"/>
              </a:ext>
            </a:extLst>
          </p:cNvPr>
          <p:cNvGraphicFramePr/>
          <p:nvPr>
            <p:extLst>
              <p:ext uri="{D42A27DB-BD31-4B8C-83A1-F6EECF244321}">
                <p14:modId xmlns:p14="http://schemas.microsoft.com/office/powerpoint/2010/main" val="529831708"/>
              </p:ext>
            </p:extLst>
          </p:nvPr>
        </p:nvGraphicFramePr>
        <p:xfrm>
          <a:off x="441488" y="2167816"/>
          <a:ext cx="11307600" cy="3540462"/>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98014A1C-A602-4A73-9B35-82EC2CEDE41F}"/>
              </a:ext>
            </a:extLst>
          </p:cNvPr>
          <p:cNvSpPr>
            <a:spLocks noGrp="1"/>
          </p:cNvSpPr>
          <p:nvPr>
            <p:ph type="sldNum" sz="quarter" idx="12"/>
          </p:nvPr>
        </p:nvSpPr>
        <p:spPr/>
        <p:txBody>
          <a:bodyPr/>
          <a:lstStyle/>
          <a:p>
            <a:fld id="{8B38AFF4-7D76-4C11-9978-EC4A934EDF04}" type="slidenum">
              <a:rPr lang="de-DE" smtClean="0"/>
              <a:pPr/>
              <a:t>18</a:t>
            </a:fld>
            <a:endParaRPr lang="de-DE"/>
          </a:p>
        </p:txBody>
      </p:sp>
      <p:sp>
        <p:nvSpPr>
          <p:cNvPr id="8" name="Date Placeholder 7">
            <a:extLst>
              <a:ext uri="{FF2B5EF4-FFF2-40B4-BE49-F238E27FC236}">
                <a16:creationId xmlns:a16="http://schemas.microsoft.com/office/drawing/2014/main" id="{FC8E14BA-2B2D-4A49-8BF9-66FC70FAAC1A}"/>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70BA99DA-4AF9-4586-BEE2-7CA18885A134}"/>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02399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7677719A-5AA6-44C2-943C-F4DDD62E65BF}"/>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b="5555"/>
          <a:stretch/>
        </p:blipFill>
        <p:spPr bwMode="auto">
          <a:xfrm>
            <a:off x="6590" y="64008"/>
            <a:ext cx="12182362" cy="6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04" imgH="405" progId="TCLayout.ActiveDocument.1">
                  <p:embed/>
                </p:oleObj>
              </mc:Choice>
              <mc:Fallback>
                <p:oleObj name="think-cell Slide" r:id="rId5"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normAutofit fontScale="90000"/>
          </a:bodyPr>
          <a:lstStyle/>
          <a:p>
            <a:r>
              <a:rPr lang="en-US" dirty="0"/>
              <a:t>Sustainability and Sustainable Finance</a:t>
            </a:r>
            <a:br>
              <a:rPr lang="en-US" dirty="0"/>
            </a:br>
            <a:r>
              <a:rPr lang="en-US" sz="2700" dirty="0"/>
              <a:t>Sustainability encompasses the three pillars Environmental (E), Social (S), and Governance (G)</a:t>
            </a:r>
            <a:br>
              <a:rPr lang="en-US" sz="2700" dirty="0"/>
            </a:br>
            <a:endParaRPr lang="en-US" baseline="30000" dirty="0"/>
          </a:p>
        </p:txBody>
      </p:sp>
      <p:sp>
        <p:nvSpPr>
          <p:cNvPr id="36" name="Google Shape;454;p4">
            <a:extLst>
              <a:ext uri="{FF2B5EF4-FFF2-40B4-BE49-F238E27FC236}">
                <a16:creationId xmlns:a16="http://schemas.microsoft.com/office/drawing/2014/main" id="{C2BC528F-0622-45CB-9EC7-78ADC937238C}"/>
              </a:ext>
            </a:extLst>
          </p:cNvPr>
          <p:cNvSpPr txBox="1"/>
          <p:nvPr/>
        </p:nvSpPr>
        <p:spPr>
          <a:xfrm>
            <a:off x="6756002" y="4924625"/>
            <a:ext cx="4993085" cy="1215717"/>
          </a:xfrm>
          <a:prstGeom prst="rect">
            <a:avLst/>
          </a:prstGeom>
          <a:noFill/>
          <a:ln>
            <a:noFill/>
          </a:ln>
        </p:spPr>
        <p:txBody>
          <a:bodyPr spcFirstLastPara="1" wrap="square" lIns="0" tIns="0" rIns="0" bIns="0" anchor="t" anchorCtr="0">
            <a:spAutoFit/>
          </a:bodyPr>
          <a:lstStyle/>
          <a:p>
            <a:pPr lvl="0">
              <a:spcAft>
                <a:spcPts val="300"/>
              </a:spcAft>
              <a:buClr>
                <a:srgbClr val="000000"/>
              </a:buClr>
              <a:buSzPts val="1600"/>
            </a:pPr>
            <a:r>
              <a:rPr lang="en-US" sz="1400" dirty="0">
                <a:solidFill>
                  <a:schemeClr val="accent6"/>
                </a:solidFill>
                <a:ea typeface="Arial"/>
                <a:cs typeface="Arial"/>
                <a:sym typeface="Arial"/>
              </a:rPr>
              <a:t>What is Sustainable Finance?</a:t>
            </a:r>
          </a:p>
          <a:p>
            <a:pPr lvl="0">
              <a:spcAft>
                <a:spcPts val="300"/>
              </a:spcAft>
              <a:buClr>
                <a:srgbClr val="000000"/>
              </a:buClr>
              <a:buSzPts val="1200"/>
            </a:pPr>
            <a:r>
              <a:rPr lang="en-US" sz="1200" dirty="0">
                <a:solidFill>
                  <a:schemeClr val="dk1"/>
                </a:solidFill>
                <a:ea typeface="Arial"/>
                <a:cs typeface="Arial"/>
                <a:sym typeface="Arial"/>
              </a:rPr>
              <a:t>Sustainable finance, or sustainability in the financial system, refers to the process of appropriately considering environmental, social and governance (ESG) aspects in investment decisions in the financial sector, leading to </a:t>
            </a:r>
            <a:r>
              <a:rPr lang="en-US" sz="1200" b="1" dirty="0">
                <a:solidFill>
                  <a:schemeClr val="dk1"/>
                </a:solidFill>
                <a:ea typeface="Arial"/>
                <a:cs typeface="Arial"/>
                <a:sym typeface="Arial"/>
              </a:rPr>
              <a:t>increased longer-term investment in sustainable economic activities and projects.</a:t>
            </a:r>
            <a:endParaRPr lang="en-US" sz="1100" b="1" dirty="0">
              <a:solidFill>
                <a:schemeClr val="dk1"/>
              </a:solidFill>
              <a:ea typeface="Arial"/>
              <a:cs typeface="Arial"/>
              <a:sym typeface="Arial"/>
            </a:endParaRPr>
          </a:p>
        </p:txBody>
      </p:sp>
      <p:sp>
        <p:nvSpPr>
          <p:cNvPr id="37" name="Google Shape;455;p4">
            <a:extLst>
              <a:ext uri="{FF2B5EF4-FFF2-40B4-BE49-F238E27FC236}">
                <a16:creationId xmlns:a16="http://schemas.microsoft.com/office/drawing/2014/main" id="{B3E731DD-54E6-4E55-B664-A70462668D80}"/>
              </a:ext>
            </a:extLst>
          </p:cNvPr>
          <p:cNvSpPr txBox="1"/>
          <p:nvPr/>
        </p:nvSpPr>
        <p:spPr>
          <a:xfrm>
            <a:off x="5721240" y="2103120"/>
            <a:ext cx="2523695" cy="246221"/>
          </a:xfrm>
          <a:prstGeom prst="rect">
            <a:avLst/>
          </a:prstGeom>
          <a:noFill/>
          <a:ln>
            <a:noFill/>
          </a:ln>
        </p:spPr>
        <p:txBody>
          <a:bodyPr spcFirstLastPara="1" wrap="none" lIns="36000" tIns="0" rIns="36000" bIns="0" anchor="t" anchorCtr="0">
            <a:spAutoFit/>
          </a:bodyPr>
          <a:lstStyle/>
          <a:p>
            <a:pPr lvl="0">
              <a:buClr>
                <a:srgbClr val="000000"/>
              </a:buClr>
              <a:buSzPts val="1600"/>
            </a:pPr>
            <a:r>
              <a:rPr lang="en-US" sz="1600">
                <a:solidFill>
                  <a:schemeClr val="accent6"/>
                </a:solidFill>
                <a:ea typeface="Arial"/>
                <a:cs typeface="Arial"/>
                <a:sym typeface="Arial"/>
              </a:rPr>
              <a:t>Sustainability risks (“ESG”)</a:t>
            </a:r>
          </a:p>
        </p:txBody>
      </p:sp>
      <p:sp>
        <p:nvSpPr>
          <p:cNvPr id="38" name="Google Shape;456;p4">
            <a:extLst>
              <a:ext uri="{FF2B5EF4-FFF2-40B4-BE49-F238E27FC236}">
                <a16:creationId xmlns:a16="http://schemas.microsoft.com/office/drawing/2014/main" id="{45120DC4-477D-4F0F-9ABE-BAA3C5FE3047}"/>
              </a:ext>
            </a:extLst>
          </p:cNvPr>
          <p:cNvSpPr txBox="1"/>
          <p:nvPr/>
        </p:nvSpPr>
        <p:spPr>
          <a:xfrm>
            <a:off x="3512890" y="2654528"/>
            <a:ext cx="20010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accent1"/>
                </a:solidFill>
                <a:ea typeface="Arial"/>
                <a:cs typeface="Arial"/>
                <a:sym typeface="Arial"/>
              </a:rPr>
              <a:t>Environment</a:t>
            </a:r>
          </a:p>
        </p:txBody>
      </p:sp>
      <p:sp>
        <p:nvSpPr>
          <p:cNvPr id="39" name="Google Shape;457;p4">
            <a:extLst>
              <a:ext uri="{FF2B5EF4-FFF2-40B4-BE49-F238E27FC236}">
                <a16:creationId xmlns:a16="http://schemas.microsoft.com/office/drawing/2014/main" id="{83676BCB-5E2B-40F4-8C44-DC6CD8D2E6A0}"/>
              </a:ext>
            </a:extLst>
          </p:cNvPr>
          <p:cNvSpPr txBox="1"/>
          <p:nvPr/>
        </p:nvSpPr>
        <p:spPr>
          <a:xfrm>
            <a:off x="6756002" y="2654528"/>
            <a:ext cx="1503441" cy="1023357"/>
          </a:xfrm>
          <a:prstGeom prst="rect">
            <a:avLst/>
          </a:prstGeom>
          <a:noFill/>
          <a:ln>
            <a:noFill/>
          </a:ln>
        </p:spPr>
        <p:txBody>
          <a:bodyPr spcFirstLastPara="1" wrap="square" lIns="0" tIns="0" rIns="0" bIns="0" anchor="t" anchorCtr="0">
            <a:spAutoFit/>
          </a:bodyPr>
          <a:lstStyle/>
          <a:p>
            <a:pPr marL="0" marR="0" lvl="0" indent="0" algn="l" rtl="0">
              <a:lnSpc>
                <a:spcPct val="100000"/>
              </a:lnSpc>
              <a:spcAft>
                <a:spcPts val="300"/>
              </a:spcAft>
              <a:buClr>
                <a:srgbClr val="000000"/>
              </a:buClr>
              <a:buSzPts val="1400"/>
              <a:buFont typeface="Arial"/>
              <a:buNone/>
            </a:pPr>
            <a:r>
              <a:rPr lang="en-US" sz="1400" b="0" i="0" u="none" strike="noStrike" cap="none">
                <a:solidFill>
                  <a:schemeClr val="accent4"/>
                </a:solidFill>
                <a:ea typeface="Arial"/>
                <a:cs typeface="Arial"/>
                <a:sym typeface="Arial"/>
              </a:rPr>
              <a:t>Social</a:t>
            </a:r>
          </a:p>
          <a:p>
            <a:pPr marL="180000" indent="-180000">
              <a:spcAft>
                <a:spcPts val="300"/>
              </a:spcAft>
              <a:buClr>
                <a:srgbClr val="000000"/>
              </a:buClr>
              <a:buSzPts val="1000"/>
              <a:buFont typeface="Arial"/>
              <a:buChar char="•"/>
            </a:pPr>
            <a:r>
              <a:rPr lang="en-US" sz="1000">
                <a:solidFill>
                  <a:schemeClr val="dk1"/>
                </a:solidFill>
                <a:cs typeface="Arial"/>
                <a:sym typeface="Arial"/>
              </a:rPr>
              <a:t>Working conditions</a:t>
            </a:r>
          </a:p>
          <a:p>
            <a:pPr marL="180000" indent="-180000">
              <a:spcAft>
                <a:spcPts val="300"/>
              </a:spcAft>
              <a:buClr>
                <a:srgbClr val="000000"/>
              </a:buClr>
              <a:buSzPts val="1000"/>
              <a:buFont typeface="Arial"/>
              <a:buChar char="•"/>
            </a:pPr>
            <a:r>
              <a:rPr lang="en-US" sz="1000">
                <a:solidFill>
                  <a:schemeClr val="dk1"/>
                </a:solidFill>
                <a:cs typeface="Arial"/>
                <a:sym typeface="Arial"/>
              </a:rPr>
              <a:t>Diversity</a:t>
            </a:r>
          </a:p>
          <a:p>
            <a:pPr marL="180000" indent="-180000">
              <a:spcAft>
                <a:spcPts val="300"/>
              </a:spcAft>
              <a:buClr>
                <a:srgbClr val="000000"/>
              </a:buClr>
              <a:buSzPts val="1000"/>
              <a:buFont typeface="Arial"/>
              <a:buChar char="•"/>
            </a:pPr>
            <a:r>
              <a:rPr lang="en-US" sz="1000">
                <a:solidFill>
                  <a:schemeClr val="dk1"/>
                </a:solidFill>
                <a:cs typeface="Arial"/>
                <a:sym typeface="Arial"/>
              </a:rPr>
              <a:t>Social commitment </a:t>
            </a:r>
          </a:p>
          <a:p>
            <a:pPr marL="180000" indent="-180000">
              <a:spcAft>
                <a:spcPts val="300"/>
              </a:spcAft>
              <a:buClr>
                <a:srgbClr val="000000"/>
              </a:buClr>
              <a:buSzPts val="1000"/>
              <a:buFont typeface="Arial"/>
              <a:buChar char="•"/>
            </a:pPr>
            <a:r>
              <a:rPr lang="en-US" sz="1000">
                <a:solidFill>
                  <a:schemeClr val="dk1"/>
                </a:solidFill>
                <a:cs typeface="Arial"/>
                <a:sym typeface="Arial"/>
              </a:rPr>
              <a:t>etc.</a:t>
            </a:r>
          </a:p>
        </p:txBody>
      </p:sp>
      <p:sp>
        <p:nvSpPr>
          <p:cNvPr id="40" name="Google Shape;458;p4">
            <a:extLst>
              <a:ext uri="{FF2B5EF4-FFF2-40B4-BE49-F238E27FC236}">
                <a16:creationId xmlns:a16="http://schemas.microsoft.com/office/drawing/2014/main" id="{67436D81-9967-4629-A57B-515DAE514EFB}"/>
              </a:ext>
            </a:extLst>
          </p:cNvPr>
          <p:cNvSpPr txBox="1"/>
          <p:nvPr/>
        </p:nvSpPr>
        <p:spPr>
          <a:xfrm>
            <a:off x="2689584" y="3337221"/>
            <a:ext cx="1235400" cy="184800"/>
          </a:xfrm>
          <a:prstGeom prst="rect">
            <a:avLst/>
          </a:prstGeom>
          <a:noFill/>
          <a:ln>
            <a:noFill/>
          </a:ln>
        </p:spPr>
        <p:txBody>
          <a:bodyPr spcFirstLastPara="1" wrap="square" lIns="0" tIns="0" rIns="0" bIns="0" anchor="t" anchorCtr="0">
            <a:spAutoFit/>
          </a:bodyPr>
          <a:lstStyle/>
          <a:p>
            <a:pPr lvl="0" algn="ctr">
              <a:buClr>
                <a:srgbClr val="000000"/>
              </a:buClr>
              <a:buSzPts val="1200"/>
            </a:pPr>
            <a:r>
              <a:rPr lang="en-US" sz="1200">
                <a:solidFill>
                  <a:schemeClr val="accent1"/>
                </a:solidFill>
                <a:cs typeface="Arial"/>
                <a:sym typeface="Arial"/>
              </a:rPr>
              <a:t>Climate</a:t>
            </a:r>
            <a:r>
              <a:rPr lang="en-US" sz="1200">
                <a:solidFill>
                  <a:schemeClr val="accent1"/>
                </a:solidFill>
                <a:ea typeface="Arial"/>
                <a:cs typeface="Arial"/>
                <a:sym typeface="Arial"/>
              </a:rPr>
              <a:t> </a:t>
            </a:r>
            <a:r>
              <a:rPr lang="en-US" sz="1200">
                <a:solidFill>
                  <a:schemeClr val="accent1"/>
                </a:solidFill>
                <a:cs typeface="Arial"/>
                <a:sym typeface="Arial"/>
              </a:rPr>
              <a:t>risks</a:t>
            </a:r>
          </a:p>
        </p:txBody>
      </p:sp>
      <p:sp>
        <p:nvSpPr>
          <p:cNvPr id="41" name="Google Shape;459;p4">
            <a:extLst>
              <a:ext uri="{FF2B5EF4-FFF2-40B4-BE49-F238E27FC236}">
                <a16:creationId xmlns:a16="http://schemas.microsoft.com/office/drawing/2014/main" id="{6C7DE7B5-55BB-4BAF-AC93-E9B1F2C1AFA7}"/>
              </a:ext>
            </a:extLst>
          </p:cNvPr>
          <p:cNvSpPr txBox="1"/>
          <p:nvPr/>
        </p:nvSpPr>
        <p:spPr>
          <a:xfrm>
            <a:off x="5305232" y="3337221"/>
            <a:ext cx="1423200" cy="992579"/>
          </a:xfrm>
          <a:prstGeom prst="rect">
            <a:avLst/>
          </a:prstGeom>
          <a:noFill/>
          <a:ln>
            <a:noFill/>
          </a:ln>
        </p:spPr>
        <p:txBody>
          <a:bodyPr spcFirstLastPara="1" wrap="square" lIns="0" tIns="0" rIns="0" bIns="0" anchor="t" anchorCtr="0">
            <a:spAutoFit/>
          </a:bodyPr>
          <a:lstStyle/>
          <a:p>
            <a:pPr marL="0" marR="0" lvl="0" indent="0" algn="l" rtl="0">
              <a:lnSpc>
                <a:spcPct val="100000"/>
              </a:lnSpc>
              <a:spcAft>
                <a:spcPts val="300"/>
              </a:spcAft>
              <a:buClr>
                <a:srgbClr val="000000"/>
              </a:buClr>
              <a:buSzPts val="1200"/>
              <a:buFont typeface="Arial"/>
              <a:buNone/>
            </a:pPr>
            <a:r>
              <a:rPr lang="en-US" sz="1200" b="0" i="0" u="none" strike="noStrike" cap="none">
                <a:solidFill>
                  <a:schemeClr val="accent1"/>
                </a:solidFill>
                <a:ea typeface="Arial"/>
                <a:cs typeface="Arial"/>
                <a:sym typeface="Arial"/>
              </a:rPr>
              <a:t>Other risks</a:t>
            </a:r>
          </a:p>
          <a:p>
            <a:pPr marL="180000" indent="-180000">
              <a:spcAft>
                <a:spcPts val="300"/>
              </a:spcAft>
              <a:buClr>
                <a:srgbClr val="000000"/>
              </a:buClr>
              <a:buSzPts val="1000"/>
              <a:buFont typeface="Arial"/>
              <a:buChar char="•"/>
            </a:pPr>
            <a:r>
              <a:rPr lang="en-US" sz="1000">
                <a:solidFill>
                  <a:schemeClr val="dk1"/>
                </a:solidFill>
                <a:cs typeface="Arial"/>
                <a:sym typeface="Arial"/>
              </a:rPr>
              <a:t>Bio-diversity </a:t>
            </a:r>
          </a:p>
          <a:p>
            <a:pPr marL="180000" indent="-180000">
              <a:spcAft>
                <a:spcPts val="300"/>
              </a:spcAft>
              <a:buClr>
                <a:srgbClr val="000000"/>
              </a:buClr>
              <a:buSzPts val="1000"/>
              <a:buFont typeface="Arial"/>
              <a:buChar char="•"/>
            </a:pPr>
            <a:r>
              <a:rPr lang="en-US" sz="1000">
                <a:solidFill>
                  <a:schemeClr val="dk1"/>
                </a:solidFill>
                <a:cs typeface="Arial"/>
                <a:sym typeface="Arial"/>
              </a:rPr>
              <a:t>Water quality</a:t>
            </a:r>
          </a:p>
          <a:p>
            <a:pPr marL="180000" indent="-180000">
              <a:spcAft>
                <a:spcPts val="300"/>
              </a:spcAft>
              <a:buClr>
                <a:srgbClr val="000000"/>
              </a:buClr>
              <a:buSzPts val="1000"/>
              <a:buFont typeface="Arial"/>
              <a:buChar char="•"/>
            </a:pPr>
            <a:r>
              <a:rPr lang="en-US" sz="1000">
                <a:solidFill>
                  <a:schemeClr val="dk1"/>
                </a:solidFill>
                <a:cs typeface="Arial"/>
                <a:sym typeface="Arial"/>
              </a:rPr>
              <a:t>Waste</a:t>
            </a:r>
          </a:p>
          <a:p>
            <a:pPr marL="180000" indent="-180000">
              <a:spcAft>
                <a:spcPts val="300"/>
              </a:spcAft>
              <a:buClr>
                <a:srgbClr val="000000"/>
              </a:buClr>
              <a:buSzPts val="1000"/>
              <a:buFont typeface="Arial"/>
              <a:buChar char="•"/>
            </a:pPr>
            <a:r>
              <a:rPr lang="en-US" sz="1000">
                <a:solidFill>
                  <a:schemeClr val="dk1"/>
                </a:solidFill>
                <a:cs typeface="Arial"/>
                <a:sym typeface="Arial"/>
              </a:rPr>
              <a:t>etc.</a:t>
            </a:r>
          </a:p>
        </p:txBody>
      </p:sp>
      <p:sp>
        <p:nvSpPr>
          <p:cNvPr id="42" name="Google Shape;460;p4">
            <a:extLst>
              <a:ext uri="{FF2B5EF4-FFF2-40B4-BE49-F238E27FC236}">
                <a16:creationId xmlns:a16="http://schemas.microsoft.com/office/drawing/2014/main" id="{48F1AE3E-7018-478B-9B62-5C2895C216A2}"/>
              </a:ext>
            </a:extLst>
          </p:cNvPr>
          <p:cNvSpPr txBox="1"/>
          <p:nvPr/>
        </p:nvSpPr>
        <p:spPr>
          <a:xfrm>
            <a:off x="9214031" y="2654528"/>
            <a:ext cx="2583600" cy="1215717"/>
          </a:xfrm>
          <a:prstGeom prst="rect">
            <a:avLst/>
          </a:prstGeom>
          <a:noFill/>
          <a:ln>
            <a:noFill/>
          </a:ln>
        </p:spPr>
        <p:txBody>
          <a:bodyPr spcFirstLastPara="1" wrap="square" lIns="0" tIns="0" rIns="0" bIns="0" anchor="t" anchorCtr="0">
            <a:spAutoFit/>
          </a:bodyPr>
          <a:lstStyle/>
          <a:p>
            <a:pPr marL="0" marR="0" lvl="0" indent="0" algn="l" rtl="0">
              <a:lnSpc>
                <a:spcPct val="100000"/>
              </a:lnSpc>
              <a:spcAft>
                <a:spcPts val="300"/>
              </a:spcAft>
              <a:buClr>
                <a:srgbClr val="000000"/>
              </a:buClr>
              <a:buSzPts val="1400"/>
              <a:buFont typeface="Arial"/>
              <a:buNone/>
            </a:pPr>
            <a:r>
              <a:rPr lang="en-US" sz="1400" b="0" i="0" u="none" strike="noStrike" cap="none">
                <a:solidFill>
                  <a:schemeClr val="accent5"/>
                </a:solidFill>
                <a:ea typeface="Arial"/>
                <a:cs typeface="Arial"/>
                <a:sym typeface="Arial"/>
              </a:rPr>
              <a:t>Governance</a:t>
            </a:r>
          </a:p>
          <a:p>
            <a:pPr marL="180000" lvl="0" indent="-180000">
              <a:spcAft>
                <a:spcPts val="300"/>
              </a:spcAft>
              <a:buClr>
                <a:srgbClr val="000000"/>
              </a:buClr>
              <a:buSzPts val="1000"/>
              <a:buFont typeface="Arial"/>
              <a:buChar char="•"/>
            </a:pPr>
            <a:r>
              <a:rPr lang="en-US" sz="1000">
                <a:solidFill>
                  <a:schemeClr val="dk1"/>
                </a:solidFill>
                <a:ea typeface="Arial"/>
                <a:cs typeface="Arial"/>
                <a:sym typeface="Arial"/>
              </a:rPr>
              <a:t>Anti-corruption</a:t>
            </a:r>
          </a:p>
          <a:p>
            <a:pPr marL="180000" lvl="0" indent="-180000">
              <a:spcAft>
                <a:spcPts val="300"/>
              </a:spcAft>
              <a:buClr>
                <a:srgbClr val="000000"/>
              </a:buClr>
              <a:buSzPts val="1000"/>
              <a:buFont typeface="Arial"/>
              <a:buChar char="•"/>
            </a:pPr>
            <a:r>
              <a:rPr lang="en-US" sz="1000">
                <a:solidFill>
                  <a:schemeClr val="dk1"/>
                </a:solidFill>
                <a:ea typeface="Arial"/>
                <a:cs typeface="Arial"/>
                <a:sym typeface="Arial"/>
              </a:rPr>
              <a:t>Compliance</a:t>
            </a:r>
          </a:p>
          <a:p>
            <a:pPr marL="180000" lvl="0" indent="-180000">
              <a:spcAft>
                <a:spcPts val="300"/>
              </a:spcAft>
              <a:buClr>
                <a:srgbClr val="000000"/>
              </a:buClr>
              <a:buSzPts val="1000"/>
              <a:buFont typeface="Arial"/>
              <a:buChar char="•"/>
            </a:pPr>
            <a:r>
              <a:rPr lang="en-US" sz="1000">
                <a:solidFill>
                  <a:schemeClr val="dk1"/>
                </a:solidFill>
                <a:ea typeface="Arial"/>
                <a:cs typeface="Arial"/>
                <a:sym typeface="Arial"/>
              </a:rPr>
              <a:t>Data protection</a:t>
            </a:r>
          </a:p>
          <a:p>
            <a:pPr marL="180000" lvl="0" indent="-180000">
              <a:spcAft>
                <a:spcPts val="300"/>
              </a:spcAft>
              <a:buClr>
                <a:srgbClr val="000000"/>
              </a:buClr>
              <a:buSzPts val="1000"/>
              <a:buFont typeface="Arial"/>
              <a:buChar char="•"/>
            </a:pPr>
            <a:r>
              <a:rPr lang="en-US" sz="1000">
                <a:solidFill>
                  <a:schemeClr val="dk1"/>
                </a:solidFill>
                <a:ea typeface="Arial"/>
                <a:cs typeface="Arial"/>
                <a:sym typeface="Arial"/>
              </a:rPr>
              <a:t>etc.</a:t>
            </a:r>
          </a:p>
          <a:p>
            <a:pPr marL="457200" marR="0" lvl="0" indent="0" algn="l" rtl="0">
              <a:lnSpc>
                <a:spcPct val="100000"/>
              </a:lnSpc>
              <a:spcAft>
                <a:spcPts val="300"/>
              </a:spcAft>
              <a:buClr>
                <a:srgbClr val="000000"/>
              </a:buClr>
              <a:buSzPts val="1000"/>
              <a:buFont typeface="Arial"/>
              <a:buNone/>
            </a:pPr>
            <a:endParaRPr lang="en-US" sz="1000" b="0" i="0" u="none" strike="noStrike" cap="none">
              <a:solidFill>
                <a:schemeClr val="dk1"/>
              </a:solidFill>
              <a:ea typeface="Arial"/>
              <a:cs typeface="Arial"/>
              <a:sym typeface="Arial"/>
            </a:endParaRPr>
          </a:p>
        </p:txBody>
      </p:sp>
      <p:sp>
        <p:nvSpPr>
          <p:cNvPr id="43" name="Google Shape;461;p4">
            <a:extLst>
              <a:ext uri="{FF2B5EF4-FFF2-40B4-BE49-F238E27FC236}">
                <a16:creationId xmlns:a16="http://schemas.microsoft.com/office/drawing/2014/main" id="{DB5319A8-199F-42E4-82DF-8A4F25CC4EF6}"/>
              </a:ext>
            </a:extLst>
          </p:cNvPr>
          <p:cNvSpPr txBox="1"/>
          <p:nvPr/>
        </p:nvSpPr>
        <p:spPr>
          <a:xfrm>
            <a:off x="1205333" y="4289436"/>
            <a:ext cx="1614300" cy="184800"/>
          </a:xfrm>
          <a:prstGeom prst="rect">
            <a:avLst/>
          </a:prstGeom>
          <a:noFill/>
          <a:ln>
            <a:noFill/>
          </a:ln>
        </p:spPr>
        <p:txBody>
          <a:bodyPr spcFirstLastPara="1" wrap="square" lIns="0" tIns="0" rIns="0" bIns="0" anchor="t" anchorCtr="0">
            <a:spAutoFit/>
          </a:bodyPr>
          <a:lstStyle/>
          <a:p>
            <a:pPr lvl="0" algn="ctr">
              <a:buClr>
                <a:srgbClr val="000000"/>
              </a:buClr>
              <a:buSzPts val="1200"/>
            </a:pPr>
            <a:r>
              <a:rPr lang="en-US" sz="1200">
                <a:solidFill>
                  <a:schemeClr val="accent1"/>
                </a:solidFill>
                <a:ea typeface="Arial"/>
                <a:cs typeface="Arial"/>
                <a:sym typeface="Arial"/>
              </a:rPr>
              <a:t>Physical risks</a:t>
            </a:r>
          </a:p>
        </p:txBody>
      </p:sp>
      <p:sp>
        <p:nvSpPr>
          <p:cNvPr id="44" name="Google Shape;462;p4">
            <a:extLst>
              <a:ext uri="{FF2B5EF4-FFF2-40B4-BE49-F238E27FC236}">
                <a16:creationId xmlns:a16="http://schemas.microsoft.com/office/drawing/2014/main" id="{E4686D9F-2FC9-4823-A1CE-277BFF879964}"/>
              </a:ext>
            </a:extLst>
          </p:cNvPr>
          <p:cNvSpPr txBox="1"/>
          <p:nvPr/>
        </p:nvSpPr>
        <p:spPr>
          <a:xfrm>
            <a:off x="4008173" y="4289436"/>
            <a:ext cx="1908440" cy="1492716"/>
          </a:xfrm>
          <a:prstGeom prst="rect">
            <a:avLst/>
          </a:prstGeom>
          <a:noFill/>
          <a:ln>
            <a:noFill/>
          </a:ln>
        </p:spPr>
        <p:txBody>
          <a:bodyPr spcFirstLastPara="1" wrap="square" lIns="0" tIns="0" rIns="0" bIns="0" anchor="t" anchorCtr="0">
            <a:spAutoFit/>
          </a:bodyPr>
          <a:lstStyle/>
          <a:p>
            <a:pPr>
              <a:spcAft>
                <a:spcPts val="300"/>
              </a:spcAft>
              <a:buClr>
                <a:srgbClr val="000000"/>
              </a:buClr>
              <a:buSzPts val="1200"/>
            </a:pPr>
            <a:r>
              <a:rPr lang="en-US" sz="1200">
                <a:solidFill>
                  <a:schemeClr val="accent1"/>
                </a:solidFill>
                <a:cs typeface="Arial"/>
                <a:sym typeface="Arial"/>
              </a:rPr>
              <a:t>Transition risks</a:t>
            </a:r>
          </a:p>
          <a:p>
            <a:pPr marL="180000" indent="-180000">
              <a:spcAft>
                <a:spcPts val="300"/>
              </a:spcAft>
              <a:buClr>
                <a:srgbClr val="000000"/>
              </a:buClr>
              <a:buSzPts val="1000"/>
              <a:buFont typeface="Arial"/>
              <a:buChar char="•"/>
            </a:pPr>
            <a:r>
              <a:rPr lang="en-US" sz="1000">
                <a:solidFill>
                  <a:schemeClr val="dk1"/>
                </a:solidFill>
                <a:cs typeface="Arial"/>
                <a:sym typeface="Arial"/>
              </a:rPr>
              <a:t>Technological changes</a:t>
            </a:r>
          </a:p>
          <a:p>
            <a:pPr marL="180000" indent="-180000">
              <a:spcAft>
                <a:spcPts val="300"/>
              </a:spcAft>
              <a:buClr>
                <a:srgbClr val="000000"/>
              </a:buClr>
              <a:buSzPts val="1000"/>
              <a:buFont typeface="Arial"/>
              <a:buChar char="•"/>
            </a:pPr>
            <a:r>
              <a:rPr lang="en-US" sz="1000">
                <a:solidFill>
                  <a:schemeClr val="dk1"/>
                </a:solidFill>
                <a:cs typeface="Arial"/>
                <a:sym typeface="Arial"/>
              </a:rPr>
              <a:t>Political, regulatory and legal changes</a:t>
            </a:r>
          </a:p>
          <a:p>
            <a:pPr marL="180000" indent="-180000">
              <a:spcAft>
                <a:spcPts val="300"/>
              </a:spcAft>
              <a:buClr>
                <a:srgbClr val="000000"/>
              </a:buClr>
              <a:buSzPts val="1000"/>
              <a:buFont typeface="Arial"/>
              <a:buChar char="•"/>
            </a:pPr>
            <a:r>
              <a:rPr lang="en-US" sz="1000">
                <a:solidFill>
                  <a:schemeClr val="dk1"/>
                </a:solidFill>
                <a:cs typeface="Arial"/>
                <a:sym typeface="Arial"/>
              </a:rPr>
              <a:t>Changing market sentiment and stakeholders</a:t>
            </a:r>
          </a:p>
          <a:p>
            <a:pPr marL="180000" indent="-180000">
              <a:spcAft>
                <a:spcPts val="300"/>
              </a:spcAft>
              <a:buClr>
                <a:srgbClr val="000000"/>
              </a:buClr>
              <a:buSzPts val="1000"/>
              <a:buFont typeface="Arial"/>
              <a:buChar char="•"/>
            </a:pPr>
            <a:r>
              <a:rPr lang="en-US" sz="1000">
                <a:solidFill>
                  <a:schemeClr val="dk1"/>
                </a:solidFill>
                <a:cs typeface="Arial"/>
                <a:sym typeface="Arial"/>
              </a:rPr>
              <a:t>Reputational and legal risks</a:t>
            </a:r>
          </a:p>
          <a:p>
            <a:pPr marL="180000" indent="-180000">
              <a:spcAft>
                <a:spcPts val="300"/>
              </a:spcAft>
              <a:buClr>
                <a:srgbClr val="000000"/>
              </a:buClr>
              <a:buSzPts val="1000"/>
              <a:buFont typeface="Arial"/>
              <a:buChar char="•"/>
            </a:pPr>
            <a:r>
              <a:rPr lang="en-US" sz="1000">
                <a:solidFill>
                  <a:schemeClr val="dk1"/>
                </a:solidFill>
                <a:cs typeface="Arial"/>
                <a:sym typeface="Arial"/>
              </a:rPr>
              <a:t>etc.</a:t>
            </a:r>
          </a:p>
        </p:txBody>
      </p:sp>
      <p:sp>
        <p:nvSpPr>
          <p:cNvPr id="45" name="Google Shape;463;p4">
            <a:extLst>
              <a:ext uri="{FF2B5EF4-FFF2-40B4-BE49-F238E27FC236}">
                <a16:creationId xmlns:a16="http://schemas.microsoft.com/office/drawing/2014/main" id="{D1D39294-013B-4673-B1A7-3BD1400C23F3}"/>
              </a:ext>
            </a:extLst>
          </p:cNvPr>
          <p:cNvSpPr txBox="1"/>
          <p:nvPr/>
        </p:nvSpPr>
        <p:spPr>
          <a:xfrm>
            <a:off x="442912" y="4885652"/>
            <a:ext cx="1449387" cy="1184940"/>
          </a:xfrm>
          <a:prstGeom prst="rect">
            <a:avLst/>
          </a:prstGeom>
          <a:noFill/>
          <a:ln>
            <a:noFill/>
          </a:ln>
        </p:spPr>
        <p:txBody>
          <a:bodyPr spcFirstLastPara="1" wrap="square" lIns="0" tIns="0" rIns="0" bIns="0" anchor="t" anchorCtr="0">
            <a:spAutoFit/>
          </a:bodyPr>
          <a:lstStyle/>
          <a:p>
            <a:pPr>
              <a:spcAft>
                <a:spcPts val="300"/>
              </a:spcAft>
              <a:buClr>
                <a:srgbClr val="000000"/>
              </a:buClr>
              <a:buSzPts val="1200"/>
            </a:pPr>
            <a:r>
              <a:rPr lang="en-US" sz="1200">
                <a:solidFill>
                  <a:schemeClr val="accent1"/>
                </a:solidFill>
                <a:cs typeface="Arial"/>
                <a:sym typeface="Arial"/>
              </a:rPr>
              <a:t>Acute risks</a:t>
            </a:r>
          </a:p>
          <a:p>
            <a:pPr marL="180000" indent="-180000">
              <a:spcAft>
                <a:spcPts val="300"/>
              </a:spcAft>
              <a:buClr>
                <a:srgbClr val="000000"/>
              </a:buClr>
              <a:buSzPts val="1000"/>
              <a:buFont typeface="Arial"/>
              <a:buChar char="•"/>
            </a:pPr>
            <a:r>
              <a:rPr lang="en-US" sz="1000">
                <a:solidFill>
                  <a:schemeClr val="dk1"/>
                </a:solidFill>
                <a:cs typeface="Arial"/>
                <a:sym typeface="Arial"/>
              </a:rPr>
              <a:t>Heat</a:t>
            </a:r>
          </a:p>
          <a:p>
            <a:pPr marL="180000" indent="-180000">
              <a:spcAft>
                <a:spcPts val="300"/>
              </a:spcAft>
              <a:buClr>
                <a:srgbClr val="000000"/>
              </a:buClr>
              <a:buSzPts val="1000"/>
              <a:buFont typeface="Arial"/>
              <a:buChar char="•"/>
            </a:pPr>
            <a:r>
              <a:rPr lang="en-US" sz="1000">
                <a:solidFill>
                  <a:schemeClr val="dk1"/>
                </a:solidFill>
                <a:cs typeface="Arial"/>
                <a:sym typeface="Arial"/>
              </a:rPr>
              <a:t>Floods </a:t>
            </a:r>
          </a:p>
          <a:p>
            <a:pPr marL="180000" indent="-180000">
              <a:spcAft>
                <a:spcPts val="300"/>
              </a:spcAft>
              <a:buClr>
                <a:srgbClr val="000000"/>
              </a:buClr>
              <a:buSzPts val="1000"/>
              <a:buFont typeface="Arial"/>
              <a:buChar char="•"/>
            </a:pPr>
            <a:r>
              <a:rPr lang="en-US" sz="1000">
                <a:solidFill>
                  <a:schemeClr val="dk1"/>
                </a:solidFill>
                <a:cs typeface="Arial"/>
                <a:sym typeface="Arial"/>
              </a:rPr>
              <a:t>Hurricanes</a:t>
            </a:r>
          </a:p>
          <a:p>
            <a:pPr marL="180000" indent="-180000">
              <a:spcAft>
                <a:spcPts val="300"/>
              </a:spcAft>
              <a:buClr>
                <a:srgbClr val="000000"/>
              </a:buClr>
              <a:buSzPts val="1000"/>
              <a:buFont typeface="Arial"/>
              <a:buChar char="•"/>
            </a:pPr>
            <a:r>
              <a:rPr lang="en-US" sz="1000">
                <a:solidFill>
                  <a:schemeClr val="dk1"/>
                </a:solidFill>
                <a:cs typeface="Arial"/>
                <a:sym typeface="Arial"/>
              </a:rPr>
              <a:t>Wildfires</a:t>
            </a:r>
          </a:p>
          <a:p>
            <a:pPr marL="180000" indent="-180000">
              <a:spcAft>
                <a:spcPts val="300"/>
              </a:spcAft>
              <a:buClr>
                <a:srgbClr val="000000"/>
              </a:buClr>
              <a:buSzPts val="1000"/>
              <a:buFont typeface="Arial"/>
              <a:buChar char="•"/>
            </a:pPr>
            <a:r>
              <a:rPr lang="en-US" sz="1000">
                <a:solidFill>
                  <a:schemeClr val="dk1"/>
                </a:solidFill>
                <a:cs typeface="Arial"/>
                <a:sym typeface="Arial"/>
              </a:rPr>
              <a:t>etc.</a:t>
            </a:r>
          </a:p>
        </p:txBody>
      </p:sp>
      <p:sp>
        <p:nvSpPr>
          <p:cNvPr id="46" name="Google Shape;464;p4">
            <a:extLst>
              <a:ext uri="{FF2B5EF4-FFF2-40B4-BE49-F238E27FC236}">
                <a16:creationId xmlns:a16="http://schemas.microsoft.com/office/drawing/2014/main" id="{E1FFA818-38EE-46DD-97EB-DF202A42662D}"/>
              </a:ext>
            </a:extLst>
          </p:cNvPr>
          <p:cNvSpPr txBox="1"/>
          <p:nvPr/>
        </p:nvSpPr>
        <p:spPr>
          <a:xfrm>
            <a:off x="2145648" y="4885652"/>
            <a:ext cx="1813982" cy="1184940"/>
          </a:xfrm>
          <a:prstGeom prst="rect">
            <a:avLst/>
          </a:prstGeom>
          <a:noFill/>
          <a:ln>
            <a:noFill/>
          </a:ln>
        </p:spPr>
        <p:txBody>
          <a:bodyPr spcFirstLastPara="1" wrap="square" lIns="0" tIns="0" rIns="0" bIns="0" anchor="t" anchorCtr="0">
            <a:spAutoFit/>
          </a:bodyPr>
          <a:lstStyle/>
          <a:p>
            <a:pPr>
              <a:spcAft>
                <a:spcPts val="300"/>
              </a:spcAft>
              <a:buClr>
                <a:srgbClr val="000000"/>
              </a:buClr>
              <a:buSzPts val="1200"/>
            </a:pPr>
            <a:r>
              <a:rPr lang="en-US" sz="1200">
                <a:solidFill>
                  <a:schemeClr val="accent1"/>
                </a:solidFill>
                <a:cs typeface="Arial"/>
                <a:sym typeface="Arial"/>
              </a:rPr>
              <a:t>Chronic risks</a:t>
            </a:r>
          </a:p>
          <a:p>
            <a:pPr marL="180000" indent="-180000">
              <a:spcAft>
                <a:spcPts val="300"/>
              </a:spcAft>
              <a:buClr>
                <a:srgbClr val="000000"/>
              </a:buClr>
              <a:buSzPts val="1000"/>
              <a:buFont typeface="Arial"/>
              <a:buChar char="•"/>
            </a:pPr>
            <a:r>
              <a:rPr lang="en-US" sz="1000">
                <a:solidFill>
                  <a:schemeClr val="dk1"/>
                </a:solidFill>
                <a:cs typeface="Arial"/>
                <a:sym typeface="Arial"/>
              </a:rPr>
              <a:t>Temperature rise</a:t>
            </a:r>
          </a:p>
          <a:p>
            <a:pPr marL="180000" indent="-180000">
              <a:spcAft>
                <a:spcPts val="300"/>
              </a:spcAft>
              <a:buClr>
                <a:srgbClr val="000000"/>
              </a:buClr>
              <a:buSzPts val="1000"/>
              <a:buFont typeface="Arial"/>
              <a:buChar char="•"/>
            </a:pPr>
            <a:r>
              <a:rPr lang="en-US" sz="1000">
                <a:solidFill>
                  <a:schemeClr val="dk1"/>
                </a:solidFill>
                <a:cs typeface="Arial"/>
                <a:sym typeface="Arial"/>
              </a:rPr>
              <a:t>Precipitation</a:t>
            </a:r>
          </a:p>
          <a:p>
            <a:pPr marL="180000" indent="-180000">
              <a:spcAft>
                <a:spcPts val="300"/>
              </a:spcAft>
              <a:buClr>
                <a:srgbClr val="000000"/>
              </a:buClr>
              <a:buSzPts val="1000"/>
              <a:buFont typeface="Arial"/>
              <a:buChar char="•"/>
            </a:pPr>
            <a:r>
              <a:rPr lang="en-US" sz="1000">
                <a:solidFill>
                  <a:schemeClr val="dk1"/>
                </a:solidFill>
                <a:cs typeface="Arial"/>
                <a:sym typeface="Arial"/>
              </a:rPr>
              <a:t>Agricultural productivity</a:t>
            </a:r>
          </a:p>
          <a:p>
            <a:pPr marL="180000" indent="-180000">
              <a:spcAft>
                <a:spcPts val="300"/>
              </a:spcAft>
              <a:buClr>
                <a:srgbClr val="000000"/>
              </a:buClr>
              <a:buSzPts val="1000"/>
              <a:buFont typeface="Arial"/>
              <a:buChar char="•"/>
            </a:pPr>
            <a:r>
              <a:rPr lang="en-US" sz="1000">
                <a:solidFill>
                  <a:schemeClr val="dk1"/>
                </a:solidFill>
                <a:cs typeface="Arial"/>
                <a:sym typeface="Arial"/>
              </a:rPr>
              <a:t>Sea level rise</a:t>
            </a:r>
          </a:p>
          <a:p>
            <a:pPr marL="180000" indent="-180000">
              <a:spcAft>
                <a:spcPts val="300"/>
              </a:spcAft>
              <a:buClr>
                <a:srgbClr val="000000"/>
              </a:buClr>
              <a:buSzPts val="1000"/>
              <a:buFont typeface="Arial"/>
              <a:buChar char="•"/>
            </a:pPr>
            <a:r>
              <a:rPr lang="en-US" sz="1000">
                <a:solidFill>
                  <a:schemeClr val="dk1"/>
                </a:solidFill>
                <a:cs typeface="Arial"/>
                <a:sym typeface="Arial"/>
              </a:rPr>
              <a:t>etc.</a:t>
            </a:r>
          </a:p>
        </p:txBody>
      </p:sp>
      <p:sp>
        <p:nvSpPr>
          <p:cNvPr id="47" name="Google Shape;475;p4">
            <a:extLst>
              <a:ext uri="{FF2B5EF4-FFF2-40B4-BE49-F238E27FC236}">
                <a16:creationId xmlns:a16="http://schemas.microsoft.com/office/drawing/2014/main" id="{4E13CC87-4DDD-4F87-89BB-7EF2FEB67362}"/>
              </a:ext>
            </a:extLst>
          </p:cNvPr>
          <p:cNvSpPr txBox="1"/>
          <p:nvPr/>
        </p:nvSpPr>
        <p:spPr>
          <a:xfrm>
            <a:off x="6682850" y="3741755"/>
            <a:ext cx="2457900" cy="1354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800"/>
              <a:buFont typeface="Arial"/>
              <a:buNone/>
            </a:pPr>
            <a:r>
              <a:rPr lang="en-US" sz="8800" b="0" i="0" u="none" strike="noStrike" cap="none">
                <a:solidFill>
                  <a:schemeClr val="accent1"/>
                </a:solidFill>
                <a:ea typeface="Arial"/>
                <a:cs typeface="Arial"/>
                <a:sym typeface="Arial"/>
              </a:rPr>
              <a:t>E</a:t>
            </a:r>
            <a:r>
              <a:rPr lang="en-US" sz="8800" b="0" i="0" u="none" strike="noStrike" cap="none">
                <a:solidFill>
                  <a:schemeClr val="accent4"/>
                </a:solidFill>
                <a:ea typeface="Arial"/>
                <a:cs typeface="Arial"/>
                <a:sym typeface="Arial"/>
              </a:rPr>
              <a:t>S</a:t>
            </a:r>
            <a:r>
              <a:rPr lang="en-US" sz="8800" b="0" i="0" u="none" strike="noStrike" cap="none">
                <a:solidFill>
                  <a:schemeClr val="accent5"/>
                </a:solidFill>
                <a:ea typeface="Arial"/>
                <a:cs typeface="Arial"/>
                <a:sym typeface="Arial"/>
              </a:rPr>
              <a:t>G</a:t>
            </a:r>
            <a:endParaRPr lang="en-US" sz="1400" b="0" i="0" u="none" strike="noStrike" cap="none">
              <a:solidFill>
                <a:schemeClr val="accent5"/>
              </a:solidFill>
              <a:ea typeface="Arial"/>
              <a:cs typeface="Arial"/>
              <a:sym typeface="Arial"/>
            </a:endParaRPr>
          </a:p>
        </p:txBody>
      </p:sp>
      <p:sp>
        <p:nvSpPr>
          <p:cNvPr id="48" name="Google Shape;476;p4">
            <a:extLst>
              <a:ext uri="{FF2B5EF4-FFF2-40B4-BE49-F238E27FC236}">
                <a16:creationId xmlns:a16="http://schemas.microsoft.com/office/drawing/2014/main" id="{2CF9D415-753E-42B4-AD32-CDE992224900}"/>
              </a:ext>
            </a:extLst>
          </p:cNvPr>
          <p:cNvSpPr/>
          <p:nvPr/>
        </p:nvSpPr>
        <p:spPr>
          <a:xfrm>
            <a:off x="3652196" y="2598823"/>
            <a:ext cx="298048" cy="298048"/>
          </a:xfrm>
          <a:custGeom>
            <a:avLst/>
            <a:gdLst/>
            <a:ahLst/>
            <a:cxnLst/>
            <a:rect l="l" t="t" r="r" b="b"/>
            <a:pathLst>
              <a:path w="346" h="346" extrusionOk="0">
                <a:moveTo>
                  <a:pt x="0" y="0"/>
                </a:moveTo>
                <a:cubicBezTo>
                  <a:pt x="0" y="346"/>
                  <a:pt x="0" y="346"/>
                  <a:pt x="0" y="346"/>
                </a:cubicBezTo>
                <a:cubicBezTo>
                  <a:pt x="346" y="346"/>
                  <a:pt x="346" y="346"/>
                  <a:pt x="346" y="346"/>
                </a:cubicBezTo>
                <a:cubicBezTo>
                  <a:pt x="346" y="0"/>
                  <a:pt x="346" y="0"/>
                  <a:pt x="346" y="0"/>
                </a:cubicBezTo>
                <a:lnTo>
                  <a:pt x="0" y="0"/>
                </a:lnTo>
                <a:close/>
                <a:moveTo>
                  <a:pt x="115" y="113"/>
                </a:moveTo>
                <a:cubicBezTo>
                  <a:pt x="126" y="103"/>
                  <a:pt x="136" y="93"/>
                  <a:pt x="147" y="85"/>
                </a:cubicBezTo>
                <a:cubicBezTo>
                  <a:pt x="147" y="187"/>
                  <a:pt x="147" y="187"/>
                  <a:pt x="147" y="187"/>
                </a:cubicBezTo>
                <a:cubicBezTo>
                  <a:pt x="94" y="240"/>
                  <a:pt x="94" y="240"/>
                  <a:pt x="94" y="240"/>
                </a:cubicBezTo>
                <a:cubicBezTo>
                  <a:pt x="94" y="136"/>
                  <a:pt x="94" y="136"/>
                  <a:pt x="94" y="136"/>
                </a:cubicBezTo>
                <a:cubicBezTo>
                  <a:pt x="101" y="129"/>
                  <a:pt x="108" y="121"/>
                  <a:pt x="115" y="113"/>
                </a:cubicBezTo>
                <a:close/>
                <a:moveTo>
                  <a:pt x="318" y="16"/>
                </a:moveTo>
                <a:cubicBezTo>
                  <a:pt x="230" y="104"/>
                  <a:pt x="230" y="104"/>
                  <a:pt x="230" y="104"/>
                </a:cubicBezTo>
                <a:cubicBezTo>
                  <a:pt x="230" y="39"/>
                  <a:pt x="230" y="39"/>
                  <a:pt x="230" y="39"/>
                </a:cubicBezTo>
                <a:cubicBezTo>
                  <a:pt x="267" y="25"/>
                  <a:pt x="299" y="19"/>
                  <a:pt x="318" y="16"/>
                </a:cubicBezTo>
                <a:close/>
                <a:moveTo>
                  <a:pt x="216" y="119"/>
                </a:moveTo>
                <a:cubicBezTo>
                  <a:pt x="162" y="172"/>
                  <a:pt x="162" y="172"/>
                  <a:pt x="162" y="172"/>
                </a:cubicBezTo>
                <a:cubicBezTo>
                  <a:pt x="162" y="74"/>
                  <a:pt x="162" y="74"/>
                  <a:pt x="162" y="74"/>
                </a:cubicBezTo>
                <a:cubicBezTo>
                  <a:pt x="180" y="62"/>
                  <a:pt x="198" y="53"/>
                  <a:pt x="216" y="45"/>
                </a:cubicBezTo>
                <a:lnTo>
                  <a:pt x="216" y="119"/>
                </a:lnTo>
                <a:close/>
                <a:moveTo>
                  <a:pt x="79" y="255"/>
                </a:moveTo>
                <a:cubicBezTo>
                  <a:pt x="17" y="318"/>
                  <a:pt x="17" y="318"/>
                  <a:pt x="17" y="318"/>
                </a:cubicBezTo>
                <a:cubicBezTo>
                  <a:pt x="21" y="285"/>
                  <a:pt x="36" y="218"/>
                  <a:pt x="79" y="156"/>
                </a:cubicBezTo>
                <a:lnTo>
                  <a:pt x="79" y="255"/>
                </a:lnTo>
                <a:close/>
                <a:moveTo>
                  <a:pt x="90" y="266"/>
                </a:moveTo>
                <a:cubicBezTo>
                  <a:pt x="191" y="266"/>
                  <a:pt x="191" y="266"/>
                  <a:pt x="191" y="266"/>
                </a:cubicBezTo>
                <a:cubicBezTo>
                  <a:pt x="127" y="311"/>
                  <a:pt x="59" y="325"/>
                  <a:pt x="26" y="329"/>
                </a:cubicBezTo>
                <a:lnTo>
                  <a:pt x="90" y="266"/>
                </a:lnTo>
                <a:close/>
                <a:moveTo>
                  <a:pt x="210" y="251"/>
                </a:moveTo>
                <a:cubicBezTo>
                  <a:pt x="105" y="251"/>
                  <a:pt x="105" y="251"/>
                  <a:pt x="105" y="251"/>
                </a:cubicBezTo>
                <a:cubicBezTo>
                  <a:pt x="158" y="198"/>
                  <a:pt x="158" y="198"/>
                  <a:pt x="158" y="198"/>
                </a:cubicBezTo>
                <a:cubicBezTo>
                  <a:pt x="261" y="198"/>
                  <a:pt x="261" y="198"/>
                  <a:pt x="261" y="198"/>
                </a:cubicBezTo>
                <a:cubicBezTo>
                  <a:pt x="252" y="209"/>
                  <a:pt x="242" y="221"/>
                  <a:pt x="231" y="232"/>
                </a:cubicBezTo>
                <a:cubicBezTo>
                  <a:pt x="224" y="239"/>
                  <a:pt x="217" y="245"/>
                  <a:pt x="210" y="251"/>
                </a:cubicBezTo>
                <a:close/>
                <a:moveTo>
                  <a:pt x="271" y="183"/>
                </a:moveTo>
                <a:cubicBezTo>
                  <a:pt x="173" y="183"/>
                  <a:pt x="173" y="183"/>
                  <a:pt x="173" y="183"/>
                </a:cubicBezTo>
                <a:cubicBezTo>
                  <a:pt x="226" y="130"/>
                  <a:pt x="226" y="130"/>
                  <a:pt x="226" y="130"/>
                </a:cubicBezTo>
                <a:cubicBezTo>
                  <a:pt x="300" y="130"/>
                  <a:pt x="300" y="130"/>
                  <a:pt x="300" y="130"/>
                </a:cubicBezTo>
                <a:cubicBezTo>
                  <a:pt x="293" y="147"/>
                  <a:pt x="283" y="165"/>
                  <a:pt x="271" y="183"/>
                </a:cubicBezTo>
                <a:close/>
                <a:moveTo>
                  <a:pt x="306" y="115"/>
                </a:moveTo>
                <a:cubicBezTo>
                  <a:pt x="241" y="115"/>
                  <a:pt x="241" y="115"/>
                  <a:pt x="241" y="115"/>
                </a:cubicBezTo>
                <a:cubicBezTo>
                  <a:pt x="330" y="26"/>
                  <a:pt x="330" y="26"/>
                  <a:pt x="330" y="26"/>
                </a:cubicBezTo>
                <a:cubicBezTo>
                  <a:pt x="327" y="45"/>
                  <a:pt x="321" y="78"/>
                  <a:pt x="306" y="115"/>
                </a:cubicBezTo>
                <a:close/>
                <a:moveTo>
                  <a:pt x="256" y="14"/>
                </a:moveTo>
                <a:cubicBezTo>
                  <a:pt x="211" y="28"/>
                  <a:pt x="154" y="53"/>
                  <a:pt x="105" y="103"/>
                </a:cubicBezTo>
                <a:cubicBezTo>
                  <a:pt x="96" y="112"/>
                  <a:pt x="88" y="121"/>
                  <a:pt x="80" y="130"/>
                </a:cubicBezTo>
                <a:cubicBezTo>
                  <a:pt x="79" y="130"/>
                  <a:pt x="79" y="130"/>
                  <a:pt x="79" y="130"/>
                </a:cubicBezTo>
                <a:cubicBezTo>
                  <a:pt x="79" y="131"/>
                  <a:pt x="79" y="131"/>
                  <a:pt x="79" y="131"/>
                </a:cubicBezTo>
                <a:cubicBezTo>
                  <a:pt x="45" y="174"/>
                  <a:pt x="26" y="219"/>
                  <a:pt x="15" y="257"/>
                </a:cubicBezTo>
                <a:cubicBezTo>
                  <a:pt x="15" y="14"/>
                  <a:pt x="15" y="14"/>
                  <a:pt x="15" y="14"/>
                </a:cubicBezTo>
                <a:lnTo>
                  <a:pt x="256" y="14"/>
                </a:lnTo>
                <a:close/>
                <a:moveTo>
                  <a:pt x="90" y="331"/>
                </a:moveTo>
                <a:cubicBezTo>
                  <a:pt x="136" y="317"/>
                  <a:pt x="192" y="292"/>
                  <a:pt x="242" y="242"/>
                </a:cubicBezTo>
                <a:cubicBezTo>
                  <a:pt x="292" y="192"/>
                  <a:pt x="318" y="134"/>
                  <a:pt x="331" y="88"/>
                </a:cubicBezTo>
                <a:cubicBezTo>
                  <a:pt x="331" y="331"/>
                  <a:pt x="331" y="331"/>
                  <a:pt x="331" y="331"/>
                </a:cubicBezTo>
                <a:lnTo>
                  <a:pt x="90" y="33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lang="en-US" sz="1350" b="0" i="0" u="none" strike="noStrike" cap="none">
              <a:solidFill>
                <a:srgbClr val="000000"/>
              </a:solidFill>
              <a:ea typeface="Arial"/>
              <a:cs typeface="Arial"/>
              <a:sym typeface="Arial"/>
            </a:endParaRPr>
          </a:p>
        </p:txBody>
      </p:sp>
      <p:grpSp>
        <p:nvGrpSpPr>
          <p:cNvPr id="49" name="Google Shape;477;p4">
            <a:extLst>
              <a:ext uri="{FF2B5EF4-FFF2-40B4-BE49-F238E27FC236}">
                <a16:creationId xmlns:a16="http://schemas.microsoft.com/office/drawing/2014/main" id="{7BFC3F7F-A265-422F-BD7F-4EE84CA443CC}"/>
              </a:ext>
            </a:extLst>
          </p:cNvPr>
          <p:cNvGrpSpPr/>
          <p:nvPr/>
        </p:nvGrpSpPr>
        <p:grpSpPr>
          <a:xfrm>
            <a:off x="6385767" y="2601159"/>
            <a:ext cx="296343" cy="300190"/>
            <a:chOff x="5380038" y="1219200"/>
            <a:chExt cx="122239" cy="123826"/>
          </a:xfrm>
          <a:solidFill>
            <a:schemeClr val="accent4"/>
          </a:solidFill>
        </p:grpSpPr>
        <p:sp>
          <p:nvSpPr>
            <p:cNvPr id="50" name="Google Shape;478;p4">
              <a:extLst>
                <a:ext uri="{FF2B5EF4-FFF2-40B4-BE49-F238E27FC236}">
                  <a16:creationId xmlns:a16="http://schemas.microsoft.com/office/drawing/2014/main" id="{766994B3-0A4B-4662-8EC8-2EA2A97C1A97}"/>
                </a:ext>
              </a:extLst>
            </p:cNvPr>
            <p:cNvSpPr/>
            <p:nvPr/>
          </p:nvSpPr>
          <p:spPr>
            <a:xfrm>
              <a:off x="5472113" y="1257300"/>
              <a:ext cx="17463" cy="23813"/>
            </a:xfrm>
            <a:custGeom>
              <a:avLst/>
              <a:gdLst/>
              <a:ahLst/>
              <a:cxnLst/>
              <a:rect l="l" t="t" r="r" b="b"/>
              <a:pathLst>
                <a:path w="82" h="109" extrusionOk="0">
                  <a:moveTo>
                    <a:pt x="41" y="109"/>
                  </a:moveTo>
                  <a:cubicBezTo>
                    <a:pt x="54" y="109"/>
                    <a:pt x="62" y="101"/>
                    <a:pt x="69" y="94"/>
                  </a:cubicBezTo>
                  <a:cubicBezTo>
                    <a:pt x="77" y="84"/>
                    <a:pt x="82" y="67"/>
                    <a:pt x="82" y="45"/>
                  </a:cubicBezTo>
                  <a:cubicBezTo>
                    <a:pt x="82" y="20"/>
                    <a:pt x="63" y="0"/>
                    <a:pt x="41" y="0"/>
                  </a:cubicBezTo>
                  <a:cubicBezTo>
                    <a:pt x="18" y="0"/>
                    <a:pt x="0" y="20"/>
                    <a:pt x="0" y="45"/>
                  </a:cubicBezTo>
                  <a:cubicBezTo>
                    <a:pt x="0" y="67"/>
                    <a:pt x="4" y="84"/>
                    <a:pt x="13" y="94"/>
                  </a:cubicBezTo>
                  <a:cubicBezTo>
                    <a:pt x="20" y="101"/>
                    <a:pt x="27" y="109"/>
                    <a:pt x="41" y="109"/>
                  </a:cubicBezTo>
                  <a:close/>
                  <a:moveTo>
                    <a:pt x="41" y="23"/>
                  </a:moveTo>
                  <a:cubicBezTo>
                    <a:pt x="51" y="23"/>
                    <a:pt x="59" y="33"/>
                    <a:pt x="59" y="45"/>
                  </a:cubicBezTo>
                  <a:cubicBezTo>
                    <a:pt x="59" y="61"/>
                    <a:pt x="54" y="86"/>
                    <a:pt x="41" y="86"/>
                  </a:cubicBezTo>
                  <a:cubicBezTo>
                    <a:pt x="28" y="86"/>
                    <a:pt x="23" y="61"/>
                    <a:pt x="23" y="45"/>
                  </a:cubicBezTo>
                  <a:cubicBezTo>
                    <a:pt x="23" y="33"/>
                    <a:pt x="31" y="23"/>
                    <a:pt x="41" y="23"/>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ea typeface="Arial"/>
                <a:cs typeface="Arial"/>
                <a:sym typeface="Arial"/>
              </a:endParaRPr>
            </a:p>
          </p:txBody>
        </p:sp>
        <p:sp>
          <p:nvSpPr>
            <p:cNvPr id="51" name="Google Shape;479;p4">
              <a:extLst>
                <a:ext uri="{FF2B5EF4-FFF2-40B4-BE49-F238E27FC236}">
                  <a16:creationId xmlns:a16="http://schemas.microsoft.com/office/drawing/2014/main" id="{A425B94E-9FC6-48E2-B0E0-2ED5A0D515CD}"/>
                </a:ext>
              </a:extLst>
            </p:cNvPr>
            <p:cNvSpPr/>
            <p:nvPr/>
          </p:nvSpPr>
          <p:spPr>
            <a:xfrm>
              <a:off x="5392738" y="1257300"/>
              <a:ext cx="17463" cy="23813"/>
            </a:xfrm>
            <a:custGeom>
              <a:avLst/>
              <a:gdLst/>
              <a:ahLst/>
              <a:cxnLst/>
              <a:rect l="l" t="t" r="r" b="b"/>
              <a:pathLst>
                <a:path w="82" h="109" extrusionOk="0">
                  <a:moveTo>
                    <a:pt x="41" y="109"/>
                  </a:moveTo>
                  <a:cubicBezTo>
                    <a:pt x="55" y="109"/>
                    <a:pt x="62" y="101"/>
                    <a:pt x="69" y="94"/>
                  </a:cubicBezTo>
                  <a:cubicBezTo>
                    <a:pt x="78" y="84"/>
                    <a:pt x="82" y="67"/>
                    <a:pt x="82" y="45"/>
                  </a:cubicBezTo>
                  <a:cubicBezTo>
                    <a:pt x="82" y="20"/>
                    <a:pt x="64" y="0"/>
                    <a:pt x="41" y="0"/>
                  </a:cubicBezTo>
                  <a:cubicBezTo>
                    <a:pt x="19" y="0"/>
                    <a:pt x="0" y="20"/>
                    <a:pt x="0" y="45"/>
                  </a:cubicBezTo>
                  <a:cubicBezTo>
                    <a:pt x="0" y="67"/>
                    <a:pt x="5" y="84"/>
                    <a:pt x="13" y="94"/>
                  </a:cubicBezTo>
                  <a:cubicBezTo>
                    <a:pt x="20" y="101"/>
                    <a:pt x="28" y="109"/>
                    <a:pt x="41" y="109"/>
                  </a:cubicBezTo>
                  <a:close/>
                  <a:moveTo>
                    <a:pt x="41" y="86"/>
                  </a:moveTo>
                  <a:cubicBezTo>
                    <a:pt x="28" y="86"/>
                    <a:pt x="23" y="61"/>
                    <a:pt x="23" y="45"/>
                  </a:cubicBezTo>
                  <a:cubicBezTo>
                    <a:pt x="23" y="33"/>
                    <a:pt x="31" y="23"/>
                    <a:pt x="41" y="23"/>
                  </a:cubicBezTo>
                  <a:cubicBezTo>
                    <a:pt x="51" y="23"/>
                    <a:pt x="59" y="33"/>
                    <a:pt x="59" y="45"/>
                  </a:cubicBezTo>
                  <a:cubicBezTo>
                    <a:pt x="59" y="61"/>
                    <a:pt x="54" y="86"/>
                    <a:pt x="41" y="8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ea typeface="Arial"/>
                <a:cs typeface="Arial"/>
                <a:sym typeface="Arial"/>
              </a:endParaRPr>
            </a:p>
          </p:txBody>
        </p:sp>
        <p:sp>
          <p:nvSpPr>
            <p:cNvPr id="52" name="Google Shape;480;p4">
              <a:extLst>
                <a:ext uri="{FF2B5EF4-FFF2-40B4-BE49-F238E27FC236}">
                  <a16:creationId xmlns:a16="http://schemas.microsoft.com/office/drawing/2014/main" id="{CACC3738-4A6C-4287-AC8A-755770CD3C24}"/>
                </a:ext>
              </a:extLst>
            </p:cNvPr>
            <p:cNvSpPr/>
            <p:nvPr/>
          </p:nvSpPr>
          <p:spPr>
            <a:xfrm>
              <a:off x="5380038" y="1219200"/>
              <a:ext cx="122239" cy="123826"/>
            </a:xfrm>
            <a:custGeom>
              <a:avLst/>
              <a:gdLst/>
              <a:ahLst/>
              <a:cxnLst/>
              <a:rect l="l" t="t" r="r" b="b"/>
              <a:pathLst>
                <a:path w="576" h="576" extrusionOk="0">
                  <a:moveTo>
                    <a:pt x="0" y="0"/>
                  </a:moveTo>
                  <a:cubicBezTo>
                    <a:pt x="0" y="576"/>
                    <a:pt x="0" y="576"/>
                    <a:pt x="0" y="576"/>
                  </a:cubicBezTo>
                  <a:cubicBezTo>
                    <a:pt x="90" y="576"/>
                    <a:pt x="90" y="576"/>
                    <a:pt x="90" y="576"/>
                  </a:cubicBezTo>
                  <a:cubicBezTo>
                    <a:pt x="106" y="419"/>
                    <a:pt x="106" y="419"/>
                    <a:pt x="106" y="419"/>
                  </a:cubicBezTo>
                  <a:cubicBezTo>
                    <a:pt x="114" y="397"/>
                    <a:pt x="131" y="380"/>
                    <a:pt x="152" y="373"/>
                  </a:cubicBezTo>
                  <a:cubicBezTo>
                    <a:pt x="238" y="344"/>
                    <a:pt x="238" y="344"/>
                    <a:pt x="238" y="344"/>
                  </a:cubicBezTo>
                  <a:cubicBezTo>
                    <a:pt x="239" y="343"/>
                    <a:pt x="240" y="344"/>
                    <a:pt x="241" y="344"/>
                  </a:cubicBezTo>
                  <a:cubicBezTo>
                    <a:pt x="248" y="351"/>
                    <a:pt x="248" y="351"/>
                    <a:pt x="248" y="351"/>
                  </a:cubicBezTo>
                  <a:cubicBezTo>
                    <a:pt x="258" y="362"/>
                    <a:pt x="273" y="368"/>
                    <a:pt x="288" y="368"/>
                  </a:cubicBezTo>
                  <a:cubicBezTo>
                    <a:pt x="303" y="368"/>
                    <a:pt x="318" y="362"/>
                    <a:pt x="328" y="351"/>
                  </a:cubicBezTo>
                  <a:cubicBezTo>
                    <a:pt x="335" y="344"/>
                    <a:pt x="335" y="344"/>
                    <a:pt x="335" y="344"/>
                  </a:cubicBezTo>
                  <a:cubicBezTo>
                    <a:pt x="336" y="344"/>
                    <a:pt x="337" y="343"/>
                    <a:pt x="338" y="344"/>
                  </a:cubicBezTo>
                  <a:cubicBezTo>
                    <a:pt x="424" y="373"/>
                    <a:pt x="424" y="373"/>
                    <a:pt x="424" y="373"/>
                  </a:cubicBezTo>
                  <a:cubicBezTo>
                    <a:pt x="446" y="380"/>
                    <a:pt x="462" y="397"/>
                    <a:pt x="470" y="419"/>
                  </a:cubicBezTo>
                  <a:cubicBezTo>
                    <a:pt x="486" y="576"/>
                    <a:pt x="486" y="576"/>
                    <a:pt x="486" y="576"/>
                  </a:cubicBezTo>
                  <a:cubicBezTo>
                    <a:pt x="576" y="576"/>
                    <a:pt x="576" y="576"/>
                    <a:pt x="576" y="576"/>
                  </a:cubicBezTo>
                  <a:cubicBezTo>
                    <a:pt x="576" y="0"/>
                    <a:pt x="576" y="0"/>
                    <a:pt x="576" y="0"/>
                  </a:cubicBezTo>
                  <a:lnTo>
                    <a:pt x="0" y="0"/>
                  </a:lnTo>
                  <a:close/>
                  <a:moveTo>
                    <a:pt x="144" y="350"/>
                  </a:moveTo>
                  <a:cubicBezTo>
                    <a:pt x="115" y="360"/>
                    <a:pt x="92" y="383"/>
                    <a:pt x="83" y="412"/>
                  </a:cubicBezTo>
                  <a:cubicBezTo>
                    <a:pt x="68" y="551"/>
                    <a:pt x="68" y="551"/>
                    <a:pt x="68" y="551"/>
                  </a:cubicBezTo>
                  <a:cubicBezTo>
                    <a:pt x="25" y="551"/>
                    <a:pt x="25" y="551"/>
                    <a:pt x="25" y="551"/>
                  </a:cubicBezTo>
                  <a:cubicBezTo>
                    <a:pt x="25" y="369"/>
                    <a:pt x="25" y="369"/>
                    <a:pt x="25" y="369"/>
                  </a:cubicBezTo>
                  <a:cubicBezTo>
                    <a:pt x="27" y="350"/>
                    <a:pt x="27" y="350"/>
                    <a:pt x="27" y="350"/>
                  </a:cubicBezTo>
                  <a:cubicBezTo>
                    <a:pt x="30" y="342"/>
                    <a:pt x="36" y="336"/>
                    <a:pt x="44" y="333"/>
                  </a:cubicBezTo>
                  <a:cubicBezTo>
                    <a:pt x="80" y="321"/>
                    <a:pt x="80" y="321"/>
                    <a:pt x="80" y="321"/>
                  </a:cubicBezTo>
                  <a:cubicBezTo>
                    <a:pt x="81" y="322"/>
                    <a:pt x="81" y="322"/>
                    <a:pt x="81" y="322"/>
                  </a:cubicBezTo>
                  <a:cubicBezTo>
                    <a:pt x="87" y="328"/>
                    <a:pt x="95" y="331"/>
                    <a:pt x="103" y="331"/>
                  </a:cubicBezTo>
                  <a:cubicBezTo>
                    <a:pt x="112" y="331"/>
                    <a:pt x="120" y="328"/>
                    <a:pt x="126" y="322"/>
                  </a:cubicBezTo>
                  <a:cubicBezTo>
                    <a:pt x="127" y="321"/>
                    <a:pt x="127" y="321"/>
                    <a:pt x="127" y="321"/>
                  </a:cubicBezTo>
                  <a:cubicBezTo>
                    <a:pt x="163" y="333"/>
                    <a:pt x="163" y="333"/>
                    <a:pt x="163" y="333"/>
                  </a:cubicBezTo>
                  <a:cubicBezTo>
                    <a:pt x="167" y="335"/>
                    <a:pt x="170" y="337"/>
                    <a:pt x="173" y="340"/>
                  </a:cubicBezTo>
                  <a:lnTo>
                    <a:pt x="144" y="350"/>
                  </a:lnTo>
                  <a:close/>
                  <a:moveTo>
                    <a:pt x="317" y="327"/>
                  </a:moveTo>
                  <a:cubicBezTo>
                    <a:pt x="311" y="334"/>
                    <a:pt x="311" y="334"/>
                    <a:pt x="311" y="334"/>
                  </a:cubicBezTo>
                  <a:cubicBezTo>
                    <a:pt x="305" y="340"/>
                    <a:pt x="297" y="344"/>
                    <a:pt x="288" y="344"/>
                  </a:cubicBezTo>
                  <a:cubicBezTo>
                    <a:pt x="279" y="344"/>
                    <a:pt x="271" y="340"/>
                    <a:pt x="265" y="334"/>
                  </a:cubicBezTo>
                  <a:cubicBezTo>
                    <a:pt x="259" y="327"/>
                    <a:pt x="259" y="327"/>
                    <a:pt x="259" y="327"/>
                  </a:cubicBezTo>
                  <a:cubicBezTo>
                    <a:pt x="251" y="320"/>
                    <a:pt x="240" y="317"/>
                    <a:pt x="230" y="320"/>
                  </a:cubicBezTo>
                  <a:cubicBezTo>
                    <a:pt x="196" y="332"/>
                    <a:pt x="196" y="332"/>
                    <a:pt x="196" y="332"/>
                  </a:cubicBezTo>
                  <a:cubicBezTo>
                    <a:pt x="190" y="322"/>
                    <a:pt x="181" y="315"/>
                    <a:pt x="170" y="311"/>
                  </a:cubicBezTo>
                  <a:cubicBezTo>
                    <a:pt x="131" y="298"/>
                    <a:pt x="131" y="298"/>
                    <a:pt x="131" y="298"/>
                  </a:cubicBezTo>
                  <a:cubicBezTo>
                    <a:pt x="125" y="296"/>
                    <a:pt x="117" y="298"/>
                    <a:pt x="112" y="303"/>
                  </a:cubicBezTo>
                  <a:cubicBezTo>
                    <a:pt x="109" y="306"/>
                    <a:pt x="109" y="306"/>
                    <a:pt x="109" y="306"/>
                  </a:cubicBezTo>
                  <a:cubicBezTo>
                    <a:pt x="106" y="309"/>
                    <a:pt x="100" y="309"/>
                    <a:pt x="97" y="306"/>
                  </a:cubicBezTo>
                  <a:cubicBezTo>
                    <a:pt x="94" y="303"/>
                    <a:pt x="94" y="303"/>
                    <a:pt x="94" y="303"/>
                  </a:cubicBezTo>
                  <a:cubicBezTo>
                    <a:pt x="89" y="298"/>
                    <a:pt x="82" y="296"/>
                    <a:pt x="75" y="298"/>
                  </a:cubicBezTo>
                  <a:cubicBezTo>
                    <a:pt x="36" y="311"/>
                    <a:pt x="36" y="311"/>
                    <a:pt x="36" y="311"/>
                  </a:cubicBezTo>
                  <a:cubicBezTo>
                    <a:pt x="32" y="313"/>
                    <a:pt x="28" y="315"/>
                    <a:pt x="25" y="317"/>
                  </a:cubicBezTo>
                  <a:cubicBezTo>
                    <a:pt x="25" y="25"/>
                    <a:pt x="25" y="25"/>
                    <a:pt x="25" y="25"/>
                  </a:cubicBezTo>
                  <a:cubicBezTo>
                    <a:pt x="551" y="25"/>
                    <a:pt x="551" y="25"/>
                    <a:pt x="551" y="25"/>
                  </a:cubicBezTo>
                  <a:cubicBezTo>
                    <a:pt x="551" y="317"/>
                    <a:pt x="551" y="317"/>
                    <a:pt x="551" y="317"/>
                  </a:cubicBezTo>
                  <a:cubicBezTo>
                    <a:pt x="548" y="315"/>
                    <a:pt x="544" y="313"/>
                    <a:pt x="540" y="311"/>
                  </a:cubicBezTo>
                  <a:cubicBezTo>
                    <a:pt x="501" y="298"/>
                    <a:pt x="501" y="298"/>
                    <a:pt x="501" y="298"/>
                  </a:cubicBezTo>
                  <a:cubicBezTo>
                    <a:pt x="494" y="296"/>
                    <a:pt x="487" y="298"/>
                    <a:pt x="482" y="303"/>
                  </a:cubicBezTo>
                  <a:cubicBezTo>
                    <a:pt x="479" y="306"/>
                    <a:pt x="479" y="306"/>
                    <a:pt x="479" y="306"/>
                  </a:cubicBezTo>
                  <a:cubicBezTo>
                    <a:pt x="476" y="309"/>
                    <a:pt x="470" y="309"/>
                    <a:pt x="467" y="306"/>
                  </a:cubicBezTo>
                  <a:cubicBezTo>
                    <a:pt x="464" y="303"/>
                    <a:pt x="464" y="303"/>
                    <a:pt x="464" y="303"/>
                  </a:cubicBezTo>
                  <a:cubicBezTo>
                    <a:pt x="459" y="298"/>
                    <a:pt x="451" y="296"/>
                    <a:pt x="445" y="298"/>
                  </a:cubicBezTo>
                  <a:cubicBezTo>
                    <a:pt x="406" y="311"/>
                    <a:pt x="406" y="311"/>
                    <a:pt x="406" y="311"/>
                  </a:cubicBezTo>
                  <a:cubicBezTo>
                    <a:pt x="395" y="315"/>
                    <a:pt x="386" y="322"/>
                    <a:pt x="380" y="332"/>
                  </a:cubicBezTo>
                  <a:cubicBezTo>
                    <a:pt x="346" y="320"/>
                    <a:pt x="346" y="320"/>
                    <a:pt x="346" y="320"/>
                  </a:cubicBezTo>
                  <a:cubicBezTo>
                    <a:pt x="336" y="317"/>
                    <a:pt x="325" y="320"/>
                    <a:pt x="317" y="327"/>
                  </a:cubicBezTo>
                  <a:close/>
                  <a:moveTo>
                    <a:pt x="508" y="551"/>
                  </a:moveTo>
                  <a:cubicBezTo>
                    <a:pt x="494" y="415"/>
                    <a:pt x="494" y="415"/>
                    <a:pt x="494" y="415"/>
                  </a:cubicBezTo>
                  <a:cubicBezTo>
                    <a:pt x="493" y="412"/>
                    <a:pt x="493" y="412"/>
                    <a:pt x="493" y="412"/>
                  </a:cubicBezTo>
                  <a:cubicBezTo>
                    <a:pt x="484" y="383"/>
                    <a:pt x="461" y="360"/>
                    <a:pt x="432" y="350"/>
                  </a:cubicBezTo>
                  <a:cubicBezTo>
                    <a:pt x="403" y="340"/>
                    <a:pt x="403" y="340"/>
                    <a:pt x="403" y="340"/>
                  </a:cubicBezTo>
                  <a:cubicBezTo>
                    <a:pt x="406" y="337"/>
                    <a:pt x="409" y="335"/>
                    <a:pt x="413" y="333"/>
                  </a:cubicBezTo>
                  <a:cubicBezTo>
                    <a:pt x="449" y="321"/>
                    <a:pt x="449" y="321"/>
                    <a:pt x="449" y="321"/>
                  </a:cubicBezTo>
                  <a:cubicBezTo>
                    <a:pt x="450" y="322"/>
                    <a:pt x="450" y="322"/>
                    <a:pt x="450" y="322"/>
                  </a:cubicBezTo>
                  <a:cubicBezTo>
                    <a:pt x="456" y="328"/>
                    <a:pt x="464" y="331"/>
                    <a:pt x="473" y="331"/>
                  </a:cubicBezTo>
                  <a:cubicBezTo>
                    <a:pt x="481" y="331"/>
                    <a:pt x="489" y="328"/>
                    <a:pt x="495" y="322"/>
                  </a:cubicBezTo>
                  <a:cubicBezTo>
                    <a:pt x="496" y="321"/>
                    <a:pt x="496" y="321"/>
                    <a:pt x="496" y="321"/>
                  </a:cubicBezTo>
                  <a:cubicBezTo>
                    <a:pt x="532" y="333"/>
                    <a:pt x="532" y="333"/>
                    <a:pt x="532" y="333"/>
                  </a:cubicBezTo>
                  <a:cubicBezTo>
                    <a:pt x="540" y="336"/>
                    <a:pt x="546" y="342"/>
                    <a:pt x="549" y="350"/>
                  </a:cubicBezTo>
                  <a:cubicBezTo>
                    <a:pt x="551" y="369"/>
                    <a:pt x="551" y="369"/>
                    <a:pt x="551" y="369"/>
                  </a:cubicBezTo>
                  <a:cubicBezTo>
                    <a:pt x="551" y="551"/>
                    <a:pt x="551" y="551"/>
                    <a:pt x="551" y="551"/>
                  </a:cubicBezTo>
                  <a:lnTo>
                    <a:pt x="508" y="551"/>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ea typeface="Arial"/>
                <a:cs typeface="Arial"/>
                <a:sym typeface="Arial"/>
              </a:endParaRPr>
            </a:p>
          </p:txBody>
        </p:sp>
        <p:sp>
          <p:nvSpPr>
            <p:cNvPr id="53" name="Google Shape;481;p4">
              <a:extLst>
                <a:ext uri="{FF2B5EF4-FFF2-40B4-BE49-F238E27FC236}">
                  <a16:creationId xmlns:a16="http://schemas.microsoft.com/office/drawing/2014/main" id="{767F748C-5818-47E8-95A5-79891AB6BEF0}"/>
                </a:ext>
              </a:extLst>
            </p:cNvPr>
            <p:cNvSpPr/>
            <p:nvPr/>
          </p:nvSpPr>
          <p:spPr>
            <a:xfrm>
              <a:off x="5424488" y="1239838"/>
              <a:ext cx="33338" cy="44450"/>
            </a:xfrm>
            <a:custGeom>
              <a:avLst/>
              <a:gdLst/>
              <a:ahLst/>
              <a:cxnLst/>
              <a:rect l="l" t="t" r="r" b="b"/>
              <a:pathLst>
                <a:path w="156" h="213" extrusionOk="0">
                  <a:moveTo>
                    <a:pt x="78" y="0"/>
                  </a:moveTo>
                  <a:cubicBezTo>
                    <a:pt x="35" y="0"/>
                    <a:pt x="0" y="38"/>
                    <a:pt x="0" y="86"/>
                  </a:cubicBezTo>
                  <a:cubicBezTo>
                    <a:pt x="0" y="132"/>
                    <a:pt x="9" y="165"/>
                    <a:pt x="26" y="184"/>
                  </a:cubicBezTo>
                  <a:cubicBezTo>
                    <a:pt x="40" y="200"/>
                    <a:pt x="54" y="213"/>
                    <a:pt x="78" y="213"/>
                  </a:cubicBezTo>
                  <a:cubicBezTo>
                    <a:pt x="102" y="213"/>
                    <a:pt x="116" y="200"/>
                    <a:pt x="130" y="184"/>
                  </a:cubicBezTo>
                  <a:cubicBezTo>
                    <a:pt x="147" y="165"/>
                    <a:pt x="156" y="132"/>
                    <a:pt x="156" y="86"/>
                  </a:cubicBezTo>
                  <a:cubicBezTo>
                    <a:pt x="156" y="38"/>
                    <a:pt x="121" y="0"/>
                    <a:pt x="78" y="0"/>
                  </a:cubicBezTo>
                  <a:close/>
                  <a:moveTo>
                    <a:pt x="112" y="168"/>
                  </a:moveTo>
                  <a:cubicBezTo>
                    <a:pt x="97" y="184"/>
                    <a:pt x="90" y="189"/>
                    <a:pt x="78" y="189"/>
                  </a:cubicBezTo>
                  <a:cubicBezTo>
                    <a:pt x="66" y="189"/>
                    <a:pt x="59" y="184"/>
                    <a:pt x="44" y="168"/>
                  </a:cubicBezTo>
                  <a:cubicBezTo>
                    <a:pt x="32" y="154"/>
                    <a:pt x="25" y="124"/>
                    <a:pt x="25" y="86"/>
                  </a:cubicBezTo>
                  <a:cubicBezTo>
                    <a:pt x="25" y="52"/>
                    <a:pt x="49" y="24"/>
                    <a:pt x="78" y="24"/>
                  </a:cubicBezTo>
                  <a:cubicBezTo>
                    <a:pt x="107" y="24"/>
                    <a:pt x="131" y="52"/>
                    <a:pt x="131" y="86"/>
                  </a:cubicBezTo>
                  <a:cubicBezTo>
                    <a:pt x="131" y="124"/>
                    <a:pt x="124" y="154"/>
                    <a:pt x="112" y="168"/>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ea typeface="Arial"/>
                <a:cs typeface="Arial"/>
                <a:sym typeface="Arial"/>
              </a:endParaRPr>
            </a:p>
          </p:txBody>
        </p:sp>
      </p:grpSp>
      <p:sp>
        <p:nvSpPr>
          <p:cNvPr id="54" name="Google Shape;482;p4">
            <a:extLst>
              <a:ext uri="{FF2B5EF4-FFF2-40B4-BE49-F238E27FC236}">
                <a16:creationId xmlns:a16="http://schemas.microsoft.com/office/drawing/2014/main" id="{1D9CE388-8712-44C8-B217-E0992AFCB3C8}"/>
              </a:ext>
            </a:extLst>
          </p:cNvPr>
          <p:cNvSpPr/>
          <p:nvPr/>
        </p:nvSpPr>
        <p:spPr>
          <a:xfrm>
            <a:off x="8826975" y="2599659"/>
            <a:ext cx="298048" cy="298803"/>
          </a:xfrm>
          <a:custGeom>
            <a:avLst/>
            <a:gdLst/>
            <a:ahLst/>
            <a:cxnLst/>
            <a:rect l="l" t="t" r="r" b="b"/>
            <a:pathLst>
              <a:path w="395" h="396" extrusionOk="0">
                <a:moveTo>
                  <a:pt x="0" y="0"/>
                </a:moveTo>
                <a:lnTo>
                  <a:pt x="0" y="396"/>
                </a:lnTo>
                <a:lnTo>
                  <a:pt x="395" y="396"/>
                </a:lnTo>
                <a:lnTo>
                  <a:pt x="395" y="0"/>
                </a:lnTo>
                <a:lnTo>
                  <a:pt x="0" y="0"/>
                </a:lnTo>
                <a:close/>
                <a:moveTo>
                  <a:pt x="378" y="379"/>
                </a:moveTo>
                <a:lnTo>
                  <a:pt x="17" y="379"/>
                </a:lnTo>
                <a:lnTo>
                  <a:pt x="17" y="16"/>
                </a:lnTo>
                <a:lnTo>
                  <a:pt x="378" y="16"/>
                </a:lnTo>
                <a:lnTo>
                  <a:pt x="378" y="379"/>
                </a:lnTo>
                <a:close/>
                <a:moveTo>
                  <a:pt x="343" y="346"/>
                </a:moveTo>
                <a:lnTo>
                  <a:pt x="50" y="346"/>
                </a:lnTo>
                <a:lnTo>
                  <a:pt x="50" y="329"/>
                </a:lnTo>
                <a:lnTo>
                  <a:pt x="343" y="329"/>
                </a:lnTo>
                <a:lnTo>
                  <a:pt x="343" y="346"/>
                </a:lnTo>
                <a:close/>
                <a:moveTo>
                  <a:pt x="343" y="140"/>
                </a:moveTo>
                <a:lnTo>
                  <a:pt x="207" y="140"/>
                </a:lnTo>
                <a:lnTo>
                  <a:pt x="207" y="115"/>
                </a:lnTo>
                <a:lnTo>
                  <a:pt x="237" y="115"/>
                </a:lnTo>
                <a:lnTo>
                  <a:pt x="237" y="130"/>
                </a:lnTo>
                <a:lnTo>
                  <a:pt x="289" y="130"/>
                </a:lnTo>
                <a:lnTo>
                  <a:pt x="289" y="75"/>
                </a:lnTo>
                <a:lnTo>
                  <a:pt x="255" y="75"/>
                </a:lnTo>
                <a:lnTo>
                  <a:pt x="255" y="54"/>
                </a:lnTo>
                <a:lnTo>
                  <a:pt x="190" y="54"/>
                </a:lnTo>
                <a:lnTo>
                  <a:pt x="190" y="140"/>
                </a:lnTo>
                <a:lnTo>
                  <a:pt x="50" y="140"/>
                </a:lnTo>
                <a:lnTo>
                  <a:pt x="50" y="157"/>
                </a:lnTo>
                <a:lnTo>
                  <a:pt x="343" y="157"/>
                </a:lnTo>
                <a:lnTo>
                  <a:pt x="343" y="140"/>
                </a:lnTo>
                <a:close/>
                <a:moveTo>
                  <a:pt x="273" y="92"/>
                </a:moveTo>
                <a:lnTo>
                  <a:pt x="273" y="114"/>
                </a:lnTo>
                <a:lnTo>
                  <a:pt x="255" y="114"/>
                </a:lnTo>
                <a:lnTo>
                  <a:pt x="255" y="92"/>
                </a:lnTo>
                <a:lnTo>
                  <a:pt x="273" y="92"/>
                </a:lnTo>
                <a:close/>
                <a:moveTo>
                  <a:pt x="207" y="71"/>
                </a:moveTo>
                <a:lnTo>
                  <a:pt x="237" y="71"/>
                </a:lnTo>
                <a:lnTo>
                  <a:pt x="237" y="75"/>
                </a:lnTo>
                <a:lnTo>
                  <a:pt x="237" y="98"/>
                </a:lnTo>
                <a:lnTo>
                  <a:pt x="207" y="98"/>
                </a:lnTo>
                <a:lnTo>
                  <a:pt x="207" y="71"/>
                </a:lnTo>
                <a:close/>
                <a:moveTo>
                  <a:pt x="123" y="320"/>
                </a:moveTo>
                <a:lnTo>
                  <a:pt x="123" y="167"/>
                </a:lnTo>
                <a:lnTo>
                  <a:pt x="73" y="167"/>
                </a:lnTo>
                <a:lnTo>
                  <a:pt x="73" y="320"/>
                </a:lnTo>
                <a:lnTo>
                  <a:pt x="123" y="320"/>
                </a:lnTo>
                <a:close/>
                <a:moveTo>
                  <a:pt x="90" y="185"/>
                </a:moveTo>
                <a:lnTo>
                  <a:pt x="106" y="185"/>
                </a:lnTo>
                <a:lnTo>
                  <a:pt x="106" y="302"/>
                </a:lnTo>
                <a:lnTo>
                  <a:pt x="90" y="302"/>
                </a:lnTo>
                <a:lnTo>
                  <a:pt x="90" y="185"/>
                </a:lnTo>
                <a:close/>
                <a:moveTo>
                  <a:pt x="189" y="320"/>
                </a:moveTo>
                <a:lnTo>
                  <a:pt x="189" y="167"/>
                </a:lnTo>
                <a:lnTo>
                  <a:pt x="138" y="167"/>
                </a:lnTo>
                <a:lnTo>
                  <a:pt x="138" y="320"/>
                </a:lnTo>
                <a:lnTo>
                  <a:pt x="189" y="320"/>
                </a:lnTo>
                <a:close/>
                <a:moveTo>
                  <a:pt x="155" y="185"/>
                </a:moveTo>
                <a:lnTo>
                  <a:pt x="172" y="185"/>
                </a:lnTo>
                <a:lnTo>
                  <a:pt x="172" y="302"/>
                </a:lnTo>
                <a:lnTo>
                  <a:pt x="155" y="302"/>
                </a:lnTo>
                <a:lnTo>
                  <a:pt x="155" y="185"/>
                </a:lnTo>
                <a:close/>
                <a:moveTo>
                  <a:pt x="255" y="320"/>
                </a:moveTo>
                <a:lnTo>
                  <a:pt x="255" y="167"/>
                </a:lnTo>
                <a:lnTo>
                  <a:pt x="204" y="167"/>
                </a:lnTo>
                <a:lnTo>
                  <a:pt x="204" y="320"/>
                </a:lnTo>
                <a:lnTo>
                  <a:pt x="255" y="320"/>
                </a:lnTo>
                <a:close/>
                <a:moveTo>
                  <a:pt x="220" y="185"/>
                </a:moveTo>
                <a:lnTo>
                  <a:pt x="237" y="185"/>
                </a:lnTo>
                <a:lnTo>
                  <a:pt x="237" y="302"/>
                </a:lnTo>
                <a:lnTo>
                  <a:pt x="220" y="302"/>
                </a:lnTo>
                <a:lnTo>
                  <a:pt x="220" y="185"/>
                </a:lnTo>
                <a:close/>
                <a:moveTo>
                  <a:pt x="320" y="320"/>
                </a:moveTo>
                <a:lnTo>
                  <a:pt x="320" y="167"/>
                </a:lnTo>
                <a:lnTo>
                  <a:pt x="269" y="167"/>
                </a:lnTo>
                <a:lnTo>
                  <a:pt x="269" y="320"/>
                </a:lnTo>
                <a:lnTo>
                  <a:pt x="320" y="320"/>
                </a:lnTo>
                <a:close/>
                <a:moveTo>
                  <a:pt x="287" y="185"/>
                </a:moveTo>
                <a:lnTo>
                  <a:pt x="304" y="185"/>
                </a:lnTo>
                <a:lnTo>
                  <a:pt x="304" y="302"/>
                </a:lnTo>
                <a:lnTo>
                  <a:pt x="287" y="302"/>
                </a:lnTo>
                <a:lnTo>
                  <a:pt x="287" y="185"/>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lang="en-US" sz="1350" b="0" i="0" u="none" strike="noStrike" cap="none">
              <a:solidFill>
                <a:srgbClr val="000000"/>
              </a:solidFill>
              <a:ea typeface="Arial"/>
              <a:cs typeface="Arial"/>
              <a:sym typeface="Arial"/>
            </a:endParaRPr>
          </a:p>
        </p:txBody>
      </p:sp>
      <p:grpSp>
        <p:nvGrpSpPr>
          <p:cNvPr id="55" name="Gruppieren 64">
            <a:extLst>
              <a:ext uri="{FF2B5EF4-FFF2-40B4-BE49-F238E27FC236}">
                <a16:creationId xmlns:a16="http://schemas.microsoft.com/office/drawing/2014/main" id="{C22213F8-1B2B-43B6-9135-9CE5A726B15C}"/>
              </a:ext>
            </a:extLst>
          </p:cNvPr>
          <p:cNvGrpSpPr/>
          <p:nvPr/>
        </p:nvGrpSpPr>
        <p:grpSpPr>
          <a:xfrm>
            <a:off x="1167606" y="4474237"/>
            <a:ext cx="1885033" cy="411416"/>
            <a:chOff x="1167606" y="4474235"/>
            <a:chExt cx="1885033" cy="446898"/>
          </a:xfrm>
        </p:grpSpPr>
        <p:cxnSp>
          <p:nvCxnSpPr>
            <p:cNvPr id="56" name="Verbinder: gewinkelt 37">
              <a:extLst>
                <a:ext uri="{FF2B5EF4-FFF2-40B4-BE49-F238E27FC236}">
                  <a16:creationId xmlns:a16="http://schemas.microsoft.com/office/drawing/2014/main" id="{69E0CA46-9E03-48C8-BF59-A0DD0356E556}"/>
                </a:ext>
              </a:extLst>
            </p:cNvPr>
            <p:cNvCxnSpPr>
              <a:stCxn id="43" idx="2"/>
              <a:endCxn id="46" idx="0"/>
            </p:cNvCxnSpPr>
            <p:nvPr/>
          </p:nvCxnSpPr>
          <p:spPr>
            <a:xfrm rot="16200000" flipH="1">
              <a:off x="2309112" y="4177604"/>
              <a:ext cx="446898" cy="1040156"/>
            </a:xfrm>
            <a:prstGeom prst="bentConnector3">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57" name="Verbinder: gewinkelt 38">
              <a:extLst>
                <a:ext uri="{FF2B5EF4-FFF2-40B4-BE49-F238E27FC236}">
                  <a16:creationId xmlns:a16="http://schemas.microsoft.com/office/drawing/2014/main" id="{79C76A2F-F7D2-425C-A899-8F4BBF832774}"/>
                </a:ext>
              </a:extLst>
            </p:cNvPr>
            <p:cNvCxnSpPr>
              <a:cxnSpLocks/>
              <a:stCxn id="43" idx="2"/>
              <a:endCxn id="45" idx="0"/>
            </p:cNvCxnSpPr>
            <p:nvPr/>
          </p:nvCxnSpPr>
          <p:spPr>
            <a:xfrm rot="5400000">
              <a:off x="1366596" y="4275245"/>
              <a:ext cx="446898" cy="844877"/>
            </a:xfrm>
            <a:prstGeom prst="bentConnector3">
              <a:avLst>
                <a:gd name="adj1" fmla="val 50000"/>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grpSp>
      <p:cxnSp>
        <p:nvCxnSpPr>
          <p:cNvPr id="58" name="Verbinder: gewinkelt 43">
            <a:extLst>
              <a:ext uri="{FF2B5EF4-FFF2-40B4-BE49-F238E27FC236}">
                <a16:creationId xmlns:a16="http://schemas.microsoft.com/office/drawing/2014/main" id="{A34C95E9-F2D7-4607-B046-C979ECFB2AC9}"/>
              </a:ext>
            </a:extLst>
          </p:cNvPr>
          <p:cNvCxnSpPr>
            <a:cxnSpLocks/>
            <a:stCxn id="40" idx="2"/>
            <a:endCxn id="43" idx="0"/>
          </p:cNvCxnSpPr>
          <p:nvPr/>
        </p:nvCxnSpPr>
        <p:spPr>
          <a:xfrm rot="5400000">
            <a:off x="2276177" y="3258328"/>
            <a:ext cx="767415" cy="1294801"/>
          </a:xfrm>
          <a:prstGeom prst="bentConnector3">
            <a:avLst>
              <a:gd name="adj1" fmla="val 50000"/>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59" name="Verbinder: gewinkelt 46">
            <a:extLst>
              <a:ext uri="{FF2B5EF4-FFF2-40B4-BE49-F238E27FC236}">
                <a16:creationId xmlns:a16="http://schemas.microsoft.com/office/drawing/2014/main" id="{CDE19D2C-4C69-4D7D-86EE-2E452B8BFB28}"/>
              </a:ext>
            </a:extLst>
          </p:cNvPr>
          <p:cNvCxnSpPr>
            <a:cxnSpLocks/>
            <a:stCxn id="40" idx="2"/>
            <a:endCxn id="44" idx="0"/>
          </p:cNvCxnSpPr>
          <p:nvPr/>
        </p:nvCxnSpPr>
        <p:spPr>
          <a:xfrm rot="16200000" flipH="1">
            <a:off x="3751131" y="3078173"/>
            <a:ext cx="767415" cy="1655109"/>
          </a:xfrm>
          <a:prstGeom prst="bentConnector3">
            <a:avLst>
              <a:gd name="adj1" fmla="val 50000"/>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60" name="Verbinder: gewinkelt 50">
            <a:extLst>
              <a:ext uri="{FF2B5EF4-FFF2-40B4-BE49-F238E27FC236}">
                <a16:creationId xmlns:a16="http://schemas.microsoft.com/office/drawing/2014/main" id="{03F924FB-9A1D-432C-80EF-F96EAC1F6EAC}"/>
              </a:ext>
            </a:extLst>
          </p:cNvPr>
          <p:cNvCxnSpPr>
            <a:cxnSpLocks/>
            <a:stCxn id="38" idx="2"/>
            <a:endCxn id="40" idx="0"/>
          </p:cNvCxnSpPr>
          <p:nvPr/>
        </p:nvCxnSpPr>
        <p:spPr>
          <a:xfrm rot="5400000">
            <a:off x="3676691" y="2500521"/>
            <a:ext cx="467293" cy="1206106"/>
          </a:xfrm>
          <a:prstGeom prst="bentConnector3">
            <a:avLst>
              <a:gd name="adj1" fmla="val 50000"/>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61" name="Verbinder: gewinkelt 53">
            <a:extLst>
              <a:ext uri="{FF2B5EF4-FFF2-40B4-BE49-F238E27FC236}">
                <a16:creationId xmlns:a16="http://schemas.microsoft.com/office/drawing/2014/main" id="{CFFA46A5-410B-485A-8165-AFC8A03EBD01}"/>
              </a:ext>
            </a:extLst>
          </p:cNvPr>
          <p:cNvCxnSpPr>
            <a:cxnSpLocks/>
            <a:stCxn id="38" idx="2"/>
            <a:endCxn id="41" idx="0"/>
          </p:cNvCxnSpPr>
          <p:nvPr/>
        </p:nvCxnSpPr>
        <p:spPr>
          <a:xfrm rot="16200000" flipH="1">
            <a:off x="5031465" y="2351853"/>
            <a:ext cx="467293" cy="1503442"/>
          </a:xfrm>
          <a:prstGeom prst="bentConnector3">
            <a:avLst>
              <a:gd name="adj1" fmla="val 50000"/>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62" name="Verbinder: gewinkelt 57">
            <a:extLst>
              <a:ext uri="{FF2B5EF4-FFF2-40B4-BE49-F238E27FC236}">
                <a16:creationId xmlns:a16="http://schemas.microsoft.com/office/drawing/2014/main" id="{03154132-5E43-4A4E-B5FD-52812FD483B3}"/>
              </a:ext>
            </a:extLst>
          </p:cNvPr>
          <p:cNvCxnSpPr>
            <a:stCxn id="37" idx="1"/>
            <a:endCxn id="38" idx="0"/>
          </p:cNvCxnSpPr>
          <p:nvPr/>
        </p:nvCxnSpPr>
        <p:spPr>
          <a:xfrm rot="10800000" flipV="1">
            <a:off x="4513390" y="2226230"/>
            <a:ext cx="1207850" cy="428297"/>
          </a:xfrm>
          <a:prstGeom prst="bentConnector2">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63" name="Verbinder: gewinkelt 58">
            <a:extLst>
              <a:ext uri="{FF2B5EF4-FFF2-40B4-BE49-F238E27FC236}">
                <a16:creationId xmlns:a16="http://schemas.microsoft.com/office/drawing/2014/main" id="{88812A55-2437-4873-815A-0353A33AFAF7}"/>
              </a:ext>
            </a:extLst>
          </p:cNvPr>
          <p:cNvCxnSpPr>
            <a:cxnSpLocks/>
            <a:stCxn id="37" idx="3"/>
            <a:endCxn id="42" idx="0"/>
          </p:cNvCxnSpPr>
          <p:nvPr/>
        </p:nvCxnSpPr>
        <p:spPr>
          <a:xfrm>
            <a:off x="8244935" y="2226231"/>
            <a:ext cx="2260896" cy="428297"/>
          </a:xfrm>
          <a:prstGeom prst="bentConnector2">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cxnSp>
        <p:nvCxnSpPr>
          <p:cNvPr id="64" name="Gerader Verbinder 62">
            <a:extLst>
              <a:ext uri="{FF2B5EF4-FFF2-40B4-BE49-F238E27FC236}">
                <a16:creationId xmlns:a16="http://schemas.microsoft.com/office/drawing/2014/main" id="{9F9A2C4B-3D24-445B-9BAE-521FFEA3F8CD}"/>
              </a:ext>
            </a:extLst>
          </p:cNvPr>
          <p:cNvCxnSpPr/>
          <p:nvPr/>
        </p:nvCxnSpPr>
        <p:spPr>
          <a:xfrm>
            <a:off x="7040880" y="2349341"/>
            <a:ext cx="0" cy="301850"/>
          </a:xfrm>
          <a:prstGeom prst="line">
            <a:avLst/>
          </a:prstGeom>
          <a:ln w="12700" cap="sq">
            <a:solidFill>
              <a:schemeClr val="bg2">
                <a:lumMod val="90000"/>
              </a:schemeClr>
            </a:solidFill>
          </a:ln>
        </p:spPr>
        <p:style>
          <a:lnRef idx="1">
            <a:schemeClr val="accent1"/>
          </a:lnRef>
          <a:fillRef idx="0">
            <a:schemeClr val="accent1"/>
          </a:fillRef>
          <a:effectRef idx="0">
            <a:schemeClr val="dk1"/>
          </a:effectRef>
          <a:fontRef idx="minor">
            <a:schemeClr val="lt1"/>
          </a:fontRef>
        </p:style>
      </p:cxnSp>
      <p:sp>
        <p:nvSpPr>
          <p:cNvPr id="3" name="Slide Number Placeholder 2">
            <a:extLst>
              <a:ext uri="{FF2B5EF4-FFF2-40B4-BE49-F238E27FC236}">
                <a16:creationId xmlns:a16="http://schemas.microsoft.com/office/drawing/2014/main" id="{4F23ED25-6DE7-421E-91F2-C0470BC7C80D}"/>
              </a:ext>
            </a:extLst>
          </p:cNvPr>
          <p:cNvSpPr>
            <a:spLocks noGrp="1"/>
          </p:cNvSpPr>
          <p:nvPr>
            <p:ph type="sldNum" sz="quarter" idx="12"/>
          </p:nvPr>
        </p:nvSpPr>
        <p:spPr/>
        <p:txBody>
          <a:bodyPr/>
          <a:lstStyle/>
          <a:p>
            <a:fld id="{8B38AFF4-7D76-4C11-9978-EC4A934EDF04}" type="slidenum">
              <a:rPr lang="de-DE" smtClean="0"/>
              <a:pPr/>
              <a:t>19</a:t>
            </a:fld>
            <a:endParaRPr lang="de-DE"/>
          </a:p>
        </p:txBody>
      </p:sp>
      <p:sp>
        <p:nvSpPr>
          <p:cNvPr id="8" name="Date Placeholder 7">
            <a:extLst>
              <a:ext uri="{FF2B5EF4-FFF2-40B4-BE49-F238E27FC236}">
                <a16:creationId xmlns:a16="http://schemas.microsoft.com/office/drawing/2014/main" id="{16B9AE56-149E-4F7D-9EA5-0A79049E958C}"/>
              </a:ext>
            </a:extLst>
          </p:cNvPr>
          <p:cNvSpPr>
            <a:spLocks noGrp="1"/>
          </p:cNvSpPr>
          <p:nvPr>
            <p:ph type="dt" sz="half" idx="10"/>
          </p:nvPr>
        </p:nvSpPr>
        <p:spPr/>
        <p:txBody>
          <a:bodyPr/>
          <a:lstStyle/>
          <a:p>
            <a:r>
              <a:rPr lang="de-DE"/>
              <a:t>April 2024</a:t>
            </a:r>
          </a:p>
        </p:txBody>
      </p:sp>
      <p:sp>
        <p:nvSpPr>
          <p:cNvPr id="12" name="Footer Placeholder 11">
            <a:extLst>
              <a:ext uri="{FF2B5EF4-FFF2-40B4-BE49-F238E27FC236}">
                <a16:creationId xmlns:a16="http://schemas.microsoft.com/office/drawing/2014/main" id="{2A9D8521-D6B0-4D86-A6BD-9675599AA80A}"/>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03252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D6581E7-3345-41EA-8FE5-816494BB8F37}"/>
              </a:ext>
            </a:extLst>
          </p:cNvPr>
          <p:cNvGraphicFramePr>
            <a:graphicFrameLocks noChangeAspect="1"/>
          </p:cNvGraphicFramePr>
          <p:nvPr>
            <p:custDataLst>
              <p:tags r:id="rId1"/>
            </p:custDataLst>
            <p:extLst>
              <p:ext uri="{D42A27DB-BD31-4B8C-83A1-F6EECF244321}">
                <p14:modId xmlns:p14="http://schemas.microsoft.com/office/powerpoint/2010/main" val="1481850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8" name="Object 7" hidden="1">
                        <a:extLst>
                          <a:ext uri="{FF2B5EF4-FFF2-40B4-BE49-F238E27FC236}">
                            <a16:creationId xmlns:a16="http://schemas.microsoft.com/office/drawing/2014/main" id="{8D6581E7-3345-41EA-8FE5-816494BB8F3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EEA2B4-EA19-48AB-80B4-4635FADD6BE7}"/>
              </a:ext>
            </a:extLst>
          </p:cNvPr>
          <p:cNvSpPr>
            <a:spLocks noGrp="1"/>
          </p:cNvSpPr>
          <p:nvPr>
            <p:ph type="title"/>
          </p:nvPr>
        </p:nvSpPr>
        <p:spPr/>
        <p:txBody>
          <a:bodyPr vert="horz"/>
          <a:lstStyle/>
          <a:p>
            <a:r>
              <a:rPr lang="en-US"/>
              <a:t>Case Description</a:t>
            </a:r>
          </a:p>
        </p:txBody>
      </p:sp>
      <p:sp>
        <p:nvSpPr>
          <p:cNvPr id="10" name="Google Shape;936;p1">
            <a:extLst>
              <a:ext uri="{FF2B5EF4-FFF2-40B4-BE49-F238E27FC236}">
                <a16:creationId xmlns:a16="http://schemas.microsoft.com/office/drawing/2014/main" id="{548049E8-B4CF-43AB-A0F1-04A4FF4ECFE8}"/>
              </a:ext>
            </a:extLst>
          </p:cNvPr>
          <p:cNvSpPr/>
          <p:nvPr/>
        </p:nvSpPr>
        <p:spPr>
          <a:xfrm>
            <a:off x="10301545" y="431862"/>
            <a:ext cx="1431290" cy="441959"/>
          </a:xfrm>
          <a:custGeom>
            <a:avLst/>
            <a:gdLst/>
            <a:ahLst/>
            <a:cxnLst/>
            <a:rect l="l" t="t" r="r" b="b"/>
            <a:pathLst>
              <a:path w="1431289" h="441959" extrusionOk="0">
                <a:moveTo>
                  <a:pt x="928624" y="0"/>
                </a:moveTo>
                <a:lnTo>
                  <a:pt x="151257" y="0"/>
                </a:lnTo>
                <a:lnTo>
                  <a:pt x="103510" y="7659"/>
                </a:lnTo>
                <a:lnTo>
                  <a:pt x="62042" y="28724"/>
                </a:lnTo>
                <a:lnTo>
                  <a:pt x="29321" y="60780"/>
                </a:lnTo>
                <a:lnTo>
                  <a:pt x="7818" y="101413"/>
                </a:lnTo>
                <a:lnTo>
                  <a:pt x="0" y="148209"/>
                </a:lnTo>
                <a:lnTo>
                  <a:pt x="0" y="163702"/>
                </a:lnTo>
                <a:lnTo>
                  <a:pt x="7879" y="210423"/>
                </a:lnTo>
                <a:lnTo>
                  <a:pt x="29413" y="250987"/>
                </a:lnTo>
                <a:lnTo>
                  <a:pt x="62133" y="282986"/>
                </a:lnTo>
                <a:lnTo>
                  <a:pt x="103571" y="304012"/>
                </a:lnTo>
                <a:lnTo>
                  <a:pt x="151257" y="311658"/>
                </a:lnTo>
                <a:lnTo>
                  <a:pt x="517271" y="311658"/>
                </a:lnTo>
                <a:lnTo>
                  <a:pt x="517271" y="316357"/>
                </a:lnTo>
                <a:lnTo>
                  <a:pt x="527379" y="365164"/>
                </a:lnTo>
                <a:lnTo>
                  <a:pt x="554799" y="405066"/>
                </a:lnTo>
                <a:lnTo>
                  <a:pt x="595459" y="432014"/>
                </a:lnTo>
                <a:lnTo>
                  <a:pt x="645287" y="441960"/>
                </a:lnTo>
                <a:lnTo>
                  <a:pt x="1303147" y="441960"/>
                </a:lnTo>
                <a:lnTo>
                  <a:pt x="1352847" y="432034"/>
                </a:lnTo>
                <a:lnTo>
                  <a:pt x="1393475" y="405129"/>
                </a:lnTo>
                <a:lnTo>
                  <a:pt x="1420911" y="365271"/>
                </a:lnTo>
                <a:lnTo>
                  <a:pt x="1431036" y="316484"/>
                </a:lnTo>
                <a:lnTo>
                  <a:pt x="1431036" y="303529"/>
                </a:lnTo>
                <a:lnTo>
                  <a:pt x="1420794" y="254672"/>
                </a:lnTo>
                <a:lnTo>
                  <a:pt x="1393205" y="214804"/>
                </a:lnTo>
                <a:lnTo>
                  <a:pt x="1352401" y="187961"/>
                </a:lnTo>
                <a:lnTo>
                  <a:pt x="1302512" y="178181"/>
                </a:lnTo>
                <a:lnTo>
                  <a:pt x="1079119" y="178181"/>
                </a:lnTo>
                <a:lnTo>
                  <a:pt x="1079119" y="173354"/>
                </a:lnTo>
                <a:lnTo>
                  <a:pt x="1079881" y="168528"/>
                </a:lnTo>
                <a:lnTo>
                  <a:pt x="1079881" y="148209"/>
                </a:lnTo>
                <a:lnTo>
                  <a:pt x="1072014" y="101413"/>
                </a:lnTo>
                <a:lnTo>
                  <a:pt x="1050504" y="60780"/>
                </a:lnTo>
                <a:lnTo>
                  <a:pt x="1017802" y="28724"/>
                </a:lnTo>
                <a:lnTo>
                  <a:pt x="976358" y="7659"/>
                </a:lnTo>
                <a:lnTo>
                  <a:pt x="928624" y="0"/>
                </a:lnTo>
                <a:close/>
              </a:path>
            </a:pathLst>
          </a:custGeom>
          <a:solidFill>
            <a:schemeClr val="bg1">
              <a:lumMod val="95000"/>
            </a:schemeClr>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sym typeface="Arial"/>
            </a:endParaRPr>
          </a:p>
        </p:txBody>
      </p:sp>
      <p:sp>
        <p:nvSpPr>
          <p:cNvPr id="11" name="Google Shape;1353;p19">
            <a:extLst>
              <a:ext uri="{FF2B5EF4-FFF2-40B4-BE49-F238E27FC236}">
                <a16:creationId xmlns:a16="http://schemas.microsoft.com/office/drawing/2014/main" id="{C0B1F69B-7772-454D-B678-25FAB0E7EC54}"/>
              </a:ext>
            </a:extLst>
          </p:cNvPr>
          <p:cNvSpPr/>
          <p:nvPr/>
        </p:nvSpPr>
        <p:spPr>
          <a:xfrm>
            <a:off x="11224867" y="322359"/>
            <a:ext cx="638809" cy="135890"/>
          </a:xfrm>
          <a:custGeom>
            <a:avLst/>
            <a:gdLst/>
            <a:ahLst/>
            <a:cxnLst/>
            <a:rect l="l" t="t" r="r" b="b"/>
            <a:pathLst>
              <a:path w="638809" h="135890" extrusionOk="0">
                <a:moveTo>
                  <a:pt x="571119" y="0"/>
                </a:moveTo>
                <a:lnTo>
                  <a:pt x="548507" y="4482"/>
                </a:lnTo>
                <a:lnTo>
                  <a:pt x="529478" y="16525"/>
                </a:lnTo>
                <a:lnTo>
                  <a:pt x="515237" y="34022"/>
                </a:lnTo>
                <a:lnTo>
                  <a:pt x="506983" y="54863"/>
                </a:lnTo>
                <a:lnTo>
                  <a:pt x="6476" y="54863"/>
                </a:lnTo>
                <a:lnTo>
                  <a:pt x="0" y="61340"/>
                </a:lnTo>
                <a:lnTo>
                  <a:pt x="0" y="77469"/>
                </a:lnTo>
                <a:lnTo>
                  <a:pt x="6476" y="83947"/>
                </a:lnTo>
                <a:lnTo>
                  <a:pt x="506983" y="83947"/>
                </a:lnTo>
                <a:lnTo>
                  <a:pt x="515237" y="104292"/>
                </a:lnTo>
                <a:lnTo>
                  <a:pt x="529478" y="120697"/>
                </a:lnTo>
                <a:lnTo>
                  <a:pt x="548507" y="131649"/>
                </a:lnTo>
                <a:lnTo>
                  <a:pt x="571119" y="135636"/>
                </a:lnTo>
                <a:lnTo>
                  <a:pt x="597943" y="130486"/>
                </a:lnTo>
                <a:lnTo>
                  <a:pt x="619315" y="116252"/>
                </a:lnTo>
                <a:lnTo>
                  <a:pt x="623521" y="109854"/>
                </a:lnTo>
                <a:lnTo>
                  <a:pt x="571119" y="109854"/>
                </a:lnTo>
                <a:lnTo>
                  <a:pt x="555676" y="106465"/>
                </a:lnTo>
                <a:lnTo>
                  <a:pt x="543496" y="97313"/>
                </a:lnTo>
                <a:lnTo>
                  <a:pt x="535507" y="83923"/>
                </a:lnTo>
                <a:lnTo>
                  <a:pt x="532637" y="67817"/>
                </a:lnTo>
                <a:lnTo>
                  <a:pt x="535507" y="52228"/>
                </a:lnTo>
                <a:lnTo>
                  <a:pt x="543496" y="39973"/>
                </a:lnTo>
                <a:lnTo>
                  <a:pt x="555676" y="31956"/>
                </a:lnTo>
                <a:lnTo>
                  <a:pt x="571119" y="29082"/>
                </a:lnTo>
                <a:lnTo>
                  <a:pt x="624871" y="29082"/>
                </a:lnTo>
                <a:lnTo>
                  <a:pt x="619315" y="20574"/>
                </a:lnTo>
                <a:lnTo>
                  <a:pt x="597943" y="5595"/>
                </a:lnTo>
                <a:lnTo>
                  <a:pt x="571119" y="0"/>
                </a:lnTo>
                <a:close/>
              </a:path>
              <a:path w="638809" h="135890" extrusionOk="0">
                <a:moveTo>
                  <a:pt x="624871" y="29082"/>
                </a:moveTo>
                <a:lnTo>
                  <a:pt x="571119" y="29082"/>
                </a:lnTo>
                <a:lnTo>
                  <a:pt x="587130" y="31956"/>
                </a:lnTo>
                <a:lnTo>
                  <a:pt x="600440" y="39973"/>
                </a:lnTo>
                <a:lnTo>
                  <a:pt x="609534" y="52228"/>
                </a:lnTo>
                <a:lnTo>
                  <a:pt x="612901" y="67817"/>
                </a:lnTo>
                <a:lnTo>
                  <a:pt x="609518" y="83947"/>
                </a:lnTo>
                <a:lnTo>
                  <a:pt x="600440" y="97313"/>
                </a:lnTo>
                <a:lnTo>
                  <a:pt x="587130" y="106465"/>
                </a:lnTo>
                <a:lnTo>
                  <a:pt x="571119" y="109854"/>
                </a:lnTo>
                <a:lnTo>
                  <a:pt x="623521" y="109854"/>
                </a:lnTo>
                <a:lnTo>
                  <a:pt x="633448" y="94755"/>
                </a:lnTo>
                <a:lnTo>
                  <a:pt x="638555" y="67817"/>
                </a:lnTo>
                <a:lnTo>
                  <a:pt x="633448" y="42219"/>
                </a:lnTo>
                <a:lnTo>
                  <a:pt x="624871" y="29082"/>
                </a:lnTo>
                <a:close/>
              </a:path>
            </a:pathLst>
          </a:custGeom>
          <a:solidFill>
            <a:srgbClr val="FFB600"/>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sym typeface="Arial"/>
            </a:endParaRPr>
          </a:p>
        </p:txBody>
      </p:sp>
      <p:sp>
        <p:nvSpPr>
          <p:cNvPr id="12" name="Google Shape;1354;p19">
            <a:extLst>
              <a:ext uri="{FF2B5EF4-FFF2-40B4-BE49-F238E27FC236}">
                <a16:creationId xmlns:a16="http://schemas.microsoft.com/office/drawing/2014/main" id="{567AFFD6-30A9-4864-8A42-08583BE12696}"/>
              </a:ext>
            </a:extLst>
          </p:cNvPr>
          <p:cNvSpPr/>
          <p:nvPr/>
        </p:nvSpPr>
        <p:spPr>
          <a:xfrm>
            <a:off x="11212676" y="467900"/>
            <a:ext cx="798195" cy="147955"/>
          </a:xfrm>
          <a:custGeom>
            <a:avLst/>
            <a:gdLst/>
            <a:ahLst/>
            <a:cxnLst/>
            <a:rect l="l" t="t" r="r" b="b"/>
            <a:pathLst>
              <a:path w="798195" h="147955" extrusionOk="0">
                <a:moveTo>
                  <a:pt x="131064" y="60579"/>
                </a:moveTo>
                <a:lnTo>
                  <a:pt x="124714" y="54102"/>
                </a:lnTo>
                <a:lnTo>
                  <a:pt x="6350" y="54102"/>
                </a:lnTo>
                <a:lnTo>
                  <a:pt x="0" y="60579"/>
                </a:lnTo>
                <a:lnTo>
                  <a:pt x="0" y="76708"/>
                </a:lnTo>
                <a:lnTo>
                  <a:pt x="6350" y="80010"/>
                </a:lnTo>
                <a:lnTo>
                  <a:pt x="124714" y="80010"/>
                </a:lnTo>
                <a:lnTo>
                  <a:pt x="131064" y="76708"/>
                </a:lnTo>
                <a:lnTo>
                  <a:pt x="131064" y="67056"/>
                </a:lnTo>
                <a:lnTo>
                  <a:pt x="131064" y="60579"/>
                </a:lnTo>
                <a:close/>
              </a:path>
              <a:path w="798195" h="147955" extrusionOk="0">
                <a:moveTo>
                  <a:pt x="214122" y="126492"/>
                </a:moveTo>
                <a:lnTo>
                  <a:pt x="207772" y="120396"/>
                </a:lnTo>
                <a:lnTo>
                  <a:pt x="201422" y="120396"/>
                </a:lnTo>
                <a:lnTo>
                  <a:pt x="93980" y="120396"/>
                </a:lnTo>
                <a:lnTo>
                  <a:pt x="87630" y="126492"/>
                </a:lnTo>
                <a:lnTo>
                  <a:pt x="87630" y="141732"/>
                </a:lnTo>
                <a:lnTo>
                  <a:pt x="93980" y="147828"/>
                </a:lnTo>
                <a:lnTo>
                  <a:pt x="207772" y="147828"/>
                </a:lnTo>
                <a:lnTo>
                  <a:pt x="214122" y="141732"/>
                </a:lnTo>
                <a:lnTo>
                  <a:pt x="214122" y="126492"/>
                </a:lnTo>
                <a:close/>
              </a:path>
              <a:path w="798195" h="147955" extrusionOk="0">
                <a:moveTo>
                  <a:pt x="797814" y="68199"/>
                </a:moveTo>
                <a:lnTo>
                  <a:pt x="792251" y="42494"/>
                </a:lnTo>
                <a:lnTo>
                  <a:pt x="783196" y="29210"/>
                </a:lnTo>
                <a:lnTo>
                  <a:pt x="777405" y="20726"/>
                </a:lnTo>
                <a:lnTo>
                  <a:pt x="768985" y="14808"/>
                </a:lnTo>
                <a:lnTo>
                  <a:pt x="768985" y="68199"/>
                </a:lnTo>
                <a:lnTo>
                  <a:pt x="766127" y="84378"/>
                </a:lnTo>
                <a:lnTo>
                  <a:pt x="758177" y="97815"/>
                </a:lnTo>
                <a:lnTo>
                  <a:pt x="746048" y="106972"/>
                </a:lnTo>
                <a:lnTo>
                  <a:pt x="730631" y="110363"/>
                </a:lnTo>
                <a:lnTo>
                  <a:pt x="714629" y="106972"/>
                </a:lnTo>
                <a:lnTo>
                  <a:pt x="701370" y="97815"/>
                </a:lnTo>
                <a:lnTo>
                  <a:pt x="692315" y="84378"/>
                </a:lnTo>
                <a:lnTo>
                  <a:pt x="688975" y="68199"/>
                </a:lnTo>
                <a:lnTo>
                  <a:pt x="692315" y="52527"/>
                </a:lnTo>
                <a:lnTo>
                  <a:pt x="701370" y="40182"/>
                </a:lnTo>
                <a:lnTo>
                  <a:pt x="714629" y="32105"/>
                </a:lnTo>
                <a:lnTo>
                  <a:pt x="730631" y="29210"/>
                </a:lnTo>
                <a:lnTo>
                  <a:pt x="746048" y="32105"/>
                </a:lnTo>
                <a:lnTo>
                  <a:pt x="758190" y="40182"/>
                </a:lnTo>
                <a:lnTo>
                  <a:pt x="766127" y="52527"/>
                </a:lnTo>
                <a:lnTo>
                  <a:pt x="768985" y="68199"/>
                </a:lnTo>
                <a:lnTo>
                  <a:pt x="768985" y="14808"/>
                </a:lnTo>
                <a:lnTo>
                  <a:pt x="755967" y="5638"/>
                </a:lnTo>
                <a:lnTo>
                  <a:pt x="730631" y="0"/>
                </a:lnTo>
                <a:lnTo>
                  <a:pt x="706120" y="4064"/>
                </a:lnTo>
                <a:lnTo>
                  <a:pt x="686155" y="15430"/>
                </a:lnTo>
                <a:lnTo>
                  <a:pt x="671601" y="32905"/>
                </a:lnTo>
                <a:lnTo>
                  <a:pt x="663321" y="55245"/>
                </a:lnTo>
                <a:lnTo>
                  <a:pt x="163957" y="55245"/>
                </a:lnTo>
                <a:lnTo>
                  <a:pt x="160782" y="61722"/>
                </a:lnTo>
                <a:lnTo>
                  <a:pt x="160782" y="77978"/>
                </a:lnTo>
                <a:lnTo>
                  <a:pt x="163957" y="81153"/>
                </a:lnTo>
                <a:lnTo>
                  <a:pt x="663321" y="81153"/>
                </a:lnTo>
                <a:lnTo>
                  <a:pt x="671601" y="103505"/>
                </a:lnTo>
                <a:lnTo>
                  <a:pt x="686155" y="120967"/>
                </a:lnTo>
                <a:lnTo>
                  <a:pt x="706120" y="132346"/>
                </a:lnTo>
                <a:lnTo>
                  <a:pt x="730631" y="136398"/>
                </a:lnTo>
                <a:lnTo>
                  <a:pt x="755967" y="131229"/>
                </a:lnTo>
                <a:lnTo>
                  <a:pt x="777405" y="116928"/>
                </a:lnTo>
                <a:lnTo>
                  <a:pt x="781913" y="110363"/>
                </a:lnTo>
                <a:lnTo>
                  <a:pt x="792251" y="95313"/>
                </a:lnTo>
                <a:lnTo>
                  <a:pt x="797814" y="68199"/>
                </a:lnTo>
                <a:close/>
              </a:path>
            </a:pathLst>
          </a:custGeom>
          <a:solidFill>
            <a:srgbClr val="FFB600"/>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sym typeface="Arial"/>
            </a:endParaRPr>
          </a:p>
        </p:txBody>
      </p:sp>
      <p:sp>
        <p:nvSpPr>
          <p:cNvPr id="13" name="Google Shape;1355;p19">
            <a:extLst>
              <a:ext uri="{FF2B5EF4-FFF2-40B4-BE49-F238E27FC236}">
                <a16:creationId xmlns:a16="http://schemas.microsoft.com/office/drawing/2014/main" id="{F3576BDB-492B-4702-9575-4987FFA071D1}"/>
              </a:ext>
            </a:extLst>
          </p:cNvPr>
          <p:cNvSpPr/>
          <p:nvPr/>
        </p:nvSpPr>
        <p:spPr>
          <a:xfrm>
            <a:off x="11327738" y="306356"/>
            <a:ext cx="339090" cy="26034"/>
          </a:xfrm>
          <a:custGeom>
            <a:avLst/>
            <a:gdLst/>
            <a:ahLst/>
            <a:cxnLst/>
            <a:rect l="l" t="t" r="r" b="b"/>
            <a:pathLst>
              <a:path w="339090" h="26034" extrusionOk="0">
                <a:moveTo>
                  <a:pt x="224028" y="6477"/>
                </a:moveTo>
                <a:lnTo>
                  <a:pt x="217678" y="0"/>
                </a:lnTo>
                <a:lnTo>
                  <a:pt x="6350" y="0"/>
                </a:lnTo>
                <a:lnTo>
                  <a:pt x="0" y="6477"/>
                </a:lnTo>
                <a:lnTo>
                  <a:pt x="0" y="19431"/>
                </a:lnTo>
                <a:lnTo>
                  <a:pt x="6350" y="25908"/>
                </a:lnTo>
                <a:lnTo>
                  <a:pt x="12827" y="25908"/>
                </a:lnTo>
                <a:lnTo>
                  <a:pt x="217678" y="25908"/>
                </a:lnTo>
                <a:lnTo>
                  <a:pt x="224028" y="19431"/>
                </a:lnTo>
                <a:lnTo>
                  <a:pt x="224028" y="6477"/>
                </a:lnTo>
                <a:close/>
              </a:path>
              <a:path w="339090" h="26034" extrusionOk="0">
                <a:moveTo>
                  <a:pt x="339090" y="6477"/>
                </a:moveTo>
                <a:lnTo>
                  <a:pt x="332740" y="0"/>
                </a:lnTo>
                <a:lnTo>
                  <a:pt x="260096" y="0"/>
                </a:lnTo>
                <a:lnTo>
                  <a:pt x="253746" y="6477"/>
                </a:lnTo>
                <a:lnTo>
                  <a:pt x="253746" y="19431"/>
                </a:lnTo>
                <a:lnTo>
                  <a:pt x="260096" y="25908"/>
                </a:lnTo>
                <a:lnTo>
                  <a:pt x="266446" y="25908"/>
                </a:lnTo>
                <a:lnTo>
                  <a:pt x="332740" y="25908"/>
                </a:lnTo>
                <a:lnTo>
                  <a:pt x="339090" y="19431"/>
                </a:lnTo>
                <a:lnTo>
                  <a:pt x="339090" y="6477"/>
                </a:lnTo>
                <a:close/>
              </a:path>
            </a:pathLst>
          </a:custGeom>
          <a:solidFill>
            <a:srgbClr val="FFB600"/>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sym typeface="Arial"/>
            </a:endParaRPr>
          </a:p>
        </p:txBody>
      </p:sp>
      <p:sp>
        <p:nvSpPr>
          <p:cNvPr id="14" name="Google Shape;1356;p19">
            <a:extLst>
              <a:ext uri="{FF2B5EF4-FFF2-40B4-BE49-F238E27FC236}">
                <a16:creationId xmlns:a16="http://schemas.microsoft.com/office/drawing/2014/main" id="{61B4D104-82A3-4945-AF26-B717E57A074C}"/>
              </a:ext>
            </a:extLst>
          </p:cNvPr>
          <p:cNvSpPr/>
          <p:nvPr/>
        </p:nvSpPr>
        <p:spPr>
          <a:xfrm>
            <a:off x="11131141" y="451898"/>
            <a:ext cx="472440" cy="26669"/>
          </a:xfrm>
          <a:custGeom>
            <a:avLst/>
            <a:gdLst/>
            <a:ahLst/>
            <a:cxnLst/>
            <a:rect l="l" t="t" r="r" b="b"/>
            <a:pathLst>
              <a:path w="472440" h="26669" extrusionOk="0">
                <a:moveTo>
                  <a:pt x="465962" y="0"/>
                </a:moveTo>
                <a:lnTo>
                  <a:pt x="6476" y="0"/>
                </a:lnTo>
                <a:lnTo>
                  <a:pt x="0" y="6603"/>
                </a:lnTo>
                <a:lnTo>
                  <a:pt x="0" y="19938"/>
                </a:lnTo>
                <a:lnTo>
                  <a:pt x="6476" y="26670"/>
                </a:lnTo>
                <a:lnTo>
                  <a:pt x="465962" y="26670"/>
                </a:lnTo>
                <a:lnTo>
                  <a:pt x="472439" y="19938"/>
                </a:lnTo>
                <a:lnTo>
                  <a:pt x="472439" y="13335"/>
                </a:lnTo>
                <a:lnTo>
                  <a:pt x="472439" y="6603"/>
                </a:lnTo>
                <a:lnTo>
                  <a:pt x="465962" y="0"/>
                </a:lnTo>
                <a:close/>
              </a:path>
            </a:pathLst>
          </a:custGeom>
          <a:solidFill>
            <a:srgbClr val="FFB600"/>
          </a:solidFill>
          <a:ln>
            <a:noFill/>
          </a:ln>
        </p:spPr>
        <p:txBody>
          <a:bodyPr spcFirstLastPara="1" wrap="square" lIns="0" tIns="0" rIns="0" bIns="0" anchor="t" anchorCtr="0">
            <a:noAutofit/>
          </a:bodyPr>
          <a:lstStyle/>
          <a:p>
            <a:pPr marL="0" marR="0" lvl="0" indent="0" algn="l">
              <a:lnSpc>
                <a:spcPct val="100000"/>
              </a:lnSpc>
              <a:spcBef>
                <a:spcPts val="0"/>
              </a:spcBef>
              <a:spcAft>
                <a:spcPts val="0"/>
              </a:spcAft>
              <a:buClr>
                <a:srgbClr val="000000"/>
              </a:buClr>
              <a:buSzPts val="1800"/>
              <a:buFont typeface="Arial"/>
              <a:buNone/>
            </a:pPr>
            <a:endParaRPr lang="en-US" sz="1800" b="0" i="0" u="none" strike="noStrike" cap="none">
              <a:solidFill>
                <a:schemeClr val="dk1"/>
              </a:solidFill>
              <a:latin typeface="Arial"/>
              <a:ea typeface="Arial"/>
              <a:cs typeface="Arial"/>
              <a:sym typeface="Arial"/>
            </a:endParaRPr>
          </a:p>
        </p:txBody>
      </p:sp>
      <p:sp>
        <p:nvSpPr>
          <p:cNvPr id="21" name="TextBox 20">
            <a:extLst>
              <a:ext uri="{FF2B5EF4-FFF2-40B4-BE49-F238E27FC236}">
                <a16:creationId xmlns:a16="http://schemas.microsoft.com/office/drawing/2014/main" id="{2E6D2B35-A338-4250-89B5-A7F2BD463FB5}"/>
              </a:ext>
            </a:extLst>
          </p:cNvPr>
          <p:cNvSpPr txBox="1"/>
          <p:nvPr/>
        </p:nvSpPr>
        <p:spPr>
          <a:xfrm>
            <a:off x="442913" y="2103119"/>
            <a:ext cx="11160668" cy="3477875"/>
          </a:xfrm>
          <a:prstGeom prst="rect">
            <a:avLst/>
          </a:prstGeom>
          <a:noFill/>
        </p:spPr>
        <p:txBody>
          <a:bodyPr wrap="square" rtlCol="0">
            <a:spAutoFit/>
          </a:bodyPr>
          <a:lstStyle/>
          <a:p>
            <a:pPr algn="just"/>
            <a:r>
              <a:rPr lang="en-US" sz="1100" dirty="0"/>
              <a:t>Cologne (or locally '</a:t>
            </a:r>
            <a:r>
              <a:rPr lang="en-US" sz="1100" dirty="0" err="1"/>
              <a:t>Kölle</a:t>
            </a:r>
            <a:r>
              <a:rPr lang="en-US" sz="1100" dirty="0"/>
              <a:t>'), with a population of 1.1 million people, is the most populous municipality in the state of North Rhine-Westphalia and the fourth largest city in Germany. Cologne is one of the most important locations for the German industry and is home to large production facilities of automotive and pharmaceutical companies such as Ford, Toyota and </a:t>
            </a:r>
            <a:r>
              <a:rPr lang="en-US" sz="1100" dirty="0" err="1"/>
              <a:t>Lanxess</a:t>
            </a:r>
            <a:r>
              <a:rPr lang="en-US" sz="1100" dirty="0"/>
              <a:t>. At the same time, Cologne is the largest education and research location in western Germany with about 104,000 students from numerous different universities. However, the rapid growth and high attractiveness of the city are not only accompanied by positive developments. Purchase prices for condominiums have risen by an average of 44.7 percent</a:t>
            </a:r>
            <a:r>
              <a:rPr lang="en-US" sz="1100" baseline="30000" dirty="0"/>
              <a:t>1</a:t>
            </a:r>
            <a:r>
              <a:rPr lang="en-US" sz="1100" dirty="0"/>
              <a:t> over the past five years, the number of registered motor vehicles has grown to 576,139</a:t>
            </a:r>
            <a:r>
              <a:rPr lang="en-US" sz="1100" baseline="30000" dirty="0"/>
              <a:t>2</a:t>
            </a:r>
            <a:r>
              <a:rPr lang="en-US" sz="1100" dirty="0"/>
              <a:t> and the limits for particulate matter and nitrogen oxide are regularly exceeded</a:t>
            </a:r>
            <a:r>
              <a:rPr lang="en-US" sz="1100" baseline="30000" dirty="0"/>
              <a:t>3</a:t>
            </a:r>
            <a:r>
              <a:rPr lang="en-US" sz="1100" dirty="0"/>
              <a:t>. </a:t>
            </a:r>
          </a:p>
          <a:p>
            <a:pPr algn="just"/>
            <a:br>
              <a:rPr lang="en-US" sz="1100" dirty="0"/>
            </a:br>
            <a:r>
              <a:rPr lang="en-US" sz="1100" dirty="0"/>
              <a:t>The city is actively trying to counteract these negative trends and has initiated public consultation on the new development of the Cologne regional plan. Based on the historical urban development, guidelines from politics, general global trends as well as the current budget, a future concept is to be elaborated on how the city can grow sustainably and resiliently. </a:t>
            </a:r>
          </a:p>
          <a:p>
            <a:pPr algn="just"/>
            <a:endParaRPr lang="en-US" sz="1100" dirty="0"/>
          </a:p>
          <a:p>
            <a:pPr algn="just"/>
            <a:r>
              <a:rPr lang="en-US" sz="1100" dirty="0"/>
              <a:t>Students will be asked to consider what measures the county government should pursue to manage the steady growth of people and businesses in an efficient and ecological manner. For example, what might the transportation of people and modes of transportation look like in the future? How will people go about their work? How can Cologne remain attractive as a city for businesses and people from all walks of life? The financing of the measures from budget revenues as well as possible subsidies from the federal government and business cooperations should also be taken into account.</a:t>
            </a:r>
          </a:p>
          <a:p>
            <a:pPr algn="just"/>
            <a:br>
              <a:rPr lang="en-US" sz="1100" dirty="0"/>
            </a:br>
            <a:r>
              <a:rPr lang="en-US" sz="1100" dirty="0"/>
              <a:t>In addition, an ESG-rating concept is to be developed to enable comparability of the sustainability concepts of different cities. This rating is to be based on ESG criteria, i.e. include the dimensions "Environment", "Social" and "Governance". In addition to the environment and social issues, it is therefore also about urban governance, with topics such as equality, efficiency, transparency, accountability, civic participation and security. The ESG rating is intended to make it possible to compare different urban concepts and approaches with one another in order to identify differences and to reflect the impact of the developed and implemented measures.</a:t>
            </a:r>
            <a:endParaRPr lang="en-US" sz="11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04B9B29-C4E0-4C2C-9C77-D5A1294A0B45}"/>
              </a:ext>
            </a:extLst>
          </p:cNvPr>
          <p:cNvSpPr txBox="1"/>
          <p:nvPr/>
        </p:nvSpPr>
        <p:spPr>
          <a:xfrm>
            <a:off x="442800" y="5853637"/>
            <a:ext cx="11160668" cy="461665"/>
          </a:xfrm>
          <a:prstGeom prst="rect">
            <a:avLst/>
          </a:prstGeom>
          <a:noFill/>
        </p:spPr>
        <p:txBody>
          <a:bodyPr wrap="square" lIns="0" rtlCol="0">
            <a:spAutoFit/>
          </a:bodyPr>
          <a:lstStyle/>
          <a:p>
            <a:pPr marL="342900" indent="-342900">
              <a:buFont typeface="+mj-lt"/>
              <a:buAutoNum type="arabicPeriod"/>
            </a:pPr>
            <a:r>
              <a:rPr lang="en-US" sz="800"/>
              <a:t>https://de.statista.com/statistik/daten/studie/554152/umfrage/kaufpreise-fuer-eigentumswohnungen-in-koeln/</a:t>
            </a:r>
          </a:p>
          <a:p>
            <a:pPr marL="342900" indent="-342900">
              <a:buFont typeface="+mj-lt"/>
              <a:buAutoNum type="arabicPeriod"/>
            </a:pPr>
            <a:r>
              <a:rPr lang="en-US" sz="800"/>
              <a:t>https://de.statista.com/statistik/daten/studie/1219689/umfrage/koeln-kraftfahrzeuge/#:~:text=Im%20Jahr%202020%20betrug%20die,der%20zugelassenen%20Fahrzeuge%20j%C3%A4hrlich%20gestiegen.</a:t>
            </a:r>
          </a:p>
          <a:p>
            <a:pPr marL="342900" indent="-342900">
              <a:buFont typeface="+mj-lt"/>
              <a:buAutoNum type="arabicPeriod"/>
            </a:pPr>
            <a:r>
              <a:rPr lang="en-US" sz="800">
                <a:hlinkClick r:id="rId5"/>
              </a:rPr>
              <a:t>https://bezreg-koeln.nrw.de/brk_internet/presse/2019/023/index.html</a:t>
            </a:r>
            <a:endParaRPr lang="en-US" sz="800"/>
          </a:p>
        </p:txBody>
      </p:sp>
      <p:sp>
        <p:nvSpPr>
          <p:cNvPr id="3" name="Slide Number Placeholder 2">
            <a:extLst>
              <a:ext uri="{FF2B5EF4-FFF2-40B4-BE49-F238E27FC236}">
                <a16:creationId xmlns:a16="http://schemas.microsoft.com/office/drawing/2014/main" id="{12968EE6-913E-4CAE-90C1-5F9B32325B7F}"/>
              </a:ext>
            </a:extLst>
          </p:cNvPr>
          <p:cNvSpPr>
            <a:spLocks noGrp="1"/>
          </p:cNvSpPr>
          <p:nvPr>
            <p:ph type="sldNum" sz="quarter" idx="12"/>
          </p:nvPr>
        </p:nvSpPr>
        <p:spPr/>
        <p:txBody>
          <a:bodyPr/>
          <a:lstStyle/>
          <a:p>
            <a:fld id="{8B38AFF4-7D76-4C11-9978-EC4A934EDF04}" type="slidenum">
              <a:rPr lang="de-DE" smtClean="0"/>
              <a:pPr/>
              <a:t>2</a:t>
            </a:fld>
            <a:endParaRPr lang="de-DE"/>
          </a:p>
        </p:txBody>
      </p:sp>
      <p:sp>
        <p:nvSpPr>
          <p:cNvPr id="7" name="Date Placeholder 6">
            <a:extLst>
              <a:ext uri="{FF2B5EF4-FFF2-40B4-BE49-F238E27FC236}">
                <a16:creationId xmlns:a16="http://schemas.microsoft.com/office/drawing/2014/main" id="{65D41182-8FF9-48BE-A089-EF4876237687}"/>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F1A39F16-D807-41B6-A24F-2F3A57413D04}"/>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69729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a:t>ESG Factors and typical structure/design of an ESG rating model</a:t>
            </a:r>
            <a:endParaRPr lang="en-US" baseline="30000"/>
          </a:p>
        </p:txBody>
      </p:sp>
      <p:graphicFrame>
        <p:nvGraphicFramePr>
          <p:cNvPr id="9" name="Google Shape;956;p12">
            <a:extLst>
              <a:ext uri="{FF2B5EF4-FFF2-40B4-BE49-F238E27FC236}">
                <a16:creationId xmlns:a16="http://schemas.microsoft.com/office/drawing/2014/main" id="{3E5ADAC3-7CF7-4F16-8173-5E008F727D37}"/>
              </a:ext>
            </a:extLst>
          </p:cNvPr>
          <p:cNvGraphicFramePr/>
          <p:nvPr>
            <p:extLst>
              <p:ext uri="{D42A27DB-BD31-4B8C-83A1-F6EECF244321}">
                <p14:modId xmlns:p14="http://schemas.microsoft.com/office/powerpoint/2010/main" val="4146324306"/>
              </p:ext>
            </p:extLst>
          </p:nvPr>
        </p:nvGraphicFramePr>
        <p:xfrm>
          <a:off x="2258008" y="2103120"/>
          <a:ext cx="9491075" cy="4062720"/>
        </p:xfrm>
        <a:graphic>
          <a:graphicData uri="http://schemas.openxmlformats.org/drawingml/2006/table">
            <a:tbl>
              <a:tblPr firstRow="1" bandRow="1">
                <a:noFill/>
              </a:tblPr>
              <a:tblGrid>
                <a:gridCol w="2808525">
                  <a:extLst>
                    <a:ext uri="{9D8B030D-6E8A-4147-A177-3AD203B41FA5}">
                      <a16:colId xmlns:a16="http://schemas.microsoft.com/office/drawing/2014/main" val="20000"/>
                    </a:ext>
                  </a:extLst>
                </a:gridCol>
                <a:gridCol w="1838125">
                  <a:extLst>
                    <a:ext uri="{9D8B030D-6E8A-4147-A177-3AD203B41FA5}">
                      <a16:colId xmlns:a16="http://schemas.microsoft.com/office/drawing/2014/main" val="20001"/>
                    </a:ext>
                  </a:extLst>
                </a:gridCol>
                <a:gridCol w="1838125">
                  <a:extLst>
                    <a:ext uri="{9D8B030D-6E8A-4147-A177-3AD203B41FA5}">
                      <a16:colId xmlns:a16="http://schemas.microsoft.com/office/drawing/2014/main" val="20002"/>
                    </a:ext>
                  </a:extLst>
                </a:gridCol>
                <a:gridCol w="3006300">
                  <a:extLst>
                    <a:ext uri="{9D8B030D-6E8A-4147-A177-3AD203B41FA5}">
                      <a16:colId xmlns:a16="http://schemas.microsoft.com/office/drawing/2014/main" val="20003"/>
                    </a:ext>
                  </a:extLst>
                </a:gridCol>
              </a:tblGrid>
              <a:tr h="239250">
                <a:tc>
                  <a:txBody>
                    <a:bodyPr/>
                    <a:lstStyle/>
                    <a:p>
                      <a:pPr marL="0" marR="0" lvl="0" indent="0" algn="l" rtl="0">
                        <a:spcBef>
                          <a:spcPts val="0"/>
                        </a:spcBef>
                        <a:spcAft>
                          <a:spcPts val="0"/>
                        </a:spcAft>
                        <a:buNone/>
                      </a:pPr>
                      <a:r>
                        <a:rPr lang="en-US" sz="1400" b="0">
                          <a:solidFill>
                            <a:schemeClr val="accent1"/>
                          </a:solidFill>
                        </a:rPr>
                        <a:t>Environmental factors</a:t>
                      </a:r>
                      <a:endParaRPr/>
                    </a:p>
                  </a:txBody>
                  <a:tcPr marL="36000" marR="36000" marT="36000" marB="360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a:solidFill>
                            <a:schemeClr val="accent1"/>
                          </a:solidFill>
                        </a:rPr>
                        <a:t>Social factors</a:t>
                      </a:r>
                      <a:endParaRPr/>
                    </a:p>
                  </a:txBody>
                  <a:tcPr marL="36000" marR="36000" marT="36000" marB="360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a:solidFill>
                            <a:schemeClr val="accent1"/>
                          </a:solidFill>
                        </a:rPr>
                        <a:t>Governance factors</a:t>
                      </a:r>
                      <a:endParaRPr/>
                    </a:p>
                  </a:txBody>
                  <a:tcPr marL="36000" marR="36000" marT="36000" marB="360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spcBef>
                          <a:spcPts val="0"/>
                        </a:spcBef>
                        <a:spcAft>
                          <a:spcPts val="0"/>
                        </a:spcAft>
                        <a:buNone/>
                      </a:pPr>
                      <a:r>
                        <a:rPr lang="en-US" sz="1400" b="0">
                          <a:solidFill>
                            <a:schemeClr val="accent1"/>
                          </a:solidFill>
                        </a:rPr>
                        <a:t>Typical structure/design of an ESG Rating Model</a:t>
                      </a:r>
                      <a:endParaRPr/>
                    </a:p>
                  </a:txBody>
                  <a:tcPr marL="36000" marR="36000" marT="36000" marB="360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1800000">
                <a:tc>
                  <a:txBody>
                    <a:bodyPr/>
                    <a:lstStyle/>
                    <a:p>
                      <a:pPr marL="0" marR="0" lvl="0" indent="0" algn="l" rtl="0">
                        <a:lnSpc>
                          <a:spcPct val="100000"/>
                        </a:lnSpc>
                        <a:spcBef>
                          <a:spcPts val="0"/>
                        </a:spcBef>
                        <a:spcAft>
                          <a:spcPts val="0"/>
                        </a:spcAft>
                        <a:buNone/>
                      </a:pPr>
                      <a:r>
                        <a:rPr lang="en-US" sz="1000">
                          <a:solidFill>
                            <a:schemeClr val="dk1"/>
                          </a:solidFill>
                        </a:rPr>
                        <a:t>Environmental factors are related to the quality and functioning of the natural environment and systems, which may have an impact on the activities within the project. The main transmission channels for the impact of environmental factors cover</a:t>
                      </a:r>
                      <a:endParaRPr/>
                    </a:p>
                    <a:p>
                      <a:pPr marL="180000" marR="0" lvl="0" indent="-180000" algn="l" rtl="0">
                        <a:lnSpc>
                          <a:spcPct val="100000"/>
                        </a:lnSpc>
                        <a:spcBef>
                          <a:spcPts val="0"/>
                        </a:spcBef>
                        <a:spcAft>
                          <a:spcPts val="0"/>
                        </a:spcAft>
                        <a:buClr>
                          <a:schemeClr val="dk1"/>
                        </a:buClr>
                        <a:buSzPts val="1000"/>
                        <a:buFont typeface="Arial"/>
                        <a:buChar char="•"/>
                      </a:pPr>
                      <a:r>
                        <a:rPr lang="en-US" sz="1000" b="0">
                          <a:solidFill>
                            <a:schemeClr val="accent1"/>
                          </a:solidFill>
                        </a:rPr>
                        <a:t>Physical</a:t>
                      </a:r>
                      <a:r>
                        <a:rPr lang="en-US" sz="1000" b="0">
                          <a:solidFill>
                            <a:schemeClr val="dk1"/>
                          </a:solidFill>
                        </a:rPr>
                        <a:t> (extreme weather events and gradually deteriorating conditions in climate);</a:t>
                      </a:r>
                      <a:endParaRPr/>
                    </a:p>
                    <a:p>
                      <a:pPr marL="180000" marR="0" lvl="0" indent="-180000" algn="l" rtl="0">
                        <a:lnSpc>
                          <a:spcPct val="100000"/>
                        </a:lnSpc>
                        <a:spcBef>
                          <a:spcPts val="0"/>
                        </a:spcBef>
                        <a:spcAft>
                          <a:spcPts val="0"/>
                        </a:spcAft>
                        <a:buClr>
                          <a:schemeClr val="dk1"/>
                        </a:buClr>
                        <a:buSzPts val="1000"/>
                        <a:buFont typeface="Arial"/>
                        <a:buChar char="•"/>
                      </a:pPr>
                      <a:r>
                        <a:rPr lang="en-US" sz="1000" b="0">
                          <a:solidFill>
                            <a:schemeClr val="accent1"/>
                          </a:solidFill>
                        </a:rPr>
                        <a:t>Transition </a:t>
                      </a:r>
                      <a:r>
                        <a:rPr lang="en-US" sz="1000" b="0">
                          <a:solidFill>
                            <a:schemeClr val="dk1"/>
                          </a:solidFill>
                        </a:rPr>
                        <a:t>(regulatory restrictions &amp; taxation, disruptive technologies) transmission channels.</a:t>
                      </a:r>
                      <a:endParaRPr/>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rPr>
                        <a:t>Social factors are related to the rights, well being and interests of people and communities, which may have an impact on the activities of the institutions’ counterparties.</a:t>
                      </a:r>
                      <a:endParaRPr sz="1000" b="1"/>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rPr>
                        <a:t>Governance factors cover governance practices, including the inclusion of ESG factors in policies &amp; procedures under the governance of the counterparties.</a:t>
                      </a:r>
                      <a:endParaRPr sz="1000" b="0"/>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71450" marR="0" lvl="0" indent="-107950" algn="l" rtl="0">
                        <a:spcBef>
                          <a:spcPts val="0"/>
                        </a:spcBef>
                        <a:spcAft>
                          <a:spcPts val="0"/>
                        </a:spcAft>
                        <a:buClr>
                          <a:schemeClr val="dk1"/>
                        </a:buClr>
                        <a:buSzPts val="1000"/>
                        <a:buFont typeface="Arial"/>
                        <a:buNone/>
                      </a:pPr>
                      <a:endParaRPr sz="1000" b="0"/>
                    </a:p>
                  </a:txBody>
                  <a:tcPr marL="36000" marR="36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764000">
                <a:tc>
                  <a:txBody>
                    <a:bodyPr/>
                    <a:lstStyle/>
                    <a:p>
                      <a:pPr marL="0" marR="0" lvl="0" indent="0" algn="l" rtl="0">
                        <a:lnSpc>
                          <a:spcPct val="100000"/>
                        </a:lnSpc>
                        <a:spcBef>
                          <a:spcPts val="0"/>
                        </a:spcBef>
                        <a:spcAft>
                          <a:spcPts val="0"/>
                        </a:spcAft>
                        <a:buNone/>
                      </a:pPr>
                      <a:r>
                        <a:rPr lang="en-US" sz="1000" b="1" dirty="0"/>
                        <a:t>Examples of Environmental</a:t>
                      </a:r>
                      <a:br>
                        <a:rPr lang="en-US" sz="1000" b="1" dirty="0"/>
                      </a:br>
                      <a:r>
                        <a:rPr lang="en-US" sz="1000" b="1" dirty="0"/>
                        <a:t>Factors</a:t>
                      </a:r>
                      <a:endParaRPr sz="1000" b="0" dirty="0"/>
                    </a:p>
                    <a:p>
                      <a:pPr marL="180000" marR="0" lvl="0" indent="-180000" algn="l" rtl="0">
                        <a:spcBef>
                          <a:spcPts val="0"/>
                        </a:spcBef>
                        <a:spcAft>
                          <a:spcPts val="0"/>
                        </a:spcAft>
                        <a:buClr>
                          <a:schemeClr val="dk1"/>
                        </a:buClr>
                        <a:buSzPts val="1000"/>
                        <a:buFont typeface="Arial"/>
                        <a:buChar char="•"/>
                      </a:pPr>
                      <a:r>
                        <a:rPr lang="en-US" sz="1000" b="0" dirty="0"/>
                        <a:t>Greenhouse Gas (GHG) emissions and other air pollutants</a:t>
                      </a:r>
                      <a:endParaRPr dirty="0"/>
                    </a:p>
                    <a:p>
                      <a:pPr marL="180000" marR="0" lvl="0" indent="-180000" algn="l" rtl="0">
                        <a:spcBef>
                          <a:spcPts val="0"/>
                        </a:spcBef>
                        <a:spcAft>
                          <a:spcPts val="0"/>
                        </a:spcAft>
                        <a:buClr>
                          <a:schemeClr val="dk1"/>
                        </a:buClr>
                        <a:buSzPts val="1000"/>
                        <a:buFont typeface="Arial"/>
                        <a:buChar char="•"/>
                      </a:pPr>
                      <a:r>
                        <a:rPr lang="en-US" sz="1000" b="0" dirty="0"/>
                        <a:t>Water use, consumption and management</a:t>
                      </a:r>
                      <a:endParaRPr dirty="0"/>
                    </a:p>
                    <a:p>
                      <a:pPr marL="180000" marR="0" lvl="0" indent="-180000" algn="l" rtl="0">
                        <a:spcBef>
                          <a:spcPts val="0"/>
                        </a:spcBef>
                        <a:spcAft>
                          <a:spcPts val="0"/>
                        </a:spcAft>
                        <a:buClr>
                          <a:schemeClr val="dk1"/>
                        </a:buClr>
                        <a:buSzPts val="1000"/>
                        <a:buFont typeface="Arial"/>
                        <a:buChar char="•"/>
                      </a:pPr>
                      <a:r>
                        <a:rPr lang="en-US" sz="1000" b="0" dirty="0"/>
                        <a:t>Use of ecosystems – impact and dependence. Need for protection of biodiversity. Climate change</a:t>
                      </a:r>
                      <a:endParaRPr dirty="0"/>
                    </a:p>
                    <a:p>
                      <a:pPr marL="180000" marR="0" lvl="0" indent="-180000" algn="l" rtl="0">
                        <a:spcBef>
                          <a:spcPts val="0"/>
                        </a:spcBef>
                        <a:spcAft>
                          <a:spcPts val="0"/>
                        </a:spcAft>
                        <a:buClr>
                          <a:schemeClr val="dk1"/>
                        </a:buClr>
                        <a:buSzPts val="1000"/>
                        <a:buFont typeface="Arial"/>
                        <a:buChar char="•"/>
                      </a:pPr>
                      <a:r>
                        <a:rPr lang="en-US" sz="1000" b="0" dirty="0"/>
                        <a:t>Production and management of waste</a:t>
                      </a:r>
                      <a:endParaRPr dirty="0"/>
                    </a:p>
                    <a:p>
                      <a:pPr marL="180000" marR="0" lvl="0" indent="-180000" algn="l" rtl="0">
                        <a:spcBef>
                          <a:spcPts val="0"/>
                        </a:spcBef>
                        <a:spcAft>
                          <a:spcPts val="0"/>
                        </a:spcAft>
                        <a:buClr>
                          <a:schemeClr val="dk1"/>
                        </a:buClr>
                        <a:buSzPts val="1000"/>
                        <a:buFont typeface="Arial"/>
                        <a:buChar char="•"/>
                      </a:pPr>
                      <a:r>
                        <a:rPr lang="en-US" sz="1000" b="0" dirty="0"/>
                        <a:t>Innovation in environment-friendly products and services</a:t>
                      </a:r>
                      <a:endParaRPr dirty="0"/>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a:t>Examples of Social</a:t>
                      </a:r>
                      <a:br>
                        <a:rPr lang="en-US" sz="1000" b="1"/>
                      </a:br>
                      <a:r>
                        <a:rPr lang="en-US" sz="1000" b="1"/>
                        <a:t>Factors</a:t>
                      </a:r>
                      <a:endParaRPr/>
                    </a:p>
                    <a:p>
                      <a:pPr marL="180000" marR="0" lvl="0" indent="-180000" algn="l" rtl="0">
                        <a:lnSpc>
                          <a:spcPct val="100000"/>
                        </a:lnSpc>
                        <a:spcBef>
                          <a:spcPts val="0"/>
                        </a:spcBef>
                        <a:spcAft>
                          <a:spcPts val="0"/>
                        </a:spcAft>
                        <a:buClr>
                          <a:schemeClr val="dk1"/>
                        </a:buClr>
                        <a:buSzPts val="1000"/>
                        <a:buFont typeface="Arial"/>
                        <a:buChar char="•"/>
                      </a:pPr>
                      <a:r>
                        <a:rPr lang="en-US" sz="1000" b="0"/>
                        <a:t>Labour conventions and workforce consideration</a:t>
                      </a:r>
                      <a:endParaRPr/>
                    </a:p>
                    <a:p>
                      <a:pPr marL="180000" marR="0" lvl="0" indent="-180000" algn="l" rtl="0">
                        <a:lnSpc>
                          <a:spcPct val="100000"/>
                        </a:lnSpc>
                        <a:spcBef>
                          <a:spcPts val="0"/>
                        </a:spcBef>
                        <a:spcAft>
                          <a:spcPts val="0"/>
                        </a:spcAft>
                        <a:buClr>
                          <a:schemeClr val="dk1"/>
                        </a:buClr>
                        <a:buSzPts val="1000"/>
                        <a:buFont typeface="Arial"/>
                        <a:buChar char="•"/>
                      </a:pPr>
                      <a:r>
                        <a:rPr lang="en-US" sz="1000" b="0"/>
                        <a:t>Human rights</a:t>
                      </a:r>
                      <a:r>
                        <a:rPr lang="en-US" sz="1000" b="1"/>
                        <a:t>, </a:t>
                      </a:r>
                      <a:r>
                        <a:rPr lang="en-US" sz="1000" b="0"/>
                        <a:t>diversity and equal opportunity</a:t>
                      </a:r>
                      <a:endParaRPr/>
                    </a:p>
                    <a:p>
                      <a:pPr marL="180000" marR="0" lvl="0" indent="-180000" algn="l" rtl="0">
                        <a:lnSpc>
                          <a:spcPct val="100000"/>
                        </a:lnSpc>
                        <a:spcBef>
                          <a:spcPts val="0"/>
                        </a:spcBef>
                        <a:spcAft>
                          <a:spcPts val="0"/>
                        </a:spcAft>
                        <a:buClr>
                          <a:schemeClr val="dk1"/>
                        </a:buClr>
                        <a:buSzPts val="1000"/>
                        <a:buFont typeface="Arial"/>
                        <a:buChar char="•"/>
                      </a:pPr>
                      <a:r>
                        <a:rPr lang="en-US" sz="1000" b="0"/>
                        <a:t>Customer privacy and personal data security.</a:t>
                      </a:r>
                      <a:endParaRPr/>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a:t>Examples of Governance Factors</a:t>
                      </a:r>
                      <a:endParaRPr sz="1000" b="0"/>
                    </a:p>
                    <a:p>
                      <a:pPr marL="180000" marR="0" lvl="0" indent="-180000" algn="l" rtl="0">
                        <a:spcBef>
                          <a:spcPts val="0"/>
                        </a:spcBef>
                        <a:spcAft>
                          <a:spcPts val="0"/>
                        </a:spcAft>
                        <a:buClr>
                          <a:schemeClr val="dk1"/>
                        </a:buClr>
                        <a:buSzPts val="1000"/>
                        <a:buFont typeface="Arial"/>
                        <a:buChar char="•"/>
                      </a:pPr>
                      <a:r>
                        <a:rPr lang="en-US" sz="1000" b="0"/>
                        <a:t>Code of conduct and set of business principles</a:t>
                      </a:r>
                      <a:endParaRPr/>
                    </a:p>
                    <a:p>
                      <a:pPr marL="180000" marR="0" lvl="0" indent="-180000" algn="l" rtl="0">
                        <a:spcBef>
                          <a:spcPts val="0"/>
                        </a:spcBef>
                        <a:spcAft>
                          <a:spcPts val="0"/>
                        </a:spcAft>
                        <a:buClr>
                          <a:schemeClr val="dk1"/>
                        </a:buClr>
                        <a:buSzPts val="1000"/>
                        <a:buFont typeface="Arial"/>
                        <a:buChar char="•"/>
                      </a:pPr>
                      <a:r>
                        <a:rPr lang="en-US" sz="1000" b="0"/>
                        <a:t>Anti-corruption and anti-bribery policies</a:t>
                      </a:r>
                      <a:endParaRPr/>
                    </a:p>
                    <a:p>
                      <a:pPr marL="180000" marR="0" lvl="0" indent="-180000" algn="l" rtl="0">
                        <a:spcBef>
                          <a:spcPts val="0"/>
                        </a:spcBef>
                        <a:spcAft>
                          <a:spcPts val="0"/>
                        </a:spcAft>
                        <a:buClr>
                          <a:schemeClr val="dk1"/>
                        </a:buClr>
                        <a:buSzPts val="1000"/>
                        <a:buFont typeface="Arial"/>
                        <a:buChar char="•"/>
                      </a:pPr>
                      <a:r>
                        <a:rPr lang="en-US" sz="1000" b="0"/>
                        <a:t>Board diversity, structure and transparency</a:t>
                      </a:r>
                      <a:endParaRPr/>
                    </a:p>
                  </a:txBody>
                  <a:tcPr marL="36000" marR="72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000" dirty="0"/>
                        <a:t>For each pillar, </a:t>
                      </a:r>
                      <a:endParaRPr dirty="0"/>
                    </a:p>
                    <a:p>
                      <a:pPr marL="180000" marR="0" lvl="0" indent="-180000" algn="l" rtl="0">
                        <a:lnSpc>
                          <a:spcPct val="100000"/>
                        </a:lnSpc>
                        <a:spcBef>
                          <a:spcPts val="0"/>
                        </a:spcBef>
                        <a:spcAft>
                          <a:spcPts val="0"/>
                        </a:spcAft>
                        <a:buClr>
                          <a:schemeClr val="dk1"/>
                        </a:buClr>
                        <a:buSzPts val="1000"/>
                        <a:buFont typeface="Arial"/>
                        <a:buChar char="•"/>
                      </a:pPr>
                      <a:r>
                        <a:rPr lang="en-US" sz="1000" b="1" dirty="0"/>
                        <a:t>criteria</a:t>
                      </a:r>
                      <a:r>
                        <a:rPr lang="en-US" sz="1000" dirty="0"/>
                        <a:t> and </a:t>
                      </a:r>
                      <a:endParaRPr dirty="0"/>
                    </a:p>
                    <a:p>
                      <a:pPr marL="180000" marR="0" lvl="0" indent="-180000" algn="l" rtl="0">
                        <a:lnSpc>
                          <a:spcPct val="100000"/>
                        </a:lnSpc>
                        <a:spcBef>
                          <a:spcPts val="0"/>
                        </a:spcBef>
                        <a:spcAft>
                          <a:spcPts val="0"/>
                        </a:spcAft>
                        <a:buClr>
                          <a:schemeClr val="dk1"/>
                        </a:buClr>
                        <a:buSzPts val="1000"/>
                        <a:buFont typeface="Arial"/>
                        <a:buChar char="•"/>
                      </a:pPr>
                      <a:r>
                        <a:rPr lang="en-US" sz="1000" dirty="0"/>
                        <a:t>defining </a:t>
                      </a:r>
                      <a:r>
                        <a:rPr lang="en-US" sz="1000" b="1" dirty="0"/>
                        <a:t>indicators</a:t>
                      </a:r>
                      <a:r>
                        <a:rPr lang="en-US" sz="1000" dirty="0"/>
                        <a:t> (i.e., data sets) </a:t>
                      </a:r>
                      <a:endParaRPr dirty="0"/>
                    </a:p>
                    <a:p>
                      <a:pPr marL="0" marR="0" lvl="0" indent="0" algn="l" rtl="0">
                        <a:lnSpc>
                          <a:spcPct val="100000"/>
                        </a:lnSpc>
                        <a:spcBef>
                          <a:spcPts val="0"/>
                        </a:spcBef>
                        <a:spcAft>
                          <a:spcPts val="0"/>
                        </a:spcAft>
                        <a:buNone/>
                      </a:pPr>
                      <a:r>
                        <a:rPr lang="en-US" sz="1000" dirty="0"/>
                        <a:t>are defined and collected, in order to compute an adequate ESG-Score.</a:t>
                      </a:r>
                      <a:endParaRPr sz="1000" dirty="0">
                        <a:highlight>
                          <a:srgbClr val="FFFF00"/>
                        </a:highlight>
                      </a:endParaRPr>
                    </a:p>
                    <a:p>
                      <a:pPr marL="180000" marR="0" lvl="0" indent="-116500" algn="l" rtl="0">
                        <a:spcBef>
                          <a:spcPts val="0"/>
                        </a:spcBef>
                        <a:spcAft>
                          <a:spcPts val="0"/>
                        </a:spcAft>
                        <a:buClr>
                          <a:schemeClr val="dk1"/>
                        </a:buClr>
                        <a:buSzPts val="1000"/>
                        <a:buFont typeface="Arial"/>
                        <a:buNone/>
                      </a:pPr>
                      <a:endParaRPr sz="1000" b="0" dirty="0"/>
                    </a:p>
                  </a:txBody>
                  <a:tcPr marL="36000" marR="36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 name="Google Shape;961;p12">
            <a:extLst>
              <a:ext uri="{FF2B5EF4-FFF2-40B4-BE49-F238E27FC236}">
                <a16:creationId xmlns:a16="http://schemas.microsoft.com/office/drawing/2014/main" id="{E3A6E6F6-CF88-474D-AFF0-F9C8BF7EF632}"/>
              </a:ext>
            </a:extLst>
          </p:cNvPr>
          <p:cNvSpPr/>
          <p:nvPr/>
        </p:nvSpPr>
        <p:spPr>
          <a:xfrm>
            <a:off x="0" y="2103120"/>
            <a:ext cx="2088000" cy="4068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11" name="Google Shape;962;p12">
            <a:extLst>
              <a:ext uri="{FF2B5EF4-FFF2-40B4-BE49-F238E27FC236}">
                <a16:creationId xmlns:a16="http://schemas.microsoft.com/office/drawing/2014/main" id="{38701FAA-D510-4168-8BBC-D051AB1847C9}"/>
              </a:ext>
            </a:extLst>
          </p:cNvPr>
          <p:cNvSpPr/>
          <p:nvPr/>
        </p:nvSpPr>
        <p:spPr>
          <a:xfrm>
            <a:off x="442913" y="225976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963;p12">
            <a:extLst>
              <a:ext uri="{FF2B5EF4-FFF2-40B4-BE49-F238E27FC236}">
                <a16:creationId xmlns:a16="http://schemas.microsoft.com/office/drawing/2014/main" id="{EA53DE25-A95C-478E-A3A0-D14F5FC828E5}"/>
              </a:ext>
            </a:extLst>
          </p:cNvPr>
          <p:cNvSpPr txBox="1"/>
          <p:nvPr/>
        </p:nvSpPr>
        <p:spPr>
          <a:xfrm>
            <a:off x="442913" y="3029424"/>
            <a:ext cx="1535178" cy="276694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ESG risks mean the risks of any negative impact to the project stemming from the current or prospective impacts of ESG factors on the latter.</a:t>
            </a:r>
            <a:endParaRPr dirty="0"/>
          </a:p>
          <a:p>
            <a:pPr marL="180000" marR="0" lvl="0" indent="-78400" algn="l" rtl="0">
              <a:lnSpc>
                <a:spcPct val="100000"/>
              </a:lnSpc>
              <a:spcBef>
                <a:spcPts val="60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grpSp>
        <p:nvGrpSpPr>
          <p:cNvPr id="15" name="Google Shape;964;p12">
            <a:extLst>
              <a:ext uri="{FF2B5EF4-FFF2-40B4-BE49-F238E27FC236}">
                <a16:creationId xmlns:a16="http://schemas.microsoft.com/office/drawing/2014/main" id="{985C384D-DD36-44FB-89D2-8DE05C928432}"/>
              </a:ext>
            </a:extLst>
          </p:cNvPr>
          <p:cNvGrpSpPr/>
          <p:nvPr/>
        </p:nvGrpSpPr>
        <p:grpSpPr>
          <a:xfrm>
            <a:off x="8775926" y="2706254"/>
            <a:ext cx="2973162" cy="1649845"/>
            <a:chOff x="8775926" y="3102912"/>
            <a:chExt cx="2973162" cy="1484258"/>
          </a:xfrm>
        </p:grpSpPr>
        <p:sp>
          <p:nvSpPr>
            <p:cNvPr id="16" name="Google Shape;965;p12">
              <a:extLst>
                <a:ext uri="{FF2B5EF4-FFF2-40B4-BE49-F238E27FC236}">
                  <a16:creationId xmlns:a16="http://schemas.microsoft.com/office/drawing/2014/main" id="{07113B40-478F-41B2-BF03-7D3153445272}"/>
                </a:ext>
              </a:extLst>
            </p:cNvPr>
            <p:cNvSpPr/>
            <p:nvPr/>
          </p:nvSpPr>
          <p:spPr>
            <a:xfrm>
              <a:off x="8775926" y="4257335"/>
              <a:ext cx="2973162" cy="329835"/>
            </a:xfrm>
            <a:prstGeom prst="rect">
              <a:avLst/>
            </a:prstGeom>
            <a:solidFill>
              <a:srgbClr val="F2F2F2"/>
            </a:solidFill>
            <a:ln>
              <a:noFill/>
            </a:ln>
          </p:spPr>
          <p:txBody>
            <a:bodyPr spcFirstLastPara="1" wrap="square" lIns="85325" tIns="85325" rIns="2166550" bIns="85325" anchor="ctr"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Indicators</a:t>
              </a:r>
              <a:endParaRPr sz="1200">
                <a:solidFill>
                  <a:schemeClr val="dk1"/>
                </a:solidFill>
                <a:latin typeface="Arial"/>
                <a:ea typeface="Arial"/>
                <a:cs typeface="Arial"/>
                <a:sym typeface="Arial"/>
              </a:endParaRPr>
            </a:p>
          </p:txBody>
        </p:sp>
        <p:sp>
          <p:nvSpPr>
            <p:cNvPr id="17" name="Google Shape;966;p12">
              <a:extLst>
                <a:ext uri="{FF2B5EF4-FFF2-40B4-BE49-F238E27FC236}">
                  <a16:creationId xmlns:a16="http://schemas.microsoft.com/office/drawing/2014/main" id="{E4420C4C-ED0A-4337-A8E5-D2259E692188}"/>
                </a:ext>
              </a:extLst>
            </p:cNvPr>
            <p:cNvSpPr/>
            <p:nvPr/>
          </p:nvSpPr>
          <p:spPr>
            <a:xfrm>
              <a:off x="8775926" y="3872527"/>
              <a:ext cx="2973162" cy="329835"/>
            </a:xfrm>
            <a:prstGeom prst="rect">
              <a:avLst/>
            </a:prstGeom>
            <a:solidFill>
              <a:srgbClr val="F2F2F2"/>
            </a:solidFill>
            <a:ln>
              <a:noFill/>
            </a:ln>
          </p:spPr>
          <p:txBody>
            <a:bodyPr spcFirstLastPara="1" wrap="square" lIns="85325" tIns="85325" rIns="2166550" bIns="85325" anchor="ctr"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Criteria</a:t>
              </a:r>
              <a:endParaRPr sz="1200">
                <a:solidFill>
                  <a:schemeClr val="dk1"/>
                </a:solidFill>
                <a:latin typeface="Arial"/>
                <a:ea typeface="Arial"/>
                <a:cs typeface="Arial"/>
                <a:sym typeface="Arial"/>
              </a:endParaRPr>
            </a:p>
          </p:txBody>
        </p:sp>
        <p:sp>
          <p:nvSpPr>
            <p:cNvPr id="18" name="Google Shape;967;p12">
              <a:extLst>
                <a:ext uri="{FF2B5EF4-FFF2-40B4-BE49-F238E27FC236}">
                  <a16:creationId xmlns:a16="http://schemas.microsoft.com/office/drawing/2014/main" id="{623567E6-F9F3-435C-A51E-E470BB1453D4}"/>
                </a:ext>
              </a:extLst>
            </p:cNvPr>
            <p:cNvSpPr/>
            <p:nvPr/>
          </p:nvSpPr>
          <p:spPr>
            <a:xfrm>
              <a:off x="8775926" y="3487720"/>
              <a:ext cx="2973162" cy="329835"/>
            </a:xfrm>
            <a:prstGeom prst="rect">
              <a:avLst/>
            </a:prstGeom>
            <a:solidFill>
              <a:srgbClr val="F2F2F2"/>
            </a:solidFill>
            <a:ln>
              <a:noFill/>
            </a:ln>
          </p:spPr>
          <p:txBody>
            <a:bodyPr spcFirstLastPara="1" wrap="square" lIns="85325" tIns="85325" rIns="2166550" bIns="85325" anchor="ctr"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a:solidFill>
                    <a:schemeClr val="dk1"/>
                  </a:solidFill>
                  <a:latin typeface="Arial"/>
                  <a:cs typeface="Arial"/>
                  <a:sym typeface="Arial"/>
                </a:rPr>
                <a:t>Dimension</a:t>
              </a:r>
              <a:endParaRPr/>
            </a:p>
          </p:txBody>
        </p:sp>
        <p:sp>
          <p:nvSpPr>
            <p:cNvPr id="19" name="Google Shape;968;p12">
              <a:extLst>
                <a:ext uri="{FF2B5EF4-FFF2-40B4-BE49-F238E27FC236}">
                  <a16:creationId xmlns:a16="http://schemas.microsoft.com/office/drawing/2014/main" id="{1E4D9723-BE1E-492E-9F90-3705FBC31FFA}"/>
                </a:ext>
              </a:extLst>
            </p:cNvPr>
            <p:cNvSpPr/>
            <p:nvPr/>
          </p:nvSpPr>
          <p:spPr>
            <a:xfrm>
              <a:off x="8775926" y="3102912"/>
              <a:ext cx="2973162" cy="329835"/>
            </a:xfrm>
            <a:prstGeom prst="rect">
              <a:avLst/>
            </a:prstGeom>
            <a:solidFill>
              <a:srgbClr val="F2F2F2"/>
            </a:solidFill>
            <a:ln>
              <a:noFill/>
            </a:ln>
          </p:spPr>
          <p:txBody>
            <a:bodyPr spcFirstLastPara="1" wrap="square" lIns="85325" tIns="85325" rIns="2166550" bIns="85325" anchor="ctr"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Total</a:t>
              </a:r>
              <a:endParaRPr/>
            </a:p>
          </p:txBody>
        </p:sp>
        <p:sp>
          <p:nvSpPr>
            <p:cNvPr id="20" name="Google Shape;969;p12">
              <a:extLst>
                <a:ext uri="{FF2B5EF4-FFF2-40B4-BE49-F238E27FC236}">
                  <a16:creationId xmlns:a16="http://schemas.microsoft.com/office/drawing/2014/main" id="{4311EDAF-F36B-4840-92CF-9A16AA63D530}"/>
                </a:ext>
              </a:extLst>
            </p:cNvPr>
            <p:cNvSpPr/>
            <p:nvPr/>
          </p:nvSpPr>
          <p:spPr>
            <a:xfrm>
              <a:off x="10740593" y="3130398"/>
              <a:ext cx="412293" cy="274862"/>
            </a:xfrm>
            <a:prstGeom prst="rect">
              <a:avLst/>
            </a:prstGeom>
            <a:solidFill>
              <a:srgbClr val="D04A00"/>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ESG</a:t>
              </a:r>
              <a:endParaRPr/>
            </a:p>
          </p:txBody>
        </p:sp>
        <p:sp>
          <p:nvSpPr>
            <p:cNvPr id="21" name="Google Shape;970;p12">
              <a:extLst>
                <a:ext uri="{FF2B5EF4-FFF2-40B4-BE49-F238E27FC236}">
                  <a16:creationId xmlns:a16="http://schemas.microsoft.com/office/drawing/2014/main" id="{2CA15545-623E-4AAF-8AB9-4863511A137D}"/>
                </a:ext>
              </a:extLst>
            </p:cNvPr>
            <p:cNvSpPr/>
            <p:nvPr/>
          </p:nvSpPr>
          <p:spPr>
            <a:xfrm>
              <a:off x="10410758" y="3405261"/>
              <a:ext cx="535982" cy="109945"/>
            </a:xfrm>
            <a:custGeom>
              <a:avLst/>
              <a:gdLst/>
              <a:ahLst/>
              <a:cxnLst/>
              <a:rect l="l" t="t" r="r" b="b"/>
              <a:pathLst>
                <a:path w="120000" h="120000" extrusionOk="0">
                  <a:moveTo>
                    <a:pt x="120000" y="0"/>
                  </a:moveTo>
                  <a:lnTo>
                    <a:pt x="120000" y="59999"/>
                  </a:lnTo>
                  <a:lnTo>
                    <a:pt x="0" y="59999"/>
                  </a:lnTo>
                  <a:lnTo>
                    <a:pt x="0" y="120000"/>
                  </a:lnTo>
                </a:path>
              </a:pathLst>
            </a:custGeom>
            <a:noFill/>
            <a:ln w="12700" cap="sq" cmpd="sng">
              <a:solidFill>
                <a:srgbClr val="C7C7C7"/>
              </a:solidFill>
              <a:prstDash val="solid"/>
              <a:round/>
              <a:headEnd type="none" w="sm" len="sm"/>
              <a:tailEnd type="none" w="sm" len="sm"/>
            </a:ln>
          </p:spPr>
        </p:sp>
        <p:sp>
          <p:nvSpPr>
            <p:cNvPr id="22" name="Google Shape;971;p12">
              <a:extLst>
                <a:ext uri="{FF2B5EF4-FFF2-40B4-BE49-F238E27FC236}">
                  <a16:creationId xmlns:a16="http://schemas.microsoft.com/office/drawing/2014/main" id="{399B1468-5C54-4503-859B-F93562EC5D6C}"/>
                </a:ext>
              </a:extLst>
            </p:cNvPr>
            <p:cNvSpPr/>
            <p:nvPr/>
          </p:nvSpPr>
          <p:spPr>
            <a:xfrm>
              <a:off x="10204611" y="3515206"/>
              <a:ext cx="412293" cy="274862"/>
            </a:xfrm>
            <a:prstGeom prst="rect">
              <a:avLst/>
            </a:prstGeom>
            <a:solidFill>
              <a:schemeClr val="accent4"/>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a:t>
              </a:r>
              <a:endParaRPr/>
            </a:p>
          </p:txBody>
        </p:sp>
        <p:sp>
          <p:nvSpPr>
            <p:cNvPr id="23" name="Google Shape;972;p12">
              <a:extLst>
                <a:ext uri="{FF2B5EF4-FFF2-40B4-BE49-F238E27FC236}">
                  <a16:creationId xmlns:a16="http://schemas.microsoft.com/office/drawing/2014/main" id="{15016EBE-7AFD-42E0-974E-F706F2B06315}"/>
                </a:ext>
              </a:extLst>
            </p:cNvPr>
            <p:cNvSpPr/>
            <p:nvPr/>
          </p:nvSpPr>
          <p:spPr>
            <a:xfrm>
              <a:off x="10142767" y="3790068"/>
              <a:ext cx="267991" cy="109945"/>
            </a:xfrm>
            <a:custGeom>
              <a:avLst/>
              <a:gdLst/>
              <a:ahLst/>
              <a:cxnLst/>
              <a:rect l="l" t="t" r="r" b="b"/>
              <a:pathLst>
                <a:path w="120000" h="120000" extrusionOk="0">
                  <a:moveTo>
                    <a:pt x="120000" y="0"/>
                  </a:moveTo>
                  <a:lnTo>
                    <a:pt x="120000" y="59999"/>
                  </a:lnTo>
                  <a:lnTo>
                    <a:pt x="0" y="59999"/>
                  </a:lnTo>
                  <a:lnTo>
                    <a:pt x="0" y="120000"/>
                  </a:lnTo>
                </a:path>
              </a:pathLst>
            </a:custGeom>
            <a:noFill/>
            <a:ln w="12700" cap="sq" cmpd="sng">
              <a:solidFill>
                <a:srgbClr val="C7C7C7"/>
              </a:solidFill>
              <a:prstDash val="solid"/>
              <a:round/>
              <a:headEnd type="none" w="sm" len="sm"/>
              <a:tailEnd type="none" w="sm" len="sm"/>
            </a:ln>
          </p:spPr>
        </p:sp>
        <p:sp>
          <p:nvSpPr>
            <p:cNvPr id="24" name="Google Shape;973;p12">
              <a:extLst>
                <a:ext uri="{FF2B5EF4-FFF2-40B4-BE49-F238E27FC236}">
                  <a16:creationId xmlns:a16="http://schemas.microsoft.com/office/drawing/2014/main" id="{1556CC01-2A75-49B7-BB7C-6E827F757B3E}"/>
                </a:ext>
              </a:extLst>
            </p:cNvPr>
            <p:cNvSpPr/>
            <p:nvPr/>
          </p:nvSpPr>
          <p:spPr>
            <a:xfrm>
              <a:off x="9936620" y="3900014"/>
              <a:ext cx="412293" cy="274862"/>
            </a:xfrm>
            <a:prstGeom prst="rect">
              <a:avLst/>
            </a:prstGeom>
            <a:solidFill>
              <a:schemeClr val="accent5"/>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E1</a:t>
              </a:r>
              <a:endParaRPr/>
            </a:p>
          </p:txBody>
        </p:sp>
        <p:sp>
          <p:nvSpPr>
            <p:cNvPr id="25" name="Google Shape;974;p12">
              <a:extLst>
                <a:ext uri="{FF2B5EF4-FFF2-40B4-BE49-F238E27FC236}">
                  <a16:creationId xmlns:a16="http://schemas.microsoft.com/office/drawing/2014/main" id="{D9DD1684-FCD0-499D-955D-4C3FCBA34148}"/>
                </a:ext>
              </a:extLst>
            </p:cNvPr>
            <p:cNvSpPr/>
            <p:nvPr/>
          </p:nvSpPr>
          <p:spPr>
            <a:xfrm>
              <a:off x="9874776" y="4174876"/>
              <a:ext cx="267991" cy="109945"/>
            </a:xfrm>
            <a:custGeom>
              <a:avLst/>
              <a:gdLst/>
              <a:ahLst/>
              <a:cxnLst/>
              <a:rect l="l" t="t" r="r" b="b"/>
              <a:pathLst>
                <a:path w="120000" h="120000" extrusionOk="0">
                  <a:moveTo>
                    <a:pt x="120000" y="0"/>
                  </a:moveTo>
                  <a:lnTo>
                    <a:pt x="120000" y="59999"/>
                  </a:lnTo>
                  <a:lnTo>
                    <a:pt x="0" y="59999"/>
                  </a:lnTo>
                  <a:lnTo>
                    <a:pt x="0" y="120000"/>
                  </a:lnTo>
                </a:path>
              </a:pathLst>
            </a:custGeom>
            <a:noFill/>
            <a:ln w="12700" cap="sq" cmpd="sng">
              <a:solidFill>
                <a:srgbClr val="C7C7C7"/>
              </a:solidFill>
              <a:prstDash val="solid"/>
              <a:round/>
              <a:headEnd type="none" w="sm" len="sm"/>
              <a:tailEnd type="none" w="sm" len="sm"/>
            </a:ln>
          </p:spPr>
        </p:sp>
        <p:sp>
          <p:nvSpPr>
            <p:cNvPr id="26" name="Google Shape;975;p12">
              <a:extLst>
                <a:ext uri="{FF2B5EF4-FFF2-40B4-BE49-F238E27FC236}">
                  <a16:creationId xmlns:a16="http://schemas.microsoft.com/office/drawing/2014/main" id="{ED10187C-3D6E-49BC-88CF-C0BFA9110A47}"/>
                </a:ext>
              </a:extLst>
            </p:cNvPr>
            <p:cNvSpPr/>
            <p:nvPr/>
          </p:nvSpPr>
          <p:spPr>
            <a:xfrm>
              <a:off x="9668629" y="4284821"/>
              <a:ext cx="412293" cy="274862"/>
            </a:xfrm>
            <a:prstGeom prst="rect">
              <a:avLst/>
            </a:prstGeom>
            <a:solidFill>
              <a:schemeClr val="accent6"/>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E1.1</a:t>
              </a:r>
              <a:endParaRPr/>
            </a:p>
          </p:txBody>
        </p:sp>
        <p:sp>
          <p:nvSpPr>
            <p:cNvPr id="27" name="Google Shape;976;p12">
              <a:extLst>
                <a:ext uri="{FF2B5EF4-FFF2-40B4-BE49-F238E27FC236}">
                  <a16:creationId xmlns:a16="http://schemas.microsoft.com/office/drawing/2014/main" id="{15CB7031-CA07-427A-803F-CD1E7B65E520}"/>
                </a:ext>
              </a:extLst>
            </p:cNvPr>
            <p:cNvSpPr/>
            <p:nvPr/>
          </p:nvSpPr>
          <p:spPr>
            <a:xfrm>
              <a:off x="10142767" y="4174876"/>
              <a:ext cx="267991" cy="109945"/>
            </a:xfrm>
            <a:custGeom>
              <a:avLst/>
              <a:gdLst/>
              <a:ahLst/>
              <a:cxnLst/>
              <a:rect l="l" t="t" r="r" b="b"/>
              <a:pathLst>
                <a:path w="120000" h="120000" extrusionOk="0">
                  <a:moveTo>
                    <a:pt x="0" y="0"/>
                  </a:moveTo>
                  <a:lnTo>
                    <a:pt x="0" y="59999"/>
                  </a:lnTo>
                  <a:lnTo>
                    <a:pt x="120000" y="59999"/>
                  </a:lnTo>
                  <a:lnTo>
                    <a:pt x="120000" y="120000"/>
                  </a:lnTo>
                </a:path>
              </a:pathLst>
            </a:custGeom>
            <a:noFill/>
            <a:ln w="12700" cap="sq" cmpd="sng">
              <a:solidFill>
                <a:srgbClr val="C7C7C7"/>
              </a:solidFill>
              <a:prstDash val="solid"/>
              <a:round/>
              <a:headEnd type="none" w="sm" len="sm"/>
              <a:tailEnd type="none" w="sm" len="sm"/>
            </a:ln>
          </p:spPr>
        </p:sp>
        <p:sp>
          <p:nvSpPr>
            <p:cNvPr id="28" name="Google Shape;977;p12">
              <a:extLst>
                <a:ext uri="{FF2B5EF4-FFF2-40B4-BE49-F238E27FC236}">
                  <a16:creationId xmlns:a16="http://schemas.microsoft.com/office/drawing/2014/main" id="{70C3A9FF-3418-490E-A228-EB437B63016D}"/>
                </a:ext>
              </a:extLst>
            </p:cNvPr>
            <p:cNvSpPr/>
            <p:nvPr/>
          </p:nvSpPr>
          <p:spPr>
            <a:xfrm>
              <a:off x="10204611" y="4284821"/>
              <a:ext cx="412293" cy="274862"/>
            </a:xfrm>
            <a:prstGeom prst="rect">
              <a:avLst/>
            </a:prstGeom>
            <a:solidFill>
              <a:schemeClr val="accent6"/>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E1.2</a:t>
              </a:r>
              <a:endParaRPr/>
            </a:p>
          </p:txBody>
        </p:sp>
        <p:sp>
          <p:nvSpPr>
            <p:cNvPr id="29" name="Google Shape;978;p12">
              <a:extLst>
                <a:ext uri="{FF2B5EF4-FFF2-40B4-BE49-F238E27FC236}">
                  <a16:creationId xmlns:a16="http://schemas.microsoft.com/office/drawing/2014/main" id="{50EBD8E2-7517-4CE8-B802-C9D0A66B8102}"/>
                </a:ext>
              </a:extLst>
            </p:cNvPr>
            <p:cNvSpPr/>
            <p:nvPr/>
          </p:nvSpPr>
          <p:spPr>
            <a:xfrm>
              <a:off x="10410758" y="3790068"/>
              <a:ext cx="267991" cy="109945"/>
            </a:xfrm>
            <a:custGeom>
              <a:avLst/>
              <a:gdLst/>
              <a:ahLst/>
              <a:cxnLst/>
              <a:rect l="l" t="t" r="r" b="b"/>
              <a:pathLst>
                <a:path w="120000" h="120000" extrusionOk="0">
                  <a:moveTo>
                    <a:pt x="0" y="0"/>
                  </a:moveTo>
                  <a:lnTo>
                    <a:pt x="0" y="59999"/>
                  </a:lnTo>
                  <a:lnTo>
                    <a:pt x="120000" y="59999"/>
                  </a:lnTo>
                  <a:lnTo>
                    <a:pt x="120000" y="120000"/>
                  </a:lnTo>
                </a:path>
              </a:pathLst>
            </a:custGeom>
            <a:noFill/>
            <a:ln w="12700" cap="sq" cmpd="sng">
              <a:solidFill>
                <a:srgbClr val="C7C7C7"/>
              </a:solidFill>
              <a:prstDash val="solid"/>
              <a:round/>
              <a:headEnd type="none" w="sm" len="sm"/>
              <a:tailEnd type="none" w="sm" len="sm"/>
            </a:ln>
          </p:spPr>
        </p:sp>
        <p:sp>
          <p:nvSpPr>
            <p:cNvPr id="30" name="Google Shape;979;p12">
              <a:extLst>
                <a:ext uri="{FF2B5EF4-FFF2-40B4-BE49-F238E27FC236}">
                  <a16:creationId xmlns:a16="http://schemas.microsoft.com/office/drawing/2014/main" id="{58BE9B78-09B5-4C8B-AA31-624741029769}"/>
                </a:ext>
              </a:extLst>
            </p:cNvPr>
            <p:cNvSpPr/>
            <p:nvPr/>
          </p:nvSpPr>
          <p:spPr>
            <a:xfrm>
              <a:off x="10472602" y="3900014"/>
              <a:ext cx="412293" cy="274862"/>
            </a:xfrm>
            <a:prstGeom prst="rect">
              <a:avLst/>
            </a:prstGeom>
            <a:solidFill>
              <a:schemeClr val="accent5"/>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E2</a:t>
              </a:r>
              <a:endParaRPr/>
            </a:p>
          </p:txBody>
        </p:sp>
        <p:sp>
          <p:nvSpPr>
            <p:cNvPr id="31" name="Google Shape;980;p12">
              <a:extLst>
                <a:ext uri="{FF2B5EF4-FFF2-40B4-BE49-F238E27FC236}">
                  <a16:creationId xmlns:a16="http://schemas.microsoft.com/office/drawing/2014/main" id="{2EEE3FCF-7E8D-4E06-A74D-5C3729A31210}"/>
                </a:ext>
              </a:extLst>
            </p:cNvPr>
            <p:cNvSpPr/>
            <p:nvPr/>
          </p:nvSpPr>
          <p:spPr>
            <a:xfrm>
              <a:off x="10901020" y="3405261"/>
              <a:ext cx="91440" cy="109945"/>
            </a:xfrm>
            <a:custGeom>
              <a:avLst/>
              <a:gdLst/>
              <a:ahLst/>
              <a:cxnLst/>
              <a:rect l="l" t="t" r="r" b="b"/>
              <a:pathLst>
                <a:path w="120000" h="120000" extrusionOk="0">
                  <a:moveTo>
                    <a:pt x="60000" y="0"/>
                  </a:moveTo>
                  <a:lnTo>
                    <a:pt x="60000" y="120000"/>
                  </a:lnTo>
                </a:path>
              </a:pathLst>
            </a:custGeom>
            <a:noFill/>
            <a:ln w="12700" cap="sq" cmpd="sng">
              <a:solidFill>
                <a:srgbClr val="C7C7C7"/>
              </a:solidFill>
              <a:prstDash val="solid"/>
              <a:round/>
              <a:headEnd type="none" w="sm" len="sm"/>
              <a:tailEnd type="none" w="sm" len="sm"/>
            </a:ln>
          </p:spPr>
        </p:sp>
        <p:sp>
          <p:nvSpPr>
            <p:cNvPr id="32" name="Google Shape;981;p12">
              <a:extLst>
                <a:ext uri="{FF2B5EF4-FFF2-40B4-BE49-F238E27FC236}">
                  <a16:creationId xmlns:a16="http://schemas.microsoft.com/office/drawing/2014/main" id="{F21FDF28-FB1B-443A-9321-397F1C8A0AE9}"/>
                </a:ext>
              </a:extLst>
            </p:cNvPr>
            <p:cNvSpPr/>
            <p:nvPr/>
          </p:nvSpPr>
          <p:spPr>
            <a:xfrm>
              <a:off x="10740593" y="3515206"/>
              <a:ext cx="412293" cy="274862"/>
            </a:xfrm>
            <a:prstGeom prst="rect">
              <a:avLst/>
            </a:prstGeom>
            <a:solidFill>
              <a:schemeClr val="accent4"/>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S</a:t>
              </a:r>
              <a:endParaRPr/>
            </a:p>
          </p:txBody>
        </p:sp>
        <p:sp>
          <p:nvSpPr>
            <p:cNvPr id="33" name="Google Shape;982;p12">
              <a:extLst>
                <a:ext uri="{FF2B5EF4-FFF2-40B4-BE49-F238E27FC236}">
                  <a16:creationId xmlns:a16="http://schemas.microsoft.com/office/drawing/2014/main" id="{6A68E149-8427-4D2C-8007-0B2F057A5E43}"/>
                </a:ext>
              </a:extLst>
            </p:cNvPr>
            <p:cNvSpPr/>
            <p:nvPr/>
          </p:nvSpPr>
          <p:spPr>
            <a:xfrm>
              <a:off x="10946740" y="3405261"/>
              <a:ext cx="535982" cy="109945"/>
            </a:xfrm>
            <a:custGeom>
              <a:avLst/>
              <a:gdLst/>
              <a:ahLst/>
              <a:cxnLst/>
              <a:rect l="l" t="t" r="r" b="b"/>
              <a:pathLst>
                <a:path w="120000" h="120000" extrusionOk="0">
                  <a:moveTo>
                    <a:pt x="0" y="0"/>
                  </a:moveTo>
                  <a:lnTo>
                    <a:pt x="0" y="59999"/>
                  </a:lnTo>
                  <a:lnTo>
                    <a:pt x="120000" y="59999"/>
                  </a:lnTo>
                  <a:lnTo>
                    <a:pt x="120000" y="120000"/>
                  </a:lnTo>
                </a:path>
              </a:pathLst>
            </a:custGeom>
            <a:noFill/>
            <a:ln w="12700" cap="sq" cmpd="sng">
              <a:solidFill>
                <a:srgbClr val="C7C7C7"/>
              </a:solidFill>
              <a:prstDash val="solid"/>
              <a:round/>
              <a:headEnd type="none" w="sm" len="sm"/>
              <a:tailEnd type="none" w="sm" len="sm"/>
            </a:ln>
          </p:spPr>
        </p:sp>
        <p:sp>
          <p:nvSpPr>
            <p:cNvPr id="34" name="Google Shape;983;p12">
              <a:extLst>
                <a:ext uri="{FF2B5EF4-FFF2-40B4-BE49-F238E27FC236}">
                  <a16:creationId xmlns:a16="http://schemas.microsoft.com/office/drawing/2014/main" id="{F039937E-119C-47F4-B901-D1E9AACFA94A}"/>
                </a:ext>
              </a:extLst>
            </p:cNvPr>
            <p:cNvSpPr/>
            <p:nvPr/>
          </p:nvSpPr>
          <p:spPr>
            <a:xfrm>
              <a:off x="11276575" y="3515206"/>
              <a:ext cx="412293" cy="274862"/>
            </a:xfrm>
            <a:prstGeom prst="rect">
              <a:avLst/>
            </a:prstGeom>
            <a:solidFill>
              <a:schemeClr val="accent4"/>
            </a:solidFill>
            <a:ln w="12700" cap="sq" cmpd="sng">
              <a:solidFill>
                <a:schemeClr val="lt1"/>
              </a:solidFill>
              <a:prstDash val="solid"/>
              <a:round/>
              <a:headEnd type="none" w="sm" len="sm"/>
              <a:tailEnd type="none" w="sm" len="sm"/>
            </a:ln>
          </p:spPr>
          <p:txBody>
            <a:bodyPr spcFirstLastPara="1" wrap="square" lIns="49950" tIns="49950" rIns="49950" bIns="49950" anchor="ctr" anchorCtr="0">
              <a:noAutofit/>
            </a:bodyPr>
            <a:lstStyle/>
            <a:p>
              <a:pPr marL="0" marR="0" lvl="0" indent="0" algn="ctr" rtl="0">
                <a:lnSpc>
                  <a:spcPct val="90000"/>
                </a:lnSpc>
                <a:spcBef>
                  <a:spcPts val="0"/>
                </a:spcBef>
                <a:spcAft>
                  <a:spcPts val="0"/>
                </a:spcAft>
                <a:buClr>
                  <a:schemeClr val="lt1"/>
                </a:buClr>
                <a:buSzPts val="1100"/>
                <a:buFont typeface="Arial"/>
                <a:buNone/>
              </a:pPr>
              <a:r>
                <a:rPr lang="en-US" sz="1100">
                  <a:solidFill>
                    <a:schemeClr val="lt1"/>
                  </a:solidFill>
                  <a:latin typeface="Arial"/>
                  <a:ea typeface="Arial"/>
                  <a:cs typeface="Arial"/>
                  <a:sym typeface="Arial"/>
                </a:rPr>
                <a:t>G</a:t>
              </a:r>
              <a:endParaRPr/>
            </a:p>
          </p:txBody>
        </p:sp>
      </p:grpSp>
      <p:sp>
        <p:nvSpPr>
          <p:cNvPr id="35" name="Google Shape;1492;p23">
            <a:extLst>
              <a:ext uri="{FF2B5EF4-FFF2-40B4-BE49-F238E27FC236}">
                <a16:creationId xmlns:a16="http://schemas.microsoft.com/office/drawing/2014/main" id="{18D84175-7274-4B16-9D08-C3441B4F5904}"/>
              </a:ext>
            </a:extLst>
          </p:cNvPr>
          <p:cNvSpPr/>
          <p:nvPr/>
        </p:nvSpPr>
        <p:spPr>
          <a:xfrm>
            <a:off x="8775926" y="5547730"/>
            <a:ext cx="524161" cy="508124"/>
          </a:xfrm>
          <a:prstGeom prst="ellipse">
            <a:avLst/>
          </a:prstGeom>
          <a:solidFill>
            <a:srgbClr val="E0301E"/>
          </a:solidFill>
          <a:ln w="28575" cap="flat" cmpd="sng">
            <a:solidFill>
              <a:srgbClr val="FFFFFF"/>
            </a:solidFill>
            <a:prstDash val="solid"/>
            <a:round/>
            <a:headEnd type="none" w="sm" len="sm"/>
            <a:tailEnd type="none" w="sm" len="sm"/>
          </a:ln>
        </p:spPr>
        <p:txBody>
          <a:bodyPr spcFirstLastPara="1" wrap="square" lIns="72000" tIns="72000" rIns="72000" bIns="72000" anchor="ctr" anchorCtr="0">
            <a:noAutofit/>
          </a:bodyPr>
          <a:lstStyle/>
          <a:p>
            <a:pPr marL="0" marR="0" lvl="0" indent="0" algn="ctr" rtl="0">
              <a:lnSpc>
                <a:spcPct val="100000"/>
              </a:lnSpc>
              <a:spcBef>
                <a:spcPts val="0"/>
              </a:spcBef>
              <a:spcAft>
                <a:spcPts val="0"/>
              </a:spcAft>
              <a:buClr>
                <a:srgbClr val="FFFFFF"/>
              </a:buClr>
              <a:buSzPts val="2400"/>
              <a:buFont typeface="Georgia"/>
              <a:buNone/>
            </a:pPr>
            <a:r>
              <a:rPr lang="en-US" sz="2400" b="1" i="1" u="none" strike="noStrike" cap="none">
                <a:solidFill>
                  <a:srgbClr val="FFFFFF"/>
                </a:solidFill>
                <a:latin typeface="Georgia"/>
                <a:ea typeface="Georgia"/>
                <a:cs typeface="Georgia"/>
                <a:sym typeface="Georgia"/>
              </a:rPr>
              <a:t>!</a:t>
            </a:r>
            <a:endParaRPr sz="1800">
              <a:solidFill>
                <a:schemeClr val="dk1"/>
              </a:solidFill>
              <a:latin typeface="Arial"/>
              <a:ea typeface="Arial"/>
              <a:cs typeface="Arial"/>
              <a:sym typeface="Arial"/>
            </a:endParaRPr>
          </a:p>
        </p:txBody>
      </p:sp>
      <p:sp>
        <p:nvSpPr>
          <p:cNvPr id="36" name="Google Shape;2054;p35">
            <a:extLst>
              <a:ext uri="{FF2B5EF4-FFF2-40B4-BE49-F238E27FC236}">
                <a16:creationId xmlns:a16="http://schemas.microsoft.com/office/drawing/2014/main" id="{55834CBA-4415-4C74-B6ED-AACF6208D240}"/>
              </a:ext>
            </a:extLst>
          </p:cNvPr>
          <p:cNvSpPr/>
          <p:nvPr/>
        </p:nvSpPr>
        <p:spPr>
          <a:xfrm>
            <a:off x="9343407" y="5518741"/>
            <a:ext cx="2391704" cy="555787"/>
          </a:xfrm>
          <a:prstGeom prst="rect">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 name="Google Shape;2055;p35">
            <a:extLst>
              <a:ext uri="{FF2B5EF4-FFF2-40B4-BE49-F238E27FC236}">
                <a16:creationId xmlns:a16="http://schemas.microsoft.com/office/drawing/2014/main" id="{A596CF24-2FDE-475A-A1E5-2D1968E363BF}"/>
              </a:ext>
            </a:extLst>
          </p:cNvPr>
          <p:cNvSpPr txBox="1"/>
          <p:nvPr/>
        </p:nvSpPr>
        <p:spPr>
          <a:xfrm>
            <a:off x="9567068" y="5642258"/>
            <a:ext cx="1927414" cy="273667"/>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chemeClr val="dk1"/>
              </a:buClr>
              <a:buSzPts val="1600"/>
            </a:pPr>
            <a:r>
              <a:rPr lang="en-US" sz="1000">
                <a:solidFill>
                  <a:schemeClr val="dk1"/>
                </a:solidFill>
                <a:latin typeface="Arial"/>
                <a:ea typeface="Arial"/>
                <a:cs typeface="Arial"/>
                <a:sym typeface="Arial"/>
              </a:rPr>
              <a:t>Do not pick to many criteria and indicators! </a:t>
            </a:r>
            <a:r>
              <a:rPr lang="en-US" sz="1000" b="1">
                <a:solidFill>
                  <a:schemeClr val="dk1"/>
                </a:solidFill>
                <a:latin typeface="Arial"/>
                <a:ea typeface="Arial"/>
                <a:cs typeface="Arial"/>
                <a:sym typeface="Arial"/>
              </a:rPr>
              <a:t>Time is limited!</a:t>
            </a:r>
            <a:endParaRPr sz="1050" b="1"/>
          </a:p>
        </p:txBody>
      </p:sp>
      <p:sp>
        <p:nvSpPr>
          <p:cNvPr id="3" name="Slide Number Placeholder 2">
            <a:extLst>
              <a:ext uri="{FF2B5EF4-FFF2-40B4-BE49-F238E27FC236}">
                <a16:creationId xmlns:a16="http://schemas.microsoft.com/office/drawing/2014/main" id="{B312E7D7-CEF1-40DE-B990-FE5C34CC21F2}"/>
              </a:ext>
            </a:extLst>
          </p:cNvPr>
          <p:cNvSpPr>
            <a:spLocks noGrp="1"/>
          </p:cNvSpPr>
          <p:nvPr>
            <p:ph type="sldNum" sz="quarter" idx="12"/>
          </p:nvPr>
        </p:nvSpPr>
        <p:spPr/>
        <p:txBody>
          <a:bodyPr/>
          <a:lstStyle/>
          <a:p>
            <a:fld id="{8B38AFF4-7D76-4C11-9978-EC4A934EDF04}" type="slidenum">
              <a:rPr lang="de-DE" smtClean="0"/>
              <a:pPr/>
              <a:t>20</a:t>
            </a:fld>
            <a:endParaRPr lang="de-DE"/>
          </a:p>
        </p:txBody>
      </p:sp>
      <p:sp>
        <p:nvSpPr>
          <p:cNvPr id="8" name="Date Placeholder 7">
            <a:extLst>
              <a:ext uri="{FF2B5EF4-FFF2-40B4-BE49-F238E27FC236}">
                <a16:creationId xmlns:a16="http://schemas.microsoft.com/office/drawing/2014/main" id="{DC8BD541-8984-49DD-90D3-DC011023B1DD}"/>
              </a:ext>
            </a:extLst>
          </p:cNvPr>
          <p:cNvSpPr>
            <a:spLocks noGrp="1"/>
          </p:cNvSpPr>
          <p:nvPr>
            <p:ph type="dt" sz="half" idx="10"/>
          </p:nvPr>
        </p:nvSpPr>
        <p:spPr/>
        <p:txBody>
          <a:bodyPr/>
          <a:lstStyle/>
          <a:p>
            <a:r>
              <a:rPr lang="de-DE"/>
              <a:t>April 2024</a:t>
            </a:r>
          </a:p>
        </p:txBody>
      </p:sp>
      <p:sp>
        <p:nvSpPr>
          <p:cNvPr id="12" name="Footer Placeholder 11">
            <a:extLst>
              <a:ext uri="{FF2B5EF4-FFF2-40B4-BE49-F238E27FC236}">
                <a16:creationId xmlns:a16="http://schemas.microsoft.com/office/drawing/2014/main" id="{72876951-D45C-4D56-B7EB-347FCFF4BDD9}"/>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405057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E7AD3E-27CF-448A-8990-94C556B121D6}"/>
              </a:ext>
            </a:extLst>
          </p:cNvPr>
          <p:cNvSpPr/>
          <p:nvPr/>
        </p:nvSpPr>
        <p:spPr>
          <a:xfrm>
            <a:off x="3076414" y="5463153"/>
            <a:ext cx="8787539" cy="692612"/>
          </a:xfrm>
          <a:prstGeom prst="rect">
            <a:avLst/>
          </a:prstGeom>
          <a:solidFill>
            <a:srgbClr val="F2F2F2"/>
          </a:solidFill>
          <a:ln>
            <a:noFill/>
          </a:ln>
        </p:spPr>
        <p:txBody>
          <a:bodyPr spcFirstLastPara="1" wrap="square" lIns="0" tIns="0" rIns="0" bIns="0" anchor="ctr" anchorCtr="0">
            <a:noAutofit/>
          </a:bodyPr>
          <a:lstStyle/>
          <a:p>
            <a:pPr algn="ctr"/>
            <a:endParaRPr lang="de-DE" sz="1600">
              <a:latin typeface="Arial"/>
              <a:cs typeface="Arial"/>
            </a:endParaRPr>
          </a:p>
        </p:txBody>
      </p:sp>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a:t>Main Modelling steps</a:t>
            </a:r>
            <a:endParaRPr lang="en-US" baseline="30000"/>
          </a:p>
        </p:txBody>
      </p:sp>
      <p:sp>
        <p:nvSpPr>
          <p:cNvPr id="35" name="Google Shape;2054;p35">
            <a:extLst>
              <a:ext uri="{FF2B5EF4-FFF2-40B4-BE49-F238E27FC236}">
                <a16:creationId xmlns:a16="http://schemas.microsoft.com/office/drawing/2014/main" id="{FCAECC57-8269-43C2-AC37-D1C44797144B}"/>
              </a:ext>
            </a:extLst>
          </p:cNvPr>
          <p:cNvSpPr/>
          <p:nvPr/>
        </p:nvSpPr>
        <p:spPr>
          <a:xfrm>
            <a:off x="0" y="2103120"/>
            <a:ext cx="2963849" cy="4052645"/>
          </a:xfrm>
          <a:prstGeom prst="rect">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6" name="Google Shape;2055;p35">
            <a:extLst>
              <a:ext uri="{FF2B5EF4-FFF2-40B4-BE49-F238E27FC236}">
                <a16:creationId xmlns:a16="http://schemas.microsoft.com/office/drawing/2014/main" id="{4873C65D-FA37-4095-8A0B-042F438ED02B}"/>
              </a:ext>
            </a:extLst>
          </p:cNvPr>
          <p:cNvSpPr txBox="1"/>
          <p:nvPr/>
        </p:nvSpPr>
        <p:spPr>
          <a:xfrm>
            <a:off x="442913" y="3266944"/>
            <a:ext cx="2405210" cy="914400"/>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chemeClr val="dk1"/>
              </a:buClr>
              <a:buSzPts val="1600"/>
            </a:pPr>
            <a:r>
              <a:rPr lang="en-US" sz="1600" b="1">
                <a:solidFill>
                  <a:schemeClr val="dk1"/>
                </a:solidFill>
                <a:latin typeface="Arial"/>
                <a:ea typeface="Arial"/>
                <a:cs typeface="Arial"/>
                <a:sym typeface="Arial"/>
              </a:rPr>
              <a:t>Identification</a:t>
            </a:r>
            <a:r>
              <a:rPr lang="en-US" sz="1600">
                <a:solidFill>
                  <a:schemeClr val="dk1"/>
                </a:solidFill>
                <a:latin typeface="Arial"/>
                <a:ea typeface="Arial"/>
                <a:cs typeface="Arial"/>
                <a:sym typeface="Arial"/>
              </a:rPr>
              <a:t> of relevant ESG risks which are relevant for the evaluation of the measures taken. The collection of the relevant risk factors is usually a mix of externally available information and “in-house” data. </a:t>
            </a:r>
            <a:endParaRPr/>
          </a:p>
        </p:txBody>
      </p:sp>
      <p:graphicFrame>
        <p:nvGraphicFramePr>
          <p:cNvPr id="37" name="Google Shape;2056;p35">
            <a:extLst>
              <a:ext uri="{FF2B5EF4-FFF2-40B4-BE49-F238E27FC236}">
                <a16:creationId xmlns:a16="http://schemas.microsoft.com/office/drawing/2014/main" id="{4B5D4AAA-99A0-45E0-9251-E0C275AE84EC}"/>
              </a:ext>
            </a:extLst>
          </p:cNvPr>
          <p:cNvGraphicFramePr/>
          <p:nvPr>
            <p:extLst>
              <p:ext uri="{D42A27DB-BD31-4B8C-83A1-F6EECF244321}">
                <p14:modId xmlns:p14="http://schemas.microsoft.com/office/powerpoint/2010/main" val="851273379"/>
              </p:ext>
            </p:extLst>
          </p:nvPr>
        </p:nvGraphicFramePr>
        <p:xfrm>
          <a:off x="3248526" y="2447016"/>
          <a:ext cx="8510875" cy="3724125"/>
        </p:xfrm>
        <a:graphic>
          <a:graphicData uri="http://schemas.openxmlformats.org/drawingml/2006/table">
            <a:tbl>
              <a:tblPr>
                <a:noFill/>
              </a:tblPr>
              <a:tblGrid>
                <a:gridCol w="656725">
                  <a:extLst>
                    <a:ext uri="{9D8B030D-6E8A-4147-A177-3AD203B41FA5}">
                      <a16:colId xmlns:a16="http://schemas.microsoft.com/office/drawing/2014/main" val="20000"/>
                    </a:ext>
                  </a:extLst>
                </a:gridCol>
                <a:gridCol w="1672600">
                  <a:extLst>
                    <a:ext uri="{9D8B030D-6E8A-4147-A177-3AD203B41FA5}">
                      <a16:colId xmlns:a16="http://schemas.microsoft.com/office/drawing/2014/main" val="20001"/>
                    </a:ext>
                  </a:extLst>
                </a:gridCol>
                <a:gridCol w="3566150">
                  <a:extLst>
                    <a:ext uri="{9D8B030D-6E8A-4147-A177-3AD203B41FA5}">
                      <a16:colId xmlns:a16="http://schemas.microsoft.com/office/drawing/2014/main" val="20002"/>
                    </a:ext>
                  </a:extLst>
                </a:gridCol>
                <a:gridCol w="2615400">
                  <a:extLst>
                    <a:ext uri="{9D8B030D-6E8A-4147-A177-3AD203B41FA5}">
                      <a16:colId xmlns:a16="http://schemas.microsoft.com/office/drawing/2014/main" val="20003"/>
                    </a:ext>
                  </a:extLst>
                </a:gridCol>
              </a:tblGrid>
              <a:tr h="329350">
                <a:tc>
                  <a:txBody>
                    <a:bodyPr/>
                    <a:lstStyle/>
                    <a:p>
                      <a:pPr marL="0" marR="0" lvl="0" indent="0" algn="l" rtl="0">
                        <a:spcBef>
                          <a:spcPts val="0"/>
                        </a:spcBef>
                        <a:spcAft>
                          <a:spcPts val="0"/>
                        </a:spcAft>
                        <a:buClr>
                          <a:schemeClr val="dk1"/>
                        </a:buClr>
                        <a:buSzPts val="1400"/>
                        <a:buFont typeface="Arial"/>
                        <a:buNone/>
                      </a:pPr>
                      <a:endParaRPr sz="1400">
                        <a:solidFill>
                          <a:schemeClr val="accent6"/>
                        </a:solidFill>
                        <a:latin typeface="Arial"/>
                        <a:ea typeface="Arial"/>
                        <a:cs typeface="Arial"/>
                        <a:sym typeface="Arial"/>
                      </a:endParaRPr>
                    </a:p>
                  </a:txBody>
                  <a:tcPr marL="36000" marR="36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endParaRPr sz="1400">
                        <a:solidFill>
                          <a:schemeClr val="accent6"/>
                        </a:solidFill>
                        <a:latin typeface="Arial"/>
                        <a:ea typeface="Arial"/>
                        <a:cs typeface="Arial"/>
                        <a:sym typeface="Arial"/>
                      </a:endParaRPr>
                    </a:p>
                  </a:txBody>
                  <a:tcPr marL="36000" marR="36000" marT="36000" marB="36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spcBef>
                          <a:spcPts val="0"/>
                        </a:spcBef>
                        <a:spcAft>
                          <a:spcPts val="0"/>
                        </a:spcAft>
                        <a:buClr>
                          <a:schemeClr val="accent6"/>
                        </a:buClr>
                        <a:buSzPts val="1600"/>
                        <a:buFont typeface="Arial"/>
                        <a:buNone/>
                      </a:pPr>
                      <a:r>
                        <a:rPr lang="en-US" sz="1600">
                          <a:solidFill>
                            <a:schemeClr val="accent6"/>
                          </a:solidFill>
                          <a:latin typeface="Arial"/>
                          <a:ea typeface="Arial"/>
                          <a:cs typeface="Arial"/>
                          <a:sym typeface="Arial"/>
                        </a:rPr>
                        <a:t>Process</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6"/>
                      </a:solidFill>
                      <a:prstDash val="solid"/>
                      <a:round/>
                      <a:headEnd type="none" w="sm" len="sm"/>
                      <a:tailEnd type="none" w="sm" len="sm"/>
                    </a:lnB>
                  </a:tcPr>
                </a:tc>
                <a:tc>
                  <a:txBody>
                    <a:bodyPr/>
                    <a:lstStyle/>
                    <a:p>
                      <a:pPr marL="0" marR="0" lvl="0" indent="0" algn="l" rtl="0">
                        <a:spcBef>
                          <a:spcPts val="0"/>
                        </a:spcBef>
                        <a:spcAft>
                          <a:spcPts val="0"/>
                        </a:spcAft>
                        <a:buClr>
                          <a:schemeClr val="accent6"/>
                        </a:buClr>
                        <a:buSzPts val="1600"/>
                        <a:buFont typeface="Arial"/>
                        <a:buNone/>
                      </a:pPr>
                      <a:r>
                        <a:rPr lang="en-US" sz="1600">
                          <a:solidFill>
                            <a:schemeClr val="accent6"/>
                          </a:solidFill>
                          <a:latin typeface="Arial"/>
                          <a:ea typeface="Arial"/>
                          <a:cs typeface="Arial"/>
                          <a:sym typeface="Arial"/>
                        </a:rPr>
                        <a:t>Outcome</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6"/>
                      </a:solidFill>
                      <a:prstDash val="solid"/>
                      <a:round/>
                      <a:headEnd type="none" w="sm" len="sm"/>
                      <a:tailEnd type="none" w="sm" len="sm"/>
                    </a:lnB>
                  </a:tcPr>
                </a:tc>
                <a:extLst>
                  <a:ext uri="{0D108BD9-81ED-4DB2-BD59-A6C34878D82A}">
                    <a16:rowId xmlns:a16="http://schemas.microsoft.com/office/drawing/2014/main" val="10000"/>
                  </a:ext>
                </a:extLst>
              </a:tr>
              <a:tr h="583600">
                <a:tc>
                  <a:txBody>
                    <a:bodyPr/>
                    <a:lstStyle/>
                    <a:p>
                      <a:pPr marL="0" marR="0" lvl="0" indent="0" algn="l" rtl="0">
                        <a:spcBef>
                          <a:spcPts val="0"/>
                        </a:spcBef>
                        <a:spcAft>
                          <a:spcPts val="0"/>
                        </a:spcAft>
                        <a:buClr>
                          <a:schemeClr val="accent1"/>
                        </a:buClr>
                        <a:buSzPts val="3200"/>
                        <a:buFont typeface="Arial"/>
                        <a:buNone/>
                      </a:pPr>
                      <a:r>
                        <a:rPr lang="en-US" sz="3200" b="0">
                          <a:solidFill>
                            <a:schemeClr val="accent1"/>
                          </a:solidFill>
                          <a:latin typeface="Arial"/>
                          <a:ea typeface="Arial"/>
                          <a:cs typeface="Arial"/>
                          <a:sym typeface="Arial"/>
                        </a:rPr>
                        <a:t>01</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en-US" sz="1400" b="0">
                          <a:latin typeface="Arial"/>
                          <a:ea typeface="Arial"/>
                          <a:cs typeface="Arial"/>
                          <a:sym typeface="Arial"/>
                        </a:rPr>
                        <a:t>Identification of potential risk factors</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The concept includes theoretical aspects for estimation of ESG ratings</a:t>
                      </a:r>
                      <a:endParaRPr sz="1400" b="1">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ESG modelling concept</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rgbClr val="C7C7C7"/>
                      </a:solidFill>
                      <a:prstDash val="solid"/>
                      <a:round/>
                      <a:headEnd type="none" w="sm" len="sm"/>
                      <a:tailEnd type="none" w="sm" len="sm"/>
                    </a:lnB>
                  </a:tcPr>
                </a:tc>
                <a:extLst>
                  <a:ext uri="{0D108BD9-81ED-4DB2-BD59-A6C34878D82A}">
                    <a16:rowId xmlns:a16="http://schemas.microsoft.com/office/drawing/2014/main" val="10001"/>
                  </a:ext>
                </a:extLst>
              </a:tr>
              <a:tr h="742525">
                <a:tc>
                  <a:txBody>
                    <a:bodyPr/>
                    <a:lstStyle/>
                    <a:p>
                      <a:pPr marL="0" marR="0" lvl="0" indent="0" algn="l" rtl="0">
                        <a:spcBef>
                          <a:spcPts val="0"/>
                        </a:spcBef>
                        <a:spcAft>
                          <a:spcPts val="0"/>
                        </a:spcAft>
                        <a:buClr>
                          <a:schemeClr val="accent1"/>
                        </a:buClr>
                        <a:buSzPts val="3200"/>
                        <a:buFont typeface="Arial"/>
                        <a:buNone/>
                      </a:pPr>
                      <a:r>
                        <a:rPr lang="en-US" sz="3200" b="0">
                          <a:solidFill>
                            <a:schemeClr val="accent1"/>
                          </a:solidFill>
                          <a:latin typeface="Arial"/>
                          <a:ea typeface="Arial"/>
                          <a:cs typeface="Arial"/>
                          <a:sym typeface="Arial"/>
                        </a:rPr>
                        <a:t>02</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en-US" sz="1400" b="0">
                          <a:latin typeface="Arial"/>
                          <a:ea typeface="Arial"/>
                          <a:cs typeface="Arial"/>
                          <a:sym typeface="Arial"/>
                        </a:rPr>
                        <a:t>Data Collection</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Collection of relevant factors including codes for automatic construction of a development sample</a:t>
                      </a:r>
                      <a:endParaRPr sz="1400" b="1">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Long list of ESG factors</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extLst>
                  <a:ext uri="{0D108BD9-81ED-4DB2-BD59-A6C34878D82A}">
                    <a16:rowId xmlns:a16="http://schemas.microsoft.com/office/drawing/2014/main" val="10002"/>
                  </a:ext>
                </a:extLst>
              </a:tr>
              <a:tr h="742525">
                <a:tc>
                  <a:txBody>
                    <a:bodyPr/>
                    <a:lstStyle/>
                    <a:p>
                      <a:pPr marL="0" marR="0" lvl="0" indent="0" algn="l" rtl="0">
                        <a:spcBef>
                          <a:spcPts val="0"/>
                        </a:spcBef>
                        <a:spcAft>
                          <a:spcPts val="0"/>
                        </a:spcAft>
                        <a:buClr>
                          <a:schemeClr val="accent1"/>
                        </a:buClr>
                        <a:buSzPts val="3200"/>
                        <a:buFont typeface="Arial"/>
                        <a:buNone/>
                      </a:pPr>
                      <a:r>
                        <a:rPr lang="en-US" sz="3200" b="0">
                          <a:solidFill>
                            <a:schemeClr val="accent1"/>
                          </a:solidFill>
                          <a:latin typeface="Arial"/>
                          <a:ea typeface="Arial"/>
                          <a:cs typeface="Arial"/>
                          <a:sym typeface="Arial"/>
                        </a:rPr>
                        <a:t>03</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en-US" sz="1400" b="0">
                          <a:latin typeface="Arial"/>
                          <a:ea typeface="Arial"/>
                          <a:cs typeface="Arial"/>
                          <a:sym typeface="Arial"/>
                        </a:rPr>
                        <a:t>Univariate Analysis</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Selection of ESG factors in the short list, based on expert judgement</a:t>
                      </a:r>
                      <a:endParaRPr sz="1400" b="1">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200"/>
                        <a:buFont typeface="Arial"/>
                        <a:buNone/>
                      </a:pPr>
                      <a:r>
                        <a:rPr lang="en-US" sz="1400" u="none" strike="noStrike" cap="none"/>
                        <a:t>Short list of ESG factors</a:t>
                      </a:r>
                      <a:endParaRPr sz="1400" b="0" u="none" strike="noStrike" cap="none">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extLst>
                  <a:ext uri="{0D108BD9-81ED-4DB2-BD59-A6C34878D82A}">
                    <a16:rowId xmlns:a16="http://schemas.microsoft.com/office/drawing/2014/main" val="10003"/>
                  </a:ext>
                </a:extLst>
              </a:tr>
              <a:tr h="583600">
                <a:tc>
                  <a:txBody>
                    <a:bodyPr/>
                    <a:lstStyle/>
                    <a:p>
                      <a:pPr marL="0" marR="0" lvl="0" indent="0" algn="l" rtl="0">
                        <a:spcBef>
                          <a:spcPts val="0"/>
                        </a:spcBef>
                        <a:spcAft>
                          <a:spcPts val="0"/>
                        </a:spcAft>
                        <a:buClr>
                          <a:schemeClr val="accent1"/>
                        </a:buClr>
                        <a:buSzPts val="3200"/>
                        <a:buFont typeface="Arial"/>
                        <a:buNone/>
                      </a:pPr>
                      <a:r>
                        <a:rPr lang="en-US" sz="3200" b="0">
                          <a:solidFill>
                            <a:schemeClr val="accent1"/>
                          </a:solidFill>
                          <a:latin typeface="Arial"/>
                          <a:ea typeface="Arial"/>
                          <a:cs typeface="Arial"/>
                          <a:sym typeface="Arial"/>
                        </a:rPr>
                        <a:t>04</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en-US" sz="1400" b="0">
                          <a:latin typeface="Arial"/>
                          <a:ea typeface="Arial"/>
                          <a:cs typeface="Arial"/>
                          <a:sym typeface="Arial"/>
                        </a:rPr>
                        <a:t>Multivariate Analysis</a:t>
                      </a:r>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dk1"/>
                          </a:solidFill>
                          <a:latin typeface="Arial"/>
                          <a:ea typeface="Arial"/>
                          <a:cs typeface="Arial"/>
                          <a:sym typeface="Arial"/>
                        </a:rPr>
                        <a:t>Joint analysis of ESG factors from the short list and selection of a final model setup</a:t>
                      </a:r>
                      <a:endParaRPr sz="1400" b="1">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tc>
                  <a:txBody>
                    <a:bodyPr/>
                    <a:lstStyle/>
                    <a:p>
                      <a:pPr marL="0" marR="0" lvl="1" indent="0" algn="l" rtl="0">
                        <a:lnSpc>
                          <a:spcPct val="100000"/>
                        </a:lnSpc>
                        <a:spcBef>
                          <a:spcPts val="0"/>
                        </a:spcBef>
                        <a:spcAft>
                          <a:spcPts val="0"/>
                        </a:spcAft>
                        <a:buClr>
                          <a:schemeClr val="dk1"/>
                        </a:buClr>
                        <a:buSzPts val="1200"/>
                        <a:buFont typeface="Arial"/>
                        <a:buNone/>
                      </a:pPr>
                      <a:r>
                        <a:rPr lang="en-US" sz="1400" u="none" strike="noStrike" cap="none"/>
                        <a:t>Final Model</a:t>
                      </a:r>
                      <a:endParaRPr sz="1400" b="0" u="none" strike="noStrike" cap="none">
                        <a:solidFill>
                          <a:schemeClr val="dk1"/>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12700" cap="flat" cmpd="sng">
                      <a:solidFill>
                        <a:srgbClr val="C7C7C7"/>
                      </a:solidFill>
                      <a:prstDash val="solid"/>
                      <a:round/>
                      <a:headEnd type="none" w="sm" len="sm"/>
                      <a:tailEnd type="none" w="sm" len="sm"/>
                    </a:lnB>
                  </a:tcPr>
                </a:tc>
                <a:extLst>
                  <a:ext uri="{0D108BD9-81ED-4DB2-BD59-A6C34878D82A}">
                    <a16:rowId xmlns:a16="http://schemas.microsoft.com/office/drawing/2014/main" val="10004"/>
                  </a:ext>
                </a:extLst>
              </a:tr>
              <a:tr h="742525">
                <a:tc>
                  <a:txBody>
                    <a:bodyPr/>
                    <a:lstStyle/>
                    <a:p>
                      <a:pPr marL="0" marR="0" lvl="0" indent="0" algn="l" rtl="0">
                        <a:spcBef>
                          <a:spcPts val="0"/>
                        </a:spcBef>
                        <a:spcAft>
                          <a:spcPts val="0"/>
                        </a:spcAft>
                        <a:buClr>
                          <a:schemeClr val="accent1"/>
                        </a:buClr>
                        <a:buSzPts val="3200"/>
                        <a:buFont typeface="Arial"/>
                        <a:buNone/>
                      </a:pPr>
                      <a:r>
                        <a:rPr lang="en-US" sz="3200" b="0">
                          <a:solidFill>
                            <a:schemeClr val="accent1">
                              <a:lumMod val="40000"/>
                              <a:lumOff val="60000"/>
                            </a:schemeClr>
                          </a:solidFill>
                          <a:latin typeface="Arial"/>
                          <a:ea typeface="Arial"/>
                          <a:cs typeface="Arial"/>
                          <a:sym typeface="Arial"/>
                        </a:rPr>
                        <a:t>05</a:t>
                      </a:r>
                      <a:endParaRPr>
                        <a:solidFill>
                          <a:schemeClr val="accent1">
                            <a:lumMod val="40000"/>
                            <a:lumOff val="60000"/>
                          </a:schemeClr>
                        </a:solidFil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en-US" sz="1400" b="0">
                          <a:solidFill>
                            <a:schemeClr val="bg1">
                              <a:lumMod val="65000"/>
                            </a:schemeClr>
                          </a:solidFill>
                          <a:latin typeface="Arial"/>
                          <a:ea typeface="Arial"/>
                          <a:cs typeface="Arial"/>
                          <a:sym typeface="Arial"/>
                        </a:rPr>
                        <a:t>Assessment</a:t>
                      </a:r>
                      <a:endParaRPr>
                        <a:solidFill>
                          <a:schemeClr val="bg1">
                            <a:lumMod val="65000"/>
                          </a:schemeClr>
                        </a:solidFil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r>
                        <a:rPr lang="en-US" sz="1400" b="0">
                          <a:solidFill>
                            <a:schemeClr val="bg1">
                              <a:lumMod val="65000"/>
                            </a:schemeClr>
                          </a:solidFill>
                          <a:latin typeface="Arial"/>
                          <a:ea typeface="Arial"/>
                          <a:cs typeface="Arial"/>
                          <a:sym typeface="Arial"/>
                        </a:rPr>
                        <a:t>Finding out the key factors driven by the external rating</a:t>
                      </a:r>
                      <a:endParaRPr sz="1400" b="1">
                        <a:solidFill>
                          <a:schemeClr val="bg1">
                            <a:lumMod val="65000"/>
                          </a:schemeClr>
                        </a:solidFill>
                        <a:latin typeface="Arial"/>
                        <a:ea typeface="Arial"/>
                        <a:cs typeface="Arial"/>
                        <a:sym typeface="Aria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80000" marR="0" lvl="1" indent="-180000" algn="l" rtl="0">
                        <a:lnSpc>
                          <a:spcPct val="100000"/>
                        </a:lnSpc>
                        <a:spcBef>
                          <a:spcPts val="0"/>
                        </a:spcBef>
                        <a:spcAft>
                          <a:spcPts val="0"/>
                        </a:spcAft>
                        <a:buClr>
                          <a:schemeClr val="dk1"/>
                        </a:buClr>
                        <a:buSzPts val="1200"/>
                        <a:buFont typeface="Arial"/>
                        <a:buChar char="•"/>
                      </a:pPr>
                      <a:r>
                        <a:rPr lang="en-US" sz="1400" u="none" strike="noStrike" cap="none">
                          <a:solidFill>
                            <a:schemeClr val="bg1">
                              <a:lumMod val="65000"/>
                            </a:schemeClr>
                          </a:solidFill>
                          <a:latin typeface="Arial"/>
                          <a:ea typeface="Arial"/>
                          <a:cs typeface="Arial"/>
                          <a:sym typeface="Arial"/>
                        </a:rPr>
                        <a:t>Analyses results</a:t>
                      </a:r>
                      <a:endParaRPr>
                        <a:solidFill>
                          <a:schemeClr val="bg1">
                            <a:lumMod val="65000"/>
                          </a:schemeClr>
                        </a:solidFill>
                      </a:endParaRPr>
                    </a:p>
                    <a:p>
                      <a:pPr marL="180000" marR="0" lvl="1" indent="-180000" algn="l" rtl="0">
                        <a:lnSpc>
                          <a:spcPct val="100000"/>
                        </a:lnSpc>
                        <a:spcBef>
                          <a:spcPts val="0"/>
                        </a:spcBef>
                        <a:spcAft>
                          <a:spcPts val="0"/>
                        </a:spcAft>
                        <a:buClr>
                          <a:schemeClr val="dk1"/>
                        </a:buClr>
                        <a:buSzPts val="1200"/>
                        <a:buFont typeface="Arial"/>
                        <a:buChar char="•"/>
                      </a:pPr>
                      <a:r>
                        <a:rPr lang="en-US" sz="1400" u="none" strike="noStrike" cap="none">
                          <a:solidFill>
                            <a:schemeClr val="bg1">
                              <a:lumMod val="65000"/>
                            </a:schemeClr>
                          </a:solidFill>
                        </a:rPr>
                        <a:t>Key conclusions how the main factor sets look like</a:t>
                      </a:r>
                      <a:endParaRPr>
                        <a:solidFill>
                          <a:schemeClr val="bg1">
                            <a:lumMod val="65000"/>
                          </a:schemeClr>
                        </a:solidFill>
                      </a:endParaRPr>
                    </a:p>
                  </a:txBody>
                  <a:tcPr marL="36000" marR="36000" marT="36000" marB="360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7C7C7"/>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8" name="Google Shape;2057;p35">
            <a:extLst>
              <a:ext uri="{FF2B5EF4-FFF2-40B4-BE49-F238E27FC236}">
                <a16:creationId xmlns:a16="http://schemas.microsoft.com/office/drawing/2014/main" id="{70AFB463-BCD7-412A-B79B-B838245D1970}"/>
              </a:ext>
            </a:extLst>
          </p:cNvPr>
          <p:cNvSpPr txBox="1"/>
          <p:nvPr/>
        </p:nvSpPr>
        <p:spPr>
          <a:xfrm>
            <a:off x="3248526" y="2139297"/>
            <a:ext cx="2281237"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a:solidFill>
                  <a:schemeClr val="accent6"/>
                </a:solidFill>
                <a:latin typeface="Arial"/>
                <a:ea typeface="Arial"/>
                <a:cs typeface="Arial"/>
                <a:sym typeface="Arial"/>
              </a:rPr>
              <a:t>Main modelling steps</a:t>
            </a:r>
            <a:endParaRPr sz="1800">
              <a:solidFill>
                <a:schemeClr val="accent6"/>
              </a:solidFill>
              <a:latin typeface="Arial"/>
              <a:ea typeface="Arial"/>
              <a:cs typeface="Arial"/>
              <a:sym typeface="Arial"/>
            </a:endParaRPr>
          </a:p>
        </p:txBody>
      </p:sp>
      <p:sp>
        <p:nvSpPr>
          <p:cNvPr id="39" name="Google Shape;2081;p35">
            <a:extLst>
              <a:ext uri="{FF2B5EF4-FFF2-40B4-BE49-F238E27FC236}">
                <a16:creationId xmlns:a16="http://schemas.microsoft.com/office/drawing/2014/main" id="{9BD8F898-7C8B-499F-B463-C3D2AC66A6B8}"/>
              </a:ext>
            </a:extLst>
          </p:cNvPr>
          <p:cNvSpPr txBox="1"/>
          <p:nvPr/>
        </p:nvSpPr>
        <p:spPr>
          <a:xfrm>
            <a:off x="846514" y="2307467"/>
            <a:ext cx="628377"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a:solidFill>
                  <a:schemeClr val="accent1"/>
                </a:solidFill>
                <a:latin typeface="Arial"/>
                <a:ea typeface="Arial"/>
                <a:cs typeface="Arial"/>
                <a:sym typeface="Arial"/>
              </a:rPr>
              <a:t>Focus</a:t>
            </a:r>
            <a:endParaRPr/>
          </a:p>
        </p:txBody>
      </p:sp>
      <p:grpSp>
        <p:nvGrpSpPr>
          <p:cNvPr id="40" name="Google Shape;2058;p35">
            <a:extLst>
              <a:ext uri="{FF2B5EF4-FFF2-40B4-BE49-F238E27FC236}">
                <a16:creationId xmlns:a16="http://schemas.microsoft.com/office/drawing/2014/main" id="{3D73DA3D-8F47-461C-99D8-D7382EA78A8A}"/>
              </a:ext>
            </a:extLst>
          </p:cNvPr>
          <p:cNvGrpSpPr/>
          <p:nvPr/>
        </p:nvGrpSpPr>
        <p:grpSpPr>
          <a:xfrm rot="4088385">
            <a:off x="-1454515" y="1074005"/>
            <a:ext cx="2212495" cy="4702456"/>
            <a:chOff x="9290040" y="3070809"/>
            <a:chExt cx="1915599" cy="3787193"/>
          </a:xfrm>
        </p:grpSpPr>
        <p:grpSp>
          <p:nvGrpSpPr>
            <p:cNvPr id="41" name="Google Shape;2059;p35">
              <a:extLst>
                <a:ext uri="{FF2B5EF4-FFF2-40B4-BE49-F238E27FC236}">
                  <a16:creationId xmlns:a16="http://schemas.microsoft.com/office/drawing/2014/main" id="{2166252E-D8B6-4B5E-B5FC-37F9DFC956C2}"/>
                </a:ext>
              </a:extLst>
            </p:cNvPr>
            <p:cNvGrpSpPr/>
            <p:nvPr/>
          </p:nvGrpSpPr>
          <p:grpSpPr>
            <a:xfrm>
              <a:off x="9290040" y="4072548"/>
              <a:ext cx="1915599" cy="2785454"/>
              <a:chOff x="9290040" y="4072548"/>
              <a:chExt cx="1915599" cy="2785454"/>
            </a:xfrm>
          </p:grpSpPr>
          <p:sp>
            <p:nvSpPr>
              <p:cNvPr id="44" name="Google Shape;2060;p35">
                <a:extLst>
                  <a:ext uri="{FF2B5EF4-FFF2-40B4-BE49-F238E27FC236}">
                    <a16:creationId xmlns:a16="http://schemas.microsoft.com/office/drawing/2014/main" id="{8459F52B-7F0B-4F84-94D8-BD2A6E4F523E}"/>
                  </a:ext>
                </a:extLst>
              </p:cNvPr>
              <p:cNvSpPr/>
              <p:nvPr/>
            </p:nvSpPr>
            <p:spPr>
              <a:xfrm>
                <a:off x="9846238" y="4077000"/>
                <a:ext cx="144000" cy="576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5" name="Google Shape;2061;p35">
                <a:extLst>
                  <a:ext uri="{FF2B5EF4-FFF2-40B4-BE49-F238E27FC236}">
                    <a16:creationId xmlns:a16="http://schemas.microsoft.com/office/drawing/2014/main" id="{A923AC58-7689-4ADA-9D53-CCC9573DC0BE}"/>
                  </a:ext>
                </a:extLst>
              </p:cNvPr>
              <p:cNvGrpSpPr/>
              <p:nvPr/>
            </p:nvGrpSpPr>
            <p:grpSpPr>
              <a:xfrm rot="5400000">
                <a:off x="8855113" y="4507475"/>
                <a:ext cx="2785454" cy="1915599"/>
                <a:chOff x="10026733" y="1552578"/>
                <a:chExt cx="2785454" cy="1915599"/>
              </a:xfrm>
            </p:grpSpPr>
            <p:sp>
              <p:nvSpPr>
                <p:cNvPr id="46" name="Google Shape;2062;p35">
                  <a:extLst>
                    <a:ext uri="{FF2B5EF4-FFF2-40B4-BE49-F238E27FC236}">
                      <a16:creationId xmlns:a16="http://schemas.microsoft.com/office/drawing/2014/main" id="{AD59A32D-ED3E-462E-B97E-18511B93232D}"/>
                    </a:ext>
                  </a:extLst>
                </p:cNvPr>
                <p:cNvSpPr/>
                <p:nvPr/>
              </p:nvSpPr>
              <p:spPr>
                <a:xfrm rot="-4145528">
                  <a:off x="10772980" y="1691556"/>
                  <a:ext cx="1217008" cy="1780844"/>
                </a:xfrm>
                <a:custGeom>
                  <a:avLst/>
                  <a:gdLst/>
                  <a:ahLst/>
                  <a:cxnLst/>
                  <a:rect l="l" t="t" r="r" b="b"/>
                  <a:pathLst>
                    <a:path w="10000" h="10000" extrusionOk="0">
                      <a:moveTo>
                        <a:pt x="10000" y="9010"/>
                      </a:moveTo>
                      <a:cubicBezTo>
                        <a:pt x="10000" y="9010"/>
                        <a:pt x="8398" y="6772"/>
                        <a:pt x="7926" y="5825"/>
                      </a:cubicBezTo>
                      <a:cubicBezTo>
                        <a:pt x="7454" y="4878"/>
                        <a:pt x="7397" y="3774"/>
                        <a:pt x="7169" y="3327"/>
                      </a:cubicBezTo>
                      <a:cubicBezTo>
                        <a:pt x="7169" y="3327"/>
                        <a:pt x="6333" y="1928"/>
                        <a:pt x="5483" y="1417"/>
                      </a:cubicBezTo>
                      <a:cubicBezTo>
                        <a:pt x="4896" y="1064"/>
                        <a:pt x="5440" y="1340"/>
                        <a:pt x="4233" y="447"/>
                      </a:cubicBezTo>
                      <a:cubicBezTo>
                        <a:pt x="4233" y="447"/>
                        <a:pt x="3494" y="78"/>
                        <a:pt x="3466" y="0"/>
                      </a:cubicBezTo>
                      <a:lnTo>
                        <a:pt x="795" y="311"/>
                      </a:lnTo>
                      <a:lnTo>
                        <a:pt x="0" y="1612"/>
                      </a:lnTo>
                      <a:lnTo>
                        <a:pt x="966" y="5184"/>
                      </a:lnTo>
                      <a:cubicBezTo>
                        <a:pt x="966" y="5184"/>
                        <a:pt x="1136" y="5767"/>
                        <a:pt x="1534" y="5922"/>
                      </a:cubicBezTo>
                      <a:cubicBezTo>
                        <a:pt x="1534" y="5922"/>
                        <a:pt x="1847" y="6777"/>
                        <a:pt x="2670" y="7146"/>
                      </a:cubicBezTo>
                      <a:cubicBezTo>
                        <a:pt x="2670" y="7146"/>
                        <a:pt x="3551" y="7825"/>
                        <a:pt x="3864" y="7864"/>
                      </a:cubicBezTo>
                      <a:cubicBezTo>
                        <a:pt x="3864" y="7864"/>
                        <a:pt x="4602" y="9029"/>
                        <a:pt x="5000" y="10000"/>
                      </a:cubicBezTo>
                      <a:lnTo>
                        <a:pt x="10000" y="9010"/>
                      </a:lnTo>
                      <a:close/>
                    </a:path>
                  </a:pathLst>
                </a:custGeom>
                <a:solidFill>
                  <a:srgbClr val="EAB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2063;p35">
                  <a:extLst>
                    <a:ext uri="{FF2B5EF4-FFF2-40B4-BE49-F238E27FC236}">
                      <a16:creationId xmlns:a16="http://schemas.microsoft.com/office/drawing/2014/main" id="{0CCFE292-3861-4696-99CE-FEC6C9669B7E}"/>
                    </a:ext>
                  </a:extLst>
                </p:cNvPr>
                <p:cNvSpPr/>
                <p:nvPr/>
              </p:nvSpPr>
              <p:spPr>
                <a:xfrm rot="-5400000">
                  <a:off x="10822044" y="2237341"/>
                  <a:ext cx="343561" cy="1205276"/>
                </a:xfrm>
                <a:custGeom>
                  <a:avLst/>
                  <a:gdLst/>
                  <a:ahLst/>
                  <a:cxnLst/>
                  <a:rect l="l" t="t" r="r" b="b"/>
                  <a:pathLst>
                    <a:path w="65" h="220" extrusionOk="0">
                      <a:moveTo>
                        <a:pt x="0" y="0"/>
                      </a:moveTo>
                      <a:cubicBezTo>
                        <a:pt x="27" y="0"/>
                        <a:pt x="27" y="0"/>
                        <a:pt x="27" y="0"/>
                      </a:cubicBezTo>
                      <a:cubicBezTo>
                        <a:pt x="65" y="0"/>
                        <a:pt x="65" y="0"/>
                        <a:pt x="65" y="0"/>
                      </a:cubicBezTo>
                      <a:cubicBezTo>
                        <a:pt x="65" y="191"/>
                        <a:pt x="65" y="191"/>
                        <a:pt x="65" y="191"/>
                      </a:cubicBezTo>
                      <a:cubicBezTo>
                        <a:pt x="65" y="191"/>
                        <a:pt x="54" y="214"/>
                        <a:pt x="38" y="214"/>
                      </a:cubicBezTo>
                      <a:cubicBezTo>
                        <a:pt x="38" y="214"/>
                        <a:pt x="17" y="220"/>
                        <a:pt x="0" y="194"/>
                      </a:cubicBez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8" name="Google Shape;2064;p35">
                  <a:extLst>
                    <a:ext uri="{FF2B5EF4-FFF2-40B4-BE49-F238E27FC236}">
                      <a16:creationId xmlns:a16="http://schemas.microsoft.com/office/drawing/2014/main" id="{2AE8F5D0-41A3-4998-A224-B4ADD03BE0DA}"/>
                    </a:ext>
                  </a:extLst>
                </p:cNvPr>
                <p:cNvGrpSpPr/>
                <p:nvPr/>
              </p:nvGrpSpPr>
              <p:grpSpPr>
                <a:xfrm rot="-5400000">
                  <a:off x="10819921" y="2476434"/>
                  <a:ext cx="373694" cy="1146775"/>
                  <a:chOff x="9327247" y="3799923"/>
                  <a:chExt cx="281527" cy="863934"/>
                </a:xfrm>
              </p:grpSpPr>
              <p:sp>
                <p:nvSpPr>
                  <p:cNvPr id="53" name="Google Shape;2065;p35">
                    <a:extLst>
                      <a:ext uri="{FF2B5EF4-FFF2-40B4-BE49-F238E27FC236}">
                        <a16:creationId xmlns:a16="http://schemas.microsoft.com/office/drawing/2014/main" id="{E801C1F2-7C05-4924-AC63-A377DF708A59}"/>
                      </a:ext>
                    </a:extLst>
                  </p:cNvPr>
                  <p:cNvSpPr/>
                  <p:nvPr/>
                </p:nvSpPr>
                <p:spPr>
                  <a:xfrm rot="17846">
                    <a:off x="9357703" y="3800285"/>
                    <a:ext cx="140120" cy="193078"/>
                  </a:xfrm>
                  <a:custGeom>
                    <a:avLst/>
                    <a:gdLst/>
                    <a:ahLst/>
                    <a:cxnLst/>
                    <a:rect l="l" t="t" r="r" b="b"/>
                    <a:pathLst>
                      <a:path w="54" h="74" extrusionOk="0">
                        <a:moveTo>
                          <a:pt x="54" y="55"/>
                        </a:moveTo>
                        <a:cubicBezTo>
                          <a:pt x="53" y="0"/>
                          <a:pt x="53" y="0"/>
                          <a:pt x="53" y="0"/>
                        </a:cubicBezTo>
                        <a:cubicBezTo>
                          <a:pt x="53" y="0"/>
                          <a:pt x="0" y="21"/>
                          <a:pt x="9" y="46"/>
                        </a:cubicBezTo>
                        <a:cubicBezTo>
                          <a:pt x="9" y="46"/>
                          <a:pt x="18" y="74"/>
                          <a:pt x="52" y="60"/>
                        </a:cubicBezTo>
                        <a:cubicBezTo>
                          <a:pt x="54" y="58"/>
                          <a:pt x="54" y="58"/>
                          <a:pt x="54" y="58"/>
                        </a:cubicBezTo>
                        <a:lnTo>
                          <a:pt x="54" y="55"/>
                        </a:lnTo>
                        <a:close/>
                      </a:path>
                    </a:pathLst>
                  </a:custGeom>
                  <a:solidFill>
                    <a:srgbClr val="F2CD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2066;p35">
                    <a:extLst>
                      <a:ext uri="{FF2B5EF4-FFF2-40B4-BE49-F238E27FC236}">
                        <a16:creationId xmlns:a16="http://schemas.microsoft.com/office/drawing/2014/main" id="{75210E4D-1840-475C-9658-505301447094}"/>
                      </a:ext>
                    </a:extLst>
                  </p:cNvPr>
                  <p:cNvSpPr/>
                  <p:nvPr/>
                </p:nvSpPr>
                <p:spPr>
                  <a:xfrm rot="17846">
                    <a:off x="9348765" y="3946141"/>
                    <a:ext cx="241624" cy="369607"/>
                  </a:xfrm>
                  <a:custGeom>
                    <a:avLst/>
                    <a:gdLst/>
                    <a:ahLst/>
                    <a:cxnLst/>
                    <a:rect l="l" t="t" r="r" b="b"/>
                    <a:pathLst>
                      <a:path w="93" h="142" extrusionOk="0">
                        <a:moveTo>
                          <a:pt x="57" y="72"/>
                        </a:moveTo>
                        <a:cubicBezTo>
                          <a:pt x="58" y="0"/>
                          <a:pt x="58" y="0"/>
                          <a:pt x="58" y="0"/>
                        </a:cubicBezTo>
                        <a:cubicBezTo>
                          <a:pt x="58" y="0"/>
                          <a:pt x="1" y="36"/>
                          <a:pt x="0" y="95"/>
                        </a:cubicBezTo>
                        <a:cubicBezTo>
                          <a:pt x="0" y="95"/>
                          <a:pt x="4" y="117"/>
                          <a:pt x="35" y="124"/>
                        </a:cubicBezTo>
                        <a:cubicBezTo>
                          <a:pt x="35" y="124"/>
                          <a:pt x="53" y="141"/>
                          <a:pt x="60" y="142"/>
                        </a:cubicBezTo>
                        <a:cubicBezTo>
                          <a:pt x="60" y="142"/>
                          <a:pt x="93" y="136"/>
                          <a:pt x="74" y="92"/>
                        </a:cubicBezTo>
                        <a:cubicBezTo>
                          <a:pt x="74" y="92"/>
                          <a:pt x="60" y="74"/>
                          <a:pt x="57" y="72"/>
                        </a:cubicBezTo>
                        <a:close/>
                      </a:path>
                    </a:pathLst>
                  </a:custGeom>
                  <a:solidFill>
                    <a:srgbClr val="F2CD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2067;p35">
                    <a:extLst>
                      <a:ext uri="{FF2B5EF4-FFF2-40B4-BE49-F238E27FC236}">
                        <a16:creationId xmlns:a16="http://schemas.microsoft.com/office/drawing/2014/main" id="{D9C37B97-DB7B-4004-A520-50C1E5922781}"/>
                      </a:ext>
                    </a:extLst>
                  </p:cNvPr>
                  <p:cNvSpPr/>
                  <p:nvPr/>
                </p:nvSpPr>
                <p:spPr>
                  <a:xfrm rot="17846">
                    <a:off x="9425394" y="4193277"/>
                    <a:ext cx="86058" cy="107021"/>
                  </a:xfrm>
                  <a:custGeom>
                    <a:avLst/>
                    <a:gdLst/>
                    <a:ahLst/>
                    <a:cxnLst/>
                    <a:rect l="l" t="t" r="r" b="b"/>
                    <a:pathLst>
                      <a:path w="33" h="41" extrusionOk="0">
                        <a:moveTo>
                          <a:pt x="33" y="8"/>
                        </a:moveTo>
                        <a:cubicBezTo>
                          <a:pt x="33" y="8"/>
                          <a:pt x="26" y="38"/>
                          <a:pt x="27" y="41"/>
                        </a:cubicBezTo>
                        <a:cubicBezTo>
                          <a:pt x="27" y="41"/>
                          <a:pt x="1" y="23"/>
                          <a:pt x="1" y="16"/>
                        </a:cubicBezTo>
                        <a:cubicBezTo>
                          <a:pt x="1" y="16"/>
                          <a:pt x="0" y="0"/>
                          <a:pt x="20" y="1"/>
                        </a:cubicBezTo>
                        <a:cubicBezTo>
                          <a:pt x="20" y="1"/>
                          <a:pt x="29" y="3"/>
                          <a:pt x="33" y="8"/>
                        </a:cubicBezTo>
                        <a:close/>
                      </a:path>
                    </a:pathLst>
                  </a:custGeom>
                  <a:solidFill>
                    <a:srgbClr val="FDE3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2068;p35">
                    <a:extLst>
                      <a:ext uri="{FF2B5EF4-FFF2-40B4-BE49-F238E27FC236}">
                        <a16:creationId xmlns:a16="http://schemas.microsoft.com/office/drawing/2014/main" id="{776085DC-CA8B-445A-A977-561A147484E6}"/>
                      </a:ext>
                    </a:extLst>
                  </p:cNvPr>
                  <p:cNvSpPr/>
                  <p:nvPr/>
                </p:nvSpPr>
                <p:spPr>
                  <a:xfrm rot="17846">
                    <a:off x="9334365" y="4202119"/>
                    <a:ext cx="273620" cy="304511"/>
                  </a:xfrm>
                  <a:custGeom>
                    <a:avLst/>
                    <a:gdLst/>
                    <a:ahLst/>
                    <a:cxnLst/>
                    <a:rect l="l" t="t" r="r" b="b"/>
                    <a:pathLst>
                      <a:path w="105" h="117" extrusionOk="0">
                        <a:moveTo>
                          <a:pt x="13" y="0"/>
                        </a:moveTo>
                        <a:cubicBezTo>
                          <a:pt x="13" y="0"/>
                          <a:pt x="11" y="26"/>
                          <a:pt x="11" y="27"/>
                        </a:cubicBezTo>
                        <a:cubicBezTo>
                          <a:pt x="11" y="27"/>
                          <a:pt x="0" y="56"/>
                          <a:pt x="17" y="81"/>
                        </a:cubicBezTo>
                        <a:cubicBezTo>
                          <a:pt x="17" y="81"/>
                          <a:pt x="48" y="105"/>
                          <a:pt x="71" y="111"/>
                        </a:cubicBezTo>
                        <a:cubicBezTo>
                          <a:pt x="71" y="111"/>
                          <a:pt x="87" y="117"/>
                          <a:pt x="93" y="94"/>
                        </a:cubicBezTo>
                        <a:cubicBezTo>
                          <a:pt x="93" y="94"/>
                          <a:pt x="105" y="72"/>
                          <a:pt x="74" y="53"/>
                        </a:cubicBezTo>
                        <a:cubicBezTo>
                          <a:pt x="74" y="53"/>
                          <a:pt x="49" y="35"/>
                          <a:pt x="45" y="29"/>
                        </a:cubicBezTo>
                        <a:lnTo>
                          <a:pt x="13" y="0"/>
                        </a:lnTo>
                        <a:close/>
                      </a:path>
                    </a:pathLst>
                  </a:custGeom>
                  <a:solidFill>
                    <a:srgbClr val="F2CD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2069;p35">
                    <a:extLst>
                      <a:ext uri="{FF2B5EF4-FFF2-40B4-BE49-F238E27FC236}">
                        <a16:creationId xmlns:a16="http://schemas.microsoft.com/office/drawing/2014/main" id="{C4563BD3-95C7-4F26-9D40-3679BD1D7660}"/>
                      </a:ext>
                    </a:extLst>
                  </p:cNvPr>
                  <p:cNvSpPr/>
                  <p:nvPr/>
                </p:nvSpPr>
                <p:spPr>
                  <a:xfrm rot="17846">
                    <a:off x="9435511" y="4368791"/>
                    <a:ext cx="99298" cy="109227"/>
                  </a:xfrm>
                  <a:custGeom>
                    <a:avLst/>
                    <a:gdLst/>
                    <a:ahLst/>
                    <a:cxnLst/>
                    <a:rect l="l" t="t" r="r" b="b"/>
                    <a:pathLst>
                      <a:path w="38" h="42" extrusionOk="0">
                        <a:moveTo>
                          <a:pt x="38" y="13"/>
                        </a:moveTo>
                        <a:cubicBezTo>
                          <a:pt x="38" y="13"/>
                          <a:pt x="31" y="0"/>
                          <a:pt x="13" y="7"/>
                        </a:cubicBezTo>
                        <a:cubicBezTo>
                          <a:pt x="13" y="7"/>
                          <a:pt x="0" y="14"/>
                          <a:pt x="7" y="26"/>
                        </a:cubicBezTo>
                        <a:cubicBezTo>
                          <a:pt x="7" y="26"/>
                          <a:pt x="29" y="42"/>
                          <a:pt x="34" y="42"/>
                        </a:cubicBezTo>
                        <a:cubicBezTo>
                          <a:pt x="34" y="42"/>
                          <a:pt x="37" y="40"/>
                          <a:pt x="38" y="13"/>
                        </a:cubicBezTo>
                        <a:close/>
                      </a:path>
                    </a:pathLst>
                  </a:custGeom>
                  <a:solidFill>
                    <a:srgbClr val="FDE3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2070;p35">
                    <a:extLst>
                      <a:ext uri="{FF2B5EF4-FFF2-40B4-BE49-F238E27FC236}">
                        <a16:creationId xmlns:a16="http://schemas.microsoft.com/office/drawing/2014/main" id="{9FB3E6E3-993C-4948-9057-E6D65817163B}"/>
                      </a:ext>
                    </a:extLst>
                  </p:cNvPr>
                  <p:cNvSpPr/>
                  <p:nvPr/>
                </p:nvSpPr>
                <p:spPr>
                  <a:xfrm rot="17846">
                    <a:off x="9327869" y="4422688"/>
                    <a:ext cx="250451" cy="240520"/>
                  </a:xfrm>
                  <a:custGeom>
                    <a:avLst/>
                    <a:gdLst/>
                    <a:ahLst/>
                    <a:cxnLst/>
                    <a:rect l="l" t="t" r="r" b="b"/>
                    <a:pathLst>
                      <a:path w="96" h="92" extrusionOk="0">
                        <a:moveTo>
                          <a:pt x="24" y="0"/>
                        </a:moveTo>
                        <a:cubicBezTo>
                          <a:pt x="24" y="0"/>
                          <a:pt x="0" y="38"/>
                          <a:pt x="20" y="57"/>
                        </a:cubicBezTo>
                        <a:cubicBezTo>
                          <a:pt x="20" y="57"/>
                          <a:pt x="77" y="92"/>
                          <a:pt x="87" y="56"/>
                        </a:cubicBezTo>
                        <a:cubicBezTo>
                          <a:pt x="87" y="56"/>
                          <a:pt x="96" y="36"/>
                          <a:pt x="73" y="23"/>
                        </a:cubicBezTo>
                        <a:lnTo>
                          <a:pt x="24" y="0"/>
                        </a:lnTo>
                        <a:close/>
                      </a:path>
                    </a:pathLst>
                  </a:custGeom>
                  <a:solidFill>
                    <a:srgbClr val="F2CD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2071;p35">
                    <a:extLst>
                      <a:ext uri="{FF2B5EF4-FFF2-40B4-BE49-F238E27FC236}">
                        <a16:creationId xmlns:a16="http://schemas.microsoft.com/office/drawing/2014/main" id="{A80713A8-A16F-4948-BD9D-EE83F3CEC1F6}"/>
                      </a:ext>
                    </a:extLst>
                  </p:cNvPr>
                  <p:cNvSpPr/>
                  <p:nvPr/>
                </p:nvSpPr>
                <p:spPr>
                  <a:xfrm rot="17846">
                    <a:off x="9437099" y="4495647"/>
                    <a:ext cx="86058" cy="93781"/>
                  </a:xfrm>
                  <a:custGeom>
                    <a:avLst/>
                    <a:gdLst/>
                    <a:ahLst/>
                    <a:cxnLst/>
                    <a:rect l="l" t="t" r="r" b="b"/>
                    <a:pathLst>
                      <a:path w="33" h="36" extrusionOk="0">
                        <a:moveTo>
                          <a:pt x="33" y="15"/>
                        </a:moveTo>
                        <a:cubicBezTo>
                          <a:pt x="33" y="15"/>
                          <a:pt x="29" y="34"/>
                          <a:pt x="31" y="36"/>
                        </a:cubicBezTo>
                        <a:cubicBezTo>
                          <a:pt x="31" y="36"/>
                          <a:pt x="0" y="34"/>
                          <a:pt x="4" y="19"/>
                        </a:cubicBezTo>
                        <a:cubicBezTo>
                          <a:pt x="4" y="19"/>
                          <a:pt x="8" y="0"/>
                          <a:pt x="33" y="15"/>
                        </a:cubicBezTo>
                        <a:close/>
                      </a:path>
                    </a:pathLst>
                  </a:custGeom>
                  <a:solidFill>
                    <a:srgbClr val="FDE3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2072;p35">
                    <a:extLst>
                      <a:ext uri="{FF2B5EF4-FFF2-40B4-BE49-F238E27FC236}">
                        <a16:creationId xmlns:a16="http://schemas.microsoft.com/office/drawing/2014/main" id="{8FE67CD3-3CF0-497B-9F4B-E8852139EDF4}"/>
                      </a:ext>
                    </a:extLst>
                  </p:cNvPr>
                  <p:cNvSpPr/>
                  <p:nvPr/>
                </p:nvSpPr>
                <p:spPr>
                  <a:xfrm rot="17846">
                    <a:off x="9376638" y="4238286"/>
                    <a:ext cx="95988" cy="98194"/>
                  </a:xfrm>
                  <a:custGeom>
                    <a:avLst/>
                    <a:gdLst/>
                    <a:ahLst/>
                    <a:cxnLst/>
                    <a:rect l="l" t="t" r="r" b="b"/>
                    <a:pathLst>
                      <a:path w="37" h="38" extrusionOk="0">
                        <a:moveTo>
                          <a:pt x="37" y="24"/>
                        </a:moveTo>
                        <a:cubicBezTo>
                          <a:pt x="37" y="24"/>
                          <a:pt x="8" y="38"/>
                          <a:pt x="0" y="0"/>
                        </a:cubicBezTo>
                        <a:cubicBezTo>
                          <a:pt x="0" y="0"/>
                          <a:pt x="16" y="10"/>
                          <a:pt x="20" y="11"/>
                        </a:cubicBezTo>
                        <a:cubicBezTo>
                          <a:pt x="20" y="11"/>
                          <a:pt x="31" y="22"/>
                          <a:pt x="37" y="24"/>
                        </a:cubicBezTo>
                        <a:close/>
                      </a:path>
                    </a:pathLst>
                  </a:custGeom>
                  <a:solidFill>
                    <a:srgbClr val="EAB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2073;p35">
                    <a:extLst>
                      <a:ext uri="{FF2B5EF4-FFF2-40B4-BE49-F238E27FC236}">
                        <a16:creationId xmlns:a16="http://schemas.microsoft.com/office/drawing/2014/main" id="{BE489E7E-262D-44E8-B9C1-39D7BF07EC83}"/>
                      </a:ext>
                    </a:extLst>
                  </p:cNvPr>
                  <p:cNvSpPr/>
                  <p:nvPr/>
                </p:nvSpPr>
                <p:spPr>
                  <a:xfrm rot="17846">
                    <a:off x="9362540" y="4412511"/>
                    <a:ext cx="86058" cy="80541"/>
                  </a:xfrm>
                  <a:custGeom>
                    <a:avLst/>
                    <a:gdLst/>
                    <a:ahLst/>
                    <a:cxnLst/>
                    <a:rect l="l" t="t" r="r" b="b"/>
                    <a:pathLst>
                      <a:path w="33" h="31" extrusionOk="0">
                        <a:moveTo>
                          <a:pt x="33" y="21"/>
                        </a:moveTo>
                        <a:cubicBezTo>
                          <a:pt x="33" y="21"/>
                          <a:pt x="1" y="19"/>
                          <a:pt x="0" y="31"/>
                        </a:cubicBezTo>
                        <a:cubicBezTo>
                          <a:pt x="0" y="31"/>
                          <a:pt x="9" y="0"/>
                          <a:pt x="11" y="4"/>
                        </a:cubicBezTo>
                        <a:cubicBezTo>
                          <a:pt x="11" y="4"/>
                          <a:pt x="30" y="23"/>
                          <a:pt x="33" y="21"/>
                        </a:cubicBezTo>
                        <a:close/>
                      </a:path>
                    </a:pathLst>
                  </a:custGeom>
                  <a:solidFill>
                    <a:srgbClr val="EAB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2074;p35">
                    <a:extLst>
                      <a:ext uri="{FF2B5EF4-FFF2-40B4-BE49-F238E27FC236}">
                        <a16:creationId xmlns:a16="http://schemas.microsoft.com/office/drawing/2014/main" id="{C3716668-69E0-4C94-BC48-1C4D0960F7CA}"/>
                      </a:ext>
                    </a:extLst>
                  </p:cNvPr>
                  <p:cNvSpPr/>
                  <p:nvPr/>
                </p:nvSpPr>
                <p:spPr>
                  <a:xfrm rot="25395">
                    <a:off x="9420341" y="4025540"/>
                    <a:ext cx="82146" cy="119308"/>
                  </a:xfrm>
                  <a:custGeom>
                    <a:avLst/>
                    <a:gdLst/>
                    <a:ahLst/>
                    <a:cxnLst/>
                    <a:rect l="l" t="t" r="r" b="b"/>
                    <a:pathLst>
                      <a:path w="18" h="26" extrusionOk="0">
                        <a:moveTo>
                          <a:pt x="17" y="0"/>
                        </a:moveTo>
                        <a:cubicBezTo>
                          <a:pt x="17" y="0"/>
                          <a:pt x="4" y="16"/>
                          <a:pt x="0" y="12"/>
                        </a:cubicBezTo>
                        <a:cubicBezTo>
                          <a:pt x="0" y="12"/>
                          <a:pt x="14" y="21"/>
                          <a:pt x="18" y="26"/>
                        </a:cubicBezTo>
                        <a:lnTo>
                          <a:pt x="17" y="0"/>
                        </a:lnTo>
                        <a:close/>
                      </a:path>
                    </a:pathLst>
                  </a:custGeom>
                  <a:solidFill>
                    <a:srgbClr val="EAB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49" name="Google Shape;2075;p35">
                  <a:extLst>
                    <a:ext uri="{FF2B5EF4-FFF2-40B4-BE49-F238E27FC236}">
                      <a16:creationId xmlns:a16="http://schemas.microsoft.com/office/drawing/2014/main" id="{FEE55BCE-6E32-4EC3-92AD-FD208603561A}"/>
                    </a:ext>
                  </a:extLst>
                </p:cNvPr>
                <p:cNvGrpSpPr/>
                <p:nvPr/>
              </p:nvGrpSpPr>
              <p:grpSpPr>
                <a:xfrm rot="-5205296">
                  <a:off x="10362092" y="1327262"/>
                  <a:ext cx="1711920" cy="2289402"/>
                  <a:chOff x="9285618" y="3535659"/>
                  <a:chExt cx="1289692" cy="1724743"/>
                </a:xfrm>
              </p:grpSpPr>
              <p:sp>
                <p:nvSpPr>
                  <p:cNvPr id="51" name="Google Shape;2076;p35">
                    <a:extLst>
                      <a:ext uri="{FF2B5EF4-FFF2-40B4-BE49-F238E27FC236}">
                        <a16:creationId xmlns:a16="http://schemas.microsoft.com/office/drawing/2014/main" id="{B5DE0237-C3A6-4269-981E-15D58988FA4D}"/>
                      </a:ext>
                    </a:extLst>
                  </p:cNvPr>
                  <p:cNvSpPr/>
                  <p:nvPr/>
                </p:nvSpPr>
                <p:spPr>
                  <a:xfrm rot="1059768">
                    <a:off x="9498058" y="3630683"/>
                    <a:ext cx="864812" cy="1534694"/>
                  </a:xfrm>
                  <a:custGeom>
                    <a:avLst/>
                    <a:gdLst/>
                    <a:ahLst/>
                    <a:cxnLst/>
                    <a:rect l="l" t="t" r="r" b="b"/>
                    <a:pathLst>
                      <a:path w="10080" h="10000" extrusionOk="0">
                        <a:moveTo>
                          <a:pt x="4653" y="3039"/>
                        </a:moveTo>
                        <a:cubicBezTo>
                          <a:pt x="4653" y="3039"/>
                          <a:pt x="4105" y="2835"/>
                          <a:pt x="4015" y="2835"/>
                        </a:cubicBezTo>
                        <a:cubicBezTo>
                          <a:pt x="4015" y="2835"/>
                          <a:pt x="3650" y="2275"/>
                          <a:pt x="3377" y="2241"/>
                        </a:cubicBezTo>
                        <a:cubicBezTo>
                          <a:pt x="3377" y="2241"/>
                          <a:pt x="3104" y="1341"/>
                          <a:pt x="3012" y="1273"/>
                        </a:cubicBezTo>
                        <a:cubicBezTo>
                          <a:pt x="3012" y="1273"/>
                          <a:pt x="2648" y="968"/>
                          <a:pt x="2101" y="798"/>
                        </a:cubicBezTo>
                        <a:cubicBezTo>
                          <a:pt x="2101" y="798"/>
                          <a:pt x="1523" y="34"/>
                          <a:pt x="855" y="0"/>
                        </a:cubicBezTo>
                        <a:cubicBezTo>
                          <a:pt x="855" y="0"/>
                          <a:pt x="-391" y="17"/>
                          <a:pt x="126" y="985"/>
                        </a:cubicBezTo>
                        <a:cubicBezTo>
                          <a:pt x="126" y="985"/>
                          <a:pt x="277" y="1375"/>
                          <a:pt x="915" y="1800"/>
                        </a:cubicBezTo>
                        <a:cubicBezTo>
                          <a:pt x="915" y="1800"/>
                          <a:pt x="1068" y="2139"/>
                          <a:pt x="1189" y="2173"/>
                        </a:cubicBezTo>
                        <a:cubicBezTo>
                          <a:pt x="1189" y="2173"/>
                          <a:pt x="1250" y="2699"/>
                          <a:pt x="1280" y="2716"/>
                        </a:cubicBezTo>
                        <a:cubicBezTo>
                          <a:pt x="1280" y="2716"/>
                          <a:pt x="1128" y="3311"/>
                          <a:pt x="1159" y="3345"/>
                        </a:cubicBezTo>
                        <a:cubicBezTo>
                          <a:pt x="1159" y="3345"/>
                          <a:pt x="-117" y="4363"/>
                          <a:pt x="2344" y="6401"/>
                        </a:cubicBezTo>
                        <a:cubicBezTo>
                          <a:pt x="2344" y="6401"/>
                          <a:pt x="3863" y="7623"/>
                          <a:pt x="4288" y="7776"/>
                        </a:cubicBezTo>
                        <a:lnTo>
                          <a:pt x="5746" y="10000"/>
                        </a:lnTo>
                        <a:cubicBezTo>
                          <a:pt x="7164" y="9768"/>
                          <a:pt x="9630" y="9855"/>
                          <a:pt x="10000" y="9304"/>
                        </a:cubicBezTo>
                        <a:cubicBezTo>
                          <a:pt x="10370" y="8753"/>
                          <a:pt x="9432" y="8018"/>
                          <a:pt x="7967" y="6694"/>
                        </a:cubicBezTo>
                        <a:cubicBezTo>
                          <a:pt x="7598" y="5133"/>
                          <a:pt x="7121" y="4597"/>
                          <a:pt x="7121" y="4597"/>
                        </a:cubicBezTo>
                        <a:cubicBezTo>
                          <a:pt x="7121" y="4597"/>
                          <a:pt x="5848" y="3256"/>
                          <a:pt x="5696" y="3171"/>
                        </a:cubicBezTo>
                        <a:cubicBezTo>
                          <a:pt x="5696" y="3171"/>
                          <a:pt x="4683" y="2971"/>
                          <a:pt x="4653" y="3039"/>
                        </a:cubicBezTo>
                        <a:close/>
                      </a:path>
                    </a:pathLst>
                  </a:custGeom>
                  <a:solidFill>
                    <a:srgbClr val="F2CD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2077;p35">
                    <a:extLst>
                      <a:ext uri="{FF2B5EF4-FFF2-40B4-BE49-F238E27FC236}">
                        <a16:creationId xmlns:a16="http://schemas.microsoft.com/office/drawing/2014/main" id="{BA22BDC8-5409-4DC7-957A-7B7E473C1449}"/>
                      </a:ext>
                    </a:extLst>
                  </p:cNvPr>
                  <p:cNvSpPr/>
                  <p:nvPr/>
                </p:nvSpPr>
                <p:spPr>
                  <a:xfrm rot="1059768">
                    <a:off x="9708221" y="3573922"/>
                    <a:ext cx="192103" cy="124926"/>
                  </a:xfrm>
                  <a:custGeom>
                    <a:avLst/>
                    <a:gdLst/>
                    <a:ahLst/>
                    <a:cxnLst/>
                    <a:rect l="l" t="t" r="r" b="b"/>
                    <a:pathLst>
                      <a:path w="69" h="45" extrusionOk="0">
                        <a:moveTo>
                          <a:pt x="31" y="45"/>
                        </a:moveTo>
                        <a:cubicBezTo>
                          <a:pt x="31" y="45"/>
                          <a:pt x="61" y="39"/>
                          <a:pt x="69" y="40"/>
                        </a:cubicBezTo>
                        <a:cubicBezTo>
                          <a:pt x="69" y="40"/>
                          <a:pt x="58" y="5"/>
                          <a:pt x="35" y="0"/>
                        </a:cubicBezTo>
                        <a:cubicBezTo>
                          <a:pt x="35" y="0"/>
                          <a:pt x="0" y="4"/>
                          <a:pt x="31" y="45"/>
                        </a:cubicBezTo>
                        <a:close/>
                      </a:path>
                    </a:pathLst>
                  </a:custGeom>
                  <a:solidFill>
                    <a:srgbClr val="FDE3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0" name="Google Shape;2078;p35">
                  <a:extLst>
                    <a:ext uri="{FF2B5EF4-FFF2-40B4-BE49-F238E27FC236}">
                      <a16:creationId xmlns:a16="http://schemas.microsoft.com/office/drawing/2014/main" id="{53D74632-1C96-4CC6-886E-FDA29D176B0D}"/>
                    </a:ext>
                  </a:extLst>
                </p:cNvPr>
                <p:cNvSpPr/>
                <p:nvPr/>
              </p:nvSpPr>
              <p:spPr>
                <a:xfrm rot="-5400000">
                  <a:off x="11928582" y="2066508"/>
                  <a:ext cx="848800" cy="918411"/>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42" name="Google Shape;2079;p35">
              <a:extLst>
                <a:ext uri="{FF2B5EF4-FFF2-40B4-BE49-F238E27FC236}">
                  <a16:creationId xmlns:a16="http://schemas.microsoft.com/office/drawing/2014/main" id="{8C4F0BA0-330A-4DE0-A5FC-C5757F07709C}"/>
                </a:ext>
              </a:extLst>
            </p:cNvPr>
            <p:cNvSpPr/>
            <p:nvPr/>
          </p:nvSpPr>
          <p:spPr>
            <a:xfrm>
              <a:off x="9331249" y="3070809"/>
              <a:ext cx="1144752" cy="1064048"/>
            </a:xfrm>
            <a:prstGeom prst="donut">
              <a:avLst>
                <a:gd name="adj" fmla="val 8472"/>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 name="Google Shape;2080;p35">
              <a:extLst>
                <a:ext uri="{FF2B5EF4-FFF2-40B4-BE49-F238E27FC236}">
                  <a16:creationId xmlns:a16="http://schemas.microsoft.com/office/drawing/2014/main" id="{0223CBF9-6676-45CC-82D0-1A4C5A8AB283}"/>
                </a:ext>
              </a:extLst>
            </p:cNvPr>
            <p:cNvSpPr/>
            <p:nvPr/>
          </p:nvSpPr>
          <p:spPr>
            <a:xfrm>
              <a:off x="9467257" y="3196929"/>
              <a:ext cx="872736" cy="811808"/>
            </a:xfrm>
            <a:custGeom>
              <a:avLst/>
              <a:gdLst/>
              <a:ahLst/>
              <a:cxnLst/>
              <a:rect l="l" t="t" r="r" b="b"/>
              <a:pathLst>
                <a:path w="1843087" h="1843087" extrusionOk="0">
                  <a:moveTo>
                    <a:pt x="1685287" y="400689"/>
                  </a:moveTo>
                  <a:cubicBezTo>
                    <a:pt x="1609772" y="287198"/>
                    <a:pt x="1508514" y="193518"/>
                    <a:pt x="1392408" y="124749"/>
                  </a:cubicBezTo>
                  <a:cubicBezTo>
                    <a:pt x="1328594" y="87827"/>
                    <a:pt x="1259371" y="57960"/>
                    <a:pt x="1185416" y="36581"/>
                  </a:cubicBezTo>
                  <a:cubicBezTo>
                    <a:pt x="756388" y="-87412"/>
                    <a:pt x="310147" y="113356"/>
                    <a:pt x="106138" y="494335"/>
                  </a:cubicBezTo>
                  <a:cubicBezTo>
                    <a:pt x="104072" y="498261"/>
                    <a:pt x="101912" y="502136"/>
                    <a:pt x="99898" y="506096"/>
                  </a:cubicBezTo>
                  <a:cubicBezTo>
                    <a:pt x="98800" y="508223"/>
                    <a:pt x="97729" y="510374"/>
                    <a:pt x="96640" y="512517"/>
                  </a:cubicBezTo>
                  <a:cubicBezTo>
                    <a:pt x="84433" y="537103"/>
                    <a:pt x="73237" y="562229"/>
                    <a:pt x="63242" y="587853"/>
                  </a:cubicBezTo>
                  <a:cubicBezTo>
                    <a:pt x="-16474" y="792169"/>
                    <a:pt x="-20880" y="1023610"/>
                    <a:pt x="50314" y="1230490"/>
                  </a:cubicBezTo>
                  <a:cubicBezTo>
                    <a:pt x="124655" y="1446457"/>
                    <a:pt x="279406" y="1627997"/>
                    <a:pt x="477671" y="1738291"/>
                  </a:cubicBezTo>
                  <a:cubicBezTo>
                    <a:pt x="668589" y="1844504"/>
                    <a:pt x="896283" y="1875485"/>
                    <a:pt x="1109695" y="1830959"/>
                  </a:cubicBezTo>
                  <a:cubicBezTo>
                    <a:pt x="1268192" y="1797887"/>
                    <a:pt x="1415322" y="1720889"/>
                    <a:pt x="1536048" y="1612558"/>
                  </a:cubicBezTo>
                  <a:cubicBezTo>
                    <a:pt x="1621148" y="1535088"/>
                    <a:pt x="1690731" y="1443019"/>
                    <a:pt x="1742114" y="1341632"/>
                  </a:cubicBezTo>
                  <a:cubicBezTo>
                    <a:pt x="1791175" y="1244849"/>
                    <a:pt x="1823673" y="1139587"/>
                    <a:pt x="1836815" y="1030219"/>
                  </a:cubicBezTo>
                  <a:cubicBezTo>
                    <a:pt x="1838306" y="1017832"/>
                    <a:pt x="1839447" y="1005428"/>
                    <a:pt x="1840415" y="993023"/>
                  </a:cubicBezTo>
                  <a:cubicBezTo>
                    <a:pt x="1856857" y="784128"/>
                    <a:pt x="1801016" y="574634"/>
                    <a:pt x="1685287" y="400689"/>
                  </a:cubicBezTo>
                  <a:close/>
                  <a:moveTo>
                    <a:pt x="1037446" y="1736379"/>
                  </a:moveTo>
                  <a:cubicBezTo>
                    <a:pt x="701944" y="1805876"/>
                    <a:pt x="359216" y="1652266"/>
                    <a:pt x="189232" y="1354097"/>
                  </a:cubicBezTo>
                  <a:cubicBezTo>
                    <a:pt x="21708" y="1060249"/>
                    <a:pt x="70751" y="687396"/>
                    <a:pt x="291219" y="434593"/>
                  </a:cubicBezTo>
                  <a:cubicBezTo>
                    <a:pt x="312530" y="410136"/>
                    <a:pt x="336010" y="387659"/>
                    <a:pt x="360356" y="366313"/>
                  </a:cubicBezTo>
                  <a:cubicBezTo>
                    <a:pt x="423501" y="310987"/>
                    <a:pt x="513512" y="405301"/>
                    <a:pt x="449904" y="461031"/>
                  </a:cubicBezTo>
                  <a:cubicBezTo>
                    <a:pt x="225485" y="657667"/>
                    <a:pt x="153853" y="983019"/>
                    <a:pt x="283426" y="1252779"/>
                  </a:cubicBezTo>
                  <a:cubicBezTo>
                    <a:pt x="412665" y="1521869"/>
                    <a:pt x="714314" y="1669822"/>
                    <a:pt x="1005745" y="1609446"/>
                  </a:cubicBezTo>
                  <a:cubicBezTo>
                    <a:pt x="1087896" y="1592438"/>
                    <a:pt x="1119699" y="1719337"/>
                    <a:pt x="1037446" y="1736379"/>
                  </a:cubicBezTo>
                  <a:close/>
                  <a:moveTo>
                    <a:pt x="1336446" y="1609995"/>
                  </a:moveTo>
                  <a:cubicBezTo>
                    <a:pt x="1323236" y="1655780"/>
                    <a:pt x="1275685" y="1682252"/>
                    <a:pt x="1230225" y="1669110"/>
                  </a:cubicBezTo>
                  <a:cubicBezTo>
                    <a:pt x="1184782" y="1655978"/>
                    <a:pt x="1158644" y="1608211"/>
                    <a:pt x="1171863" y="1562426"/>
                  </a:cubicBezTo>
                  <a:cubicBezTo>
                    <a:pt x="1185082" y="1516640"/>
                    <a:pt x="1232633" y="1490160"/>
                    <a:pt x="1278085" y="1503310"/>
                  </a:cubicBezTo>
                  <a:cubicBezTo>
                    <a:pt x="1323536" y="1516434"/>
                    <a:pt x="1349657" y="1564200"/>
                    <a:pt x="1336446" y="1609995"/>
                  </a:cubicBezTo>
                  <a:close/>
                </a:path>
              </a:pathLst>
            </a:custGeom>
            <a:solidFill>
              <a:srgbClr val="FFD6C2">
                <a:alpha val="2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4" name="Google Shape;1492;p23">
            <a:extLst>
              <a:ext uri="{FF2B5EF4-FFF2-40B4-BE49-F238E27FC236}">
                <a16:creationId xmlns:a16="http://schemas.microsoft.com/office/drawing/2014/main" id="{541DEAA0-5E4E-4FC4-B12B-0D780B655025}"/>
              </a:ext>
            </a:extLst>
          </p:cNvPr>
          <p:cNvSpPr/>
          <p:nvPr/>
        </p:nvSpPr>
        <p:spPr>
          <a:xfrm>
            <a:off x="8265743" y="1678520"/>
            <a:ext cx="524161" cy="508124"/>
          </a:xfrm>
          <a:prstGeom prst="ellipse">
            <a:avLst/>
          </a:prstGeom>
          <a:solidFill>
            <a:srgbClr val="E0301E"/>
          </a:solidFill>
          <a:ln w="28575" cap="flat" cmpd="sng">
            <a:solidFill>
              <a:srgbClr val="FFFFFF"/>
            </a:solidFill>
            <a:prstDash val="solid"/>
            <a:round/>
            <a:headEnd type="none" w="sm" len="sm"/>
            <a:tailEnd type="none" w="sm" len="sm"/>
          </a:ln>
        </p:spPr>
        <p:txBody>
          <a:bodyPr spcFirstLastPara="1" wrap="square" lIns="72000" tIns="72000" rIns="72000" bIns="72000" anchor="ctr" anchorCtr="0">
            <a:noAutofit/>
          </a:bodyPr>
          <a:lstStyle/>
          <a:p>
            <a:pPr marL="0" marR="0" lvl="0" indent="0" algn="ctr" rtl="0">
              <a:lnSpc>
                <a:spcPct val="100000"/>
              </a:lnSpc>
              <a:spcBef>
                <a:spcPts val="0"/>
              </a:spcBef>
              <a:spcAft>
                <a:spcPts val="0"/>
              </a:spcAft>
              <a:buClr>
                <a:srgbClr val="FFFFFF"/>
              </a:buClr>
              <a:buSzPts val="2400"/>
              <a:buFont typeface="Georgia"/>
              <a:buNone/>
            </a:pPr>
            <a:r>
              <a:rPr lang="en-US" sz="2400" b="1" i="1" u="none" strike="noStrike" cap="none">
                <a:solidFill>
                  <a:srgbClr val="FFFFFF"/>
                </a:solidFill>
                <a:latin typeface="Georgia"/>
                <a:ea typeface="Georgia"/>
                <a:cs typeface="Georgia"/>
                <a:sym typeface="Georgia"/>
              </a:rPr>
              <a:t>!</a:t>
            </a:r>
            <a:endParaRPr sz="1800">
              <a:solidFill>
                <a:schemeClr val="dk1"/>
              </a:solidFill>
              <a:latin typeface="Arial"/>
              <a:ea typeface="Arial"/>
              <a:cs typeface="Arial"/>
              <a:sym typeface="Arial"/>
            </a:endParaRPr>
          </a:p>
        </p:txBody>
      </p:sp>
      <p:sp>
        <p:nvSpPr>
          <p:cNvPr id="65" name="Google Shape;2054;p35">
            <a:extLst>
              <a:ext uri="{FF2B5EF4-FFF2-40B4-BE49-F238E27FC236}">
                <a16:creationId xmlns:a16="http://schemas.microsoft.com/office/drawing/2014/main" id="{15768C93-0E1A-4025-935F-16B79584319B}"/>
              </a:ext>
            </a:extLst>
          </p:cNvPr>
          <p:cNvSpPr/>
          <p:nvPr/>
        </p:nvSpPr>
        <p:spPr>
          <a:xfrm>
            <a:off x="8833223" y="1649531"/>
            <a:ext cx="2915863" cy="555787"/>
          </a:xfrm>
          <a:prstGeom prst="rect">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66" name="Google Shape;2055;p35">
            <a:extLst>
              <a:ext uri="{FF2B5EF4-FFF2-40B4-BE49-F238E27FC236}">
                <a16:creationId xmlns:a16="http://schemas.microsoft.com/office/drawing/2014/main" id="{A434E78E-B7A3-45AC-84A0-9C74217B9E3D}"/>
              </a:ext>
            </a:extLst>
          </p:cNvPr>
          <p:cNvSpPr txBox="1"/>
          <p:nvPr/>
        </p:nvSpPr>
        <p:spPr>
          <a:xfrm>
            <a:off x="9166684" y="1798425"/>
            <a:ext cx="3874703" cy="273667"/>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chemeClr val="dk1"/>
              </a:buClr>
              <a:buSzPts val="1600"/>
            </a:pPr>
            <a:r>
              <a:rPr lang="en-US" sz="1600">
                <a:solidFill>
                  <a:schemeClr val="dk1"/>
                </a:solidFill>
                <a:latin typeface="Arial"/>
                <a:ea typeface="Arial"/>
                <a:cs typeface="Arial"/>
                <a:sym typeface="Arial"/>
              </a:rPr>
              <a:t>Focus on steps 01 - 04! </a:t>
            </a:r>
            <a:endParaRPr/>
          </a:p>
        </p:txBody>
      </p:sp>
      <p:sp>
        <p:nvSpPr>
          <p:cNvPr id="8" name="Slide Number Placeholder 7">
            <a:extLst>
              <a:ext uri="{FF2B5EF4-FFF2-40B4-BE49-F238E27FC236}">
                <a16:creationId xmlns:a16="http://schemas.microsoft.com/office/drawing/2014/main" id="{DD1BA3AE-62AC-457A-9C5B-AFC68D0BE2B3}"/>
              </a:ext>
            </a:extLst>
          </p:cNvPr>
          <p:cNvSpPr>
            <a:spLocks noGrp="1"/>
          </p:cNvSpPr>
          <p:nvPr>
            <p:ph type="sldNum" sz="quarter" idx="12"/>
          </p:nvPr>
        </p:nvSpPr>
        <p:spPr/>
        <p:txBody>
          <a:bodyPr/>
          <a:lstStyle/>
          <a:p>
            <a:fld id="{8B38AFF4-7D76-4C11-9978-EC4A934EDF04}" type="slidenum">
              <a:rPr lang="de-DE" smtClean="0"/>
              <a:pPr/>
              <a:t>21</a:t>
            </a:fld>
            <a:endParaRPr lang="de-DE"/>
          </a:p>
        </p:txBody>
      </p:sp>
      <p:sp>
        <p:nvSpPr>
          <p:cNvPr id="9" name="Date Placeholder 8">
            <a:extLst>
              <a:ext uri="{FF2B5EF4-FFF2-40B4-BE49-F238E27FC236}">
                <a16:creationId xmlns:a16="http://schemas.microsoft.com/office/drawing/2014/main" id="{72CC4E9C-001A-4D52-8728-7BEC613B3D72}"/>
              </a:ext>
            </a:extLst>
          </p:cNvPr>
          <p:cNvSpPr>
            <a:spLocks noGrp="1"/>
          </p:cNvSpPr>
          <p:nvPr>
            <p:ph type="dt" sz="half" idx="10"/>
          </p:nvPr>
        </p:nvSpPr>
        <p:spPr/>
        <p:txBody>
          <a:bodyPr/>
          <a:lstStyle/>
          <a:p>
            <a:r>
              <a:rPr lang="de-DE"/>
              <a:t>April 2024</a:t>
            </a:r>
          </a:p>
        </p:txBody>
      </p:sp>
      <p:sp>
        <p:nvSpPr>
          <p:cNvPr id="10" name="Footer Placeholder 9">
            <a:extLst>
              <a:ext uri="{FF2B5EF4-FFF2-40B4-BE49-F238E27FC236}">
                <a16:creationId xmlns:a16="http://schemas.microsoft.com/office/drawing/2014/main" id="{96F6F343-3B35-4822-826A-AC036AAA4349}"/>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20321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E92D285-AAEE-4ACE-9DD5-69E1E4C1A1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1E92D285-AAEE-4ACE-9DD5-69E1E4C1A1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12D7B6-B6E3-4C23-9511-596E546D5D15}"/>
              </a:ext>
            </a:extLst>
          </p:cNvPr>
          <p:cNvSpPr>
            <a:spLocks noGrp="1"/>
          </p:cNvSpPr>
          <p:nvPr>
            <p:ph type="title"/>
          </p:nvPr>
        </p:nvSpPr>
        <p:spPr/>
        <p:txBody>
          <a:bodyPr vert="horz"/>
          <a:lstStyle/>
          <a:p>
            <a:r>
              <a:rPr lang="en-US"/>
              <a:t>Potential Data Sources for the ESG-Rating</a:t>
            </a:r>
            <a:endParaRPr lang="en-US" baseline="30000"/>
          </a:p>
        </p:txBody>
      </p:sp>
      <p:sp>
        <p:nvSpPr>
          <p:cNvPr id="35" name="Inhaltsplatzhalter 1">
            <a:extLst>
              <a:ext uri="{FF2B5EF4-FFF2-40B4-BE49-F238E27FC236}">
                <a16:creationId xmlns:a16="http://schemas.microsoft.com/office/drawing/2014/main" id="{89533EEF-31F6-4721-85DB-D0ACBA71C0C0}"/>
              </a:ext>
            </a:extLst>
          </p:cNvPr>
          <p:cNvSpPr>
            <a:spLocks noGrp="1"/>
          </p:cNvSpPr>
          <p:nvPr>
            <p:ph idx="1"/>
          </p:nvPr>
        </p:nvSpPr>
        <p:spPr>
          <a:xfrm>
            <a:off x="2565400" y="2103438"/>
            <a:ext cx="9183687" cy="4068762"/>
          </a:xfrm>
        </p:spPr>
        <p:txBody>
          <a:bodyPr/>
          <a:lstStyle/>
          <a:p>
            <a:r>
              <a:rPr lang="de-DE" err="1"/>
              <a:t>Some</a:t>
            </a:r>
            <a:r>
              <a:rPr lang="de-DE"/>
              <a:t> </a:t>
            </a:r>
            <a:r>
              <a:rPr lang="de-DE" err="1"/>
              <a:t>ideas</a:t>
            </a:r>
            <a:r>
              <a:rPr lang="de-DE"/>
              <a:t> </a:t>
            </a:r>
            <a:r>
              <a:rPr lang="de-DE" err="1"/>
              <a:t>for</a:t>
            </a:r>
            <a:r>
              <a:rPr lang="de-DE"/>
              <a:t> </a:t>
            </a:r>
            <a:r>
              <a:rPr lang="de-DE" err="1"/>
              <a:t>your</a:t>
            </a:r>
            <a:r>
              <a:rPr lang="de-DE"/>
              <a:t> </a:t>
            </a:r>
            <a:r>
              <a:rPr lang="de-DE" err="1"/>
              <a:t>research</a:t>
            </a:r>
            <a:r>
              <a:rPr lang="de-DE"/>
              <a:t> – </a:t>
            </a:r>
            <a:r>
              <a:rPr lang="de-DE" err="1"/>
              <a:t>feel</a:t>
            </a:r>
            <a:r>
              <a:rPr lang="de-DE"/>
              <a:t> </a:t>
            </a:r>
            <a:r>
              <a:rPr lang="de-DE" err="1"/>
              <a:t>free</a:t>
            </a:r>
            <a:r>
              <a:rPr lang="de-DE"/>
              <a:t> </a:t>
            </a:r>
            <a:r>
              <a:rPr lang="de-DE" err="1"/>
              <a:t>to</a:t>
            </a:r>
            <a:r>
              <a:rPr lang="de-DE"/>
              <a:t> </a:t>
            </a:r>
            <a:r>
              <a:rPr lang="de-DE" err="1"/>
              <a:t>be</a:t>
            </a:r>
            <a:r>
              <a:rPr lang="de-DE"/>
              <a:t> </a:t>
            </a:r>
            <a:r>
              <a:rPr lang="de-DE" err="1"/>
              <a:t>creative</a:t>
            </a:r>
            <a:r>
              <a:rPr lang="de-DE"/>
              <a:t>!</a:t>
            </a:r>
          </a:p>
          <a:p>
            <a:pPr marL="0" lvl="2" indent="0">
              <a:buNone/>
            </a:pPr>
            <a:endParaRPr lang="de-DE"/>
          </a:p>
        </p:txBody>
      </p:sp>
      <p:grpSp>
        <p:nvGrpSpPr>
          <p:cNvPr id="36" name="Gruppieren 16">
            <a:extLst>
              <a:ext uri="{FF2B5EF4-FFF2-40B4-BE49-F238E27FC236}">
                <a16:creationId xmlns:a16="http://schemas.microsoft.com/office/drawing/2014/main" id="{FCC268CA-0C14-4D8A-B491-87CACCE7F63C}"/>
              </a:ext>
            </a:extLst>
          </p:cNvPr>
          <p:cNvGrpSpPr/>
          <p:nvPr/>
        </p:nvGrpSpPr>
        <p:grpSpPr>
          <a:xfrm>
            <a:off x="442913" y="2103439"/>
            <a:ext cx="1859623" cy="4068762"/>
            <a:chOff x="8178229" y="2103439"/>
            <a:chExt cx="1859623" cy="4068762"/>
          </a:xfrm>
        </p:grpSpPr>
        <p:pic>
          <p:nvPicPr>
            <p:cNvPr id="37" name="Inhaltsplatzhalter 58">
              <a:extLst>
                <a:ext uri="{FF2B5EF4-FFF2-40B4-BE49-F238E27FC236}">
                  <a16:creationId xmlns:a16="http://schemas.microsoft.com/office/drawing/2014/main" id="{3544F00D-398E-4DA7-B71B-5DE91AE371F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8312" t="47246" r="15276" b="5798"/>
            <a:stretch/>
          </p:blipFill>
          <p:spPr>
            <a:xfrm>
              <a:off x="8178229" y="2103439"/>
              <a:ext cx="1859623" cy="4068762"/>
            </a:xfrm>
            <a:prstGeom prst="rect">
              <a:avLst/>
            </a:prstGeom>
            <a:ln>
              <a:noFill/>
            </a:ln>
          </p:spPr>
        </p:pic>
        <p:grpSp>
          <p:nvGrpSpPr>
            <p:cNvPr id="38" name="Gruppieren 13">
              <a:extLst>
                <a:ext uri="{FF2B5EF4-FFF2-40B4-BE49-F238E27FC236}">
                  <a16:creationId xmlns:a16="http://schemas.microsoft.com/office/drawing/2014/main" id="{7730F78B-B63B-4C0C-9C49-348F57F31E9D}"/>
                </a:ext>
              </a:extLst>
            </p:cNvPr>
            <p:cNvGrpSpPr/>
            <p:nvPr/>
          </p:nvGrpSpPr>
          <p:grpSpPr>
            <a:xfrm>
              <a:off x="8393330" y="2467878"/>
              <a:ext cx="1429421" cy="1489698"/>
              <a:chOff x="6135737" y="3012408"/>
              <a:chExt cx="1429421" cy="1489698"/>
            </a:xfrm>
          </p:grpSpPr>
          <p:sp>
            <p:nvSpPr>
              <p:cNvPr id="39" name="Halber Rahmen 14">
                <a:extLst>
                  <a:ext uri="{FF2B5EF4-FFF2-40B4-BE49-F238E27FC236}">
                    <a16:creationId xmlns:a16="http://schemas.microsoft.com/office/drawing/2014/main" id="{EBBACB45-6D2A-47AD-838F-FAB3200B8FB0}"/>
                  </a:ext>
                </a:extLst>
              </p:cNvPr>
              <p:cNvSpPr/>
              <p:nvPr/>
            </p:nvSpPr>
            <p:spPr>
              <a:xfrm>
                <a:off x="6135737" y="3012408"/>
                <a:ext cx="805307" cy="805307"/>
              </a:xfrm>
              <a:prstGeom prst="halfFrame">
                <a:avLst>
                  <a:gd name="adj1" fmla="val 11855"/>
                  <a:gd name="adj2" fmla="val 10960"/>
                </a:avLst>
              </a:prstGeom>
              <a:solidFill>
                <a:srgbClr val="FFFFFF"/>
              </a:solidFill>
              <a:ln w="6350">
                <a:noFill/>
              </a:ln>
            </p:spPr>
            <p:txBody>
              <a:bodyPr vert="horz" wrap="square" lIns="80682" tIns="40341" rIns="80682" bIns="40341" rtlCol="0" anchor="ctr">
                <a:noAutofit/>
              </a:bodyPr>
              <a:lstStyle/>
              <a:p>
                <a:pPr algn="ctr"/>
                <a:endParaRPr lang="de-DE" sz="1588"/>
              </a:p>
            </p:txBody>
          </p:sp>
          <p:sp>
            <p:nvSpPr>
              <p:cNvPr id="40" name="Halber Rahmen 15">
                <a:extLst>
                  <a:ext uri="{FF2B5EF4-FFF2-40B4-BE49-F238E27FC236}">
                    <a16:creationId xmlns:a16="http://schemas.microsoft.com/office/drawing/2014/main" id="{43D05B06-D43E-4B7B-9894-32CAB60D78EF}"/>
                  </a:ext>
                </a:extLst>
              </p:cNvPr>
              <p:cNvSpPr/>
              <p:nvPr/>
            </p:nvSpPr>
            <p:spPr>
              <a:xfrm rot="10800000">
                <a:off x="6759851" y="3696799"/>
                <a:ext cx="805307" cy="805307"/>
              </a:xfrm>
              <a:prstGeom prst="halfFrame">
                <a:avLst>
                  <a:gd name="adj1" fmla="val 11855"/>
                  <a:gd name="adj2" fmla="val 10960"/>
                </a:avLst>
              </a:prstGeom>
              <a:solidFill>
                <a:srgbClr val="FFFFFF"/>
              </a:solidFill>
              <a:ln w="6350">
                <a:noFill/>
              </a:ln>
            </p:spPr>
            <p:txBody>
              <a:bodyPr vert="horz" wrap="square" lIns="80682" tIns="40341" rIns="80682" bIns="40341" rtlCol="0" anchor="ctr">
                <a:noAutofit/>
              </a:bodyPr>
              <a:lstStyle/>
              <a:p>
                <a:pPr algn="ctr"/>
                <a:endParaRPr lang="de-DE" sz="1588"/>
              </a:p>
            </p:txBody>
          </p:sp>
        </p:grpSp>
      </p:grpSp>
      <p:pic>
        <p:nvPicPr>
          <p:cNvPr id="41" name="Picture 40">
            <a:extLst>
              <a:ext uri="{FF2B5EF4-FFF2-40B4-BE49-F238E27FC236}">
                <a16:creationId xmlns:a16="http://schemas.microsoft.com/office/drawing/2014/main" id="{A35612BA-38EA-447B-A1A4-DFFCEB32D0B2}"/>
              </a:ext>
            </a:extLst>
          </p:cNvPr>
          <p:cNvPicPr>
            <a:picLocks noChangeAspect="1"/>
          </p:cNvPicPr>
          <p:nvPr/>
        </p:nvPicPr>
        <p:blipFill>
          <a:blip r:embed="rId6"/>
          <a:stretch>
            <a:fillRect/>
          </a:stretch>
        </p:blipFill>
        <p:spPr>
          <a:xfrm>
            <a:off x="2517637" y="2586833"/>
            <a:ext cx="2047738" cy="887887"/>
          </a:xfrm>
          <a:prstGeom prst="rect">
            <a:avLst/>
          </a:prstGeom>
        </p:spPr>
      </p:pic>
      <p:pic>
        <p:nvPicPr>
          <p:cNvPr id="42" name="Picture 41">
            <a:extLst>
              <a:ext uri="{FF2B5EF4-FFF2-40B4-BE49-F238E27FC236}">
                <a16:creationId xmlns:a16="http://schemas.microsoft.com/office/drawing/2014/main" id="{133A0BEB-CC63-45D5-806E-182C019E657B}"/>
              </a:ext>
            </a:extLst>
          </p:cNvPr>
          <p:cNvPicPr>
            <a:picLocks noChangeAspect="1"/>
          </p:cNvPicPr>
          <p:nvPr/>
        </p:nvPicPr>
        <p:blipFill>
          <a:blip r:embed="rId7"/>
          <a:stretch>
            <a:fillRect/>
          </a:stretch>
        </p:blipFill>
        <p:spPr>
          <a:xfrm>
            <a:off x="5636231" y="3030776"/>
            <a:ext cx="1830619" cy="974886"/>
          </a:xfrm>
          <a:prstGeom prst="rect">
            <a:avLst/>
          </a:prstGeom>
        </p:spPr>
      </p:pic>
      <p:pic>
        <p:nvPicPr>
          <p:cNvPr id="43" name="Picture 42">
            <a:extLst>
              <a:ext uri="{FF2B5EF4-FFF2-40B4-BE49-F238E27FC236}">
                <a16:creationId xmlns:a16="http://schemas.microsoft.com/office/drawing/2014/main" id="{DB7E77BC-C74F-473C-837F-48DB9571F935}"/>
              </a:ext>
            </a:extLst>
          </p:cNvPr>
          <p:cNvPicPr>
            <a:picLocks noChangeAspect="1"/>
          </p:cNvPicPr>
          <p:nvPr/>
        </p:nvPicPr>
        <p:blipFill>
          <a:blip r:embed="rId8"/>
          <a:stretch>
            <a:fillRect/>
          </a:stretch>
        </p:blipFill>
        <p:spPr>
          <a:xfrm>
            <a:off x="6551540" y="4933000"/>
            <a:ext cx="2102920" cy="833638"/>
          </a:xfrm>
          <a:prstGeom prst="rect">
            <a:avLst/>
          </a:prstGeom>
        </p:spPr>
      </p:pic>
      <p:pic>
        <p:nvPicPr>
          <p:cNvPr id="44" name="Picture 43">
            <a:extLst>
              <a:ext uri="{FF2B5EF4-FFF2-40B4-BE49-F238E27FC236}">
                <a16:creationId xmlns:a16="http://schemas.microsoft.com/office/drawing/2014/main" id="{A18F728C-4F28-42FE-B801-75FF0C448E08}"/>
              </a:ext>
            </a:extLst>
          </p:cNvPr>
          <p:cNvPicPr>
            <a:picLocks noChangeAspect="1"/>
          </p:cNvPicPr>
          <p:nvPr/>
        </p:nvPicPr>
        <p:blipFill>
          <a:blip r:embed="rId9"/>
          <a:stretch>
            <a:fillRect/>
          </a:stretch>
        </p:blipFill>
        <p:spPr>
          <a:xfrm>
            <a:off x="8842454" y="3598606"/>
            <a:ext cx="1669167" cy="847972"/>
          </a:xfrm>
          <a:prstGeom prst="rect">
            <a:avLst/>
          </a:prstGeom>
        </p:spPr>
      </p:pic>
      <p:pic>
        <p:nvPicPr>
          <p:cNvPr id="45" name="Picture 44">
            <a:extLst>
              <a:ext uri="{FF2B5EF4-FFF2-40B4-BE49-F238E27FC236}">
                <a16:creationId xmlns:a16="http://schemas.microsoft.com/office/drawing/2014/main" id="{DA4205DF-5592-4530-863E-F4FA08C349FF}"/>
              </a:ext>
            </a:extLst>
          </p:cNvPr>
          <p:cNvPicPr>
            <a:picLocks noChangeAspect="1"/>
          </p:cNvPicPr>
          <p:nvPr/>
        </p:nvPicPr>
        <p:blipFill>
          <a:blip r:embed="rId10"/>
          <a:stretch>
            <a:fillRect/>
          </a:stretch>
        </p:blipFill>
        <p:spPr>
          <a:xfrm>
            <a:off x="2780440" y="4560201"/>
            <a:ext cx="2595023" cy="510292"/>
          </a:xfrm>
          <a:prstGeom prst="rect">
            <a:avLst/>
          </a:prstGeom>
        </p:spPr>
      </p:pic>
      <p:sp>
        <p:nvSpPr>
          <p:cNvPr id="3" name="Slide Number Placeholder 2">
            <a:extLst>
              <a:ext uri="{FF2B5EF4-FFF2-40B4-BE49-F238E27FC236}">
                <a16:creationId xmlns:a16="http://schemas.microsoft.com/office/drawing/2014/main" id="{36245AD0-3B6F-4D10-B29B-80266AD2A4E1}"/>
              </a:ext>
            </a:extLst>
          </p:cNvPr>
          <p:cNvSpPr>
            <a:spLocks noGrp="1"/>
          </p:cNvSpPr>
          <p:nvPr>
            <p:ph type="sldNum" sz="quarter" idx="12"/>
          </p:nvPr>
        </p:nvSpPr>
        <p:spPr/>
        <p:txBody>
          <a:bodyPr/>
          <a:lstStyle/>
          <a:p>
            <a:fld id="{8B38AFF4-7D76-4C11-9978-EC4A934EDF04}" type="slidenum">
              <a:rPr lang="de-DE" smtClean="0"/>
              <a:pPr/>
              <a:t>22</a:t>
            </a:fld>
            <a:endParaRPr lang="de-DE"/>
          </a:p>
        </p:txBody>
      </p:sp>
      <p:sp>
        <p:nvSpPr>
          <p:cNvPr id="8" name="Date Placeholder 7">
            <a:extLst>
              <a:ext uri="{FF2B5EF4-FFF2-40B4-BE49-F238E27FC236}">
                <a16:creationId xmlns:a16="http://schemas.microsoft.com/office/drawing/2014/main" id="{60DA0E63-0F2B-40C7-8E65-9FBDAD514F21}"/>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C6577757-E0CC-40E8-9FBD-DB52337A0AA7}"/>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72837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8B9BF7D-4F7F-4087-99A4-9008AD6BBEFA}"/>
              </a:ext>
            </a:extLst>
          </p:cNvPr>
          <p:cNvGraphicFramePr>
            <a:graphicFrameLocks noChangeAspect="1"/>
          </p:cNvGraphicFramePr>
          <p:nvPr>
            <p:custDataLst>
              <p:tags r:id="rId1"/>
            </p:custDataLst>
            <p:extLst>
              <p:ext uri="{D42A27DB-BD31-4B8C-83A1-F6EECF244321}">
                <p14:modId xmlns:p14="http://schemas.microsoft.com/office/powerpoint/2010/main" val="2147383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88B9BF7D-4F7F-4087-99A4-9008AD6BBEF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70F12B-ED3E-40CF-94EB-9A89E365FA9F}"/>
              </a:ext>
            </a:extLst>
          </p:cNvPr>
          <p:cNvSpPr>
            <a:spLocks noGrp="1"/>
          </p:cNvSpPr>
          <p:nvPr>
            <p:ph type="title"/>
          </p:nvPr>
        </p:nvSpPr>
        <p:spPr/>
        <p:txBody>
          <a:bodyPr vert="horz"/>
          <a:lstStyle/>
          <a:p>
            <a:r>
              <a:rPr lang="de-DE"/>
              <a:t>Historical Development</a:t>
            </a:r>
          </a:p>
        </p:txBody>
      </p:sp>
      <p:sp>
        <p:nvSpPr>
          <p:cNvPr id="3" name="Content Placeholder 2">
            <a:extLst>
              <a:ext uri="{FF2B5EF4-FFF2-40B4-BE49-F238E27FC236}">
                <a16:creationId xmlns:a16="http://schemas.microsoft.com/office/drawing/2014/main" id="{B45680D7-85A9-4DE4-AE9B-2C2742CF9AB6}"/>
              </a:ext>
            </a:extLst>
          </p:cNvPr>
          <p:cNvSpPr>
            <a:spLocks noGrp="1"/>
          </p:cNvSpPr>
          <p:nvPr>
            <p:ph idx="1"/>
          </p:nvPr>
        </p:nvSpPr>
        <p:spPr>
          <a:xfrm>
            <a:off x="442913" y="2103119"/>
            <a:ext cx="11306175" cy="1586337"/>
          </a:xfrm>
        </p:spPr>
        <p:txBody>
          <a:bodyPr/>
          <a:lstStyle/>
          <a:p>
            <a:pPr algn="just"/>
            <a:r>
              <a:rPr lang="en-US" sz="1100" b="0" dirty="0">
                <a:solidFill>
                  <a:schemeClr val="tx1"/>
                </a:solidFill>
              </a:rPr>
              <a:t>The city of Cologne has developed into a metropolis on the Rhine since its Roman foundation almost 2000 years ago. The city today displays the emblematic Rhine panorama with the Old Town, the Cathedral, the Romanesque church of Great St. Martin and the Hohenzollern Bridge. Other distinctive urban spaces include the area around the cathedral, the inner city belt of the Cologne Rings and the inner green belt. These distinctive spaces give Cologne the format of a major European city; however, they have only emerged since the end of the 18th century</a:t>
            </a:r>
            <a:r>
              <a:rPr lang="en-US" sz="1100" b="0" baseline="30000" dirty="0">
                <a:solidFill>
                  <a:schemeClr val="tx1"/>
                </a:solidFill>
              </a:rPr>
              <a:t>1</a:t>
            </a:r>
            <a:r>
              <a:rPr lang="en-US" sz="1100" b="0" dirty="0">
                <a:solidFill>
                  <a:schemeClr val="tx1"/>
                </a:solidFill>
              </a:rPr>
              <a:t>. From the middle of the 19th century onwards, due to strong population growth, almost all available open spaces within the medieval city walls were exhausted in Cologne. The expansion of the city, which prospered through trade and industry, became more urgent than before, and the city fortifications were increasingly experienced as constricting. The completion of the cathedral in 1880, seen as a national task, provided Cologne with a landmark that is still emblematic today and a prominent point of reference in the city's skyline. Construction work, which had been suspended since the 1530s, was resumed in 1842; the completed cathedral was ceremoniously opened in 1880. By the turn of the century, the cathedral surroundings acquired a decidedly metropolitan character, when the cathedral was exposed on spacious squares. Numerous smaller buildings that had been built up to the cathedral were demolished, giving the cathedral a monumental character on Cathedral Hill. </a:t>
            </a:r>
            <a:endParaRPr lang="de-DE" sz="1100" b="0" dirty="0">
              <a:solidFill>
                <a:schemeClr val="tx1"/>
              </a:solidFill>
            </a:endParaRPr>
          </a:p>
        </p:txBody>
      </p:sp>
      <p:sp>
        <p:nvSpPr>
          <p:cNvPr id="9" name="TextBox 8">
            <a:extLst>
              <a:ext uri="{FF2B5EF4-FFF2-40B4-BE49-F238E27FC236}">
                <a16:creationId xmlns:a16="http://schemas.microsoft.com/office/drawing/2014/main" id="{9AB0EE29-A541-4EBA-9EA3-D5A4668F8651}"/>
              </a:ext>
            </a:extLst>
          </p:cNvPr>
          <p:cNvSpPr txBox="1"/>
          <p:nvPr/>
        </p:nvSpPr>
        <p:spPr>
          <a:xfrm>
            <a:off x="442800" y="5853600"/>
            <a:ext cx="6770713" cy="584775"/>
          </a:xfrm>
          <a:prstGeom prst="rect">
            <a:avLst/>
          </a:prstGeom>
          <a:noFill/>
        </p:spPr>
        <p:txBody>
          <a:bodyPr wrap="square" lIns="0" rtlCol="0">
            <a:spAutoFit/>
          </a:bodyPr>
          <a:lstStyle/>
          <a:p>
            <a:pPr marL="342900" indent="-342900">
              <a:buFont typeface="+mj-lt"/>
              <a:buAutoNum type="arabicPeriod"/>
            </a:pPr>
            <a:r>
              <a:rPr lang="en-US" sz="800">
                <a:hlinkClick r:id="rId5"/>
              </a:rPr>
              <a:t>https://dewiki.de/Lexikon/Stadtentwicklung_in_K%C3%B6ln#cite_note-1</a:t>
            </a:r>
            <a:endParaRPr lang="en-US" sz="800"/>
          </a:p>
          <a:p>
            <a:pPr marL="342900" indent="-342900">
              <a:buFont typeface="+mj-lt"/>
              <a:buAutoNum type="arabicPeriod"/>
            </a:pPr>
            <a:r>
              <a:rPr lang="en-US" sz="800">
                <a:hlinkClick r:id="rId6"/>
              </a:rPr>
              <a:t>https://www.guenter-lehnen-koeln.de/Koeln_mittelalt.html</a:t>
            </a:r>
            <a:endParaRPr lang="en-US" sz="800"/>
          </a:p>
          <a:p>
            <a:pPr marL="342900" indent="-342900">
              <a:buFont typeface="+mj-lt"/>
              <a:buAutoNum type="arabicPeriod"/>
            </a:pPr>
            <a:r>
              <a:rPr lang="en-US" sz="800"/>
              <a:t>https://www.ksta.de/koeln/historische-stadtmauer-was-vom-mittelalter-in-koeln-uebrig-blieb-23795294?cb=1663659153500&amp;</a:t>
            </a:r>
          </a:p>
          <a:p>
            <a:pPr marL="342900" indent="-342900">
              <a:buFont typeface="+mj-lt"/>
              <a:buAutoNum type="arabicPeriod"/>
            </a:pPr>
            <a:endParaRPr lang="en-US" sz="800"/>
          </a:p>
        </p:txBody>
      </p:sp>
      <p:pic>
        <p:nvPicPr>
          <p:cNvPr id="11" name="Picture 10">
            <a:extLst>
              <a:ext uri="{FF2B5EF4-FFF2-40B4-BE49-F238E27FC236}">
                <a16:creationId xmlns:a16="http://schemas.microsoft.com/office/drawing/2014/main" id="{14A4F34D-8416-41C9-9DE8-56F6423BBEEA}"/>
              </a:ext>
            </a:extLst>
          </p:cNvPr>
          <p:cNvPicPr>
            <a:picLocks noChangeAspect="1"/>
          </p:cNvPicPr>
          <p:nvPr/>
        </p:nvPicPr>
        <p:blipFill>
          <a:blip r:embed="rId7"/>
          <a:stretch>
            <a:fillRect/>
          </a:stretch>
        </p:blipFill>
        <p:spPr>
          <a:xfrm>
            <a:off x="442913" y="3826618"/>
            <a:ext cx="2083423" cy="1588883"/>
          </a:xfrm>
          <a:prstGeom prst="rect">
            <a:avLst/>
          </a:prstGeom>
        </p:spPr>
      </p:pic>
      <p:pic>
        <p:nvPicPr>
          <p:cNvPr id="13" name="Picture 12">
            <a:extLst>
              <a:ext uri="{FF2B5EF4-FFF2-40B4-BE49-F238E27FC236}">
                <a16:creationId xmlns:a16="http://schemas.microsoft.com/office/drawing/2014/main" id="{1F3AE9B0-8E8A-4C2E-81B8-F8D28CB0C1FA}"/>
              </a:ext>
            </a:extLst>
          </p:cNvPr>
          <p:cNvPicPr>
            <a:picLocks noChangeAspect="1"/>
          </p:cNvPicPr>
          <p:nvPr/>
        </p:nvPicPr>
        <p:blipFill>
          <a:blip r:embed="rId8"/>
          <a:stretch>
            <a:fillRect/>
          </a:stretch>
        </p:blipFill>
        <p:spPr>
          <a:xfrm>
            <a:off x="2918232" y="3826617"/>
            <a:ext cx="3177768" cy="1588884"/>
          </a:xfrm>
          <a:prstGeom prst="rect">
            <a:avLst/>
          </a:prstGeom>
        </p:spPr>
      </p:pic>
      <p:sp>
        <p:nvSpPr>
          <p:cNvPr id="14" name="TextBox 13">
            <a:extLst>
              <a:ext uri="{FF2B5EF4-FFF2-40B4-BE49-F238E27FC236}">
                <a16:creationId xmlns:a16="http://schemas.microsoft.com/office/drawing/2014/main" id="{19B0C87F-E804-4501-9908-A399EB8666EA}"/>
              </a:ext>
            </a:extLst>
          </p:cNvPr>
          <p:cNvSpPr txBox="1"/>
          <p:nvPr/>
        </p:nvSpPr>
        <p:spPr>
          <a:xfrm>
            <a:off x="442912" y="5504560"/>
            <a:ext cx="2083423" cy="153888"/>
          </a:xfrm>
          <a:prstGeom prst="rect">
            <a:avLst/>
          </a:prstGeom>
          <a:noFill/>
        </p:spPr>
        <p:txBody>
          <a:bodyPr wrap="square" lIns="0" tIns="0" rIns="0" bIns="0" rtlCol="0">
            <a:spAutoFit/>
          </a:bodyPr>
          <a:lstStyle/>
          <a:p>
            <a:pPr>
              <a:lnSpc>
                <a:spcPct val="100000"/>
              </a:lnSpc>
              <a:spcAft>
                <a:spcPts val="600"/>
              </a:spcAft>
              <a:buSzPct val="100000"/>
            </a:pPr>
            <a:r>
              <a:rPr lang="de-DE" sz="1000"/>
              <a:t>Map of Cologne around 1646</a:t>
            </a:r>
            <a:r>
              <a:rPr lang="de-DE" sz="1000" baseline="30000"/>
              <a:t>2</a:t>
            </a:r>
          </a:p>
        </p:txBody>
      </p:sp>
      <p:sp>
        <p:nvSpPr>
          <p:cNvPr id="15" name="TextBox 14">
            <a:extLst>
              <a:ext uri="{FF2B5EF4-FFF2-40B4-BE49-F238E27FC236}">
                <a16:creationId xmlns:a16="http://schemas.microsoft.com/office/drawing/2014/main" id="{EAFD5982-3791-46E3-846D-EB42A39787FF}"/>
              </a:ext>
            </a:extLst>
          </p:cNvPr>
          <p:cNvSpPr txBox="1"/>
          <p:nvPr/>
        </p:nvSpPr>
        <p:spPr>
          <a:xfrm>
            <a:off x="2918232" y="5504560"/>
            <a:ext cx="3177768" cy="153888"/>
          </a:xfrm>
          <a:prstGeom prst="rect">
            <a:avLst/>
          </a:prstGeom>
          <a:noFill/>
        </p:spPr>
        <p:txBody>
          <a:bodyPr wrap="square" lIns="0" tIns="0" rIns="0" bIns="0" rtlCol="0">
            <a:spAutoFit/>
          </a:bodyPr>
          <a:lstStyle/>
          <a:p>
            <a:pPr>
              <a:lnSpc>
                <a:spcPct val="100000"/>
              </a:lnSpc>
              <a:spcAft>
                <a:spcPts val="600"/>
              </a:spcAft>
              <a:buSzPct val="100000"/>
            </a:pPr>
            <a:r>
              <a:rPr lang="de-DE" sz="1000"/>
              <a:t>Picture of the „Hahnentor“ at the end of the 19th century</a:t>
            </a:r>
            <a:r>
              <a:rPr lang="de-DE" sz="1000" baseline="30000"/>
              <a:t>3</a:t>
            </a:r>
          </a:p>
        </p:txBody>
      </p:sp>
      <p:sp>
        <p:nvSpPr>
          <p:cNvPr id="16" name="Content Placeholder 2">
            <a:extLst>
              <a:ext uri="{FF2B5EF4-FFF2-40B4-BE49-F238E27FC236}">
                <a16:creationId xmlns:a16="http://schemas.microsoft.com/office/drawing/2014/main" id="{876C76BA-3CFE-4C31-AFB8-ADA5ED65A275}"/>
              </a:ext>
            </a:extLst>
          </p:cNvPr>
          <p:cNvSpPr txBox="1">
            <a:spLocks/>
          </p:cNvSpPr>
          <p:nvPr/>
        </p:nvSpPr>
        <p:spPr>
          <a:xfrm>
            <a:off x="6487896" y="3826616"/>
            <a:ext cx="5261192" cy="158633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gn="just"/>
            <a:r>
              <a:rPr lang="en-US" sz="1100" b="0">
                <a:solidFill>
                  <a:schemeClr val="tx1"/>
                </a:solidFill>
              </a:rPr>
              <a:t>After the turn of the century, a new urban planning ideal emerged in Cologne, following the "Vision Metropolis". After the end of the First World War, the city fathers endeavored to further develop the ring-shaped city according to the latest findings of spacious, airy and green urban planning. The inner green belt, whose area no longer had to be kept free for military purposes since 1907, offered itself as a development area. In 1919, the newly elected Lord Mayor Konrad Adenauer launched a competition in which the design of Fritz Schumacher prevailed, and he was subsequently commissioned to develop a general settlement plan for the whole of Cologne. In developing it, the city planner was no longer guided by vanishing lines and city parcels, but sought an overarching, spatial approach that was essentially conceived from the landscape areas.</a:t>
            </a:r>
            <a:endParaRPr lang="de-DE" sz="1100" b="0">
              <a:solidFill>
                <a:schemeClr val="tx1"/>
              </a:solidFill>
            </a:endParaRPr>
          </a:p>
        </p:txBody>
      </p:sp>
      <p:sp>
        <p:nvSpPr>
          <p:cNvPr id="8" name="Slide Number Placeholder 7">
            <a:extLst>
              <a:ext uri="{FF2B5EF4-FFF2-40B4-BE49-F238E27FC236}">
                <a16:creationId xmlns:a16="http://schemas.microsoft.com/office/drawing/2014/main" id="{754FA7A6-12CD-40AA-BDF9-897768932A79}"/>
              </a:ext>
            </a:extLst>
          </p:cNvPr>
          <p:cNvSpPr>
            <a:spLocks noGrp="1"/>
          </p:cNvSpPr>
          <p:nvPr>
            <p:ph type="sldNum" sz="quarter" idx="12"/>
          </p:nvPr>
        </p:nvSpPr>
        <p:spPr/>
        <p:txBody>
          <a:bodyPr/>
          <a:lstStyle/>
          <a:p>
            <a:fld id="{8B38AFF4-7D76-4C11-9978-EC4A934EDF04}" type="slidenum">
              <a:rPr lang="de-DE" smtClean="0"/>
              <a:pPr/>
              <a:t>3</a:t>
            </a:fld>
            <a:endParaRPr lang="de-DE"/>
          </a:p>
        </p:txBody>
      </p:sp>
      <p:sp>
        <p:nvSpPr>
          <p:cNvPr id="10" name="Date Placeholder 9">
            <a:extLst>
              <a:ext uri="{FF2B5EF4-FFF2-40B4-BE49-F238E27FC236}">
                <a16:creationId xmlns:a16="http://schemas.microsoft.com/office/drawing/2014/main" id="{01257228-693B-41D3-B3C8-82E71C98AA42}"/>
              </a:ext>
            </a:extLst>
          </p:cNvPr>
          <p:cNvSpPr>
            <a:spLocks noGrp="1"/>
          </p:cNvSpPr>
          <p:nvPr>
            <p:ph type="dt" sz="half" idx="10"/>
          </p:nvPr>
        </p:nvSpPr>
        <p:spPr/>
        <p:txBody>
          <a:bodyPr/>
          <a:lstStyle/>
          <a:p>
            <a:r>
              <a:rPr lang="de-DE"/>
              <a:t>April 2024</a:t>
            </a:r>
          </a:p>
        </p:txBody>
      </p:sp>
      <p:sp>
        <p:nvSpPr>
          <p:cNvPr id="12" name="Footer Placeholder 11">
            <a:extLst>
              <a:ext uri="{FF2B5EF4-FFF2-40B4-BE49-F238E27FC236}">
                <a16:creationId xmlns:a16="http://schemas.microsoft.com/office/drawing/2014/main" id="{9D9BD267-C7A0-42E0-A5E6-D73A8804F5D2}"/>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88173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8B9BF7D-4F7F-4087-99A4-9008AD6BBEF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88B9BF7D-4F7F-4087-99A4-9008AD6BBEF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70F12B-ED3E-40CF-94EB-9A89E365FA9F}"/>
              </a:ext>
            </a:extLst>
          </p:cNvPr>
          <p:cNvSpPr>
            <a:spLocks noGrp="1"/>
          </p:cNvSpPr>
          <p:nvPr>
            <p:ph type="title"/>
          </p:nvPr>
        </p:nvSpPr>
        <p:spPr/>
        <p:txBody>
          <a:bodyPr vert="horz"/>
          <a:lstStyle/>
          <a:p>
            <a:r>
              <a:rPr lang="de-DE"/>
              <a:t>Historical Development</a:t>
            </a:r>
          </a:p>
        </p:txBody>
      </p:sp>
      <p:sp>
        <p:nvSpPr>
          <p:cNvPr id="3" name="Content Placeholder 2">
            <a:extLst>
              <a:ext uri="{FF2B5EF4-FFF2-40B4-BE49-F238E27FC236}">
                <a16:creationId xmlns:a16="http://schemas.microsoft.com/office/drawing/2014/main" id="{B45680D7-85A9-4DE4-AE9B-2C2742CF9AB6}"/>
              </a:ext>
            </a:extLst>
          </p:cNvPr>
          <p:cNvSpPr>
            <a:spLocks noGrp="1"/>
          </p:cNvSpPr>
          <p:nvPr>
            <p:ph idx="1"/>
          </p:nvPr>
        </p:nvSpPr>
        <p:spPr>
          <a:xfrm>
            <a:off x="442912" y="2103119"/>
            <a:ext cx="11306175" cy="3844827"/>
          </a:xfrm>
        </p:spPr>
        <p:txBody>
          <a:bodyPr/>
          <a:lstStyle/>
          <a:p>
            <a:pPr algn="just"/>
            <a:r>
              <a:rPr lang="en-US" sz="1100" b="0" dirty="0">
                <a:solidFill>
                  <a:schemeClr val="tx1"/>
                </a:solidFill>
              </a:rPr>
              <a:t>Cologne was a devastated city after 262 bombing raids at the end of the Second World War; around 80 percent of the city center was considered destroyed. In order to plan the reconstruction prudently, Rudolf Schwarz was appointed general planner from 1946 to 1952</a:t>
            </a:r>
            <a:r>
              <a:rPr lang="en-US" sz="1100" b="0" baseline="30000" dirty="0">
                <a:solidFill>
                  <a:schemeClr val="tx1"/>
                </a:solidFill>
              </a:rPr>
              <a:t>1</a:t>
            </a:r>
            <a:r>
              <a:rPr lang="en-US" sz="1100" b="0" dirty="0">
                <a:solidFill>
                  <a:schemeClr val="tx1"/>
                </a:solidFill>
              </a:rPr>
              <a:t>. His ideas for the "new Cologne" are regarded as a philanthropic and metaphysically based plan that wanted to map out the reconstruction with a sense of proportion and respect for historical </a:t>
            </a:r>
            <a:r>
              <a:rPr lang="en-US" sz="1100" b="0" dirty="0" err="1">
                <a:solidFill>
                  <a:schemeClr val="tx1"/>
                </a:solidFill>
              </a:rPr>
              <a:t>heritage.The</a:t>
            </a:r>
            <a:r>
              <a:rPr lang="en-US" sz="1100" b="0" dirty="0">
                <a:solidFill>
                  <a:schemeClr val="tx1"/>
                </a:solidFill>
              </a:rPr>
              <a:t> general planner did not succeed in asserting himself in all matters in the face of conflicting interests. However, he was able to preserve the traditional urban layout structure, among other things by not routing the major thoroughfares through the neighborhood centers, but rather by understanding them as boundaries between the </a:t>
            </a:r>
            <a:r>
              <a:rPr lang="en-US" sz="1100" b="0" dirty="0" err="1">
                <a:solidFill>
                  <a:schemeClr val="tx1"/>
                </a:solidFill>
              </a:rPr>
              <a:t>Veedeln</a:t>
            </a:r>
            <a:r>
              <a:rPr lang="en-US" sz="1100" b="0" dirty="0">
                <a:solidFill>
                  <a:schemeClr val="tx1"/>
                </a:solidFill>
              </a:rPr>
              <a:t> (neighborhoods). In addition, Schwarz succeeded in maintaining a relatively high proportion of housing within the city center and in continuing to develop the idea of the green banks of the Rhine. </a:t>
            </a:r>
          </a:p>
          <a:p>
            <a:pPr algn="just"/>
            <a:r>
              <a:rPr lang="en-US" sz="1100" b="0" dirty="0">
                <a:solidFill>
                  <a:schemeClr val="tx1"/>
                </a:solidFill>
              </a:rPr>
              <a:t>From the 1960s onwards, car traffic was gradually pushed out of the city center: </a:t>
            </a:r>
            <a:r>
              <a:rPr lang="en-US" sz="1100" b="0" dirty="0" err="1">
                <a:solidFill>
                  <a:schemeClr val="tx1"/>
                </a:solidFill>
              </a:rPr>
              <a:t>Schildergasse</a:t>
            </a:r>
            <a:r>
              <a:rPr lang="en-US" sz="1100" b="0" dirty="0">
                <a:solidFill>
                  <a:schemeClr val="tx1"/>
                </a:solidFill>
              </a:rPr>
              <a:t> (1965) and </a:t>
            </a:r>
            <a:r>
              <a:rPr lang="en-US" sz="1100" b="0" dirty="0" err="1">
                <a:solidFill>
                  <a:schemeClr val="tx1"/>
                </a:solidFill>
              </a:rPr>
              <a:t>Hohe</a:t>
            </a:r>
            <a:r>
              <a:rPr lang="en-US" sz="1100" b="0" dirty="0">
                <a:solidFill>
                  <a:schemeClr val="tx1"/>
                </a:solidFill>
              </a:rPr>
              <a:t> </a:t>
            </a:r>
            <a:r>
              <a:rPr lang="en-US" sz="1100" b="0" dirty="0" err="1">
                <a:solidFill>
                  <a:schemeClr val="tx1"/>
                </a:solidFill>
              </a:rPr>
              <a:t>Straße</a:t>
            </a:r>
            <a:r>
              <a:rPr lang="en-US" sz="1100" b="0" dirty="0">
                <a:solidFill>
                  <a:schemeClr val="tx1"/>
                </a:solidFill>
              </a:rPr>
              <a:t> (1967), both of which are now among the busiest shopping streets in Germany, became the first sections of the pedestrian zone. In recent decades, Cologne's cityscape has received significant impetus from the development of the former freight station area with the </a:t>
            </a:r>
            <a:r>
              <a:rPr lang="en-US" sz="1100" b="0" dirty="0" err="1">
                <a:solidFill>
                  <a:schemeClr val="tx1"/>
                </a:solidFill>
              </a:rPr>
              <a:t>Mediapark</a:t>
            </a:r>
            <a:r>
              <a:rPr lang="en-US" sz="1100" b="0" dirty="0">
                <a:solidFill>
                  <a:schemeClr val="tx1"/>
                </a:solidFill>
              </a:rPr>
              <a:t>, from the development in Deutz (including the construction of the </a:t>
            </a:r>
            <a:r>
              <a:rPr lang="en-US" sz="1100" b="0" dirty="0" err="1">
                <a:solidFill>
                  <a:schemeClr val="tx1"/>
                </a:solidFill>
              </a:rPr>
              <a:t>Kölnarena</a:t>
            </a:r>
            <a:r>
              <a:rPr lang="en-US" sz="1100" b="0" dirty="0">
                <a:solidFill>
                  <a:schemeClr val="tx1"/>
                </a:solidFill>
              </a:rPr>
              <a:t>, now know as </a:t>
            </a:r>
            <a:r>
              <a:rPr lang="en-US" sz="1100" b="0" dirty="0" err="1">
                <a:solidFill>
                  <a:schemeClr val="tx1"/>
                </a:solidFill>
              </a:rPr>
              <a:t>Lanxess</a:t>
            </a:r>
            <a:r>
              <a:rPr lang="en-US" sz="1100" b="0" dirty="0">
                <a:solidFill>
                  <a:schemeClr val="tx1"/>
                </a:solidFill>
              </a:rPr>
              <a:t> arena), and from the transformation of the </a:t>
            </a:r>
            <a:r>
              <a:rPr lang="en-US" sz="1100" b="0" dirty="0" err="1">
                <a:solidFill>
                  <a:schemeClr val="tx1"/>
                </a:solidFill>
              </a:rPr>
              <a:t>Rheinauhafen</a:t>
            </a:r>
            <a:r>
              <a:rPr lang="en-US" sz="1100" b="0" dirty="0">
                <a:solidFill>
                  <a:schemeClr val="tx1"/>
                </a:solidFill>
              </a:rPr>
              <a:t> into a modern, mixed-use urban district. The construction of the district known as </a:t>
            </a:r>
            <a:r>
              <a:rPr lang="en-US" sz="1100" b="0" dirty="0" err="1">
                <a:solidFill>
                  <a:schemeClr val="tx1"/>
                </a:solidFill>
              </a:rPr>
              <a:t>Mediapark</a:t>
            </a:r>
            <a:r>
              <a:rPr lang="en-US" sz="1100" b="0" dirty="0">
                <a:solidFill>
                  <a:schemeClr val="tx1"/>
                </a:solidFill>
              </a:rPr>
              <a:t> on the site of the former </a:t>
            </a:r>
            <a:r>
              <a:rPr lang="en-US" sz="1100" b="0" dirty="0" err="1">
                <a:solidFill>
                  <a:schemeClr val="tx1"/>
                </a:solidFill>
              </a:rPr>
              <a:t>Gereon</a:t>
            </a:r>
            <a:r>
              <a:rPr lang="en-US" sz="1100" b="0" dirty="0">
                <a:solidFill>
                  <a:schemeClr val="tx1"/>
                </a:solidFill>
              </a:rPr>
              <a:t> freight station not far from the Rhine was considered the largest urban development project in Cologne at the end of the 20th century. </a:t>
            </a:r>
          </a:p>
          <a:p>
            <a:pPr algn="just"/>
            <a:r>
              <a:rPr lang="en-US" sz="1100" b="0" dirty="0">
                <a:solidFill>
                  <a:schemeClr val="tx1"/>
                </a:solidFill>
              </a:rPr>
              <a:t>At the turn of the millennium, extensive plans were drawn up to give Deutz (a district of Cologne), which lies opposite the historic old town, its own, self-confident urban appearance. Starting with the newly established Deutz ICE train station and the trade fair grounds, the considerations sought to form a trade and logistics center in Deutz that would position itself as a modernist business location with a number of high-rise buildings. Its planning image was deliberately inspired by the “La Défense” district of Paris. In fact, further development of the "trade and logistics center" was delayed: Five high-rise buildings were planned in the vicinity of the ICE station, which were to define a skyline of their own in the soft landscape of Deutz. These towers, however, were stopped by the objection of UNESCO, which saw the visual impact of the cathedral impaired and therefore threatened to deny it the status of a World Heritage Site. The </a:t>
            </a:r>
            <a:r>
              <a:rPr lang="en-US" sz="1100" b="0" dirty="0" err="1">
                <a:solidFill>
                  <a:schemeClr val="tx1"/>
                </a:solidFill>
              </a:rPr>
              <a:t>Rheinauhafen</a:t>
            </a:r>
            <a:r>
              <a:rPr lang="en-US" sz="1100" b="0" dirty="0">
                <a:solidFill>
                  <a:schemeClr val="tx1"/>
                </a:solidFill>
              </a:rPr>
              <a:t>, which was redeveloped from 2001 to 2013, is considered Cologne's most recent "gem of urban development.“. After the logistical importance of the port near the old city had steadily declined over the course of the 1960s, the city decided to repurpose the site. A sophisticated urban space with green and open spaces was to be created on the area, which stretched for about two kilometers along the Rhine and was built up with warehouses and silos. To this end, the city invited entries to an urban planning competition in 1991, as a result of which the idea proposed by the prize-winner </a:t>
            </a:r>
            <a:r>
              <a:rPr lang="en-US" sz="1100" b="0" dirty="0" err="1">
                <a:solidFill>
                  <a:schemeClr val="tx1"/>
                </a:solidFill>
              </a:rPr>
              <a:t>Teherani</a:t>
            </a:r>
            <a:r>
              <a:rPr lang="en-US" sz="1100" b="0" dirty="0">
                <a:solidFill>
                  <a:schemeClr val="tx1"/>
                </a:solidFill>
              </a:rPr>
              <a:t> to add three so-called "crane houses" to Cologne's urban panorama up the Rhine prevailed. The remaining buildings were arranged in a more linear fashion and parallel to the Rhine, whereby the existing listed buildings were integrated into the planning.</a:t>
            </a:r>
          </a:p>
        </p:txBody>
      </p:sp>
      <p:sp>
        <p:nvSpPr>
          <p:cNvPr id="9" name="TextBox 8">
            <a:extLst>
              <a:ext uri="{FF2B5EF4-FFF2-40B4-BE49-F238E27FC236}">
                <a16:creationId xmlns:a16="http://schemas.microsoft.com/office/drawing/2014/main" id="{9AB0EE29-A541-4EBA-9EA3-D5A4668F8651}"/>
              </a:ext>
            </a:extLst>
          </p:cNvPr>
          <p:cNvSpPr txBox="1"/>
          <p:nvPr/>
        </p:nvSpPr>
        <p:spPr>
          <a:xfrm>
            <a:off x="442912" y="6042139"/>
            <a:ext cx="6770713" cy="215444"/>
          </a:xfrm>
          <a:prstGeom prst="rect">
            <a:avLst/>
          </a:prstGeom>
          <a:noFill/>
        </p:spPr>
        <p:txBody>
          <a:bodyPr wrap="square" lIns="0" rtlCol="0">
            <a:spAutoFit/>
          </a:bodyPr>
          <a:lstStyle/>
          <a:p>
            <a:pPr marL="342900" indent="-342900">
              <a:buFont typeface="+mj-lt"/>
              <a:buAutoNum type="arabicPeriod"/>
            </a:pPr>
            <a:r>
              <a:rPr lang="en-US" sz="800">
                <a:hlinkClick r:id="rId5"/>
              </a:rPr>
              <a:t>https://dewiki.de/Lexikon/Stadtentwicklung_in_K%C3%B6ln#cite_note-1</a:t>
            </a:r>
            <a:endParaRPr lang="en-US" sz="800"/>
          </a:p>
        </p:txBody>
      </p:sp>
      <p:sp>
        <p:nvSpPr>
          <p:cNvPr id="8" name="Slide Number Placeholder 7">
            <a:extLst>
              <a:ext uri="{FF2B5EF4-FFF2-40B4-BE49-F238E27FC236}">
                <a16:creationId xmlns:a16="http://schemas.microsoft.com/office/drawing/2014/main" id="{82DAFADF-4987-4DA9-9246-50F12E7FE821}"/>
              </a:ext>
            </a:extLst>
          </p:cNvPr>
          <p:cNvSpPr>
            <a:spLocks noGrp="1"/>
          </p:cNvSpPr>
          <p:nvPr>
            <p:ph type="sldNum" sz="quarter" idx="12"/>
          </p:nvPr>
        </p:nvSpPr>
        <p:spPr/>
        <p:txBody>
          <a:bodyPr/>
          <a:lstStyle/>
          <a:p>
            <a:fld id="{8B38AFF4-7D76-4C11-9978-EC4A934EDF04}" type="slidenum">
              <a:rPr lang="de-DE" smtClean="0"/>
              <a:pPr/>
              <a:t>4</a:t>
            </a:fld>
            <a:endParaRPr lang="de-DE"/>
          </a:p>
        </p:txBody>
      </p:sp>
      <p:sp>
        <p:nvSpPr>
          <p:cNvPr id="10" name="Date Placeholder 9">
            <a:extLst>
              <a:ext uri="{FF2B5EF4-FFF2-40B4-BE49-F238E27FC236}">
                <a16:creationId xmlns:a16="http://schemas.microsoft.com/office/drawing/2014/main" id="{4329D4DB-050C-48DD-B378-53C02ED4362C}"/>
              </a:ext>
            </a:extLst>
          </p:cNvPr>
          <p:cNvSpPr>
            <a:spLocks noGrp="1"/>
          </p:cNvSpPr>
          <p:nvPr>
            <p:ph type="dt" sz="half" idx="10"/>
          </p:nvPr>
        </p:nvSpPr>
        <p:spPr/>
        <p:txBody>
          <a:bodyPr/>
          <a:lstStyle/>
          <a:p>
            <a:r>
              <a:rPr lang="de-DE"/>
              <a:t>April 2024</a:t>
            </a:r>
          </a:p>
        </p:txBody>
      </p:sp>
      <p:sp>
        <p:nvSpPr>
          <p:cNvPr id="11" name="Footer Placeholder 10">
            <a:extLst>
              <a:ext uri="{FF2B5EF4-FFF2-40B4-BE49-F238E27FC236}">
                <a16:creationId xmlns:a16="http://schemas.microsoft.com/office/drawing/2014/main" id="{3AF97EB8-2845-4347-A4AB-D1763F8DC407}"/>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80770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8B9BF7D-4F7F-4087-99A4-9008AD6BBEFA}"/>
              </a:ext>
            </a:extLst>
          </p:cNvPr>
          <p:cNvGraphicFramePr>
            <a:graphicFrameLocks noChangeAspect="1"/>
          </p:cNvGraphicFramePr>
          <p:nvPr>
            <p:custDataLst>
              <p:tags r:id="rId1"/>
            </p:custDataLst>
            <p:extLst>
              <p:ext uri="{D42A27DB-BD31-4B8C-83A1-F6EECF244321}">
                <p14:modId xmlns:p14="http://schemas.microsoft.com/office/powerpoint/2010/main" val="380123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04" imgH="405" progId="TCLayout.ActiveDocument.1">
                  <p:embed/>
                </p:oleObj>
              </mc:Choice>
              <mc:Fallback>
                <p:oleObj name="think-cell Slide" r:id="rId5" imgW="404" imgH="405" progId="TCLayout.ActiveDocument.1">
                  <p:embed/>
                  <p:pic>
                    <p:nvPicPr>
                      <p:cNvPr id="7" name="Object 6" hidden="1">
                        <a:extLst>
                          <a:ext uri="{FF2B5EF4-FFF2-40B4-BE49-F238E27FC236}">
                            <a16:creationId xmlns:a16="http://schemas.microsoft.com/office/drawing/2014/main" id="{88B9BF7D-4F7F-4087-99A4-9008AD6BBE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70F12B-ED3E-40CF-94EB-9A89E365FA9F}"/>
              </a:ext>
            </a:extLst>
          </p:cNvPr>
          <p:cNvSpPr>
            <a:spLocks noGrp="1"/>
          </p:cNvSpPr>
          <p:nvPr>
            <p:ph type="title"/>
          </p:nvPr>
        </p:nvSpPr>
        <p:spPr/>
        <p:txBody>
          <a:bodyPr vert="horz"/>
          <a:lstStyle/>
          <a:p>
            <a:r>
              <a:rPr lang="en-US"/>
              <a:t>Main industry hubs</a:t>
            </a:r>
          </a:p>
        </p:txBody>
      </p:sp>
      <p:grpSp>
        <p:nvGrpSpPr>
          <p:cNvPr id="10" name="Gruppieren 58">
            <a:extLst>
              <a:ext uri="{FF2B5EF4-FFF2-40B4-BE49-F238E27FC236}">
                <a16:creationId xmlns:a16="http://schemas.microsoft.com/office/drawing/2014/main" id="{C83C8305-321C-4AE6-962B-CA80724A7ECA}"/>
              </a:ext>
            </a:extLst>
          </p:cNvPr>
          <p:cNvGrpSpPr>
            <a:grpSpLocks noChangeAspect="1"/>
          </p:cNvGrpSpPr>
          <p:nvPr/>
        </p:nvGrpSpPr>
        <p:grpSpPr>
          <a:xfrm>
            <a:off x="956217" y="1585810"/>
            <a:ext cx="2995527" cy="4068000"/>
            <a:chOff x="4932040" y="1752435"/>
            <a:chExt cx="3124676" cy="4243388"/>
          </a:xfrm>
          <a:solidFill>
            <a:schemeClr val="bg2"/>
          </a:solidFill>
        </p:grpSpPr>
        <p:sp>
          <p:nvSpPr>
            <p:cNvPr id="11" name="Freeform 366">
              <a:extLst>
                <a:ext uri="{FF2B5EF4-FFF2-40B4-BE49-F238E27FC236}">
                  <a16:creationId xmlns:a16="http://schemas.microsoft.com/office/drawing/2014/main" id="{C7AB3FFA-58F5-475D-BB91-4260DD956FBC}"/>
                </a:ext>
              </a:extLst>
            </p:cNvPr>
            <p:cNvSpPr>
              <a:spLocks/>
            </p:cNvSpPr>
            <p:nvPr/>
          </p:nvSpPr>
          <p:spPr bwMode="gray">
            <a:xfrm>
              <a:off x="5041631" y="4672688"/>
              <a:ext cx="370872" cy="294030"/>
            </a:xfrm>
            <a:custGeom>
              <a:avLst/>
              <a:gdLst>
                <a:gd name="T0" fmla="*/ 320 w 684"/>
                <a:gd name="T1" fmla="*/ 41 h 542"/>
                <a:gd name="T2" fmla="*/ 253 w 684"/>
                <a:gd name="T3" fmla="*/ 74 h 542"/>
                <a:gd name="T4" fmla="*/ 212 w 684"/>
                <a:gd name="T5" fmla="*/ 76 h 542"/>
                <a:gd name="T6" fmla="*/ 150 w 684"/>
                <a:gd name="T7" fmla="*/ 86 h 542"/>
                <a:gd name="T8" fmla="*/ 76 w 684"/>
                <a:gd name="T9" fmla="*/ 69 h 542"/>
                <a:gd name="T10" fmla="*/ 23 w 684"/>
                <a:gd name="T11" fmla="*/ 103 h 542"/>
                <a:gd name="T12" fmla="*/ 19 w 684"/>
                <a:gd name="T13" fmla="*/ 156 h 542"/>
                <a:gd name="T14" fmla="*/ 131 w 684"/>
                <a:gd name="T15" fmla="*/ 197 h 542"/>
                <a:gd name="T16" fmla="*/ 143 w 684"/>
                <a:gd name="T17" fmla="*/ 236 h 542"/>
                <a:gd name="T18" fmla="*/ 127 w 684"/>
                <a:gd name="T19" fmla="*/ 280 h 542"/>
                <a:gd name="T20" fmla="*/ 187 w 684"/>
                <a:gd name="T21" fmla="*/ 340 h 542"/>
                <a:gd name="T22" fmla="*/ 212 w 684"/>
                <a:gd name="T23" fmla="*/ 370 h 542"/>
                <a:gd name="T24" fmla="*/ 233 w 684"/>
                <a:gd name="T25" fmla="*/ 416 h 542"/>
                <a:gd name="T26" fmla="*/ 237 w 684"/>
                <a:gd name="T27" fmla="*/ 469 h 542"/>
                <a:gd name="T28" fmla="*/ 313 w 684"/>
                <a:gd name="T29" fmla="*/ 483 h 542"/>
                <a:gd name="T30" fmla="*/ 320 w 684"/>
                <a:gd name="T31" fmla="*/ 430 h 542"/>
                <a:gd name="T32" fmla="*/ 382 w 684"/>
                <a:gd name="T33" fmla="*/ 434 h 542"/>
                <a:gd name="T34" fmla="*/ 433 w 684"/>
                <a:gd name="T35" fmla="*/ 460 h 542"/>
                <a:gd name="T36" fmla="*/ 460 w 684"/>
                <a:gd name="T37" fmla="*/ 535 h 542"/>
                <a:gd name="T38" fmla="*/ 485 w 684"/>
                <a:gd name="T39" fmla="*/ 496 h 542"/>
                <a:gd name="T40" fmla="*/ 534 w 684"/>
                <a:gd name="T41" fmla="*/ 535 h 542"/>
                <a:gd name="T42" fmla="*/ 628 w 684"/>
                <a:gd name="T43" fmla="*/ 519 h 542"/>
                <a:gd name="T44" fmla="*/ 665 w 684"/>
                <a:gd name="T45" fmla="*/ 499 h 542"/>
                <a:gd name="T46" fmla="*/ 636 w 684"/>
                <a:gd name="T47" fmla="*/ 474 h 542"/>
                <a:gd name="T48" fmla="*/ 619 w 684"/>
                <a:gd name="T49" fmla="*/ 407 h 542"/>
                <a:gd name="T50" fmla="*/ 667 w 684"/>
                <a:gd name="T51" fmla="*/ 333 h 542"/>
                <a:gd name="T52" fmla="*/ 617 w 684"/>
                <a:gd name="T53" fmla="*/ 258 h 542"/>
                <a:gd name="T54" fmla="*/ 591 w 684"/>
                <a:gd name="T55" fmla="*/ 215 h 542"/>
                <a:gd name="T56" fmla="*/ 612 w 684"/>
                <a:gd name="T57" fmla="*/ 163 h 542"/>
                <a:gd name="T58" fmla="*/ 634 w 684"/>
                <a:gd name="T59" fmla="*/ 120 h 542"/>
                <a:gd name="T60" fmla="*/ 567 w 684"/>
                <a:gd name="T61" fmla="*/ 74 h 542"/>
                <a:gd name="T62" fmla="*/ 495 w 684"/>
                <a:gd name="T63" fmla="*/ 50 h 542"/>
                <a:gd name="T64" fmla="*/ 473 w 684"/>
                <a:gd name="T65" fmla="*/ 5 h 542"/>
                <a:gd name="T66" fmla="*/ 416 w 684"/>
                <a:gd name="T67" fmla="*/ 0 h 542"/>
                <a:gd name="T68" fmla="*/ 354 w 684"/>
                <a:gd name="T69" fmla="*/ 21 h 5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4"/>
                <a:gd name="T106" fmla="*/ 0 h 542"/>
                <a:gd name="T107" fmla="*/ 684 w 684"/>
                <a:gd name="T108" fmla="*/ 542 h 5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4" h="542">
                  <a:moveTo>
                    <a:pt x="347" y="31"/>
                  </a:moveTo>
                  <a:cubicBezTo>
                    <a:pt x="347" y="31"/>
                    <a:pt x="335" y="36"/>
                    <a:pt x="320" y="41"/>
                  </a:cubicBezTo>
                  <a:cubicBezTo>
                    <a:pt x="306" y="45"/>
                    <a:pt x="282" y="74"/>
                    <a:pt x="272" y="74"/>
                  </a:cubicBezTo>
                  <a:cubicBezTo>
                    <a:pt x="263" y="74"/>
                    <a:pt x="253" y="74"/>
                    <a:pt x="253" y="74"/>
                  </a:cubicBezTo>
                  <a:cubicBezTo>
                    <a:pt x="253" y="74"/>
                    <a:pt x="248" y="93"/>
                    <a:pt x="241" y="93"/>
                  </a:cubicBezTo>
                  <a:cubicBezTo>
                    <a:pt x="234" y="93"/>
                    <a:pt x="212" y="76"/>
                    <a:pt x="212" y="76"/>
                  </a:cubicBezTo>
                  <a:cubicBezTo>
                    <a:pt x="167" y="108"/>
                    <a:pt x="167" y="108"/>
                    <a:pt x="167" y="108"/>
                  </a:cubicBezTo>
                  <a:cubicBezTo>
                    <a:pt x="150" y="86"/>
                    <a:pt x="150" y="86"/>
                    <a:pt x="150" y="86"/>
                  </a:cubicBezTo>
                  <a:cubicBezTo>
                    <a:pt x="150" y="86"/>
                    <a:pt x="129" y="93"/>
                    <a:pt x="119" y="91"/>
                  </a:cubicBezTo>
                  <a:cubicBezTo>
                    <a:pt x="109" y="88"/>
                    <a:pt x="76" y="69"/>
                    <a:pt x="76" y="69"/>
                  </a:cubicBezTo>
                  <a:cubicBezTo>
                    <a:pt x="24" y="66"/>
                    <a:pt x="24" y="66"/>
                    <a:pt x="24" y="66"/>
                  </a:cubicBezTo>
                  <a:cubicBezTo>
                    <a:pt x="24" y="82"/>
                    <a:pt x="24" y="98"/>
                    <a:pt x="23" y="103"/>
                  </a:cubicBezTo>
                  <a:cubicBezTo>
                    <a:pt x="21" y="115"/>
                    <a:pt x="23" y="103"/>
                    <a:pt x="12" y="122"/>
                  </a:cubicBezTo>
                  <a:cubicBezTo>
                    <a:pt x="0" y="140"/>
                    <a:pt x="19" y="156"/>
                    <a:pt x="19" y="156"/>
                  </a:cubicBezTo>
                  <a:cubicBezTo>
                    <a:pt x="72" y="156"/>
                    <a:pt x="72" y="156"/>
                    <a:pt x="72" y="156"/>
                  </a:cubicBezTo>
                  <a:cubicBezTo>
                    <a:pt x="131" y="197"/>
                    <a:pt x="131" y="197"/>
                    <a:pt x="131" y="197"/>
                  </a:cubicBezTo>
                  <a:cubicBezTo>
                    <a:pt x="131" y="223"/>
                    <a:pt x="131" y="223"/>
                    <a:pt x="131" y="223"/>
                  </a:cubicBezTo>
                  <a:cubicBezTo>
                    <a:pt x="143" y="236"/>
                    <a:pt x="143" y="236"/>
                    <a:pt x="143" y="236"/>
                  </a:cubicBezTo>
                  <a:cubicBezTo>
                    <a:pt x="154" y="264"/>
                    <a:pt x="154" y="264"/>
                    <a:pt x="154" y="264"/>
                  </a:cubicBezTo>
                  <a:cubicBezTo>
                    <a:pt x="154" y="264"/>
                    <a:pt x="134" y="276"/>
                    <a:pt x="127" y="280"/>
                  </a:cubicBezTo>
                  <a:cubicBezTo>
                    <a:pt x="120" y="285"/>
                    <a:pt x="154" y="305"/>
                    <a:pt x="154" y="305"/>
                  </a:cubicBezTo>
                  <a:cubicBezTo>
                    <a:pt x="154" y="305"/>
                    <a:pt x="180" y="333"/>
                    <a:pt x="187" y="340"/>
                  </a:cubicBezTo>
                  <a:cubicBezTo>
                    <a:pt x="193" y="347"/>
                    <a:pt x="191" y="349"/>
                    <a:pt x="196" y="363"/>
                  </a:cubicBezTo>
                  <a:cubicBezTo>
                    <a:pt x="200" y="377"/>
                    <a:pt x="212" y="370"/>
                    <a:pt x="212" y="370"/>
                  </a:cubicBezTo>
                  <a:cubicBezTo>
                    <a:pt x="207" y="414"/>
                    <a:pt x="207" y="414"/>
                    <a:pt x="207" y="414"/>
                  </a:cubicBezTo>
                  <a:cubicBezTo>
                    <a:pt x="233" y="416"/>
                    <a:pt x="233" y="416"/>
                    <a:pt x="233" y="416"/>
                  </a:cubicBezTo>
                  <a:cubicBezTo>
                    <a:pt x="237" y="434"/>
                    <a:pt x="237" y="434"/>
                    <a:pt x="237" y="434"/>
                  </a:cubicBezTo>
                  <a:cubicBezTo>
                    <a:pt x="237" y="434"/>
                    <a:pt x="223" y="448"/>
                    <a:pt x="237" y="469"/>
                  </a:cubicBezTo>
                  <a:cubicBezTo>
                    <a:pt x="251" y="489"/>
                    <a:pt x="269" y="476"/>
                    <a:pt x="269" y="476"/>
                  </a:cubicBezTo>
                  <a:cubicBezTo>
                    <a:pt x="269" y="476"/>
                    <a:pt x="292" y="483"/>
                    <a:pt x="313" y="483"/>
                  </a:cubicBezTo>
                  <a:cubicBezTo>
                    <a:pt x="334" y="483"/>
                    <a:pt x="322" y="464"/>
                    <a:pt x="320" y="453"/>
                  </a:cubicBezTo>
                  <a:cubicBezTo>
                    <a:pt x="318" y="441"/>
                    <a:pt x="320" y="430"/>
                    <a:pt x="320" y="430"/>
                  </a:cubicBezTo>
                  <a:cubicBezTo>
                    <a:pt x="320" y="430"/>
                    <a:pt x="341" y="439"/>
                    <a:pt x="350" y="439"/>
                  </a:cubicBezTo>
                  <a:cubicBezTo>
                    <a:pt x="359" y="439"/>
                    <a:pt x="382" y="434"/>
                    <a:pt x="382" y="434"/>
                  </a:cubicBezTo>
                  <a:cubicBezTo>
                    <a:pt x="382" y="434"/>
                    <a:pt x="398" y="448"/>
                    <a:pt x="412" y="455"/>
                  </a:cubicBezTo>
                  <a:cubicBezTo>
                    <a:pt x="426" y="462"/>
                    <a:pt x="433" y="460"/>
                    <a:pt x="433" y="460"/>
                  </a:cubicBezTo>
                  <a:cubicBezTo>
                    <a:pt x="435" y="519"/>
                    <a:pt x="435" y="519"/>
                    <a:pt x="435" y="519"/>
                  </a:cubicBezTo>
                  <a:cubicBezTo>
                    <a:pt x="460" y="535"/>
                    <a:pt x="460" y="535"/>
                    <a:pt x="460" y="535"/>
                  </a:cubicBezTo>
                  <a:cubicBezTo>
                    <a:pt x="472" y="524"/>
                    <a:pt x="472" y="524"/>
                    <a:pt x="472" y="524"/>
                  </a:cubicBezTo>
                  <a:cubicBezTo>
                    <a:pt x="472" y="524"/>
                    <a:pt x="476" y="496"/>
                    <a:pt x="485" y="496"/>
                  </a:cubicBezTo>
                  <a:cubicBezTo>
                    <a:pt x="495" y="496"/>
                    <a:pt x="508" y="526"/>
                    <a:pt x="508" y="526"/>
                  </a:cubicBezTo>
                  <a:cubicBezTo>
                    <a:pt x="508" y="526"/>
                    <a:pt x="527" y="535"/>
                    <a:pt x="534" y="535"/>
                  </a:cubicBezTo>
                  <a:cubicBezTo>
                    <a:pt x="541" y="535"/>
                    <a:pt x="621" y="542"/>
                    <a:pt x="621" y="542"/>
                  </a:cubicBezTo>
                  <a:cubicBezTo>
                    <a:pt x="628" y="519"/>
                    <a:pt x="628" y="519"/>
                    <a:pt x="628" y="519"/>
                  </a:cubicBezTo>
                  <a:cubicBezTo>
                    <a:pt x="667" y="512"/>
                    <a:pt x="667" y="512"/>
                    <a:pt x="667" y="512"/>
                  </a:cubicBezTo>
                  <a:cubicBezTo>
                    <a:pt x="665" y="499"/>
                    <a:pt x="665" y="499"/>
                    <a:pt x="665" y="499"/>
                  </a:cubicBezTo>
                  <a:cubicBezTo>
                    <a:pt x="643" y="491"/>
                    <a:pt x="643" y="491"/>
                    <a:pt x="643" y="491"/>
                  </a:cubicBezTo>
                  <a:cubicBezTo>
                    <a:pt x="643" y="491"/>
                    <a:pt x="639" y="481"/>
                    <a:pt x="636" y="474"/>
                  </a:cubicBezTo>
                  <a:cubicBezTo>
                    <a:pt x="634" y="467"/>
                    <a:pt x="617" y="450"/>
                    <a:pt x="617" y="450"/>
                  </a:cubicBezTo>
                  <a:cubicBezTo>
                    <a:pt x="619" y="407"/>
                    <a:pt x="619" y="407"/>
                    <a:pt x="619" y="407"/>
                  </a:cubicBezTo>
                  <a:cubicBezTo>
                    <a:pt x="619" y="407"/>
                    <a:pt x="646" y="388"/>
                    <a:pt x="658" y="373"/>
                  </a:cubicBezTo>
                  <a:cubicBezTo>
                    <a:pt x="670" y="359"/>
                    <a:pt x="665" y="345"/>
                    <a:pt x="667" y="333"/>
                  </a:cubicBezTo>
                  <a:cubicBezTo>
                    <a:pt x="670" y="321"/>
                    <a:pt x="684" y="321"/>
                    <a:pt x="682" y="299"/>
                  </a:cubicBezTo>
                  <a:cubicBezTo>
                    <a:pt x="679" y="278"/>
                    <a:pt x="617" y="258"/>
                    <a:pt x="617" y="258"/>
                  </a:cubicBezTo>
                  <a:cubicBezTo>
                    <a:pt x="619" y="232"/>
                    <a:pt x="619" y="232"/>
                    <a:pt x="619" y="232"/>
                  </a:cubicBezTo>
                  <a:cubicBezTo>
                    <a:pt x="591" y="215"/>
                    <a:pt x="591" y="215"/>
                    <a:pt x="591" y="215"/>
                  </a:cubicBezTo>
                  <a:cubicBezTo>
                    <a:pt x="629" y="182"/>
                    <a:pt x="629" y="182"/>
                    <a:pt x="629" y="182"/>
                  </a:cubicBezTo>
                  <a:cubicBezTo>
                    <a:pt x="612" y="163"/>
                    <a:pt x="612" y="163"/>
                    <a:pt x="612" y="163"/>
                  </a:cubicBezTo>
                  <a:cubicBezTo>
                    <a:pt x="619" y="132"/>
                    <a:pt x="619" y="132"/>
                    <a:pt x="619" y="132"/>
                  </a:cubicBezTo>
                  <a:cubicBezTo>
                    <a:pt x="634" y="120"/>
                    <a:pt x="634" y="120"/>
                    <a:pt x="634" y="120"/>
                  </a:cubicBezTo>
                  <a:cubicBezTo>
                    <a:pt x="607" y="67"/>
                    <a:pt x="607" y="67"/>
                    <a:pt x="607" y="67"/>
                  </a:cubicBezTo>
                  <a:cubicBezTo>
                    <a:pt x="607" y="67"/>
                    <a:pt x="576" y="79"/>
                    <a:pt x="567" y="74"/>
                  </a:cubicBezTo>
                  <a:cubicBezTo>
                    <a:pt x="557" y="69"/>
                    <a:pt x="536" y="45"/>
                    <a:pt x="526" y="45"/>
                  </a:cubicBezTo>
                  <a:cubicBezTo>
                    <a:pt x="516" y="45"/>
                    <a:pt x="495" y="50"/>
                    <a:pt x="495" y="50"/>
                  </a:cubicBezTo>
                  <a:cubicBezTo>
                    <a:pt x="495" y="50"/>
                    <a:pt x="485" y="29"/>
                    <a:pt x="483" y="21"/>
                  </a:cubicBezTo>
                  <a:cubicBezTo>
                    <a:pt x="481" y="14"/>
                    <a:pt x="473" y="5"/>
                    <a:pt x="473" y="5"/>
                  </a:cubicBezTo>
                  <a:cubicBezTo>
                    <a:pt x="473" y="5"/>
                    <a:pt x="452" y="9"/>
                    <a:pt x="440" y="7"/>
                  </a:cubicBezTo>
                  <a:cubicBezTo>
                    <a:pt x="428" y="5"/>
                    <a:pt x="428" y="0"/>
                    <a:pt x="416" y="0"/>
                  </a:cubicBezTo>
                  <a:cubicBezTo>
                    <a:pt x="404" y="0"/>
                    <a:pt x="392" y="12"/>
                    <a:pt x="385" y="17"/>
                  </a:cubicBezTo>
                  <a:cubicBezTo>
                    <a:pt x="378" y="21"/>
                    <a:pt x="354" y="21"/>
                    <a:pt x="354" y="21"/>
                  </a:cubicBezTo>
                  <a:lnTo>
                    <a:pt x="347" y="31"/>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2" name="Freeform 367">
              <a:extLst>
                <a:ext uri="{FF2B5EF4-FFF2-40B4-BE49-F238E27FC236}">
                  <a16:creationId xmlns:a16="http://schemas.microsoft.com/office/drawing/2014/main" id="{A6F4A18A-B60E-4821-AE07-B4DAF069F484}"/>
                </a:ext>
              </a:extLst>
            </p:cNvPr>
            <p:cNvSpPr>
              <a:spLocks/>
            </p:cNvSpPr>
            <p:nvPr/>
          </p:nvSpPr>
          <p:spPr bwMode="gray">
            <a:xfrm>
              <a:off x="4983494" y="3985727"/>
              <a:ext cx="823268" cy="1074546"/>
            </a:xfrm>
            <a:custGeom>
              <a:avLst/>
              <a:gdLst>
                <a:gd name="T0" fmla="*/ 1484 w 1519"/>
                <a:gd name="T1" fmla="*/ 1496 h 1982"/>
                <a:gd name="T2" fmla="*/ 1479 w 1519"/>
                <a:gd name="T3" fmla="*/ 1378 h 1982"/>
                <a:gd name="T4" fmla="*/ 1470 w 1519"/>
                <a:gd name="T5" fmla="*/ 1233 h 1982"/>
                <a:gd name="T6" fmla="*/ 1453 w 1519"/>
                <a:gd name="T7" fmla="*/ 1135 h 1982"/>
                <a:gd name="T8" fmla="*/ 1434 w 1519"/>
                <a:gd name="T9" fmla="*/ 1001 h 1982"/>
                <a:gd name="T10" fmla="*/ 1211 w 1519"/>
                <a:gd name="T11" fmla="*/ 953 h 1982"/>
                <a:gd name="T12" fmla="*/ 1115 w 1519"/>
                <a:gd name="T13" fmla="*/ 838 h 1982"/>
                <a:gd name="T14" fmla="*/ 1144 w 1519"/>
                <a:gd name="T15" fmla="*/ 764 h 1982"/>
                <a:gd name="T16" fmla="*/ 1245 w 1519"/>
                <a:gd name="T17" fmla="*/ 673 h 1982"/>
                <a:gd name="T18" fmla="*/ 1252 w 1519"/>
                <a:gd name="T19" fmla="*/ 551 h 1982"/>
                <a:gd name="T20" fmla="*/ 1221 w 1519"/>
                <a:gd name="T21" fmla="*/ 462 h 1982"/>
                <a:gd name="T22" fmla="*/ 1336 w 1519"/>
                <a:gd name="T23" fmla="*/ 362 h 1982"/>
                <a:gd name="T24" fmla="*/ 1314 w 1519"/>
                <a:gd name="T25" fmla="*/ 292 h 1982"/>
                <a:gd name="T26" fmla="*/ 1228 w 1519"/>
                <a:gd name="T27" fmla="*/ 178 h 1982"/>
                <a:gd name="T28" fmla="*/ 1173 w 1519"/>
                <a:gd name="T29" fmla="*/ 63 h 1982"/>
                <a:gd name="T30" fmla="*/ 1089 w 1519"/>
                <a:gd name="T31" fmla="*/ 15 h 1982"/>
                <a:gd name="T32" fmla="*/ 1070 w 1519"/>
                <a:gd name="T33" fmla="*/ 94 h 1982"/>
                <a:gd name="T34" fmla="*/ 993 w 1519"/>
                <a:gd name="T35" fmla="*/ 170 h 1982"/>
                <a:gd name="T36" fmla="*/ 835 w 1519"/>
                <a:gd name="T37" fmla="*/ 216 h 1982"/>
                <a:gd name="T38" fmla="*/ 694 w 1519"/>
                <a:gd name="T39" fmla="*/ 312 h 1982"/>
                <a:gd name="T40" fmla="*/ 577 w 1519"/>
                <a:gd name="T41" fmla="*/ 347 h 1982"/>
                <a:gd name="T42" fmla="*/ 522 w 1519"/>
                <a:gd name="T43" fmla="*/ 438 h 1982"/>
                <a:gd name="T44" fmla="*/ 426 w 1519"/>
                <a:gd name="T45" fmla="*/ 429 h 1982"/>
                <a:gd name="T46" fmla="*/ 440 w 1519"/>
                <a:gd name="T47" fmla="*/ 510 h 1982"/>
                <a:gd name="T48" fmla="*/ 392 w 1519"/>
                <a:gd name="T49" fmla="*/ 539 h 1982"/>
                <a:gd name="T50" fmla="*/ 249 w 1519"/>
                <a:gd name="T51" fmla="*/ 558 h 1982"/>
                <a:gd name="T52" fmla="*/ 196 w 1519"/>
                <a:gd name="T53" fmla="*/ 560 h 1982"/>
                <a:gd name="T54" fmla="*/ 88 w 1519"/>
                <a:gd name="T55" fmla="*/ 623 h 1982"/>
                <a:gd name="T56" fmla="*/ 16 w 1519"/>
                <a:gd name="T57" fmla="*/ 809 h 1982"/>
                <a:gd name="T58" fmla="*/ 120 w 1519"/>
                <a:gd name="T59" fmla="*/ 1030 h 1982"/>
                <a:gd name="T60" fmla="*/ 214 w 1519"/>
                <a:gd name="T61" fmla="*/ 1078 h 1982"/>
                <a:gd name="T62" fmla="*/ 189 w 1519"/>
                <a:gd name="T63" fmla="*/ 1237 h 1982"/>
                <a:gd name="T64" fmla="*/ 227 w 1519"/>
                <a:gd name="T65" fmla="*/ 1358 h 1982"/>
                <a:gd name="T66" fmla="*/ 349 w 1519"/>
                <a:gd name="T67" fmla="*/ 1360 h 1982"/>
                <a:gd name="T68" fmla="*/ 455 w 1519"/>
                <a:gd name="T69" fmla="*/ 1298 h 1982"/>
                <a:gd name="T70" fmla="*/ 548 w 1519"/>
                <a:gd name="T71" fmla="*/ 1274 h 1982"/>
                <a:gd name="T72" fmla="*/ 634 w 1519"/>
                <a:gd name="T73" fmla="*/ 1312 h 1982"/>
                <a:gd name="T74" fmla="*/ 727 w 1519"/>
                <a:gd name="T75" fmla="*/ 1399 h 1982"/>
                <a:gd name="T76" fmla="*/ 727 w 1519"/>
                <a:gd name="T77" fmla="*/ 1499 h 1982"/>
                <a:gd name="T78" fmla="*/ 766 w 1519"/>
                <a:gd name="T79" fmla="*/ 1640 h 1982"/>
                <a:gd name="T80" fmla="*/ 751 w 1519"/>
                <a:gd name="T81" fmla="*/ 1758 h 1982"/>
                <a:gd name="T82" fmla="*/ 846 w 1519"/>
                <a:gd name="T83" fmla="*/ 1768 h 1982"/>
                <a:gd name="T84" fmla="*/ 945 w 1519"/>
                <a:gd name="T85" fmla="*/ 1890 h 1982"/>
                <a:gd name="T86" fmla="*/ 1106 w 1519"/>
                <a:gd name="T87" fmla="*/ 1894 h 1982"/>
                <a:gd name="T88" fmla="*/ 1223 w 1519"/>
                <a:gd name="T89" fmla="*/ 1950 h 1982"/>
                <a:gd name="T90" fmla="*/ 1402 w 1519"/>
                <a:gd name="T91" fmla="*/ 1855 h 1982"/>
                <a:gd name="T92" fmla="*/ 1485 w 1519"/>
                <a:gd name="T93" fmla="*/ 1677 h 1982"/>
                <a:gd name="T94" fmla="*/ 1512 w 1519"/>
                <a:gd name="T95" fmla="*/ 1576 h 19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19"/>
                <a:gd name="T145" fmla="*/ 0 h 1982"/>
                <a:gd name="T146" fmla="*/ 1519 w 1519"/>
                <a:gd name="T147" fmla="*/ 1982 h 19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19" h="1982">
                  <a:moveTo>
                    <a:pt x="1492" y="1557"/>
                  </a:moveTo>
                  <a:cubicBezTo>
                    <a:pt x="1499" y="1556"/>
                    <a:pt x="1515" y="1547"/>
                    <a:pt x="1515" y="1547"/>
                  </a:cubicBezTo>
                  <a:cubicBezTo>
                    <a:pt x="1519" y="1507"/>
                    <a:pt x="1519" y="1507"/>
                    <a:pt x="1519" y="1507"/>
                  </a:cubicBezTo>
                  <a:cubicBezTo>
                    <a:pt x="1484" y="1496"/>
                    <a:pt x="1484" y="1496"/>
                    <a:pt x="1484" y="1496"/>
                  </a:cubicBezTo>
                  <a:cubicBezTo>
                    <a:pt x="1490" y="1464"/>
                    <a:pt x="1490" y="1464"/>
                    <a:pt x="1490" y="1464"/>
                  </a:cubicBezTo>
                  <a:cubicBezTo>
                    <a:pt x="1479" y="1410"/>
                    <a:pt x="1479" y="1410"/>
                    <a:pt x="1479" y="1410"/>
                  </a:cubicBezTo>
                  <a:cubicBezTo>
                    <a:pt x="1480" y="1385"/>
                    <a:pt x="1480" y="1385"/>
                    <a:pt x="1480" y="1385"/>
                  </a:cubicBezTo>
                  <a:cubicBezTo>
                    <a:pt x="1479" y="1378"/>
                    <a:pt x="1479" y="1378"/>
                    <a:pt x="1479" y="1378"/>
                  </a:cubicBezTo>
                  <a:cubicBezTo>
                    <a:pt x="1473" y="1365"/>
                    <a:pt x="1467" y="1353"/>
                    <a:pt x="1465" y="1348"/>
                  </a:cubicBezTo>
                  <a:cubicBezTo>
                    <a:pt x="1460" y="1336"/>
                    <a:pt x="1446" y="1317"/>
                    <a:pt x="1439" y="1305"/>
                  </a:cubicBezTo>
                  <a:cubicBezTo>
                    <a:pt x="1431" y="1293"/>
                    <a:pt x="1431" y="1248"/>
                    <a:pt x="1431" y="1248"/>
                  </a:cubicBezTo>
                  <a:cubicBezTo>
                    <a:pt x="1431" y="1248"/>
                    <a:pt x="1455" y="1243"/>
                    <a:pt x="1470" y="1233"/>
                  </a:cubicBezTo>
                  <a:cubicBezTo>
                    <a:pt x="1484" y="1224"/>
                    <a:pt x="1486" y="1217"/>
                    <a:pt x="1494" y="1205"/>
                  </a:cubicBezTo>
                  <a:cubicBezTo>
                    <a:pt x="1501" y="1193"/>
                    <a:pt x="1508" y="1174"/>
                    <a:pt x="1508" y="1174"/>
                  </a:cubicBezTo>
                  <a:cubicBezTo>
                    <a:pt x="1508" y="1174"/>
                    <a:pt x="1489" y="1178"/>
                    <a:pt x="1477" y="1174"/>
                  </a:cubicBezTo>
                  <a:cubicBezTo>
                    <a:pt x="1465" y="1169"/>
                    <a:pt x="1460" y="1147"/>
                    <a:pt x="1453" y="1135"/>
                  </a:cubicBezTo>
                  <a:cubicBezTo>
                    <a:pt x="1446" y="1123"/>
                    <a:pt x="1451" y="1090"/>
                    <a:pt x="1451" y="1090"/>
                  </a:cubicBezTo>
                  <a:cubicBezTo>
                    <a:pt x="1431" y="1085"/>
                    <a:pt x="1431" y="1085"/>
                    <a:pt x="1431" y="1085"/>
                  </a:cubicBezTo>
                  <a:cubicBezTo>
                    <a:pt x="1431" y="1085"/>
                    <a:pt x="1427" y="1078"/>
                    <a:pt x="1434" y="1054"/>
                  </a:cubicBezTo>
                  <a:cubicBezTo>
                    <a:pt x="1441" y="1030"/>
                    <a:pt x="1439" y="1018"/>
                    <a:pt x="1434" y="1001"/>
                  </a:cubicBezTo>
                  <a:cubicBezTo>
                    <a:pt x="1429" y="984"/>
                    <a:pt x="1405" y="951"/>
                    <a:pt x="1391" y="936"/>
                  </a:cubicBezTo>
                  <a:cubicBezTo>
                    <a:pt x="1376" y="922"/>
                    <a:pt x="1352" y="893"/>
                    <a:pt x="1352" y="893"/>
                  </a:cubicBezTo>
                  <a:cubicBezTo>
                    <a:pt x="1352" y="893"/>
                    <a:pt x="1304" y="910"/>
                    <a:pt x="1290" y="913"/>
                  </a:cubicBezTo>
                  <a:cubicBezTo>
                    <a:pt x="1276" y="915"/>
                    <a:pt x="1230" y="946"/>
                    <a:pt x="1211" y="953"/>
                  </a:cubicBezTo>
                  <a:cubicBezTo>
                    <a:pt x="1192" y="960"/>
                    <a:pt x="1137" y="965"/>
                    <a:pt x="1137" y="965"/>
                  </a:cubicBezTo>
                  <a:cubicBezTo>
                    <a:pt x="1106" y="905"/>
                    <a:pt x="1106" y="905"/>
                    <a:pt x="1106" y="905"/>
                  </a:cubicBezTo>
                  <a:cubicBezTo>
                    <a:pt x="1106" y="905"/>
                    <a:pt x="1072" y="872"/>
                    <a:pt x="1067" y="865"/>
                  </a:cubicBezTo>
                  <a:cubicBezTo>
                    <a:pt x="1063" y="857"/>
                    <a:pt x="1115" y="838"/>
                    <a:pt x="1115" y="838"/>
                  </a:cubicBezTo>
                  <a:cubicBezTo>
                    <a:pt x="1125" y="814"/>
                    <a:pt x="1125" y="814"/>
                    <a:pt x="1125" y="814"/>
                  </a:cubicBezTo>
                  <a:cubicBezTo>
                    <a:pt x="1178" y="822"/>
                    <a:pt x="1178" y="822"/>
                    <a:pt x="1178" y="822"/>
                  </a:cubicBezTo>
                  <a:cubicBezTo>
                    <a:pt x="1178" y="793"/>
                    <a:pt x="1178" y="793"/>
                    <a:pt x="1178" y="793"/>
                  </a:cubicBezTo>
                  <a:cubicBezTo>
                    <a:pt x="1144" y="764"/>
                    <a:pt x="1144" y="764"/>
                    <a:pt x="1144" y="764"/>
                  </a:cubicBezTo>
                  <a:cubicBezTo>
                    <a:pt x="1144" y="764"/>
                    <a:pt x="1156" y="750"/>
                    <a:pt x="1163" y="735"/>
                  </a:cubicBezTo>
                  <a:cubicBezTo>
                    <a:pt x="1170" y="721"/>
                    <a:pt x="1221" y="711"/>
                    <a:pt x="1221" y="711"/>
                  </a:cubicBezTo>
                  <a:cubicBezTo>
                    <a:pt x="1221" y="711"/>
                    <a:pt x="1252" y="728"/>
                    <a:pt x="1257" y="714"/>
                  </a:cubicBezTo>
                  <a:cubicBezTo>
                    <a:pt x="1261" y="699"/>
                    <a:pt x="1245" y="673"/>
                    <a:pt x="1245" y="673"/>
                  </a:cubicBezTo>
                  <a:cubicBezTo>
                    <a:pt x="1245" y="673"/>
                    <a:pt x="1292" y="671"/>
                    <a:pt x="1302" y="666"/>
                  </a:cubicBezTo>
                  <a:cubicBezTo>
                    <a:pt x="1312" y="661"/>
                    <a:pt x="1302" y="616"/>
                    <a:pt x="1302" y="616"/>
                  </a:cubicBezTo>
                  <a:cubicBezTo>
                    <a:pt x="1283" y="599"/>
                    <a:pt x="1283" y="599"/>
                    <a:pt x="1283" y="599"/>
                  </a:cubicBezTo>
                  <a:cubicBezTo>
                    <a:pt x="1283" y="599"/>
                    <a:pt x="1261" y="558"/>
                    <a:pt x="1252" y="551"/>
                  </a:cubicBezTo>
                  <a:cubicBezTo>
                    <a:pt x="1242" y="544"/>
                    <a:pt x="1223" y="534"/>
                    <a:pt x="1223" y="534"/>
                  </a:cubicBezTo>
                  <a:cubicBezTo>
                    <a:pt x="1223" y="489"/>
                    <a:pt x="1223" y="489"/>
                    <a:pt x="1223" y="489"/>
                  </a:cubicBezTo>
                  <a:cubicBezTo>
                    <a:pt x="1237" y="477"/>
                    <a:pt x="1237" y="477"/>
                    <a:pt x="1237" y="477"/>
                  </a:cubicBezTo>
                  <a:cubicBezTo>
                    <a:pt x="1221" y="462"/>
                    <a:pt x="1221" y="462"/>
                    <a:pt x="1221" y="462"/>
                  </a:cubicBezTo>
                  <a:cubicBezTo>
                    <a:pt x="1221" y="462"/>
                    <a:pt x="1221" y="446"/>
                    <a:pt x="1228" y="427"/>
                  </a:cubicBezTo>
                  <a:cubicBezTo>
                    <a:pt x="1235" y="407"/>
                    <a:pt x="1257" y="386"/>
                    <a:pt x="1257" y="386"/>
                  </a:cubicBezTo>
                  <a:cubicBezTo>
                    <a:pt x="1307" y="395"/>
                    <a:pt x="1307" y="395"/>
                    <a:pt x="1307" y="395"/>
                  </a:cubicBezTo>
                  <a:cubicBezTo>
                    <a:pt x="1336" y="362"/>
                    <a:pt x="1336" y="362"/>
                    <a:pt x="1336" y="362"/>
                  </a:cubicBezTo>
                  <a:cubicBezTo>
                    <a:pt x="1333" y="345"/>
                    <a:pt x="1333" y="345"/>
                    <a:pt x="1333" y="345"/>
                  </a:cubicBezTo>
                  <a:cubicBezTo>
                    <a:pt x="1319" y="331"/>
                    <a:pt x="1319" y="331"/>
                    <a:pt x="1319" y="331"/>
                  </a:cubicBezTo>
                  <a:cubicBezTo>
                    <a:pt x="1324" y="304"/>
                    <a:pt x="1324" y="304"/>
                    <a:pt x="1324" y="304"/>
                  </a:cubicBezTo>
                  <a:cubicBezTo>
                    <a:pt x="1314" y="292"/>
                    <a:pt x="1314" y="292"/>
                    <a:pt x="1314" y="292"/>
                  </a:cubicBezTo>
                  <a:cubicBezTo>
                    <a:pt x="1312" y="252"/>
                    <a:pt x="1312" y="252"/>
                    <a:pt x="1312" y="252"/>
                  </a:cubicBezTo>
                  <a:cubicBezTo>
                    <a:pt x="1312" y="252"/>
                    <a:pt x="1307" y="242"/>
                    <a:pt x="1297" y="242"/>
                  </a:cubicBezTo>
                  <a:cubicBezTo>
                    <a:pt x="1288" y="242"/>
                    <a:pt x="1264" y="242"/>
                    <a:pt x="1264" y="228"/>
                  </a:cubicBezTo>
                  <a:cubicBezTo>
                    <a:pt x="1264" y="213"/>
                    <a:pt x="1240" y="189"/>
                    <a:pt x="1228" y="178"/>
                  </a:cubicBezTo>
                  <a:cubicBezTo>
                    <a:pt x="1216" y="166"/>
                    <a:pt x="1216" y="149"/>
                    <a:pt x="1223" y="134"/>
                  </a:cubicBezTo>
                  <a:cubicBezTo>
                    <a:pt x="1230" y="120"/>
                    <a:pt x="1223" y="94"/>
                    <a:pt x="1218" y="87"/>
                  </a:cubicBezTo>
                  <a:cubicBezTo>
                    <a:pt x="1213" y="79"/>
                    <a:pt x="1190" y="96"/>
                    <a:pt x="1190" y="96"/>
                  </a:cubicBezTo>
                  <a:cubicBezTo>
                    <a:pt x="1190" y="96"/>
                    <a:pt x="1178" y="70"/>
                    <a:pt x="1173" y="63"/>
                  </a:cubicBezTo>
                  <a:cubicBezTo>
                    <a:pt x="1168" y="55"/>
                    <a:pt x="1137" y="53"/>
                    <a:pt x="1137" y="53"/>
                  </a:cubicBezTo>
                  <a:cubicBezTo>
                    <a:pt x="1139" y="12"/>
                    <a:pt x="1139" y="12"/>
                    <a:pt x="1139" y="12"/>
                  </a:cubicBezTo>
                  <a:cubicBezTo>
                    <a:pt x="1139" y="12"/>
                    <a:pt x="1142" y="5"/>
                    <a:pt x="1122" y="3"/>
                  </a:cubicBezTo>
                  <a:cubicBezTo>
                    <a:pt x="1103" y="0"/>
                    <a:pt x="1089" y="15"/>
                    <a:pt x="1089" y="15"/>
                  </a:cubicBezTo>
                  <a:cubicBezTo>
                    <a:pt x="1096" y="46"/>
                    <a:pt x="1096" y="46"/>
                    <a:pt x="1096" y="46"/>
                  </a:cubicBezTo>
                  <a:cubicBezTo>
                    <a:pt x="1087" y="70"/>
                    <a:pt x="1087" y="70"/>
                    <a:pt x="1087" y="70"/>
                  </a:cubicBezTo>
                  <a:cubicBezTo>
                    <a:pt x="1096" y="91"/>
                    <a:pt x="1096" y="91"/>
                    <a:pt x="1096" y="91"/>
                  </a:cubicBezTo>
                  <a:cubicBezTo>
                    <a:pt x="1070" y="94"/>
                    <a:pt x="1070" y="94"/>
                    <a:pt x="1070" y="94"/>
                  </a:cubicBezTo>
                  <a:cubicBezTo>
                    <a:pt x="1034" y="113"/>
                    <a:pt x="1034" y="113"/>
                    <a:pt x="1034" y="113"/>
                  </a:cubicBezTo>
                  <a:cubicBezTo>
                    <a:pt x="1046" y="137"/>
                    <a:pt x="1046" y="137"/>
                    <a:pt x="1046" y="137"/>
                  </a:cubicBezTo>
                  <a:cubicBezTo>
                    <a:pt x="1029" y="161"/>
                    <a:pt x="1029" y="161"/>
                    <a:pt x="1029" y="161"/>
                  </a:cubicBezTo>
                  <a:cubicBezTo>
                    <a:pt x="993" y="170"/>
                    <a:pt x="993" y="170"/>
                    <a:pt x="993" y="170"/>
                  </a:cubicBezTo>
                  <a:cubicBezTo>
                    <a:pt x="986" y="194"/>
                    <a:pt x="986" y="194"/>
                    <a:pt x="986" y="194"/>
                  </a:cubicBezTo>
                  <a:cubicBezTo>
                    <a:pt x="943" y="187"/>
                    <a:pt x="943" y="187"/>
                    <a:pt x="943" y="187"/>
                  </a:cubicBezTo>
                  <a:cubicBezTo>
                    <a:pt x="943" y="187"/>
                    <a:pt x="881" y="216"/>
                    <a:pt x="871" y="213"/>
                  </a:cubicBezTo>
                  <a:cubicBezTo>
                    <a:pt x="862" y="211"/>
                    <a:pt x="852" y="211"/>
                    <a:pt x="835" y="216"/>
                  </a:cubicBezTo>
                  <a:cubicBezTo>
                    <a:pt x="818" y="221"/>
                    <a:pt x="823" y="276"/>
                    <a:pt x="823" y="276"/>
                  </a:cubicBezTo>
                  <a:cubicBezTo>
                    <a:pt x="823" y="276"/>
                    <a:pt x="773" y="297"/>
                    <a:pt x="756" y="297"/>
                  </a:cubicBezTo>
                  <a:cubicBezTo>
                    <a:pt x="739" y="297"/>
                    <a:pt x="730" y="271"/>
                    <a:pt x="730" y="271"/>
                  </a:cubicBezTo>
                  <a:cubicBezTo>
                    <a:pt x="694" y="312"/>
                    <a:pt x="694" y="312"/>
                    <a:pt x="694" y="312"/>
                  </a:cubicBezTo>
                  <a:cubicBezTo>
                    <a:pt x="694" y="312"/>
                    <a:pt x="675" y="307"/>
                    <a:pt x="665" y="307"/>
                  </a:cubicBezTo>
                  <a:cubicBezTo>
                    <a:pt x="656" y="307"/>
                    <a:pt x="644" y="326"/>
                    <a:pt x="644" y="326"/>
                  </a:cubicBezTo>
                  <a:cubicBezTo>
                    <a:pt x="634" y="316"/>
                    <a:pt x="634" y="316"/>
                    <a:pt x="634" y="316"/>
                  </a:cubicBezTo>
                  <a:cubicBezTo>
                    <a:pt x="634" y="316"/>
                    <a:pt x="591" y="343"/>
                    <a:pt x="577" y="347"/>
                  </a:cubicBezTo>
                  <a:cubicBezTo>
                    <a:pt x="562" y="352"/>
                    <a:pt x="541" y="352"/>
                    <a:pt x="541" y="352"/>
                  </a:cubicBezTo>
                  <a:cubicBezTo>
                    <a:pt x="543" y="379"/>
                    <a:pt x="543" y="379"/>
                    <a:pt x="543" y="379"/>
                  </a:cubicBezTo>
                  <a:cubicBezTo>
                    <a:pt x="524" y="388"/>
                    <a:pt x="524" y="388"/>
                    <a:pt x="524" y="388"/>
                  </a:cubicBezTo>
                  <a:cubicBezTo>
                    <a:pt x="522" y="438"/>
                    <a:pt x="522" y="438"/>
                    <a:pt x="522" y="438"/>
                  </a:cubicBezTo>
                  <a:cubicBezTo>
                    <a:pt x="495" y="450"/>
                    <a:pt x="495" y="450"/>
                    <a:pt x="495" y="450"/>
                  </a:cubicBezTo>
                  <a:cubicBezTo>
                    <a:pt x="471" y="436"/>
                    <a:pt x="471" y="436"/>
                    <a:pt x="471" y="436"/>
                  </a:cubicBezTo>
                  <a:cubicBezTo>
                    <a:pt x="464" y="415"/>
                    <a:pt x="464" y="415"/>
                    <a:pt x="464" y="415"/>
                  </a:cubicBezTo>
                  <a:cubicBezTo>
                    <a:pt x="426" y="429"/>
                    <a:pt x="426" y="429"/>
                    <a:pt x="426" y="429"/>
                  </a:cubicBezTo>
                  <a:cubicBezTo>
                    <a:pt x="433" y="458"/>
                    <a:pt x="433" y="458"/>
                    <a:pt x="433" y="458"/>
                  </a:cubicBezTo>
                  <a:cubicBezTo>
                    <a:pt x="428" y="467"/>
                    <a:pt x="428" y="467"/>
                    <a:pt x="428" y="467"/>
                  </a:cubicBezTo>
                  <a:cubicBezTo>
                    <a:pt x="450" y="489"/>
                    <a:pt x="450" y="489"/>
                    <a:pt x="450" y="489"/>
                  </a:cubicBezTo>
                  <a:cubicBezTo>
                    <a:pt x="440" y="510"/>
                    <a:pt x="440" y="510"/>
                    <a:pt x="440" y="510"/>
                  </a:cubicBezTo>
                  <a:cubicBezTo>
                    <a:pt x="447" y="532"/>
                    <a:pt x="447" y="532"/>
                    <a:pt x="447" y="532"/>
                  </a:cubicBezTo>
                  <a:cubicBezTo>
                    <a:pt x="428" y="551"/>
                    <a:pt x="428" y="551"/>
                    <a:pt x="428" y="551"/>
                  </a:cubicBezTo>
                  <a:cubicBezTo>
                    <a:pt x="395" y="558"/>
                    <a:pt x="395" y="558"/>
                    <a:pt x="395" y="558"/>
                  </a:cubicBezTo>
                  <a:cubicBezTo>
                    <a:pt x="392" y="539"/>
                    <a:pt x="392" y="539"/>
                    <a:pt x="392" y="539"/>
                  </a:cubicBezTo>
                  <a:cubicBezTo>
                    <a:pt x="368" y="532"/>
                    <a:pt x="368" y="532"/>
                    <a:pt x="368" y="532"/>
                  </a:cubicBezTo>
                  <a:cubicBezTo>
                    <a:pt x="349" y="539"/>
                    <a:pt x="349" y="539"/>
                    <a:pt x="349" y="539"/>
                  </a:cubicBezTo>
                  <a:cubicBezTo>
                    <a:pt x="340" y="508"/>
                    <a:pt x="340" y="508"/>
                    <a:pt x="340" y="508"/>
                  </a:cubicBezTo>
                  <a:cubicBezTo>
                    <a:pt x="249" y="558"/>
                    <a:pt x="249" y="558"/>
                    <a:pt x="249" y="558"/>
                  </a:cubicBezTo>
                  <a:cubicBezTo>
                    <a:pt x="249" y="558"/>
                    <a:pt x="239" y="520"/>
                    <a:pt x="237" y="513"/>
                  </a:cubicBezTo>
                  <a:cubicBezTo>
                    <a:pt x="234" y="506"/>
                    <a:pt x="208" y="503"/>
                    <a:pt x="201" y="503"/>
                  </a:cubicBezTo>
                  <a:cubicBezTo>
                    <a:pt x="194" y="503"/>
                    <a:pt x="217" y="558"/>
                    <a:pt x="217" y="558"/>
                  </a:cubicBezTo>
                  <a:cubicBezTo>
                    <a:pt x="196" y="560"/>
                    <a:pt x="196" y="560"/>
                    <a:pt x="196" y="560"/>
                  </a:cubicBezTo>
                  <a:cubicBezTo>
                    <a:pt x="197" y="563"/>
                    <a:pt x="197" y="566"/>
                    <a:pt x="196" y="568"/>
                  </a:cubicBezTo>
                  <a:cubicBezTo>
                    <a:pt x="189" y="579"/>
                    <a:pt x="157" y="568"/>
                    <a:pt x="145" y="572"/>
                  </a:cubicBezTo>
                  <a:cubicBezTo>
                    <a:pt x="134" y="577"/>
                    <a:pt x="124" y="621"/>
                    <a:pt x="124" y="621"/>
                  </a:cubicBezTo>
                  <a:cubicBezTo>
                    <a:pt x="88" y="623"/>
                    <a:pt x="88" y="623"/>
                    <a:pt x="88" y="623"/>
                  </a:cubicBezTo>
                  <a:cubicBezTo>
                    <a:pt x="51" y="657"/>
                    <a:pt x="51" y="657"/>
                    <a:pt x="51" y="657"/>
                  </a:cubicBezTo>
                  <a:cubicBezTo>
                    <a:pt x="51" y="692"/>
                    <a:pt x="51" y="692"/>
                    <a:pt x="51" y="692"/>
                  </a:cubicBezTo>
                  <a:cubicBezTo>
                    <a:pt x="51" y="692"/>
                    <a:pt x="14" y="731"/>
                    <a:pt x="7" y="754"/>
                  </a:cubicBezTo>
                  <a:cubicBezTo>
                    <a:pt x="0" y="777"/>
                    <a:pt x="16" y="793"/>
                    <a:pt x="16" y="809"/>
                  </a:cubicBezTo>
                  <a:cubicBezTo>
                    <a:pt x="16" y="825"/>
                    <a:pt x="21" y="878"/>
                    <a:pt x="21" y="878"/>
                  </a:cubicBezTo>
                  <a:cubicBezTo>
                    <a:pt x="21" y="878"/>
                    <a:pt x="30" y="894"/>
                    <a:pt x="46" y="919"/>
                  </a:cubicBezTo>
                  <a:cubicBezTo>
                    <a:pt x="62" y="945"/>
                    <a:pt x="58" y="970"/>
                    <a:pt x="60" y="977"/>
                  </a:cubicBezTo>
                  <a:cubicBezTo>
                    <a:pt x="62" y="984"/>
                    <a:pt x="120" y="1030"/>
                    <a:pt x="120" y="1030"/>
                  </a:cubicBezTo>
                  <a:cubicBezTo>
                    <a:pt x="134" y="1057"/>
                    <a:pt x="134" y="1057"/>
                    <a:pt x="134" y="1057"/>
                  </a:cubicBezTo>
                  <a:cubicBezTo>
                    <a:pt x="161" y="1048"/>
                    <a:pt x="161" y="1048"/>
                    <a:pt x="161" y="1048"/>
                  </a:cubicBezTo>
                  <a:cubicBezTo>
                    <a:pt x="159" y="1068"/>
                    <a:pt x="159" y="1068"/>
                    <a:pt x="159" y="1068"/>
                  </a:cubicBezTo>
                  <a:cubicBezTo>
                    <a:pt x="159" y="1068"/>
                    <a:pt x="182" y="1076"/>
                    <a:pt x="214" y="1078"/>
                  </a:cubicBezTo>
                  <a:cubicBezTo>
                    <a:pt x="246" y="1080"/>
                    <a:pt x="239" y="1094"/>
                    <a:pt x="239" y="1094"/>
                  </a:cubicBezTo>
                  <a:cubicBezTo>
                    <a:pt x="237" y="1177"/>
                    <a:pt x="237" y="1177"/>
                    <a:pt x="237" y="1177"/>
                  </a:cubicBezTo>
                  <a:cubicBezTo>
                    <a:pt x="237" y="1177"/>
                    <a:pt x="191" y="1205"/>
                    <a:pt x="187" y="1211"/>
                  </a:cubicBezTo>
                  <a:cubicBezTo>
                    <a:pt x="182" y="1218"/>
                    <a:pt x="189" y="1230"/>
                    <a:pt x="189" y="1237"/>
                  </a:cubicBezTo>
                  <a:cubicBezTo>
                    <a:pt x="189" y="1244"/>
                    <a:pt x="131" y="1297"/>
                    <a:pt x="131" y="1297"/>
                  </a:cubicBezTo>
                  <a:cubicBezTo>
                    <a:pt x="131" y="1297"/>
                    <a:pt x="132" y="1314"/>
                    <a:pt x="132" y="1333"/>
                  </a:cubicBezTo>
                  <a:cubicBezTo>
                    <a:pt x="184" y="1336"/>
                    <a:pt x="184" y="1336"/>
                    <a:pt x="184" y="1336"/>
                  </a:cubicBezTo>
                  <a:cubicBezTo>
                    <a:pt x="184" y="1336"/>
                    <a:pt x="217" y="1355"/>
                    <a:pt x="227" y="1358"/>
                  </a:cubicBezTo>
                  <a:cubicBezTo>
                    <a:pt x="237" y="1360"/>
                    <a:pt x="258" y="1353"/>
                    <a:pt x="258" y="1353"/>
                  </a:cubicBezTo>
                  <a:cubicBezTo>
                    <a:pt x="275" y="1375"/>
                    <a:pt x="275" y="1375"/>
                    <a:pt x="275" y="1375"/>
                  </a:cubicBezTo>
                  <a:cubicBezTo>
                    <a:pt x="320" y="1343"/>
                    <a:pt x="320" y="1343"/>
                    <a:pt x="320" y="1343"/>
                  </a:cubicBezTo>
                  <a:cubicBezTo>
                    <a:pt x="320" y="1343"/>
                    <a:pt x="342" y="1360"/>
                    <a:pt x="349" y="1360"/>
                  </a:cubicBezTo>
                  <a:cubicBezTo>
                    <a:pt x="356" y="1360"/>
                    <a:pt x="361" y="1341"/>
                    <a:pt x="361" y="1341"/>
                  </a:cubicBezTo>
                  <a:cubicBezTo>
                    <a:pt x="361" y="1341"/>
                    <a:pt x="371" y="1341"/>
                    <a:pt x="380" y="1341"/>
                  </a:cubicBezTo>
                  <a:cubicBezTo>
                    <a:pt x="390" y="1341"/>
                    <a:pt x="414" y="1312"/>
                    <a:pt x="428" y="1308"/>
                  </a:cubicBezTo>
                  <a:cubicBezTo>
                    <a:pt x="443" y="1303"/>
                    <a:pt x="455" y="1298"/>
                    <a:pt x="455" y="1298"/>
                  </a:cubicBezTo>
                  <a:cubicBezTo>
                    <a:pt x="462" y="1288"/>
                    <a:pt x="462" y="1288"/>
                    <a:pt x="462" y="1288"/>
                  </a:cubicBezTo>
                  <a:cubicBezTo>
                    <a:pt x="462" y="1288"/>
                    <a:pt x="486" y="1288"/>
                    <a:pt x="493" y="1284"/>
                  </a:cubicBezTo>
                  <a:cubicBezTo>
                    <a:pt x="500" y="1279"/>
                    <a:pt x="512" y="1267"/>
                    <a:pt x="524" y="1267"/>
                  </a:cubicBezTo>
                  <a:cubicBezTo>
                    <a:pt x="536" y="1267"/>
                    <a:pt x="536" y="1272"/>
                    <a:pt x="548" y="1274"/>
                  </a:cubicBezTo>
                  <a:cubicBezTo>
                    <a:pt x="560" y="1276"/>
                    <a:pt x="581" y="1272"/>
                    <a:pt x="581" y="1272"/>
                  </a:cubicBezTo>
                  <a:cubicBezTo>
                    <a:pt x="581" y="1272"/>
                    <a:pt x="589" y="1281"/>
                    <a:pt x="591" y="1288"/>
                  </a:cubicBezTo>
                  <a:cubicBezTo>
                    <a:pt x="593" y="1296"/>
                    <a:pt x="603" y="1317"/>
                    <a:pt x="603" y="1317"/>
                  </a:cubicBezTo>
                  <a:cubicBezTo>
                    <a:pt x="603" y="1317"/>
                    <a:pt x="624" y="1312"/>
                    <a:pt x="634" y="1312"/>
                  </a:cubicBezTo>
                  <a:cubicBezTo>
                    <a:pt x="644" y="1312"/>
                    <a:pt x="665" y="1336"/>
                    <a:pt x="675" y="1341"/>
                  </a:cubicBezTo>
                  <a:cubicBezTo>
                    <a:pt x="684" y="1346"/>
                    <a:pt x="715" y="1334"/>
                    <a:pt x="715" y="1334"/>
                  </a:cubicBezTo>
                  <a:cubicBezTo>
                    <a:pt x="742" y="1387"/>
                    <a:pt x="742" y="1387"/>
                    <a:pt x="742" y="1387"/>
                  </a:cubicBezTo>
                  <a:cubicBezTo>
                    <a:pt x="727" y="1399"/>
                    <a:pt x="727" y="1399"/>
                    <a:pt x="727" y="1399"/>
                  </a:cubicBezTo>
                  <a:cubicBezTo>
                    <a:pt x="720" y="1430"/>
                    <a:pt x="720" y="1430"/>
                    <a:pt x="720" y="1430"/>
                  </a:cubicBezTo>
                  <a:cubicBezTo>
                    <a:pt x="737" y="1449"/>
                    <a:pt x="737" y="1449"/>
                    <a:pt x="737" y="1449"/>
                  </a:cubicBezTo>
                  <a:cubicBezTo>
                    <a:pt x="699" y="1482"/>
                    <a:pt x="699" y="1482"/>
                    <a:pt x="699" y="1482"/>
                  </a:cubicBezTo>
                  <a:cubicBezTo>
                    <a:pt x="727" y="1499"/>
                    <a:pt x="727" y="1499"/>
                    <a:pt x="727" y="1499"/>
                  </a:cubicBezTo>
                  <a:cubicBezTo>
                    <a:pt x="725" y="1525"/>
                    <a:pt x="725" y="1525"/>
                    <a:pt x="725" y="1525"/>
                  </a:cubicBezTo>
                  <a:cubicBezTo>
                    <a:pt x="725" y="1525"/>
                    <a:pt x="787" y="1545"/>
                    <a:pt x="790" y="1566"/>
                  </a:cubicBezTo>
                  <a:cubicBezTo>
                    <a:pt x="792" y="1588"/>
                    <a:pt x="778" y="1588"/>
                    <a:pt x="775" y="1600"/>
                  </a:cubicBezTo>
                  <a:cubicBezTo>
                    <a:pt x="773" y="1612"/>
                    <a:pt x="778" y="1626"/>
                    <a:pt x="766" y="1640"/>
                  </a:cubicBezTo>
                  <a:cubicBezTo>
                    <a:pt x="754" y="1655"/>
                    <a:pt x="727" y="1674"/>
                    <a:pt x="727" y="1674"/>
                  </a:cubicBezTo>
                  <a:cubicBezTo>
                    <a:pt x="725" y="1717"/>
                    <a:pt x="725" y="1717"/>
                    <a:pt x="725" y="1717"/>
                  </a:cubicBezTo>
                  <a:cubicBezTo>
                    <a:pt x="725" y="1717"/>
                    <a:pt x="742" y="1734"/>
                    <a:pt x="744" y="1741"/>
                  </a:cubicBezTo>
                  <a:cubicBezTo>
                    <a:pt x="747" y="1748"/>
                    <a:pt x="751" y="1758"/>
                    <a:pt x="751" y="1758"/>
                  </a:cubicBezTo>
                  <a:cubicBezTo>
                    <a:pt x="773" y="1766"/>
                    <a:pt x="773" y="1766"/>
                    <a:pt x="773" y="1766"/>
                  </a:cubicBezTo>
                  <a:cubicBezTo>
                    <a:pt x="771" y="1754"/>
                    <a:pt x="771" y="1754"/>
                    <a:pt x="771" y="1754"/>
                  </a:cubicBezTo>
                  <a:cubicBezTo>
                    <a:pt x="810" y="1752"/>
                    <a:pt x="810" y="1752"/>
                    <a:pt x="810" y="1752"/>
                  </a:cubicBezTo>
                  <a:cubicBezTo>
                    <a:pt x="810" y="1752"/>
                    <a:pt x="840" y="1768"/>
                    <a:pt x="846" y="1768"/>
                  </a:cubicBezTo>
                  <a:cubicBezTo>
                    <a:pt x="853" y="1768"/>
                    <a:pt x="840" y="1786"/>
                    <a:pt x="840" y="1786"/>
                  </a:cubicBezTo>
                  <a:cubicBezTo>
                    <a:pt x="865" y="1835"/>
                    <a:pt x="865" y="1835"/>
                    <a:pt x="865" y="1835"/>
                  </a:cubicBezTo>
                  <a:cubicBezTo>
                    <a:pt x="865" y="1835"/>
                    <a:pt x="918" y="1855"/>
                    <a:pt x="925" y="1858"/>
                  </a:cubicBezTo>
                  <a:cubicBezTo>
                    <a:pt x="931" y="1860"/>
                    <a:pt x="945" y="1890"/>
                    <a:pt x="945" y="1890"/>
                  </a:cubicBezTo>
                  <a:cubicBezTo>
                    <a:pt x="1005" y="1897"/>
                    <a:pt x="1005" y="1897"/>
                    <a:pt x="1005" y="1897"/>
                  </a:cubicBezTo>
                  <a:cubicBezTo>
                    <a:pt x="1046" y="1881"/>
                    <a:pt x="1046" y="1881"/>
                    <a:pt x="1046" y="1881"/>
                  </a:cubicBezTo>
                  <a:cubicBezTo>
                    <a:pt x="1086" y="1915"/>
                    <a:pt x="1086" y="1915"/>
                    <a:pt x="1086" y="1915"/>
                  </a:cubicBezTo>
                  <a:cubicBezTo>
                    <a:pt x="1086" y="1915"/>
                    <a:pt x="1095" y="1901"/>
                    <a:pt x="1106" y="1894"/>
                  </a:cubicBezTo>
                  <a:cubicBezTo>
                    <a:pt x="1118" y="1887"/>
                    <a:pt x="1132" y="1892"/>
                    <a:pt x="1132" y="1892"/>
                  </a:cubicBezTo>
                  <a:cubicBezTo>
                    <a:pt x="1132" y="1892"/>
                    <a:pt x="1145" y="1906"/>
                    <a:pt x="1157" y="1910"/>
                  </a:cubicBezTo>
                  <a:cubicBezTo>
                    <a:pt x="1168" y="1915"/>
                    <a:pt x="1168" y="1913"/>
                    <a:pt x="1175" y="1913"/>
                  </a:cubicBezTo>
                  <a:cubicBezTo>
                    <a:pt x="1182" y="1913"/>
                    <a:pt x="1191" y="1933"/>
                    <a:pt x="1223" y="1950"/>
                  </a:cubicBezTo>
                  <a:cubicBezTo>
                    <a:pt x="1256" y="1966"/>
                    <a:pt x="1322" y="1982"/>
                    <a:pt x="1322" y="1982"/>
                  </a:cubicBezTo>
                  <a:cubicBezTo>
                    <a:pt x="1322" y="1982"/>
                    <a:pt x="1366" y="1945"/>
                    <a:pt x="1370" y="1927"/>
                  </a:cubicBezTo>
                  <a:cubicBezTo>
                    <a:pt x="1373" y="1909"/>
                    <a:pt x="1373" y="1891"/>
                    <a:pt x="1377" y="1880"/>
                  </a:cubicBezTo>
                  <a:cubicBezTo>
                    <a:pt x="1381" y="1869"/>
                    <a:pt x="1402" y="1855"/>
                    <a:pt x="1402" y="1855"/>
                  </a:cubicBezTo>
                  <a:cubicBezTo>
                    <a:pt x="1402" y="1855"/>
                    <a:pt x="1424" y="1797"/>
                    <a:pt x="1428" y="1779"/>
                  </a:cubicBezTo>
                  <a:cubicBezTo>
                    <a:pt x="1431" y="1760"/>
                    <a:pt x="1449" y="1728"/>
                    <a:pt x="1449" y="1728"/>
                  </a:cubicBezTo>
                  <a:cubicBezTo>
                    <a:pt x="1442" y="1717"/>
                    <a:pt x="1442" y="1717"/>
                    <a:pt x="1442" y="1717"/>
                  </a:cubicBezTo>
                  <a:cubicBezTo>
                    <a:pt x="1485" y="1677"/>
                    <a:pt x="1485" y="1677"/>
                    <a:pt x="1485" y="1677"/>
                  </a:cubicBezTo>
                  <a:cubicBezTo>
                    <a:pt x="1507" y="1652"/>
                    <a:pt x="1507" y="1652"/>
                    <a:pt x="1507" y="1652"/>
                  </a:cubicBezTo>
                  <a:cubicBezTo>
                    <a:pt x="1489" y="1619"/>
                    <a:pt x="1489" y="1619"/>
                    <a:pt x="1489" y="1619"/>
                  </a:cubicBezTo>
                  <a:cubicBezTo>
                    <a:pt x="1509" y="1599"/>
                    <a:pt x="1509" y="1599"/>
                    <a:pt x="1509" y="1599"/>
                  </a:cubicBezTo>
                  <a:cubicBezTo>
                    <a:pt x="1512" y="1576"/>
                    <a:pt x="1512" y="1576"/>
                    <a:pt x="1512" y="1576"/>
                  </a:cubicBezTo>
                  <a:cubicBezTo>
                    <a:pt x="1482" y="1579"/>
                    <a:pt x="1482" y="1579"/>
                    <a:pt x="1482" y="1579"/>
                  </a:cubicBezTo>
                  <a:cubicBezTo>
                    <a:pt x="1482" y="1579"/>
                    <a:pt x="1485" y="1559"/>
                    <a:pt x="1492" y="1557"/>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3" name="Freeform 368">
              <a:extLst>
                <a:ext uri="{FF2B5EF4-FFF2-40B4-BE49-F238E27FC236}">
                  <a16:creationId xmlns:a16="http://schemas.microsoft.com/office/drawing/2014/main" id="{A10343F0-24C4-43A3-80D9-3E35B2064788}"/>
                </a:ext>
              </a:extLst>
            </p:cNvPr>
            <p:cNvSpPr>
              <a:spLocks/>
            </p:cNvSpPr>
            <p:nvPr/>
          </p:nvSpPr>
          <p:spPr bwMode="gray">
            <a:xfrm>
              <a:off x="5978499" y="4201572"/>
              <a:ext cx="1732070" cy="1794251"/>
            </a:xfrm>
            <a:custGeom>
              <a:avLst/>
              <a:gdLst>
                <a:gd name="T0" fmla="*/ 613 w 3195"/>
                <a:gd name="T1" fmla="*/ 3048 h 3310"/>
                <a:gd name="T2" fmla="*/ 714 w 3195"/>
                <a:gd name="T3" fmla="*/ 3209 h 3310"/>
                <a:gd name="T4" fmla="*/ 756 w 3195"/>
                <a:gd name="T5" fmla="*/ 3310 h 3310"/>
                <a:gd name="T6" fmla="*/ 933 w 3195"/>
                <a:gd name="T7" fmla="*/ 3085 h 3310"/>
                <a:gd name="T8" fmla="*/ 1038 w 3195"/>
                <a:gd name="T9" fmla="*/ 3012 h 3310"/>
                <a:gd name="T10" fmla="*/ 1261 w 3195"/>
                <a:gd name="T11" fmla="*/ 3108 h 3310"/>
                <a:gd name="T12" fmla="*/ 1519 w 3195"/>
                <a:gd name="T13" fmla="*/ 3182 h 3310"/>
                <a:gd name="T14" fmla="*/ 1733 w 3195"/>
                <a:gd name="T15" fmla="*/ 3002 h 3310"/>
                <a:gd name="T16" fmla="*/ 2133 w 3195"/>
                <a:gd name="T17" fmla="*/ 2968 h 3310"/>
                <a:gd name="T18" fmla="*/ 2243 w 3195"/>
                <a:gd name="T19" fmla="*/ 2897 h 3310"/>
                <a:gd name="T20" fmla="*/ 2418 w 3195"/>
                <a:gd name="T21" fmla="*/ 2899 h 3310"/>
                <a:gd name="T22" fmla="*/ 2533 w 3195"/>
                <a:gd name="T23" fmla="*/ 2966 h 3310"/>
                <a:gd name="T24" fmla="*/ 2708 w 3195"/>
                <a:gd name="T25" fmla="*/ 3000 h 3310"/>
                <a:gd name="T26" fmla="*/ 2620 w 3195"/>
                <a:gd name="T27" fmla="*/ 2853 h 3310"/>
                <a:gd name="T28" fmla="*/ 2512 w 3195"/>
                <a:gd name="T29" fmla="*/ 2503 h 3310"/>
                <a:gd name="T30" fmla="*/ 2708 w 3195"/>
                <a:gd name="T31" fmla="*/ 2285 h 3310"/>
                <a:gd name="T32" fmla="*/ 2931 w 3195"/>
                <a:gd name="T33" fmla="*/ 1988 h 3310"/>
                <a:gd name="T34" fmla="*/ 3184 w 3195"/>
                <a:gd name="T35" fmla="*/ 1956 h 3310"/>
                <a:gd name="T36" fmla="*/ 3177 w 3195"/>
                <a:gd name="T37" fmla="*/ 1710 h 3310"/>
                <a:gd name="T38" fmla="*/ 2912 w 3195"/>
                <a:gd name="T39" fmla="*/ 1549 h 3310"/>
                <a:gd name="T40" fmla="*/ 2662 w 3195"/>
                <a:gd name="T41" fmla="*/ 1287 h 3310"/>
                <a:gd name="T42" fmla="*/ 2400 w 3195"/>
                <a:gd name="T43" fmla="*/ 1112 h 3310"/>
                <a:gd name="T44" fmla="*/ 2259 w 3195"/>
                <a:gd name="T45" fmla="*/ 768 h 3310"/>
                <a:gd name="T46" fmla="*/ 2278 w 3195"/>
                <a:gd name="T47" fmla="*/ 586 h 3310"/>
                <a:gd name="T48" fmla="*/ 2020 w 3195"/>
                <a:gd name="T49" fmla="*/ 317 h 3310"/>
                <a:gd name="T50" fmla="*/ 1867 w 3195"/>
                <a:gd name="T51" fmla="*/ 164 h 3310"/>
                <a:gd name="T52" fmla="*/ 1655 w 3195"/>
                <a:gd name="T53" fmla="*/ 184 h 3310"/>
                <a:gd name="T54" fmla="*/ 1587 w 3195"/>
                <a:gd name="T55" fmla="*/ 59 h 3310"/>
                <a:gd name="T56" fmla="*/ 1471 w 3195"/>
                <a:gd name="T57" fmla="*/ 295 h 3310"/>
                <a:gd name="T58" fmla="*/ 1295 w 3195"/>
                <a:gd name="T59" fmla="*/ 204 h 3310"/>
                <a:gd name="T60" fmla="*/ 1143 w 3195"/>
                <a:gd name="T61" fmla="*/ 267 h 3310"/>
                <a:gd name="T62" fmla="*/ 1132 w 3195"/>
                <a:gd name="T63" fmla="*/ 322 h 3310"/>
                <a:gd name="T64" fmla="*/ 1048 w 3195"/>
                <a:gd name="T65" fmla="*/ 231 h 3310"/>
                <a:gd name="T66" fmla="*/ 946 w 3195"/>
                <a:gd name="T67" fmla="*/ 170 h 3310"/>
                <a:gd name="T68" fmla="*/ 856 w 3195"/>
                <a:gd name="T69" fmla="*/ 69 h 3310"/>
                <a:gd name="T70" fmla="*/ 688 w 3195"/>
                <a:gd name="T71" fmla="*/ 96 h 3310"/>
                <a:gd name="T72" fmla="*/ 496 w 3195"/>
                <a:gd name="T73" fmla="*/ 272 h 3310"/>
                <a:gd name="T74" fmla="*/ 376 w 3195"/>
                <a:gd name="T75" fmla="*/ 333 h 3310"/>
                <a:gd name="T76" fmla="*/ 367 w 3195"/>
                <a:gd name="T77" fmla="*/ 462 h 3310"/>
                <a:gd name="T78" fmla="*/ 124 w 3195"/>
                <a:gd name="T79" fmla="*/ 469 h 3310"/>
                <a:gd name="T80" fmla="*/ 36 w 3195"/>
                <a:gd name="T81" fmla="*/ 643 h 3310"/>
                <a:gd name="T82" fmla="*/ 109 w 3195"/>
                <a:gd name="T83" fmla="*/ 820 h 3310"/>
                <a:gd name="T84" fmla="*/ 120 w 3195"/>
                <a:gd name="T85" fmla="*/ 983 h 3310"/>
                <a:gd name="T86" fmla="*/ 247 w 3195"/>
                <a:gd name="T87" fmla="*/ 910 h 3310"/>
                <a:gd name="T88" fmla="*/ 254 w 3195"/>
                <a:gd name="T89" fmla="*/ 863 h 3310"/>
                <a:gd name="T90" fmla="*/ 288 w 3195"/>
                <a:gd name="T91" fmla="*/ 783 h 3310"/>
                <a:gd name="T92" fmla="*/ 389 w 3195"/>
                <a:gd name="T93" fmla="*/ 790 h 3310"/>
                <a:gd name="T94" fmla="*/ 473 w 3195"/>
                <a:gd name="T95" fmla="*/ 842 h 3310"/>
                <a:gd name="T96" fmla="*/ 575 w 3195"/>
                <a:gd name="T97" fmla="*/ 940 h 3310"/>
                <a:gd name="T98" fmla="*/ 593 w 3195"/>
                <a:gd name="T99" fmla="*/ 981 h 3310"/>
                <a:gd name="T100" fmla="*/ 715 w 3195"/>
                <a:gd name="T101" fmla="*/ 1060 h 3310"/>
                <a:gd name="T102" fmla="*/ 734 w 3195"/>
                <a:gd name="T103" fmla="*/ 1187 h 3310"/>
                <a:gd name="T104" fmla="*/ 734 w 3195"/>
                <a:gd name="T105" fmla="*/ 1311 h 3310"/>
                <a:gd name="T106" fmla="*/ 890 w 3195"/>
                <a:gd name="T107" fmla="*/ 1551 h 3310"/>
                <a:gd name="T108" fmla="*/ 953 w 3195"/>
                <a:gd name="T109" fmla="*/ 1798 h 3310"/>
                <a:gd name="T110" fmla="*/ 937 w 3195"/>
                <a:gd name="T111" fmla="*/ 1882 h 3310"/>
                <a:gd name="T112" fmla="*/ 828 w 3195"/>
                <a:gd name="T113" fmla="*/ 1929 h 3310"/>
                <a:gd name="T114" fmla="*/ 806 w 3195"/>
                <a:gd name="T115" fmla="*/ 2080 h 3310"/>
                <a:gd name="T116" fmla="*/ 679 w 3195"/>
                <a:gd name="T117" fmla="*/ 2144 h 3310"/>
                <a:gd name="T118" fmla="*/ 731 w 3195"/>
                <a:gd name="T119" fmla="*/ 2499 h 3310"/>
                <a:gd name="T120" fmla="*/ 722 w 3195"/>
                <a:gd name="T121" fmla="*/ 2690 h 3310"/>
                <a:gd name="T122" fmla="*/ 691 w 3195"/>
                <a:gd name="T123" fmla="*/ 2932 h 3310"/>
                <a:gd name="T124" fmla="*/ 437 w 3195"/>
                <a:gd name="T125" fmla="*/ 2968 h 3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95"/>
                <a:gd name="T190" fmla="*/ 0 h 3310"/>
                <a:gd name="T191" fmla="*/ 3195 w 3195"/>
                <a:gd name="T192" fmla="*/ 3310 h 33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95" h="3310">
                  <a:moveTo>
                    <a:pt x="468" y="3012"/>
                  </a:moveTo>
                  <a:cubicBezTo>
                    <a:pt x="477" y="3002"/>
                    <a:pt x="489" y="2986"/>
                    <a:pt x="498" y="2986"/>
                  </a:cubicBezTo>
                  <a:cubicBezTo>
                    <a:pt x="507" y="2986"/>
                    <a:pt x="510" y="2989"/>
                    <a:pt x="523" y="2993"/>
                  </a:cubicBezTo>
                  <a:cubicBezTo>
                    <a:pt x="537" y="2998"/>
                    <a:pt x="510" y="3028"/>
                    <a:pt x="510" y="3028"/>
                  </a:cubicBezTo>
                  <a:cubicBezTo>
                    <a:pt x="510" y="3028"/>
                    <a:pt x="530" y="3046"/>
                    <a:pt x="542" y="3046"/>
                  </a:cubicBezTo>
                  <a:cubicBezTo>
                    <a:pt x="553" y="3046"/>
                    <a:pt x="613" y="3048"/>
                    <a:pt x="613" y="3048"/>
                  </a:cubicBezTo>
                  <a:cubicBezTo>
                    <a:pt x="641" y="3097"/>
                    <a:pt x="641" y="3097"/>
                    <a:pt x="641" y="3097"/>
                  </a:cubicBezTo>
                  <a:cubicBezTo>
                    <a:pt x="670" y="3099"/>
                    <a:pt x="670" y="3099"/>
                    <a:pt x="670" y="3099"/>
                  </a:cubicBezTo>
                  <a:cubicBezTo>
                    <a:pt x="705" y="3136"/>
                    <a:pt x="705" y="3136"/>
                    <a:pt x="705" y="3136"/>
                  </a:cubicBezTo>
                  <a:cubicBezTo>
                    <a:pt x="684" y="3173"/>
                    <a:pt x="684" y="3173"/>
                    <a:pt x="684" y="3173"/>
                  </a:cubicBezTo>
                  <a:cubicBezTo>
                    <a:pt x="707" y="3230"/>
                    <a:pt x="707" y="3230"/>
                    <a:pt x="707" y="3230"/>
                  </a:cubicBezTo>
                  <a:cubicBezTo>
                    <a:pt x="714" y="3209"/>
                    <a:pt x="714" y="3209"/>
                    <a:pt x="714" y="3209"/>
                  </a:cubicBezTo>
                  <a:cubicBezTo>
                    <a:pt x="753" y="3207"/>
                    <a:pt x="753" y="3207"/>
                    <a:pt x="753" y="3207"/>
                  </a:cubicBezTo>
                  <a:cubicBezTo>
                    <a:pt x="767" y="3189"/>
                    <a:pt x="767" y="3189"/>
                    <a:pt x="767" y="3189"/>
                  </a:cubicBezTo>
                  <a:cubicBezTo>
                    <a:pt x="802" y="3200"/>
                    <a:pt x="802" y="3200"/>
                    <a:pt x="802" y="3200"/>
                  </a:cubicBezTo>
                  <a:cubicBezTo>
                    <a:pt x="788" y="3253"/>
                    <a:pt x="788" y="3253"/>
                    <a:pt x="788" y="3253"/>
                  </a:cubicBezTo>
                  <a:cubicBezTo>
                    <a:pt x="749" y="3287"/>
                    <a:pt x="749" y="3287"/>
                    <a:pt x="749" y="3287"/>
                  </a:cubicBezTo>
                  <a:cubicBezTo>
                    <a:pt x="756" y="3310"/>
                    <a:pt x="756" y="3310"/>
                    <a:pt x="756" y="3310"/>
                  </a:cubicBezTo>
                  <a:cubicBezTo>
                    <a:pt x="811" y="3299"/>
                    <a:pt x="811" y="3299"/>
                    <a:pt x="811" y="3299"/>
                  </a:cubicBezTo>
                  <a:cubicBezTo>
                    <a:pt x="811" y="3299"/>
                    <a:pt x="841" y="3274"/>
                    <a:pt x="868" y="3269"/>
                  </a:cubicBezTo>
                  <a:cubicBezTo>
                    <a:pt x="896" y="3264"/>
                    <a:pt x="916" y="3202"/>
                    <a:pt x="916" y="3202"/>
                  </a:cubicBezTo>
                  <a:cubicBezTo>
                    <a:pt x="916" y="3202"/>
                    <a:pt x="944" y="3184"/>
                    <a:pt x="958" y="3173"/>
                  </a:cubicBezTo>
                  <a:cubicBezTo>
                    <a:pt x="972" y="3161"/>
                    <a:pt x="967" y="3117"/>
                    <a:pt x="967" y="3117"/>
                  </a:cubicBezTo>
                  <a:cubicBezTo>
                    <a:pt x="933" y="3085"/>
                    <a:pt x="933" y="3085"/>
                    <a:pt x="933" y="3085"/>
                  </a:cubicBezTo>
                  <a:cubicBezTo>
                    <a:pt x="953" y="3051"/>
                    <a:pt x="953" y="3051"/>
                    <a:pt x="953" y="3051"/>
                  </a:cubicBezTo>
                  <a:cubicBezTo>
                    <a:pt x="953" y="3051"/>
                    <a:pt x="937" y="3009"/>
                    <a:pt x="939" y="2998"/>
                  </a:cubicBezTo>
                  <a:cubicBezTo>
                    <a:pt x="942" y="2986"/>
                    <a:pt x="969" y="2995"/>
                    <a:pt x="969" y="2995"/>
                  </a:cubicBezTo>
                  <a:cubicBezTo>
                    <a:pt x="972" y="3044"/>
                    <a:pt x="972" y="3044"/>
                    <a:pt x="972" y="3044"/>
                  </a:cubicBezTo>
                  <a:cubicBezTo>
                    <a:pt x="972" y="3044"/>
                    <a:pt x="999" y="3053"/>
                    <a:pt x="1011" y="3048"/>
                  </a:cubicBezTo>
                  <a:cubicBezTo>
                    <a:pt x="1022" y="3044"/>
                    <a:pt x="1038" y="3012"/>
                    <a:pt x="1038" y="3012"/>
                  </a:cubicBezTo>
                  <a:cubicBezTo>
                    <a:pt x="1038" y="3012"/>
                    <a:pt x="1103" y="3018"/>
                    <a:pt x="1128" y="3023"/>
                  </a:cubicBezTo>
                  <a:cubicBezTo>
                    <a:pt x="1153" y="3028"/>
                    <a:pt x="1167" y="3060"/>
                    <a:pt x="1167" y="3060"/>
                  </a:cubicBezTo>
                  <a:cubicBezTo>
                    <a:pt x="1227" y="3044"/>
                    <a:pt x="1227" y="3044"/>
                    <a:pt x="1227" y="3044"/>
                  </a:cubicBezTo>
                  <a:cubicBezTo>
                    <a:pt x="1252" y="3074"/>
                    <a:pt x="1252" y="3074"/>
                    <a:pt x="1252" y="3074"/>
                  </a:cubicBezTo>
                  <a:cubicBezTo>
                    <a:pt x="1227" y="3106"/>
                    <a:pt x="1227" y="3106"/>
                    <a:pt x="1227" y="3106"/>
                  </a:cubicBezTo>
                  <a:cubicBezTo>
                    <a:pt x="1261" y="3108"/>
                    <a:pt x="1261" y="3108"/>
                    <a:pt x="1261" y="3108"/>
                  </a:cubicBezTo>
                  <a:cubicBezTo>
                    <a:pt x="1298" y="3168"/>
                    <a:pt x="1298" y="3168"/>
                    <a:pt x="1298" y="3168"/>
                  </a:cubicBezTo>
                  <a:cubicBezTo>
                    <a:pt x="1291" y="3191"/>
                    <a:pt x="1291" y="3191"/>
                    <a:pt x="1291" y="3191"/>
                  </a:cubicBezTo>
                  <a:cubicBezTo>
                    <a:pt x="1388" y="3191"/>
                    <a:pt x="1388" y="3191"/>
                    <a:pt x="1388" y="3191"/>
                  </a:cubicBezTo>
                  <a:cubicBezTo>
                    <a:pt x="1484" y="3152"/>
                    <a:pt x="1484" y="3152"/>
                    <a:pt x="1484" y="3152"/>
                  </a:cubicBezTo>
                  <a:cubicBezTo>
                    <a:pt x="1461" y="3196"/>
                    <a:pt x="1461" y="3196"/>
                    <a:pt x="1461" y="3196"/>
                  </a:cubicBezTo>
                  <a:cubicBezTo>
                    <a:pt x="1519" y="3182"/>
                    <a:pt x="1519" y="3182"/>
                    <a:pt x="1519" y="3182"/>
                  </a:cubicBezTo>
                  <a:cubicBezTo>
                    <a:pt x="1528" y="3151"/>
                    <a:pt x="1528" y="3151"/>
                    <a:pt x="1528" y="3151"/>
                  </a:cubicBezTo>
                  <a:cubicBezTo>
                    <a:pt x="1544" y="3135"/>
                    <a:pt x="1611" y="3143"/>
                    <a:pt x="1611" y="3143"/>
                  </a:cubicBezTo>
                  <a:cubicBezTo>
                    <a:pt x="1583" y="3108"/>
                    <a:pt x="1583" y="3108"/>
                    <a:pt x="1583" y="3108"/>
                  </a:cubicBezTo>
                  <a:cubicBezTo>
                    <a:pt x="1583" y="3108"/>
                    <a:pt x="1606" y="3094"/>
                    <a:pt x="1615" y="3081"/>
                  </a:cubicBezTo>
                  <a:cubicBezTo>
                    <a:pt x="1625" y="3067"/>
                    <a:pt x="1701" y="3064"/>
                    <a:pt x="1701" y="3064"/>
                  </a:cubicBezTo>
                  <a:cubicBezTo>
                    <a:pt x="1733" y="3002"/>
                    <a:pt x="1733" y="3002"/>
                    <a:pt x="1733" y="3002"/>
                  </a:cubicBezTo>
                  <a:cubicBezTo>
                    <a:pt x="1733" y="3002"/>
                    <a:pt x="1822" y="2986"/>
                    <a:pt x="1838" y="2986"/>
                  </a:cubicBezTo>
                  <a:cubicBezTo>
                    <a:pt x="1855" y="2986"/>
                    <a:pt x="1884" y="3007"/>
                    <a:pt x="1898" y="2986"/>
                  </a:cubicBezTo>
                  <a:cubicBezTo>
                    <a:pt x="1912" y="2966"/>
                    <a:pt x="2002" y="2968"/>
                    <a:pt x="2036" y="2963"/>
                  </a:cubicBezTo>
                  <a:cubicBezTo>
                    <a:pt x="2071" y="2959"/>
                    <a:pt x="2087" y="2970"/>
                    <a:pt x="2087" y="2970"/>
                  </a:cubicBezTo>
                  <a:cubicBezTo>
                    <a:pt x="2087" y="2970"/>
                    <a:pt x="2101" y="2966"/>
                    <a:pt x="2112" y="2966"/>
                  </a:cubicBezTo>
                  <a:cubicBezTo>
                    <a:pt x="2124" y="2966"/>
                    <a:pt x="2133" y="2968"/>
                    <a:pt x="2133" y="2968"/>
                  </a:cubicBezTo>
                  <a:cubicBezTo>
                    <a:pt x="2133" y="2968"/>
                    <a:pt x="2135" y="2947"/>
                    <a:pt x="2135" y="2933"/>
                  </a:cubicBezTo>
                  <a:cubicBezTo>
                    <a:pt x="2135" y="2920"/>
                    <a:pt x="2110" y="2876"/>
                    <a:pt x="2110" y="2876"/>
                  </a:cubicBezTo>
                  <a:cubicBezTo>
                    <a:pt x="2158" y="2830"/>
                    <a:pt x="2158" y="2830"/>
                    <a:pt x="2158" y="2830"/>
                  </a:cubicBezTo>
                  <a:cubicBezTo>
                    <a:pt x="2160" y="2897"/>
                    <a:pt x="2160" y="2897"/>
                    <a:pt x="2160" y="2897"/>
                  </a:cubicBezTo>
                  <a:cubicBezTo>
                    <a:pt x="2211" y="2883"/>
                    <a:pt x="2211" y="2883"/>
                    <a:pt x="2211" y="2883"/>
                  </a:cubicBezTo>
                  <a:cubicBezTo>
                    <a:pt x="2243" y="2897"/>
                    <a:pt x="2243" y="2897"/>
                    <a:pt x="2243" y="2897"/>
                  </a:cubicBezTo>
                  <a:cubicBezTo>
                    <a:pt x="2296" y="2876"/>
                    <a:pt x="2296" y="2876"/>
                    <a:pt x="2296" y="2876"/>
                  </a:cubicBezTo>
                  <a:cubicBezTo>
                    <a:pt x="2333" y="2943"/>
                    <a:pt x="2333" y="2943"/>
                    <a:pt x="2333" y="2943"/>
                  </a:cubicBezTo>
                  <a:cubicBezTo>
                    <a:pt x="2347" y="2950"/>
                    <a:pt x="2347" y="2950"/>
                    <a:pt x="2347" y="2950"/>
                  </a:cubicBezTo>
                  <a:cubicBezTo>
                    <a:pt x="2372" y="2940"/>
                    <a:pt x="2372" y="2940"/>
                    <a:pt x="2372" y="2940"/>
                  </a:cubicBezTo>
                  <a:cubicBezTo>
                    <a:pt x="2395" y="2936"/>
                    <a:pt x="2395" y="2936"/>
                    <a:pt x="2395" y="2936"/>
                  </a:cubicBezTo>
                  <a:cubicBezTo>
                    <a:pt x="2418" y="2899"/>
                    <a:pt x="2418" y="2899"/>
                    <a:pt x="2418" y="2899"/>
                  </a:cubicBezTo>
                  <a:cubicBezTo>
                    <a:pt x="2418" y="2899"/>
                    <a:pt x="2459" y="2874"/>
                    <a:pt x="2473" y="2876"/>
                  </a:cubicBezTo>
                  <a:cubicBezTo>
                    <a:pt x="2487" y="2878"/>
                    <a:pt x="2540" y="2894"/>
                    <a:pt x="2540" y="2894"/>
                  </a:cubicBezTo>
                  <a:cubicBezTo>
                    <a:pt x="2521" y="2917"/>
                    <a:pt x="2521" y="2917"/>
                    <a:pt x="2521" y="2917"/>
                  </a:cubicBezTo>
                  <a:cubicBezTo>
                    <a:pt x="2533" y="2927"/>
                    <a:pt x="2533" y="2927"/>
                    <a:pt x="2533" y="2927"/>
                  </a:cubicBezTo>
                  <a:cubicBezTo>
                    <a:pt x="2549" y="2947"/>
                    <a:pt x="2549" y="2947"/>
                    <a:pt x="2549" y="2947"/>
                  </a:cubicBezTo>
                  <a:cubicBezTo>
                    <a:pt x="2533" y="2966"/>
                    <a:pt x="2533" y="2966"/>
                    <a:pt x="2533" y="2966"/>
                  </a:cubicBezTo>
                  <a:cubicBezTo>
                    <a:pt x="2535" y="3016"/>
                    <a:pt x="2535" y="3016"/>
                    <a:pt x="2535" y="3016"/>
                  </a:cubicBezTo>
                  <a:cubicBezTo>
                    <a:pt x="2535" y="3016"/>
                    <a:pt x="2565" y="3025"/>
                    <a:pt x="2572" y="3025"/>
                  </a:cubicBezTo>
                  <a:cubicBezTo>
                    <a:pt x="2579" y="3025"/>
                    <a:pt x="2590" y="3032"/>
                    <a:pt x="2609" y="3053"/>
                  </a:cubicBezTo>
                  <a:cubicBezTo>
                    <a:pt x="2627" y="3074"/>
                    <a:pt x="2689" y="3092"/>
                    <a:pt x="2689" y="3092"/>
                  </a:cubicBezTo>
                  <a:cubicBezTo>
                    <a:pt x="2717" y="3060"/>
                    <a:pt x="2717" y="3060"/>
                    <a:pt x="2717" y="3060"/>
                  </a:cubicBezTo>
                  <a:cubicBezTo>
                    <a:pt x="2717" y="3060"/>
                    <a:pt x="2708" y="3028"/>
                    <a:pt x="2708" y="3000"/>
                  </a:cubicBezTo>
                  <a:cubicBezTo>
                    <a:pt x="2708" y="2972"/>
                    <a:pt x="2749" y="2927"/>
                    <a:pt x="2749" y="2927"/>
                  </a:cubicBezTo>
                  <a:cubicBezTo>
                    <a:pt x="2735" y="2910"/>
                    <a:pt x="2735" y="2910"/>
                    <a:pt x="2735" y="2910"/>
                  </a:cubicBezTo>
                  <a:cubicBezTo>
                    <a:pt x="2740" y="2885"/>
                    <a:pt x="2740" y="2885"/>
                    <a:pt x="2740" y="2885"/>
                  </a:cubicBezTo>
                  <a:cubicBezTo>
                    <a:pt x="2701" y="2844"/>
                    <a:pt x="2701" y="2844"/>
                    <a:pt x="2701" y="2844"/>
                  </a:cubicBezTo>
                  <a:cubicBezTo>
                    <a:pt x="2701" y="2844"/>
                    <a:pt x="2678" y="2848"/>
                    <a:pt x="2664" y="2853"/>
                  </a:cubicBezTo>
                  <a:cubicBezTo>
                    <a:pt x="2650" y="2858"/>
                    <a:pt x="2620" y="2853"/>
                    <a:pt x="2620" y="2853"/>
                  </a:cubicBezTo>
                  <a:cubicBezTo>
                    <a:pt x="2620" y="2853"/>
                    <a:pt x="2639" y="2798"/>
                    <a:pt x="2643" y="2775"/>
                  </a:cubicBezTo>
                  <a:cubicBezTo>
                    <a:pt x="2648" y="2752"/>
                    <a:pt x="2675" y="2749"/>
                    <a:pt x="2680" y="2724"/>
                  </a:cubicBezTo>
                  <a:cubicBezTo>
                    <a:pt x="2685" y="2699"/>
                    <a:pt x="2636" y="2632"/>
                    <a:pt x="2623" y="2618"/>
                  </a:cubicBezTo>
                  <a:cubicBezTo>
                    <a:pt x="2609" y="2605"/>
                    <a:pt x="2597" y="2609"/>
                    <a:pt x="2583" y="2600"/>
                  </a:cubicBezTo>
                  <a:cubicBezTo>
                    <a:pt x="2570" y="2591"/>
                    <a:pt x="2567" y="2556"/>
                    <a:pt x="2560" y="2540"/>
                  </a:cubicBezTo>
                  <a:cubicBezTo>
                    <a:pt x="2554" y="2524"/>
                    <a:pt x="2528" y="2515"/>
                    <a:pt x="2512" y="2503"/>
                  </a:cubicBezTo>
                  <a:cubicBezTo>
                    <a:pt x="2496" y="2492"/>
                    <a:pt x="2491" y="2444"/>
                    <a:pt x="2491" y="2444"/>
                  </a:cubicBezTo>
                  <a:cubicBezTo>
                    <a:pt x="2491" y="2444"/>
                    <a:pt x="2531" y="2437"/>
                    <a:pt x="2540" y="2423"/>
                  </a:cubicBezTo>
                  <a:cubicBezTo>
                    <a:pt x="2549" y="2409"/>
                    <a:pt x="2570" y="2361"/>
                    <a:pt x="2570" y="2361"/>
                  </a:cubicBezTo>
                  <a:cubicBezTo>
                    <a:pt x="2641" y="2354"/>
                    <a:pt x="2641" y="2354"/>
                    <a:pt x="2641" y="2354"/>
                  </a:cubicBezTo>
                  <a:cubicBezTo>
                    <a:pt x="2678" y="2294"/>
                    <a:pt x="2678" y="2294"/>
                    <a:pt x="2678" y="2294"/>
                  </a:cubicBezTo>
                  <a:cubicBezTo>
                    <a:pt x="2678" y="2294"/>
                    <a:pt x="2685" y="2290"/>
                    <a:pt x="2708" y="2285"/>
                  </a:cubicBezTo>
                  <a:cubicBezTo>
                    <a:pt x="2731" y="2280"/>
                    <a:pt x="2772" y="2260"/>
                    <a:pt x="2772" y="2260"/>
                  </a:cubicBezTo>
                  <a:cubicBezTo>
                    <a:pt x="2843" y="2257"/>
                    <a:pt x="2843" y="2257"/>
                    <a:pt x="2843" y="2257"/>
                  </a:cubicBezTo>
                  <a:cubicBezTo>
                    <a:pt x="2843" y="2257"/>
                    <a:pt x="2889" y="2198"/>
                    <a:pt x="2921" y="2175"/>
                  </a:cubicBezTo>
                  <a:cubicBezTo>
                    <a:pt x="2954" y="2152"/>
                    <a:pt x="2935" y="2131"/>
                    <a:pt x="2935" y="2096"/>
                  </a:cubicBezTo>
                  <a:cubicBezTo>
                    <a:pt x="2935" y="2062"/>
                    <a:pt x="2949" y="2039"/>
                    <a:pt x="2949" y="2039"/>
                  </a:cubicBezTo>
                  <a:cubicBezTo>
                    <a:pt x="2931" y="1988"/>
                    <a:pt x="2931" y="1988"/>
                    <a:pt x="2931" y="1988"/>
                  </a:cubicBezTo>
                  <a:cubicBezTo>
                    <a:pt x="2965" y="1991"/>
                    <a:pt x="2965" y="1991"/>
                    <a:pt x="2965" y="1991"/>
                  </a:cubicBezTo>
                  <a:cubicBezTo>
                    <a:pt x="2984" y="1961"/>
                    <a:pt x="2984" y="1961"/>
                    <a:pt x="2984" y="1961"/>
                  </a:cubicBezTo>
                  <a:cubicBezTo>
                    <a:pt x="3026" y="1972"/>
                    <a:pt x="3026" y="1972"/>
                    <a:pt x="3026" y="1972"/>
                  </a:cubicBezTo>
                  <a:cubicBezTo>
                    <a:pt x="3058" y="1974"/>
                    <a:pt x="3138" y="2023"/>
                    <a:pt x="3138" y="2023"/>
                  </a:cubicBezTo>
                  <a:cubicBezTo>
                    <a:pt x="3154" y="1982"/>
                    <a:pt x="3154" y="1982"/>
                    <a:pt x="3154" y="1982"/>
                  </a:cubicBezTo>
                  <a:cubicBezTo>
                    <a:pt x="3184" y="1956"/>
                    <a:pt x="3184" y="1956"/>
                    <a:pt x="3184" y="1956"/>
                  </a:cubicBezTo>
                  <a:cubicBezTo>
                    <a:pt x="3195" y="1913"/>
                    <a:pt x="3195" y="1913"/>
                    <a:pt x="3195" y="1913"/>
                  </a:cubicBezTo>
                  <a:cubicBezTo>
                    <a:pt x="3195" y="1913"/>
                    <a:pt x="3190" y="1887"/>
                    <a:pt x="3190" y="1880"/>
                  </a:cubicBezTo>
                  <a:cubicBezTo>
                    <a:pt x="3190" y="1873"/>
                    <a:pt x="3195" y="1839"/>
                    <a:pt x="3195" y="1839"/>
                  </a:cubicBezTo>
                  <a:cubicBezTo>
                    <a:pt x="3188" y="1825"/>
                    <a:pt x="3188" y="1825"/>
                    <a:pt x="3188" y="1825"/>
                  </a:cubicBezTo>
                  <a:cubicBezTo>
                    <a:pt x="3195" y="1772"/>
                    <a:pt x="3195" y="1772"/>
                    <a:pt x="3195" y="1772"/>
                  </a:cubicBezTo>
                  <a:cubicBezTo>
                    <a:pt x="3195" y="1772"/>
                    <a:pt x="3184" y="1740"/>
                    <a:pt x="3177" y="1710"/>
                  </a:cubicBezTo>
                  <a:cubicBezTo>
                    <a:pt x="3170" y="1680"/>
                    <a:pt x="3131" y="1650"/>
                    <a:pt x="3131" y="1650"/>
                  </a:cubicBezTo>
                  <a:cubicBezTo>
                    <a:pt x="3131" y="1650"/>
                    <a:pt x="3098" y="1646"/>
                    <a:pt x="3085" y="1639"/>
                  </a:cubicBezTo>
                  <a:cubicBezTo>
                    <a:pt x="3071" y="1632"/>
                    <a:pt x="3057" y="1593"/>
                    <a:pt x="3039" y="1572"/>
                  </a:cubicBezTo>
                  <a:cubicBezTo>
                    <a:pt x="3020" y="1552"/>
                    <a:pt x="2981" y="1572"/>
                    <a:pt x="2981" y="1572"/>
                  </a:cubicBezTo>
                  <a:cubicBezTo>
                    <a:pt x="2965" y="1588"/>
                    <a:pt x="2965" y="1588"/>
                    <a:pt x="2965" y="1588"/>
                  </a:cubicBezTo>
                  <a:cubicBezTo>
                    <a:pt x="2912" y="1549"/>
                    <a:pt x="2912" y="1549"/>
                    <a:pt x="2912" y="1549"/>
                  </a:cubicBezTo>
                  <a:cubicBezTo>
                    <a:pt x="2912" y="1549"/>
                    <a:pt x="2910" y="1531"/>
                    <a:pt x="2908" y="1508"/>
                  </a:cubicBezTo>
                  <a:cubicBezTo>
                    <a:pt x="2905" y="1485"/>
                    <a:pt x="2848" y="1437"/>
                    <a:pt x="2848" y="1437"/>
                  </a:cubicBezTo>
                  <a:cubicBezTo>
                    <a:pt x="2848" y="1437"/>
                    <a:pt x="2797" y="1427"/>
                    <a:pt x="2777" y="1425"/>
                  </a:cubicBezTo>
                  <a:cubicBezTo>
                    <a:pt x="2756" y="1423"/>
                    <a:pt x="2744" y="1375"/>
                    <a:pt x="2744" y="1375"/>
                  </a:cubicBezTo>
                  <a:cubicBezTo>
                    <a:pt x="2744" y="1375"/>
                    <a:pt x="2721" y="1361"/>
                    <a:pt x="2715" y="1342"/>
                  </a:cubicBezTo>
                  <a:cubicBezTo>
                    <a:pt x="2708" y="1324"/>
                    <a:pt x="2678" y="1301"/>
                    <a:pt x="2662" y="1287"/>
                  </a:cubicBezTo>
                  <a:cubicBezTo>
                    <a:pt x="2646" y="1273"/>
                    <a:pt x="2657" y="1271"/>
                    <a:pt x="2657" y="1260"/>
                  </a:cubicBezTo>
                  <a:cubicBezTo>
                    <a:pt x="2657" y="1248"/>
                    <a:pt x="2570" y="1211"/>
                    <a:pt x="2570" y="1211"/>
                  </a:cubicBezTo>
                  <a:cubicBezTo>
                    <a:pt x="2544" y="1220"/>
                    <a:pt x="2544" y="1220"/>
                    <a:pt x="2544" y="1220"/>
                  </a:cubicBezTo>
                  <a:cubicBezTo>
                    <a:pt x="2487" y="1207"/>
                    <a:pt x="2487" y="1207"/>
                    <a:pt x="2487" y="1207"/>
                  </a:cubicBezTo>
                  <a:cubicBezTo>
                    <a:pt x="2487" y="1207"/>
                    <a:pt x="2468" y="1168"/>
                    <a:pt x="2452" y="1158"/>
                  </a:cubicBezTo>
                  <a:cubicBezTo>
                    <a:pt x="2436" y="1149"/>
                    <a:pt x="2400" y="1112"/>
                    <a:pt x="2400" y="1112"/>
                  </a:cubicBezTo>
                  <a:cubicBezTo>
                    <a:pt x="2386" y="1030"/>
                    <a:pt x="2386" y="1030"/>
                    <a:pt x="2386" y="1030"/>
                  </a:cubicBezTo>
                  <a:cubicBezTo>
                    <a:pt x="2354" y="1018"/>
                    <a:pt x="2354" y="1018"/>
                    <a:pt x="2354" y="1018"/>
                  </a:cubicBezTo>
                  <a:cubicBezTo>
                    <a:pt x="2305" y="880"/>
                    <a:pt x="2305" y="880"/>
                    <a:pt x="2305" y="880"/>
                  </a:cubicBezTo>
                  <a:cubicBezTo>
                    <a:pt x="2305" y="880"/>
                    <a:pt x="2280" y="871"/>
                    <a:pt x="2264" y="862"/>
                  </a:cubicBezTo>
                  <a:cubicBezTo>
                    <a:pt x="2248" y="853"/>
                    <a:pt x="2220" y="797"/>
                    <a:pt x="2220" y="797"/>
                  </a:cubicBezTo>
                  <a:cubicBezTo>
                    <a:pt x="2259" y="768"/>
                    <a:pt x="2259" y="768"/>
                    <a:pt x="2259" y="768"/>
                  </a:cubicBezTo>
                  <a:cubicBezTo>
                    <a:pt x="2257" y="738"/>
                    <a:pt x="2257" y="738"/>
                    <a:pt x="2257" y="738"/>
                  </a:cubicBezTo>
                  <a:cubicBezTo>
                    <a:pt x="2294" y="722"/>
                    <a:pt x="2294" y="722"/>
                    <a:pt x="2294" y="722"/>
                  </a:cubicBezTo>
                  <a:cubicBezTo>
                    <a:pt x="2294" y="722"/>
                    <a:pt x="2282" y="685"/>
                    <a:pt x="2294" y="669"/>
                  </a:cubicBezTo>
                  <a:cubicBezTo>
                    <a:pt x="2305" y="653"/>
                    <a:pt x="2312" y="636"/>
                    <a:pt x="2312" y="636"/>
                  </a:cubicBezTo>
                  <a:cubicBezTo>
                    <a:pt x="2262" y="611"/>
                    <a:pt x="2262" y="611"/>
                    <a:pt x="2262" y="611"/>
                  </a:cubicBezTo>
                  <a:cubicBezTo>
                    <a:pt x="2278" y="586"/>
                    <a:pt x="2278" y="586"/>
                    <a:pt x="2278" y="586"/>
                  </a:cubicBezTo>
                  <a:cubicBezTo>
                    <a:pt x="2160" y="508"/>
                    <a:pt x="2160" y="508"/>
                    <a:pt x="2160" y="508"/>
                  </a:cubicBezTo>
                  <a:cubicBezTo>
                    <a:pt x="2130" y="508"/>
                    <a:pt x="2130" y="508"/>
                    <a:pt x="2130" y="508"/>
                  </a:cubicBezTo>
                  <a:cubicBezTo>
                    <a:pt x="2112" y="471"/>
                    <a:pt x="2112" y="471"/>
                    <a:pt x="2112" y="471"/>
                  </a:cubicBezTo>
                  <a:cubicBezTo>
                    <a:pt x="2078" y="448"/>
                    <a:pt x="2078" y="448"/>
                    <a:pt x="2078" y="448"/>
                  </a:cubicBezTo>
                  <a:cubicBezTo>
                    <a:pt x="2078" y="448"/>
                    <a:pt x="2085" y="404"/>
                    <a:pt x="2075" y="379"/>
                  </a:cubicBezTo>
                  <a:cubicBezTo>
                    <a:pt x="2066" y="354"/>
                    <a:pt x="2020" y="317"/>
                    <a:pt x="2020" y="317"/>
                  </a:cubicBezTo>
                  <a:cubicBezTo>
                    <a:pt x="2027" y="294"/>
                    <a:pt x="2027" y="294"/>
                    <a:pt x="2027" y="294"/>
                  </a:cubicBezTo>
                  <a:cubicBezTo>
                    <a:pt x="2020" y="254"/>
                    <a:pt x="2020" y="254"/>
                    <a:pt x="2020" y="254"/>
                  </a:cubicBezTo>
                  <a:cubicBezTo>
                    <a:pt x="1942" y="211"/>
                    <a:pt x="1942" y="211"/>
                    <a:pt x="1942" y="211"/>
                  </a:cubicBezTo>
                  <a:cubicBezTo>
                    <a:pt x="1942" y="211"/>
                    <a:pt x="1947" y="182"/>
                    <a:pt x="1944" y="168"/>
                  </a:cubicBezTo>
                  <a:cubicBezTo>
                    <a:pt x="1940" y="154"/>
                    <a:pt x="1897" y="136"/>
                    <a:pt x="1897" y="136"/>
                  </a:cubicBezTo>
                  <a:cubicBezTo>
                    <a:pt x="1897" y="136"/>
                    <a:pt x="1874" y="161"/>
                    <a:pt x="1867" y="164"/>
                  </a:cubicBezTo>
                  <a:cubicBezTo>
                    <a:pt x="1859" y="168"/>
                    <a:pt x="1840" y="172"/>
                    <a:pt x="1840" y="172"/>
                  </a:cubicBezTo>
                  <a:cubicBezTo>
                    <a:pt x="1840" y="172"/>
                    <a:pt x="1836" y="150"/>
                    <a:pt x="1822" y="150"/>
                  </a:cubicBezTo>
                  <a:cubicBezTo>
                    <a:pt x="1808" y="150"/>
                    <a:pt x="1791" y="159"/>
                    <a:pt x="1772" y="164"/>
                  </a:cubicBezTo>
                  <a:cubicBezTo>
                    <a:pt x="1752" y="170"/>
                    <a:pt x="1734" y="172"/>
                    <a:pt x="1720" y="172"/>
                  </a:cubicBezTo>
                  <a:cubicBezTo>
                    <a:pt x="1705" y="172"/>
                    <a:pt x="1691" y="166"/>
                    <a:pt x="1691" y="166"/>
                  </a:cubicBezTo>
                  <a:cubicBezTo>
                    <a:pt x="1691" y="166"/>
                    <a:pt x="1668" y="182"/>
                    <a:pt x="1655" y="184"/>
                  </a:cubicBezTo>
                  <a:cubicBezTo>
                    <a:pt x="1643" y="186"/>
                    <a:pt x="1637" y="177"/>
                    <a:pt x="1637" y="177"/>
                  </a:cubicBezTo>
                  <a:cubicBezTo>
                    <a:pt x="1612" y="175"/>
                    <a:pt x="1612" y="175"/>
                    <a:pt x="1612" y="175"/>
                  </a:cubicBezTo>
                  <a:cubicBezTo>
                    <a:pt x="1612" y="143"/>
                    <a:pt x="1612" y="143"/>
                    <a:pt x="1612" y="143"/>
                  </a:cubicBezTo>
                  <a:cubicBezTo>
                    <a:pt x="1587" y="145"/>
                    <a:pt x="1587" y="145"/>
                    <a:pt x="1587" y="145"/>
                  </a:cubicBezTo>
                  <a:cubicBezTo>
                    <a:pt x="1578" y="80"/>
                    <a:pt x="1578" y="80"/>
                    <a:pt x="1578" y="80"/>
                  </a:cubicBezTo>
                  <a:cubicBezTo>
                    <a:pt x="1587" y="59"/>
                    <a:pt x="1587" y="59"/>
                    <a:pt x="1587" y="59"/>
                  </a:cubicBezTo>
                  <a:cubicBezTo>
                    <a:pt x="1535" y="52"/>
                    <a:pt x="1535" y="52"/>
                    <a:pt x="1535" y="52"/>
                  </a:cubicBezTo>
                  <a:cubicBezTo>
                    <a:pt x="1489" y="93"/>
                    <a:pt x="1489" y="93"/>
                    <a:pt x="1489" y="93"/>
                  </a:cubicBezTo>
                  <a:cubicBezTo>
                    <a:pt x="1460" y="96"/>
                    <a:pt x="1460" y="96"/>
                    <a:pt x="1460" y="96"/>
                  </a:cubicBezTo>
                  <a:cubicBezTo>
                    <a:pt x="1483" y="186"/>
                    <a:pt x="1483" y="186"/>
                    <a:pt x="1483" y="186"/>
                  </a:cubicBezTo>
                  <a:cubicBezTo>
                    <a:pt x="1483" y="186"/>
                    <a:pt x="1485" y="238"/>
                    <a:pt x="1481" y="250"/>
                  </a:cubicBezTo>
                  <a:cubicBezTo>
                    <a:pt x="1478" y="263"/>
                    <a:pt x="1471" y="295"/>
                    <a:pt x="1471" y="295"/>
                  </a:cubicBezTo>
                  <a:cubicBezTo>
                    <a:pt x="1397" y="283"/>
                    <a:pt x="1397" y="283"/>
                    <a:pt x="1397" y="283"/>
                  </a:cubicBezTo>
                  <a:cubicBezTo>
                    <a:pt x="1403" y="227"/>
                    <a:pt x="1403" y="227"/>
                    <a:pt x="1403" y="227"/>
                  </a:cubicBezTo>
                  <a:cubicBezTo>
                    <a:pt x="1378" y="202"/>
                    <a:pt x="1378" y="202"/>
                    <a:pt x="1378" y="202"/>
                  </a:cubicBezTo>
                  <a:cubicBezTo>
                    <a:pt x="1342" y="224"/>
                    <a:pt x="1342" y="224"/>
                    <a:pt x="1342" y="224"/>
                  </a:cubicBezTo>
                  <a:cubicBezTo>
                    <a:pt x="1331" y="204"/>
                    <a:pt x="1331" y="204"/>
                    <a:pt x="1331" y="204"/>
                  </a:cubicBezTo>
                  <a:cubicBezTo>
                    <a:pt x="1331" y="204"/>
                    <a:pt x="1304" y="211"/>
                    <a:pt x="1295" y="204"/>
                  </a:cubicBezTo>
                  <a:cubicBezTo>
                    <a:pt x="1286" y="197"/>
                    <a:pt x="1286" y="186"/>
                    <a:pt x="1275" y="186"/>
                  </a:cubicBezTo>
                  <a:cubicBezTo>
                    <a:pt x="1265" y="186"/>
                    <a:pt x="1220" y="181"/>
                    <a:pt x="1191" y="188"/>
                  </a:cubicBezTo>
                  <a:cubicBezTo>
                    <a:pt x="1163" y="195"/>
                    <a:pt x="1127" y="206"/>
                    <a:pt x="1127" y="216"/>
                  </a:cubicBezTo>
                  <a:cubicBezTo>
                    <a:pt x="1127" y="227"/>
                    <a:pt x="1145" y="229"/>
                    <a:pt x="1143" y="236"/>
                  </a:cubicBezTo>
                  <a:cubicBezTo>
                    <a:pt x="1141" y="243"/>
                    <a:pt x="1123" y="254"/>
                    <a:pt x="1123" y="254"/>
                  </a:cubicBezTo>
                  <a:cubicBezTo>
                    <a:pt x="1143" y="267"/>
                    <a:pt x="1143" y="267"/>
                    <a:pt x="1143" y="267"/>
                  </a:cubicBezTo>
                  <a:cubicBezTo>
                    <a:pt x="1143" y="267"/>
                    <a:pt x="1148" y="283"/>
                    <a:pt x="1157" y="284"/>
                  </a:cubicBezTo>
                  <a:cubicBezTo>
                    <a:pt x="1166" y="286"/>
                    <a:pt x="1179" y="283"/>
                    <a:pt x="1188" y="290"/>
                  </a:cubicBezTo>
                  <a:cubicBezTo>
                    <a:pt x="1197" y="297"/>
                    <a:pt x="1222" y="308"/>
                    <a:pt x="1215" y="319"/>
                  </a:cubicBezTo>
                  <a:cubicBezTo>
                    <a:pt x="1207" y="329"/>
                    <a:pt x="1197" y="319"/>
                    <a:pt x="1189" y="319"/>
                  </a:cubicBezTo>
                  <a:cubicBezTo>
                    <a:pt x="1182" y="319"/>
                    <a:pt x="1172" y="324"/>
                    <a:pt x="1164" y="326"/>
                  </a:cubicBezTo>
                  <a:cubicBezTo>
                    <a:pt x="1157" y="327"/>
                    <a:pt x="1132" y="322"/>
                    <a:pt x="1132" y="322"/>
                  </a:cubicBezTo>
                  <a:cubicBezTo>
                    <a:pt x="1125" y="370"/>
                    <a:pt x="1125" y="370"/>
                    <a:pt x="1125" y="370"/>
                  </a:cubicBezTo>
                  <a:cubicBezTo>
                    <a:pt x="1096" y="336"/>
                    <a:pt x="1096" y="336"/>
                    <a:pt x="1096" y="336"/>
                  </a:cubicBezTo>
                  <a:cubicBezTo>
                    <a:pt x="1096" y="336"/>
                    <a:pt x="1069" y="351"/>
                    <a:pt x="1055" y="347"/>
                  </a:cubicBezTo>
                  <a:cubicBezTo>
                    <a:pt x="1041" y="344"/>
                    <a:pt x="1052" y="320"/>
                    <a:pt x="1052" y="320"/>
                  </a:cubicBezTo>
                  <a:cubicBezTo>
                    <a:pt x="1052" y="320"/>
                    <a:pt x="1041" y="301"/>
                    <a:pt x="1037" y="283"/>
                  </a:cubicBezTo>
                  <a:cubicBezTo>
                    <a:pt x="1034" y="265"/>
                    <a:pt x="1048" y="231"/>
                    <a:pt x="1048" y="231"/>
                  </a:cubicBezTo>
                  <a:cubicBezTo>
                    <a:pt x="1048" y="231"/>
                    <a:pt x="1035" y="224"/>
                    <a:pt x="1028" y="222"/>
                  </a:cubicBezTo>
                  <a:cubicBezTo>
                    <a:pt x="1021" y="220"/>
                    <a:pt x="1016" y="195"/>
                    <a:pt x="1016" y="195"/>
                  </a:cubicBezTo>
                  <a:cubicBezTo>
                    <a:pt x="996" y="213"/>
                    <a:pt x="996" y="213"/>
                    <a:pt x="996" y="213"/>
                  </a:cubicBezTo>
                  <a:cubicBezTo>
                    <a:pt x="960" y="186"/>
                    <a:pt x="960" y="186"/>
                    <a:pt x="960" y="186"/>
                  </a:cubicBezTo>
                  <a:cubicBezTo>
                    <a:pt x="955" y="161"/>
                    <a:pt x="955" y="161"/>
                    <a:pt x="955" y="161"/>
                  </a:cubicBezTo>
                  <a:cubicBezTo>
                    <a:pt x="946" y="170"/>
                    <a:pt x="946" y="170"/>
                    <a:pt x="946" y="170"/>
                  </a:cubicBezTo>
                  <a:cubicBezTo>
                    <a:pt x="912" y="161"/>
                    <a:pt x="912" y="161"/>
                    <a:pt x="912" y="161"/>
                  </a:cubicBezTo>
                  <a:cubicBezTo>
                    <a:pt x="926" y="136"/>
                    <a:pt x="926" y="136"/>
                    <a:pt x="926" y="136"/>
                  </a:cubicBezTo>
                  <a:cubicBezTo>
                    <a:pt x="903" y="130"/>
                    <a:pt x="903" y="130"/>
                    <a:pt x="903" y="130"/>
                  </a:cubicBezTo>
                  <a:cubicBezTo>
                    <a:pt x="903" y="130"/>
                    <a:pt x="890" y="111"/>
                    <a:pt x="887" y="100"/>
                  </a:cubicBezTo>
                  <a:cubicBezTo>
                    <a:pt x="883" y="89"/>
                    <a:pt x="881" y="80"/>
                    <a:pt x="881" y="80"/>
                  </a:cubicBezTo>
                  <a:cubicBezTo>
                    <a:pt x="881" y="80"/>
                    <a:pt x="863" y="69"/>
                    <a:pt x="856" y="69"/>
                  </a:cubicBezTo>
                  <a:cubicBezTo>
                    <a:pt x="849" y="69"/>
                    <a:pt x="840" y="71"/>
                    <a:pt x="833" y="61"/>
                  </a:cubicBezTo>
                  <a:cubicBezTo>
                    <a:pt x="826" y="50"/>
                    <a:pt x="817" y="25"/>
                    <a:pt x="801" y="18"/>
                  </a:cubicBezTo>
                  <a:cubicBezTo>
                    <a:pt x="785" y="10"/>
                    <a:pt x="758" y="19"/>
                    <a:pt x="758" y="19"/>
                  </a:cubicBezTo>
                  <a:cubicBezTo>
                    <a:pt x="742" y="0"/>
                    <a:pt x="742" y="0"/>
                    <a:pt x="742" y="0"/>
                  </a:cubicBezTo>
                  <a:cubicBezTo>
                    <a:pt x="704" y="32"/>
                    <a:pt x="704" y="32"/>
                    <a:pt x="704" y="32"/>
                  </a:cubicBezTo>
                  <a:cubicBezTo>
                    <a:pt x="688" y="96"/>
                    <a:pt x="688" y="96"/>
                    <a:pt x="688" y="96"/>
                  </a:cubicBezTo>
                  <a:cubicBezTo>
                    <a:pt x="613" y="161"/>
                    <a:pt x="613" y="161"/>
                    <a:pt x="613" y="161"/>
                  </a:cubicBezTo>
                  <a:cubicBezTo>
                    <a:pt x="613" y="161"/>
                    <a:pt x="573" y="163"/>
                    <a:pt x="561" y="155"/>
                  </a:cubicBezTo>
                  <a:cubicBezTo>
                    <a:pt x="548" y="148"/>
                    <a:pt x="534" y="138"/>
                    <a:pt x="525" y="141"/>
                  </a:cubicBezTo>
                  <a:cubicBezTo>
                    <a:pt x="516" y="145"/>
                    <a:pt x="518" y="182"/>
                    <a:pt x="514" y="193"/>
                  </a:cubicBezTo>
                  <a:cubicBezTo>
                    <a:pt x="510" y="204"/>
                    <a:pt x="498" y="236"/>
                    <a:pt x="498" y="241"/>
                  </a:cubicBezTo>
                  <a:cubicBezTo>
                    <a:pt x="498" y="247"/>
                    <a:pt x="496" y="272"/>
                    <a:pt x="496" y="272"/>
                  </a:cubicBezTo>
                  <a:cubicBezTo>
                    <a:pt x="496" y="272"/>
                    <a:pt x="453" y="288"/>
                    <a:pt x="444" y="302"/>
                  </a:cubicBezTo>
                  <a:cubicBezTo>
                    <a:pt x="435" y="317"/>
                    <a:pt x="451" y="333"/>
                    <a:pt x="451" y="333"/>
                  </a:cubicBezTo>
                  <a:cubicBezTo>
                    <a:pt x="451" y="333"/>
                    <a:pt x="441" y="336"/>
                    <a:pt x="432" y="336"/>
                  </a:cubicBezTo>
                  <a:cubicBezTo>
                    <a:pt x="423" y="336"/>
                    <a:pt x="412" y="349"/>
                    <a:pt x="412" y="349"/>
                  </a:cubicBezTo>
                  <a:cubicBezTo>
                    <a:pt x="398" y="336"/>
                    <a:pt x="398" y="336"/>
                    <a:pt x="398" y="336"/>
                  </a:cubicBezTo>
                  <a:cubicBezTo>
                    <a:pt x="376" y="333"/>
                    <a:pt x="376" y="333"/>
                    <a:pt x="376" y="333"/>
                  </a:cubicBezTo>
                  <a:cubicBezTo>
                    <a:pt x="358" y="317"/>
                    <a:pt x="358" y="317"/>
                    <a:pt x="358" y="317"/>
                  </a:cubicBezTo>
                  <a:cubicBezTo>
                    <a:pt x="340" y="335"/>
                    <a:pt x="340" y="335"/>
                    <a:pt x="340" y="335"/>
                  </a:cubicBezTo>
                  <a:cubicBezTo>
                    <a:pt x="340" y="335"/>
                    <a:pt x="353" y="354"/>
                    <a:pt x="351" y="362"/>
                  </a:cubicBezTo>
                  <a:cubicBezTo>
                    <a:pt x="349" y="369"/>
                    <a:pt x="347" y="385"/>
                    <a:pt x="347" y="385"/>
                  </a:cubicBezTo>
                  <a:cubicBezTo>
                    <a:pt x="369" y="399"/>
                    <a:pt x="369" y="399"/>
                    <a:pt x="369" y="399"/>
                  </a:cubicBezTo>
                  <a:cubicBezTo>
                    <a:pt x="367" y="462"/>
                    <a:pt x="367" y="462"/>
                    <a:pt x="367" y="462"/>
                  </a:cubicBezTo>
                  <a:cubicBezTo>
                    <a:pt x="292" y="476"/>
                    <a:pt x="292" y="476"/>
                    <a:pt x="292" y="476"/>
                  </a:cubicBezTo>
                  <a:cubicBezTo>
                    <a:pt x="292" y="476"/>
                    <a:pt x="283" y="440"/>
                    <a:pt x="274" y="433"/>
                  </a:cubicBezTo>
                  <a:cubicBezTo>
                    <a:pt x="265" y="426"/>
                    <a:pt x="247" y="412"/>
                    <a:pt x="247" y="412"/>
                  </a:cubicBezTo>
                  <a:cubicBezTo>
                    <a:pt x="227" y="433"/>
                    <a:pt x="227" y="433"/>
                    <a:pt x="227" y="433"/>
                  </a:cubicBezTo>
                  <a:cubicBezTo>
                    <a:pt x="165" y="406"/>
                    <a:pt x="165" y="406"/>
                    <a:pt x="165" y="406"/>
                  </a:cubicBezTo>
                  <a:cubicBezTo>
                    <a:pt x="124" y="469"/>
                    <a:pt x="124" y="469"/>
                    <a:pt x="124" y="469"/>
                  </a:cubicBezTo>
                  <a:cubicBezTo>
                    <a:pt x="98" y="417"/>
                    <a:pt x="98" y="417"/>
                    <a:pt x="98" y="417"/>
                  </a:cubicBezTo>
                  <a:cubicBezTo>
                    <a:pt x="82" y="437"/>
                    <a:pt x="82" y="437"/>
                    <a:pt x="82" y="437"/>
                  </a:cubicBezTo>
                  <a:cubicBezTo>
                    <a:pt x="45" y="442"/>
                    <a:pt x="45" y="442"/>
                    <a:pt x="45" y="442"/>
                  </a:cubicBezTo>
                  <a:cubicBezTo>
                    <a:pt x="45" y="442"/>
                    <a:pt x="0" y="492"/>
                    <a:pt x="5" y="501"/>
                  </a:cubicBezTo>
                  <a:cubicBezTo>
                    <a:pt x="11" y="510"/>
                    <a:pt x="39" y="521"/>
                    <a:pt x="39" y="521"/>
                  </a:cubicBezTo>
                  <a:cubicBezTo>
                    <a:pt x="39" y="521"/>
                    <a:pt x="29" y="630"/>
                    <a:pt x="36" y="643"/>
                  </a:cubicBezTo>
                  <a:cubicBezTo>
                    <a:pt x="43" y="655"/>
                    <a:pt x="50" y="725"/>
                    <a:pt x="50" y="725"/>
                  </a:cubicBezTo>
                  <a:cubicBezTo>
                    <a:pt x="82" y="711"/>
                    <a:pt x="82" y="711"/>
                    <a:pt x="82" y="711"/>
                  </a:cubicBezTo>
                  <a:cubicBezTo>
                    <a:pt x="70" y="763"/>
                    <a:pt x="70" y="763"/>
                    <a:pt x="70" y="763"/>
                  </a:cubicBezTo>
                  <a:cubicBezTo>
                    <a:pt x="70" y="763"/>
                    <a:pt x="89" y="757"/>
                    <a:pt x="97" y="763"/>
                  </a:cubicBezTo>
                  <a:cubicBezTo>
                    <a:pt x="104" y="768"/>
                    <a:pt x="88" y="793"/>
                    <a:pt x="88" y="793"/>
                  </a:cubicBezTo>
                  <a:cubicBezTo>
                    <a:pt x="88" y="793"/>
                    <a:pt x="109" y="809"/>
                    <a:pt x="109" y="820"/>
                  </a:cubicBezTo>
                  <a:cubicBezTo>
                    <a:pt x="109" y="831"/>
                    <a:pt x="100" y="856"/>
                    <a:pt x="89" y="856"/>
                  </a:cubicBezTo>
                  <a:cubicBezTo>
                    <a:pt x="79" y="856"/>
                    <a:pt x="79" y="856"/>
                    <a:pt x="79" y="856"/>
                  </a:cubicBezTo>
                  <a:cubicBezTo>
                    <a:pt x="73" y="913"/>
                    <a:pt x="73" y="913"/>
                    <a:pt x="73" y="913"/>
                  </a:cubicBezTo>
                  <a:cubicBezTo>
                    <a:pt x="55" y="940"/>
                    <a:pt x="55" y="940"/>
                    <a:pt x="55" y="940"/>
                  </a:cubicBezTo>
                  <a:cubicBezTo>
                    <a:pt x="77" y="990"/>
                    <a:pt x="77" y="990"/>
                    <a:pt x="77" y="990"/>
                  </a:cubicBezTo>
                  <a:cubicBezTo>
                    <a:pt x="120" y="983"/>
                    <a:pt x="120" y="983"/>
                    <a:pt x="120" y="983"/>
                  </a:cubicBezTo>
                  <a:cubicBezTo>
                    <a:pt x="141" y="996"/>
                    <a:pt x="141" y="996"/>
                    <a:pt x="141" y="996"/>
                  </a:cubicBezTo>
                  <a:cubicBezTo>
                    <a:pt x="167" y="996"/>
                    <a:pt x="167" y="996"/>
                    <a:pt x="167" y="996"/>
                  </a:cubicBezTo>
                  <a:cubicBezTo>
                    <a:pt x="172" y="972"/>
                    <a:pt x="172" y="972"/>
                    <a:pt x="172" y="972"/>
                  </a:cubicBezTo>
                  <a:cubicBezTo>
                    <a:pt x="193" y="960"/>
                    <a:pt x="193" y="960"/>
                    <a:pt x="193" y="960"/>
                  </a:cubicBezTo>
                  <a:cubicBezTo>
                    <a:pt x="195" y="919"/>
                    <a:pt x="195" y="919"/>
                    <a:pt x="195" y="919"/>
                  </a:cubicBezTo>
                  <a:cubicBezTo>
                    <a:pt x="247" y="910"/>
                    <a:pt x="247" y="910"/>
                    <a:pt x="247" y="910"/>
                  </a:cubicBezTo>
                  <a:cubicBezTo>
                    <a:pt x="256" y="929"/>
                    <a:pt x="256" y="929"/>
                    <a:pt x="256" y="929"/>
                  </a:cubicBezTo>
                  <a:cubicBezTo>
                    <a:pt x="285" y="915"/>
                    <a:pt x="285" y="915"/>
                    <a:pt x="285" y="915"/>
                  </a:cubicBezTo>
                  <a:cubicBezTo>
                    <a:pt x="285" y="915"/>
                    <a:pt x="285" y="897"/>
                    <a:pt x="288" y="886"/>
                  </a:cubicBezTo>
                  <a:cubicBezTo>
                    <a:pt x="292" y="876"/>
                    <a:pt x="296" y="863"/>
                    <a:pt x="296" y="863"/>
                  </a:cubicBezTo>
                  <a:cubicBezTo>
                    <a:pt x="276" y="833"/>
                    <a:pt x="276" y="833"/>
                    <a:pt x="276" y="833"/>
                  </a:cubicBezTo>
                  <a:cubicBezTo>
                    <a:pt x="276" y="833"/>
                    <a:pt x="263" y="863"/>
                    <a:pt x="254" y="863"/>
                  </a:cubicBezTo>
                  <a:cubicBezTo>
                    <a:pt x="245" y="863"/>
                    <a:pt x="231" y="861"/>
                    <a:pt x="231" y="861"/>
                  </a:cubicBezTo>
                  <a:cubicBezTo>
                    <a:pt x="249" y="845"/>
                    <a:pt x="249" y="845"/>
                    <a:pt x="249" y="845"/>
                  </a:cubicBezTo>
                  <a:cubicBezTo>
                    <a:pt x="220" y="834"/>
                    <a:pt x="220" y="834"/>
                    <a:pt x="220" y="834"/>
                  </a:cubicBezTo>
                  <a:cubicBezTo>
                    <a:pt x="222" y="802"/>
                    <a:pt x="222" y="802"/>
                    <a:pt x="222" y="802"/>
                  </a:cubicBezTo>
                  <a:cubicBezTo>
                    <a:pt x="222" y="802"/>
                    <a:pt x="253" y="800"/>
                    <a:pt x="265" y="793"/>
                  </a:cubicBezTo>
                  <a:cubicBezTo>
                    <a:pt x="278" y="786"/>
                    <a:pt x="288" y="783"/>
                    <a:pt x="288" y="783"/>
                  </a:cubicBezTo>
                  <a:cubicBezTo>
                    <a:pt x="315" y="799"/>
                    <a:pt x="315" y="799"/>
                    <a:pt x="315" y="799"/>
                  </a:cubicBezTo>
                  <a:cubicBezTo>
                    <a:pt x="333" y="781"/>
                    <a:pt x="333" y="781"/>
                    <a:pt x="333" y="781"/>
                  </a:cubicBezTo>
                  <a:cubicBezTo>
                    <a:pt x="333" y="781"/>
                    <a:pt x="349" y="800"/>
                    <a:pt x="355" y="800"/>
                  </a:cubicBezTo>
                  <a:cubicBezTo>
                    <a:pt x="360" y="800"/>
                    <a:pt x="378" y="813"/>
                    <a:pt x="378" y="813"/>
                  </a:cubicBezTo>
                  <a:cubicBezTo>
                    <a:pt x="387" y="836"/>
                    <a:pt x="387" y="836"/>
                    <a:pt x="387" y="836"/>
                  </a:cubicBezTo>
                  <a:cubicBezTo>
                    <a:pt x="389" y="790"/>
                    <a:pt x="389" y="790"/>
                    <a:pt x="389" y="790"/>
                  </a:cubicBezTo>
                  <a:cubicBezTo>
                    <a:pt x="433" y="775"/>
                    <a:pt x="433" y="775"/>
                    <a:pt x="433" y="775"/>
                  </a:cubicBezTo>
                  <a:cubicBezTo>
                    <a:pt x="433" y="775"/>
                    <a:pt x="419" y="817"/>
                    <a:pt x="419" y="827"/>
                  </a:cubicBezTo>
                  <a:cubicBezTo>
                    <a:pt x="419" y="838"/>
                    <a:pt x="430" y="879"/>
                    <a:pt x="430" y="879"/>
                  </a:cubicBezTo>
                  <a:cubicBezTo>
                    <a:pt x="455" y="879"/>
                    <a:pt x="455" y="879"/>
                    <a:pt x="455" y="879"/>
                  </a:cubicBezTo>
                  <a:cubicBezTo>
                    <a:pt x="457" y="847"/>
                    <a:pt x="457" y="847"/>
                    <a:pt x="457" y="847"/>
                  </a:cubicBezTo>
                  <a:cubicBezTo>
                    <a:pt x="473" y="842"/>
                    <a:pt x="473" y="842"/>
                    <a:pt x="473" y="842"/>
                  </a:cubicBezTo>
                  <a:cubicBezTo>
                    <a:pt x="500" y="885"/>
                    <a:pt x="500" y="885"/>
                    <a:pt x="500" y="885"/>
                  </a:cubicBezTo>
                  <a:cubicBezTo>
                    <a:pt x="521" y="847"/>
                    <a:pt x="521" y="847"/>
                    <a:pt x="521" y="847"/>
                  </a:cubicBezTo>
                  <a:cubicBezTo>
                    <a:pt x="534" y="863"/>
                    <a:pt x="534" y="863"/>
                    <a:pt x="534" y="863"/>
                  </a:cubicBezTo>
                  <a:cubicBezTo>
                    <a:pt x="557" y="872"/>
                    <a:pt x="557" y="872"/>
                    <a:pt x="557" y="872"/>
                  </a:cubicBezTo>
                  <a:cubicBezTo>
                    <a:pt x="555" y="915"/>
                    <a:pt x="555" y="915"/>
                    <a:pt x="555" y="915"/>
                  </a:cubicBezTo>
                  <a:cubicBezTo>
                    <a:pt x="555" y="915"/>
                    <a:pt x="570" y="933"/>
                    <a:pt x="575" y="940"/>
                  </a:cubicBezTo>
                  <a:cubicBezTo>
                    <a:pt x="580" y="947"/>
                    <a:pt x="582" y="956"/>
                    <a:pt x="582" y="956"/>
                  </a:cubicBezTo>
                  <a:cubicBezTo>
                    <a:pt x="582" y="956"/>
                    <a:pt x="570" y="962"/>
                    <a:pt x="562" y="971"/>
                  </a:cubicBezTo>
                  <a:cubicBezTo>
                    <a:pt x="555" y="980"/>
                    <a:pt x="537" y="1008"/>
                    <a:pt x="537" y="1008"/>
                  </a:cubicBezTo>
                  <a:cubicBezTo>
                    <a:pt x="561" y="1019"/>
                    <a:pt x="561" y="1019"/>
                    <a:pt x="561" y="1019"/>
                  </a:cubicBezTo>
                  <a:cubicBezTo>
                    <a:pt x="561" y="1019"/>
                    <a:pt x="568" y="1005"/>
                    <a:pt x="575" y="997"/>
                  </a:cubicBezTo>
                  <a:cubicBezTo>
                    <a:pt x="582" y="990"/>
                    <a:pt x="593" y="981"/>
                    <a:pt x="593" y="981"/>
                  </a:cubicBezTo>
                  <a:cubicBezTo>
                    <a:pt x="593" y="981"/>
                    <a:pt x="605" y="1012"/>
                    <a:pt x="605" y="1035"/>
                  </a:cubicBezTo>
                  <a:cubicBezTo>
                    <a:pt x="605" y="1058"/>
                    <a:pt x="607" y="1087"/>
                    <a:pt x="607" y="1087"/>
                  </a:cubicBezTo>
                  <a:cubicBezTo>
                    <a:pt x="677" y="1087"/>
                    <a:pt x="677" y="1087"/>
                    <a:pt x="677" y="1087"/>
                  </a:cubicBezTo>
                  <a:cubicBezTo>
                    <a:pt x="677" y="1087"/>
                    <a:pt x="674" y="1067"/>
                    <a:pt x="679" y="1058"/>
                  </a:cubicBezTo>
                  <a:cubicBezTo>
                    <a:pt x="684" y="1049"/>
                    <a:pt x="704" y="1024"/>
                    <a:pt x="704" y="1024"/>
                  </a:cubicBezTo>
                  <a:cubicBezTo>
                    <a:pt x="704" y="1024"/>
                    <a:pt x="708" y="1060"/>
                    <a:pt x="715" y="1060"/>
                  </a:cubicBezTo>
                  <a:cubicBezTo>
                    <a:pt x="722" y="1060"/>
                    <a:pt x="733" y="1060"/>
                    <a:pt x="733" y="1060"/>
                  </a:cubicBezTo>
                  <a:cubicBezTo>
                    <a:pt x="738" y="1105"/>
                    <a:pt x="738" y="1105"/>
                    <a:pt x="738" y="1105"/>
                  </a:cubicBezTo>
                  <a:cubicBezTo>
                    <a:pt x="718" y="1137"/>
                    <a:pt x="718" y="1137"/>
                    <a:pt x="718" y="1137"/>
                  </a:cubicBezTo>
                  <a:cubicBezTo>
                    <a:pt x="718" y="1137"/>
                    <a:pt x="740" y="1134"/>
                    <a:pt x="743" y="1139"/>
                  </a:cubicBezTo>
                  <a:cubicBezTo>
                    <a:pt x="747" y="1144"/>
                    <a:pt x="774" y="1169"/>
                    <a:pt x="768" y="1178"/>
                  </a:cubicBezTo>
                  <a:cubicBezTo>
                    <a:pt x="763" y="1187"/>
                    <a:pt x="734" y="1187"/>
                    <a:pt x="734" y="1187"/>
                  </a:cubicBezTo>
                  <a:cubicBezTo>
                    <a:pt x="740" y="1205"/>
                    <a:pt x="740" y="1205"/>
                    <a:pt x="740" y="1205"/>
                  </a:cubicBezTo>
                  <a:cubicBezTo>
                    <a:pt x="740" y="1205"/>
                    <a:pt x="724" y="1227"/>
                    <a:pt x="729" y="1236"/>
                  </a:cubicBezTo>
                  <a:cubicBezTo>
                    <a:pt x="734" y="1245"/>
                    <a:pt x="749" y="1245"/>
                    <a:pt x="752" y="1252"/>
                  </a:cubicBezTo>
                  <a:cubicBezTo>
                    <a:pt x="756" y="1259"/>
                    <a:pt x="749" y="1272"/>
                    <a:pt x="749" y="1281"/>
                  </a:cubicBezTo>
                  <a:cubicBezTo>
                    <a:pt x="749" y="1289"/>
                    <a:pt x="754" y="1300"/>
                    <a:pt x="754" y="1300"/>
                  </a:cubicBezTo>
                  <a:cubicBezTo>
                    <a:pt x="734" y="1311"/>
                    <a:pt x="734" y="1311"/>
                    <a:pt x="734" y="1311"/>
                  </a:cubicBezTo>
                  <a:cubicBezTo>
                    <a:pt x="754" y="1384"/>
                    <a:pt x="754" y="1384"/>
                    <a:pt x="754" y="1384"/>
                  </a:cubicBezTo>
                  <a:cubicBezTo>
                    <a:pt x="826" y="1429"/>
                    <a:pt x="826" y="1429"/>
                    <a:pt x="826" y="1429"/>
                  </a:cubicBezTo>
                  <a:cubicBezTo>
                    <a:pt x="829" y="1445"/>
                    <a:pt x="829" y="1445"/>
                    <a:pt x="829" y="1445"/>
                  </a:cubicBezTo>
                  <a:cubicBezTo>
                    <a:pt x="799" y="1469"/>
                    <a:pt x="799" y="1469"/>
                    <a:pt x="799" y="1469"/>
                  </a:cubicBezTo>
                  <a:cubicBezTo>
                    <a:pt x="840" y="1543"/>
                    <a:pt x="840" y="1543"/>
                    <a:pt x="840" y="1543"/>
                  </a:cubicBezTo>
                  <a:cubicBezTo>
                    <a:pt x="890" y="1551"/>
                    <a:pt x="890" y="1551"/>
                    <a:pt x="890" y="1551"/>
                  </a:cubicBezTo>
                  <a:cubicBezTo>
                    <a:pt x="890" y="1551"/>
                    <a:pt x="966" y="1637"/>
                    <a:pt x="962" y="1648"/>
                  </a:cubicBezTo>
                  <a:cubicBezTo>
                    <a:pt x="958" y="1659"/>
                    <a:pt x="942" y="1669"/>
                    <a:pt x="942" y="1669"/>
                  </a:cubicBezTo>
                  <a:cubicBezTo>
                    <a:pt x="942" y="1669"/>
                    <a:pt x="966" y="1702"/>
                    <a:pt x="964" y="1710"/>
                  </a:cubicBezTo>
                  <a:cubicBezTo>
                    <a:pt x="962" y="1719"/>
                    <a:pt x="939" y="1743"/>
                    <a:pt x="939" y="1743"/>
                  </a:cubicBezTo>
                  <a:cubicBezTo>
                    <a:pt x="957" y="1753"/>
                    <a:pt x="957" y="1753"/>
                    <a:pt x="957" y="1753"/>
                  </a:cubicBezTo>
                  <a:cubicBezTo>
                    <a:pt x="953" y="1798"/>
                    <a:pt x="953" y="1798"/>
                    <a:pt x="953" y="1798"/>
                  </a:cubicBezTo>
                  <a:cubicBezTo>
                    <a:pt x="933" y="1804"/>
                    <a:pt x="933" y="1804"/>
                    <a:pt x="933" y="1804"/>
                  </a:cubicBezTo>
                  <a:cubicBezTo>
                    <a:pt x="937" y="1838"/>
                    <a:pt x="937" y="1838"/>
                    <a:pt x="937" y="1838"/>
                  </a:cubicBezTo>
                  <a:cubicBezTo>
                    <a:pt x="962" y="1836"/>
                    <a:pt x="962" y="1836"/>
                    <a:pt x="962" y="1836"/>
                  </a:cubicBezTo>
                  <a:cubicBezTo>
                    <a:pt x="980" y="1890"/>
                    <a:pt x="980" y="1890"/>
                    <a:pt x="980" y="1890"/>
                  </a:cubicBezTo>
                  <a:cubicBezTo>
                    <a:pt x="931" y="1924"/>
                    <a:pt x="931" y="1924"/>
                    <a:pt x="931" y="1924"/>
                  </a:cubicBezTo>
                  <a:cubicBezTo>
                    <a:pt x="937" y="1882"/>
                    <a:pt x="937" y="1882"/>
                    <a:pt x="937" y="1882"/>
                  </a:cubicBezTo>
                  <a:cubicBezTo>
                    <a:pt x="921" y="1877"/>
                    <a:pt x="921" y="1877"/>
                    <a:pt x="921" y="1877"/>
                  </a:cubicBezTo>
                  <a:cubicBezTo>
                    <a:pt x="915" y="1899"/>
                    <a:pt x="915" y="1899"/>
                    <a:pt x="915" y="1899"/>
                  </a:cubicBezTo>
                  <a:cubicBezTo>
                    <a:pt x="896" y="1908"/>
                    <a:pt x="896" y="1908"/>
                    <a:pt x="896" y="1908"/>
                  </a:cubicBezTo>
                  <a:cubicBezTo>
                    <a:pt x="896" y="1908"/>
                    <a:pt x="854" y="1875"/>
                    <a:pt x="847" y="1875"/>
                  </a:cubicBezTo>
                  <a:cubicBezTo>
                    <a:pt x="840" y="1875"/>
                    <a:pt x="819" y="1888"/>
                    <a:pt x="822" y="1899"/>
                  </a:cubicBezTo>
                  <a:cubicBezTo>
                    <a:pt x="826" y="1909"/>
                    <a:pt x="828" y="1929"/>
                    <a:pt x="828" y="1929"/>
                  </a:cubicBezTo>
                  <a:cubicBezTo>
                    <a:pt x="872" y="1958"/>
                    <a:pt x="872" y="1958"/>
                    <a:pt x="872" y="1958"/>
                  </a:cubicBezTo>
                  <a:cubicBezTo>
                    <a:pt x="860" y="1977"/>
                    <a:pt x="860" y="1977"/>
                    <a:pt x="860" y="1977"/>
                  </a:cubicBezTo>
                  <a:cubicBezTo>
                    <a:pt x="856" y="2040"/>
                    <a:pt x="856" y="2040"/>
                    <a:pt x="856" y="2040"/>
                  </a:cubicBezTo>
                  <a:cubicBezTo>
                    <a:pt x="856" y="2040"/>
                    <a:pt x="831" y="2053"/>
                    <a:pt x="826" y="2053"/>
                  </a:cubicBezTo>
                  <a:cubicBezTo>
                    <a:pt x="820" y="2053"/>
                    <a:pt x="801" y="2060"/>
                    <a:pt x="801" y="2060"/>
                  </a:cubicBezTo>
                  <a:cubicBezTo>
                    <a:pt x="806" y="2080"/>
                    <a:pt x="806" y="2080"/>
                    <a:pt x="806" y="2080"/>
                  </a:cubicBezTo>
                  <a:cubicBezTo>
                    <a:pt x="772" y="2094"/>
                    <a:pt x="772" y="2094"/>
                    <a:pt x="772" y="2094"/>
                  </a:cubicBezTo>
                  <a:cubicBezTo>
                    <a:pt x="763" y="2114"/>
                    <a:pt x="763" y="2114"/>
                    <a:pt x="763" y="2114"/>
                  </a:cubicBezTo>
                  <a:cubicBezTo>
                    <a:pt x="749" y="2123"/>
                    <a:pt x="749" y="2123"/>
                    <a:pt x="749" y="2123"/>
                  </a:cubicBezTo>
                  <a:cubicBezTo>
                    <a:pt x="718" y="2108"/>
                    <a:pt x="718" y="2108"/>
                    <a:pt x="718" y="2108"/>
                  </a:cubicBezTo>
                  <a:cubicBezTo>
                    <a:pt x="670" y="2112"/>
                    <a:pt x="670" y="2112"/>
                    <a:pt x="670" y="2112"/>
                  </a:cubicBezTo>
                  <a:cubicBezTo>
                    <a:pt x="679" y="2144"/>
                    <a:pt x="679" y="2144"/>
                    <a:pt x="679" y="2144"/>
                  </a:cubicBezTo>
                  <a:cubicBezTo>
                    <a:pt x="648" y="2183"/>
                    <a:pt x="648" y="2183"/>
                    <a:pt x="648" y="2183"/>
                  </a:cubicBezTo>
                  <a:cubicBezTo>
                    <a:pt x="648" y="2221"/>
                    <a:pt x="648" y="2221"/>
                    <a:pt x="648" y="2221"/>
                  </a:cubicBezTo>
                  <a:cubicBezTo>
                    <a:pt x="648" y="2221"/>
                    <a:pt x="672" y="2234"/>
                    <a:pt x="677" y="2246"/>
                  </a:cubicBezTo>
                  <a:cubicBezTo>
                    <a:pt x="682" y="2259"/>
                    <a:pt x="697" y="2334"/>
                    <a:pt x="704" y="2363"/>
                  </a:cubicBezTo>
                  <a:cubicBezTo>
                    <a:pt x="711" y="2391"/>
                    <a:pt x="751" y="2472"/>
                    <a:pt x="751" y="2472"/>
                  </a:cubicBezTo>
                  <a:cubicBezTo>
                    <a:pt x="731" y="2499"/>
                    <a:pt x="731" y="2499"/>
                    <a:pt x="731" y="2499"/>
                  </a:cubicBezTo>
                  <a:cubicBezTo>
                    <a:pt x="754" y="2508"/>
                    <a:pt x="754" y="2508"/>
                    <a:pt x="754" y="2508"/>
                  </a:cubicBezTo>
                  <a:cubicBezTo>
                    <a:pt x="725" y="2547"/>
                    <a:pt x="725" y="2547"/>
                    <a:pt x="725" y="2547"/>
                  </a:cubicBezTo>
                  <a:cubicBezTo>
                    <a:pt x="729" y="2588"/>
                    <a:pt x="729" y="2588"/>
                    <a:pt x="729" y="2588"/>
                  </a:cubicBezTo>
                  <a:cubicBezTo>
                    <a:pt x="704" y="2624"/>
                    <a:pt x="704" y="2624"/>
                    <a:pt x="704" y="2624"/>
                  </a:cubicBezTo>
                  <a:cubicBezTo>
                    <a:pt x="722" y="2642"/>
                    <a:pt x="722" y="2642"/>
                    <a:pt x="722" y="2642"/>
                  </a:cubicBezTo>
                  <a:cubicBezTo>
                    <a:pt x="722" y="2642"/>
                    <a:pt x="731" y="2678"/>
                    <a:pt x="722" y="2690"/>
                  </a:cubicBezTo>
                  <a:cubicBezTo>
                    <a:pt x="713" y="2703"/>
                    <a:pt x="704" y="2714"/>
                    <a:pt x="704" y="2714"/>
                  </a:cubicBezTo>
                  <a:cubicBezTo>
                    <a:pt x="729" y="2757"/>
                    <a:pt x="729" y="2757"/>
                    <a:pt x="729" y="2757"/>
                  </a:cubicBezTo>
                  <a:cubicBezTo>
                    <a:pt x="690" y="2785"/>
                    <a:pt x="690" y="2785"/>
                    <a:pt x="690" y="2785"/>
                  </a:cubicBezTo>
                  <a:cubicBezTo>
                    <a:pt x="690" y="2785"/>
                    <a:pt x="716" y="2810"/>
                    <a:pt x="720" y="2818"/>
                  </a:cubicBezTo>
                  <a:cubicBezTo>
                    <a:pt x="724" y="2825"/>
                    <a:pt x="742" y="2866"/>
                    <a:pt x="738" y="2879"/>
                  </a:cubicBezTo>
                  <a:cubicBezTo>
                    <a:pt x="734" y="2891"/>
                    <a:pt x="691" y="2932"/>
                    <a:pt x="691" y="2932"/>
                  </a:cubicBezTo>
                  <a:cubicBezTo>
                    <a:pt x="666" y="2900"/>
                    <a:pt x="666" y="2900"/>
                    <a:pt x="666" y="2900"/>
                  </a:cubicBezTo>
                  <a:cubicBezTo>
                    <a:pt x="632" y="2893"/>
                    <a:pt x="632" y="2893"/>
                    <a:pt x="632" y="2893"/>
                  </a:cubicBezTo>
                  <a:cubicBezTo>
                    <a:pt x="618" y="2920"/>
                    <a:pt x="618" y="2920"/>
                    <a:pt x="618" y="2920"/>
                  </a:cubicBezTo>
                  <a:cubicBezTo>
                    <a:pt x="528" y="2905"/>
                    <a:pt x="528" y="2905"/>
                    <a:pt x="528" y="2905"/>
                  </a:cubicBezTo>
                  <a:cubicBezTo>
                    <a:pt x="528" y="2905"/>
                    <a:pt x="519" y="2938"/>
                    <a:pt x="503" y="2943"/>
                  </a:cubicBezTo>
                  <a:cubicBezTo>
                    <a:pt x="487" y="2948"/>
                    <a:pt x="450" y="2968"/>
                    <a:pt x="437" y="2968"/>
                  </a:cubicBezTo>
                  <a:cubicBezTo>
                    <a:pt x="424" y="2968"/>
                    <a:pt x="399" y="2968"/>
                    <a:pt x="399" y="2968"/>
                  </a:cubicBezTo>
                  <a:cubicBezTo>
                    <a:pt x="376" y="2997"/>
                    <a:pt x="376" y="2997"/>
                    <a:pt x="376" y="2997"/>
                  </a:cubicBezTo>
                  <a:cubicBezTo>
                    <a:pt x="376" y="2997"/>
                    <a:pt x="443" y="3038"/>
                    <a:pt x="455" y="3046"/>
                  </a:cubicBezTo>
                  <a:cubicBezTo>
                    <a:pt x="458" y="3046"/>
                    <a:pt x="459" y="3046"/>
                    <a:pt x="459" y="3046"/>
                  </a:cubicBezTo>
                  <a:cubicBezTo>
                    <a:pt x="459" y="3046"/>
                    <a:pt x="459" y="3021"/>
                    <a:pt x="468" y="3012"/>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4" name="Freeform 369">
              <a:extLst>
                <a:ext uri="{FF2B5EF4-FFF2-40B4-BE49-F238E27FC236}">
                  <a16:creationId xmlns:a16="http://schemas.microsoft.com/office/drawing/2014/main" id="{609AF472-D7F1-4758-A813-7282BDD43BA6}"/>
                </a:ext>
              </a:extLst>
            </p:cNvPr>
            <p:cNvSpPr>
              <a:spLocks/>
            </p:cNvSpPr>
            <p:nvPr/>
          </p:nvSpPr>
          <p:spPr bwMode="gray">
            <a:xfrm>
              <a:off x="4932040" y="3123684"/>
              <a:ext cx="1232229" cy="1166096"/>
            </a:xfrm>
            <a:custGeom>
              <a:avLst/>
              <a:gdLst>
                <a:gd name="T0" fmla="*/ 1183 w 2273"/>
                <a:gd name="T1" fmla="*/ 1605 h 2150"/>
                <a:gd name="T2" fmla="*/ 1284 w 2273"/>
                <a:gd name="T3" fmla="*/ 1686 h 2150"/>
                <a:gd name="T4" fmla="*/ 1391 w 2273"/>
                <a:gd name="T5" fmla="*/ 1832 h 2150"/>
                <a:gd name="T6" fmla="*/ 1457 w 2273"/>
                <a:gd name="T7" fmla="*/ 1702 h 2150"/>
                <a:gd name="T8" fmla="*/ 1594 w 2273"/>
                <a:gd name="T9" fmla="*/ 1644 h 2150"/>
                <a:gd name="T10" fmla="*/ 1665 w 2273"/>
                <a:gd name="T11" fmla="*/ 1494 h 2150"/>
                <a:gd name="T12" fmla="*/ 1820 w 2273"/>
                <a:gd name="T13" fmla="*/ 1373 h 2150"/>
                <a:gd name="T14" fmla="*/ 1731 w 2273"/>
                <a:gd name="T15" fmla="*/ 1296 h 2150"/>
                <a:gd name="T16" fmla="*/ 1792 w 2273"/>
                <a:gd name="T17" fmla="*/ 1159 h 2150"/>
                <a:gd name="T18" fmla="*/ 1936 w 2273"/>
                <a:gd name="T19" fmla="*/ 1109 h 2150"/>
                <a:gd name="T20" fmla="*/ 2044 w 2273"/>
                <a:gd name="T21" fmla="*/ 1051 h 2150"/>
                <a:gd name="T22" fmla="*/ 2097 w 2273"/>
                <a:gd name="T23" fmla="*/ 1088 h 2150"/>
                <a:gd name="T24" fmla="*/ 2213 w 2273"/>
                <a:gd name="T25" fmla="*/ 965 h 2150"/>
                <a:gd name="T26" fmla="*/ 2248 w 2273"/>
                <a:gd name="T27" fmla="*/ 900 h 2150"/>
                <a:gd name="T28" fmla="*/ 2255 w 2273"/>
                <a:gd name="T29" fmla="*/ 766 h 2150"/>
                <a:gd name="T30" fmla="*/ 2198 w 2273"/>
                <a:gd name="T31" fmla="*/ 676 h 2150"/>
                <a:gd name="T32" fmla="*/ 2144 w 2273"/>
                <a:gd name="T33" fmla="*/ 567 h 2150"/>
                <a:gd name="T34" fmla="*/ 2112 w 2273"/>
                <a:gd name="T35" fmla="*/ 473 h 2150"/>
                <a:gd name="T36" fmla="*/ 2053 w 2273"/>
                <a:gd name="T37" fmla="*/ 412 h 2150"/>
                <a:gd name="T38" fmla="*/ 2026 w 2273"/>
                <a:gd name="T39" fmla="*/ 332 h 2150"/>
                <a:gd name="T40" fmla="*/ 2066 w 2273"/>
                <a:gd name="T41" fmla="*/ 150 h 2150"/>
                <a:gd name="T42" fmla="*/ 2015 w 2273"/>
                <a:gd name="T43" fmla="*/ 82 h 2150"/>
                <a:gd name="T44" fmla="*/ 1828 w 2273"/>
                <a:gd name="T45" fmla="*/ 135 h 2150"/>
                <a:gd name="T46" fmla="*/ 1677 w 2273"/>
                <a:gd name="T47" fmla="*/ 41 h 2150"/>
                <a:gd name="T48" fmla="*/ 1679 w 2273"/>
                <a:gd name="T49" fmla="*/ 294 h 2150"/>
                <a:gd name="T50" fmla="*/ 1634 w 2273"/>
                <a:gd name="T51" fmla="*/ 420 h 2150"/>
                <a:gd name="T52" fmla="*/ 1358 w 2273"/>
                <a:gd name="T53" fmla="*/ 496 h 2150"/>
                <a:gd name="T54" fmla="*/ 1360 w 2273"/>
                <a:gd name="T55" fmla="*/ 350 h 2150"/>
                <a:gd name="T56" fmla="*/ 1353 w 2273"/>
                <a:gd name="T57" fmla="*/ 221 h 2150"/>
                <a:gd name="T58" fmla="*/ 1212 w 2273"/>
                <a:gd name="T59" fmla="*/ 59 h 2150"/>
                <a:gd name="T60" fmla="*/ 1085 w 2273"/>
                <a:gd name="T61" fmla="*/ 155 h 2150"/>
                <a:gd name="T62" fmla="*/ 832 w 2273"/>
                <a:gd name="T63" fmla="*/ 253 h 2150"/>
                <a:gd name="T64" fmla="*/ 713 w 2273"/>
                <a:gd name="T65" fmla="*/ 305 h 2150"/>
                <a:gd name="T66" fmla="*/ 556 w 2273"/>
                <a:gd name="T67" fmla="*/ 447 h 2150"/>
                <a:gd name="T68" fmla="*/ 508 w 2273"/>
                <a:gd name="T69" fmla="*/ 574 h 2150"/>
                <a:gd name="T70" fmla="*/ 269 w 2273"/>
                <a:gd name="T71" fmla="*/ 597 h 2150"/>
                <a:gd name="T72" fmla="*/ 177 w 2273"/>
                <a:gd name="T73" fmla="*/ 610 h 2150"/>
                <a:gd name="T74" fmla="*/ 101 w 2273"/>
                <a:gd name="T75" fmla="*/ 718 h 2150"/>
                <a:gd name="T76" fmla="*/ 170 w 2273"/>
                <a:gd name="T77" fmla="*/ 861 h 2150"/>
                <a:gd name="T78" fmla="*/ 209 w 2273"/>
                <a:gd name="T79" fmla="*/ 1135 h 2150"/>
                <a:gd name="T80" fmla="*/ 186 w 2273"/>
                <a:gd name="T81" fmla="*/ 1312 h 2150"/>
                <a:gd name="T82" fmla="*/ 0 w 2273"/>
                <a:gd name="T83" fmla="*/ 1410 h 2150"/>
                <a:gd name="T84" fmla="*/ 94 w 2273"/>
                <a:gd name="T85" fmla="*/ 1525 h 2150"/>
                <a:gd name="T86" fmla="*/ 87 w 2273"/>
                <a:gd name="T87" fmla="*/ 1645 h 2150"/>
                <a:gd name="T88" fmla="*/ 166 w 2273"/>
                <a:gd name="T89" fmla="*/ 1808 h 2150"/>
                <a:gd name="T90" fmla="*/ 163 w 2273"/>
                <a:gd name="T91" fmla="*/ 1948 h 2150"/>
                <a:gd name="T92" fmla="*/ 290 w 2273"/>
                <a:gd name="T93" fmla="*/ 2150 h 2150"/>
                <a:gd name="T94" fmla="*/ 343 w 2273"/>
                <a:gd name="T95" fmla="*/ 2148 h 2150"/>
                <a:gd name="T96" fmla="*/ 489 w 2273"/>
                <a:gd name="T97" fmla="*/ 2148 h 2150"/>
                <a:gd name="T98" fmla="*/ 522 w 2273"/>
                <a:gd name="T99" fmla="*/ 2057 h 2150"/>
                <a:gd name="T100" fmla="*/ 589 w 2273"/>
                <a:gd name="T101" fmla="*/ 2040 h 2150"/>
                <a:gd name="T102" fmla="*/ 671 w 2273"/>
                <a:gd name="T103" fmla="*/ 1937 h 2150"/>
                <a:gd name="T104" fmla="*/ 824 w 2273"/>
                <a:gd name="T105" fmla="*/ 1861 h 2150"/>
                <a:gd name="T106" fmla="*/ 1037 w 2273"/>
                <a:gd name="T107" fmla="*/ 1777 h 2150"/>
                <a:gd name="T108" fmla="*/ 1128 w 2273"/>
                <a:gd name="T109" fmla="*/ 1703 h 21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73"/>
                <a:gd name="T166" fmla="*/ 0 h 2150"/>
                <a:gd name="T167" fmla="*/ 2273 w 2273"/>
                <a:gd name="T168" fmla="*/ 2150 h 21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73" h="2150">
                  <a:moveTo>
                    <a:pt x="1164" y="1684"/>
                  </a:moveTo>
                  <a:cubicBezTo>
                    <a:pt x="1190" y="1681"/>
                    <a:pt x="1190" y="1681"/>
                    <a:pt x="1190" y="1681"/>
                  </a:cubicBezTo>
                  <a:cubicBezTo>
                    <a:pt x="1181" y="1660"/>
                    <a:pt x="1181" y="1660"/>
                    <a:pt x="1181" y="1660"/>
                  </a:cubicBezTo>
                  <a:cubicBezTo>
                    <a:pt x="1190" y="1636"/>
                    <a:pt x="1190" y="1636"/>
                    <a:pt x="1190" y="1636"/>
                  </a:cubicBezTo>
                  <a:cubicBezTo>
                    <a:pt x="1183" y="1605"/>
                    <a:pt x="1183" y="1605"/>
                    <a:pt x="1183" y="1605"/>
                  </a:cubicBezTo>
                  <a:cubicBezTo>
                    <a:pt x="1183" y="1605"/>
                    <a:pt x="1197" y="1590"/>
                    <a:pt x="1216" y="1593"/>
                  </a:cubicBezTo>
                  <a:cubicBezTo>
                    <a:pt x="1236" y="1595"/>
                    <a:pt x="1233" y="1602"/>
                    <a:pt x="1233" y="1602"/>
                  </a:cubicBezTo>
                  <a:cubicBezTo>
                    <a:pt x="1231" y="1643"/>
                    <a:pt x="1231" y="1643"/>
                    <a:pt x="1231" y="1643"/>
                  </a:cubicBezTo>
                  <a:cubicBezTo>
                    <a:pt x="1231" y="1643"/>
                    <a:pt x="1262" y="1645"/>
                    <a:pt x="1267" y="1653"/>
                  </a:cubicBezTo>
                  <a:cubicBezTo>
                    <a:pt x="1272" y="1660"/>
                    <a:pt x="1284" y="1686"/>
                    <a:pt x="1284" y="1686"/>
                  </a:cubicBezTo>
                  <a:cubicBezTo>
                    <a:pt x="1284" y="1686"/>
                    <a:pt x="1307" y="1669"/>
                    <a:pt x="1312" y="1677"/>
                  </a:cubicBezTo>
                  <a:cubicBezTo>
                    <a:pt x="1317" y="1684"/>
                    <a:pt x="1324" y="1710"/>
                    <a:pt x="1317" y="1724"/>
                  </a:cubicBezTo>
                  <a:cubicBezTo>
                    <a:pt x="1310" y="1739"/>
                    <a:pt x="1310" y="1756"/>
                    <a:pt x="1322" y="1768"/>
                  </a:cubicBezTo>
                  <a:cubicBezTo>
                    <a:pt x="1334" y="1779"/>
                    <a:pt x="1358" y="1803"/>
                    <a:pt x="1358" y="1818"/>
                  </a:cubicBezTo>
                  <a:cubicBezTo>
                    <a:pt x="1358" y="1832"/>
                    <a:pt x="1382" y="1832"/>
                    <a:pt x="1391" y="1832"/>
                  </a:cubicBezTo>
                  <a:cubicBezTo>
                    <a:pt x="1401" y="1832"/>
                    <a:pt x="1406" y="1842"/>
                    <a:pt x="1406" y="1842"/>
                  </a:cubicBezTo>
                  <a:cubicBezTo>
                    <a:pt x="1420" y="1844"/>
                    <a:pt x="1420" y="1844"/>
                    <a:pt x="1420" y="1844"/>
                  </a:cubicBezTo>
                  <a:cubicBezTo>
                    <a:pt x="1441" y="1800"/>
                    <a:pt x="1441" y="1800"/>
                    <a:pt x="1441" y="1800"/>
                  </a:cubicBezTo>
                  <a:cubicBezTo>
                    <a:pt x="1420" y="1747"/>
                    <a:pt x="1420" y="1747"/>
                    <a:pt x="1420" y="1747"/>
                  </a:cubicBezTo>
                  <a:cubicBezTo>
                    <a:pt x="1457" y="1702"/>
                    <a:pt x="1457" y="1702"/>
                    <a:pt x="1457" y="1702"/>
                  </a:cubicBezTo>
                  <a:cubicBezTo>
                    <a:pt x="1457" y="1692"/>
                    <a:pt x="1457" y="1692"/>
                    <a:pt x="1457" y="1692"/>
                  </a:cubicBezTo>
                  <a:cubicBezTo>
                    <a:pt x="1512" y="1644"/>
                    <a:pt x="1512" y="1644"/>
                    <a:pt x="1512" y="1644"/>
                  </a:cubicBezTo>
                  <a:cubicBezTo>
                    <a:pt x="1525" y="1663"/>
                    <a:pt x="1525" y="1663"/>
                    <a:pt x="1525" y="1663"/>
                  </a:cubicBezTo>
                  <a:cubicBezTo>
                    <a:pt x="1568" y="1676"/>
                    <a:pt x="1568" y="1676"/>
                    <a:pt x="1568" y="1676"/>
                  </a:cubicBezTo>
                  <a:cubicBezTo>
                    <a:pt x="1568" y="1676"/>
                    <a:pt x="1586" y="1652"/>
                    <a:pt x="1594" y="1644"/>
                  </a:cubicBezTo>
                  <a:cubicBezTo>
                    <a:pt x="1602" y="1636"/>
                    <a:pt x="1618" y="1621"/>
                    <a:pt x="1618" y="1621"/>
                  </a:cubicBezTo>
                  <a:cubicBezTo>
                    <a:pt x="1633" y="1618"/>
                    <a:pt x="1633" y="1618"/>
                    <a:pt x="1633" y="1618"/>
                  </a:cubicBezTo>
                  <a:cubicBezTo>
                    <a:pt x="1633" y="1618"/>
                    <a:pt x="1626" y="1581"/>
                    <a:pt x="1641" y="1565"/>
                  </a:cubicBezTo>
                  <a:cubicBezTo>
                    <a:pt x="1657" y="1549"/>
                    <a:pt x="1678" y="1515"/>
                    <a:pt x="1678" y="1515"/>
                  </a:cubicBezTo>
                  <a:cubicBezTo>
                    <a:pt x="1665" y="1494"/>
                    <a:pt x="1665" y="1494"/>
                    <a:pt x="1665" y="1494"/>
                  </a:cubicBezTo>
                  <a:cubicBezTo>
                    <a:pt x="1673" y="1444"/>
                    <a:pt x="1673" y="1444"/>
                    <a:pt x="1673" y="1444"/>
                  </a:cubicBezTo>
                  <a:cubicBezTo>
                    <a:pt x="1789" y="1439"/>
                    <a:pt x="1789" y="1439"/>
                    <a:pt x="1789" y="1439"/>
                  </a:cubicBezTo>
                  <a:cubicBezTo>
                    <a:pt x="1802" y="1428"/>
                    <a:pt x="1802" y="1428"/>
                    <a:pt x="1802" y="1428"/>
                  </a:cubicBezTo>
                  <a:cubicBezTo>
                    <a:pt x="1784" y="1402"/>
                    <a:pt x="1784" y="1402"/>
                    <a:pt x="1784" y="1402"/>
                  </a:cubicBezTo>
                  <a:cubicBezTo>
                    <a:pt x="1820" y="1373"/>
                    <a:pt x="1820" y="1373"/>
                    <a:pt x="1820" y="1373"/>
                  </a:cubicBezTo>
                  <a:cubicBezTo>
                    <a:pt x="1834" y="1331"/>
                    <a:pt x="1834" y="1331"/>
                    <a:pt x="1834" y="1331"/>
                  </a:cubicBezTo>
                  <a:cubicBezTo>
                    <a:pt x="1834" y="1331"/>
                    <a:pt x="1826" y="1312"/>
                    <a:pt x="1818" y="1304"/>
                  </a:cubicBezTo>
                  <a:cubicBezTo>
                    <a:pt x="1810" y="1296"/>
                    <a:pt x="1807" y="1265"/>
                    <a:pt x="1807" y="1265"/>
                  </a:cubicBezTo>
                  <a:cubicBezTo>
                    <a:pt x="1807" y="1265"/>
                    <a:pt x="1760" y="1270"/>
                    <a:pt x="1752" y="1273"/>
                  </a:cubicBezTo>
                  <a:cubicBezTo>
                    <a:pt x="1744" y="1275"/>
                    <a:pt x="1731" y="1296"/>
                    <a:pt x="1731" y="1296"/>
                  </a:cubicBezTo>
                  <a:cubicBezTo>
                    <a:pt x="1707" y="1257"/>
                    <a:pt x="1707" y="1257"/>
                    <a:pt x="1707" y="1257"/>
                  </a:cubicBezTo>
                  <a:cubicBezTo>
                    <a:pt x="1723" y="1228"/>
                    <a:pt x="1723" y="1228"/>
                    <a:pt x="1723" y="1228"/>
                  </a:cubicBezTo>
                  <a:cubicBezTo>
                    <a:pt x="1723" y="1228"/>
                    <a:pt x="1731" y="1212"/>
                    <a:pt x="1741" y="1204"/>
                  </a:cubicBezTo>
                  <a:cubicBezTo>
                    <a:pt x="1752" y="1196"/>
                    <a:pt x="1760" y="1194"/>
                    <a:pt x="1776" y="1186"/>
                  </a:cubicBezTo>
                  <a:cubicBezTo>
                    <a:pt x="1792" y="1178"/>
                    <a:pt x="1792" y="1159"/>
                    <a:pt x="1792" y="1159"/>
                  </a:cubicBezTo>
                  <a:cubicBezTo>
                    <a:pt x="1828" y="1165"/>
                    <a:pt x="1828" y="1165"/>
                    <a:pt x="1828" y="1165"/>
                  </a:cubicBezTo>
                  <a:cubicBezTo>
                    <a:pt x="1871" y="1152"/>
                    <a:pt x="1871" y="1152"/>
                    <a:pt x="1871" y="1152"/>
                  </a:cubicBezTo>
                  <a:cubicBezTo>
                    <a:pt x="1871" y="1152"/>
                    <a:pt x="1900" y="1170"/>
                    <a:pt x="1910" y="1167"/>
                  </a:cubicBezTo>
                  <a:cubicBezTo>
                    <a:pt x="1921" y="1165"/>
                    <a:pt x="1942" y="1152"/>
                    <a:pt x="1942" y="1152"/>
                  </a:cubicBezTo>
                  <a:cubicBezTo>
                    <a:pt x="1942" y="1152"/>
                    <a:pt x="1944" y="1123"/>
                    <a:pt x="1936" y="1109"/>
                  </a:cubicBezTo>
                  <a:cubicBezTo>
                    <a:pt x="1929" y="1096"/>
                    <a:pt x="1918" y="1067"/>
                    <a:pt x="1918" y="1067"/>
                  </a:cubicBezTo>
                  <a:cubicBezTo>
                    <a:pt x="1918" y="1067"/>
                    <a:pt x="1947" y="1049"/>
                    <a:pt x="1957" y="1041"/>
                  </a:cubicBezTo>
                  <a:cubicBezTo>
                    <a:pt x="1968" y="1033"/>
                    <a:pt x="1994" y="1030"/>
                    <a:pt x="1994" y="1030"/>
                  </a:cubicBezTo>
                  <a:cubicBezTo>
                    <a:pt x="2015" y="1049"/>
                    <a:pt x="2015" y="1049"/>
                    <a:pt x="2015" y="1049"/>
                  </a:cubicBezTo>
                  <a:cubicBezTo>
                    <a:pt x="2044" y="1051"/>
                    <a:pt x="2044" y="1051"/>
                    <a:pt x="2044" y="1051"/>
                  </a:cubicBezTo>
                  <a:cubicBezTo>
                    <a:pt x="2044" y="1051"/>
                    <a:pt x="2034" y="1075"/>
                    <a:pt x="2034" y="1088"/>
                  </a:cubicBezTo>
                  <a:cubicBezTo>
                    <a:pt x="2034" y="1102"/>
                    <a:pt x="2042" y="1112"/>
                    <a:pt x="2042" y="1112"/>
                  </a:cubicBezTo>
                  <a:cubicBezTo>
                    <a:pt x="2065" y="1099"/>
                    <a:pt x="2065" y="1099"/>
                    <a:pt x="2065" y="1099"/>
                  </a:cubicBezTo>
                  <a:cubicBezTo>
                    <a:pt x="2084" y="1109"/>
                    <a:pt x="2084" y="1109"/>
                    <a:pt x="2084" y="1109"/>
                  </a:cubicBezTo>
                  <a:cubicBezTo>
                    <a:pt x="2097" y="1088"/>
                    <a:pt x="2097" y="1088"/>
                    <a:pt x="2097" y="1088"/>
                  </a:cubicBezTo>
                  <a:cubicBezTo>
                    <a:pt x="2123" y="1088"/>
                    <a:pt x="2123" y="1088"/>
                    <a:pt x="2123" y="1088"/>
                  </a:cubicBezTo>
                  <a:cubicBezTo>
                    <a:pt x="2131" y="1062"/>
                    <a:pt x="2131" y="1062"/>
                    <a:pt x="2131" y="1062"/>
                  </a:cubicBezTo>
                  <a:cubicBezTo>
                    <a:pt x="2187" y="1028"/>
                    <a:pt x="2187" y="1028"/>
                    <a:pt x="2187" y="1028"/>
                  </a:cubicBezTo>
                  <a:cubicBezTo>
                    <a:pt x="2176" y="999"/>
                    <a:pt x="2176" y="999"/>
                    <a:pt x="2176" y="999"/>
                  </a:cubicBezTo>
                  <a:cubicBezTo>
                    <a:pt x="2213" y="965"/>
                    <a:pt x="2213" y="965"/>
                    <a:pt x="2213" y="965"/>
                  </a:cubicBezTo>
                  <a:cubicBezTo>
                    <a:pt x="2200" y="941"/>
                    <a:pt x="2200" y="941"/>
                    <a:pt x="2200" y="941"/>
                  </a:cubicBezTo>
                  <a:cubicBezTo>
                    <a:pt x="2258" y="922"/>
                    <a:pt x="2258" y="922"/>
                    <a:pt x="2258" y="922"/>
                  </a:cubicBezTo>
                  <a:cubicBezTo>
                    <a:pt x="2266" y="901"/>
                    <a:pt x="2266" y="901"/>
                    <a:pt x="2266" y="901"/>
                  </a:cubicBezTo>
                  <a:cubicBezTo>
                    <a:pt x="2267" y="901"/>
                    <a:pt x="2267" y="901"/>
                    <a:pt x="2267" y="901"/>
                  </a:cubicBezTo>
                  <a:cubicBezTo>
                    <a:pt x="2248" y="900"/>
                    <a:pt x="2248" y="900"/>
                    <a:pt x="2248" y="900"/>
                  </a:cubicBezTo>
                  <a:cubicBezTo>
                    <a:pt x="2222" y="908"/>
                    <a:pt x="2222" y="908"/>
                    <a:pt x="2222" y="908"/>
                  </a:cubicBezTo>
                  <a:cubicBezTo>
                    <a:pt x="2218" y="875"/>
                    <a:pt x="2218" y="875"/>
                    <a:pt x="2218" y="875"/>
                  </a:cubicBezTo>
                  <a:cubicBezTo>
                    <a:pt x="2218" y="875"/>
                    <a:pt x="2236" y="850"/>
                    <a:pt x="2236" y="843"/>
                  </a:cubicBezTo>
                  <a:cubicBezTo>
                    <a:pt x="2236" y="837"/>
                    <a:pt x="2217" y="810"/>
                    <a:pt x="2217" y="810"/>
                  </a:cubicBezTo>
                  <a:cubicBezTo>
                    <a:pt x="2217" y="810"/>
                    <a:pt x="2245" y="786"/>
                    <a:pt x="2255" y="766"/>
                  </a:cubicBezTo>
                  <a:cubicBezTo>
                    <a:pt x="2265" y="746"/>
                    <a:pt x="2266" y="703"/>
                    <a:pt x="2266" y="703"/>
                  </a:cubicBezTo>
                  <a:cubicBezTo>
                    <a:pt x="2266" y="703"/>
                    <a:pt x="2273" y="695"/>
                    <a:pt x="2273" y="686"/>
                  </a:cubicBezTo>
                  <a:cubicBezTo>
                    <a:pt x="2273" y="678"/>
                    <a:pt x="2250" y="683"/>
                    <a:pt x="2238" y="681"/>
                  </a:cubicBezTo>
                  <a:cubicBezTo>
                    <a:pt x="2227" y="680"/>
                    <a:pt x="2215" y="695"/>
                    <a:pt x="2210" y="695"/>
                  </a:cubicBezTo>
                  <a:cubicBezTo>
                    <a:pt x="2205" y="695"/>
                    <a:pt x="2203" y="686"/>
                    <a:pt x="2198" y="676"/>
                  </a:cubicBezTo>
                  <a:cubicBezTo>
                    <a:pt x="2193" y="666"/>
                    <a:pt x="2203" y="632"/>
                    <a:pt x="2203" y="632"/>
                  </a:cubicBezTo>
                  <a:cubicBezTo>
                    <a:pt x="2169" y="625"/>
                    <a:pt x="2169" y="625"/>
                    <a:pt x="2169" y="625"/>
                  </a:cubicBezTo>
                  <a:cubicBezTo>
                    <a:pt x="2169" y="625"/>
                    <a:pt x="2164" y="609"/>
                    <a:pt x="2164" y="600"/>
                  </a:cubicBezTo>
                  <a:cubicBezTo>
                    <a:pt x="2164" y="592"/>
                    <a:pt x="2167" y="570"/>
                    <a:pt x="2167" y="570"/>
                  </a:cubicBezTo>
                  <a:cubicBezTo>
                    <a:pt x="2144" y="567"/>
                    <a:pt x="2144" y="567"/>
                    <a:pt x="2144" y="567"/>
                  </a:cubicBezTo>
                  <a:cubicBezTo>
                    <a:pt x="2121" y="580"/>
                    <a:pt x="2121" y="580"/>
                    <a:pt x="2121" y="580"/>
                  </a:cubicBezTo>
                  <a:cubicBezTo>
                    <a:pt x="2121" y="580"/>
                    <a:pt x="2101" y="574"/>
                    <a:pt x="2099" y="562"/>
                  </a:cubicBezTo>
                  <a:cubicBezTo>
                    <a:pt x="2097" y="551"/>
                    <a:pt x="2117" y="531"/>
                    <a:pt x="2117" y="523"/>
                  </a:cubicBezTo>
                  <a:cubicBezTo>
                    <a:pt x="2117" y="514"/>
                    <a:pt x="2104" y="483"/>
                    <a:pt x="2104" y="483"/>
                  </a:cubicBezTo>
                  <a:cubicBezTo>
                    <a:pt x="2112" y="473"/>
                    <a:pt x="2112" y="473"/>
                    <a:pt x="2112" y="473"/>
                  </a:cubicBezTo>
                  <a:cubicBezTo>
                    <a:pt x="2112" y="473"/>
                    <a:pt x="2111" y="461"/>
                    <a:pt x="2102" y="458"/>
                  </a:cubicBezTo>
                  <a:cubicBezTo>
                    <a:pt x="2094" y="455"/>
                    <a:pt x="2073" y="445"/>
                    <a:pt x="2073" y="445"/>
                  </a:cubicBezTo>
                  <a:cubicBezTo>
                    <a:pt x="2101" y="418"/>
                    <a:pt x="2101" y="418"/>
                    <a:pt x="2101" y="418"/>
                  </a:cubicBezTo>
                  <a:cubicBezTo>
                    <a:pt x="2086" y="405"/>
                    <a:pt x="2086" y="405"/>
                    <a:pt x="2086" y="405"/>
                  </a:cubicBezTo>
                  <a:cubicBezTo>
                    <a:pt x="2053" y="412"/>
                    <a:pt x="2053" y="412"/>
                    <a:pt x="2053" y="412"/>
                  </a:cubicBezTo>
                  <a:cubicBezTo>
                    <a:pt x="2048" y="400"/>
                    <a:pt x="2048" y="400"/>
                    <a:pt x="2048" y="400"/>
                  </a:cubicBezTo>
                  <a:cubicBezTo>
                    <a:pt x="2011" y="410"/>
                    <a:pt x="2011" y="410"/>
                    <a:pt x="2011" y="410"/>
                  </a:cubicBezTo>
                  <a:cubicBezTo>
                    <a:pt x="2000" y="352"/>
                    <a:pt x="2000" y="352"/>
                    <a:pt x="2000" y="352"/>
                  </a:cubicBezTo>
                  <a:cubicBezTo>
                    <a:pt x="2035" y="349"/>
                    <a:pt x="2035" y="349"/>
                    <a:pt x="2035" y="349"/>
                  </a:cubicBezTo>
                  <a:cubicBezTo>
                    <a:pt x="2026" y="332"/>
                    <a:pt x="2026" y="332"/>
                    <a:pt x="2026" y="332"/>
                  </a:cubicBezTo>
                  <a:cubicBezTo>
                    <a:pt x="2045" y="306"/>
                    <a:pt x="2045" y="306"/>
                    <a:pt x="2045" y="306"/>
                  </a:cubicBezTo>
                  <a:cubicBezTo>
                    <a:pt x="1982" y="286"/>
                    <a:pt x="1982" y="286"/>
                    <a:pt x="1982" y="286"/>
                  </a:cubicBezTo>
                  <a:cubicBezTo>
                    <a:pt x="1982" y="286"/>
                    <a:pt x="1987" y="221"/>
                    <a:pt x="2007" y="213"/>
                  </a:cubicBezTo>
                  <a:cubicBezTo>
                    <a:pt x="2026" y="205"/>
                    <a:pt x="2054" y="197"/>
                    <a:pt x="2056" y="190"/>
                  </a:cubicBezTo>
                  <a:cubicBezTo>
                    <a:pt x="2058" y="183"/>
                    <a:pt x="2066" y="150"/>
                    <a:pt x="2066" y="150"/>
                  </a:cubicBezTo>
                  <a:cubicBezTo>
                    <a:pt x="2066" y="150"/>
                    <a:pt x="2083" y="130"/>
                    <a:pt x="2083" y="125"/>
                  </a:cubicBezTo>
                  <a:cubicBezTo>
                    <a:pt x="2083" y="120"/>
                    <a:pt x="2068" y="84"/>
                    <a:pt x="2068" y="84"/>
                  </a:cubicBezTo>
                  <a:cubicBezTo>
                    <a:pt x="2086" y="58"/>
                    <a:pt x="2086" y="58"/>
                    <a:pt x="2086" y="58"/>
                  </a:cubicBezTo>
                  <a:cubicBezTo>
                    <a:pt x="2046" y="41"/>
                    <a:pt x="2046" y="41"/>
                    <a:pt x="2046" y="41"/>
                  </a:cubicBezTo>
                  <a:cubicBezTo>
                    <a:pt x="2015" y="82"/>
                    <a:pt x="2015" y="82"/>
                    <a:pt x="2015" y="82"/>
                  </a:cubicBezTo>
                  <a:cubicBezTo>
                    <a:pt x="1993" y="87"/>
                    <a:pt x="1993" y="87"/>
                    <a:pt x="1993" y="87"/>
                  </a:cubicBezTo>
                  <a:cubicBezTo>
                    <a:pt x="1993" y="87"/>
                    <a:pt x="1992" y="106"/>
                    <a:pt x="1988" y="111"/>
                  </a:cubicBezTo>
                  <a:cubicBezTo>
                    <a:pt x="1985" y="116"/>
                    <a:pt x="1973" y="135"/>
                    <a:pt x="1965" y="140"/>
                  </a:cubicBezTo>
                  <a:cubicBezTo>
                    <a:pt x="1957" y="145"/>
                    <a:pt x="1919" y="144"/>
                    <a:pt x="1919" y="144"/>
                  </a:cubicBezTo>
                  <a:cubicBezTo>
                    <a:pt x="1828" y="135"/>
                    <a:pt x="1828" y="135"/>
                    <a:pt x="1828" y="135"/>
                  </a:cubicBezTo>
                  <a:cubicBezTo>
                    <a:pt x="1828" y="135"/>
                    <a:pt x="1829" y="92"/>
                    <a:pt x="1833" y="71"/>
                  </a:cubicBezTo>
                  <a:cubicBezTo>
                    <a:pt x="1836" y="49"/>
                    <a:pt x="1816" y="6"/>
                    <a:pt x="1803" y="3"/>
                  </a:cubicBezTo>
                  <a:cubicBezTo>
                    <a:pt x="1790" y="0"/>
                    <a:pt x="1765" y="26"/>
                    <a:pt x="1750" y="28"/>
                  </a:cubicBezTo>
                  <a:cubicBezTo>
                    <a:pt x="1735" y="29"/>
                    <a:pt x="1715" y="20"/>
                    <a:pt x="1715" y="20"/>
                  </a:cubicBezTo>
                  <a:cubicBezTo>
                    <a:pt x="1677" y="41"/>
                    <a:pt x="1677" y="41"/>
                    <a:pt x="1677" y="41"/>
                  </a:cubicBezTo>
                  <a:cubicBezTo>
                    <a:pt x="1677" y="41"/>
                    <a:pt x="1674" y="69"/>
                    <a:pt x="1662" y="77"/>
                  </a:cubicBezTo>
                  <a:cubicBezTo>
                    <a:pt x="1651" y="86"/>
                    <a:pt x="1588" y="74"/>
                    <a:pt x="1588" y="74"/>
                  </a:cubicBezTo>
                  <a:cubicBezTo>
                    <a:pt x="1588" y="74"/>
                    <a:pt x="1583" y="106"/>
                    <a:pt x="1595" y="122"/>
                  </a:cubicBezTo>
                  <a:cubicBezTo>
                    <a:pt x="1606" y="139"/>
                    <a:pt x="1659" y="155"/>
                    <a:pt x="1669" y="168"/>
                  </a:cubicBezTo>
                  <a:cubicBezTo>
                    <a:pt x="1679" y="182"/>
                    <a:pt x="1682" y="276"/>
                    <a:pt x="1679" y="294"/>
                  </a:cubicBezTo>
                  <a:cubicBezTo>
                    <a:pt x="1676" y="312"/>
                    <a:pt x="1664" y="326"/>
                    <a:pt x="1666" y="334"/>
                  </a:cubicBezTo>
                  <a:cubicBezTo>
                    <a:pt x="1667" y="342"/>
                    <a:pt x="1697" y="350"/>
                    <a:pt x="1697" y="350"/>
                  </a:cubicBezTo>
                  <a:cubicBezTo>
                    <a:pt x="1697" y="350"/>
                    <a:pt x="1692" y="362"/>
                    <a:pt x="1691" y="367"/>
                  </a:cubicBezTo>
                  <a:cubicBezTo>
                    <a:pt x="1689" y="372"/>
                    <a:pt x="1651" y="385"/>
                    <a:pt x="1639" y="392"/>
                  </a:cubicBezTo>
                  <a:cubicBezTo>
                    <a:pt x="1628" y="398"/>
                    <a:pt x="1634" y="420"/>
                    <a:pt x="1634" y="420"/>
                  </a:cubicBezTo>
                  <a:cubicBezTo>
                    <a:pt x="1557" y="397"/>
                    <a:pt x="1557" y="397"/>
                    <a:pt x="1557" y="397"/>
                  </a:cubicBezTo>
                  <a:cubicBezTo>
                    <a:pt x="1557" y="397"/>
                    <a:pt x="1522" y="433"/>
                    <a:pt x="1509" y="443"/>
                  </a:cubicBezTo>
                  <a:cubicBezTo>
                    <a:pt x="1495" y="453"/>
                    <a:pt x="1454" y="468"/>
                    <a:pt x="1454" y="468"/>
                  </a:cubicBezTo>
                  <a:cubicBezTo>
                    <a:pt x="1454" y="468"/>
                    <a:pt x="1421" y="458"/>
                    <a:pt x="1408" y="458"/>
                  </a:cubicBezTo>
                  <a:cubicBezTo>
                    <a:pt x="1394" y="458"/>
                    <a:pt x="1358" y="496"/>
                    <a:pt x="1358" y="496"/>
                  </a:cubicBezTo>
                  <a:cubicBezTo>
                    <a:pt x="1312" y="432"/>
                    <a:pt x="1312" y="432"/>
                    <a:pt x="1312" y="432"/>
                  </a:cubicBezTo>
                  <a:cubicBezTo>
                    <a:pt x="1312" y="432"/>
                    <a:pt x="1343" y="408"/>
                    <a:pt x="1353" y="403"/>
                  </a:cubicBezTo>
                  <a:cubicBezTo>
                    <a:pt x="1363" y="398"/>
                    <a:pt x="1386" y="395"/>
                    <a:pt x="1386" y="395"/>
                  </a:cubicBezTo>
                  <a:cubicBezTo>
                    <a:pt x="1401" y="342"/>
                    <a:pt x="1401" y="342"/>
                    <a:pt x="1401" y="342"/>
                  </a:cubicBezTo>
                  <a:cubicBezTo>
                    <a:pt x="1401" y="342"/>
                    <a:pt x="1366" y="352"/>
                    <a:pt x="1360" y="350"/>
                  </a:cubicBezTo>
                  <a:cubicBezTo>
                    <a:pt x="1353" y="349"/>
                    <a:pt x="1315" y="324"/>
                    <a:pt x="1315" y="317"/>
                  </a:cubicBezTo>
                  <a:cubicBezTo>
                    <a:pt x="1315" y="311"/>
                    <a:pt x="1343" y="284"/>
                    <a:pt x="1345" y="279"/>
                  </a:cubicBezTo>
                  <a:cubicBezTo>
                    <a:pt x="1346" y="274"/>
                    <a:pt x="1345" y="261"/>
                    <a:pt x="1345" y="261"/>
                  </a:cubicBezTo>
                  <a:cubicBezTo>
                    <a:pt x="1345" y="261"/>
                    <a:pt x="1358" y="259"/>
                    <a:pt x="1358" y="254"/>
                  </a:cubicBezTo>
                  <a:cubicBezTo>
                    <a:pt x="1358" y="250"/>
                    <a:pt x="1353" y="226"/>
                    <a:pt x="1353" y="221"/>
                  </a:cubicBezTo>
                  <a:cubicBezTo>
                    <a:pt x="1353" y="216"/>
                    <a:pt x="1378" y="203"/>
                    <a:pt x="1378" y="203"/>
                  </a:cubicBezTo>
                  <a:cubicBezTo>
                    <a:pt x="1328" y="134"/>
                    <a:pt x="1328" y="134"/>
                    <a:pt x="1328" y="134"/>
                  </a:cubicBezTo>
                  <a:cubicBezTo>
                    <a:pt x="1328" y="134"/>
                    <a:pt x="1302" y="155"/>
                    <a:pt x="1287" y="155"/>
                  </a:cubicBezTo>
                  <a:cubicBezTo>
                    <a:pt x="1272" y="155"/>
                    <a:pt x="1232" y="120"/>
                    <a:pt x="1222" y="114"/>
                  </a:cubicBezTo>
                  <a:cubicBezTo>
                    <a:pt x="1212" y="107"/>
                    <a:pt x="1214" y="71"/>
                    <a:pt x="1212" y="59"/>
                  </a:cubicBezTo>
                  <a:cubicBezTo>
                    <a:pt x="1211" y="48"/>
                    <a:pt x="1159" y="34"/>
                    <a:pt x="1159" y="34"/>
                  </a:cubicBezTo>
                  <a:cubicBezTo>
                    <a:pt x="1135" y="73"/>
                    <a:pt x="1135" y="73"/>
                    <a:pt x="1135" y="73"/>
                  </a:cubicBezTo>
                  <a:cubicBezTo>
                    <a:pt x="1156" y="86"/>
                    <a:pt x="1156" y="86"/>
                    <a:pt x="1156" y="86"/>
                  </a:cubicBezTo>
                  <a:cubicBezTo>
                    <a:pt x="1156" y="86"/>
                    <a:pt x="1146" y="132"/>
                    <a:pt x="1136" y="139"/>
                  </a:cubicBezTo>
                  <a:cubicBezTo>
                    <a:pt x="1126" y="145"/>
                    <a:pt x="1103" y="147"/>
                    <a:pt x="1085" y="155"/>
                  </a:cubicBezTo>
                  <a:cubicBezTo>
                    <a:pt x="1067" y="163"/>
                    <a:pt x="1039" y="192"/>
                    <a:pt x="1020" y="205"/>
                  </a:cubicBezTo>
                  <a:cubicBezTo>
                    <a:pt x="1002" y="218"/>
                    <a:pt x="963" y="230"/>
                    <a:pt x="963" y="230"/>
                  </a:cubicBezTo>
                  <a:cubicBezTo>
                    <a:pt x="944" y="251"/>
                    <a:pt x="944" y="251"/>
                    <a:pt x="944" y="251"/>
                  </a:cubicBezTo>
                  <a:cubicBezTo>
                    <a:pt x="944" y="251"/>
                    <a:pt x="895" y="230"/>
                    <a:pt x="878" y="231"/>
                  </a:cubicBezTo>
                  <a:cubicBezTo>
                    <a:pt x="862" y="233"/>
                    <a:pt x="832" y="253"/>
                    <a:pt x="832" y="253"/>
                  </a:cubicBezTo>
                  <a:cubicBezTo>
                    <a:pt x="805" y="250"/>
                    <a:pt x="805" y="250"/>
                    <a:pt x="805" y="250"/>
                  </a:cubicBezTo>
                  <a:cubicBezTo>
                    <a:pt x="806" y="251"/>
                    <a:pt x="807" y="252"/>
                    <a:pt x="807" y="252"/>
                  </a:cubicBezTo>
                  <a:cubicBezTo>
                    <a:pt x="807" y="252"/>
                    <a:pt x="770" y="261"/>
                    <a:pt x="763" y="263"/>
                  </a:cubicBezTo>
                  <a:cubicBezTo>
                    <a:pt x="756" y="265"/>
                    <a:pt x="750" y="277"/>
                    <a:pt x="743" y="286"/>
                  </a:cubicBezTo>
                  <a:cubicBezTo>
                    <a:pt x="736" y="295"/>
                    <a:pt x="713" y="305"/>
                    <a:pt x="713" y="305"/>
                  </a:cubicBezTo>
                  <a:cubicBezTo>
                    <a:pt x="713" y="305"/>
                    <a:pt x="690" y="364"/>
                    <a:pt x="676" y="364"/>
                  </a:cubicBezTo>
                  <a:cubicBezTo>
                    <a:pt x="662" y="364"/>
                    <a:pt x="621" y="364"/>
                    <a:pt x="621" y="364"/>
                  </a:cubicBezTo>
                  <a:cubicBezTo>
                    <a:pt x="598" y="403"/>
                    <a:pt x="598" y="403"/>
                    <a:pt x="598" y="403"/>
                  </a:cubicBezTo>
                  <a:cubicBezTo>
                    <a:pt x="568" y="408"/>
                    <a:pt x="568" y="408"/>
                    <a:pt x="568" y="408"/>
                  </a:cubicBezTo>
                  <a:cubicBezTo>
                    <a:pt x="556" y="447"/>
                    <a:pt x="556" y="447"/>
                    <a:pt x="556" y="447"/>
                  </a:cubicBezTo>
                  <a:cubicBezTo>
                    <a:pt x="596" y="452"/>
                    <a:pt x="596" y="452"/>
                    <a:pt x="596" y="452"/>
                  </a:cubicBezTo>
                  <a:cubicBezTo>
                    <a:pt x="596" y="452"/>
                    <a:pt x="648" y="498"/>
                    <a:pt x="648" y="505"/>
                  </a:cubicBezTo>
                  <a:cubicBezTo>
                    <a:pt x="648" y="511"/>
                    <a:pt x="609" y="569"/>
                    <a:pt x="598" y="574"/>
                  </a:cubicBezTo>
                  <a:cubicBezTo>
                    <a:pt x="586" y="578"/>
                    <a:pt x="575" y="564"/>
                    <a:pt x="575" y="564"/>
                  </a:cubicBezTo>
                  <a:cubicBezTo>
                    <a:pt x="575" y="564"/>
                    <a:pt x="540" y="569"/>
                    <a:pt x="508" y="574"/>
                  </a:cubicBezTo>
                  <a:cubicBezTo>
                    <a:pt x="476" y="578"/>
                    <a:pt x="441" y="615"/>
                    <a:pt x="441" y="615"/>
                  </a:cubicBezTo>
                  <a:cubicBezTo>
                    <a:pt x="379" y="601"/>
                    <a:pt x="379" y="601"/>
                    <a:pt x="379" y="601"/>
                  </a:cubicBezTo>
                  <a:cubicBezTo>
                    <a:pt x="386" y="638"/>
                    <a:pt x="386" y="638"/>
                    <a:pt x="386" y="638"/>
                  </a:cubicBezTo>
                  <a:cubicBezTo>
                    <a:pt x="308" y="597"/>
                    <a:pt x="308" y="597"/>
                    <a:pt x="308" y="597"/>
                  </a:cubicBezTo>
                  <a:cubicBezTo>
                    <a:pt x="308" y="597"/>
                    <a:pt x="281" y="599"/>
                    <a:pt x="269" y="597"/>
                  </a:cubicBezTo>
                  <a:cubicBezTo>
                    <a:pt x="258" y="594"/>
                    <a:pt x="260" y="571"/>
                    <a:pt x="260" y="571"/>
                  </a:cubicBezTo>
                  <a:cubicBezTo>
                    <a:pt x="200" y="576"/>
                    <a:pt x="200" y="576"/>
                    <a:pt x="200" y="576"/>
                  </a:cubicBezTo>
                  <a:cubicBezTo>
                    <a:pt x="200" y="576"/>
                    <a:pt x="218" y="597"/>
                    <a:pt x="221" y="603"/>
                  </a:cubicBezTo>
                  <a:cubicBezTo>
                    <a:pt x="223" y="610"/>
                    <a:pt x="225" y="631"/>
                    <a:pt x="225" y="631"/>
                  </a:cubicBezTo>
                  <a:cubicBezTo>
                    <a:pt x="177" y="610"/>
                    <a:pt x="177" y="610"/>
                    <a:pt x="177" y="610"/>
                  </a:cubicBezTo>
                  <a:cubicBezTo>
                    <a:pt x="145" y="626"/>
                    <a:pt x="145" y="626"/>
                    <a:pt x="145" y="626"/>
                  </a:cubicBezTo>
                  <a:cubicBezTo>
                    <a:pt x="87" y="624"/>
                    <a:pt x="87" y="624"/>
                    <a:pt x="87" y="624"/>
                  </a:cubicBezTo>
                  <a:cubicBezTo>
                    <a:pt x="120" y="684"/>
                    <a:pt x="120" y="684"/>
                    <a:pt x="120" y="684"/>
                  </a:cubicBezTo>
                  <a:cubicBezTo>
                    <a:pt x="97" y="702"/>
                    <a:pt x="97" y="702"/>
                    <a:pt x="97" y="702"/>
                  </a:cubicBezTo>
                  <a:cubicBezTo>
                    <a:pt x="101" y="718"/>
                    <a:pt x="101" y="718"/>
                    <a:pt x="101" y="718"/>
                  </a:cubicBezTo>
                  <a:cubicBezTo>
                    <a:pt x="101" y="718"/>
                    <a:pt x="120" y="721"/>
                    <a:pt x="136" y="732"/>
                  </a:cubicBezTo>
                  <a:cubicBezTo>
                    <a:pt x="152" y="744"/>
                    <a:pt x="147" y="760"/>
                    <a:pt x="136" y="762"/>
                  </a:cubicBezTo>
                  <a:cubicBezTo>
                    <a:pt x="124" y="764"/>
                    <a:pt x="133" y="778"/>
                    <a:pt x="138" y="792"/>
                  </a:cubicBezTo>
                  <a:cubicBezTo>
                    <a:pt x="143" y="806"/>
                    <a:pt x="177" y="815"/>
                    <a:pt x="177" y="815"/>
                  </a:cubicBezTo>
                  <a:cubicBezTo>
                    <a:pt x="170" y="861"/>
                    <a:pt x="170" y="861"/>
                    <a:pt x="170" y="861"/>
                  </a:cubicBezTo>
                  <a:cubicBezTo>
                    <a:pt x="237" y="955"/>
                    <a:pt x="237" y="955"/>
                    <a:pt x="237" y="955"/>
                  </a:cubicBezTo>
                  <a:cubicBezTo>
                    <a:pt x="235" y="1063"/>
                    <a:pt x="235" y="1063"/>
                    <a:pt x="235" y="1063"/>
                  </a:cubicBezTo>
                  <a:cubicBezTo>
                    <a:pt x="244" y="1079"/>
                    <a:pt x="244" y="1079"/>
                    <a:pt x="244" y="1079"/>
                  </a:cubicBezTo>
                  <a:cubicBezTo>
                    <a:pt x="244" y="1079"/>
                    <a:pt x="244" y="1102"/>
                    <a:pt x="241" y="1109"/>
                  </a:cubicBezTo>
                  <a:cubicBezTo>
                    <a:pt x="239" y="1116"/>
                    <a:pt x="225" y="1123"/>
                    <a:pt x="209" y="1135"/>
                  </a:cubicBezTo>
                  <a:cubicBezTo>
                    <a:pt x="193" y="1146"/>
                    <a:pt x="179" y="1169"/>
                    <a:pt x="177" y="1181"/>
                  </a:cubicBezTo>
                  <a:cubicBezTo>
                    <a:pt x="175" y="1192"/>
                    <a:pt x="140" y="1217"/>
                    <a:pt x="140" y="1217"/>
                  </a:cubicBezTo>
                  <a:cubicBezTo>
                    <a:pt x="140" y="1298"/>
                    <a:pt x="140" y="1298"/>
                    <a:pt x="140" y="1298"/>
                  </a:cubicBezTo>
                  <a:cubicBezTo>
                    <a:pt x="191" y="1286"/>
                    <a:pt x="191" y="1286"/>
                    <a:pt x="191" y="1286"/>
                  </a:cubicBezTo>
                  <a:cubicBezTo>
                    <a:pt x="186" y="1312"/>
                    <a:pt x="186" y="1312"/>
                    <a:pt x="186" y="1312"/>
                  </a:cubicBezTo>
                  <a:cubicBezTo>
                    <a:pt x="186" y="1312"/>
                    <a:pt x="186" y="1328"/>
                    <a:pt x="145" y="1351"/>
                  </a:cubicBezTo>
                  <a:cubicBezTo>
                    <a:pt x="103" y="1374"/>
                    <a:pt x="80" y="1390"/>
                    <a:pt x="80" y="1390"/>
                  </a:cubicBezTo>
                  <a:cubicBezTo>
                    <a:pt x="62" y="1433"/>
                    <a:pt x="62" y="1433"/>
                    <a:pt x="62" y="1433"/>
                  </a:cubicBezTo>
                  <a:cubicBezTo>
                    <a:pt x="37" y="1387"/>
                    <a:pt x="37" y="1387"/>
                    <a:pt x="37" y="1387"/>
                  </a:cubicBezTo>
                  <a:cubicBezTo>
                    <a:pt x="0" y="1410"/>
                    <a:pt x="0" y="1410"/>
                    <a:pt x="0" y="1410"/>
                  </a:cubicBezTo>
                  <a:cubicBezTo>
                    <a:pt x="0" y="1410"/>
                    <a:pt x="14" y="1429"/>
                    <a:pt x="16" y="1447"/>
                  </a:cubicBezTo>
                  <a:cubicBezTo>
                    <a:pt x="18" y="1466"/>
                    <a:pt x="18" y="1486"/>
                    <a:pt x="18" y="1486"/>
                  </a:cubicBezTo>
                  <a:cubicBezTo>
                    <a:pt x="18" y="1486"/>
                    <a:pt x="41" y="1477"/>
                    <a:pt x="55" y="1477"/>
                  </a:cubicBezTo>
                  <a:cubicBezTo>
                    <a:pt x="69" y="1477"/>
                    <a:pt x="97" y="1482"/>
                    <a:pt x="97" y="1482"/>
                  </a:cubicBezTo>
                  <a:cubicBezTo>
                    <a:pt x="94" y="1525"/>
                    <a:pt x="94" y="1525"/>
                    <a:pt x="94" y="1525"/>
                  </a:cubicBezTo>
                  <a:cubicBezTo>
                    <a:pt x="113" y="1546"/>
                    <a:pt x="113" y="1546"/>
                    <a:pt x="113" y="1546"/>
                  </a:cubicBezTo>
                  <a:cubicBezTo>
                    <a:pt x="113" y="1546"/>
                    <a:pt x="113" y="1555"/>
                    <a:pt x="113" y="1567"/>
                  </a:cubicBezTo>
                  <a:cubicBezTo>
                    <a:pt x="113" y="1578"/>
                    <a:pt x="129" y="1620"/>
                    <a:pt x="129" y="1620"/>
                  </a:cubicBezTo>
                  <a:cubicBezTo>
                    <a:pt x="98" y="1611"/>
                    <a:pt x="98" y="1611"/>
                    <a:pt x="98" y="1611"/>
                  </a:cubicBezTo>
                  <a:cubicBezTo>
                    <a:pt x="87" y="1645"/>
                    <a:pt x="87" y="1645"/>
                    <a:pt x="87" y="1645"/>
                  </a:cubicBezTo>
                  <a:cubicBezTo>
                    <a:pt x="51" y="1661"/>
                    <a:pt x="51" y="1661"/>
                    <a:pt x="51" y="1661"/>
                  </a:cubicBezTo>
                  <a:cubicBezTo>
                    <a:pt x="51" y="1661"/>
                    <a:pt x="64" y="1698"/>
                    <a:pt x="74" y="1707"/>
                  </a:cubicBezTo>
                  <a:cubicBezTo>
                    <a:pt x="83" y="1716"/>
                    <a:pt x="85" y="1753"/>
                    <a:pt x="85" y="1753"/>
                  </a:cubicBezTo>
                  <a:cubicBezTo>
                    <a:pt x="126" y="1751"/>
                    <a:pt x="126" y="1751"/>
                    <a:pt x="126" y="1751"/>
                  </a:cubicBezTo>
                  <a:cubicBezTo>
                    <a:pt x="126" y="1751"/>
                    <a:pt x="159" y="1799"/>
                    <a:pt x="166" y="1808"/>
                  </a:cubicBezTo>
                  <a:cubicBezTo>
                    <a:pt x="172" y="1817"/>
                    <a:pt x="172" y="1838"/>
                    <a:pt x="172" y="1838"/>
                  </a:cubicBezTo>
                  <a:cubicBezTo>
                    <a:pt x="228" y="1852"/>
                    <a:pt x="228" y="1852"/>
                    <a:pt x="228" y="1852"/>
                  </a:cubicBezTo>
                  <a:cubicBezTo>
                    <a:pt x="228" y="1852"/>
                    <a:pt x="228" y="1859"/>
                    <a:pt x="223" y="1868"/>
                  </a:cubicBezTo>
                  <a:cubicBezTo>
                    <a:pt x="218" y="1877"/>
                    <a:pt x="161" y="1907"/>
                    <a:pt x="161" y="1907"/>
                  </a:cubicBezTo>
                  <a:cubicBezTo>
                    <a:pt x="161" y="1907"/>
                    <a:pt x="161" y="1942"/>
                    <a:pt x="163" y="1948"/>
                  </a:cubicBezTo>
                  <a:cubicBezTo>
                    <a:pt x="166" y="1955"/>
                    <a:pt x="175" y="1978"/>
                    <a:pt x="186" y="1983"/>
                  </a:cubicBezTo>
                  <a:cubicBezTo>
                    <a:pt x="198" y="1988"/>
                    <a:pt x="253" y="1983"/>
                    <a:pt x="253" y="1983"/>
                  </a:cubicBezTo>
                  <a:cubicBezTo>
                    <a:pt x="287" y="2034"/>
                    <a:pt x="287" y="2034"/>
                    <a:pt x="287" y="2034"/>
                  </a:cubicBezTo>
                  <a:cubicBezTo>
                    <a:pt x="264" y="2100"/>
                    <a:pt x="264" y="2100"/>
                    <a:pt x="264" y="2100"/>
                  </a:cubicBezTo>
                  <a:cubicBezTo>
                    <a:pt x="264" y="2100"/>
                    <a:pt x="287" y="2133"/>
                    <a:pt x="290" y="2150"/>
                  </a:cubicBezTo>
                  <a:cubicBezTo>
                    <a:pt x="290" y="2150"/>
                    <a:pt x="290" y="2150"/>
                    <a:pt x="290" y="2150"/>
                  </a:cubicBezTo>
                  <a:cubicBezTo>
                    <a:pt x="311" y="2148"/>
                    <a:pt x="311" y="2148"/>
                    <a:pt x="311" y="2148"/>
                  </a:cubicBezTo>
                  <a:cubicBezTo>
                    <a:pt x="311" y="2148"/>
                    <a:pt x="288" y="2093"/>
                    <a:pt x="295" y="2093"/>
                  </a:cubicBezTo>
                  <a:cubicBezTo>
                    <a:pt x="302" y="2093"/>
                    <a:pt x="328" y="2096"/>
                    <a:pt x="331" y="2103"/>
                  </a:cubicBezTo>
                  <a:cubicBezTo>
                    <a:pt x="333" y="2110"/>
                    <a:pt x="343" y="2148"/>
                    <a:pt x="343" y="2148"/>
                  </a:cubicBezTo>
                  <a:cubicBezTo>
                    <a:pt x="434" y="2098"/>
                    <a:pt x="434" y="2098"/>
                    <a:pt x="434" y="2098"/>
                  </a:cubicBezTo>
                  <a:cubicBezTo>
                    <a:pt x="443" y="2129"/>
                    <a:pt x="443" y="2129"/>
                    <a:pt x="443" y="2129"/>
                  </a:cubicBezTo>
                  <a:cubicBezTo>
                    <a:pt x="462" y="2122"/>
                    <a:pt x="462" y="2122"/>
                    <a:pt x="462" y="2122"/>
                  </a:cubicBezTo>
                  <a:cubicBezTo>
                    <a:pt x="486" y="2129"/>
                    <a:pt x="486" y="2129"/>
                    <a:pt x="486" y="2129"/>
                  </a:cubicBezTo>
                  <a:cubicBezTo>
                    <a:pt x="489" y="2148"/>
                    <a:pt x="489" y="2148"/>
                    <a:pt x="489" y="2148"/>
                  </a:cubicBezTo>
                  <a:cubicBezTo>
                    <a:pt x="522" y="2141"/>
                    <a:pt x="522" y="2141"/>
                    <a:pt x="522" y="2141"/>
                  </a:cubicBezTo>
                  <a:cubicBezTo>
                    <a:pt x="541" y="2122"/>
                    <a:pt x="541" y="2122"/>
                    <a:pt x="541" y="2122"/>
                  </a:cubicBezTo>
                  <a:cubicBezTo>
                    <a:pt x="534" y="2100"/>
                    <a:pt x="534" y="2100"/>
                    <a:pt x="534" y="2100"/>
                  </a:cubicBezTo>
                  <a:cubicBezTo>
                    <a:pt x="544" y="2079"/>
                    <a:pt x="544" y="2079"/>
                    <a:pt x="544" y="2079"/>
                  </a:cubicBezTo>
                  <a:cubicBezTo>
                    <a:pt x="522" y="2057"/>
                    <a:pt x="522" y="2057"/>
                    <a:pt x="522" y="2057"/>
                  </a:cubicBezTo>
                  <a:cubicBezTo>
                    <a:pt x="527" y="2048"/>
                    <a:pt x="527" y="2048"/>
                    <a:pt x="527" y="2048"/>
                  </a:cubicBezTo>
                  <a:cubicBezTo>
                    <a:pt x="520" y="2019"/>
                    <a:pt x="520" y="2019"/>
                    <a:pt x="520" y="2019"/>
                  </a:cubicBezTo>
                  <a:cubicBezTo>
                    <a:pt x="558" y="2005"/>
                    <a:pt x="558" y="2005"/>
                    <a:pt x="558" y="2005"/>
                  </a:cubicBezTo>
                  <a:cubicBezTo>
                    <a:pt x="565" y="2026"/>
                    <a:pt x="565" y="2026"/>
                    <a:pt x="565" y="2026"/>
                  </a:cubicBezTo>
                  <a:cubicBezTo>
                    <a:pt x="589" y="2040"/>
                    <a:pt x="589" y="2040"/>
                    <a:pt x="589" y="2040"/>
                  </a:cubicBezTo>
                  <a:cubicBezTo>
                    <a:pt x="616" y="2028"/>
                    <a:pt x="616" y="2028"/>
                    <a:pt x="616" y="2028"/>
                  </a:cubicBezTo>
                  <a:cubicBezTo>
                    <a:pt x="618" y="1978"/>
                    <a:pt x="618" y="1978"/>
                    <a:pt x="618" y="1978"/>
                  </a:cubicBezTo>
                  <a:cubicBezTo>
                    <a:pt x="637" y="1969"/>
                    <a:pt x="637" y="1969"/>
                    <a:pt x="637" y="1969"/>
                  </a:cubicBezTo>
                  <a:cubicBezTo>
                    <a:pt x="635" y="1942"/>
                    <a:pt x="635" y="1942"/>
                    <a:pt x="635" y="1942"/>
                  </a:cubicBezTo>
                  <a:cubicBezTo>
                    <a:pt x="635" y="1942"/>
                    <a:pt x="656" y="1942"/>
                    <a:pt x="671" y="1937"/>
                  </a:cubicBezTo>
                  <a:cubicBezTo>
                    <a:pt x="685" y="1933"/>
                    <a:pt x="728" y="1906"/>
                    <a:pt x="728" y="1906"/>
                  </a:cubicBezTo>
                  <a:cubicBezTo>
                    <a:pt x="738" y="1916"/>
                    <a:pt x="738" y="1916"/>
                    <a:pt x="738" y="1916"/>
                  </a:cubicBezTo>
                  <a:cubicBezTo>
                    <a:pt x="738" y="1916"/>
                    <a:pt x="750" y="1897"/>
                    <a:pt x="759" y="1897"/>
                  </a:cubicBezTo>
                  <a:cubicBezTo>
                    <a:pt x="769" y="1897"/>
                    <a:pt x="788" y="1902"/>
                    <a:pt x="788" y="1902"/>
                  </a:cubicBezTo>
                  <a:cubicBezTo>
                    <a:pt x="824" y="1861"/>
                    <a:pt x="824" y="1861"/>
                    <a:pt x="824" y="1861"/>
                  </a:cubicBezTo>
                  <a:cubicBezTo>
                    <a:pt x="824" y="1861"/>
                    <a:pt x="833" y="1887"/>
                    <a:pt x="850" y="1887"/>
                  </a:cubicBezTo>
                  <a:cubicBezTo>
                    <a:pt x="867" y="1887"/>
                    <a:pt x="917" y="1866"/>
                    <a:pt x="917" y="1866"/>
                  </a:cubicBezTo>
                  <a:cubicBezTo>
                    <a:pt x="917" y="1866"/>
                    <a:pt x="912" y="1811"/>
                    <a:pt x="929" y="1806"/>
                  </a:cubicBezTo>
                  <a:cubicBezTo>
                    <a:pt x="946" y="1801"/>
                    <a:pt x="956" y="1801"/>
                    <a:pt x="965" y="1803"/>
                  </a:cubicBezTo>
                  <a:cubicBezTo>
                    <a:pt x="975" y="1806"/>
                    <a:pt x="1037" y="1777"/>
                    <a:pt x="1037" y="1777"/>
                  </a:cubicBezTo>
                  <a:cubicBezTo>
                    <a:pt x="1080" y="1784"/>
                    <a:pt x="1080" y="1784"/>
                    <a:pt x="1080" y="1784"/>
                  </a:cubicBezTo>
                  <a:cubicBezTo>
                    <a:pt x="1087" y="1760"/>
                    <a:pt x="1087" y="1760"/>
                    <a:pt x="1087" y="1760"/>
                  </a:cubicBezTo>
                  <a:cubicBezTo>
                    <a:pt x="1123" y="1751"/>
                    <a:pt x="1123" y="1751"/>
                    <a:pt x="1123" y="1751"/>
                  </a:cubicBezTo>
                  <a:cubicBezTo>
                    <a:pt x="1140" y="1727"/>
                    <a:pt x="1140" y="1727"/>
                    <a:pt x="1140" y="1727"/>
                  </a:cubicBezTo>
                  <a:cubicBezTo>
                    <a:pt x="1128" y="1703"/>
                    <a:pt x="1128" y="1703"/>
                    <a:pt x="1128" y="1703"/>
                  </a:cubicBezTo>
                  <a:lnTo>
                    <a:pt x="1164" y="1684"/>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5" name="Freeform 370">
              <a:extLst>
                <a:ext uri="{FF2B5EF4-FFF2-40B4-BE49-F238E27FC236}">
                  <a16:creationId xmlns:a16="http://schemas.microsoft.com/office/drawing/2014/main" id="{E3987E26-0054-4570-9F9E-89C66111F8CB}"/>
                </a:ext>
              </a:extLst>
            </p:cNvPr>
            <p:cNvSpPr>
              <a:spLocks/>
            </p:cNvSpPr>
            <p:nvPr/>
          </p:nvSpPr>
          <p:spPr bwMode="gray">
            <a:xfrm>
              <a:off x="5559515" y="3608165"/>
              <a:ext cx="866703" cy="1230248"/>
            </a:xfrm>
            <a:custGeom>
              <a:avLst/>
              <a:gdLst>
                <a:gd name="T0" fmla="*/ 1522 w 1599"/>
                <a:gd name="T1" fmla="*/ 522 h 2269"/>
                <a:gd name="T2" fmla="*/ 1567 w 1599"/>
                <a:gd name="T3" fmla="*/ 456 h 2269"/>
                <a:gd name="T4" fmla="*/ 1422 w 1599"/>
                <a:gd name="T5" fmla="*/ 319 h 2269"/>
                <a:gd name="T6" fmla="*/ 1333 w 1599"/>
                <a:gd name="T7" fmla="*/ 240 h 2269"/>
                <a:gd name="T8" fmla="*/ 1312 w 1599"/>
                <a:gd name="T9" fmla="*/ 327 h 2269"/>
                <a:gd name="T10" fmla="*/ 1164 w 1599"/>
                <a:gd name="T11" fmla="*/ 317 h 2269"/>
                <a:gd name="T12" fmla="*/ 1214 w 1599"/>
                <a:gd name="T13" fmla="*/ 180 h 2269"/>
                <a:gd name="T14" fmla="*/ 1256 w 1599"/>
                <a:gd name="T15" fmla="*/ 95 h 2269"/>
                <a:gd name="T16" fmla="*/ 1190 w 1599"/>
                <a:gd name="T17" fmla="*/ 29 h 2269"/>
                <a:gd name="T18" fmla="*/ 1109 w 1599"/>
                <a:gd name="T19" fmla="*/ 8 h 2269"/>
                <a:gd name="T20" fmla="*/ 1019 w 1599"/>
                <a:gd name="T21" fmla="*/ 106 h 2269"/>
                <a:gd name="T22" fmla="*/ 940 w 1599"/>
                <a:gd name="T23" fmla="*/ 195 h 2269"/>
                <a:gd name="T24" fmla="*/ 877 w 1599"/>
                <a:gd name="T25" fmla="*/ 195 h 2269"/>
                <a:gd name="T26" fmla="*/ 800 w 1599"/>
                <a:gd name="T27" fmla="*/ 148 h 2269"/>
                <a:gd name="T28" fmla="*/ 753 w 1599"/>
                <a:gd name="T29" fmla="*/ 274 h 2269"/>
                <a:gd name="T30" fmla="*/ 619 w 1599"/>
                <a:gd name="T31" fmla="*/ 293 h 2269"/>
                <a:gd name="T32" fmla="*/ 574 w 1599"/>
                <a:gd name="T33" fmla="*/ 403 h 2269"/>
                <a:gd name="T34" fmla="*/ 677 w 1599"/>
                <a:gd name="T35" fmla="*/ 438 h 2269"/>
                <a:gd name="T36" fmla="*/ 632 w 1599"/>
                <a:gd name="T37" fmla="*/ 546 h 2269"/>
                <a:gd name="T38" fmla="*/ 484 w 1599"/>
                <a:gd name="T39" fmla="*/ 672 h 2269"/>
                <a:gd name="T40" fmla="*/ 411 w 1599"/>
                <a:gd name="T41" fmla="*/ 783 h 2269"/>
                <a:gd name="T42" fmla="*/ 300 w 1599"/>
                <a:gd name="T43" fmla="*/ 809 h 2269"/>
                <a:gd name="T44" fmla="*/ 249 w 1599"/>
                <a:gd name="T45" fmla="*/ 949 h 2269"/>
                <a:gd name="T46" fmla="*/ 270 w 1599"/>
                <a:gd name="T47" fmla="*/ 1042 h 2269"/>
                <a:gd name="T48" fmla="*/ 165 w 1599"/>
                <a:gd name="T49" fmla="*/ 1124 h 2269"/>
                <a:gd name="T50" fmla="*/ 160 w 1599"/>
                <a:gd name="T51" fmla="*/ 1231 h 2269"/>
                <a:gd name="T52" fmla="*/ 239 w 1599"/>
                <a:gd name="T53" fmla="*/ 1363 h 2269"/>
                <a:gd name="T54" fmla="*/ 100 w 1599"/>
                <a:gd name="T55" fmla="*/ 1432 h 2269"/>
                <a:gd name="T56" fmla="*/ 62 w 1599"/>
                <a:gd name="T57" fmla="*/ 1511 h 2269"/>
                <a:gd name="T58" fmla="*/ 74 w 1599"/>
                <a:gd name="T59" fmla="*/ 1662 h 2269"/>
                <a:gd name="T60" fmla="*/ 328 w 1599"/>
                <a:gd name="T61" fmla="*/ 1633 h 2269"/>
                <a:gd name="T62" fmla="*/ 388 w 1599"/>
                <a:gd name="T63" fmla="*/ 1787 h 2269"/>
                <a:gd name="T64" fmla="*/ 431 w 1599"/>
                <a:gd name="T65" fmla="*/ 1902 h 2269"/>
                <a:gd name="T66" fmla="*/ 402 w 1599"/>
                <a:gd name="T67" fmla="*/ 2045 h 2269"/>
                <a:gd name="T68" fmla="*/ 461 w 1599"/>
                <a:gd name="T69" fmla="*/ 2089 h 2269"/>
                <a:gd name="T70" fmla="*/ 532 w 1599"/>
                <a:gd name="T71" fmla="*/ 2092 h 2269"/>
                <a:gd name="T72" fmla="*/ 579 w 1599"/>
                <a:gd name="T73" fmla="*/ 2069 h 2269"/>
                <a:gd name="T74" fmla="*/ 661 w 1599"/>
                <a:gd name="T75" fmla="*/ 2114 h 2269"/>
                <a:gd name="T76" fmla="*/ 684 w 1599"/>
                <a:gd name="T77" fmla="*/ 2169 h 2269"/>
                <a:gd name="T78" fmla="*/ 646 w 1599"/>
                <a:gd name="T79" fmla="*/ 2236 h 2269"/>
                <a:gd name="T80" fmla="*/ 744 w 1599"/>
                <a:gd name="T81" fmla="*/ 2196 h 2269"/>
                <a:gd name="T82" fmla="*/ 814 w 1599"/>
                <a:gd name="T83" fmla="*/ 2161 h 2269"/>
                <a:gd name="T84" fmla="*/ 847 w 1599"/>
                <a:gd name="T85" fmla="*/ 2078 h 2269"/>
                <a:gd name="T86" fmla="*/ 852 w 1599"/>
                <a:gd name="T87" fmla="*/ 1951 h 2269"/>
                <a:gd name="T88" fmla="*/ 870 w 1599"/>
                <a:gd name="T89" fmla="*/ 1858 h 2269"/>
                <a:gd name="T90" fmla="*/ 809 w 1599"/>
                <a:gd name="T91" fmla="*/ 1738 h 2269"/>
                <a:gd name="T92" fmla="*/ 855 w 1599"/>
                <a:gd name="T93" fmla="*/ 1532 h 2269"/>
                <a:gd name="T94" fmla="*/ 1000 w 1599"/>
                <a:gd name="T95" fmla="*/ 1528 h 2269"/>
                <a:gd name="T96" fmla="*/ 1140 w 1599"/>
                <a:gd name="T97" fmla="*/ 1557 h 2269"/>
                <a:gd name="T98" fmla="*/ 1113 w 1599"/>
                <a:gd name="T99" fmla="*/ 1430 h 2269"/>
                <a:gd name="T100" fmla="*/ 1185 w 1599"/>
                <a:gd name="T101" fmla="*/ 1444 h 2269"/>
                <a:gd name="T102" fmla="*/ 1269 w 1599"/>
                <a:gd name="T103" fmla="*/ 1367 h 2269"/>
                <a:gd name="T104" fmla="*/ 1334 w 1599"/>
                <a:gd name="T105" fmla="*/ 1250 h 2269"/>
                <a:gd name="T106" fmla="*/ 1484 w 1599"/>
                <a:gd name="T107" fmla="*/ 1121 h 2269"/>
                <a:gd name="T108" fmla="*/ 1512 w 1599"/>
                <a:gd name="T109" fmla="*/ 1038 h 2269"/>
                <a:gd name="T110" fmla="*/ 1359 w 1599"/>
                <a:gd name="T111" fmla="*/ 1036 h 2269"/>
                <a:gd name="T112" fmla="*/ 1417 w 1599"/>
                <a:gd name="T113" fmla="*/ 899 h 2269"/>
                <a:gd name="T114" fmla="*/ 1464 w 1599"/>
                <a:gd name="T115" fmla="*/ 800 h 2269"/>
                <a:gd name="T116" fmla="*/ 1435 w 1599"/>
                <a:gd name="T117" fmla="*/ 730 h 2269"/>
                <a:gd name="T118" fmla="*/ 1456 w 1599"/>
                <a:gd name="T119" fmla="*/ 680 h 2269"/>
                <a:gd name="T120" fmla="*/ 1588 w 1599"/>
                <a:gd name="T121" fmla="*/ 659 h 22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99"/>
                <a:gd name="T184" fmla="*/ 0 h 2269"/>
                <a:gd name="T185" fmla="*/ 1599 w 1599"/>
                <a:gd name="T186" fmla="*/ 2269 h 22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99" h="2269">
                  <a:moveTo>
                    <a:pt x="1570" y="612"/>
                  </a:moveTo>
                  <a:cubicBezTo>
                    <a:pt x="1562" y="604"/>
                    <a:pt x="1533" y="601"/>
                    <a:pt x="1533" y="601"/>
                  </a:cubicBezTo>
                  <a:cubicBezTo>
                    <a:pt x="1551" y="548"/>
                    <a:pt x="1551" y="548"/>
                    <a:pt x="1551" y="548"/>
                  </a:cubicBezTo>
                  <a:cubicBezTo>
                    <a:pt x="1522" y="522"/>
                    <a:pt x="1522" y="522"/>
                    <a:pt x="1522" y="522"/>
                  </a:cubicBezTo>
                  <a:cubicBezTo>
                    <a:pt x="1546" y="509"/>
                    <a:pt x="1546" y="509"/>
                    <a:pt x="1546" y="509"/>
                  </a:cubicBezTo>
                  <a:cubicBezTo>
                    <a:pt x="1586" y="551"/>
                    <a:pt x="1586" y="551"/>
                    <a:pt x="1586" y="551"/>
                  </a:cubicBezTo>
                  <a:cubicBezTo>
                    <a:pt x="1591" y="488"/>
                    <a:pt x="1591" y="488"/>
                    <a:pt x="1591" y="488"/>
                  </a:cubicBezTo>
                  <a:cubicBezTo>
                    <a:pt x="1591" y="488"/>
                    <a:pt x="1580" y="469"/>
                    <a:pt x="1567" y="456"/>
                  </a:cubicBezTo>
                  <a:cubicBezTo>
                    <a:pt x="1554" y="443"/>
                    <a:pt x="1504" y="432"/>
                    <a:pt x="1504" y="432"/>
                  </a:cubicBezTo>
                  <a:cubicBezTo>
                    <a:pt x="1504" y="432"/>
                    <a:pt x="1496" y="398"/>
                    <a:pt x="1488" y="388"/>
                  </a:cubicBezTo>
                  <a:cubicBezTo>
                    <a:pt x="1480" y="377"/>
                    <a:pt x="1435" y="380"/>
                    <a:pt x="1422" y="364"/>
                  </a:cubicBezTo>
                  <a:cubicBezTo>
                    <a:pt x="1409" y="348"/>
                    <a:pt x="1420" y="335"/>
                    <a:pt x="1422" y="319"/>
                  </a:cubicBezTo>
                  <a:cubicBezTo>
                    <a:pt x="1425" y="303"/>
                    <a:pt x="1391" y="243"/>
                    <a:pt x="1391" y="243"/>
                  </a:cubicBezTo>
                  <a:cubicBezTo>
                    <a:pt x="1367" y="248"/>
                    <a:pt x="1367" y="248"/>
                    <a:pt x="1367" y="248"/>
                  </a:cubicBezTo>
                  <a:cubicBezTo>
                    <a:pt x="1364" y="280"/>
                    <a:pt x="1364" y="280"/>
                    <a:pt x="1364" y="280"/>
                  </a:cubicBezTo>
                  <a:cubicBezTo>
                    <a:pt x="1333" y="240"/>
                    <a:pt x="1333" y="240"/>
                    <a:pt x="1333" y="240"/>
                  </a:cubicBezTo>
                  <a:cubicBezTo>
                    <a:pt x="1325" y="272"/>
                    <a:pt x="1325" y="272"/>
                    <a:pt x="1325" y="272"/>
                  </a:cubicBezTo>
                  <a:cubicBezTo>
                    <a:pt x="1275" y="301"/>
                    <a:pt x="1275" y="301"/>
                    <a:pt x="1275" y="301"/>
                  </a:cubicBezTo>
                  <a:cubicBezTo>
                    <a:pt x="1290" y="335"/>
                    <a:pt x="1290" y="335"/>
                    <a:pt x="1290" y="335"/>
                  </a:cubicBezTo>
                  <a:cubicBezTo>
                    <a:pt x="1312" y="327"/>
                    <a:pt x="1312" y="327"/>
                    <a:pt x="1312" y="327"/>
                  </a:cubicBezTo>
                  <a:cubicBezTo>
                    <a:pt x="1312" y="327"/>
                    <a:pt x="1317" y="353"/>
                    <a:pt x="1296" y="361"/>
                  </a:cubicBezTo>
                  <a:cubicBezTo>
                    <a:pt x="1275" y="369"/>
                    <a:pt x="1261" y="353"/>
                    <a:pt x="1251" y="348"/>
                  </a:cubicBezTo>
                  <a:cubicBezTo>
                    <a:pt x="1240" y="343"/>
                    <a:pt x="1219" y="348"/>
                    <a:pt x="1219" y="348"/>
                  </a:cubicBezTo>
                  <a:cubicBezTo>
                    <a:pt x="1164" y="317"/>
                    <a:pt x="1164" y="317"/>
                    <a:pt x="1164" y="317"/>
                  </a:cubicBezTo>
                  <a:cubicBezTo>
                    <a:pt x="1164" y="317"/>
                    <a:pt x="1182" y="261"/>
                    <a:pt x="1190" y="261"/>
                  </a:cubicBezTo>
                  <a:cubicBezTo>
                    <a:pt x="1198" y="261"/>
                    <a:pt x="1225" y="245"/>
                    <a:pt x="1225" y="245"/>
                  </a:cubicBezTo>
                  <a:cubicBezTo>
                    <a:pt x="1235" y="201"/>
                    <a:pt x="1235" y="201"/>
                    <a:pt x="1235" y="201"/>
                  </a:cubicBezTo>
                  <a:cubicBezTo>
                    <a:pt x="1214" y="180"/>
                    <a:pt x="1214" y="180"/>
                    <a:pt x="1214" y="180"/>
                  </a:cubicBezTo>
                  <a:cubicBezTo>
                    <a:pt x="1190" y="140"/>
                    <a:pt x="1190" y="140"/>
                    <a:pt x="1190" y="140"/>
                  </a:cubicBezTo>
                  <a:cubicBezTo>
                    <a:pt x="1222" y="111"/>
                    <a:pt x="1222" y="111"/>
                    <a:pt x="1222" y="111"/>
                  </a:cubicBezTo>
                  <a:cubicBezTo>
                    <a:pt x="1222" y="111"/>
                    <a:pt x="1217" y="93"/>
                    <a:pt x="1225" y="85"/>
                  </a:cubicBezTo>
                  <a:cubicBezTo>
                    <a:pt x="1233" y="77"/>
                    <a:pt x="1256" y="95"/>
                    <a:pt x="1256" y="95"/>
                  </a:cubicBezTo>
                  <a:cubicBezTo>
                    <a:pt x="1256" y="95"/>
                    <a:pt x="1256" y="95"/>
                    <a:pt x="1256" y="82"/>
                  </a:cubicBezTo>
                  <a:cubicBezTo>
                    <a:pt x="1256" y="69"/>
                    <a:pt x="1233" y="56"/>
                    <a:pt x="1233" y="56"/>
                  </a:cubicBezTo>
                  <a:cubicBezTo>
                    <a:pt x="1214" y="21"/>
                    <a:pt x="1214" y="21"/>
                    <a:pt x="1214" y="21"/>
                  </a:cubicBezTo>
                  <a:cubicBezTo>
                    <a:pt x="1214" y="21"/>
                    <a:pt x="1206" y="29"/>
                    <a:pt x="1190" y="29"/>
                  </a:cubicBezTo>
                  <a:cubicBezTo>
                    <a:pt x="1175" y="29"/>
                    <a:pt x="1167" y="16"/>
                    <a:pt x="1167" y="16"/>
                  </a:cubicBezTo>
                  <a:cubicBezTo>
                    <a:pt x="1167" y="16"/>
                    <a:pt x="1153" y="37"/>
                    <a:pt x="1146" y="35"/>
                  </a:cubicBezTo>
                  <a:cubicBezTo>
                    <a:pt x="1138" y="32"/>
                    <a:pt x="1130" y="0"/>
                    <a:pt x="1130" y="0"/>
                  </a:cubicBezTo>
                  <a:cubicBezTo>
                    <a:pt x="1109" y="8"/>
                    <a:pt x="1109" y="8"/>
                    <a:pt x="1109" y="8"/>
                  </a:cubicBezTo>
                  <a:cubicBezTo>
                    <a:pt x="1101" y="29"/>
                    <a:pt x="1101" y="29"/>
                    <a:pt x="1101" y="29"/>
                  </a:cubicBezTo>
                  <a:cubicBezTo>
                    <a:pt x="1043" y="48"/>
                    <a:pt x="1043" y="48"/>
                    <a:pt x="1043" y="48"/>
                  </a:cubicBezTo>
                  <a:cubicBezTo>
                    <a:pt x="1056" y="72"/>
                    <a:pt x="1056" y="72"/>
                    <a:pt x="1056" y="72"/>
                  </a:cubicBezTo>
                  <a:cubicBezTo>
                    <a:pt x="1019" y="106"/>
                    <a:pt x="1019" y="106"/>
                    <a:pt x="1019" y="106"/>
                  </a:cubicBezTo>
                  <a:cubicBezTo>
                    <a:pt x="1030" y="135"/>
                    <a:pt x="1030" y="135"/>
                    <a:pt x="1030" y="135"/>
                  </a:cubicBezTo>
                  <a:cubicBezTo>
                    <a:pt x="974" y="169"/>
                    <a:pt x="974" y="169"/>
                    <a:pt x="974" y="169"/>
                  </a:cubicBezTo>
                  <a:cubicBezTo>
                    <a:pt x="966" y="195"/>
                    <a:pt x="966" y="195"/>
                    <a:pt x="966" y="195"/>
                  </a:cubicBezTo>
                  <a:cubicBezTo>
                    <a:pt x="940" y="195"/>
                    <a:pt x="940" y="195"/>
                    <a:pt x="940" y="195"/>
                  </a:cubicBezTo>
                  <a:cubicBezTo>
                    <a:pt x="927" y="216"/>
                    <a:pt x="927" y="216"/>
                    <a:pt x="927" y="216"/>
                  </a:cubicBezTo>
                  <a:cubicBezTo>
                    <a:pt x="908" y="206"/>
                    <a:pt x="908" y="206"/>
                    <a:pt x="908" y="206"/>
                  </a:cubicBezTo>
                  <a:cubicBezTo>
                    <a:pt x="885" y="219"/>
                    <a:pt x="885" y="219"/>
                    <a:pt x="885" y="219"/>
                  </a:cubicBezTo>
                  <a:cubicBezTo>
                    <a:pt x="885" y="219"/>
                    <a:pt x="877" y="209"/>
                    <a:pt x="877" y="195"/>
                  </a:cubicBezTo>
                  <a:cubicBezTo>
                    <a:pt x="877" y="182"/>
                    <a:pt x="887" y="158"/>
                    <a:pt x="887" y="158"/>
                  </a:cubicBezTo>
                  <a:cubicBezTo>
                    <a:pt x="858" y="156"/>
                    <a:pt x="858" y="156"/>
                    <a:pt x="858" y="156"/>
                  </a:cubicBezTo>
                  <a:cubicBezTo>
                    <a:pt x="837" y="137"/>
                    <a:pt x="837" y="137"/>
                    <a:pt x="837" y="137"/>
                  </a:cubicBezTo>
                  <a:cubicBezTo>
                    <a:pt x="837" y="137"/>
                    <a:pt x="811" y="140"/>
                    <a:pt x="800" y="148"/>
                  </a:cubicBezTo>
                  <a:cubicBezTo>
                    <a:pt x="790" y="156"/>
                    <a:pt x="761" y="174"/>
                    <a:pt x="761" y="174"/>
                  </a:cubicBezTo>
                  <a:cubicBezTo>
                    <a:pt x="761" y="174"/>
                    <a:pt x="772" y="203"/>
                    <a:pt x="779" y="216"/>
                  </a:cubicBezTo>
                  <a:cubicBezTo>
                    <a:pt x="787" y="230"/>
                    <a:pt x="785" y="259"/>
                    <a:pt x="785" y="259"/>
                  </a:cubicBezTo>
                  <a:cubicBezTo>
                    <a:pt x="785" y="259"/>
                    <a:pt x="764" y="272"/>
                    <a:pt x="753" y="274"/>
                  </a:cubicBezTo>
                  <a:cubicBezTo>
                    <a:pt x="743" y="277"/>
                    <a:pt x="714" y="259"/>
                    <a:pt x="714" y="259"/>
                  </a:cubicBezTo>
                  <a:cubicBezTo>
                    <a:pt x="671" y="272"/>
                    <a:pt x="671" y="272"/>
                    <a:pt x="671" y="272"/>
                  </a:cubicBezTo>
                  <a:cubicBezTo>
                    <a:pt x="635" y="266"/>
                    <a:pt x="635" y="266"/>
                    <a:pt x="635" y="266"/>
                  </a:cubicBezTo>
                  <a:cubicBezTo>
                    <a:pt x="635" y="266"/>
                    <a:pt x="635" y="285"/>
                    <a:pt x="619" y="293"/>
                  </a:cubicBezTo>
                  <a:cubicBezTo>
                    <a:pt x="603" y="301"/>
                    <a:pt x="595" y="303"/>
                    <a:pt x="584" y="311"/>
                  </a:cubicBezTo>
                  <a:cubicBezTo>
                    <a:pt x="574" y="319"/>
                    <a:pt x="566" y="335"/>
                    <a:pt x="566" y="335"/>
                  </a:cubicBezTo>
                  <a:cubicBezTo>
                    <a:pt x="550" y="364"/>
                    <a:pt x="550" y="364"/>
                    <a:pt x="550" y="364"/>
                  </a:cubicBezTo>
                  <a:cubicBezTo>
                    <a:pt x="574" y="403"/>
                    <a:pt x="574" y="403"/>
                    <a:pt x="574" y="403"/>
                  </a:cubicBezTo>
                  <a:cubicBezTo>
                    <a:pt x="574" y="403"/>
                    <a:pt x="587" y="382"/>
                    <a:pt x="595" y="380"/>
                  </a:cubicBezTo>
                  <a:cubicBezTo>
                    <a:pt x="603" y="377"/>
                    <a:pt x="650" y="372"/>
                    <a:pt x="650" y="372"/>
                  </a:cubicBezTo>
                  <a:cubicBezTo>
                    <a:pt x="650" y="372"/>
                    <a:pt x="653" y="403"/>
                    <a:pt x="661" y="411"/>
                  </a:cubicBezTo>
                  <a:cubicBezTo>
                    <a:pt x="669" y="419"/>
                    <a:pt x="677" y="438"/>
                    <a:pt x="677" y="438"/>
                  </a:cubicBezTo>
                  <a:cubicBezTo>
                    <a:pt x="663" y="480"/>
                    <a:pt x="663" y="480"/>
                    <a:pt x="663" y="480"/>
                  </a:cubicBezTo>
                  <a:cubicBezTo>
                    <a:pt x="627" y="509"/>
                    <a:pt x="627" y="509"/>
                    <a:pt x="627" y="509"/>
                  </a:cubicBezTo>
                  <a:cubicBezTo>
                    <a:pt x="645" y="535"/>
                    <a:pt x="645" y="535"/>
                    <a:pt x="645" y="535"/>
                  </a:cubicBezTo>
                  <a:cubicBezTo>
                    <a:pt x="632" y="546"/>
                    <a:pt x="632" y="546"/>
                    <a:pt x="632" y="546"/>
                  </a:cubicBezTo>
                  <a:cubicBezTo>
                    <a:pt x="516" y="551"/>
                    <a:pt x="516" y="551"/>
                    <a:pt x="516" y="551"/>
                  </a:cubicBezTo>
                  <a:cubicBezTo>
                    <a:pt x="508" y="601"/>
                    <a:pt x="508" y="601"/>
                    <a:pt x="508" y="601"/>
                  </a:cubicBezTo>
                  <a:cubicBezTo>
                    <a:pt x="521" y="622"/>
                    <a:pt x="521" y="622"/>
                    <a:pt x="521" y="622"/>
                  </a:cubicBezTo>
                  <a:cubicBezTo>
                    <a:pt x="521" y="622"/>
                    <a:pt x="500" y="656"/>
                    <a:pt x="484" y="672"/>
                  </a:cubicBezTo>
                  <a:cubicBezTo>
                    <a:pt x="469" y="688"/>
                    <a:pt x="476" y="725"/>
                    <a:pt x="476" y="725"/>
                  </a:cubicBezTo>
                  <a:cubicBezTo>
                    <a:pt x="461" y="728"/>
                    <a:pt x="461" y="728"/>
                    <a:pt x="461" y="728"/>
                  </a:cubicBezTo>
                  <a:cubicBezTo>
                    <a:pt x="461" y="728"/>
                    <a:pt x="445" y="743"/>
                    <a:pt x="437" y="751"/>
                  </a:cubicBezTo>
                  <a:cubicBezTo>
                    <a:pt x="429" y="759"/>
                    <a:pt x="411" y="783"/>
                    <a:pt x="411" y="783"/>
                  </a:cubicBezTo>
                  <a:cubicBezTo>
                    <a:pt x="368" y="770"/>
                    <a:pt x="368" y="770"/>
                    <a:pt x="368" y="770"/>
                  </a:cubicBezTo>
                  <a:cubicBezTo>
                    <a:pt x="355" y="751"/>
                    <a:pt x="355" y="751"/>
                    <a:pt x="355" y="751"/>
                  </a:cubicBezTo>
                  <a:cubicBezTo>
                    <a:pt x="300" y="799"/>
                    <a:pt x="300" y="799"/>
                    <a:pt x="300" y="799"/>
                  </a:cubicBezTo>
                  <a:cubicBezTo>
                    <a:pt x="300" y="809"/>
                    <a:pt x="300" y="809"/>
                    <a:pt x="300" y="809"/>
                  </a:cubicBezTo>
                  <a:cubicBezTo>
                    <a:pt x="263" y="854"/>
                    <a:pt x="263" y="854"/>
                    <a:pt x="263" y="854"/>
                  </a:cubicBezTo>
                  <a:cubicBezTo>
                    <a:pt x="284" y="907"/>
                    <a:pt x="284" y="907"/>
                    <a:pt x="284" y="907"/>
                  </a:cubicBezTo>
                  <a:cubicBezTo>
                    <a:pt x="263" y="951"/>
                    <a:pt x="263" y="951"/>
                    <a:pt x="263" y="951"/>
                  </a:cubicBezTo>
                  <a:cubicBezTo>
                    <a:pt x="249" y="949"/>
                    <a:pt x="249" y="949"/>
                    <a:pt x="249" y="949"/>
                  </a:cubicBezTo>
                  <a:cubicBezTo>
                    <a:pt x="251" y="989"/>
                    <a:pt x="251" y="989"/>
                    <a:pt x="251" y="989"/>
                  </a:cubicBezTo>
                  <a:cubicBezTo>
                    <a:pt x="261" y="1001"/>
                    <a:pt x="261" y="1001"/>
                    <a:pt x="261" y="1001"/>
                  </a:cubicBezTo>
                  <a:cubicBezTo>
                    <a:pt x="256" y="1028"/>
                    <a:pt x="256" y="1028"/>
                    <a:pt x="256" y="1028"/>
                  </a:cubicBezTo>
                  <a:cubicBezTo>
                    <a:pt x="270" y="1042"/>
                    <a:pt x="270" y="1042"/>
                    <a:pt x="270" y="1042"/>
                  </a:cubicBezTo>
                  <a:cubicBezTo>
                    <a:pt x="273" y="1059"/>
                    <a:pt x="273" y="1059"/>
                    <a:pt x="273" y="1059"/>
                  </a:cubicBezTo>
                  <a:cubicBezTo>
                    <a:pt x="244" y="1092"/>
                    <a:pt x="244" y="1092"/>
                    <a:pt x="244" y="1092"/>
                  </a:cubicBezTo>
                  <a:cubicBezTo>
                    <a:pt x="194" y="1083"/>
                    <a:pt x="194" y="1083"/>
                    <a:pt x="194" y="1083"/>
                  </a:cubicBezTo>
                  <a:cubicBezTo>
                    <a:pt x="194" y="1083"/>
                    <a:pt x="172" y="1104"/>
                    <a:pt x="165" y="1124"/>
                  </a:cubicBezTo>
                  <a:cubicBezTo>
                    <a:pt x="158" y="1143"/>
                    <a:pt x="158" y="1159"/>
                    <a:pt x="158" y="1159"/>
                  </a:cubicBezTo>
                  <a:cubicBezTo>
                    <a:pt x="174" y="1174"/>
                    <a:pt x="174" y="1174"/>
                    <a:pt x="174" y="1174"/>
                  </a:cubicBezTo>
                  <a:cubicBezTo>
                    <a:pt x="160" y="1186"/>
                    <a:pt x="160" y="1186"/>
                    <a:pt x="160" y="1186"/>
                  </a:cubicBezTo>
                  <a:cubicBezTo>
                    <a:pt x="160" y="1231"/>
                    <a:pt x="160" y="1231"/>
                    <a:pt x="160" y="1231"/>
                  </a:cubicBezTo>
                  <a:cubicBezTo>
                    <a:pt x="160" y="1231"/>
                    <a:pt x="179" y="1241"/>
                    <a:pt x="189" y="1248"/>
                  </a:cubicBezTo>
                  <a:cubicBezTo>
                    <a:pt x="198" y="1255"/>
                    <a:pt x="220" y="1296"/>
                    <a:pt x="220" y="1296"/>
                  </a:cubicBezTo>
                  <a:cubicBezTo>
                    <a:pt x="239" y="1313"/>
                    <a:pt x="239" y="1313"/>
                    <a:pt x="239" y="1313"/>
                  </a:cubicBezTo>
                  <a:cubicBezTo>
                    <a:pt x="239" y="1313"/>
                    <a:pt x="249" y="1358"/>
                    <a:pt x="239" y="1363"/>
                  </a:cubicBezTo>
                  <a:cubicBezTo>
                    <a:pt x="229" y="1368"/>
                    <a:pt x="182" y="1370"/>
                    <a:pt x="182" y="1370"/>
                  </a:cubicBezTo>
                  <a:cubicBezTo>
                    <a:pt x="182" y="1370"/>
                    <a:pt x="198" y="1396"/>
                    <a:pt x="194" y="1411"/>
                  </a:cubicBezTo>
                  <a:cubicBezTo>
                    <a:pt x="189" y="1425"/>
                    <a:pt x="158" y="1408"/>
                    <a:pt x="158" y="1408"/>
                  </a:cubicBezTo>
                  <a:cubicBezTo>
                    <a:pt x="158" y="1408"/>
                    <a:pt x="107" y="1418"/>
                    <a:pt x="100" y="1432"/>
                  </a:cubicBezTo>
                  <a:cubicBezTo>
                    <a:pt x="93" y="1447"/>
                    <a:pt x="81" y="1461"/>
                    <a:pt x="81" y="1461"/>
                  </a:cubicBezTo>
                  <a:cubicBezTo>
                    <a:pt x="115" y="1490"/>
                    <a:pt x="115" y="1490"/>
                    <a:pt x="115" y="1490"/>
                  </a:cubicBezTo>
                  <a:cubicBezTo>
                    <a:pt x="115" y="1519"/>
                    <a:pt x="115" y="1519"/>
                    <a:pt x="115" y="1519"/>
                  </a:cubicBezTo>
                  <a:cubicBezTo>
                    <a:pt x="62" y="1511"/>
                    <a:pt x="62" y="1511"/>
                    <a:pt x="62" y="1511"/>
                  </a:cubicBezTo>
                  <a:cubicBezTo>
                    <a:pt x="52" y="1535"/>
                    <a:pt x="52" y="1535"/>
                    <a:pt x="52" y="1535"/>
                  </a:cubicBezTo>
                  <a:cubicBezTo>
                    <a:pt x="52" y="1535"/>
                    <a:pt x="0" y="1554"/>
                    <a:pt x="4" y="1562"/>
                  </a:cubicBezTo>
                  <a:cubicBezTo>
                    <a:pt x="9" y="1569"/>
                    <a:pt x="43" y="1602"/>
                    <a:pt x="43" y="1602"/>
                  </a:cubicBezTo>
                  <a:cubicBezTo>
                    <a:pt x="74" y="1662"/>
                    <a:pt x="74" y="1662"/>
                    <a:pt x="74" y="1662"/>
                  </a:cubicBezTo>
                  <a:cubicBezTo>
                    <a:pt x="74" y="1662"/>
                    <a:pt x="129" y="1657"/>
                    <a:pt x="148" y="1650"/>
                  </a:cubicBezTo>
                  <a:cubicBezTo>
                    <a:pt x="167" y="1643"/>
                    <a:pt x="213" y="1612"/>
                    <a:pt x="227" y="1610"/>
                  </a:cubicBezTo>
                  <a:cubicBezTo>
                    <a:pt x="241" y="1607"/>
                    <a:pt x="289" y="1590"/>
                    <a:pt x="289" y="1590"/>
                  </a:cubicBezTo>
                  <a:cubicBezTo>
                    <a:pt x="289" y="1590"/>
                    <a:pt x="313" y="1619"/>
                    <a:pt x="328" y="1633"/>
                  </a:cubicBezTo>
                  <a:cubicBezTo>
                    <a:pt x="342" y="1648"/>
                    <a:pt x="366" y="1681"/>
                    <a:pt x="371" y="1698"/>
                  </a:cubicBezTo>
                  <a:cubicBezTo>
                    <a:pt x="376" y="1715"/>
                    <a:pt x="378" y="1727"/>
                    <a:pt x="371" y="1751"/>
                  </a:cubicBezTo>
                  <a:cubicBezTo>
                    <a:pt x="364" y="1775"/>
                    <a:pt x="368" y="1782"/>
                    <a:pt x="368" y="1782"/>
                  </a:cubicBezTo>
                  <a:cubicBezTo>
                    <a:pt x="388" y="1787"/>
                    <a:pt x="388" y="1787"/>
                    <a:pt x="388" y="1787"/>
                  </a:cubicBezTo>
                  <a:cubicBezTo>
                    <a:pt x="388" y="1787"/>
                    <a:pt x="383" y="1820"/>
                    <a:pt x="390" y="1832"/>
                  </a:cubicBezTo>
                  <a:cubicBezTo>
                    <a:pt x="397" y="1844"/>
                    <a:pt x="402" y="1866"/>
                    <a:pt x="414" y="1871"/>
                  </a:cubicBezTo>
                  <a:cubicBezTo>
                    <a:pt x="426" y="1875"/>
                    <a:pt x="445" y="1871"/>
                    <a:pt x="445" y="1871"/>
                  </a:cubicBezTo>
                  <a:cubicBezTo>
                    <a:pt x="445" y="1871"/>
                    <a:pt x="438" y="1890"/>
                    <a:pt x="431" y="1902"/>
                  </a:cubicBezTo>
                  <a:cubicBezTo>
                    <a:pt x="423" y="1914"/>
                    <a:pt x="421" y="1921"/>
                    <a:pt x="407" y="1930"/>
                  </a:cubicBezTo>
                  <a:cubicBezTo>
                    <a:pt x="392" y="1940"/>
                    <a:pt x="368" y="1945"/>
                    <a:pt x="368" y="1945"/>
                  </a:cubicBezTo>
                  <a:cubicBezTo>
                    <a:pt x="368" y="1945"/>
                    <a:pt x="368" y="1990"/>
                    <a:pt x="376" y="2002"/>
                  </a:cubicBezTo>
                  <a:cubicBezTo>
                    <a:pt x="383" y="2014"/>
                    <a:pt x="397" y="2033"/>
                    <a:pt x="402" y="2045"/>
                  </a:cubicBezTo>
                  <a:cubicBezTo>
                    <a:pt x="404" y="2050"/>
                    <a:pt x="410" y="2062"/>
                    <a:pt x="416" y="2075"/>
                  </a:cubicBezTo>
                  <a:cubicBezTo>
                    <a:pt x="412" y="2059"/>
                    <a:pt x="412" y="2059"/>
                    <a:pt x="412" y="2059"/>
                  </a:cubicBezTo>
                  <a:cubicBezTo>
                    <a:pt x="446" y="2051"/>
                    <a:pt x="446" y="2051"/>
                    <a:pt x="446" y="2051"/>
                  </a:cubicBezTo>
                  <a:cubicBezTo>
                    <a:pt x="461" y="2089"/>
                    <a:pt x="461" y="2089"/>
                    <a:pt x="461" y="2089"/>
                  </a:cubicBezTo>
                  <a:cubicBezTo>
                    <a:pt x="461" y="2089"/>
                    <a:pt x="474" y="2091"/>
                    <a:pt x="476" y="2097"/>
                  </a:cubicBezTo>
                  <a:cubicBezTo>
                    <a:pt x="477" y="2104"/>
                    <a:pt x="484" y="2119"/>
                    <a:pt x="484" y="2119"/>
                  </a:cubicBezTo>
                  <a:cubicBezTo>
                    <a:pt x="484" y="2119"/>
                    <a:pt x="516" y="2126"/>
                    <a:pt x="524" y="2126"/>
                  </a:cubicBezTo>
                  <a:cubicBezTo>
                    <a:pt x="532" y="2126"/>
                    <a:pt x="532" y="2104"/>
                    <a:pt x="532" y="2092"/>
                  </a:cubicBezTo>
                  <a:cubicBezTo>
                    <a:pt x="532" y="2081"/>
                    <a:pt x="509" y="2044"/>
                    <a:pt x="509" y="2044"/>
                  </a:cubicBezTo>
                  <a:cubicBezTo>
                    <a:pt x="571" y="2024"/>
                    <a:pt x="571" y="2024"/>
                    <a:pt x="571" y="2024"/>
                  </a:cubicBezTo>
                  <a:cubicBezTo>
                    <a:pt x="584" y="2042"/>
                    <a:pt x="584" y="2042"/>
                    <a:pt x="584" y="2042"/>
                  </a:cubicBezTo>
                  <a:cubicBezTo>
                    <a:pt x="584" y="2042"/>
                    <a:pt x="574" y="2064"/>
                    <a:pt x="579" y="2069"/>
                  </a:cubicBezTo>
                  <a:cubicBezTo>
                    <a:pt x="584" y="2074"/>
                    <a:pt x="586" y="2091"/>
                    <a:pt x="593" y="2101"/>
                  </a:cubicBezTo>
                  <a:cubicBezTo>
                    <a:pt x="599" y="2111"/>
                    <a:pt x="601" y="2121"/>
                    <a:pt x="601" y="2121"/>
                  </a:cubicBezTo>
                  <a:cubicBezTo>
                    <a:pt x="634" y="2138"/>
                    <a:pt x="634" y="2138"/>
                    <a:pt x="634" y="2138"/>
                  </a:cubicBezTo>
                  <a:cubicBezTo>
                    <a:pt x="661" y="2114"/>
                    <a:pt x="661" y="2114"/>
                    <a:pt x="661" y="2114"/>
                  </a:cubicBezTo>
                  <a:cubicBezTo>
                    <a:pt x="666" y="2138"/>
                    <a:pt x="666" y="2138"/>
                    <a:pt x="666" y="2138"/>
                  </a:cubicBezTo>
                  <a:cubicBezTo>
                    <a:pt x="713" y="2148"/>
                    <a:pt x="713" y="2148"/>
                    <a:pt x="713" y="2148"/>
                  </a:cubicBezTo>
                  <a:cubicBezTo>
                    <a:pt x="713" y="2148"/>
                    <a:pt x="716" y="2178"/>
                    <a:pt x="708" y="2184"/>
                  </a:cubicBezTo>
                  <a:cubicBezTo>
                    <a:pt x="699" y="2191"/>
                    <a:pt x="684" y="2169"/>
                    <a:pt x="684" y="2169"/>
                  </a:cubicBezTo>
                  <a:cubicBezTo>
                    <a:pt x="666" y="2183"/>
                    <a:pt x="666" y="2183"/>
                    <a:pt x="666" y="2183"/>
                  </a:cubicBezTo>
                  <a:cubicBezTo>
                    <a:pt x="674" y="2208"/>
                    <a:pt x="674" y="2208"/>
                    <a:pt x="674" y="2208"/>
                  </a:cubicBezTo>
                  <a:cubicBezTo>
                    <a:pt x="673" y="2218"/>
                    <a:pt x="673" y="2218"/>
                    <a:pt x="673" y="2218"/>
                  </a:cubicBezTo>
                  <a:cubicBezTo>
                    <a:pt x="646" y="2236"/>
                    <a:pt x="646" y="2236"/>
                    <a:pt x="646" y="2236"/>
                  </a:cubicBezTo>
                  <a:cubicBezTo>
                    <a:pt x="646" y="2236"/>
                    <a:pt x="661" y="2269"/>
                    <a:pt x="679" y="2263"/>
                  </a:cubicBezTo>
                  <a:cubicBezTo>
                    <a:pt x="698" y="2256"/>
                    <a:pt x="711" y="2211"/>
                    <a:pt x="711" y="2211"/>
                  </a:cubicBezTo>
                  <a:cubicBezTo>
                    <a:pt x="733" y="2213"/>
                    <a:pt x="733" y="2213"/>
                    <a:pt x="733" y="2213"/>
                  </a:cubicBezTo>
                  <a:cubicBezTo>
                    <a:pt x="744" y="2196"/>
                    <a:pt x="744" y="2196"/>
                    <a:pt x="744" y="2196"/>
                  </a:cubicBezTo>
                  <a:cubicBezTo>
                    <a:pt x="741" y="2173"/>
                    <a:pt x="741" y="2173"/>
                    <a:pt x="741" y="2173"/>
                  </a:cubicBezTo>
                  <a:cubicBezTo>
                    <a:pt x="751" y="2146"/>
                    <a:pt x="751" y="2146"/>
                    <a:pt x="751" y="2146"/>
                  </a:cubicBezTo>
                  <a:cubicBezTo>
                    <a:pt x="771" y="2143"/>
                    <a:pt x="771" y="2143"/>
                    <a:pt x="771" y="2143"/>
                  </a:cubicBezTo>
                  <a:cubicBezTo>
                    <a:pt x="814" y="2161"/>
                    <a:pt x="814" y="2161"/>
                    <a:pt x="814" y="2161"/>
                  </a:cubicBezTo>
                  <a:cubicBezTo>
                    <a:pt x="831" y="2141"/>
                    <a:pt x="831" y="2141"/>
                    <a:pt x="831" y="2141"/>
                  </a:cubicBezTo>
                  <a:cubicBezTo>
                    <a:pt x="831" y="2141"/>
                    <a:pt x="850" y="2166"/>
                    <a:pt x="860" y="2149"/>
                  </a:cubicBezTo>
                  <a:cubicBezTo>
                    <a:pt x="870" y="2132"/>
                    <a:pt x="838" y="2094"/>
                    <a:pt x="838" y="2094"/>
                  </a:cubicBezTo>
                  <a:cubicBezTo>
                    <a:pt x="847" y="2078"/>
                    <a:pt x="847" y="2078"/>
                    <a:pt x="847" y="2078"/>
                  </a:cubicBezTo>
                  <a:cubicBezTo>
                    <a:pt x="850" y="2085"/>
                    <a:pt x="850" y="2085"/>
                    <a:pt x="850" y="2085"/>
                  </a:cubicBezTo>
                  <a:cubicBezTo>
                    <a:pt x="828" y="2035"/>
                    <a:pt x="828" y="2035"/>
                    <a:pt x="828" y="2035"/>
                  </a:cubicBezTo>
                  <a:cubicBezTo>
                    <a:pt x="846" y="2008"/>
                    <a:pt x="846" y="2008"/>
                    <a:pt x="846" y="2008"/>
                  </a:cubicBezTo>
                  <a:cubicBezTo>
                    <a:pt x="852" y="1951"/>
                    <a:pt x="852" y="1951"/>
                    <a:pt x="852" y="1951"/>
                  </a:cubicBezTo>
                  <a:cubicBezTo>
                    <a:pt x="852" y="1951"/>
                    <a:pt x="852" y="1951"/>
                    <a:pt x="862" y="1951"/>
                  </a:cubicBezTo>
                  <a:cubicBezTo>
                    <a:pt x="873" y="1951"/>
                    <a:pt x="882" y="1926"/>
                    <a:pt x="882" y="1915"/>
                  </a:cubicBezTo>
                  <a:cubicBezTo>
                    <a:pt x="882" y="1904"/>
                    <a:pt x="861" y="1888"/>
                    <a:pt x="861" y="1888"/>
                  </a:cubicBezTo>
                  <a:cubicBezTo>
                    <a:pt x="861" y="1888"/>
                    <a:pt x="877" y="1863"/>
                    <a:pt x="870" y="1858"/>
                  </a:cubicBezTo>
                  <a:cubicBezTo>
                    <a:pt x="862" y="1852"/>
                    <a:pt x="843" y="1858"/>
                    <a:pt x="843" y="1858"/>
                  </a:cubicBezTo>
                  <a:cubicBezTo>
                    <a:pt x="855" y="1806"/>
                    <a:pt x="855" y="1806"/>
                    <a:pt x="855" y="1806"/>
                  </a:cubicBezTo>
                  <a:cubicBezTo>
                    <a:pt x="823" y="1820"/>
                    <a:pt x="823" y="1820"/>
                    <a:pt x="823" y="1820"/>
                  </a:cubicBezTo>
                  <a:cubicBezTo>
                    <a:pt x="823" y="1820"/>
                    <a:pt x="816" y="1750"/>
                    <a:pt x="809" y="1738"/>
                  </a:cubicBezTo>
                  <a:cubicBezTo>
                    <a:pt x="802" y="1725"/>
                    <a:pt x="812" y="1616"/>
                    <a:pt x="812" y="1616"/>
                  </a:cubicBezTo>
                  <a:cubicBezTo>
                    <a:pt x="812" y="1616"/>
                    <a:pt x="784" y="1605"/>
                    <a:pt x="778" y="1596"/>
                  </a:cubicBezTo>
                  <a:cubicBezTo>
                    <a:pt x="773" y="1587"/>
                    <a:pt x="818" y="1537"/>
                    <a:pt x="818" y="1537"/>
                  </a:cubicBezTo>
                  <a:cubicBezTo>
                    <a:pt x="855" y="1532"/>
                    <a:pt x="855" y="1532"/>
                    <a:pt x="855" y="1532"/>
                  </a:cubicBezTo>
                  <a:cubicBezTo>
                    <a:pt x="871" y="1512"/>
                    <a:pt x="871" y="1512"/>
                    <a:pt x="871" y="1512"/>
                  </a:cubicBezTo>
                  <a:cubicBezTo>
                    <a:pt x="897" y="1564"/>
                    <a:pt x="897" y="1564"/>
                    <a:pt x="897" y="1564"/>
                  </a:cubicBezTo>
                  <a:cubicBezTo>
                    <a:pt x="938" y="1501"/>
                    <a:pt x="938" y="1501"/>
                    <a:pt x="938" y="1501"/>
                  </a:cubicBezTo>
                  <a:cubicBezTo>
                    <a:pt x="1000" y="1528"/>
                    <a:pt x="1000" y="1528"/>
                    <a:pt x="1000" y="1528"/>
                  </a:cubicBezTo>
                  <a:cubicBezTo>
                    <a:pt x="1020" y="1507"/>
                    <a:pt x="1020" y="1507"/>
                    <a:pt x="1020" y="1507"/>
                  </a:cubicBezTo>
                  <a:cubicBezTo>
                    <a:pt x="1020" y="1507"/>
                    <a:pt x="1038" y="1521"/>
                    <a:pt x="1047" y="1528"/>
                  </a:cubicBezTo>
                  <a:cubicBezTo>
                    <a:pt x="1056" y="1535"/>
                    <a:pt x="1065" y="1571"/>
                    <a:pt x="1065" y="1571"/>
                  </a:cubicBezTo>
                  <a:cubicBezTo>
                    <a:pt x="1140" y="1557"/>
                    <a:pt x="1140" y="1557"/>
                    <a:pt x="1140" y="1557"/>
                  </a:cubicBezTo>
                  <a:cubicBezTo>
                    <a:pt x="1142" y="1494"/>
                    <a:pt x="1142" y="1494"/>
                    <a:pt x="1142" y="1494"/>
                  </a:cubicBezTo>
                  <a:cubicBezTo>
                    <a:pt x="1120" y="1480"/>
                    <a:pt x="1120" y="1480"/>
                    <a:pt x="1120" y="1480"/>
                  </a:cubicBezTo>
                  <a:cubicBezTo>
                    <a:pt x="1120" y="1480"/>
                    <a:pt x="1122" y="1464"/>
                    <a:pt x="1124" y="1457"/>
                  </a:cubicBezTo>
                  <a:cubicBezTo>
                    <a:pt x="1126" y="1449"/>
                    <a:pt x="1113" y="1430"/>
                    <a:pt x="1113" y="1430"/>
                  </a:cubicBezTo>
                  <a:cubicBezTo>
                    <a:pt x="1131" y="1412"/>
                    <a:pt x="1131" y="1412"/>
                    <a:pt x="1131" y="1412"/>
                  </a:cubicBezTo>
                  <a:cubicBezTo>
                    <a:pt x="1149" y="1428"/>
                    <a:pt x="1149" y="1428"/>
                    <a:pt x="1149" y="1428"/>
                  </a:cubicBezTo>
                  <a:cubicBezTo>
                    <a:pt x="1171" y="1431"/>
                    <a:pt x="1171" y="1431"/>
                    <a:pt x="1171" y="1431"/>
                  </a:cubicBezTo>
                  <a:cubicBezTo>
                    <a:pt x="1185" y="1444"/>
                    <a:pt x="1185" y="1444"/>
                    <a:pt x="1185" y="1444"/>
                  </a:cubicBezTo>
                  <a:cubicBezTo>
                    <a:pt x="1185" y="1444"/>
                    <a:pt x="1196" y="1431"/>
                    <a:pt x="1205" y="1431"/>
                  </a:cubicBezTo>
                  <a:cubicBezTo>
                    <a:pt x="1214" y="1431"/>
                    <a:pt x="1224" y="1428"/>
                    <a:pt x="1224" y="1428"/>
                  </a:cubicBezTo>
                  <a:cubicBezTo>
                    <a:pt x="1224" y="1428"/>
                    <a:pt x="1208" y="1412"/>
                    <a:pt x="1217" y="1397"/>
                  </a:cubicBezTo>
                  <a:cubicBezTo>
                    <a:pt x="1226" y="1383"/>
                    <a:pt x="1269" y="1367"/>
                    <a:pt x="1269" y="1367"/>
                  </a:cubicBezTo>
                  <a:cubicBezTo>
                    <a:pt x="1269" y="1367"/>
                    <a:pt x="1271" y="1342"/>
                    <a:pt x="1271" y="1336"/>
                  </a:cubicBezTo>
                  <a:cubicBezTo>
                    <a:pt x="1271" y="1331"/>
                    <a:pt x="1283" y="1299"/>
                    <a:pt x="1287" y="1288"/>
                  </a:cubicBezTo>
                  <a:cubicBezTo>
                    <a:pt x="1291" y="1277"/>
                    <a:pt x="1289" y="1240"/>
                    <a:pt x="1298" y="1236"/>
                  </a:cubicBezTo>
                  <a:cubicBezTo>
                    <a:pt x="1307" y="1233"/>
                    <a:pt x="1321" y="1243"/>
                    <a:pt x="1334" y="1250"/>
                  </a:cubicBezTo>
                  <a:cubicBezTo>
                    <a:pt x="1346" y="1258"/>
                    <a:pt x="1386" y="1256"/>
                    <a:pt x="1386" y="1256"/>
                  </a:cubicBezTo>
                  <a:cubicBezTo>
                    <a:pt x="1461" y="1191"/>
                    <a:pt x="1461" y="1191"/>
                    <a:pt x="1461" y="1191"/>
                  </a:cubicBezTo>
                  <a:cubicBezTo>
                    <a:pt x="1477" y="1127"/>
                    <a:pt x="1477" y="1127"/>
                    <a:pt x="1477" y="1127"/>
                  </a:cubicBezTo>
                  <a:cubicBezTo>
                    <a:pt x="1484" y="1121"/>
                    <a:pt x="1484" y="1121"/>
                    <a:pt x="1484" y="1121"/>
                  </a:cubicBezTo>
                  <a:cubicBezTo>
                    <a:pt x="1480" y="1078"/>
                    <a:pt x="1480" y="1078"/>
                    <a:pt x="1480" y="1078"/>
                  </a:cubicBezTo>
                  <a:cubicBezTo>
                    <a:pt x="1470" y="1049"/>
                    <a:pt x="1470" y="1049"/>
                    <a:pt x="1470" y="1049"/>
                  </a:cubicBezTo>
                  <a:cubicBezTo>
                    <a:pt x="1480" y="1036"/>
                    <a:pt x="1480" y="1036"/>
                    <a:pt x="1480" y="1036"/>
                  </a:cubicBezTo>
                  <a:cubicBezTo>
                    <a:pt x="1512" y="1038"/>
                    <a:pt x="1512" y="1038"/>
                    <a:pt x="1512" y="1038"/>
                  </a:cubicBezTo>
                  <a:cubicBezTo>
                    <a:pt x="1480" y="986"/>
                    <a:pt x="1480" y="986"/>
                    <a:pt x="1480" y="986"/>
                  </a:cubicBezTo>
                  <a:cubicBezTo>
                    <a:pt x="1422" y="994"/>
                    <a:pt x="1422" y="994"/>
                    <a:pt x="1422" y="994"/>
                  </a:cubicBezTo>
                  <a:cubicBezTo>
                    <a:pt x="1422" y="994"/>
                    <a:pt x="1435" y="1017"/>
                    <a:pt x="1422" y="1028"/>
                  </a:cubicBezTo>
                  <a:cubicBezTo>
                    <a:pt x="1409" y="1038"/>
                    <a:pt x="1359" y="1036"/>
                    <a:pt x="1359" y="1036"/>
                  </a:cubicBezTo>
                  <a:cubicBezTo>
                    <a:pt x="1396" y="972"/>
                    <a:pt x="1396" y="972"/>
                    <a:pt x="1396" y="972"/>
                  </a:cubicBezTo>
                  <a:cubicBezTo>
                    <a:pt x="1387" y="946"/>
                    <a:pt x="1387" y="946"/>
                    <a:pt x="1387" y="946"/>
                  </a:cubicBezTo>
                  <a:cubicBezTo>
                    <a:pt x="1417" y="930"/>
                    <a:pt x="1417" y="930"/>
                    <a:pt x="1417" y="930"/>
                  </a:cubicBezTo>
                  <a:cubicBezTo>
                    <a:pt x="1417" y="899"/>
                    <a:pt x="1417" y="899"/>
                    <a:pt x="1417" y="899"/>
                  </a:cubicBezTo>
                  <a:cubicBezTo>
                    <a:pt x="1435" y="836"/>
                    <a:pt x="1435" y="836"/>
                    <a:pt x="1435" y="836"/>
                  </a:cubicBezTo>
                  <a:cubicBezTo>
                    <a:pt x="1472" y="836"/>
                    <a:pt x="1472" y="836"/>
                    <a:pt x="1472" y="836"/>
                  </a:cubicBezTo>
                  <a:cubicBezTo>
                    <a:pt x="1480" y="812"/>
                    <a:pt x="1480" y="812"/>
                    <a:pt x="1480" y="812"/>
                  </a:cubicBezTo>
                  <a:cubicBezTo>
                    <a:pt x="1464" y="800"/>
                    <a:pt x="1464" y="800"/>
                    <a:pt x="1464" y="800"/>
                  </a:cubicBezTo>
                  <a:cubicBezTo>
                    <a:pt x="1489" y="776"/>
                    <a:pt x="1489" y="776"/>
                    <a:pt x="1489" y="776"/>
                  </a:cubicBezTo>
                  <a:cubicBezTo>
                    <a:pt x="1459" y="743"/>
                    <a:pt x="1459" y="743"/>
                    <a:pt x="1459" y="743"/>
                  </a:cubicBezTo>
                  <a:cubicBezTo>
                    <a:pt x="1431" y="763"/>
                    <a:pt x="1431" y="763"/>
                    <a:pt x="1431" y="763"/>
                  </a:cubicBezTo>
                  <a:cubicBezTo>
                    <a:pt x="1435" y="730"/>
                    <a:pt x="1435" y="730"/>
                    <a:pt x="1435" y="730"/>
                  </a:cubicBezTo>
                  <a:cubicBezTo>
                    <a:pt x="1459" y="717"/>
                    <a:pt x="1459" y="717"/>
                    <a:pt x="1459" y="717"/>
                  </a:cubicBezTo>
                  <a:cubicBezTo>
                    <a:pt x="1485" y="712"/>
                    <a:pt x="1485" y="712"/>
                    <a:pt x="1485" y="712"/>
                  </a:cubicBezTo>
                  <a:cubicBezTo>
                    <a:pt x="1485" y="697"/>
                    <a:pt x="1485" y="697"/>
                    <a:pt x="1485" y="697"/>
                  </a:cubicBezTo>
                  <a:cubicBezTo>
                    <a:pt x="1456" y="680"/>
                    <a:pt x="1456" y="680"/>
                    <a:pt x="1456" y="680"/>
                  </a:cubicBezTo>
                  <a:cubicBezTo>
                    <a:pt x="1479" y="652"/>
                    <a:pt x="1479" y="652"/>
                    <a:pt x="1479" y="652"/>
                  </a:cubicBezTo>
                  <a:cubicBezTo>
                    <a:pt x="1479" y="652"/>
                    <a:pt x="1506" y="656"/>
                    <a:pt x="1520" y="662"/>
                  </a:cubicBezTo>
                  <a:cubicBezTo>
                    <a:pt x="1533" y="667"/>
                    <a:pt x="1535" y="672"/>
                    <a:pt x="1535" y="672"/>
                  </a:cubicBezTo>
                  <a:cubicBezTo>
                    <a:pt x="1535" y="672"/>
                    <a:pt x="1578" y="672"/>
                    <a:pt x="1588" y="659"/>
                  </a:cubicBezTo>
                  <a:cubicBezTo>
                    <a:pt x="1599" y="646"/>
                    <a:pt x="1578" y="619"/>
                    <a:pt x="1570" y="612"/>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6" name="Freeform 371">
              <a:extLst>
                <a:ext uri="{FF2B5EF4-FFF2-40B4-BE49-F238E27FC236}">
                  <a16:creationId xmlns:a16="http://schemas.microsoft.com/office/drawing/2014/main" id="{9DC1CA11-265B-4D4E-910A-980285CF7AAF}"/>
                </a:ext>
              </a:extLst>
            </p:cNvPr>
            <p:cNvSpPr>
              <a:spLocks/>
            </p:cNvSpPr>
            <p:nvPr/>
          </p:nvSpPr>
          <p:spPr bwMode="gray">
            <a:xfrm>
              <a:off x="6296580" y="3620862"/>
              <a:ext cx="961593" cy="781184"/>
            </a:xfrm>
            <a:custGeom>
              <a:avLst/>
              <a:gdLst>
                <a:gd name="T0" fmla="*/ 1688 w 1775"/>
                <a:gd name="T1" fmla="*/ 622 h 1442"/>
                <a:gd name="T2" fmla="*/ 1583 w 1775"/>
                <a:gd name="T3" fmla="*/ 548 h 1442"/>
                <a:gd name="T4" fmla="*/ 1514 w 1775"/>
                <a:gd name="T5" fmla="*/ 590 h 1442"/>
                <a:gd name="T6" fmla="*/ 1474 w 1775"/>
                <a:gd name="T7" fmla="*/ 657 h 1442"/>
                <a:gd name="T8" fmla="*/ 1289 w 1775"/>
                <a:gd name="T9" fmla="*/ 576 h 1442"/>
                <a:gd name="T10" fmla="*/ 1167 w 1775"/>
                <a:gd name="T11" fmla="*/ 550 h 1442"/>
                <a:gd name="T12" fmla="*/ 1062 w 1775"/>
                <a:gd name="T13" fmla="*/ 540 h 1442"/>
                <a:gd name="T14" fmla="*/ 1018 w 1775"/>
                <a:gd name="T15" fmla="*/ 458 h 1442"/>
                <a:gd name="T16" fmla="*/ 947 w 1775"/>
                <a:gd name="T17" fmla="*/ 412 h 1442"/>
                <a:gd name="T18" fmla="*/ 966 w 1775"/>
                <a:gd name="T19" fmla="*/ 248 h 1442"/>
                <a:gd name="T20" fmla="*/ 808 w 1775"/>
                <a:gd name="T21" fmla="*/ 235 h 1442"/>
                <a:gd name="T22" fmla="*/ 695 w 1775"/>
                <a:gd name="T23" fmla="*/ 164 h 1442"/>
                <a:gd name="T24" fmla="*/ 646 w 1775"/>
                <a:gd name="T25" fmla="*/ 50 h 1442"/>
                <a:gd name="T26" fmla="*/ 611 w 1775"/>
                <a:gd name="T27" fmla="*/ 19 h 1442"/>
                <a:gd name="T28" fmla="*/ 501 w 1775"/>
                <a:gd name="T29" fmla="*/ 23 h 1442"/>
                <a:gd name="T30" fmla="*/ 474 w 1775"/>
                <a:gd name="T31" fmla="*/ 69 h 1442"/>
                <a:gd name="T32" fmla="*/ 325 w 1775"/>
                <a:gd name="T33" fmla="*/ 103 h 1442"/>
                <a:gd name="T34" fmla="*/ 157 w 1775"/>
                <a:gd name="T35" fmla="*/ 204 h 1442"/>
                <a:gd name="T36" fmla="*/ 53 w 1775"/>
                <a:gd name="T37" fmla="*/ 261 h 1442"/>
                <a:gd name="T38" fmla="*/ 145 w 1775"/>
                <a:gd name="T39" fmla="*/ 409 h 1442"/>
                <a:gd name="T40" fmla="*/ 187 w 1775"/>
                <a:gd name="T41" fmla="*/ 486 h 1442"/>
                <a:gd name="T42" fmla="*/ 211 w 1775"/>
                <a:gd name="T43" fmla="*/ 589 h 1442"/>
                <a:gd name="T44" fmla="*/ 120 w 1775"/>
                <a:gd name="T45" fmla="*/ 629 h 1442"/>
                <a:gd name="T46" fmla="*/ 100 w 1775"/>
                <a:gd name="T47" fmla="*/ 694 h 1442"/>
                <a:gd name="T48" fmla="*/ 130 w 1775"/>
                <a:gd name="T49" fmla="*/ 753 h 1442"/>
                <a:gd name="T50" fmla="*/ 76 w 1775"/>
                <a:gd name="T51" fmla="*/ 813 h 1442"/>
                <a:gd name="T52" fmla="*/ 37 w 1775"/>
                <a:gd name="T53" fmla="*/ 949 h 1442"/>
                <a:gd name="T54" fmla="*/ 121 w 1775"/>
                <a:gd name="T55" fmla="*/ 963 h 1442"/>
                <a:gd name="T56" fmla="*/ 121 w 1775"/>
                <a:gd name="T57" fmla="*/ 1055 h 1442"/>
                <a:gd name="T58" fmla="*/ 215 w 1775"/>
                <a:gd name="T59" fmla="*/ 1090 h 1442"/>
                <a:gd name="T60" fmla="*/ 301 w 1775"/>
                <a:gd name="T61" fmla="*/ 1172 h 1442"/>
                <a:gd name="T62" fmla="*/ 360 w 1775"/>
                <a:gd name="T63" fmla="*/ 1242 h 1442"/>
                <a:gd name="T64" fmla="*/ 430 w 1775"/>
                <a:gd name="T65" fmla="*/ 1267 h 1442"/>
                <a:gd name="T66" fmla="*/ 466 w 1775"/>
                <a:gd name="T67" fmla="*/ 1392 h 1442"/>
                <a:gd name="T68" fmla="*/ 546 w 1775"/>
                <a:gd name="T69" fmla="*/ 1394 h 1442"/>
                <a:gd name="T70" fmla="*/ 602 w 1775"/>
                <a:gd name="T71" fmla="*/ 1362 h 1442"/>
                <a:gd name="T72" fmla="*/ 557 w 1775"/>
                <a:gd name="T73" fmla="*/ 1308 h 1442"/>
                <a:gd name="T74" fmla="*/ 709 w 1775"/>
                <a:gd name="T75" fmla="*/ 1276 h 1442"/>
                <a:gd name="T76" fmla="*/ 817 w 1775"/>
                <a:gd name="T77" fmla="*/ 1299 h 1442"/>
                <a:gd name="T78" fmla="*/ 897 w 1775"/>
                <a:gd name="T79" fmla="*/ 1258 h 1442"/>
                <a:gd name="T80" fmla="*/ 1001 w 1775"/>
                <a:gd name="T81" fmla="*/ 1131 h 1442"/>
                <a:gd name="T82" fmla="*/ 1026 w 1775"/>
                <a:gd name="T83" fmla="*/ 1247 h 1442"/>
                <a:gd name="T84" fmla="*/ 1134 w 1775"/>
                <a:gd name="T85" fmla="*/ 1244 h 1442"/>
                <a:gd name="T86" fmla="*/ 1281 w 1775"/>
                <a:gd name="T87" fmla="*/ 1236 h 1442"/>
                <a:gd name="T88" fmla="*/ 1340 w 1775"/>
                <a:gd name="T89" fmla="*/ 1139 h 1442"/>
                <a:gd name="T90" fmla="*/ 1312 w 1775"/>
                <a:gd name="T91" fmla="*/ 1078 h 1442"/>
                <a:gd name="T92" fmla="*/ 1371 w 1775"/>
                <a:gd name="T93" fmla="*/ 1019 h 1442"/>
                <a:gd name="T94" fmla="*/ 1426 w 1775"/>
                <a:gd name="T95" fmla="*/ 1050 h 1442"/>
                <a:gd name="T96" fmla="*/ 1459 w 1775"/>
                <a:gd name="T97" fmla="*/ 1004 h 1442"/>
                <a:gd name="T98" fmla="*/ 1548 w 1775"/>
                <a:gd name="T99" fmla="*/ 1002 h 1442"/>
                <a:gd name="T100" fmla="*/ 1531 w 1775"/>
                <a:gd name="T101" fmla="*/ 899 h 1442"/>
                <a:gd name="T102" fmla="*/ 1554 w 1775"/>
                <a:gd name="T103" fmla="*/ 853 h 1442"/>
                <a:gd name="T104" fmla="*/ 1634 w 1775"/>
                <a:gd name="T105" fmla="*/ 773 h 1442"/>
                <a:gd name="T106" fmla="*/ 1712 w 1775"/>
                <a:gd name="T107" fmla="*/ 727 h 14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75"/>
                <a:gd name="T163" fmla="*/ 0 h 1442"/>
                <a:gd name="T164" fmla="*/ 1775 w 1775"/>
                <a:gd name="T165" fmla="*/ 1442 h 14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75" h="1442">
                  <a:moveTo>
                    <a:pt x="1749" y="651"/>
                  </a:moveTo>
                  <a:cubicBezTo>
                    <a:pt x="1737" y="636"/>
                    <a:pt x="1737" y="636"/>
                    <a:pt x="1737" y="636"/>
                  </a:cubicBezTo>
                  <a:cubicBezTo>
                    <a:pt x="1722" y="641"/>
                    <a:pt x="1722" y="641"/>
                    <a:pt x="1722" y="641"/>
                  </a:cubicBezTo>
                  <a:cubicBezTo>
                    <a:pt x="1688" y="622"/>
                    <a:pt x="1688" y="622"/>
                    <a:pt x="1688" y="622"/>
                  </a:cubicBezTo>
                  <a:cubicBezTo>
                    <a:pt x="1688" y="603"/>
                    <a:pt x="1688" y="603"/>
                    <a:pt x="1688" y="603"/>
                  </a:cubicBezTo>
                  <a:cubicBezTo>
                    <a:pt x="1672" y="584"/>
                    <a:pt x="1672" y="584"/>
                    <a:pt x="1672" y="584"/>
                  </a:cubicBezTo>
                  <a:cubicBezTo>
                    <a:pt x="1672" y="584"/>
                    <a:pt x="1686" y="576"/>
                    <a:pt x="1678" y="567"/>
                  </a:cubicBezTo>
                  <a:cubicBezTo>
                    <a:pt x="1670" y="559"/>
                    <a:pt x="1583" y="548"/>
                    <a:pt x="1583" y="548"/>
                  </a:cubicBezTo>
                  <a:cubicBezTo>
                    <a:pt x="1583" y="548"/>
                    <a:pt x="1577" y="521"/>
                    <a:pt x="1567" y="521"/>
                  </a:cubicBezTo>
                  <a:cubicBezTo>
                    <a:pt x="1556" y="521"/>
                    <a:pt x="1543" y="540"/>
                    <a:pt x="1543" y="540"/>
                  </a:cubicBezTo>
                  <a:cubicBezTo>
                    <a:pt x="1533" y="544"/>
                    <a:pt x="1533" y="544"/>
                    <a:pt x="1533" y="544"/>
                  </a:cubicBezTo>
                  <a:cubicBezTo>
                    <a:pt x="1514" y="590"/>
                    <a:pt x="1514" y="590"/>
                    <a:pt x="1514" y="590"/>
                  </a:cubicBezTo>
                  <a:cubicBezTo>
                    <a:pt x="1514" y="590"/>
                    <a:pt x="1543" y="603"/>
                    <a:pt x="1546" y="611"/>
                  </a:cubicBezTo>
                  <a:cubicBezTo>
                    <a:pt x="1548" y="620"/>
                    <a:pt x="1508" y="687"/>
                    <a:pt x="1508" y="687"/>
                  </a:cubicBezTo>
                  <a:cubicBezTo>
                    <a:pt x="1493" y="687"/>
                    <a:pt x="1493" y="687"/>
                    <a:pt x="1493" y="687"/>
                  </a:cubicBezTo>
                  <a:cubicBezTo>
                    <a:pt x="1474" y="657"/>
                    <a:pt x="1474" y="657"/>
                    <a:pt x="1474" y="657"/>
                  </a:cubicBezTo>
                  <a:cubicBezTo>
                    <a:pt x="1451" y="672"/>
                    <a:pt x="1451" y="672"/>
                    <a:pt x="1451" y="672"/>
                  </a:cubicBezTo>
                  <a:cubicBezTo>
                    <a:pt x="1451" y="672"/>
                    <a:pt x="1430" y="664"/>
                    <a:pt x="1417" y="664"/>
                  </a:cubicBezTo>
                  <a:cubicBezTo>
                    <a:pt x="1405" y="664"/>
                    <a:pt x="1356" y="662"/>
                    <a:pt x="1356" y="662"/>
                  </a:cubicBezTo>
                  <a:cubicBezTo>
                    <a:pt x="1289" y="576"/>
                    <a:pt x="1289" y="576"/>
                    <a:pt x="1289" y="576"/>
                  </a:cubicBezTo>
                  <a:cubicBezTo>
                    <a:pt x="1260" y="586"/>
                    <a:pt x="1260" y="586"/>
                    <a:pt x="1260" y="586"/>
                  </a:cubicBezTo>
                  <a:cubicBezTo>
                    <a:pt x="1260" y="586"/>
                    <a:pt x="1201" y="594"/>
                    <a:pt x="1195" y="592"/>
                  </a:cubicBezTo>
                  <a:cubicBezTo>
                    <a:pt x="1188" y="590"/>
                    <a:pt x="1176" y="582"/>
                    <a:pt x="1169" y="576"/>
                  </a:cubicBezTo>
                  <a:cubicBezTo>
                    <a:pt x="1163" y="569"/>
                    <a:pt x="1167" y="550"/>
                    <a:pt x="1167" y="550"/>
                  </a:cubicBezTo>
                  <a:cubicBezTo>
                    <a:pt x="1167" y="550"/>
                    <a:pt x="1159" y="533"/>
                    <a:pt x="1148" y="531"/>
                  </a:cubicBezTo>
                  <a:cubicBezTo>
                    <a:pt x="1138" y="529"/>
                    <a:pt x="1125" y="538"/>
                    <a:pt x="1117" y="538"/>
                  </a:cubicBezTo>
                  <a:cubicBezTo>
                    <a:pt x="1109" y="538"/>
                    <a:pt x="1104" y="527"/>
                    <a:pt x="1094" y="525"/>
                  </a:cubicBezTo>
                  <a:cubicBezTo>
                    <a:pt x="1083" y="523"/>
                    <a:pt x="1062" y="540"/>
                    <a:pt x="1062" y="540"/>
                  </a:cubicBezTo>
                  <a:cubicBezTo>
                    <a:pt x="1025" y="533"/>
                    <a:pt x="1025" y="533"/>
                    <a:pt x="1025" y="533"/>
                  </a:cubicBezTo>
                  <a:cubicBezTo>
                    <a:pt x="1004" y="502"/>
                    <a:pt x="1004" y="502"/>
                    <a:pt x="1004" y="502"/>
                  </a:cubicBezTo>
                  <a:cubicBezTo>
                    <a:pt x="1004" y="502"/>
                    <a:pt x="1018" y="496"/>
                    <a:pt x="1022" y="485"/>
                  </a:cubicBezTo>
                  <a:cubicBezTo>
                    <a:pt x="1027" y="475"/>
                    <a:pt x="1022" y="464"/>
                    <a:pt x="1018" y="458"/>
                  </a:cubicBezTo>
                  <a:cubicBezTo>
                    <a:pt x="1014" y="452"/>
                    <a:pt x="1008" y="443"/>
                    <a:pt x="999" y="441"/>
                  </a:cubicBezTo>
                  <a:cubicBezTo>
                    <a:pt x="991" y="439"/>
                    <a:pt x="982" y="443"/>
                    <a:pt x="982" y="443"/>
                  </a:cubicBezTo>
                  <a:cubicBezTo>
                    <a:pt x="982" y="443"/>
                    <a:pt x="951" y="433"/>
                    <a:pt x="943" y="431"/>
                  </a:cubicBezTo>
                  <a:cubicBezTo>
                    <a:pt x="934" y="428"/>
                    <a:pt x="947" y="412"/>
                    <a:pt x="947" y="412"/>
                  </a:cubicBezTo>
                  <a:cubicBezTo>
                    <a:pt x="947" y="412"/>
                    <a:pt x="957" y="401"/>
                    <a:pt x="964" y="401"/>
                  </a:cubicBezTo>
                  <a:cubicBezTo>
                    <a:pt x="970" y="401"/>
                    <a:pt x="999" y="332"/>
                    <a:pt x="999" y="332"/>
                  </a:cubicBezTo>
                  <a:cubicBezTo>
                    <a:pt x="985" y="317"/>
                    <a:pt x="985" y="317"/>
                    <a:pt x="985" y="317"/>
                  </a:cubicBezTo>
                  <a:cubicBezTo>
                    <a:pt x="966" y="248"/>
                    <a:pt x="966" y="248"/>
                    <a:pt x="966" y="248"/>
                  </a:cubicBezTo>
                  <a:cubicBezTo>
                    <a:pt x="924" y="248"/>
                    <a:pt x="924" y="248"/>
                    <a:pt x="924" y="248"/>
                  </a:cubicBezTo>
                  <a:cubicBezTo>
                    <a:pt x="924" y="248"/>
                    <a:pt x="922" y="233"/>
                    <a:pt x="907" y="229"/>
                  </a:cubicBezTo>
                  <a:cubicBezTo>
                    <a:pt x="892" y="225"/>
                    <a:pt x="854" y="225"/>
                    <a:pt x="842" y="225"/>
                  </a:cubicBezTo>
                  <a:cubicBezTo>
                    <a:pt x="829" y="225"/>
                    <a:pt x="808" y="235"/>
                    <a:pt x="808" y="235"/>
                  </a:cubicBezTo>
                  <a:cubicBezTo>
                    <a:pt x="762" y="212"/>
                    <a:pt x="762" y="212"/>
                    <a:pt x="762" y="212"/>
                  </a:cubicBezTo>
                  <a:cubicBezTo>
                    <a:pt x="730" y="218"/>
                    <a:pt x="730" y="218"/>
                    <a:pt x="730" y="218"/>
                  </a:cubicBezTo>
                  <a:cubicBezTo>
                    <a:pt x="699" y="202"/>
                    <a:pt x="699" y="202"/>
                    <a:pt x="699" y="202"/>
                  </a:cubicBezTo>
                  <a:cubicBezTo>
                    <a:pt x="699" y="202"/>
                    <a:pt x="695" y="170"/>
                    <a:pt x="695" y="164"/>
                  </a:cubicBezTo>
                  <a:cubicBezTo>
                    <a:pt x="695" y="157"/>
                    <a:pt x="676" y="132"/>
                    <a:pt x="676" y="132"/>
                  </a:cubicBezTo>
                  <a:cubicBezTo>
                    <a:pt x="680" y="105"/>
                    <a:pt x="680" y="105"/>
                    <a:pt x="680" y="105"/>
                  </a:cubicBezTo>
                  <a:cubicBezTo>
                    <a:pt x="659" y="92"/>
                    <a:pt x="659" y="92"/>
                    <a:pt x="659" y="92"/>
                  </a:cubicBezTo>
                  <a:cubicBezTo>
                    <a:pt x="646" y="50"/>
                    <a:pt x="646" y="50"/>
                    <a:pt x="646" y="50"/>
                  </a:cubicBezTo>
                  <a:cubicBezTo>
                    <a:pt x="646" y="50"/>
                    <a:pt x="646" y="50"/>
                    <a:pt x="655" y="50"/>
                  </a:cubicBezTo>
                  <a:cubicBezTo>
                    <a:pt x="663" y="50"/>
                    <a:pt x="676" y="46"/>
                    <a:pt x="676" y="46"/>
                  </a:cubicBezTo>
                  <a:cubicBezTo>
                    <a:pt x="676" y="46"/>
                    <a:pt x="680" y="29"/>
                    <a:pt x="657" y="23"/>
                  </a:cubicBezTo>
                  <a:cubicBezTo>
                    <a:pt x="634" y="17"/>
                    <a:pt x="611" y="19"/>
                    <a:pt x="611" y="19"/>
                  </a:cubicBezTo>
                  <a:cubicBezTo>
                    <a:pt x="602" y="0"/>
                    <a:pt x="602" y="0"/>
                    <a:pt x="602" y="0"/>
                  </a:cubicBezTo>
                  <a:cubicBezTo>
                    <a:pt x="527" y="0"/>
                    <a:pt x="527" y="0"/>
                    <a:pt x="527" y="0"/>
                  </a:cubicBezTo>
                  <a:cubicBezTo>
                    <a:pt x="522" y="17"/>
                    <a:pt x="522" y="17"/>
                    <a:pt x="522" y="17"/>
                  </a:cubicBezTo>
                  <a:cubicBezTo>
                    <a:pt x="522" y="17"/>
                    <a:pt x="512" y="19"/>
                    <a:pt x="501" y="23"/>
                  </a:cubicBezTo>
                  <a:cubicBezTo>
                    <a:pt x="491" y="27"/>
                    <a:pt x="497" y="57"/>
                    <a:pt x="497" y="57"/>
                  </a:cubicBezTo>
                  <a:cubicBezTo>
                    <a:pt x="497" y="57"/>
                    <a:pt x="516" y="63"/>
                    <a:pt x="514" y="69"/>
                  </a:cubicBezTo>
                  <a:cubicBezTo>
                    <a:pt x="512" y="75"/>
                    <a:pt x="506" y="84"/>
                    <a:pt x="506" y="84"/>
                  </a:cubicBezTo>
                  <a:cubicBezTo>
                    <a:pt x="474" y="69"/>
                    <a:pt x="474" y="69"/>
                    <a:pt x="474" y="69"/>
                  </a:cubicBezTo>
                  <a:cubicBezTo>
                    <a:pt x="432" y="88"/>
                    <a:pt x="432" y="88"/>
                    <a:pt x="432" y="88"/>
                  </a:cubicBezTo>
                  <a:cubicBezTo>
                    <a:pt x="367" y="42"/>
                    <a:pt x="367" y="42"/>
                    <a:pt x="367" y="42"/>
                  </a:cubicBezTo>
                  <a:cubicBezTo>
                    <a:pt x="335" y="46"/>
                    <a:pt x="335" y="46"/>
                    <a:pt x="335" y="46"/>
                  </a:cubicBezTo>
                  <a:cubicBezTo>
                    <a:pt x="335" y="46"/>
                    <a:pt x="335" y="90"/>
                    <a:pt x="325" y="103"/>
                  </a:cubicBezTo>
                  <a:cubicBezTo>
                    <a:pt x="314" y="115"/>
                    <a:pt x="245" y="162"/>
                    <a:pt x="239" y="162"/>
                  </a:cubicBezTo>
                  <a:cubicBezTo>
                    <a:pt x="232" y="162"/>
                    <a:pt x="216" y="155"/>
                    <a:pt x="216" y="155"/>
                  </a:cubicBezTo>
                  <a:cubicBezTo>
                    <a:pt x="207" y="195"/>
                    <a:pt x="207" y="195"/>
                    <a:pt x="207" y="195"/>
                  </a:cubicBezTo>
                  <a:cubicBezTo>
                    <a:pt x="157" y="204"/>
                    <a:pt x="157" y="204"/>
                    <a:pt x="157" y="204"/>
                  </a:cubicBezTo>
                  <a:cubicBezTo>
                    <a:pt x="146" y="218"/>
                    <a:pt x="146" y="218"/>
                    <a:pt x="146" y="218"/>
                  </a:cubicBezTo>
                  <a:cubicBezTo>
                    <a:pt x="146" y="218"/>
                    <a:pt x="127" y="210"/>
                    <a:pt x="115" y="210"/>
                  </a:cubicBezTo>
                  <a:cubicBezTo>
                    <a:pt x="102" y="210"/>
                    <a:pt x="90" y="246"/>
                    <a:pt x="90" y="246"/>
                  </a:cubicBezTo>
                  <a:cubicBezTo>
                    <a:pt x="53" y="261"/>
                    <a:pt x="53" y="261"/>
                    <a:pt x="53" y="261"/>
                  </a:cubicBezTo>
                  <a:cubicBezTo>
                    <a:pt x="59" y="276"/>
                    <a:pt x="64" y="290"/>
                    <a:pt x="63" y="296"/>
                  </a:cubicBezTo>
                  <a:cubicBezTo>
                    <a:pt x="61" y="312"/>
                    <a:pt x="50" y="325"/>
                    <a:pt x="63" y="341"/>
                  </a:cubicBezTo>
                  <a:cubicBezTo>
                    <a:pt x="76" y="357"/>
                    <a:pt x="121" y="354"/>
                    <a:pt x="129" y="365"/>
                  </a:cubicBezTo>
                  <a:cubicBezTo>
                    <a:pt x="137" y="375"/>
                    <a:pt x="145" y="409"/>
                    <a:pt x="145" y="409"/>
                  </a:cubicBezTo>
                  <a:cubicBezTo>
                    <a:pt x="145" y="409"/>
                    <a:pt x="195" y="420"/>
                    <a:pt x="208" y="433"/>
                  </a:cubicBezTo>
                  <a:cubicBezTo>
                    <a:pt x="221" y="446"/>
                    <a:pt x="232" y="465"/>
                    <a:pt x="232" y="465"/>
                  </a:cubicBezTo>
                  <a:cubicBezTo>
                    <a:pt x="227" y="528"/>
                    <a:pt x="227" y="528"/>
                    <a:pt x="227" y="528"/>
                  </a:cubicBezTo>
                  <a:cubicBezTo>
                    <a:pt x="187" y="486"/>
                    <a:pt x="187" y="486"/>
                    <a:pt x="187" y="486"/>
                  </a:cubicBezTo>
                  <a:cubicBezTo>
                    <a:pt x="163" y="499"/>
                    <a:pt x="163" y="499"/>
                    <a:pt x="163" y="499"/>
                  </a:cubicBezTo>
                  <a:cubicBezTo>
                    <a:pt x="192" y="525"/>
                    <a:pt x="192" y="525"/>
                    <a:pt x="192" y="525"/>
                  </a:cubicBezTo>
                  <a:cubicBezTo>
                    <a:pt x="174" y="578"/>
                    <a:pt x="174" y="578"/>
                    <a:pt x="174" y="578"/>
                  </a:cubicBezTo>
                  <a:cubicBezTo>
                    <a:pt x="174" y="578"/>
                    <a:pt x="203" y="581"/>
                    <a:pt x="211" y="589"/>
                  </a:cubicBezTo>
                  <a:cubicBezTo>
                    <a:pt x="219" y="596"/>
                    <a:pt x="240" y="623"/>
                    <a:pt x="229" y="636"/>
                  </a:cubicBezTo>
                  <a:cubicBezTo>
                    <a:pt x="219" y="649"/>
                    <a:pt x="176" y="649"/>
                    <a:pt x="176" y="649"/>
                  </a:cubicBezTo>
                  <a:cubicBezTo>
                    <a:pt x="176" y="649"/>
                    <a:pt x="174" y="644"/>
                    <a:pt x="161" y="639"/>
                  </a:cubicBezTo>
                  <a:cubicBezTo>
                    <a:pt x="147" y="633"/>
                    <a:pt x="120" y="629"/>
                    <a:pt x="120" y="629"/>
                  </a:cubicBezTo>
                  <a:cubicBezTo>
                    <a:pt x="97" y="657"/>
                    <a:pt x="97" y="657"/>
                    <a:pt x="97" y="657"/>
                  </a:cubicBezTo>
                  <a:cubicBezTo>
                    <a:pt x="126" y="674"/>
                    <a:pt x="126" y="674"/>
                    <a:pt x="126" y="674"/>
                  </a:cubicBezTo>
                  <a:cubicBezTo>
                    <a:pt x="126" y="689"/>
                    <a:pt x="126" y="689"/>
                    <a:pt x="126" y="689"/>
                  </a:cubicBezTo>
                  <a:cubicBezTo>
                    <a:pt x="100" y="694"/>
                    <a:pt x="100" y="694"/>
                    <a:pt x="100" y="694"/>
                  </a:cubicBezTo>
                  <a:cubicBezTo>
                    <a:pt x="76" y="707"/>
                    <a:pt x="76" y="707"/>
                    <a:pt x="76" y="707"/>
                  </a:cubicBezTo>
                  <a:cubicBezTo>
                    <a:pt x="72" y="740"/>
                    <a:pt x="72" y="740"/>
                    <a:pt x="72" y="740"/>
                  </a:cubicBezTo>
                  <a:cubicBezTo>
                    <a:pt x="100" y="720"/>
                    <a:pt x="100" y="720"/>
                    <a:pt x="100" y="720"/>
                  </a:cubicBezTo>
                  <a:cubicBezTo>
                    <a:pt x="130" y="753"/>
                    <a:pt x="130" y="753"/>
                    <a:pt x="130" y="753"/>
                  </a:cubicBezTo>
                  <a:cubicBezTo>
                    <a:pt x="105" y="777"/>
                    <a:pt x="105" y="777"/>
                    <a:pt x="105" y="777"/>
                  </a:cubicBezTo>
                  <a:cubicBezTo>
                    <a:pt x="121" y="789"/>
                    <a:pt x="121" y="789"/>
                    <a:pt x="121" y="789"/>
                  </a:cubicBezTo>
                  <a:cubicBezTo>
                    <a:pt x="113" y="813"/>
                    <a:pt x="113" y="813"/>
                    <a:pt x="113" y="813"/>
                  </a:cubicBezTo>
                  <a:cubicBezTo>
                    <a:pt x="76" y="813"/>
                    <a:pt x="76" y="813"/>
                    <a:pt x="76" y="813"/>
                  </a:cubicBezTo>
                  <a:cubicBezTo>
                    <a:pt x="58" y="876"/>
                    <a:pt x="58" y="876"/>
                    <a:pt x="58" y="876"/>
                  </a:cubicBezTo>
                  <a:cubicBezTo>
                    <a:pt x="58" y="907"/>
                    <a:pt x="58" y="907"/>
                    <a:pt x="58" y="907"/>
                  </a:cubicBezTo>
                  <a:cubicBezTo>
                    <a:pt x="28" y="923"/>
                    <a:pt x="28" y="923"/>
                    <a:pt x="28" y="923"/>
                  </a:cubicBezTo>
                  <a:cubicBezTo>
                    <a:pt x="37" y="949"/>
                    <a:pt x="37" y="949"/>
                    <a:pt x="37" y="949"/>
                  </a:cubicBezTo>
                  <a:cubicBezTo>
                    <a:pt x="0" y="1013"/>
                    <a:pt x="0" y="1013"/>
                    <a:pt x="0" y="1013"/>
                  </a:cubicBezTo>
                  <a:cubicBezTo>
                    <a:pt x="0" y="1013"/>
                    <a:pt x="50" y="1015"/>
                    <a:pt x="63" y="1005"/>
                  </a:cubicBezTo>
                  <a:cubicBezTo>
                    <a:pt x="76" y="994"/>
                    <a:pt x="63" y="971"/>
                    <a:pt x="63" y="971"/>
                  </a:cubicBezTo>
                  <a:cubicBezTo>
                    <a:pt x="121" y="963"/>
                    <a:pt x="121" y="963"/>
                    <a:pt x="121" y="963"/>
                  </a:cubicBezTo>
                  <a:cubicBezTo>
                    <a:pt x="153" y="1015"/>
                    <a:pt x="153" y="1015"/>
                    <a:pt x="153" y="1015"/>
                  </a:cubicBezTo>
                  <a:cubicBezTo>
                    <a:pt x="121" y="1013"/>
                    <a:pt x="121" y="1013"/>
                    <a:pt x="121" y="1013"/>
                  </a:cubicBezTo>
                  <a:cubicBezTo>
                    <a:pt x="111" y="1026"/>
                    <a:pt x="111" y="1026"/>
                    <a:pt x="111" y="1026"/>
                  </a:cubicBezTo>
                  <a:cubicBezTo>
                    <a:pt x="121" y="1055"/>
                    <a:pt x="121" y="1055"/>
                    <a:pt x="121" y="1055"/>
                  </a:cubicBezTo>
                  <a:cubicBezTo>
                    <a:pt x="125" y="1098"/>
                    <a:pt x="125" y="1098"/>
                    <a:pt x="125" y="1098"/>
                  </a:cubicBezTo>
                  <a:cubicBezTo>
                    <a:pt x="156" y="1072"/>
                    <a:pt x="156" y="1072"/>
                    <a:pt x="156" y="1072"/>
                  </a:cubicBezTo>
                  <a:cubicBezTo>
                    <a:pt x="172" y="1091"/>
                    <a:pt x="172" y="1091"/>
                    <a:pt x="172" y="1091"/>
                  </a:cubicBezTo>
                  <a:cubicBezTo>
                    <a:pt x="172" y="1091"/>
                    <a:pt x="199" y="1082"/>
                    <a:pt x="215" y="1090"/>
                  </a:cubicBezTo>
                  <a:cubicBezTo>
                    <a:pt x="231" y="1097"/>
                    <a:pt x="240" y="1122"/>
                    <a:pt x="247" y="1133"/>
                  </a:cubicBezTo>
                  <a:cubicBezTo>
                    <a:pt x="254" y="1143"/>
                    <a:pt x="263" y="1141"/>
                    <a:pt x="270" y="1141"/>
                  </a:cubicBezTo>
                  <a:cubicBezTo>
                    <a:pt x="277" y="1141"/>
                    <a:pt x="295" y="1152"/>
                    <a:pt x="295" y="1152"/>
                  </a:cubicBezTo>
                  <a:cubicBezTo>
                    <a:pt x="295" y="1152"/>
                    <a:pt x="297" y="1161"/>
                    <a:pt x="301" y="1172"/>
                  </a:cubicBezTo>
                  <a:cubicBezTo>
                    <a:pt x="304" y="1183"/>
                    <a:pt x="317" y="1202"/>
                    <a:pt x="317" y="1202"/>
                  </a:cubicBezTo>
                  <a:cubicBezTo>
                    <a:pt x="340" y="1208"/>
                    <a:pt x="340" y="1208"/>
                    <a:pt x="340" y="1208"/>
                  </a:cubicBezTo>
                  <a:cubicBezTo>
                    <a:pt x="326" y="1233"/>
                    <a:pt x="326" y="1233"/>
                    <a:pt x="326" y="1233"/>
                  </a:cubicBezTo>
                  <a:cubicBezTo>
                    <a:pt x="360" y="1242"/>
                    <a:pt x="360" y="1242"/>
                    <a:pt x="360" y="1242"/>
                  </a:cubicBezTo>
                  <a:cubicBezTo>
                    <a:pt x="369" y="1233"/>
                    <a:pt x="369" y="1233"/>
                    <a:pt x="369" y="1233"/>
                  </a:cubicBezTo>
                  <a:cubicBezTo>
                    <a:pt x="374" y="1258"/>
                    <a:pt x="374" y="1258"/>
                    <a:pt x="374" y="1258"/>
                  </a:cubicBezTo>
                  <a:cubicBezTo>
                    <a:pt x="410" y="1285"/>
                    <a:pt x="410" y="1285"/>
                    <a:pt x="410" y="1285"/>
                  </a:cubicBezTo>
                  <a:cubicBezTo>
                    <a:pt x="430" y="1267"/>
                    <a:pt x="430" y="1267"/>
                    <a:pt x="430" y="1267"/>
                  </a:cubicBezTo>
                  <a:cubicBezTo>
                    <a:pt x="430" y="1267"/>
                    <a:pt x="435" y="1292"/>
                    <a:pt x="442" y="1294"/>
                  </a:cubicBezTo>
                  <a:cubicBezTo>
                    <a:pt x="449" y="1296"/>
                    <a:pt x="462" y="1303"/>
                    <a:pt x="462" y="1303"/>
                  </a:cubicBezTo>
                  <a:cubicBezTo>
                    <a:pt x="462" y="1303"/>
                    <a:pt x="448" y="1337"/>
                    <a:pt x="451" y="1355"/>
                  </a:cubicBezTo>
                  <a:cubicBezTo>
                    <a:pt x="455" y="1373"/>
                    <a:pt x="466" y="1392"/>
                    <a:pt x="466" y="1392"/>
                  </a:cubicBezTo>
                  <a:cubicBezTo>
                    <a:pt x="466" y="1392"/>
                    <a:pt x="455" y="1416"/>
                    <a:pt x="469" y="1419"/>
                  </a:cubicBezTo>
                  <a:cubicBezTo>
                    <a:pt x="483" y="1423"/>
                    <a:pt x="510" y="1408"/>
                    <a:pt x="510" y="1408"/>
                  </a:cubicBezTo>
                  <a:cubicBezTo>
                    <a:pt x="539" y="1442"/>
                    <a:pt x="539" y="1442"/>
                    <a:pt x="539" y="1442"/>
                  </a:cubicBezTo>
                  <a:cubicBezTo>
                    <a:pt x="546" y="1394"/>
                    <a:pt x="546" y="1394"/>
                    <a:pt x="546" y="1394"/>
                  </a:cubicBezTo>
                  <a:cubicBezTo>
                    <a:pt x="546" y="1394"/>
                    <a:pt x="571" y="1399"/>
                    <a:pt x="578" y="1398"/>
                  </a:cubicBezTo>
                  <a:cubicBezTo>
                    <a:pt x="586" y="1396"/>
                    <a:pt x="596" y="1391"/>
                    <a:pt x="603" y="1391"/>
                  </a:cubicBezTo>
                  <a:cubicBezTo>
                    <a:pt x="611" y="1391"/>
                    <a:pt x="621" y="1401"/>
                    <a:pt x="629" y="1391"/>
                  </a:cubicBezTo>
                  <a:cubicBezTo>
                    <a:pt x="636" y="1380"/>
                    <a:pt x="611" y="1369"/>
                    <a:pt x="602" y="1362"/>
                  </a:cubicBezTo>
                  <a:cubicBezTo>
                    <a:pt x="593" y="1355"/>
                    <a:pt x="580" y="1358"/>
                    <a:pt x="571" y="1356"/>
                  </a:cubicBezTo>
                  <a:cubicBezTo>
                    <a:pt x="562" y="1355"/>
                    <a:pt x="557" y="1339"/>
                    <a:pt x="557" y="1339"/>
                  </a:cubicBezTo>
                  <a:cubicBezTo>
                    <a:pt x="537" y="1326"/>
                    <a:pt x="537" y="1326"/>
                    <a:pt x="537" y="1326"/>
                  </a:cubicBezTo>
                  <a:cubicBezTo>
                    <a:pt x="537" y="1326"/>
                    <a:pt x="555" y="1315"/>
                    <a:pt x="557" y="1308"/>
                  </a:cubicBezTo>
                  <a:cubicBezTo>
                    <a:pt x="559" y="1301"/>
                    <a:pt x="541" y="1299"/>
                    <a:pt x="541" y="1288"/>
                  </a:cubicBezTo>
                  <a:cubicBezTo>
                    <a:pt x="541" y="1278"/>
                    <a:pt x="577" y="1267"/>
                    <a:pt x="605" y="1260"/>
                  </a:cubicBezTo>
                  <a:cubicBezTo>
                    <a:pt x="634" y="1253"/>
                    <a:pt x="679" y="1258"/>
                    <a:pt x="689" y="1258"/>
                  </a:cubicBezTo>
                  <a:cubicBezTo>
                    <a:pt x="700" y="1258"/>
                    <a:pt x="700" y="1269"/>
                    <a:pt x="709" y="1276"/>
                  </a:cubicBezTo>
                  <a:cubicBezTo>
                    <a:pt x="718" y="1283"/>
                    <a:pt x="745" y="1276"/>
                    <a:pt x="745" y="1276"/>
                  </a:cubicBezTo>
                  <a:cubicBezTo>
                    <a:pt x="756" y="1296"/>
                    <a:pt x="756" y="1296"/>
                    <a:pt x="756" y="1296"/>
                  </a:cubicBezTo>
                  <a:cubicBezTo>
                    <a:pt x="792" y="1274"/>
                    <a:pt x="792" y="1274"/>
                    <a:pt x="792" y="1274"/>
                  </a:cubicBezTo>
                  <a:cubicBezTo>
                    <a:pt x="817" y="1299"/>
                    <a:pt x="817" y="1299"/>
                    <a:pt x="817" y="1299"/>
                  </a:cubicBezTo>
                  <a:cubicBezTo>
                    <a:pt x="811" y="1355"/>
                    <a:pt x="811" y="1355"/>
                    <a:pt x="811" y="1355"/>
                  </a:cubicBezTo>
                  <a:cubicBezTo>
                    <a:pt x="885" y="1367"/>
                    <a:pt x="885" y="1367"/>
                    <a:pt x="885" y="1367"/>
                  </a:cubicBezTo>
                  <a:cubicBezTo>
                    <a:pt x="885" y="1367"/>
                    <a:pt x="892" y="1335"/>
                    <a:pt x="895" y="1322"/>
                  </a:cubicBezTo>
                  <a:cubicBezTo>
                    <a:pt x="899" y="1310"/>
                    <a:pt x="897" y="1258"/>
                    <a:pt x="897" y="1258"/>
                  </a:cubicBezTo>
                  <a:cubicBezTo>
                    <a:pt x="874" y="1168"/>
                    <a:pt x="874" y="1168"/>
                    <a:pt x="874" y="1168"/>
                  </a:cubicBezTo>
                  <a:cubicBezTo>
                    <a:pt x="903" y="1165"/>
                    <a:pt x="903" y="1165"/>
                    <a:pt x="903" y="1165"/>
                  </a:cubicBezTo>
                  <a:cubicBezTo>
                    <a:pt x="949" y="1124"/>
                    <a:pt x="949" y="1124"/>
                    <a:pt x="949" y="1124"/>
                  </a:cubicBezTo>
                  <a:cubicBezTo>
                    <a:pt x="1001" y="1131"/>
                    <a:pt x="1001" y="1131"/>
                    <a:pt x="1001" y="1131"/>
                  </a:cubicBezTo>
                  <a:cubicBezTo>
                    <a:pt x="992" y="1152"/>
                    <a:pt x="992" y="1152"/>
                    <a:pt x="992" y="1152"/>
                  </a:cubicBezTo>
                  <a:cubicBezTo>
                    <a:pt x="1001" y="1217"/>
                    <a:pt x="1001" y="1217"/>
                    <a:pt x="1001" y="1217"/>
                  </a:cubicBezTo>
                  <a:cubicBezTo>
                    <a:pt x="1026" y="1215"/>
                    <a:pt x="1026" y="1215"/>
                    <a:pt x="1026" y="1215"/>
                  </a:cubicBezTo>
                  <a:cubicBezTo>
                    <a:pt x="1026" y="1247"/>
                    <a:pt x="1026" y="1247"/>
                    <a:pt x="1026" y="1247"/>
                  </a:cubicBezTo>
                  <a:cubicBezTo>
                    <a:pt x="1051" y="1249"/>
                    <a:pt x="1051" y="1249"/>
                    <a:pt x="1051" y="1249"/>
                  </a:cubicBezTo>
                  <a:cubicBezTo>
                    <a:pt x="1051" y="1249"/>
                    <a:pt x="1057" y="1258"/>
                    <a:pt x="1069" y="1256"/>
                  </a:cubicBezTo>
                  <a:cubicBezTo>
                    <a:pt x="1082" y="1254"/>
                    <a:pt x="1105" y="1238"/>
                    <a:pt x="1105" y="1238"/>
                  </a:cubicBezTo>
                  <a:cubicBezTo>
                    <a:pt x="1105" y="1238"/>
                    <a:pt x="1119" y="1244"/>
                    <a:pt x="1134" y="1244"/>
                  </a:cubicBezTo>
                  <a:cubicBezTo>
                    <a:pt x="1148" y="1244"/>
                    <a:pt x="1166" y="1242"/>
                    <a:pt x="1186" y="1236"/>
                  </a:cubicBezTo>
                  <a:cubicBezTo>
                    <a:pt x="1205" y="1231"/>
                    <a:pt x="1222" y="1222"/>
                    <a:pt x="1236" y="1222"/>
                  </a:cubicBezTo>
                  <a:cubicBezTo>
                    <a:pt x="1250" y="1222"/>
                    <a:pt x="1254" y="1244"/>
                    <a:pt x="1254" y="1244"/>
                  </a:cubicBezTo>
                  <a:cubicBezTo>
                    <a:pt x="1254" y="1244"/>
                    <a:pt x="1273" y="1240"/>
                    <a:pt x="1281" y="1236"/>
                  </a:cubicBezTo>
                  <a:cubicBezTo>
                    <a:pt x="1285" y="1234"/>
                    <a:pt x="1296" y="1223"/>
                    <a:pt x="1304" y="1215"/>
                  </a:cubicBezTo>
                  <a:cubicBezTo>
                    <a:pt x="1304" y="1189"/>
                    <a:pt x="1304" y="1189"/>
                    <a:pt x="1304" y="1189"/>
                  </a:cubicBezTo>
                  <a:cubicBezTo>
                    <a:pt x="1333" y="1168"/>
                    <a:pt x="1333" y="1168"/>
                    <a:pt x="1333" y="1168"/>
                  </a:cubicBezTo>
                  <a:cubicBezTo>
                    <a:pt x="1340" y="1139"/>
                    <a:pt x="1340" y="1139"/>
                    <a:pt x="1340" y="1139"/>
                  </a:cubicBezTo>
                  <a:cubicBezTo>
                    <a:pt x="1317" y="1113"/>
                    <a:pt x="1317" y="1113"/>
                    <a:pt x="1317" y="1113"/>
                  </a:cubicBezTo>
                  <a:cubicBezTo>
                    <a:pt x="1296" y="1113"/>
                    <a:pt x="1296" y="1113"/>
                    <a:pt x="1296" y="1113"/>
                  </a:cubicBezTo>
                  <a:cubicBezTo>
                    <a:pt x="1293" y="1090"/>
                    <a:pt x="1293" y="1090"/>
                    <a:pt x="1293" y="1090"/>
                  </a:cubicBezTo>
                  <a:cubicBezTo>
                    <a:pt x="1293" y="1090"/>
                    <a:pt x="1304" y="1084"/>
                    <a:pt x="1312" y="1078"/>
                  </a:cubicBezTo>
                  <a:cubicBezTo>
                    <a:pt x="1321" y="1071"/>
                    <a:pt x="1323" y="1046"/>
                    <a:pt x="1323" y="1046"/>
                  </a:cubicBezTo>
                  <a:cubicBezTo>
                    <a:pt x="1323" y="1046"/>
                    <a:pt x="1333" y="1044"/>
                    <a:pt x="1340" y="1038"/>
                  </a:cubicBezTo>
                  <a:cubicBezTo>
                    <a:pt x="1346" y="1031"/>
                    <a:pt x="1354" y="996"/>
                    <a:pt x="1363" y="996"/>
                  </a:cubicBezTo>
                  <a:cubicBezTo>
                    <a:pt x="1371" y="996"/>
                    <a:pt x="1371" y="1019"/>
                    <a:pt x="1371" y="1019"/>
                  </a:cubicBezTo>
                  <a:cubicBezTo>
                    <a:pt x="1396" y="1036"/>
                    <a:pt x="1396" y="1036"/>
                    <a:pt x="1396" y="1036"/>
                  </a:cubicBezTo>
                  <a:cubicBezTo>
                    <a:pt x="1380" y="1073"/>
                    <a:pt x="1380" y="1073"/>
                    <a:pt x="1380" y="1073"/>
                  </a:cubicBezTo>
                  <a:cubicBezTo>
                    <a:pt x="1415" y="1073"/>
                    <a:pt x="1415" y="1073"/>
                    <a:pt x="1415" y="1073"/>
                  </a:cubicBezTo>
                  <a:cubicBezTo>
                    <a:pt x="1426" y="1050"/>
                    <a:pt x="1426" y="1050"/>
                    <a:pt x="1426" y="1050"/>
                  </a:cubicBezTo>
                  <a:cubicBezTo>
                    <a:pt x="1443" y="1067"/>
                    <a:pt x="1443" y="1067"/>
                    <a:pt x="1443" y="1067"/>
                  </a:cubicBezTo>
                  <a:cubicBezTo>
                    <a:pt x="1472" y="1059"/>
                    <a:pt x="1472" y="1059"/>
                    <a:pt x="1472" y="1059"/>
                  </a:cubicBezTo>
                  <a:cubicBezTo>
                    <a:pt x="1459" y="1034"/>
                    <a:pt x="1459" y="1034"/>
                    <a:pt x="1459" y="1034"/>
                  </a:cubicBezTo>
                  <a:cubicBezTo>
                    <a:pt x="1459" y="1004"/>
                    <a:pt x="1459" y="1004"/>
                    <a:pt x="1459" y="1004"/>
                  </a:cubicBezTo>
                  <a:cubicBezTo>
                    <a:pt x="1485" y="1013"/>
                    <a:pt x="1485" y="1013"/>
                    <a:pt x="1485" y="1013"/>
                  </a:cubicBezTo>
                  <a:cubicBezTo>
                    <a:pt x="1493" y="998"/>
                    <a:pt x="1493" y="998"/>
                    <a:pt x="1493" y="998"/>
                  </a:cubicBezTo>
                  <a:cubicBezTo>
                    <a:pt x="1493" y="998"/>
                    <a:pt x="1508" y="1006"/>
                    <a:pt x="1516" y="1006"/>
                  </a:cubicBezTo>
                  <a:cubicBezTo>
                    <a:pt x="1525" y="1006"/>
                    <a:pt x="1548" y="1002"/>
                    <a:pt x="1548" y="1002"/>
                  </a:cubicBezTo>
                  <a:cubicBezTo>
                    <a:pt x="1546" y="983"/>
                    <a:pt x="1546" y="983"/>
                    <a:pt x="1546" y="983"/>
                  </a:cubicBezTo>
                  <a:cubicBezTo>
                    <a:pt x="1546" y="983"/>
                    <a:pt x="1567" y="966"/>
                    <a:pt x="1567" y="958"/>
                  </a:cubicBezTo>
                  <a:cubicBezTo>
                    <a:pt x="1567" y="950"/>
                    <a:pt x="1529" y="935"/>
                    <a:pt x="1529" y="935"/>
                  </a:cubicBezTo>
                  <a:cubicBezTo>
                    <a:pt x="1531" y="899"/>
                    <a:pt x="1531" y="899"/>
                    <a:pt x="1531" y="899"/>
                  </a:cubicBezTo>
                  <a:cubicBezTo>
                    <a:pt x="1512" y="895"/>
                    <a:pt x="1512" y="895"/>
                    <a:pt x="1512" y="895"/>
                  </a:cubicBezTo>
                  <a:cubicBezTo>
                    <a:pt x="1514" y="874"/>
                    <a:pt x="1514" y="874"/>
                    <a:pt x="1514" y="874"/>
                  </a:cubicBezTo>
                  <a:cubicBezTo>
                    <a:pt x="1546" y="865"/>
                    <a:pt x="1546" y="865"/>
                    <a:pt x="1546" y="865"/>
                  </a:cubicBezTo>
                  <a:cubicBezTo>
                    <a:pt x="1554" y="853"/>
                    <a:pt x="1554" y="853"/>
                    <a:pt x="1554" y="853"/>
                  </a:cubicBezTo>
                  <a:cubicBezTo>
                    <a:pt x="1554" y="853"/>
                    <a:pt x="1512" y="842"/>
                    <a:pt x="1510" y="828"/>
                  </a:cubicBezTo>
                  <a:cubicBezTo>
                    <a:pt x="1508" y="813"/>
                    <a:pt x="1571" y="811"/>
                    <a:pt x="1571" y="811"/>
                  </a:cubicBezTo>
                  <a:cubicBezTo>
                    <a:pt x="1586" y="781"/>
                    <a:pt x="1586" y="781"/>
                    <a:pt x="1586" y="781"/>
                  </a:cubicBezTo>
                  <a:cubicBezTo>
                    <a:pt x="1634" y="773"/>
                    <a:pt x="1634" y="773"/>
                    <a:pt x="1634" y="773"/>
                  </a:cubicBezTo>
                  <a:cubicBezTo>
                    <a:pt x="1651" y="748"/>
                    <a:pt x="1651" y="748"/>
                    <a:pt x="1651" y="748"/>
                  </a:cubicBezTo>
                  <a:cubicBezTo>
                    <a:pt x="1682" y="742"/>
                    <a:pt x="1682" y="742"/>
                    <a:pt x="1682" y="742"/>
                  </a:cubicBezTo>
                  <a:cubicBezTo>
                    <a:pt x="1686" y="729"/>
                    <a:pt x="1686" y="729"/>
                    <a:pt x="1686" y="729"/>
                  </a:cubicBezTo>
                  <a:cubicBezTo>
                    <a:pt x="1686" y="729"/>
                    <a:pt x="1698" y="727"/>
                    <a:pt x="1712" y="727"/>
                  </a:cubicBezTo>
                  <a:cubicBezTo>
                    <a:pt x="1725" y="727"/>
                    <a:pt x="1775" y="708"/>
                    <a:pt x="1775" y="708"/>
                  </a:cubicBezTo>
                  <a:lnTo>
                    <a:pt x="1749" y="651"/>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7" name="Freeform 372">
              <a:extLst>
                <a:ext uri="{FF2B5EF4-FFF2-40B4-BE49-F238E27FC236}">
                  <a16:creationId xmlns:a16="http://schemas.microsoft.com/office/drawing/2014/main" id="{548B1EAC-10C1-465A-ACC8-0984031F32D4}"/>
                </a:ext>
              </a:extLst>
            </p:cNvPr>
            <p:cNvSpPr>
              <a:spLocks/>
            </p:cNvSpPr>
            <p:nvPr/>
          </p:nvSpPr>
          <p:spPr bwMode="gray">
            <a:xfrm>
              <a:off x="5858885" y="2745455"/>
              <a:ext cx="167727" cy="125631"/>
            </a:xfrm>
            <a:custGeom>
              <a:avLst/>
              <a:gdLst>
                <a:gd name="T0" fmla="*/ 0 w 310"/>
                <a:gd name="T1" fmla="*/ 0 h 232"/>
                <a:gd name="T2" fmla="*/ 32 w 310"/>
                <a:gd name="T3" fmla="*/ 46 h 232"/>
                <a:gd name="T4" fmla="*/ 83 w 310"/>
                <a:gd name="T5" fmla="*/ 59 h 232"/>
                <a:gd name="T6" fmla="*/ 109 w 310"/>
                <a:gd name="T7" fmla="*/ 135 h 232"/>
                <a:gd name="T8" fmla="*/ 125 w 310"/>
                <a:gd name="T9" fmla="*/ 145 h 232"/>
                <a:gd name="T10" fmla="*/ 130 w 310"/>
                <a:gd name="T11" fmla="*/ 191 h 232"/>
                <a:gd name="T12" fmla="*/ 166 w 310"/>
                <a:gd name="T13" fmla="*/ 188 h 232"/>
                <a:gd name="T14" fmla="*/ 199 w 310"/>
                <a:gd name="T15" fmla="*/ 213 h 232"/>
                <a:gd name="T16" fmla="*/ 222 w 310"/>
                <a:gd name="T17" fmla="*/ 215 h 232"/>
                <a:gd name="T18" fmla="*/ 261 w 310"/>
                <a:gd name="T19" fmla="*/ 227 h 232"/>
                <a:gd name="T20" fmla="*/ 290 w 310"/>
                <a:gd name="T21" fmla="*/ 200 h 232"/>
                <a:gd name="T22" fmla="*/ 299 w 310"/>
                <a:gd name="T23" fmla="*/ 195 h 232"/>
                <a:gd name="T24" fmla="*/ 305 w 310"/>
                <a:gd name="T25" fmla="*/ 164 h 232"/>
                <a:gd name="T26" fmla="*/ 310 w 310"/>
                <a:gd name="T27" fmla="*/ 140 h 232"/>
                <a:gd name="T28" fmla="*/ 284 w 310"/>
                <a:gd name="T29" fmla="*/ 124 h 232"/>
                <a:gd name="T30" fmla="*/ 292 w 310"/>
                <a:gd name="T31" fmla="*/ 87 h 232"/>
                <a:gd name="T32" fmla="*/ 237 w 310"/>
                <a:gd name="T33" fmla="*/ 110 h 232"/>
                <a:gd name="T34" fmla="*/ 205 w 310"/>
                <a:gd name="T35" fmla="*/ 74 h 232"/>
                <a:gd name="T36" fmla="*/ 163 w 310"/>
                <a:gd name="T37" fmla="*/ 73 h 232"/>
                <a:gd name="T38" fmla="*/ 141 w 310"/>
                <a:gd name="T39" fmla="*/ 48 h 232"/>
                <a:gd name="T40" fmla="*/ 114 w 310"/>
                <a:gd name="T41" fmla="*/ 39 h 232"/>
                <a:gd name="T42" fmla="*/ 78 w 310"/>
                <a:gd name="T43" fmla="*/ 42 h 232"/>
                <a:gd name="T44" fmla="*/ 76 w 310"/>
                <a:gd name="T45" fmla="*/ 9 h 232"/>
                <a:gd name="T46" fmla="*/ 54 w 310"/>
                <a:gd name="T47" fmla="*/ 19 h 232"/>
                <a:gd name="T48" fmla="*/ 33 w 310"/>
                <a:gd name="T49" fmla="*/ 2 h 232"/>
                <a:gd name="T50" fmla="*/ 0 w 310"/>
                <a:gd name="T51" fmla="*/ 0 h 2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0"/>
                <a:gd name="T79" fmla="*/ 0 h 232"/>
                <a:gd name="T80" fmla="*/ 310 w 310"/>
                <a:gd name="T81" fmla="*/ 232 h 2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0" h="232">
                  <a:moveTo>
                    <a:pt x="0" y="0"/>
                  </a:moveTo>
                  <a:cubicBezTo>
                    <a:pt x="0" y="0"/>
                    <a:pt x="12" y="42"/>
                    <a:pt x="32" y="46"/>
                  </a:cubicBezTo>
                  <a:cubicBezTo>
                    <a:pt x="52" y="49"/>
                    <a:pt x="79" y="55"/>
                    <a:pt x="83" y="59"/>
                  </a:cubicBezTo>
                  <a:cubicBezTo>
                    <a:pt x="86" y="64"/>
                    <a:pt x="109" y="135"/>
                    <a:pt x="109" y="135"/>
                  </a:cubicBezTo>
                  <a:cubicBezTo>
                    <a:pt x="125" y="145"/>
                    <a:pt x="125" y="145"/>
                    <a:pt x="125" y="145"/>
                  </a:cubicBezTo>
                  <a:cubicBezTo>
                    <a:pt x="130" y="191"/>
                    <a:pt x="130" y="191"/>
                    <a:pt x="130" y="191"/>
                  </a:cubicBezTo>
                  <a:cubicBezTo>
                    <a:pt x="166" y="188"/>
                    <a:pt x="166" y="188"/>
                    <a:pt x="166" y="188"/>
                  </a:cubicBezTo>
                  <a:cubicBezTo>
                    <a:pt x="166" y="188"/>
                    <a:pt x="186" y="210"/>
                    <a:pt x="199" y="213"/>
                  </a:cubicBezTo>
                  <a:cubicBezTo>
                    <a:pt x="211" y="215"/>
                    <a:pt x="217" y="213"/>
                    <a:pt x="222" y="215"/>
                  </a:cubicBezTo>
                  <a:cubicBezTo>
                    <a:pt x="228" y="217"/>
                    <a:pt x="251" y="232"/>
                    <a:pt x="261" y="227"/>
                  </a:cubicBezTo>
                  <a:cubicBezTo>
                    <a:pt x="271" y="223"/>
                    <a:pt x="290" y="200"/>
                    <a:pt x="290" y="200"/>
                  </a:cubicBezTo>
                  <a:cubicBezTo>
                    <a:pt x="299" y="195"/>
                    <a:pt x="299" y="195"/>
                    <a:pt x="299" y="195"/>
                  </a:cubicBezTo>
                  <a:cubicBezTo>
                    <a:pt x="299" y="195"/>
                    <a:pt x="305" y="172"/>
                    <a:pt x="305" y="164"/>
                  </a:cubicBezTo>
                  <a:cubicBezTo>
                    <a:pt x="305" y="156"/>
                    <a:pt x="310" y="140"/>
                    <a:pt x="310" y="140"/>
                  </a:cubicBezTo>
                  <a:cubicBezTo>
                    <a:pt x="284" y="124"/>
                    <a:pt x="284" y="124"/>
                    <a:pt x="284" y="124"/>
                  </a:cubicBezTo>
                  <a:cubicBezTo>
                    <a:pt x="284" y="124"/>
                    <a:pt x="298" y="95"/>
                    <a:pt x="292" y="87"/>
                  </a:cubicBezTo>
                  <a:cubicBezTo>
                    <a:pt x="287" y="80"/>
                    <a:pt x="237" y="110"/>
                    <a:pt x="237" y="110"/>
                  </a:cubicBezTo>
                  <a:cubicBezTo>
                    <a:pt x="205" y="74"/>
                    <a:pt x="205" y="74"/>
                    <a:pt x="205" y="74"/>
                  </a:cubicBezTo>
                  <a:cubicBezTo>
                    <a:pt x="205" y="74"/>
                    <a:pt x="172" y="77"/>
                    <a:pt x="163" y="73"/>
                  </a:cubicBezTo>
                  <a:cubicBezTo>
                    <a:pt x="154" y="68"/>
                    <a:pt x="147" y="50"/>
                    <a:pt x="141" y="48"/>
                  </a:cubicBezTo>
                  <a:cubicBezTo>
                    <a:pt x="136" y="46"/>
                    <a:pt x="122" y="39"/>
                    <a:pt x="114" y="39"/>
                  </a:cubicBezTo>
                  <a:cubicBezTo>
                    <a:pt x="106" y="39"/>
                    <a:pt x="78" y="42"/>
                    <a:pt x="78" y="42"/>
                  </a:cubicBezTo>
                  <a:cubicBezTo>
                    <a:pt x="76" y="9"/>
                    <a:pt x="76" y="9"/>
                    <a:pt x="76" y="9"/>
                  </a:cubicBezTo>
                  <a:cubicBezTo>
                    <a:pt x="76" y="9"/>
                    <a:pt x="60" y="13"/>
                    <a:pt x="54" y="19"/>
                  </a:cubicBezTo>
                  <a:cubicBezTo>
                    <a:pt x="49" y="24"/>
                    <a:pt x="39" y="3"/>
                    <a:pt x="33" y="2"/>
                  </a:cubicBezTo>
                  <a:cubicBezTo>
                    <a:pt x="27" y="1"/>
                    <a:pt x="0" y="0"/>
                    <a:pt x="0" y="0"/>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8" name="Freeform 373">
              <a:extLst>
                <a:ext uri="{FF2B5EF4-FFF2-40B4-BE49-F238E27FC236}">
                  <a16:creationId xmlns:a16="http://schemas.microsoft.com/office/drawing/2014/main" id="{87B7F994-9106-40FE-8A99-01CBD3250EBB}"/>
                </a:ext>
              </a:extLst>
            </p:cNvPr>
            <p:cNvSpPr>
              <a:spLocks/>
            </p:cNvSpPr>
            <p:nvPr/>
          </p:nvSpPr>
          <p:spPr bwMode="gray">
            <a:xfrm>
              <a:off x="6541155" y="2857721"/>
              <a:ext cx="879400" cy="1135357"/>
            </a:xfrm>
            <a:custGeom>
              <a:avLst/>
              <a:gdLst>
                <a:gd name="T0" fmla="*/ 1602 w 1622"/>
                <a:gd name="T1" fmla="*/ 1142 h 2094"/>
                <a:gd name="T2" fmla="*/ 1494 w 1622"/>
                <a:gd name="T3" fmla="*/ 1122 h 2094"/>
                <a:gd name="T4" fmla="*/ 1399 w 1622"/>
                <a:gd name="T5" fmla="*/ 1064 h 2094"/>
                <a:gd name="T6" fmla="*/ 1302 w 1622"/>
                <a:gd name="T7" fmla="*/ 1022 h 2094"/>
                <a:gd name="T8" fmla="*/ 1171 w 1622"/>
                <a:gd name="T9" fmla="*/ 997 h 2094"/>
                <a:gd name="T10" fmla="*/ 1018 w 1622"/>
                <a:gd name="T11" fmla="*/ 863 h 2094"/>
                <a:gd name="T12" fmla="*/ 1057 w 1622"/>
                <a:gd name="T13" fmla="*/ 646 h 2094"/>
                <a:gd name="T14" fmla="*/ 1073 w 1622"/>
                <a:gd name="T15" fmla="*/ 538 h 2094"/>
                <a:gd name="T16" fmla="*/ 976 w 1622"/>
                <a:gd name="T17" fmla="*/ 540 h 2094"/>
                <a:gd name="T18" fmla="*/ 969 w 1622"/>
                <a:gd name="T19" fmla="*/ 407 h 2094"/>
                <a:gd name="T20" fmla="*/ 999 w 1622"/>
                <a:gd name="T21" fmla="*/ 256 h 2094"/>
                <a:gd name="T22" fmla="*/ 983 w 1622"/>
                <a:gd name="T23" fmla="*/ 160 h 2094"/>
                <a:gd name="T24" fmla="*/ 891 w 1622"/>
                <a:gd name="T25" fmla="*/ 153 h 2094"/>
                <a:gd name="T26" fmla="*/ 760 w 1622"/>
                <a:gd name="T27" fmla="*/ 123 h 2094"/>
                <a:gd name="T28" fmla="*/ 710 w 1622"/>
                <a:gd name="T29" fmla="*/ 56 h 2094"/>
                <a:gd name="T30" fmla="*/ 644 w 1622"/>
                <a:gd name="T31" fmla="*/ 0 h 2094"/>
                <a:gd name="T32" fmla="*/ 557 w 1622"/>
                <a:gd name="T33" fmla="*/ 93 h 2094"/>
                <a:gd name="T34" fmla="*/ 416 w 1622"/>
                <a:gd name="T35" fmla="*/ 168 h 2094"/>
                <a:gd name="T36" fmla="*/ 263 w 1622"/>
                <a:gd name="T37" fmla="*/ 136 h 2094"/>
                <a:gd name="T38" fmla="*/ 156 w 1622"/>
                <a:gd name="T39" fmla="*/ 193 h 2094"/>
                <a:gd name="T40" fmla="*/ 137 w 1622"/>
                <a:gd name="T41" fmla="*/ 332 h 2094"/>
                <a:gd name="T42" fmla="*/ 248 w 1622"/>
                <a:gd name="T43" fmla="*/ 427 h 2094"/>
                <a:gd name="T44" fmla="*/ 223 w 1622"/>
                <a:gd name="T45" fmla="*/ 557 h 2094"/>
                <a:gd name="T46" fmla="*/ 265 w 1622"/>
                <a:gd name="T47" fmla="*/ 698 h 2094"/>
                <a:gd name="T48" fmla="*/ 312 w 1622"/>
                <a:gd name="T49" fmla="*/ 810 h 2094"/>
                <a:gd name="T50" fmla="*/ 273 w 1622"/>
                <a:gd name="T51" fmla="*/ 921 h 2094"/>
                <a:gd name="T52" fmla="*/ 195 w 1622"/>
                <a:gd name="T53" fmla="*/ 991 h 2094"/>
                <a:gd name="T54" fmla="*/ 37 w 1622"/>
                <a:gd name="T55" fmla="*/ 1030 h 2094"/>
                <a:gd name="T56" fmla="*/ 21 w 1622"/>
                <a:gd name="T57" fmla="*/ 1111 h 2094"/>
                <a:gd name="T58" fmla="*/ 37 w 1622"/>
                <a:gd name="T59" fmla="*/ 1294 h 2094"/>
                <a:gd name="T60" fmla="*/ 78 w 1622"/>
                <a:gd name="T61" fmla="*/ 1407 h 2094"/>
                <a:gd name="T62" fmla="*/ 224 w 1622"/>
                <a:gd name="T63" fmla="*/ 1453 h 2094"/>
                <a:gd name="T64" fmla="*/ 228 w 1622"/>
                <a:gd name="T65" fmla="*/ 1512 h 2094"/>
                <a:gd name="T66" fmla="*/ 278 w 1622"/>
                <a:gd name="T67" fmla="*/ 1625 h 2094"/>
                <a:gd name="T68" fmla="*/ 455 w 1622"/>
                <a:gd name="T69" fmla="*/ 1636 h 2094"/>
                <a:gd name="T70" fmla="*/ 547 w 1622"/>
                <a:gd name="T71" fmla="*/ 1739 h 2094"/>
                <a:gd name="T72" fmla="*/ 530 w 1622"/>
                <a:gd name="T73" fmla="*/ 1850 h 2094"/>
                <a:gd name="T74" fmla="*/ 552 w 1622"/>
                <a:gd name="T75" fmla="*/ 1909 h 2094"/>
                <a:gd name="T76" fmla="*/ 665 w 1622"/>
                <a:gd name="T77" fmla="*/ 1945 h 2094"/>
                <a:gd name="T78" fmla="*/ 743 w 1622"/>
                <a:gd name="T79" fmla="*/ 1999 h 2094"/>
                <a:gd name="T80" fmla="*/ 965 w 1622"/>
                <a:gd name="T81" fmla="*/ 2071 h 2094"/>
                <a:gd name="T82" fmla="*/ 1056 w 1622"/>
                <a:gd name="T83" fmla="*/ 2094 h 2094"/>
                <a:gd name="T84" fmla="*/ 1081 w 1622"/>
                <a:gd name="T85" fmla="*/ 1951 h 2094"/>
                <a:gd name="T86" fmla="*/ 1023 w 1622"/>
                <a:gd name="T87" fmla="*/ 1799 h 2094"/>
                <a:gd name="T88" fmla="*/ 1006 w 1622"/>
                <a:gd name="T89" fmla="*/ 1676 h 2094"/>
                <a:gd name="T90" fmla="*/ 1012 w 1622"/>
                <a:gd name="T91" fmla="*/ 1520 h 2094"/>
                <a:gd name="T92" fmla="*/ 1100 w 1622"/>
                <a:gd name="T93" fmla="*/ 1457 h 2094"/>
                <a:gd name="T94" fmla="*/ 1279 w 1622"/>
                <a:gd name="T95" fmla="*/ 1418 h 2094"/>
                <a:gd name="T96" fmla="*/ 1418 w 1622"/>
                <a:gd name="T97" fmla="*/ 1349 h 2094"/>
                <a:gd name="T98" fmla="*/ 1533 w 1622"/>
                <a:gd name="T99" fmla="*/ 1395 h 2094"/>
                <a:gd name="T100" fmla="*/ 1594 w 1622"/>
                <a:gd name="T101" fmla="*/ 1339 h 2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22"/>
                <a:gd name="T154" fmla="*/ 0 h 2094"/>
                <a:gd name="T155" fmla="*/ 1622 w 1622"/>
                <a:gd name="T156" fmla="*/ 2094 h 20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22" h="2094">
                  <a:moveTo>
                    <a:pt x="1597" y="1272"/>
                  </a:moveTo>
                  <a:cubicBezTo>
                    <a:pt x="1602" y="1222"/>
                    <a:pt x="1602" y="1222"/>
                    <a:pt x="1602" y="1222"/>
                  </a:cubicBezTo>
                  <a:cubicBezTo>
                    <a:pt x="1586" y="1167"/>
                    <a:pt x="1586" y="1167"/>
                    <a:pt x="1586" y="1167"/>
                  </a:cubicBezTo>
                  <a:cubicBezTo>
                    <a:pt x="1602" y="1142"/>
                    <a:pt x="1602" y="1142"/>
                    <a:pt x="1602" y="1142"/>
                  </a:cubicBezTo>
                  <a:cubicBezTo>
                    <a:pt x="1577" y="1130"/>
                    <a:pt x="1577" y="1130"/>
                    <a:pt x="1577" y="1130"/>
                  </a:cubicBezTo>
                  <a:cubicBezTo>
                    <a:pt x="1524" y="1147"/>
                    <a:pt x="1524" y="1147"/>
                    <a:pt x="1524" y="1147"/>
                  </a:cubicBezTo>
                  <a:cubicBezTo>
                    <a:pt x="1535" y="1125"/>
                    <a:pt x="1535" y="1125"/>
                    <a:pt x="1535" y="1125"/>
                  </a:cubicBezTo>
                  <a:cubicBezTo>
                    <a:pt x="1494" y="1122"/>
                    <a:pt x="1494" y="1122"/>
                    <a:pt x="1494" y="1122"/>
                  </a:cubicBezTo>
                  <a:cubicBezTo>
                    <a:pt x="1494" y="1122"/>
                    <a:pt x="1474" y="1086"/>
                    <a:pt x="1466" y="1086"/>
                  </a:cubicBezTo>
                  <a:cubicBezTo>
                    <a:pt x="1458" y="1086"/>
                    <a:pt x="1446" y="1105"/>
                    <a:pt x="1446" y="1105"/>
                  </a:cubicBezTo>
                  <a:cubicBezTo>
                    <a:pt x="1413" y="1086"/>
                    <a:pt x="1413" y="1086"/>
                    <a:pt x="1413" y="1086"/>
                  </a:cubicBezTo>
                  <a:cubicBezTo>
                    <a:pt x="1399" y="1064"/>
                    <a:pt x="1399" y="1064"/>
                    <a:pt x="1399" y="1064"/>
                  </a:cubicBezTo>
                  <a:cubicBezTo>
                    <a:pt x="1363" y="1066"/>
                    <a:pt x="1363" y="1066"/>
                    <a:pt x="1363" y="1066"/>
                  </a:cubicBezTo>
                  <a:cubicBezTo>
                    <a:pt x="1360" y="1044"/>
                    <a:pt x="1360" y="1044"/>
                    <a:pt x="1360" y="1044"/>
                  </a:cubicBezTo>
                  <a:cubicBezTo>
                    <a:pt x="1327" y="1044"/>
                    <a:pt x="1327" y="1044"/>
                    <a:pt x="1327" y="1044"/>
                  </a:cubicBezTo>
                  <a:cubicBezTo>
                    <a:pt x="1327" y="1044"/>
                    <a:pt x="1313" y="1025"/>
                    <a:pt x="1302" y="1022"/>
                  </a:cubicBezTo>
                  <a:cubicBezTo>
                    <a:pt x="1291" y="1019"/>
                    <a:pt x="1282" y="1019"/>
                    <a:pt x="1282" y="1019"/>
                  </a:cubicBezTo>
                  <a:cubicBezTo>
                    <a:pt x="1282" y="1019"/>
                    <a:pt x="1285" y="1033"/>
                    <a:pt x="1271" y="1033"/>
                  </a:cubicBezTo>
                  <a:cubicBezTo>
                    <a:pt x="1257" y="1033"/>
                    <a:pt x="1188" y="1019"/>
                    <a:pt x="1188" y="1019"/>
                  </a:cubicBezTo>
                  <a:cubicBezTo>
                    <a:pt x="1171" y="997"/>
                    <a:pt x="1171" y="997"/>
                    <a:pt x="1171" y="997"/>
                  </a:cubicBezTo>
                  <a:cubicBezTo>
                    <a:pt x="1154" y="1014"/>
                    <a:pt x="1154" y="1014"/>
                    <a:pt x="1154" y="1014"/>
                  </a:cubicBezTo>
                  <a:cubicBezTo>
                    <a:pt x="1154" y="1014"/>
                    <a:pt x="1124" y="1000"/>
                    <a:pt x="1104" y="988"/>
                  </a:cubicBezTo>
                  <a:cubicBezTo>
                    <a:pt x="1085" y="977"/>
                    <a:pt x="1082" y="955"/>
                    <a:pt x="1065" y="941"/>
                  </a:cubicBezTo>
                  <a:cubicBezTo>
                    <a:pt x="1048" y="927"/>
                    <a:pt x="1021" y="877"/>
                    <a:pt x="1018" y="863"/>
                  </a:cubicBezTo>
                  <a:cubicBezTo>
                    <a:pt x="1015" y="849"/>
                    <a:pt x="1062" y="808"/>
                    <a:pt x="1051" y="802"/>
                  </a:cubicBezTo>
                  <a:cubicBezTo>
                    <a:pt x="1040" y="796"/>
                    <a:pt x="1021" y="783"/>
                    <a:pt x="1021" y="783"/>
                  </a:cubicBezTo>
                  <a:cubicBezTo>
                    <a:pt x="1057" y="685"/>
                    <a:pt x="1057" y="685"/>
                    <a:pt x="1057" y="685"/>
                  </a:cubicBezTo>
                  <a:cubicBezTo>
                    <a:pt x="1057" y="646"/>
                    <a:pt x="1057" y="646"/>
                    <a:pt x="1057" y="646"/>
                  </a:cubicBezTo>
                  <a:cubicBezTo>
                    <a:pt x="1037" y="621"/>
                    <a:pt x="1037" y="621"/>
                    <a:pt x="1037" y="621"/>
                  </a:cubicBezTo>
                  <a:cubicBezTo>
                    <a:pt x="1037" y="621"/>
                    <a:pt x="1057" y="604"/>
                    <a:pt x="1060" y="593"/>
                  </a:cubicBezTo>
                  <a:cubicBezTo>
                    <a:pt x="1062" y="582"/>
                    <a:pt x="1062" y="557"/>
                    <a:pt x="1062" y="557"/>
                  </a:cubicBezTo>
                  <a:cubicBezTo>
                    <a:pt x="1073" y="538"/>
                    <a:pt x="1073" y="538"/>
                    <a:pt x="1073" y="538"/>
                  </a:cubicBezTo>
                  <a:cubicBezTo>
                    <a:pt x="1073" y="538"/>
                    <a:pt x="1051" y="543"/>
                    <a:pt x="1040" y="543"/>
                  </a:cubicBezTo>
                  <a:cubicBezTo>
                    <a:pt x="1029" y="543"/>
                    <a:pt x="1026" y="510"/>
                    <a:pt x="1026" y="510"/>
                  </a:cubicBezTo>
                  <a:cubicBezTo>
                    <a:pt x="1004" y="535"/>
                    <a:pt x="1004" y="535"/>
                    <a:pt x="1004" y="535"/>
                  </a:cubicBezTo>
                  <a:cubicBezTo>
                    <a:pt x="976" y="540"/>
                    <a:pt x="976" y="540"/>
                    <a:pt x="976" y="540"/>
                  </a:cubicBezTo>
                  <a:cubicBezTo>
                    <a:pt x="982" y="507"/>
                    <a:pt x="982" y="507"/>
                    <a:pt x="982" y="507"/>
                  </a:cubicBezTo>
                  <a:cubicBezTo>
                    <a:pt x="959" y="504"/>
                    <a:pt x="959" y="504"/>
                    <a:pt x="959" y="504"/>
                  </a:cubicBezTo>
                  <a:cubicBezTo>
                    <a:pt x="959" y="504"/>
                    <a:pt x="974" y="473"/>
                    <a:pt x="974" y="462"/>
                  </a:cubicBezTo>
                  <a:cubicBezTo>
                    <a:pt x="974" y="451"/>
                    <a:pt x="969" y="407"/>
                    <a:pt x="969" y="407"/>
                  </a:cubicBezTo>
                  <a:cubicBezTo>
                    <a:pt x="1000" y="415"/>
                    <a:pt x="1000" y="415"/>
                    <a:pt x="1000" y="415"/>
                  </a:cubicBezTo>
                  <a:cubicBezTo>
                    <a:pt x="1000" y="415"/>
                    <a:pt x="1021" y="381"/>
                    <a:pt x="1014" y="365"/>
                  </a:cubicBezTo>
                  <a:cubicBezTo>
                    <a:pt x="1008" y="349"/>
                    <a:pt x="988" y="326"/>
                    <a:pt x="991" y="312"/>
                  </a:cubicBezTo>
                  <a:cubicBezTo>
                    <a:pt x="994" y="298"/>
                    <a:pt x="996" y="265"/>
                    <a:pt x="999" y="256"/>
                  </a:cubicBezTo>
                  <a:cubicBezTo>
                    <a:pt x="1002" y="246"/>
                    <a:pt x="1024" y="237"/>
                    <a:pt x="1024" y="237"/>
                  </a:cubicBezTo>
                  <a:cubicBezTo>
                    <a:pt x="1024" y="237"/>
                    <a:pt x="1014" y="223"/>
                    <a:pt x="1011" y="206"/>
                  </a:cubicBezTo>
                  <a:cubicBezTo>
                    <a:pt x="1008" y="189"/>
                    <a:pt x="1008" y="176"/>
                    <a:pt x="1008" y="176"/>
                  </a:cubicBezTo>
                  <a:cubicBezTo>
                    <a:pt x="983" y="160"/>
                    <a:pt x="983" y="160"/>
                    <a:pt x="983" y="160"/>
                  </a:cubicBezTo>
                  <a:cubicBezTo>
                    <a:pt x="940" y="181"/>
                    <a:pt x="940" y="181"/>
                    <a:pt x="940" y="181"/>
                  </a:cubicBezTo>
                  <a:cubicBezTo>
                    <a:pt x="940" y="139"/>
                    <a:pt x="940" y="139"/>
                    <a:pt x="940" y="139"/>
                  </a:cubicBezTo>
                  <a:cubicBezTo>
                    <a:pt x="940" y="139"/>
                    <a:pt x="930" y="143"/>
                    <a:pt x="924" y="150"/>
                  </a:cubicBezTo>
                  <a:cubicBezTo>
                    <a:pt x="918" y="156"/>
                    <a:pt x="905" y="154"/>
                    <a:pt x="891" y="153"/>
                  </a:cubicBezTo>
                  <a:cubicBezTo>
                    <a:pt x="877" y="151"/>
                    <a:pt x="882" y="160"/>
                    <a:pt x="869" y="160"/>
                  </a:cubicBezTo>
                  <a:cubicBezTo>
                    <a:pt x="857" y="160"/>
                    <a:pt x="846" y="150"/>
                    <a:pt x="846" y="150"/>
                  </a:cubicBezTo>
                  <a:cubicBezTo>
                    <a:pt x="846" y="150"/>
                    <a:pt x="815" y="148"/>
                    <a:pt x="801" y="142"/>
                  </a:cubicBezTo>
                  <a:cubicBezTo>
                    <a:pt x="787" y="136"/>
                    <a:pt x="758" y="131"/>
                    <a:pt x="760" y="123"/>
                  </a:cubicBezTo>
                  <a:cubicBezTo>
                    <a:pt x="762" y="115"/>
                    <a:pt x="779" y="101"/>
                    <a:pt x="776" y="95"/>
                  </a:cubicBezTo>
                  <a:cubicBezTo>
                    <a:pt x="772" y="89"/>
                    <a:pt x="771" y="82"/>
                    <a:pt x="760" y="81"/>
                  </a:cubicBezTo>
                  <a:cubicBezTo>
                    <a:pt x="749" y="79"/>
                    <a:pt x="746" y="86"/>
                    <a:pt x="733" y="76"/>
                  </a:cubicBezTo>
                  <a:cubicBezTo>
                    <a:pt x="721" y="67"/>
                    <a:pt x="710" y="56"/>
                    <a:pt x="710" y="56"/>
                  </a:cubicBezTo>
                  <a:cubicBezTo>
                    <a:pt x="677" y="62"/>
                    <a:pt x="677" y="62"/>
                    <a:pt x="677" y="62"/>
                  </a:cubicBezTo>
                  <a:cubicBezTo>
                    <a:pt x="677" y="62"/>
                    <a:pt x="679" y="40"/>
                    <a:pt x="673" y="36"/>
                  </a:cubicBezTo>
                  <a:cubicBezTo>
                    <a:pt x="666" y="31"/>
                    <a:pt x="640" y="31"/>
                    <a:pt x="640" y="31"/>
                  </a:cubicBezTo>
                  <a:cubicBezTo>
                    <a:pt x="644" y="0"/>
                    <a:pt x="644" y="0"/>
                    <a:pt x="644" y="0"/>
                  </a:cubicBezTo>
                  <a:cubicBezTo>
                    <a:pt x="612" y="14"/>
                    <a:pt x="612" y="14"/>
                    <a:pt x="612" y="14"/>
                  </a:cubicBezTo>
                  <a:cubicBezTo>
                    <a:pt x="612" y="14"/>
                    <a:pt x="607" y="29"/>
                    <a:pt x="598" y="32"/>
                  </a:cubicBezTo>
                  <a:cubicBezTo>
                    <a:pt x="588" y="36"/>
                    <a:pt x="565" y="40"/>
                    <a:pt x="565" y="40"/>
                  </a:cubicBezTo>
                  <a:cubicBezTo>
                    <a:pt x="557" y="93"/>
                    <a:pt x="557" y="93"/>
                    <a:pt x="557" y="93"/>
                  </a:cubicBezTo>
                  <a:cubicBezTo>
                    <a:pt x="557" y="93"/>
                    <a:pt x="521" y="125"/>
                    <a:pt x="510" y="129"/>
                  </a:cubicBezTo>
                  <a:cubicBezTo>
                    <a:pt x="499" y="134"/>
                    <a:pt x="485" y="160"/>
                    <a:pt x="468" y="164"/>
                  </a:cubicBezTo>
                  <a:cubicBezTo>
                    <a:pt x="451" y="167"/>
                    <a:pt x="426" y="160"/>
                    <a:pt x="426" y="160"/>
                  </a:cubicBezTo>
                  <a:cubicBezTo>
                    <a:pt x="416" y="168"/>
                    <a:pt x="416" y="168"/>
                    <a:pt x="416" y="168"/>
                  </a:cubicBezTo>
                  <a:cubicBezTo>
                    <a:pt x="416" y="168"/>
                    <a:pt x="395" y="146"/>
                    <a:pt x="387" y="145"/>
                  </a:cubicBezTo>
                  <a:cubicBezTo>
                    <a:pt x="379" y="143"/>
                    <a:pt x="340" y="153"/>
                    <a:pt x="340" y="153"/>
                  </a:cubicBezTo>
                  <a:cubicBezTo>
                    <a:pt x="340" y="153"/>
                    <a:pt x="318" y="128"/>
                    <a:pt x="312" y="128"/>
                  </a:cubicBezTo>
                  <a:cubicBezTo>
                    <a:pt x="306" y="128"/>
                    <a:pt x="276" y="125"/>
                    <a:pt x="263" y="136"/>
                  </a:cubicBezTo>
                  <a:cubicBezTo>
                    <a:pt x="251" y="146"/>
                    <a:pt x="254" y="160"/>
                    <a:pt x="254" y="160"/>
                  </a:cubicBezTo>
                  <a:cubicBezTo>
                    <a:pt x="235" y="164"/>
                    <a:pt x="235" y="164"/>
                    <a:pt x="235" y="164"/>
                  </a:cubicBezTo>
                  <a:cubicBezTo>
                    <a:pt x="214" y="201"/>
                    <a:pt x="214" y="201"/>
                    <a:pt x="214" y="201"/>
                  </a:cubicBezTo>
                  <a:cubicBezTo>
                    <a:pt x="156" y="193"/>
                    <a:pt x="156" y="193"/>
                    <a:pt x="156" y="193"/>
                  </a:cubicBezTo>
                  <a:cubicBezTo>
                    <a:pt x="112" y="206"/>
                    <a:pt x="112" y="206"/>
                    <a:pt x="112" y="206"/>
                  </a:cubicBezTo>
                  <a:cubicBezTo>
                    <a:pt x="112" y="206"/>
                    <a:pt x="114" y="248"/>
                    <a:pt x="112" y="260"/>
                  </a:cubicBezTo>
                  <a:cubicBezTo>
                    <a:pt x="110" y="273"/>
                    <a:pt x="128" y="303"/>
                    <a:pt x="128" y="307"/>
                  </a:cubicBezTo>
                  <a:cubicBezTo>
                    <a:pt x="128" y="312"/>
                    <a:pt x="137" y="332"/>
                    <a:pt x="137" y="332"/>
                  </a:cubicBezTo>
                  <a:cubicBezTo>
                    <a:pt x="137" y="332"/>
                    <a:pt x="160" y="337"/>
                    <a:pt x="165" y="346"/>
                  </a:cubicBezTo>
                  <a:cubicBezTo>
                    <a:pt x="170" y="356"/>
                    <a:pt x="217" y="438"/>
                    <a:pt x="217" y="438"/>
                  </a:cubicBezTo>
                  <a:cubicBezTo>
                    <a:pt x="240" y="415"/>
                    <a:pt x="240" y="415"/>
                    <a:pt x="240" y="415"/>
                  </a:cubicBezTo>
                  <a:cubicBezTo>
                    <a:pt x="248" y="427"/>
                    <a:pt x="248" y="427"/>
                    <a:pt x="248" y="427"/>
                  </a:cubicBezTo>
                  <a:cubicBezTo>
                    <a:pt x="215" y="462"/>
                    <a:pt x="215" y="462"/>
                    <a:pt x="215" y="462"/>
                  </a:cubicBezTo>
                  <a:cubicBezTo>
                    <a:pt x="215" y="462"/>
                    <a:pt x="231" y="495"/>
                    <a:pt x="238" y="506"/>
                  </a:cubicBezTo>
                  <a:cubicBezTo>
                    <a:pt x="246" y="516"/>
                    <a:pt x="270" y="548"/>
                    <a:pt x="270" y="548"/>
                  </a:cubicBezTo>
                  <a:cubicBezTo>
                    <a:pt x="223" y="557"/>
                    <a:pt x="223" y="557"/>
                    <a:pt x="223" y="557"/>
                  </a:cubicBezTo>
                  <a:cubicBezTo>
                    <a:pt x="223" y="557"/>
                    <a:pt x="237" y="623"/>
                    <a:pt x="254" y="632"/>
                  </a:cubicBezTo>
                  <a:cubicBezTo>
                    <a:pt x="271" y="641"/>
                    <a:pt x="285" y="657"/>
                    <a:pt x="293" y="665"/>
                  </a:cubicBezTo>
                  <a:cubicBezTo>
                    <a:pt x="301" y="673"/>
                    <a:pt x="301" y="687"/>
                    <a:pt x="301" y="687"/>
                  </a:cubicBezTo>
                  <a:cubicBezTo>
                    <a:pt x="301" y="687"/>
                    <a:pt x="279" y="696"/>
                    <a:pt x="265" y="698"/>
                  </a:cubicBezTo>
                  <a:cubicBezTo>
                    <a:pt x="251" y="699"/>
                    <a:pt x="245" y="709"/>
                    <a:pt x="245" y="709"/>
                  </a:cubicBezTo>
                  <a:cubicBezTo>
                    <a:pt x="284" y="732"/>
                    <a:pt x="284" y="732"/>
                    <a:pt x="284" y="732"/>
                  </a:cubicBezTo>
                  <a:cubicBezTo>
                    <a:pt x="284" y="732"/>
                    <a:pt x="268" y="746"/>
                    <a:pt x="271" y="758"/>
                  </a:cubicBezTo>
                  <a:cubicBezTo>
                    <a:pt x="274" y="771"/>
                    <a:pt x="312" y="810"/>
                    <a:pt x="312" y="810"/>
                  </a:cubicBezTo>
                  <a:cubicBezTo>
                    <a:pt x="312" y="810"/>
                    <a:pt x="313" y="813"/>
                    <a:pt x="307" y="824"/>
                  </a:cubicBezTo>
                  <a:cubicBezTo>
                    <a:pt x="301" y="835"/>
                    <a:pt x="262" y="849"/>
                    <a:pt x="262" y="849"/>
                  </a:cubicBezTo>
                  <a:cubicBezTo>
                    <a:pt x="262" y="849"/>
                    <a:pt x="295" y="879"/>
                    <a:pt x="295" y="883"/>
                  </a:cubicBezTo>
                  <a:cubicBezTo>
                    <a:pt x="295" y="888"/>
                    <a:pt x="284" y="913"/>
                    <a:pt x="273" y="921"/>
                  </a:cubicBezTo>
                  <a:cubicBezTo>
                    <a:pt x="262" y="929"/>
                    <a:pt x="224" y="940"/>
                    <a:pt x="224" y="940"/>
                  </a:cubicBezTo>
                  <a:cubicBezTo>
                    <a:pt x="251" y="963"/>
                    <a:pt x="251" y="963"/>
                    <a:pt x="251" y="963"/>
                  </a:cubicBezTo>
                  <a:cubicBezTo>
                    <a:pt x="240" y="986"/>
                    <a:pt x="240" y="986"/>
                    <a:pt x="240" y="986"/>
                  </a:cubicBezTo>
                  <a:cubicBezTo>
                    <a:pt x="240" y="986"/>
                    <a:pt x="203" y="991"/>
                    <a:pt x="195" y="991"/>
                  </a:cubicBezTo>
                  <a:cubicBezTo>
                    <a:pt x="187" y="991"/>
                    <a:pt x="160" y="1000"/>
                    <a:pt x="160" y="1000"/>
                  </a:cubicBezTo>
                  <a:cubicBezTo>
                    <a:pt x="160" y="1000"/>
                    <a:pt x="112" y="993"/>
                    <a:pt x="93" y="994"/>
                  </a:cubicBezTo>
                  <a:cubicBezTo>
                    <a:pt x="75" y="996"/>
                    <a:pt x="51" y="1002"/>
                    <a:pt x="51" y="1002"/>
                  </a:cubicBezTo>
                  <a:cubicBezTo>
                    <a:pt x="37" y="1030"/>
                    <a:pt x="37" y="1030"/>
                    <a:pt x="37" y="1030"/>
                  </a:cubicBezTo>
                  <a:cubicBezTo>
                    <a:pt x="0" y="1029"/>
                    <a:pt x="0" y="1029"/>
                    <a:pt x="0" y="1029"/>
                  </a:cubicBezTo>
                  <a:cubicBezTo>
                    <a:pt x="11" y="1077"/>
                    <a:pt x="11" y="1077"/>
                    <a:pt x="11" y="1077"/>
                  </a:cubicBezTo>
                  <a:cubicBezTo>
                    <a:pt x="45" y="1089"/>
                    <a:pt x="45" y="1089"/>
                    <a:pt x="45" y="1089"/>
                  </a:cubicBezTo>
                  <a:cubicBezTo>
                    <a:pt x="21" y="1111"/>
                    <a:pt x="21" y="1111"/>
                    <a:pt x="21" y="1111"/>
                  </a:cubicBezTo>
                  <a:cubicBezTo>
                    <a:pt x="21" y="1111"/>
                    <a:pt x="46" y="1138"/>
                    <a:pt x="46" y="1149"/>
                  </a:cubicBezTo>
                  <a:cubicBezTo>
                    <a:pt x="46" y="1160"/>
                    <a:pt x="11" y="1207"/>
                    <a:pt x="11" y="1207"/>
                  </a:cubicBezTo>
                  <a:cubicBezTo>
                    <a:pt x="9" y="1269"/>
                    <a:pt x="9" y="1269"/>
                    <a:pt x="9" y="1269"/>
                  </a:cubicBezTo>
                  <a:cubicBezTo>
                    <a:pt x="37" y="1294"/>
                    <a:pt x="37" y="1294"/>
                    <a:pt x="37" y="1294"/>
                  </a:cubicBezTo>
                  <a:cubicBezTo>
                    <a:pt x="37" y="1321"/>
                    <a:pt x="37" y="1321"/>
                    <a:pt x="37" y="1321"/>
                  </a:cubicBezTo>
                  <a:cubicBezTo>
                    <a:pt x="56" y="1338"/>
                    <a:pt x="56" y="1338"/>
                    <a:pt x="56" y="1338"/>
                  </a:cubicBezTo>
                  <a:cubicBezTo>
                    <a:pt x="59" y="1380"/>
                    <a:pt x="59" y="1380"/>
                    <a:pt x="59" y="1380"/>
                  </a:cubicBezTo>
                  <a:cubicBezTo>
                    <a:pt x="78" y="1407"/>
                    <a:pt x="78" y="1407"/>
                    <a:pt x="78" y="1407"/>
                  </a:cubicBezTo>
                  <a:cubicBezTo>
                    <a:pt x="150" y="1407"/>
                    <a:pt x="150" y="1407"/>
                    <a:pt x="150" y="1407"/>
                  </a:cubicBezTo>
                  <a:cubicBezTo>
                    <a:pt x="159" y="1426"/>
                    <a:pt x="159" y="1426"/>
                    <a:pt x="159" y="1426"/>
                  </a:cubicBezTo>
                  <a:cubicBezTo>
                    <a:pt x="159" y="1426"/>
                    <a:pt x="182" y="1424"/>
                    <a:pt x="205" y="1430"/>
                  </a:cubicBezTo>
                  <a:cubicBezTo>
                    <a:pt x="228" y="1436"/>
                    <a:pt x="224" y="1453"/>
                    <a:pt x="224" y="1453"/>
                  </a:cubicBezTo>
                  <a:cubicBezTo>
                    <a:pt x="224" y="1453"/>
                    <a:pt x="211" y="1457"/>
                    <a:pt x="203" y="1457"/>
                  </a:cubicBezTo>
                  <a:cubicBezTo>
                    <a:pt x="194" y="1457"/>
                    <a:pt x="194" y="1457"/>
                    <a:pt x="194" y="1457"/>
                  </a:cubicBezTo>
                  <a:cubicBezTo>
                    <a:pt x="207" y="1499"/>
                    <a:pt x="207" y="1499"/>
                    <a:pt x="207" y="1499"/>
                  </a:cubicBezTo>
                  <a:cubicBezTo>
                    <a:pt x="228" y="1512"/>
                    <a:pt x="228" y="1512"/>
                    <a:pt x="228" y="1512"/>
                  </a:cubicBezTo>
                  <a:cubicBezTo>
                    <a:pt x="224" y="1539"/>
                    <a:pt x="224" y="1539"/>
                    <a:pt x="224" y="1539"/>
                  </a:cubicBezTo>
                  <a:cubicBezTo>
                    <a:pt x="224" y="1539"/>
                    <a:pt x="243" y="1564"/>
                    <a:pt x="243" y="1571"/>
                  </a:cubicBezTo>
                  <a:cubicBezTo>
                    <a:pt x="243" y="1577"/>
                    <a:pt x="247" y="1609"/>
                    <a:pt x="247" y="1609"/>
                  </a:cubicBezTo>
                  <a:cubicBezTo>
                    <a:pt x="278" y="1625"/>
                    <a:pt x="278" y="1625"/>
                    <a:pt x="278" y="1625"/>
                  </a:cubicBezTo>
                  <a:cubicBezTo>
                    <a:pt x="310" y="1619"/>
                    <a:pt x="310" y="1619"/>
                    <a:pt x="310" y="1619"/>
                  </a:cubicBezTo>
                  <a:cubicBezTo>
                    <a:pt x="356" y="1642"/>
                    <a:pt x="356" y="1642"/>
                    <a:pt x="356" y="1642"/>
                  </a:cubicBezTo>
                  <a:cubicBezTo>
                    <a:pt x="356" y="1642"/>
                    <a:pt x="377" y="1632"/>
                    <a:pt x="390" y="1632"/>
                  </a:cubicBezTo>
                  <a:cubicBezTo>
                    <a:pt x="402" y="1632"/>
                    <a:pt x="440" y="1632"/>
                    <a:pt x="455" y="1636"/>
                  </a:cubicBezTo>
                  <a:cubicBezTo>
                    <a:pt x="470" y="1640"/>
                    <a:pt x="472" y="1655"/>
                    <a:pt x="472" y="1655"/>
                  </a:cubicBezTo>
                  <a:cubicBezTo>
                    <a:pt x="514" y="1655"/>
                    <a:pt x="514" y="1655"/>
                    <a:pt x="514" y="1655"/>
                  </a:cubicBezTo>
                  <a:cubicBezTo>
                    <a:pt x="533" y="1724"/>
                    <a:pt x="533" y="1724"/>
                    <a:pt x="533" y="1724"/>
                  </a:cubicBezTo>
                  <a:cubicBezTo>
                    <a:pt x="547" y="1739"/>
                    <a:pt x="547" y="1739"/>
                    <a:pt x="547" y="1739"/>
                  </a:cubicBezTo>
                  <a:cubicBezTo>
                    <a:pt x="547" y="1739"/>
                    <a:pt x="518" y="1808"/>
                    <a:pt x="512" y="1808"/>
                  </a:cubicBezTo>
                  <a:cubicBezTo>
                    <a:pt x="505" y="1808"/>
                    <a:pt x="495" y="1819"/>
                    <a:pt x="495" y="1819"/>
                  </a:cubicBezTo>
                  <a:cubicBezTo>
                    <a:pt x="495" y="1819"/>
                    <a:pt x="482" y="1835"/>
                    <a:pt x="491" y="1838"/>
                  </a:cubicBezTo>
                  <a:cubicBezTo>
                    <a:pt x="499" y="1840"/>
                    <a:pt x="530" y="1850"/>
                    <a:pt x="530" y="1850"/>
                  </a:cubicBezTo>
                  <a:cubicBezTo>
                    <a:pt x="530" y="1850"/>
                    <a:pt x="539" y="1846"/>
                    <a:pt x="547" y="1848"/>
                  </a:cubicBezTo>
                  <a:cubicBezTo>
                    <a:pt x="556" y="1850"/>
                    <a:pt x="562" y="1859"/>
                    <a:pt x="566" y="1865"/>
                  </a:cubicBezTo>
                  <a:cubicBezTo>
                    <a:pt x="570" y="1871"/>
                    <a:pt x="575" y="1882"/>
                    <a:pt x="570" y="1892"/>
                  </a:cubicBezTo>
                  <a:cubicBezTo>
                    <a:pt x="566" y="1903"/>
                    <a:pt x="552" y="1909"/>
                    <a:pt x="552" y="1909"/>
                  </a:cubicBezTo>
                  <a:cubicBezTo>
                    <a:pt x="573" y="1940"/>
                    <a:pt x="573" y="1940"/>
                    <a:pt x="573" y="1940"/>
                  </a:cubicBezTo>
                  <a:cubicBezTo>
                    <a:pt x="610" y="1947"/>
                    <a:pt x="610" y="1947"/>
                    <a:pt x="610" y="1947"/>
                  </a:cubicBezTo>
                  <a:cubicBezTo>
                    <a:pt x="610" y="1947"/>
                    <a:pt x="631" y="1930"/>
                    <a:pt x="642" y="1932"/>
                  </a:cubicBezTo>
                  <a:cubicBezTo>
                    <a:pt x="652" y="1934"/>
                    <a:pt x="657" y="1945"/>
                    <a:pt x="665" y="1945"/>
                  </a:cubicBezTo>
                  <a:cubicBezTo>
                    <a:pt x="673" y="1945"/>
                    <a:pt x="686" y="1936"/>
                    <a:pt x="696" y="1938"/>
                  </a:cubicBezTo>
                  <a:cubicBezTo>
                    <a:pt x="707" y="1940"/>
                    <a:pt x="715" y="1957"/>
                    <a:pt x="715" y="1957"/>
                  </a:cubicBezTo>
                  <a:cubicBezTo>
                    <a:pt x="715" y="1957"/>
                    <a:pt x="711" y="1976"/>
                    <a:pt x="717" y="1983"/>
                  </a:cubicBezTo>
                  <a:cubicBezTo>
                    <a:pt x="724" y="1989"/>
                    <a:pt x="736" y="1997"/>
                    <a:pt x="743" y="1999"/>
                  </a:cubicBezTo>
                  <a:cubicBezTo>
                    <a:pt x="749" y="2001"/>
                    <a:pt x="808" y="1993"/>
                    <a:pt x="808" y="1993"/>
                  </a:cubicBezTo>
                  <a:cubicBezTo>
                    <a:pt x="837" y="1983"/>
                    <a:pt x="837" y="1983"/>
                    <a:pt x="837" y="1983"/>
                  </a:cubicBezTo>
                  <a:cubicBezTo>
                    <a:pt x="904" y="2069"/>
                    <a:pt x="904" y="2069"/>
                    <a:pt x="904" y="2069"/>
                  </a:cubicBezTo>
                  <a:cubicBezTo>
                    <a:pt x="904" y="2069"/>
                    <a:pt x="953" y="2071"/>
                    <a:pt x="965" y="2071"/>
                  </a:cubicBezTo>
                  <a:cubicBezTo>
                    <a:pt x="978" y="2071"/>
                    <a:pt x="999" y="2079"/>
                    <a:pt x="999" y="2079"/>
                  </a:cubicBezTo>
                  <a:cubicBezTo>
                    <a:pt x="1022" y="2064"/>
                    <a:pt x="1022" y="2064"/>
                    <a:pt x="1022" y="2064"/>
                  </a:cubicBezTo>
                  <a:cubicBezTo>
                    <a:pt x="1041" y="2094"/>
                    <a:pt x="1041" y="2094"/>
                    <a:pt x="1041" y="2094"/>
                  </a:cubicBezTo>
                  <a:cubicBezTo>
                    <a:pt x="1056" y="2094"/>
                    <a:pt x="1056" y="2094"/>
                    <a:pt x="1056" y="2094"/>
                  </a:cubicBezTo>
                  <a:cubicBezTo>
                    <a:pt x="1056" y="2094"/>
                    <a:pt x="1096" y="2027"/>
                    <a:pt x="1094" y="2018"/>
                  </a:cubicBezTo>
                  <a:cubicBezTo>
                    <a:pt x="1091" y="2010"/>
                    <a:pt x="1062" y="1997"/>
                    <a:pt x="1062" y="1997"/>
                  </a:cubicBezTo>
                  <a:cubicBezTo>
                    <a:pt x="1081" y="1951"/>
                    <a:pt x="1081" y="1951"/>
                    <a:pt x="1081" y="1951"/>
                  </a:cubicBezTo>
                  <a:cubicBezTo>
                    <a:pt x="1081" y="1951"/>
                    <a:pt x="1081" y="1951"/>
                    <a:pt x="1081" y="1951"/>
                  </a:cubicBezTo>
                  <a:cubicBezTo>
                    <a:pt x="1070" y="1947"/>
                    <a:pt x="1052" y="1939"/>
                    <a:pt x="1048" y="1936"/>
                  </a:cubicBezTo>
                  <a:cubicBezTo>
                    <a:pt x="1041" y="1932"/>
                    <a:pt x="1045" y="1911"/>
                    <a:pt x="1045" y="1911"/>
                  </a:cubicBezTo>
                  <a:cubicBezTo>
                    <a:pt x="1035" y="1901"/>
                    <a:pt x="1035" y="1901"/>
                    <a:pt x="1035" y="1901"/>
                  </a:cubicBezTo>
                  <a:cubicBezTo>
                    <a:pt x="1035" y="1901"/>
                    <a:pt x="1023" y="1809"/>
                    <a:pt x="1023" y="1799"/>
                  </a:cubicBezTo>
                  <a:cubicBezTo>
                    <a:pt x="1023" y="1788"/>
                    <a:pt x="1002" y="1778"/>
                    <a:pt x="1002" y="1778"/>
                  </a:cubicBezTo>
                  <a:cubicBezTo>
                    <a:pt x="987" y="1720"/>
                    <a:pt x="987" y="1720"/>
                    <a:pt x="987" y="1720"/>
                  </a:cubicBezTo>
                  <a:cubicBezTo>
                    <a:pt x="1027" y="1705"/>
                    <a:pt x="1027" y="1705"/>
                    <a:pt x="1027" y="1705"/>
                  </a:cubicBezTo>
                  <a:cubicBezTo>
                    <a:pt x="1006" y="1676"/>
                    <a:pt x="1006" y="1676"/>
                    <a:pt x="1006" y="1676"/>
                  </a:cubicBezTo>
                  <a:cubicBezTo>
                    <a:pt x="1006" y="1676"/>
                    <a:pt x="1010" y="1643"/>
                    <a:pt x="1006" y="1624"/>
                  </a:cubicBezTo>
                  <a:cubicBezTo>
                    <a:pt x="1002" y="1605"/>
                    <a:pt x="989" y="1570"/>
                    <a:pt x="989" y="1570"/>
                  </a:cubicBezTo>
                  <a:cubicBezTo>
                    <a:pt x="1021" y="1547"/>
                    <a:pt x="1021" y="1547"/>
                    <a:pt x="1021" y="1547"/>
                  </a:cubicBezTo>
                  <a:cubicBezTo>
                    <a:pt x="1021" y="1547"/>
                    <a:pt x="1012" y="1535"/>
                    <a:pt x="1012" y="1520"/>
                  </a:cubicBezTo>
                  <a:cubicBezTo>
                    <a:pt x="1012" y="1505"/>
                    <a:pt x="1029" y="1489"/>
                    <a:pt x="1029" y="1489"/>
                  </a:cubicBezTo>
                  <a:cubicBezTo>
                    <a:pt x="1039" y="1480"/>
                    <a:pt x="1039" y="1480"/>
                    <a:pt x="1039" y="1480"/>
                  </a:cubicBezTo>
                  <a:cubicBezTo>
                    <a:pt x="1068" y="1489"/>
                    <a:pt x="1068" y="1489"/>
                    <a:pt x="1068" y="1489"/>
                  </a:cubicBezTo>
                  <a:cubicBezTo>
                    <a:pt x="1100" y="1457"/>
                    <a:pt x="1100" y="1457"/>
                    <a:pt x="1100" y="1457"/>
                  </a:cubicBezTo>
                  <a:cubicBezTo>
                    <a:pt x="1152" y="1455"/>
                    <a:pt x="1152" y="1455"/>
                    <a:pt x="1152" y="1455"/>
                  </a:cubicBezTo>
                  <a:cubicBezTo>
                    <a:pt x="1170" y="1426"/>
                    <a:pt x="1170" y="1426"/>
                    <a:pt x="1170" y="1426"/>
                  </a:cubicBezTo>
                  <a:cubicBezTo>
                    <a:pt x="1231" y="1433"/>
                    <a:pt x="1231" y="1433"/>
                    <a:pt x="1231" y="1433"/>
                  </a:cubicBezTo>
                  <a:cubicBezTo>
                    <a:pt x="1279" y="1418"/>
                    <a:pt x="1279" y="1418"/>
                    <a:pt x="1279" y="1418"/>
                  </a:cubicBezTo>
                  <a:cubicBezTo>
                    <a:pt x="1291" y="1428"/>
                    <a:pt x="1291" y="1428"/>
                    <a:pt x="1291" y="1428"/>
                  </a:cubicBezTo>
                  <a:cubicBezTo>
                    <a:pt x="1316" y="1376"/>
                    <a:pt x="1316" y="1376"/>
                    <a:pt x="1316" y="1376"/>
                  </a:cubicBezTo>
                  <a:cubicBezTo>
                    <a:pt x="1370" y="1387"/>
                    <a:pt x="1370" y="1387"/>
                    <a:pt x="1370" y="1387"/>
                  </a:cubicBezTo>
                  <a:cubicBezTo>
                    <a:pt x="1418" y="1349"/>
                    <a:pt x="1418" y="1349"/>
                    <a:pt x="1418" y="1349"/>
                  </a:cubicBezTo>
                  <a:cubicBezTo>
                    <a:pt x="1418" y="1349"/>
                    <a:pt x="1424" y="1364"/>
                    <a:pt x="1441" y="1374"/>
                  </a:cubicBezTo>
                  <a:cubicBezTo>
                    <a:pt x="1458" y="1385"/>
                    <a:pt x="1489" y="1389"/>
                    <a:pt x="1489" y="1389"/>
                  </a:cubicBezTo>
                  <a:cubicBezTo>
                    <a:pt x="1497" y="1358"/>
                    <a:pt x="1497" y="1358"/>
                    <a:pt x="1497" y="1358"/>
                  </a:cubicBezTo>
                  <a:cubicBezTo>
                    <a:pt x="1533" y="1395"/>
                    <a:pt x="1533" y="1395"/>
                    <a:pt x="1533" y="1395"/>
                  </a:cubicBezTo>
                  <a:cubicBezTo>
                    <a:pt x="1551" y="1393"/>
                    <a:pt x="1551" y="1393"/>
                    <a:pt x="1551" y="1393"/>
                  </a:cubicBezTo>
                  <a:cubicBezTo>
                    <a:pt x="1553" y="1399"/>
                    <a:pt x="1553" y="1399"/>
                    <a:pt x="1553" y="1399"/>
                  </a:cubicBezTo>
                  <a:cubicBezTo>
                    <a:pt x="1588" y="1359"/>
                    <a:pt x="1588" y="1359"/>
                    <a:pt x="1588" y="1359"/>
                  </a:cubicBezTo>
                  <a:cubicBezTo>
                    <a:pt x="1594" y="1339"/>
                    <a:pt x="1594" y="1339"/>
                    <a:pt x="1594" y="1339"/>
                  </a:cubicBezTo>
                  <a:cubicBezTo>
                    <a:pt x="1608" y="1334"/>
                    <a:pt x="1608" y="1334"/>
                    <a:pt x="1608" y="1334"/>
                  </a:cubicBezTo>
                  <a:cubicBezTo>
                    <a:pt x="1622" y="1306"/>
                    <a:pt x="1622" y="1306"/>
                    <a:pt x="1622" y="1306"/>
                  </a:cubicBezTo>
                  <a:lnTo>
                    <a:pt x="1597" y="1272"/>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19" name="Freeform 374">
              <a:extLst>
                <a:ext uri="{FF2B5EF4-FFF2-40B4-BE49-F238E27FC236}">
                  <a16:creationId xmlns:a16="http://schemas.microsoft.com/office/drawing/2014/main" id="{4530B709-9493-404E-9380-989D0C78AD14}"/>
                </a:ext>
              </a:extLst>
            </p:cNvPr>
            <p:cNvSpPr>
              <a:spLocks/>
            </p:cNvSpPr>
            <p:nvPr/>
          </p:nvSpPr>
          <p:spPr bwMode="gray">
            <a:xfrm>
              <a:off x="6996892" y="3588786"/>
              <a:ext cx="1059824" cy="827962"/>
            </a:xfrm>
            <a:custGeom>
              <a:avLst/>
              <a:gdLst>
                <a:gd name="T0" fmla="*/ 1845 w 1955"/>
                <a:gd name="T1" fmla="*/ 132 h 1527"/>
                <a:gd name="T2" fmla="*/ 1668 w 1955"/>
                <a:gd name="T3" fmla="*/ 67 h 1527"/>
                <a:gd name="T4" fmla="*/ 1572 w 1955"/>
                <a:gd name="T5" fmla="*/ 98 h 1527"/>
                <a:gd name="T6" fmla="*/ 1445 w 1955"/>
                <a:gd name="T7" fmla="*/ 119 h 1527"/>
                <a:gd name="T8" fmla="*/ 1347 w 1955"/>
                <a:gd name="T9" fmla="*/ 169 h 1527"/>
                <a:gd name="T10" fmla="*/ 1272 w 1955"/>
                <a:gd name="T11" fmla="*/ 265 h 1527"/>
                <a:gd name="T12" fmla="*/ 1091 w 1955"/>
                <a:gd name="T13" fmla="*/ 296 h 1527"/>
                <a:gd name="T14" fmla="*/ 987 w 1955"/>
                <a:gd name="T15" fmla="*/ 273 h 1527"/>
                <a:gd name="T16" fmla="*/ 887 w 1955"/>
                <a:gd name="T17" fmla="*/ 233 h 1527"/>
                <a:gd name="T18" fmla="*/ 779 w 1955"/>
                <a:gd name="T19" fmla="*/ 250 h 1527"/>
                <a:gd name="T20" fmla="*/ 796 w 1955"/>
                <a:gd name="T21" fmla="*/ 129 h 1527"/>
                <a:gd name="T22" fmla="*/ 719 w 1955"/>
                <a:gd name="T23" fmla="*/ 73 h 1527"/>
                <a:gd name="T24" fmla="*/ 648 w 1955"/>
                <a:gd name="T25" fmla="*/ 40 h 1527"/>
                <a:gd name="T26" fmla="*/ 475 w 1955"/>
                <a:gd name="T27" fmla="*/ 27 h 1527"/>
                <a:gd name="T28" fmla="*/ 329 w 1955"/>
                <a:gd name="T29" fmla="*/ 77 h 1527"/>
                <a:gd name="T30" fmla="*/ 198 w 1955"/>
                <a:gd name="T31" fmla="*/ 131 h 1527"/>
                <a:gd name="T32" fmla="*/ 148 w 1955"/>
                <a:gd name="T33" fmla="*/ 221 h 1527"/>
                <a:gd name="T34" fmla="*/ 146 w 1955"/>
                <a:gd name="T35" fmla="*/ 371 h 1527"/>
                <a:gd name="T36" fmla="*/ 204 w 1955"/>
                <a:gd name="T37" fmla="*/ 562 h 1527"/>
                <a:gd name="T38" fmla="*/ 250 w 1955"/>
                <a:gd name="T39" fmla="*/ 598 h 1527"/>
                <a:gd name="T40" fmla="*/ 379 w 1955"/>
                <a:gd name="T41" fmla="*/ 642 h 1527"/>
                <a:gd name="T42" fmla="*/ 444 w 1955"/>
                <a:gd name="T43" fmla="*/ 694 h 1527"/>
                <a:gd name="T44" fmla="*/ 393 w 1955"/>
                <a:gd name="T45" fmla="*/ 787 h 1527"/>
                <a:gd name="T46" fmla="*/ 293 w 1955"/>
                <a:gd name="T47" fmla="*/ 839 h 1527"/>
                <a:gd name="T48" fmla="*/ 253 w 1955"/>
                <a:gd name="T49" fmla="*/ 923 h 1527"/>
                <a:gd name="T50" fmla="*/ 236 w 1955"/>
                <a:gd name="T51" fmla="*/ 993 h 1527"/>
                <a:gd name="T52" fmla="*/ 223 w 1955"/>
                <a:gd name="T53" fmla="*/ 1064 h 1527"/>
                <a:gd name="T54" fmla="*/ 166 w 1955"/>
                <a:gd name="T55" fmla="*/ 1092 h 1527"/>
                <a:gd name="T56" fmla="*/ 122 w 1955"/>
                <a:gd name="T57" fmla="*/ 1131 h 1527"/>
                <a:gd name="T58" fmla="*/ 70 w 1955"/>
                <a:gd name="T59" fmla="*/ 1054 h 1527"/>
                <a:gd name="T60" fmla="*/ 0 w 1955"/>
                <a:gd name="T61" fmla="*/ 1148 h 1527"/>
                <a:gd name="T62" fmla="*/ 40 w 1955"/>
                <a:gd name="T63" fmla="*/ 1226 h 1527"/>
                <a:gd name="T64" fmla="*/ 65 w 1955"/>
                <a:gd name="T65" fmla="*/ 1298 h 1527"/>
                <a:gd name="T66" fmla="*/ 164 w 1955"/>
                <a:gd name="T67" fmla="*/ 1371 h 1527"/>
                <a:gd name="T68" fmla="*/ 238 w 1955"/>
                <a:gd name="T69" fmla="*/ 1470 h 1527"/>
                <a:gd name="T70" fmla="*/ 304 w 1955"/>
                <a:gd name="T71" fmla="*/ 1454 h 1527"/>
                <a:gd name="T72" fmla="*/ 394 w 1955"/>
                <a:gd name="T73" fmla="*/ 1297 h 1527"/>
                <a:gd name="T74" fmla="*/ 587 w 1955"/>
                <a:gd name="T75" fmla="*/ 1256 h 1527"/>
                <a:gd name="T76" fmla="*/ 744 w 1955"/>
                <a:gd name="T77" fmla="*/ 1182 h 1527"/>
                <a:gd name="T78" fmla="*/ 847 w 1955"/>
                <a:gd name="T79" fmla="*/ 1148 h 1527"/>
                <a:gd name="T80" fmla="*/ 950 w 1955"/>
                <a:gd name="T81" fmla="*/ 1042 h 1527"/>
                <a:gd name="T82" fmla="*/ 1047 w 1955"/>
                <a:gd name="T83" fmla="*/ 966 h 1527"/>
                <a:gd name="T84" fmla="*/ 1226 w 1955"/>
                <a:gd name="T85" fmla="*/ 932 h 1527"/>
                <a:gd name="T86" fmla="*/ 1300 w 1955"/>
                <a:gd name="T87" fmla="*/ 851 h 1527"/>
                <a:gd name="T88" fmla="*/ 1470 w 1955"/>
                <a:gd name="T89" fmla="*/ 798 h 1527"/>
                <a:gd name="T90" fmla="*/ 1541 w 1955"/>
                <a:gd name="T91" fmla="*/ 688 h 1527"/>
                <a:gd name="T92" fmla="*/ 1580 w 1955"/>
                <a:gd name="T93" fmla="*/ 617 h 1527"/>
                <a:gd name="T94" fmla="*/ 1709 w 1955"/>
                <a:gd name="T95" fmla="*/ 720 h 1527"/>
                <a:gd name="T96" fmla="*/ 1778 w 1955"/>
                <a:gd name="T97" fmla="*/ 792 h 1527"/>
                <a:gd name="T98" fmla="*/ 1891 w 1955"/>
                <a:gd name="T99" fmla="*/ 718 h 1527"/>
                <a:gd name="T100" fmla="*/ 1946 w 1955"/>
                <a:gd name="T101" fmla="*/ 465 h 15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55"/>
                <a:gd name="T154" fmla="*/ 0 h 1527"/>
                <a:gd name="T155" fmla="*/ 1955 w 1955"/>
                <a:gd name="T156" fmla="*/ 1527 h 15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55" h="1527">
                  <a:moveTo>
                    <a:pt x="1955" y="341"/>
                  </a:moveTo>
                  <a:cubicBezTo>
                    <a:pt x="1955" y="341"/>
                    <a:pt x="1916" y="279"/>
                    <a:pt x="1909" y="263"/>
                  </a:cubicBezTo>
                  <a:cubicBezTo>
                    <a:pt x="1902" y="247"/>
                    <a:pt x="1907" y="189"/>
                    <a:pt x="1905" y="175"/>
                  </a:cubicBezTo>
                  <a:cubicBezTo>
                    <a:pt x="1902" y="162"/>
                    <a:pt x="1884" y="148"/>
                    <a:pt x="1845" y="132"/>
                  </a:cubicBezTo>
                  <a:cubicBezTo>
                    <a:pt x="1806" y="116"/>
                    <a:pt x="1771" y="111"/>
                    <a:pt x="1758" y="104"/>
                  </a:cubicBezTo>
                  <a:cubicBezTo>
                    <a:pt x="1746" y="98"/>
                    <a:pt x="1739" y="75"/>
                    <a:pt x="1737" y="69"/>
                  </a:cubicBezTo>
                  <a:cubicBezTo>
                    <a:pt x="1682" y="86"/>
                    <a:pt x="1682" y="86"/>
                    <a:pt x="1682" y="86"/>
                  </a:cubicBezTo>
                  <a:cubicBezTo>
                    <a:pt x="1668" y="67"/>
                    <a:pt x="1668" y="67"/>
                    <a:pt x="1668" y="67"/>
                  </a:cubicBezTo>
                  <a:cubicBezTo>
                    <a:pt x="1668" y="67"/>
                    <a:pt x="1657" y="59"/>
                    <a:pt x="1643" y="61"/>
                  </a:cubicBezTo>
                  <a:cubicBezTo>
                    <a:pt x="1628" y="63"/>
                    <a:pt x="1626" y="75"/>
                    <a:pt x="1618" y="75"/>
                  </a:cubicBezTo>
                  <a:cubicBezTo>
                    <a:pt x="1610" y="75"/>
                    <a:pt x="1597" y="73"/>
                    <a:pt x="1582" y="75"/>
                  </a:cubicBezTo>
                  <a:cubicBezTo>
                    <a:pt x="1568" y="77"/>
                    <a:pt x="1572" y="98"/>
                    <a:pt x="1572" y="98"/>
                  </a:cubicBezTo>
                  <a:cubicBezTo>
                    <a:pt x="1522" y="108"/>
                    <a:pt x="1522" y="108"/>
                    <a:pt x="1522" y="108"/>
                  </a:cubicBezTo>
                  <a:cubicBezTo>
                    <a:pt x="1499" y="138"/>
                    <a:pt x="1499" y="138"/>
                    <a:pt x="1499" y="138"/>
                  </a:cubicBezTo>
                  <a:cubicBezTo>
                    <a:pt x="1483" y="119"/>
                    <a:pt x="1483" y="119"/>
                    <a:pt x="1483" y="119"/>
                  </a:cubicBezTo>
                  <a:cubicBezTo>
                    <a:pt x="1445" y="119"/>
                    <a:pt x="1445" y="119"/>
                    <a:pt x="1445" y="119"/>
                  </a:cubicBezTo>
                  <a:cubicBezTo>
                    <a:pt x="1435" y="106"/>
                    <a:pt x="1435" y="106"/>
                    <a:pt x="1435" y="106"/>
                  </a:cubicBezTo>
                  <a:cubicBezTo>
                    <a:pt x="1389" y="108"/>
                    <a:pt x="1389" y="108"/>
                    <a:pt x="1389" y="108"/>
                  </a:cubicBezTo>
                  <a:cubicBezTo>
                    <a:pt x="1389" y="108"/>
                    <a:pt x="1376" y="115"/>
                    <a:pt x="1368" y="127"/>
                  </a:cubicBezTo>
                  <a:cubicBezTo>
                    <a:pt x="1360" y="140"/>
                    <a:pt x="1347" y="169"/>
                    <a:pt x="1347" y="169"/>
                  </a:cubicBezTo>
                  <a:cubicBezTo>
                    <a:pt x="1347" y="169"/>
                    <a:pt x="1322" y="169"/>
                    <a:pt x="1324" y="183"/>
                  </a:cubicBezTo>
                  <a:cubicBezTo>
                    <a:pt x="1326" y="198"/>
                    <a:pt x="1322" y="233"/>
                    <a:pt x="1314" y="246"/>
                  </a:cubicBezTo>
                  <a:cubicBezTo>
                    <a:pt x="1306" y="258"/>
                    <a:pt x="1297" y="285"/>
                    <a:pt x="1289" y="285"/>
                  </a:cubicBezTo>
                  <a:cubicBezTo>
                    <a:pt x="1281" y="285"/>
                    <a:pt x="1272" y="265"/>
                    <a:pt x="1272" y="265"/>
                  </a:cubicBezTo>
                  <a:cubicBezTo>
                    <a:pt x="1251" y="281"/>
                    <a:pt x="1251" y="281"/>
                    <a:pt x="1251" y="281"/>
                  </a:cubicBezTo>
                  <a:cubicBezTo>
                    <a:pt x="1251" y="281"/>
                    <a:pt x="1191" y="281"/>
                    <a:pt x="1177" y="279"/>
                  </a:cubicBezTo>
                  <a:cubicBezTo>
                    <a:pt x="1162" y="277"/>
                    <a:pt x="1135" y="300"/>
                    <a:pt x="1135" y="300"/>
                  </a:cubicBezTo>
                  <a:cubicBezTo>
                    <a:pt x="1135" y="300"/>
                    <a:pt x="1106" y="296"/>
                    <a:pt x="1091" y="296"/>
                  </a:cubicBezTo>
                  <a:cubicBezTo>
                    <a:pt x="1077" y="296"/>
                    <a:pt x="1041" y="306"/>
                    <a:pt x="1041" y="306"/>
                  </a:cubicBezTo>
                  <a:cubicBezTo>
                    <a:pt x="1033" y="290"/>
                    <a:pt x="1033" y="290"/>
                    <a:pt x="1033" y="290"/>
                  </a:cubicBezTo>
                  <a:cubicBezTo>
                    <a:pt x="1010" y="300"/>
                    <a:pt x="1010" y="300"/>
                    <a:pt x="1010" y="300"/>
                  </a:cubicBezTo>
                  <a:cubicBezTo>
                    <a:pt x="1010" y="300"/>
                    <a:pt x="1002" y="279"/>
                    <a:pt x="987" y="273"/>
                  </a:cubicBezTo>
                  <a:cubicBezTo>
                    <a:pt x="973" y="267"/>
                    <a:pt x="968" y="246"/>
                    <a:pt x="960" y="240"/>
                  </a:cubicBezTo>
                  <a:cubicBezTo>
                    <a:pt x="952" y="233"/>
                    <a:pt x="927" y="219"/>
                    <a:pt x="927" y="219"/>
                  </a:cubicBezTo>
                  <a:cubicBezTo>
                    <a:pt x="910" y="246"/>
                    <a:pt x="910" y="246"/>
                    <a:pt x="910" y="246"/>
                  </a:cubicBezTo>
                  <a:cubicBezTo>
                    <a:pt x="887" y="233"/>
                    <a:pt x="887" y="233"/>
                    <a:pt x="887" y="233"/>
                  </a:cubicBezTo>
                  <a:cubicBezTo>
                    <a:pt x="846" y="290"/>
                    <a:pt x="846" y="290"/>
                    <a:pt x="846" y="290"/>
                  </a:cubicBezTo>
                  <a:cubicBezTo>
                    <a:pt x="814" y="285"/>
                    <a:pt x="814" y="285"/>
                    <a:pt x="814" y="285"/>
                  </a:cubicBezTo>
                  <a:cubicBezTo>
                    <a:pt x="814" y="285"/>
                    <a:pt x="814" y="271"/>
                    <a:pt x="808" y="263"/>
                  </a:cubicBezTo>
                  <a:cubicBezTo>
                    <a:pt x="802" y="254"/>
                    <a:pt x="779" y="250"/>
                    <a:pt x="779" y="250"/>
                  </a:cubicBezTo>
                  <a:cubicBezTo>
                    <a:pt x="804" y="223"/>
                    <a:pt x="804" y="223"/>
                    <a:pt x="804" y="223"/>
                  </a:cubicBezTo>
                  <a:cubicBezTo>
                    <a:pt x="798" y="206"/>
                    <a:pt x="798" y="206"/>
                    <a:pt x="798" y="206"/>
                  </a:cubicBezTo>
                  <a:cubicBezTo>
                    <a:pt x="798" y="206"/>
                    <a:pt x="802" y="179"/>
                    <a:pt x="806" y="169"/>
                  </a:cubicBezTo>
                  <a:cubicBezTo>
                    <a:pt x="810" y="158"/>
                    <a:pt x="800" y="144"/>
                    <a:pt x="796" y="129"/>
                  </a:cubicBezTo>
                  <a:cubicBezTo>
                    <a:pt x="791" y="115"/>
                    <a:pt x="760" y="121"/>
                    <a:pt x="760" y="121"/>
                  </a:cubicBezTo>
                  <a:cubicBezTo>
                    <a:pt x="775" y="77"/>
                    <a:pt x="775" y="77"/>
                    <a:pt x="775" y="77"/>
                  </a:cubicBezTo>
                  <a:cubicBezTo>
                    <a:pt x="742" y="56"/>
                    <a:pt x="742" y="56"/>
                    <a:pt x="742" y="56"/>
                  </a:cubicBezTo>
                  <a:cubicBezTo>
                    <a:pt x="719" y="73"/>
                    <a:pt x="719" y="73"/>
                    <a:pt x="719" y="73"/>
                  </a:cubicBezTo>
                  <a:cubicBezTo>
                    <a:pt x="710" y="44"/>
                    <a:pt x="710" y="44"/>
                    <a:pt x="710" y="44"/>
                  </a:cubicBezTo>
                  <a:cubicBezTo>
                    <a:pt x="692" y="46"/>
                    <a:pt x="692" y="46"/>
                    <a:pt x="692" y="46"/>
                  </a:cubicBezTo>
                  <a:cubicBezTo>
                    <a:pt x="656" y="9"/>
                    <a:pt x="656" y="9"/>
                    <a:pt x="656" y="9"/>
                  </a:cubicBezTo>
                  <a:cubicBezTo>
                    <a:pt x="648" y="40"/>
                    <a:pt x="648" y="40"/>
                    <a:pt x="648" y="40"/>
                  </a:cubicBezTo>
                  <a:cubicBezTo>
                    <a:pt x="648" y="40"/>
                    <a:pt x="617" y="36"/>
                    <a:pt x="600" y="25"/>
                  </a:cubicBezTo>
                  <a:cubicBezTo>
                    <a:pt x="583" y="15"/>
                    <a:pt x="577" y="0"/>
                    <a:pt x="577" y="0"/>
                  </a:cubicBezTo>
                  <a:cubicBezTo>
                    <a:pt x="529" y="38"/>
                    <a:pt x="529" y="38"/>
                    <a:pt x="529" y="38"/>
                  </a:cubicBezTo>
                  <a:cubicBezTo>
                    <a:pt x="475" y="27"/>
                    <a:pt x="475" y="27"/>
                    <a:pt x="475" y="27"/>
                  </a:cubicBezTo>
                  <a:cubicBezTo>
                    <a:pt x="450" y="79"/>
                    <a:pt x="450" y="79"/>
                    <a:pt x="450" y="79"/>
                  </a:cubicBezTo>
                  <a:cubicBezTo>
                    <a:pt x="438" y="69"/>
                    <a:pt x="438" y="69"/>
                    <a:pt x="438" y="69"/>
                  </a:cubicBezTo>
                  <a:cubicBezTo>
                    <a:pt x="390" y="84"/>
                    <a:pt x="390" y="84"/>
                    <a:pt x="390" y="84"/>
                  </a:cubicBezTo>
                  <a:cubicBezTo>
                    <a:pt x="329" y="77"/>
                    <a:pt x="329" y="77"/>
                    <a:pt x="329" y="77"/>
                  </a:cubicBezTo>
                  <a:cubicBezTo>
                    <a:pt x="311" y="106"/>
                    <a:pt x="311" y="106"/>
                    <a:pt x="311" y="106"/>
                  </a:cubicBezTo>
                  <a:cubicBezTo>
                    <a:pt x="259" y="108"/>
                    <a:pt x="259" y="108"/>
                    <a:pt x="259" y="108"/>
                  </a:cubicBezTo>
                  <a:cubicBezTo>
                    <a:pt x="227" y="140"/>
                    <a:pt x="227" y="140"/>
                    <a:pt x="227" y="140"/>
                  </a:cubicBezTo>
                  <a:cubicBezTo>
                    <a:pt x="198" y="131"/>
                    <a:pt x="198" y="131"/>
                    <a:pt x="198" y="131"/>
                  </a:cubicBezTo>
                  <a:cubicBezTo>
                    <a:pt x="188" y="140"/>
                    <a:pt x="188" y="140"/>
                    <a:pt x="188" y="140"/>
                  </a:cubicBezTo>
                  <a:cubicBezTo>
                    <a:pt x="188" y="140"/>
                    <a:pt x="171" y="156"/>
                    <a:pt x="171" y="171"/>
                  </a:cubicBezTo>
                  <a:cubicBezTo>
                    <a:pt x="171" y="186"/>
                    <a:pt x="180" y="198"/>
                    <a:pt x="180" y="198"/>
                  </a:cubicBezTo>
                  <a:cubicBezTo>
                    <a:pt x="148" y="221"/>
                    <a:pt x="148" y="221"/>
                    <a:pt x="148" y="221"/>
                  </a:cubicBezTo>
                  <a:cubicBezTo>
                    <a:pt x="148" y="221"/>
                    <a:pt x="161" y="256"/>
                    <a:pt x="165" y="275"/>
                  </a:cubicBezTo>
                  <a:cubicBezTo>
                    <a:pt x="169" y="294"/>
                    <a:pt x="165" y="327"/>
                    <a:pt x="165" y="327"/>
                  </a:cubicBezTo>
                  <a:cubicBezTo>
                    <a:pt x="186" y="356"/>
                    <a:pt x="186" y="356"/>
                    <a:pt x="186" y="356"/>
                  </a:cubicBezTo>
                  <a:cubicBezTo>
                    <a:pt x="146" y="371"/>
                    <a:pt x="146" y="371"/>
                    <a:pt x="146" y="371"/>
                  </a:cubicBezTo>
                  <a:cubicBezTo>
                    <a:pt x="161" y="429"/>
                    <a:pt x="161" y="429"/>
                    <a:pt x="161" y="429"/>
                  </a:cubicBezTo>
                  <a:cubicBezTo>
                    <a:pt x="161" y="429"/>
                    <a:pt x="182" y="439"/>
                    <a:pt x="182" y="450"/>
                  </a:cubicBezTo>
                  <a:cubicBezTo>
                    <a:pt x="182" y="460"/>
                    <a:pt x="194" y="552"/>
                    <a:pt x="194" y="552"/>
                  </a:cubicBezTo>
                  <a:cubicBezTo>
                    <a:pt x="204" y="562"/>
                    <a:pt x="204" y="562"/>
                    <a:pt x="204" y="562"/>
                  </a:cubicBezTo>
                  <a:cubicBezTo>
                    <a:pt x="204" y="562"/>
                    <a:pt x="200" y="583"/>
                    <a:pt x="207" y="587"/>
                  </a:cubicBezTo>
                  <a:cubicBezTo>
                    <a:pt x="211" y="590"/>
                    <a:pt x="229" y="598"/>
                    <a:pt x="240" y="602"/>
                  </a:cubicBezTo>
                  <a:cubicBezTo>
                    <a:pt x="240" y="602"/>
                    <a:pt x="240" y="602"/>
                    <a:pt x="240" y="602"/>
                  </a:cubicBezTo>
                  <a:cubicBezTo>
                    <a:pt x="250" y="598"/>
                    <a:pt x="250" y="598"/>
                    <a:pt x="250" y="598"/>
                  </a:cubicBezTo>
                  <a:cubicBezTo>
                    <a:pt x="250" y="598"/>
                    <a:pt x="263" y="579"/>
                    <a:pt x="274" y="579"/>
                  </a:cubicBezTo>
                  <a:cubicBezTo>
                    <a:pt x="284" y="579"/>
                    <a:pt x="290" y="606"/>
                    <a:pt x="290" y="606"/>
                  </a:cubicBezTo>
                  <a:cubicBezTo>
                    <a:pt x="290" y="606"/>
                    <a:pt x="377" y="617"/>
                    <a:pt x="385" y="625"/>
                  </a:cubicBezTo>
                  <a:cubicBezTo>
                    <a:pt x="393" y="634"/>
                    <a:pt x="379" y="642"/>
                    <a:pt x="379" y="642"/>
                  </a:cubicBezTo>
                  <a:cubicBezTo>
                    <a:pt x="395" y="661"/>
                    <a:pt x="395" y="661"/>
                    <a:pt x="395" y="661"/>
                  </a:cubicBezTo>
                  <a:cubicBezTo>
                    <a:pt x="395" y="680"/>
                    <a:pt x="395" y="680"/>
                    <a:pt x="395" y="680"/>
                  </a:cubicBezTo>
                  <a:cubicBezTo>
                    <a:pt x="429" y="699"/>
                    <a:pt x="429" y="699"/>
                    <a:pt x="429" y="699"/>
                  </a:cubicBezTo>
                  <a:cubicBezTo>
                    <a:pt x="444" y="694"/>
                    <a:pt x="444" y="694"/>
                    <a:pt x="444" y="694"/>
                  </a:cubicBezTo>
                  <a:cubicBezTo>
                    <a:pt x="456" y="709"/>
                    <a:pt x="456" y="709"/>
                    <a:pt x="456" y="709"/>
                  </a:cubicBezTo>
                  <a:cubicBezTo>
                    <a:pt x="482" y="766"/>
                    <a:pt x="482" y="766"/>
                    <a:pt x="482" y="766"/>
                  </a:cubicBezTo>
                  <a:cubicBezTo>
                    <a:pt x="482" y="766"/>
                    <a:pt x="432" y="785"/>
                    <a:pt x="419" y="785"/>
                  </a:cubicBezTo>
                  <a:cubicBezTo>
                    <a:pt x="405" y="785"/>
                    <a:pt x="393" y="787"/>
                    <a:pt x="393" y="787"/>
                  </a:cubicBezTo>
                  <a:cubicBezTo>
                    <a:pt x="389" y="800"/>
                    <a:pt x="389" y="800"/>
                    <a:pt x="389" y="800"/>
                  </a:cubicBezTo>
                  <a:cubicBezTo>
                    <a:pt x="358" y="806"/>
                    <a:pt x="358" y="806"/>
                    <a:pt x="358" y="806"/>
                  </a:cubicBezTo>
                  <a:cubicBezTo>
                    <a:pt x="341" y="831"/>
                    <a:pt x="341" y="831"/>
                    <a:pt x="341" y="831"/>
                  </a:cubicBezTo>
                  <a:cubicBezTo>
                    <a:pt x="293" y="839"/>
                    <a:pt x="293" y="839"/>
                    <a:pt x="293" y="839"/>
                  </a:cubicBezTo>
                  <a:cubicBezTo>
                    <a:pt x="278" y="869"/>
                    <a:pt x="278" y="869"/>
                    <a:pt x="278" y="869"/>
                  </a:cubicBezTo>
                  <a:cubicBezTo>
                    <a:pt x="278" y="869"/>
                    <a:pt x="215" y="871"/>
                    <a:pt x="217" y="886"/>
                  </a:cubicBezTo>
                  <a:cubicBezTo>
                    <a:pt x="219" y="900"/>
                    <a:pt x="261" y="911"/>
                    <a:pt x="261" y="911"/>
                  </a:cubicBezTo>
                  <a:cubicBezTo>
                    <a:pt x="253" y="923"/>
                    <a:pt x="253" y="923"/>
                    <a:pt x="253" y="923"/>
                  </a:cubicBezTo>
                  <a:cubicBezTo>
                    <a:pt x="221" y="932"/>
                    <a:pt x="221" y="932"/>
                    <a:pt x="221" y="932"/>
                  </a:cubicBezTo>
                  <a:cubicBezTo>
                    <a:pt x="219" y="953"/>
                    <a:pt x="219" y="953"/>
                    <a:pt x="219" y="953"/>
                  </a:cubicBezTo>
                  <a:cubicBezTo>
                    <a:pt x="238" y="957"/>
                    <a:pt x="238" y="957"/>
                    <a:pt x="238" y="957"/>
                  </a:cubicBezTo>
                  <a:cubicBezTo>
                    <a:pt x="236" y="993"/>
                    <a:pt x="236" y="993"/>
                    <a:pt x="236" y="993"/>
                  </a:cubicBezTo>
                  <a:cubicBezTo>
                    <a:pt x="236" y="993"/>
                    <a:pt x="274" y="1008"/>
                    <a:pt x="274" y="1016"/>
                  </a:cubicBezTo>
                  <a:cubicBezTo>
                    <a:pt x="274" y="1024"/>
                    <a:pt x="253" y="1041"/>
                    <a:pt x="253" y="1041"/>
                  </a:cubicBezTo>
                  <a:cubicBezTo>
                    <a:pt x="255" y="1060"/>
                    <a:pt x="255" y="1060"/>
                    <a:pt x="255" y="1060"/>
                  </a:cubicBezTo>
                  <a:cubicBezTo>
                    <a:pt x="255" y="1060"/>
                    <a:pt x="232" y="1064"/>
                    <a:pt x="223" y="1064"/>
                  </a:cubicBezTo>
                  <a:cubicBezTo>
                    <a:pt x="215" y="1064"/>
                    <a:pt x="200" y="1056"/>
                    <a:pt x="200" y="1056"/>
                  </a:cubicBezTo>
                  <a:cubicBezTo>
                    <a:pt x="192" y="1071"/>
                    <a:pt x="192" y="1071"/>
                    <a:pt x="192" y="1071"/>
                  </a:cubicBezTo>
                  <a:cubicBezTo>
                    <a:pt x="166" y="1062"/>
                    <a:pt x="166" y="1062"/>
                    <a:pt x="166" y="1062"/>
                  </a:cubicBezTo>
                  <a:cubicBezTo>
                    <a:pt x="166" y="1092"/>
                    <a:pt x="166" y="1092"/>
                    <a:pt x="166" y="1092"/>
                  </a:cubicBezTo>
                  <a:cubicBezTo>
                    <a:pt x="179" y="1117"/>
                    <a:pt x="179" y="1117"/>
                    <a:pt x="179" y="1117"/>
                  </a:cubicBezTo>
                  <a:cubicBezTo>
                    <a:pt x="150" y="1125"/>
                    <a:pt x="150" y="1125"/>
                    <a:pt x="150" y="1125"/>
                  </a:cubicBezTo>
                  <a:cubicBezTo>
                    <a:pt x="133" y="1108"/>
                    <a:pt x="133" y="1108"/>
                    <a:pt x="133" y="1108"/>
                  </a:cubicBezTo>
                  <a:cubicBezTo>
                    <a:pt x="122" y="1131"/>
                    <a:pt x="122" y="1131"/>
                    <a:pt x="122" y="1131"/>
                  </a:cubicBezTo>
                  <a:cubicBezTo>
                    <a:pt x="87" y="1131"/>
                    <a:pt x="87" y="1131"/>
                    <a:pt x="87" y="1131"/>
                  </a:cubicBezTo>
                  <a:cubicBezTo>
                    <a:pt x="103" y="1094"/>
                    <a:pt x="103" y="1094"/>
                    <a:pt x="103" y="1094"/>
                  </a:cubicBezTo>
                  <a:cubicBezTo>
                    <a:pt x="78" y="1077"/>
                    <a:pt x="78" y="1077"/>
                    <a:pt x="78" y="1077"/>
                  </a:cubicBezTo>
                  <a:cubicBezTo>
                    <a:pt x="78" y="1077"/>
                    <a:pt x="78" y="1054"/>
                    <a:pt x="70" y="1054"/>
                  </a:cubicBezTo>
                  <a:cubicBezTo>
                    <a:pt x="61" y="1054"/>
                    <a:pt x="53" y="1089"/>
                    <a:pt x="47" y="1096"/>
                  </a:cubicBezTo>
                  <a:cubicBezTo>
                    <a:pt x="40" y="1102"/>
                    <a:pt x="30" y="1104"/>
                    <a:pt x="30" y="1104"/>
                  </a:cubicBezTo>
                  <a:cubicBezTo>
                    <a:pt x="30" y="1104"/>
                    <a:pt x="28" y="1129"/>
                    <a:pt x="19" y="1136"/>
                  </a:cubicBezTo>
                  <a:cubicBezTo>
                    <a:pt x="11" y="1142"/>
                    <a:pt x="0" y="1148"/>
                    <a:pt x="0" y="1148"/>
                  </a:cubicBezTo>
                  <a:cubicBezTo>
                    <a:pt x="3" y="1171"/>
                    <a:pt x="3" y="1171"/>
                    <a:pt x="3" y="1171"/>
                  </a:cubicBezTo>
                  <a:cubicBezTo>
                    <a:pt x="24" y="1171"/>
                    <a:pt x="24" y="1171"/>
                    <a:pt x="24" y="1171"/>
                  </a:cubicBezTo>
                  <a:cubicBezTo>
                    <a:pt x="47" y="1197"/>
                    <a:pt x="47" y="1197"/>
                    <a:pt x="47" y="1197"/>
                  </a:cubicBezTo>
                  <a:cubicBezTo>
                    <a:pt x="40" y="1226"/>
                    <a:pt x="40" y="1226"/>
                    <a:pt x="40" y="1226"/>
                  </a:cubicBezTo>
                  <a:cubicBezTo>
                    <a:pt x="11" y="1247"/>
                    <a:pt x="11" y="1247"/>
                    <a:pt x="11" y="1247"/>
                  </a:cubicBezTo>
                  <a:cubicBezTo>
                    <a:pt x="11" y="1273"/>
                    <a:pt x="11" y="1273"/>
                    <a:pt x="11" y="1273"/>
                  </a:cubicBezTo>
                  <a:cubicBezTo>
                    <a:pt x="15" y="1269"/>
                    <a:pt x="18" y="1266"/>
                    <a:pt x="18" y="1266"/>
                  </a:cubicBezTo>
                  <a:cubicBezTo>
                    <a:pt x="18" y="1266"/>
                    <a:pt x="61" y="1284"/>
                    <a:pt x="65" y="1298"/>
                  </a:cubicBezTo>
                  <a:cubicBezTo>
                    <a:pt x="68" y="1312"/>
                    <a:pt x="63" y="1341"/>
                    <a:pt x="63" y="1341"/>
                  </a:cubicBezTo>
                  <a:cubicBezTo>
                    <a:pt x="141" y="1384"/>
                    <a:pt x="141" y="1384"/>
                    <a:pt x="141" y="1384"/>
                  </a:cubicBezTo>
                  <a:cubicBezTo>
                    <a:pt x="139" y="1376"/>
                    <a:pt x="139" y="1376"/>
                    <a:pt x="139" y="1376"/>
                  </a:cubicBezTo>
                  <a:cubicBezTo>
                    <a:pt x="164" y="1371"/>
                    <a:pt x="164" y="1371"/>
                    <a:pt x="164" y="1371"/>
                  </a:cubicBezTo>
                  <a:cubicBezTo>
                    <a:pt x="185" y="1419"/>
                    <a:pt x="185" y="1419"/>
                    <a:pt x="185" y="1419"/>
                  </a:cubicBezTo>
                  <a:cubicBezTo>
                    <a:pt x="224" y="1428"/>
                    <a:pt x="224" y="1428"/>
                    <a:pt x="224" y="1428"/>
                  </a:cubicBezTo>
                  <a:cubicBezTo>
                    <a:pt x="222" y="1454"/>
                    <a:pt x="222" y="1454"/>
                    <a:pt x="222" y="1454"/>
                  </a:cubicBezTo>
                  <a:cubicBezTo>
                    <a:pt x="238" y="1470"/>
                    <a:pt x="238" y="1470"/>
                    <a:pt x="238" y="1470"/>
                  </a:cubicBezTo>
                  <a:cubicBezTo>
                    <a:pt x="247" y="1527"/>
                    <a:pt x="247" y="1527"/>
                    <a:pt x="247" y="1527"/>
                  </a:cubicBezTo>
                  <a:cubicBezTo>
                    <a:pt x="286" y="1527"/>
                    <a:pt x="286" y="1527"/>
                    <a:pt x="286" y="1527"/>
                  </a:cubicBezTo>
                  <a:cubicBezTo>
                    <a:pt x="291" y="1458"/>
                    <a:pt x="291" y="1458"/>
                    <a:pt x="291" y="1458"/>
                  </a:cubicBezTo>
                  <a:cubicBezTo>
                    <a:pt x="291" y="1458"/>
                    <a:pt x="293" y="1454"/>
                    <a:pt x="304" y="1454"/>
                  </a:cubicBezTo>
                  <a:cubicBezTo>
                    <a:pt x="316" y="1454"/>
                    <a:pt x="297" y="1424"/>
                    <a:pt x="297" y="1424"/>
                  </a:cubicBezTo>
                  <a:cubicBezTo>
                    <a:pt x="343" y="1362"/>
                    <a:pt x="343" y="1362"/>
                    <a:pt x="343" y="1362"/>
                  </a:cubicBezTo>
                  <a:cubicBezTo>
                    <a:pt x="343" y="1362"/>
                    <a:pt x="360" y="1357"/>
                    <a:pt x="378" y="1346"/>
                  </a:cubicBezTo>
                  <a:cubicBezTo>
                    <a:pt x="396" y="1334"/>
                    <a:pt x="394" y="1297"/>
                    <a:pt x="394" y="1297"/>
                  </a:cubicBezTo>
                  <a:cubicBezTo>
                    <a:pt x="394" y="1297"/>
                    <a:pt x="461" y="1284"/>
                    <a:pt x="484" y="1284"/>
                  </a:cubicBezTo>
                  <a:cubicBezTo>
                    <a:pt x="507" y="1284"/>
                    <a:pt x="516" y="1297"/>
                    <a:pt x="516" y="1297"/>
                  </a:cubicBezTo>
                  <a:cubicBezTo>
                    <a:pt x="516" y="1297"/>
                    <a:pt x="539" y="1272"/>
                    <a:pt x="548" y="1263"/>
                  </a:cubicBezTo>
                  <a:cubicBezTo>
                    <a:pt x="557" y="1254"/>
                    <a:pt x="566" y="1268"/>
                    <a:pt x="587" y="1256"/>
                  </a:cubicBezTo>
                  <a:cubicBezTo>
                    <a:pt x="608" y="1245"/>
                    <a:pt x="601" y="1240"/>
                    <a:pt x="608" y="1240"/>
                  </a:cubicBezTo>
                  <a:cubicBezTo>
                    <a:pt x="615" y="1240"/>
                    <a:pt x="672" y="1281"/>
                    <a:pt x="672" y="1281"/>
                  </a:cubicBezTo>
                  <a:cubicBezTo>
                    <a:pt x="725" y="1240"/>
                    <a:pt x="725" y="1240"/>
                    <a:pt x="725" y="1240"/>
                  </a:cubicBezTo>
                  <a:cubicBezTo>
                    <a:pt x="744" y="1182"/>
                    <a:pt x="744" y="1182"/>
                    <a:pt x="744" y="1182"/>
                  </a:cubicBezTo>
                  <a:cubicBezTo>
                    <a:pt x="764" y="1196"/>
                    <a:pt x="764" y="1196"/>
                    <a:pt x="764" y="1196"/>
                  </a:cubicBezTo>
                  <a:cubicBezTo>
                    <a:pt x="792" y="1176"/>
                    <a:pt x="792" y="1176"/>
                    <a:pt x="792" y="1176"/>
                  </a:cubicBezTo>
                  <a:cubicBezTo>
                    <a:pt x="792" y="1176"/>
                    <a:pt x="817" y="1178"/>
                    <a:pt x="829" y="1178"/>
                  </a:cubicBezTo>
                  <a:cubicBezTo>
                    <a:pt x="840" y="1178"/>
                    <a:pt x="840" y="1157"/>
                    <a:pt x="847" y="1148"/>
                  </a:cubicBezTo>
                  <a:cubicBezTo>
                    <a:pt x="854" y="1139"/>
                    <a:pt x="863" y="1093"/>
                    <a:pt x="863" y="1093"/>
                  </a:cubicBezTo>
                  <a:cubicBezTo>
                    <a:pt x="914" y="1102"/>
                    <a:pt x="914" y="1102"/>
                    <a:pt x="914" y="1102"/>
                  </a:cubicBezTo>
                  <a:cubicBezTo>
                    <a:pt x="925" y="1074"/>
                    <a:pt x="925" y="1074"/>
                    <a:pt x="925" y="1074"/>
                  </a:cubicBezTo>
                  <a:cubicBezTo>
                    <a:pt x="950" y="1042"/>
                    <a:pt x="950" y="1042"/>
                    <a:pt x="950" y="1042"/>
                  </a:cubicBezTo>
                  <a:cubicBezTo>
                    <a:pt x="971" y="1063"/>
                    <a:pt x="971" y="1063"/>
                    <a:pt x="971" y="1063"/>
                  </a:cubicBezTo>
                  <a:cubicBezTo>
                    <a:pt x="996" y="1074"/>
                    <a:pt x="996" y="1074"/>
                    <a:pt x="996" y="1074"/>
                  </a:cubicBezTo>
                  <a:cubicBezTo>
                    <a:pt x="1031" y="1033"/>
                    <a:pt x="1031" y="1033"/>
                    <a:pt x="1031" y="1033"/>
                  </a:cubicBezTo>
                  <a:cubicBezTo>
                    <a:pt x="1047" y="966"/>
                    <a:pt x="1047" y="966"/>
                    <a:pt x="1047" y="966"/>
                  </a:cubicBezTo>
                  <a:cubicBezTo>
                    <a:pt x="1107" y="941"/>
                    <a:pt x="1107" y="941"/>
                    <a:pt x="1107" y="941"/>
                  </a:cubicBezTo>
                  <a:cubicBezTo>
                    <a:pt x="1148" y="943"/>
                    <a:pt x="1148" y="943"/>
                    <a:pt x="1148" y="943"/>
                  </a:cubicBezTo>
                  <a:cubicBezTo>
                    <a:pt x="1169" y="923"/>
                    <a:pt x="1169" y="923"/>
                    <a:pt x="1169" y="923"/>
                  </a:cubicBezTo>
                  <a:cubicBezTo>
                    <a:pt x="1226" y="932"/>
                    <a:pt x="1226" y="932"/>
                    <a:pt x="1226" y="932"/>
                  </a:cubicBezTo>
                  <a:cubicBezTo>
                    <a:pt x="1263" y="902"/>
                    <a:pt x="1263" y="902"/>
                    <a:pt x="1263" y="902"/>
                  </a:cubicBezTo>
                  <a:cubicBezTo>
                    <a:pt x="1272" y="874"/>
                    <a:pt x="1272" y="874"/>
                    <a:pt x="1272" y="874"/>
                  </a:cubicBezTo>
                  <a:cubicBezTo>
                    <a:pt x="1272" y="874"/>
                    <a:pt x="1288" y="872"/>
                    <a:pt x="1295" y="872"/>
                  </a:cubicBezTo>
                  <a:cubicBezTo>
                    <a:pt x="1302" y="872"/>
                    <a:pt x="1300" y="851"/>
                    <a:pt x="1300" y="851"/>
                  </a:cubicBezTo>
                  <a:cubicBezTo>
                    <a:pt x="1300" y="851"/>
                    <a:pt x="1325" y="858"/>
                    <a:pt x="1337" y="858"/>
                  </a:cubicBezTo>
                  <a:cubicBezTo>
                    <a:pt x="1348" y="858"/>
                    <a:pt x="1374" y="861"/>
                    <a:pt x="1374" y="861"/>
                  </a:cubicBezTo>
                  <a:cubicBezTo>
                    <a:pt x="1374" y="861"/>
                    <a:pt x="1380" y="833"/>
                    <a:pt x="1399" y="821"/>
                  </a:cubicBezTo>
                  <a:cubicBezTo>
                    <a:pt x="1417" y="810"/>
                    <a:pt x="1470" y="798"/>
                    <a:pt x="1470" y="798"/>
                  </a:cubicBezTo>
                  <a:cubicBezTo>
                    <a:pt x="1479" y="764"/>
                    <a:pt x="1479" y="764"/>
                    <a:pt x="1479" y="764"/>
                  </a:cubicBezTo>
                  <a:cubicBezTo>
                    <a:pt x="1571" y="741"/>
                    <a:pt x="1571" y="741"/>
                    <a:pt x="1571" y="741"/>
                  </a:cubicBezTo>
                  <a:cubicBezTo>
                    <a:pt x="1574" y="700"/>
                    <a:pt x="1574" y="700"/>
                    <a:pt x="1574" y="700"/>
                  </a:cubicBezTo>
                  <a:cubicBezTo>
                    <a:pt x="1541" y="688"/>
                    <a:pt x="1541" y="688"/>
                    <a:pt x="1541" y="688"/>
                  </a:cubicBezTo>
                  <a:cubicBezTo>
                    <a:pt x="1532" y="672"/>
                    <a:pt x="1532" y="672"/>
                    <a:pt x="1532" y="672"/>
                  </a:cubicBezTo>
                  <a:cubicBezTo>
                    <a:pt x="1486" y="656"/>
                    <a:pt x="1486" y="656"/>
                    <a:pt x="1486" y="656"/>
                  </a:cubicBezTo>
                  <a:cubicBezTo>
                    <a:pt x="1511" y="589"/>
                    <a:pt x="1511" y="589"/>
                    <a:pt x="1511" y="589"/>
                  </a:cubicBezTo>
                  <a:cubicBezTo>
                    <a:pt x="1580" y="617"/>
                    <a:pt x="1580" y="617"/>
                    <a:pt x="1580" y="617"/>
                  </a:cubicBezTo>
                  <a:cubicBezTo>
                    <a:pt x="1608" y="605"/>
                    <a:pt x="1608" y="605"/>
                    <a:pt x="1608" y="605"/>
                  </a:cubicBezTo>
                  <a:cubicBezTo>
                    <a:pt x="1608" y="605"/>
                    <a:pt x="1698" y="644"/>
                    <a:pt x="1700" y="661"/>
                  </a:cubicBezTo>
                  <a:cubicBezTo>
                    <a:pt x="1702" y="677"/>
                    <a:pt x="1679" y="725"/>
                    <a:pt x="1679" y="725"/>
                  </a:cubicBezTo>
                  <a:cubicBezTo>
                    <a:pt x="1679" y="725"/>
                    <a:pt x="1698" y="723"/>
                    <a:pt x="1709" y="720"/>
                  </a:cubicBezTo>
                  <a:cubicBezTo>
                    <a:pt x="1721" y="718"/>
                    <a:pt x="1737" y="713"/>
                    <a:pt x="1737" y="713"/>
                  </a:cubicBezTo>
                  <a:cubicBezTo>
                    <a:pt x="1709" y="759"/>
                    <a:pt x="1709" y="759"/>
                    <a:pt x="1709" y="759"/>
                  </a:cubicBezTo>
                  <a:cubicBezTo>
                    <a:pt x="1718" y="785"/>
                    <a:pt x="1718" y="785"/>
                    <a:pt x="1718" y="785"/>
                  </a:cubicBezTo>
                  <a:cubicBezTo>
                    <a:pt x="1718" y="785"/>
                    <a:pt x="1758" y="785"/>
                    <a:pt x="1778" y="792"/>
                  </a:cubicBezTo>
                  <a:cubicBezTo>
                    <a:pt x="1799" y="798"/>
                    <a:pt x="1813" y="812"/>
                    <a:pt x="1813" y="812"/>
                  </a:cubicBezTo>
                  <a:cubicBezTo>
                    <a:pt x="1813" y="812"/>
                    <a:pt x="1838" y="808"/>
                    <a:pt x="1847" y="798"/>
                  </a:cubicBezTo>
                  <a:cubicBezTo>
                    <a:pt x="1856" y="789"/>
                    <a:pt x="1863" y="736"/>
                    <a:pt x="1863" y="736"/>
                  </a:cubicBezTo>
                  <a:cubicBezTo>
                    <a:pt x="1891" y="718"/>
                    <a:pt x="1891" y="718"/>
                    <a:pt x="1891" y="718"/>
                  </a:cubicBezTo>
                  <a:cubicBezTo>
                    <a:pt x="1891" y="677"/>
                    <a:pt x="1891" y="677"/>
                    <a:pt x="1891" y="677"/>
                  </a:cubicBezTo>
                  <a:cubicBezTo>
                    <a:pt x="1891" y="677"/>
                    <a:pt x="1912" y="667"/>
                    <a:pt x="1914" y="656"/>
                  </a:cubicBezTo>
                  <a:cubicBezTo>
                    <a:pt x="1916" y="644"/>
                    <a:pt x="1939" y="555"/>
                    <a:pt x="1941" y="541"/>
                  </a:cubicBezTo>
                  <a:cubicBezTo>
                    <a:pt x="1944" y="527"/>
                    <a:pt x="1946" y="465"/>
                    <a:pt x="1946" y="465"/>
                  </a:cubicBezTo>
                  <a:cubicBezTo>
                    <a:pt x="1955" y="440"/>
                    <a:pt x="1955" y="440"/>
                    <a:pt x="1955" y="440"/>
                  </a:cubicBezTo>
                  <a:lnTo>
                    <a:pt x="1955" y="341"/>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0" name="Freeform 375">
              <a:extLst>
                <a:ext uri="{FF2B5EF4-FFF2-40B4-BE49-F238E27FC236}">
                  <a16:creationId xmlns:a16="http://schemas.microsoft.com/office/drawing/2014/main" id="{58B51C95-19D0-4CC3-A366-613DD7B517CD}"/>
                </a:ext>
              </a:extLst>
            </p:cNvPr>
            <p:cNvSpPr>
              <a:spLocks noEditPoints="1"/>
            </p:cNvSpPr>
            <p:nvPr/>
          </p:nvSpPr>
          <p:spPr bwMode="gray">
            <a:xfrm>
              <a:off x="6767687" y="2559681"/>
              <a:ext cx="1189462" cy="1195499"/>
            </a:xfrm>
            <a:custGeom>
              <a:avLst/>
              <a:gdLst>
                <a:gd name="T0" fmla="*/ 1219 w 2194"/>
                <a:gd name="T1" fmla="*/ 2028 h 2205"/>
                <a:gd name="T2" fmla="*/ 1231 w 2194"/>
                <a:gd name="T3" fmla="*/ 2162 h 2205"/>
                <a:gd name="T4" fmla="*/ 1350 w 2194"/>
                <a:gd name="T5" fmla="*/ 2118 h 2205"/>
                <a:gd name="T6" fmla="*/ 1464 w 2194"/>
                <a:gd name="T7" fmla="*/ 2205 h 2205"/>
                <a:gd name="T8" fmla="*/ 1695 w 2194"/>
                <a:gd name="T9" fmla="*/ 2164 h 2205"/>
                <a:gd name="T10" fmla="*/ 1791 w 2194"/>
                <a:gd name="T11" fmla="*/ 2026 h 2205"/>
                <a:gd name="T12" fmla="*/ 1922 w 2194"/>
                <a:gd name="T13" fmla="*/ 2037 h 2205"/>
                <a:gd name="T14" fmla="*/ 2066 w 2194"/>
                <a:gd name="T15" fmla="*/ 1960 h 2205"/>
                <a:gd name="T16" fmla="*/ 2187 w 2194"/>
                <a:gd name="T17" fmla="*/ 1925 h 2205"/>
                <a:gd name="T18" fmla="*/ 2077 w 2194"/>
                <a:gd name="T19" fmla="*/ 1684 h 2205"/>
                <a:gd name="T20" fmla="*/ 2114 w 2194"/>
                <a:gd name="T21" fmla="*/ 1433 h 2205"/>
                <a:gd name="T22" fmla="*/ 2098 w 2194"/>
                <a:gd name="T23" fmla="*/ 1270 h 2205"/>
                <a:gd name="T24" fmla="*/ 2063 w 2194"/>
                <a:gd name="T25" fmla="*/ 957 h 2205"/>
                <a:gd name="T26" fmla="*/ 1831 w 2194"/>
                <a:gd name="T27" fmla="*/ 764 h 2205"/>
                <a:gd name="T28" fmla="*/ 1757 w 2194"/>
                <a:gd name="T29" fmla="*/ 573 h 2205"/>
                <a:gd name="T30" fmla="*/ 1905 w 2194"/>
                <a:gd name="T31" fmla="*/ 267 h 2205"/>
                <a:gd name="T32" fmla="*/ 1802 w 2194"/>
                <a:gd name="T33" fmla="*/ 291 h 2205"/>
                <a:gd name="T34" fmla="*/ 1749 w 2194"/>
                <a:gd name="T35" fmla="*/ 221 h 2205"/>
                <a:gd name="T36" fmla="*/ 1682 w 2194"/>
                <a:gd name="T37" fmla="*/ 142 h 2205"/>
                <a:gd name="T38" fmla="*/ 1547 w 2194"/>
                <a:gd name="T39" fmla="*/ 50 h 2205"/>
                <a:gd name="T40" fmla="*/ 1448 w 2194"/>
                <a:gd name="T41" fmla="*/ 89 h 2205"/>
                <a:gd name="T42" fmla="*/ 1354 w 2194"/>
                <a:gd name="T43" fmla="*/ 248 h 2205"/>
                <a:gd name="T44" fmla="*/ 1251 w 2194"/>
                <a:gd name="T45" fmla="*/ 289 h 2205"/>
                <a:gd name="T46" fmla="*/ 1099 w 2194"/>
                <a:gd name="T47" fmla="*/ 335 h 2205"/>
                <a:gd name="T48" fmla="*/ 1005 w 2194"/>
                <a:gd name="T49" fmla="*/ 392 h 2205"/>
                <a:gd name="T50" fmla="*/ 858 w 2194"/>
                <a:gd name="T51" fmla="*/ 351 h 2205"/>
                <a:gd name="T52" fmla="*/ 742 w 2194"/>
                <a:gd name="T53" fmla="*/ 332 h 2205"/>
                <a:gd name="T54" fmla="*/ 547 w 2194"/>
                <a:gd name="T55" fmla="*/ 248 h 2205"/>
                <a:gd name="T56" fmla="*/ 466 w 2194"/>
                <a:gd name="T57" fmla="*/ 243 h 2205"/>
                <a:gd name="T58" fmla="*/ 362 w 2194"/>
                <a:gd name="T59" fmla="*/ 339 h 2205"/>
                <a:gd name="T60" fmla="*/ 218 w 2194"/>
                <a:gd name="T61" fmla="*/ 349 h 2205"/>
                <a:gd name="T62" fmla="*/ 83 w 2194"/>
                <a:gd name="T63" fmla="*/ 462 h 2205"/>
                <a:gd name="T64" fmla="*/ 41 w 2194"/>
                <a:gd name="T65" fmla="*/ 540 h 2205"/>
                <a:gd name="T66" fmla="*/ 226 w 2194"/>
                <a:gd name="T67" fmla="*/ 550 h 2205"/>
                <a:gd name="T68" fmla="*/ 315 w 2194"/>
                <a:gd name="T69" fmla="*/ 626 h 2205"/>
                <a:gd name="T70" fmla="*/ 428 w 2194"/>
                <a:gd name="T71" fmla="*/ 700 h 2205"/>
                <a:gd name="T72" fmla="*/ 522 w 2194"/>
                <a:gd name="T73" fmla="*/ 731 h 2205"/>
                <a:gd name="T74" fmla="*/ 581 w 2194"/>
                <a:gd name="T75" fmla="*/ 806 h 2205"/>
                <a:gd name="T76" fmla="*/ 556 w 2194"/>
                <a:gd name="T77" fmla="*/ 1012 h 2205"/>
                <a:gd name="T78" fmla="*/ 608 w 2194"/>
                <a:gd name="T79" fmla="*/ 1060 h 2205"/>
                <a:gd name="T80" fmla="*/ 619 w 2194"/>
                <a:gd name="T81" fmla="*/ 1171 h 2205"/>
                <a:gd name="T82" fmla="*/ 600 w 2194"/>
                <a:gd name="T83" fmla="*/ 1413 h 2205"/>
                <a:gd name="T84" fmla="*/ 770 w 2194"/>
                <a:gd name="T85" fmla="*/ 1569 h 2205"/>
                <a:gd name="T86" fmla="*/ 942 w 2194"/>
                <a:gd name="T87" fmla="*/ 1594 h 2205"/>
                <a:gd name="T88" fmla="*/ 1048 w 2194"/>
                <a:gd name="T89" fmla="*/ 1636 h 2205"/>
                <a:gd name="T90" fmla="*/ 1184 w 2194"/>
                <a:gd name="T91" fmla="*/ 1692 h 2205"/>
                <a:gd name="T92" fmla="*/ 1190 w 2194"/>
                <a:gd name="T93" fmla="*/ 1884 h 2205"/>
                <a:gd name="T94" fmla="*/ 1514 w 2194"/>
                <a:gd name="T95" fmla="*/ 1129 h 2205"/>
                <a:gd name="T96" fmla="*/ 1397 w 2194"/>
                <a:gd name="T97" fmla="*/ 1177 h 2205"/>
                <a:gd name="T98" fmla="*/ 1310 w 2194"/>
                <a:gd name="T99" fmla="*/ 1184 h 2205"/>
                <a:gd name="T100" fmla="*/ 1147 w 2194"/>
                <a:gd name="T101" fmla="*/ 1168 h 2205"/>
                <a:gd name="T102" fmla="*/ 1142 w 2194"/>
                <a:gd name="T103" fmla="*/ 1019 h 2205"/>
                <a:gd name="T104" fmla="*/ 1190 w 2194"/>
                <a:gd name="T105" fmla="*/ 950 h 2205"/>
                <a:gd name="T106" fmla="*/ 1295 w 2194"/>
                <a:gd name="T107" fmla="*/ 925 h 2205"/>
                <a:gd name="T108" fmla="*/ 1371 w 2194"/>
                <a:gd name="T109" fmla="*/ 918 h 2205"/>
                <a:gd name="T110" fmla="*/ 1468 w 2194"/>
                <a:gd name="T111" fmla="*/ 1029 h 2205"/>
                <a:gd name="T112" fmla="*/ 1497 w 2194"/>
                <a:gd name="T113" fmla="*/ 1102 h 22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94"/>
                <a:gd name="T172" fmla="*/ 0 h 2205"/>
                <a:gd name="T173" fmla="*/ 2194 w 2194"/>
                <a:gd name="T174" fmla="*/ 2205 h 22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94" h="2205">
                  <a:moveTo>
                    <a:pt x="1142" y="1972"/>
                  </a:moveTo>
                  <a:cubicBezTo>
                    <a:pt x="1165" y="1955"/>
                    <a:pt x="1165" y="1955"/>
                    <a:pt x="1165" y="1955"/>
                  </a:cubicBezTo>
                  <a:cubicBezTo>
                    <a:pt x="1198" y="1976"/>
                    <a:pt x="1198" y="1976"/>
                    <a:pt x="1198" y="1976"/>
                  </a:cubicBezTo>
                  <a:cubicBezTo>
                    <a:pt x="1183" y="2020"/>
                    <a:pt x="1183" y="2020"/>
                    <a:pt x="1183" y="2020"/>
                  </a:cubicBezTo>
                  <a:cubicBezTo>
                    <a:pt x="1183" y="2020"/>
                    <a:pt x="1214" y="2014"/>
                    <a:pt x="1219" y="2028"/>
                  </a:cubicBezTo>
                  <a:cubicBezTo>
                    <a:pt x="1223" y="2043"/>
                    <a:pt x="1233" y="2057"/>
                    <a:pt x="1229" y="2068"/>
                  </a:cubicBezTo>
                  <a:cubicBezTo>
                    <a:pt x="1225" y="2078"/>
                    <a:pt x="1221" y="2105"/>
                    <a:pt x="1221" y="2105"/>
                  </a:cubicBezTo>
                  <a:cubicBezTo>
                    <a:pt x="1227" y="2122"/>
                    <a:pt x="1227" y="2122"/>
                    <a:pt x="1227" y="2122"/>
                  </a:cubicBezTo>
                  <a:cubicBezTo>
                    <a:pt x="1202" y="2149"/>
                    <a:pt x="1202" y="2149"/>
                    <a:pt x="1202" y="2149"/>
                  </a:cubicBezTo>
                  <a:cubicBezTo>
                    <a:pt x="1202" y="2149"/>
                    <a:pt x="1225" y="2153"/>
                    <a:pt x="1231" y="2162"/>
                  </a:cubicBezTo>
                  <a:cubicBezTo>
                    <a:pt x="1237" y="2170"/>
                    <a:pt x="1237" y="2184"/>
                    <a:pt x="1237" y="2184"/>
                  </a:cubicBezTo>
                  <a:cubicBezTo>
                    <a:pt x="1269" y="2189"/>
                    <a:pt x="1269" y="2189"/>
                    <a:pt x="1269" y="2189"/>
                  </a:cubicBezTo>
                  <a:cubicBezTo>
                    <a:pt x="1310" y="2132"/>
                    <a:pt x="1310" y="2132"/>
                    <a:pt x="1310" y="2132"/>
                  </a:cubicBezTo>
                  <a:cubicBezTo>
                    <a:pt x="1333" y="2145"/>
                    <a:pt x="1333" y="2145"/>
                    <a:pt x="1333" y="2145"/>
                  </a:cubicBezTo>
                  <a:cubicBezTo>
                    <a:pt x="1350" y="2118"/>
                    <a:pt x="1350" y="2118"/>
                    <a:pt x="1350" y="2118"/>
                  </a:cubicBezTo>
                  <a:cubicBezTo>
                    <a:pt x="1350" y="2118"/>
                    <a:pt x="1375" y="2132"/>
                    <a:pt x="1383" y="2139"/>
                  </a:cubicBezTo>
                  <a:cubicBezTo>
                    <a:pt x="1391" y="2145"/>
                    <a:pt x="1396" y="2166"/>
                    <a:pt x="1410" y="2172"/>
                  </a:cubicBezTo>
                  <a:cubicBezTo>
                    <a:pt x="1425" y="2178"/>
                    <a:pt x="1433" y="2199"/>
                    <a:pt x="1433" y="2199"/>
                  </a:cubicBezTo>
                  <a:cubicBezTo>
                    <a:pt x="1456" y="2189"/>
                    <a:pt x="1456" y="2189"/>
                    <a:pt x="1456" y="2189"/>
                  </a:cubicBezTo>
                  <a:cubicBezTo>
                    <a:pt x="1464" y="2205"/>
                    <a:pt x="1464" y="2205"/>
                    <a:pt x="1464" y="2205"/>
                  </a:cubicBezTo>
                  <a:cubicBezTo>
                    <a:pt x="1464" y="2205"/>
                    <a:pt x="1500" y="2195"/>
                    <a:pt x="1514" y="2195"/>
                  </a:cubicBezTo>
                  <a:cubicBezTo>
                    <a:pt x="1529" y="2195"/>
                    <a:pt x="1558" y="2199"/>
                    <a:pt x="1558" y="2199"/>
                  </a:cubicBezTo>
                  <a:cubicBezTo>
                    <a:pt x="1558" y="2199"/>
                    <a:pt x="1585" y="2176"/>
                    <a:pt x="1600" y="2178"/>
                  </a:cubicBezTo>
                  <a:cubicBezTo>
                    <a:pt x="1614" y="2180"/>
                    <a:pt x="1674" y="2180"/>
                    <a:pt x="1674" y="2180"/>
                  </a:cubicBezTo>
                  <a:cubicBezTo>
                    <a:pt x="1695" y="2164"/>
                    <a:pt x="1695" y="2164"/>
                    <a:pt x="1695" y="2164"/>
                  </a:cubicBezTo>
                  <a:cubicBezTo>
                    <a:pt x="1695" y="2164"/>
                    <a:pt x="1704" y="2184"/>
                    <a:pt x="1712" y="2184"/>
                  </a:cubicBezTo>
                  <a:cubicBezTo>
                    <a:pt x="1720" y="2184"/>
                    <a:pt x="1729" y="2157"/>
                    <a:pt x="1737" y="2145"/>
                  </a:cubicBezTo>
                  <a:cubicBezTo>
                    <a:pt x="1745" y="2132"/>
                    <a:pt x="1749" y="2097"/>
                    <a:pt x="1747" y="2082"/>
                  </a:cubicBezTo>
                  <a:cubicBezTo>
                    <a:pt x="1745" y="2068"/>
                    <a:pt x="1770" y="2068"/>
                    <a:pt x="1770" y="2068"/>
                  </a:cubicBezTo>
                  <a:cubicBezTo>
                    <a:pt x="1770" y="2068"/>
                    <a:pt x="1783" y="2039"/>
                    <a:pt x="1791" y="2026"/>
                  </a:cubicBezTo>
                  <a:cubicBezTo>
                    <a:pt x="1799" y="2014"/>
                    <a:pt x="1812" y="2007"/>
                    <a:pt x="1812" y="2007"/>
                  </a:cubicBezTo>
                  <a:cubicBezTo>
                    <a:pt x="1858" y="2005"/>
                    <a:pt x="1858" y="2005"/>
                    <a:pt x="1858" y="2005"/>
                  </a:cubicBezTo>
                  <a:cubicBezTo>
                    <a:pt x="1868" y="2018"/>
                    <a:pt x="1868" y="2018"/>
                    <a:pt x="1868" y="2018"/>
                  </a:cubicBezTo>
                  <a:cubicBezTo>
                    <a:pt x="1906" y="2018"/>
                    <a:pt x="1906" y="2018"/>
                    <a:pt x="1906" y="2018"/>
                  </a:cubicBezTo>
                  <a:cubicBezTo>
                    <a:pt x="1922" y="2037"/>
                    <a:pt x="1922" y="2037"/>
                    <a:pt x="1922" y="2037"/>
                  </a:cubicBezTo>
                  <a:cubicBezTo>
                    <a:pt x="1945" y="2007"/>
                    <a:pt x="1945" y="2007"/>
                    <a:pt x="1945" y="2007"/>
                  </a:cubicBezTo>
                  <a:cubicBezTo>
                    <a:pt x="1995" y="1997"/>
                    <a:pt x="1995" y="1997"/>
                    <a:pt x="1995" y="1997"/>
                  </a:cubicBezTo>
                  <a:cubicBezTo>
                    <a:pt x="1995" y="1997"/>
                    <a:pt x="1991" y="1976"/>
                    <a:pt x="2005" y="1974"/>
                  </a:cubicBezTo>
                  <a:cubicBezTo>
                    <a:pt x="2020" y="1972"/>
                    <a:pt x="2033" y="1974"/>
                    <a:pt x="2041" y="1974"/>
                  </a:cubicBezTo>
                  <a:cubicBezTo>
                    <a:pt x="2049" y="1974"/>
                    <a:pt x="2051" y="1962"/>
                    <a:pt x="2066" y="1960"/>
                  </a:cubicBezTo>
                  <a:cubicBezTo>
                    <a:pt x="2080" y="1958"/>
                    <a:pt x="2091" y="1966"/>
                    <a:pt x="2091" y="1966"/>
                  </a:cubicBezTo>
                  <a:cubicBezTo>
                    <a:pt x="2105" y="1985"/>
                    <a:pt x="2105" y="1985"/>
                    <a:pt x="2105" y="1985"/>
                  </a:cubicBezTo>
                  <a:cubicBezTo>
                    <a:pt x="2160" y="1968"/>
                    <a:pt x="2160" y="1968"/>
                    <a:pt x="2160" y="1968"/>
                  </a:cubicBezTo>
                  <a:cubicBezTo>
                    <a:pt x="2160" y="1967"/>
                    <a:pt x="2160" y="1966"/>
                    <a:pt x="2160" y="1966"/>
                  </a:cubicBezTo>
                  <a:cubicBezTo>
                    <a:pt x="2160" y="1966"/>
                    <a:pt x="2181" y="1939"/>
                    <a:pt x="2187" y="1925"/>
                  </a:cubicBezTo>
                  <a:cubicBezTo>
                    <a:pt x="2194" y="1911"/>
                    <a:pt x="2192" y="1890"/>
                    <a:pt x="2183" y="1872"/>
                  </a:cubicBezTo>
                  <a:cubicBezTo>
                    <a:pt x="2174" y="1854"/>
                    <a:pt x="2112" y="1789"/>
                    <a:pt x="2112" y="1789"/>
                  </a:cubicBezTo>
                  <a:cubicBezTo>
                    <a:pt x="2112" y="1789"/>
                    <a:pt x="2112" y="1750"/>
                    <a:pt x="2112" y="1743"/>
                  </a:cubicBezTo>
                  <a:cubicBezTo>
                    <a:pt x="2112" y="1736"/>
                    <a:pt x="2077" y="1730"/>
                    <a:pt x="2077" y="1730"/>
                  </a:cubicBezTo>
                  <a:cubicBezTo>
                    <a:pt x="2077" y="1730"/>
                    <a:pt x="2061" y="1711"/>
                    <a:pt x="2077" y="1684"/>
                  </a:cubicBezTo>
                  <a:cubicBezTo>
                    <a:pt x="2093" y="1656"/>
                    <a:pt x="2137" y="1605"/>
                    <a:pt x="2139" y="1594"/>
                  </a:cubicBezTo>
                  <a:cubicBezTo>
                    <a:pt x="2141" y="1582"/>
                    <a:pt x="2130" y="1525"/>
                    <a:pt x="2130" y="1525"/>
                  </a:cubicBezTo>
                  <a:cubicBezTo>
                    <a:pt x="2130" y="1525"/>
                    <a:pt x="2148" y="1513"/>
                    <a:pt x="2153" y="1504"/>
                  </a:cubicBezTo>
                  <a:cubicBezTo>
                    <a:pt x="2158" y="1495"/>
                    <a:pt x="2164" y="1458"/>
                    <a:pt x="2164" y="1458"/>
                  </a:cubicBezTo>
                  <a:cubicBezTo>
                    <a:pt x="2164" y="1458"/>
                    <a:pt x="2125" y="1435"/>
                    <a:pt x="2114" y="1433"/>
                  </a:cubicBezTo>
                  <a:cubicBezTo>
                    <a:pt x="2102" y="1431"/>
                    <a:pt x="2107" y="1415"/>
                    <a:pt x="2109" y="1398"/>
                  </a:cubicBezTo>
                  <a:cubicBezTo>
                    <a:pt x="2112" y="1382"/>
                    <a:pt x="2125" y="1364"/>
                    <a:pt x="2125" y="1364"/>
                  </a:cubicBezTo>
                  <a:cubicBezTo>
                    <a:pt x="2105" y="1341"/>
                    <a:pt x="2105" y="1341"/>
                    <a:pt x="2105" y="1341"/>
                  </a:cubicBezTo>
                  <a:cubicBezTo>
                    <a:pt x="2105" y="1341"/>
                    <a:pt x="2123" y="1313"/>
                    <a:pt x="2128" y="1302"/>
                  </a:cubicBezTo>
                  <a:cubicBezTo>
                    <a:pt x="2132" y="1290"/>
                    <a:pt x="2116" y="1277"/>
                    <a:pt x="2098" y="1270"/>
                  </a:cubicBezTo>
                  <a:cubicBezTo>
                    <a:pt x="2079" y="1263"/>
                    <a:pt x="2049" y="1251"/>
                    <a:pt x="2043" y="1242"/>
                  </a:cubicBezTo>
                  <a:cubicBezTo>
                    <a:pt x="2036" y="1233"/>
                    <a:pt x="2008" y="1109"/>
                    <a:pt x="2008" y="1109"/>
                  </a:cubicBezTo>
                  <a:cubicBezTo>
                    <a:pt x="2008" y="1109"/>
                    <a:pt x="2063" y="1056"/>
                    <a:pt x="2063" y="1047"/>
                  </a:cubicBezTo>
                  <a:cubicBezTo>
                    <a:pt x="2063" y="1037"/>
                    <a:pt x="2045" y="989"/>
                    <a:pt x="2045" y="989"/>
                  </a:cubicBezTo>
                  <a:cubicBezTo>
                    <a:pt x="2063" y="957"/>
                    <a:pt x="2063" y="957"/>
                    <a:pt x="2063" y="957"/>
                  </a:cubicBezTo>
                  <a:cubicBezTo>
                    <a:pt x="2043" y="925"/>
                    <a:pt x="2043" y="925"/>
                    <a:pt x="2043" y="925"/>
                  </a:cubicBezTo>
                  <a:cubicBezTo>
                    <a:pt x="2043" y="925"/>
                    <a:pt x="2022" y="920"/>
                    <a:pt x="2013" y="918"/>
                  </a:cubicBezTo>
                  <a:cubicBezTo>
                    <a:pt x="2003" y="916"/>
                    <a:pt x="1985" y="906"/>
                    <a:pt x="1955" y="872"/>
                  </a:cubicBezTo>
                  <a:cubicBezTo>
                    <a:pt x="1925" y="837"/>
                    <a:pt x="1886" y="796"/>
                    <a:pt x="1886" y="796"/>
                  </a:cubicBezTo>
                  <a:cubicBezTo>
                    <a:pt x="1886" y="796"/>
                    <a:pt x="1852" y="782"/>
                    <a:pt x="1831" y="764"/>
                  </a:cubicBezTo>
                  <a:cubicBezTo>
                    <a:pt x="1810" y="745"/>
                    <a:pt x="1792" y="725"/>
                    <a:pt x="1792" y="725"/>
                  </a:cubicBezTo>
                  <a:cubicBezTo>
                    <a:pt x="1730" y="711"/>
                    <a:pt x="1730" y="711"/>
                    <a:pt x="1730" y="711"/>
                  </a:cubicBezTo>
                  <a:cubicBezTo>
                    <a:pt x="1730" y="711"/>
                    <a:pt x="1741" y="697"/>
                    <a:pt x="1744" y="688"/>
                  </a:cubicBezTo>
                  <a:cubicBezTo>
                    <a:pt x="1746" y="679"/>
                    <a:pt x="1753" y="658"/>
                    <a:pt x="1746" y="637"/>
                  </a:cubicBezTo>
                  <a:cubicBezTo>
                    <a:pt x="1739" y="617"/>
                    <a:pt x="1741" y="594"/>
                    <a:pt x="1757" y="573"/>
                  </a:cubicBezTo>
                  <a:cubicBezTo>
                    <a:pt x="1774" y="552"/>
                    <a:pt x="1836" y="525"/>
                    <a:pt x="1854" y="502"/>
                  </a:cubicBezTo>
                  <a:cubicBezTo>
                    <a:pt x="1872" y="479"/>
                    <a:pt x="1872" y="442"/>
                    <a:pt x="1872" y="417"/>
                  </a:cubicBezTo>
                  <a:cubicBezTo>
                    <a:pt x="1872" y="391"/>
                    <a:pt x="1868" y="348"/>
                    <a:pt x="1875" y="341"/>
                  </a:cubicBezTo>
                  <a:cubicBezTo>
                    <a:pt x="1882" y="334"/>
                    <a:pt x="1889" y="320"/>
                    <a:pt x="1891" y="304"/>
                  </a:cubicBezTo>
                  <a:cubicBezTo>
                    <a:pt x="1893" y="288"/>
                    <a:pt x="1905" y="267"/>
                    <a:pt x="1905" y="267"/>
                  </a:cubicBezTo>
                  <a:cubicBezTo>
                    <a:pt x="1905" y="267"/>
                    <a:pt x="1892" y="234"/>
                    <a:pt x="1881" y="207"/>
                  </a:cubicBezTo>
                  <a:cubicBezTo>
                    <a:pt x="1833" y="233"/>
                    <a:pt x="1833" y="233"/>
                    <a:pt x="1833" y="233"/>
                  </a:cubicBezTo>
                  <a:cubicBezTo>
                    <a:pt x="1826" y="250"/>
                    <a:pt x="1826" y="250"/>
                    <a:pt x="1826" y="250"/>
                  </a:cubicBezTo>
                  <a:cubicBezTo>
                    <a:pt x="1797" y="262"/>
                    <a:pt x="1797" y="262"/>
                    <a:pt x="1797" y="262"/>
                  </a:cubicBezTo>
                  <a:cubicBezTo>
                    <a:pt x="1802" y="291"/>
                    <a:pt x="1802" y="291"/>
                    <a:pt x="1802" y="291"/>
                  </a:cubicBezTo>
                  <a:cubicBezTo>
                    <a:pt x="1802" y="291"/>
                    <a:pt x="1778" y="291"/>
                    <a:pt x="1771" y="291"/>
                  </a:cubicBezTo>
                  <a:cubicBezTo>
                    <a:pt x="1764" y="291"/>
                    <a:pt x="1739" y="279"/>
                    <a:pt x="1739" y="279"/>
                  </a:cubicBezTo>
                  <a:cubicBezTo>
                    <a:pt x="1713" y="296"/>
                    <a:pt x="1713" y="296"/>
                    <a:pt x="1713" y="296"/>
                  </a:cubicBezTo>
                  <a:cubicBezTo>
                    <a:pt x="1696" y="277"/>
                    <a:pt x="1696" y="277"/>
                    <a:pt x="1696" y="277"/>
                  </a:cubicBezTo>
                  <a:cubicBezTo>
                    <a:pt x="1696" y="277"/>
                    <a:pt x="1737" y="236"/>
                    <a:pt x="1749" y="221"/>
                  </a:cubicBezTo>
                  <a:cubicBezTo>
                    <a:pt x="1761" y="207"/>
                    <a:pt x="1773" y="183"/>
                    <a:pt x="1778" y="166"/>
                  </a:cubicBezTo>
                  <a:cubicBezTo>
                    <a:pt x="1783" y="149"/>
                    <a:pt x="1771" y="113"/>
                    <a:pt x="1771" y="113"/>
                  </a:cubicBezTo>
                  <a:cubicBezTo>
                    <a:pt x="1742" y="120"/>
                    <a:pt x="1742" y="120"/>
                    <a:pt x="1742" y="120"/>
                  </a:cubicBezTo>
                  <a:cubicBezTo>
                    <a:pt x="1706" y="111"/>
                    <a:pt x="1706" y="111"/>
                    <a:pt x="1706" y="111"/>
                  </a:cubicBezTo>
                  <a:cubicBezTo>
                    <a:pt x="1682" y="142"/>
                    <a:pt x="1682" y="142"/>
                    <a:pt x="1682" y="142"/>
                  </a:cubicBezTo>
                  <a:cubicBezTo>
                    <a:pt x="1631" y="120"/>
                    <a:pt x="1631" y="120"/>
                    <a:pt x="1631" y="120"/>
                  </a:cubicBezTo>
                  <a:cubicBezTo>
                    <a:pt x="1578" y="130"/>
                    <a:pt x="1578" y="130"/>
                    <a:pt x="1578" y="130"/>
                  </a:cubicBezTo>
                  <a:cubicBezTo>
                    <a:pt x="1578" y="101"/>
                    <a:pt x="1578" y="101"/>
                    <a:pt x="1578" y="101"/>
                  </a:cubicBezTo>
                  <a:cubicBezTo>
                    <a:pt x="1544" y="72"/>
                    <a:pt x="1544" y="72"/>
                    <a:pt x="1544" y="72"/>
                  </a:cubicBezTo>
                  <a:cubicBezTo>
                    <a:pt x="1544" y="72"/>
                    <a:pt x="1552" y="60"/>
                    <a:pt x="1547" y="50"/>
                  </a:cubicBezTo>
                  <a:cubicBezTo>
                    <a:pt x="1542" y="41"/>
                    <a:pt x="1520" y="38"/>
                    <a:pt x="1520" y="38"/>
                  </a:cubicBezTo>
                  <a:cubicBezTo>
                    <a:pt x="1520" y="38"/>
                    <a:pt x="1513" y="0"/>
                    <a:pt x="1501" y="2"/>
                  </a:cubicBezTo>
                  <a:cubicBezTo>
                    <a:pt x="1489" y="5"/>
                    <a:pt x="1477" y="43"/>
                    <a:pt x="1487" y="50"/>
                  </a:cubicBezTo>
                  <a:cubicBezTo>
                    <a:pt x="1496" y="58"/>
                    <a:pt x="1518" y="72"/>
                    <a:pt x="1513" y="82"/>
                  </a:cubicBezTo>
                  <a:cubicBezTo>
                    <a:pt x="1508" y="91"/>
                    <a:pt x="1472" y="84"/>
                    <a:pt x="1448" y="89"/>
                  </a:cubicBezTo>
                  <a:cubicBezTo>
                    <a:pt x="1424" y="94"/>
                    <a:pt x="1417" y="139"/>
                    <a:pt x="1407" y="149"/>
                  </a:cubicBezTo>
                  <a:cubicBezTo>
                    <a:pt x="1397" y="159"/>
                    <a:pt x="1357" y="161"/>
                    <a:pt x="1357" y="161"/>
                  </a:cubicBezTo>
                  <a:cubicBezTo>
                    <a:pt x="1366" y="200"/>
                    <a:pt x="1366" y="200"/>
                    <a:pt x="1366" y="200"/>
                  </a:cubicBezTo>
                  <a:cubicBezTo>
                    <a:pt x="1345" y="200"/>
                    <a:pt x="1345" y="200"/>
                    <a:pt x="1345" y="200"/>
                  </a:cubicBezTo>
                  <a:cubicBezTo>
                    <a:pt x="1345" y="200"/>
                    <a:pt x="1361" y="245"/>
                    <a:pt x="1354" y="248"/>
                  </a:cubicBezTo>
                  <a:cubicBezTo>
                    <a:pt x="1347" y="250"/>
                    <a:pt x="1335" y="250"/>
                    <a:pt x="1335" y="250"/>
                  </a:cubicBezTo>
                  <a:cubicBezTo>
                    <a:pt x="1335" y="250"/>
                    <a:pt x="1347" y="282"/>
                    <a:pt x="1330" y="286"/>
                  </a:cubicBezTo>
                  <a:cubicBezTo>
                    <a:pt x="1313" y="291"/>
                    <a:pt x="1306" y="270"/>
                    <a:pt x="1306" y="270"/>
                  </a:cubicBezTo>
                  <a:cubicBezTo>
                    <a:pt x="1306" y="270"/>
                    <a:pt x="1294" y="327"/>
                    <a:pt x="1275" y="327"/>
                  </a:cubicBezTo>
                  <a:cubicBezTo>
                    <a:pt x="1255" y="327"/>
                    <a:pt x="1251" y="289"/>
                    <a:pt x="1251" y="289"/>
                  </a:cubicBezTo>
                  <a:cubicBezTo>
                    <a:pt x="1200" y="310"/>
                    <a:pt x="1200" y="310"/>
                    <a:pt x="1200" y="310"/>
                  </a:cubicBezTo>
                  <a:cubicBezTo>
                    <a:pt x="1200" y="310"/>
                    <a:pt x="1188" y="327"/>
                    <a:pt x="1181" y="330"/>
                  </a:cubicBezTo>
                  <a:cubicBezTo>
                    <a:pt x="1174" y="332"/>
                    <a:pt x="1186" y="351"/>
                    <a:pt x="1171" y="354"/>
                  </a:cubicBezTo>
                  <a:cubicBezTo>
                    <a:pt x="1157" y="356"/>
                    <a:pt x="1154" y="325"/>
                    <a:pt x="1154" y="325"/>
                  </a:cubicBezTo>
                  <a:cubicBezTo>
                    <a:pt x="1099" y="335"/>
                    <a:pt x="1099" y="335"/>
                    <a:pt x="1099" y="335"/>
                  </a:cubicBezTo>
                  <a:cubicBezTo>
                    <a:pt x="1099" y="363"/>
                    <a:pt x="1099" y="363"/>
                    <a:pt x="1099" y="363"/>
                  </a:cubicBezTo>
                  <a:cubicBezTo>
                    <a:pt x="1077" y="385"/>
                    <a:pt x="1077" y="385"/>
                    <a:pt x="1077" y="385"/>
                  </a:cubicBezTo>
                  <a:cubicBezTo>
                    <a:pt x="1036" y="407"/>
                    <a:pt x="1036" y="407"/>
                    <a:pt x="1036" y="407"/>
                  </a:cubicBezTo>
                  <a:cubicBezTo>
                    <a:pt x="1024" y="371"/>
                    <a:pt x="1024" y="371"/>
                    <a:pt x="1024" y="371"/>
                  </a:cubicBezTo>
                  <a:cubicBezTo>
                    <a:pt x="1005" y="392"/>
                    <a:pt x="1005" y="392"/>
                    <a:pt x="1005" y="392"/>
                  </a:cubicBezTo>
                  <a:cubicBezTo>
                    <a:pt x="1005" y="392"/>
                    <a:pt x="971" y="385"/>
                    <a:pt x="964" y="385"/>
                  </a:cubicBezTo>
                  <a:cubicBezTo>
                    <a:pt x="957" y="385"/>
                    <a:pt x="947" y="392"/>
                    <a:pt x="935" y="395"/>
                  </a:cubicBezTo>
                  <a:cubicBezTo>
                    <a:pt x="923" y="397"/>
                    <a:pt x="899" y="392"/>
                    <a:pt x="899" y="392"/>
                  </a:cubicBezTo>
                  <a:cubicBezTo>
                    <a:pt x="899" y="363"/>
                    <a:pt x="899" y="363"/>
                    <a:pt x="899" y="363"/>
                  </a:cubicBezTo>
                  <a:cubicBezTo>
                    <a:pt x="899" y="363"/>
                    <a:pt x="865" y="354"/>
                    <a:pt x="858" y="351"/>
                  </a:cubicBezTo>
                  <a:cubicBezTo>
                    <a:pt x="851" y="349"/>
                    <a:pt x="846" y="332"/>
                    <a:pt x="846" y="332"/>
                  </a:cubicBezTo>
                  <a:cubicBezTo>
                    <a:pt x="808" y="342"/>
                    <a:pt x="808" y="342"/>
                    <a:pt x="808" y="342"/>
                  </a:cubicBezTo>
                  <a:cubicBezTo>
                    <a:pt x="808" y="342"/>
                    <a:pt x="798" y="325"/>
                    <a:pt x="788" y="323"/>
                  </a:cubicBezTo>
                  <a:cubicBezTo>
                    <a:pt x="779" y="320"/>
                    <a:pt x="755" y="318"/>
                    <a:pt x="755" y="318"/>
                  </a:cubicBezTo>
                  <a:cubicBezTo>
                    <a:pt x="742" y="332"/>
                    <a:pt x="742" y="332"/>
                    <a:pt x="742" y="332"/>
                  </a:cubicBezTo>
                  <a:cubicBezTo>
                    <a:pt x="714" y="327"/>
                    <a:pt x="714" y="327"/>
                    <a:pt x="714" y="327"/>
                  </a:cubicBezTo>
                  <a:cubicBezTo>
                    <a:pt x="714" y="327"/>
                    <a:pt x="690" y="298"/>
                    <a:pt x="673" y="286"/>
                  </a:cubicBezTo>
                  <a:cubicBezTo>
                    <a:pt x="656" y="274"/>
                    <a:pt x="605" y="270"/>
                    <a:pt x="605" y="270"/>
                  </a:cubicBezTo>
                  <a:cubicBezTo>
                    <a:pt x="564" y="226"/>
                    <a:pt x="564" y="226"/>
                    <a:pt x="564" y="226"/>
                  </a:cubicBezTo>
                  <a:cubicBezTo>
                    <a:pt x="547" y="248"/>
                    <a:pt x="547" y="248"/>
                    <a:pt x="547" y="248"/>
                  </a:cubicBezTo>
                  <a:cubicBezTo>
                    <a:pt x="523" y="237"/>
                    <a:pt x="523" y="237"/>
                    <a:pt x="523" y="237"/>
                  </a:cubicBezTo>
                  <a:cubicBezTo>
                    <a:pt x="511" y="237"/>
                    <a:pt x="501" y="247"/>
                    <a:pt x="501" y="247"/>
                  </a:cubicBezTo>
                  <a:cubicBezTo>
                    <a:pt x="480" y="221"/>
                    <a:pt x="480" y="221"/>
                    <a:pt x="480" y="221"/>
                  </a:cubicBezTo>
                  <a:cubicBezTo>
                    <a:pt x="468" y="221"/>
                    <a:pt x="468" y="221"/>
                    <a:pt x="468" y="221"/>
                  </a:cubicBezTo>
                  <a:cubicBezTo>
                    <a:pt x="466" y="243"/>
                    <a:pt x="466" y="243"/>
                    <a:pt x="466" y="243"/>
                  </a:cubicBezTo>
                  <a:cubicBezTo>
                    <a:pt x="446" y="255"/>
                    <a:pt x="446" y="255"/>
                    <a:pt x="446" y="255"/>
                  </a:cubicBezTo>
                  <a:cubicBezTo>
                    <a:pt x="444" y="296"/>
                    <a:pt x="444" y="296"/>
                    <a:pt x="444" y="296"/>
                  </a:cubicBezTo>
                  <a:cubicBezTo>
                    <a:pt x="408" y="318"/>
                    <a:pt x="408" y="318"/>
                    <a:pt x="408" y="318"/>
                  </a:cubicBezTo>
                  <a:cubicBezTo>
                    <a:pt x="384" y="325"/>
                    <a:pt x="384" y="325"/>
                    <a:pt x="384" y="325"/>
                  </a:cubicBezTo>
                  <a:cubicBezTo>
                    <a:pt x="384" y="325"/>
                    <a:pt x="369" y="335"/>
                    <a:pt x="362" y="339"/>
                  </a:cubicBezTo>
                  <a:cubicBezTo>
                    <a:pt x="355" y="344"/>
                    <a:pt x="328" y="344"/>
                    <a:pt x="328" y="344"/>
                  </a:cubicBezTo>
                  <a:cubicBezTo>
                    <a:pt x="328" y="361"/>
                    <a:pt x="328" y="361"/>
                    <a:pt x="328" y="361"/>
                  </a:cubicBezTo>
                  <a:cubicBezTo>
                    <a:pt x="278" y="378"/>
                    <a:pt x="278" y="378"/>
                    <a:pt x="278" y="378"/>
                  </a:cubicBezTo>
                  <a:cubicBezTo>
                    <a:pt x="273" y="359"/>
                    <a:pt x="273" y="359"/>
                    <a:pt x="273" y="359"/>
                  </a:cubicBezTo>
                  <a:cubicBezTo>
                    <a:pt x="218" y="349"/>
                    <a:pt x="218" y="349"/>
                    <a:pt x="218" y="349"/>
                  </a:cubicBezTo>
                  <a:cubicBezTo>
                    <a:pt x="218" y="349"/>
                    <a:pt x="208" y="359"/>
                    <a:pt x="198" y="366"/>
                  </a:cubicBezTo>
                  <a:cubicBezTo>
                    <a:pt x="189" y="373"/>
                    <a:pt x="172" y="380"/>
                    <a:pt x="172" y="380"/>
                  </a:cubicBezTo>
                  <a:cubicBezTo>
                    <a:pt x="172" y="380"/>
                    <a:pt x="174" y="467"/>
                    <a:pt x="162" y="474"/>
                  </a:cubicBezTo>
                  <a:cubicBezTo>
                    <a:pt x="150" y="481"/>
                    <a:pt x="121" y="450"/>
                    <a:pt x="121" y="450"/>
                  </a:cubicBezTo>
                  <a:cubicBezTo>
                    <a:pt x="83" y="462"/>
                    <a:pt x="83" y="462"/>
                    <a:pt x="83" y="462"/>
                  </a:cubicBezTo>
                  <a:cubicBezTo>
                    <a:pt x="75" y="486"/>
                    <a:pt x="75" y="486"/>
                    <a:pt x="75" y="486"/>
                  </a:cubicBezTo>
                  <a:cubicBezTo>
                    <a:pt x="75" y="486"/>
                    <a:pt x="42" y="474"/>
                    <a:pt x="30" y="474"/>
                  </a:cubicBezTo>
                  <a:cubicBezTo>
                    <a:pt x="24" y="474"/>
                    <a:pt x="11" y="477"/>
                    <a:pt x="0" y="479"/>
                  </a:cubicBezTo>
                  <a:cubicBezTo>
                    <a:pt x="6" y="509"/>
                    <a:pt x="6" y="509"/>
                    <a:pt x="6" y="509"/>
                  </a:cubicBezTo>
                  <a:cubicBezTo>
                    <a:pt x="41" y="540"/>
                    <a:pt x="41" y="540"/>
                    <a:pt x="41" y="540"/>
                  </a:cubicBezTo>
                  <a:cubicBezTo>
                    <a:pt x="41" y="540"/>
                    <a:pt x="95" y="524"/>
                    <a:pt x="114" y="527"/>
                  </a:cubicBezTo>
                  <a:cubicBezTo>
                    <a:pt x="133" y="530"/>
                    <a:pt x="147" y="549"/>
                    <a:pt x="147" y="549"/>
                  </a:cubicBezTo>
                  <a:cubicBezTo>
                    <a:pt x="147" y="549"/>
                    <a:pt x="167" y="537"/>
                    <a:pt x="173" y="540"/>
                  </a:cubicBezTo>
                  <a:cubicBezTo>
                    <a:pt x="176" y="542"/>
                    <a:pt x="186" y="554"/>
                    <a:pt x="194" y="564"/>
                  </a:cubicBezTo>
                  <a:cubicBezTo>
                    <a:pt x="226" y="550"/>
                    <a:pt x="226" y="550"/>
                    <a:pt x="226" y="550"/>
                  </a:cubicBezTo>
                  <a:cubicBezTo>
                    <a:pt x="222" y="581"/>
                    <a:pt x="222" y="581"/>
                    <a:pt x="222" y="581"/>
                  </a:cubicBezTo>
                  <a:cubicBezTo>
                    <a:pt x="222" y="581"/>
                    <a:pt x="248" y="581"/>
                    <a:pt x="255" y="586"/>
                  </a:cubicBezTo>
                  <a:cubicBezTo>
                    <a:pt x="261" y="590"/>
                    <a:pt x="259" y="612"/>
                    <a:pt x="259" y="612"/>
                  </a:cubicBezTo>
                  <a:cubicBezTo>
                    <a:pt x="292" y="606"/>
                    <a:pt x="292" y="606"/>
                    <a:pt x="292" y="606"/>
                  </a:cubicBezTo>
                  <a:cubicBezTo>
                    <a:pt x="292" y="606"/>
                    <a:pt x="303" y="617"/>
                    <a:pt x="315" y="626"/>
                  </a:cubicBezTo>
                  <a:cubicBezTo>
                    <a:pt x="328" y="636"/>
                    <a:pt x="331" y="629"/>
                    <a:pt x="342" y="631"/>
                  </a:cubicBezTo>
                  <a:cubicBezTo>
                    <a:pt x="353" y="632"/>
                    <a:pt x="354" y="639"/>
                    <a:pt x="358" y="645"/>
                  </a:cubicBezTo>
                  <a:cubicBezTo>
                    <a:pt x="361" y="651"/>
                    <a:pt x="344" y="665"/>
                    <a:pt x="342" y="673"/>
                  </a:cubicBezTo>
                  <a:cubicBezTo>
                    <a:pt x="340" y="681"/>
                    <a:pt x="369" y="686"/>
                    <a:pt x="383" y="692"/>
                  </a:cubicBezTo>
                  <a:cubicBezTo>
                    <a:pt x="397" y="698"/>
                    <a:pt x="428" y="700"/>
                    <a:pt x="428" y="700"/>
                  </a:cubicBezTo>
                  <a:cubicBezTo>
                    <a:pt x="428" y="700"/>
                    <a:pt x="439" y="710"/>
                    <a:pt x="451" y="710"/>
                  </a:cubicBezTo>
                  <a:cubicBezTo>
                    <a:pt x="464" y="710"/>
                    <a:pt x="459" y="701"/>
                    <a:pt x="473" y="703"/>
                  </a:cubicBezTo>
                  <a:cubicBezTo>
                    <a:pt x="487" y="704"/>
                    <a:pt x="500" y="706"/>
                    <a:pt x="506" y="700"/>
                  </a:cubicBezTo>
                  <a:cubicBezTo>
                    <a:pt x="512" y="693"/>
                    <a:pt x="522" y="689"/>
                    <a:pt x="522" y="689"/>
                  </a:cubicBezTo>
                  <a:cubicBezTo>
                    <a:pt x="522" y="731"/>
                    <a:pt x="522" y="731"/>
                    <a:pt x="522" y="731"/>
                  </a:cubicBezTo>
                  <a:cubicBezTo>
                    <a:pt x="565" y="710"/>
                    <a:pt x="565" y="710"/>
                    <a:pt x="565" y="710"/>
                  </a:cubicBezTo>
                  <a:cubicBezTo>
                    <a:pt x="590" y="726"/>
                    <a:pt x="590" y="726"/>
                    <a:pt x="590" y="726"/>
                  </a:cubicBezTo>
                  <a:cubicBezTo>
                    <a:pt x="590" y="726"/>
                    <a:pt x="590" y="739"/>
                    <a:pt x="593" y="756"/>
                  </a:cubicBezTo>
                  <a:cubicBezTo>
                    <a:pt x="596" y="773"/>
                    <a:pt x="606" y="787"/>
                    <a:pt x="606" y="787"/>
                  </a:cubicBezTo>
                  <a:cubicBezTo>
                    <a:pt x="606" y="787"/>
                    <a:pt x="584" y="796"/>
                    <a:pt x="581" y="806"/>
                  </a:cubicBezTo>
                  <a:cubicBezTo>
                    <a:pt x="578" y="815"/>
                    <a:pt x="576" y="848"/>
                    <a:pt x="573" y="862"/>
                  </a:cubicBezTo>
                  <a:cubicBezTo>
                    <a:pt x="570" y="876"/>
                    <a:pt x="590" y="899"/>
                    <a:pt x="596" y="915"/>
                  </a:cubicBezTo>
                  <a:cubicBezTo>
                    <a:pt x="603" y="931"/>
                    <a:pt x="582" y="965"/>
                    <a:pt x="582" y="965"/>
                  </a:cubicBezTo>
                  <a:cubicBezTo>
                    <a:pt x="551" y="957"/>
                    <a:pt x="551" y="957"/>
                    <a:pt x="551" y="957"/>
                  </a:cubicBezTo>
                  <a:cubicBezTo>
                    <a:pt x="551" y="957"/>
                    <a:pt x="556" y="1001"/>
                    <a:pt x="556" y="1012"/>
                  </a:cubicBezTo>
                  <a:cubicBezTo>
                    <a:pt x="556" y="1023"/>
                    <a:pt x="541" y="1054"/>
                    <a:pt x="541" y="1054"/>
                  </a:cubicBezTo>
                  <a:cubicBezTo>
                    <a:pt x="564" y="1057"/>
                    <a:pt x="564" y="1057"/>
                    <a:pt x="564" y="1057"/>
                  </a:cubicBezTo>
                  <a:cubicBezTo>
                    <a:pt x="558" y="1090"/>
                    <a:pt x="558" y="1090"/>
                    <a:pt x="558" y="1090"/>
                  </a:cubicBezTo>
                  <a:cubicBezTo>
                    <a:pt x="586" y="1085"/>
                    <a:pt x="586" y="1085"/>
                    <a:pt x="586" y="1085"/>
                  </a:cubicBezTo>
                  <a:cubicBezTo>
                    <a:pt x="608" y="1060"/>
                    <a:pt x="608" y="1060"/>
                    <a:pt x="608" y="1060"/>
                  </a:cubicBezTo>
                  <a:cubicBezTo>
                    <a:pt x="608" y="1060"/>
                    <a:pt x="611" y="1093"/>
                    <a:pt x="622" y="1093"/>
                  </a:cubicBezTo>
                  <a:cubicBezTo>
                    <a:pt x="633" y="1093"/>
                    <a:pt x="655" y="1088"/>
                    <a:pt x="655" y="1088"/>
                  </a:cubicBezTo>
                  <a:cubicBezTo>
                    <a:pt x="644" y="1107"/>
                    <a:pt x="644" y="1107"/>
                    <a:pt x="644" y="1107"/>
                  </a:cubicBezTo>
                  <a:cubicBezTo>
                    <a:pt x="644" y="1107"/>
                    <a:pt x="644" y="1132"/>
                    <a:pt x="642" y="1143"/>
                  </a:cubicBezTo>
                  <a:cubicBezTo>
                    <a:pt x="639" y="1154"/>
                    <a:pt x="619" y="1171"/>
                    <a:pt x="619" y="1171"/>
                  </a:cubicBezTo>
                  <a:cubicBezTo>
                    <a:pt x="639" y="1196"/>
                    <a:pt x="639" y="1196"/>
                    <a:pt x="639" y="1196"/>
                  </a:cubicBezTo>
                  <a:cubicBezTo>
                    <a:pt x="639" y="1235"/>
                    <a:pt x="639" y="1235"/>
                    <a:pt x="639" y="1235"/>
                  </a:cubicBezTo>
                  <a:cubicBezTo>
                    <a:pt x="603" y="1333"/>
                    <a:pt x="603" y="1333"/>
                    <a:pt x="603" y="1333"/>
                  </a:cubicBezTo>
                  <a:cubicBezTo>
                    <a:pt x="603" y="1333"/>
                    <a:pt x="622" y="1346"/>
                    <a:pt x="633" y="1352"/>
                  </a:cubicBezTo>
                  <a:cubicBezTo>
                    <a:pt x="644" y="1358"/>
                    <a:pt x="597" y="1399"/>
                    <a:pt x="600" y="1413"/>
                  </a:cubicBezTo>
                  <a:cubicBezTo>
                    <a:pt x="603" y="1427"/>
                    <a:pt x="630" y="1477"/>
                    <a:pt x="647" y="1491"/>
                  </a:cubicBezTo>
                  <a:cubicBezTo>
                    <a:pt x="664" y="1505"/>
                    <a:pt x="667" y="1527"/>
                    <a:pt x="686" y="1538"/>
                  </a:cubicBezTo>
                  <a:cubicBezTo>
                    <a:pt x="706" y="1550"/>
                    <a:pt x="736" y="1564"/>
                    <a:pt x="736" y="1564"/>
                  </a:cubicBezTo>
                  <a:cubicBezTo>
                    <a:pt x="753" y="1547"/>
                    <a:pt x="753" y="1547"/>
                    <a:pt x="753" y="1547"/>
                  </a:cubicBezTo>
                  <a:cubicBezTo>
                    <a:pt x="770" y="1569"/>
                    <a:pt x="770" y="1569"/>
                    <a:pt x="770" y="1569"/>
                  </a:cubicBezTo>
                  <a:cubicBezTo>
                    <a:pt x="770" y="1569"/>
                    <a:pt x="839" y="1583"/>
                    <a:pt x="853" y="1583"/>
                  </a:cubicBezTo>
                  <a:cubicBezTo>
                    <a:pt x="867" y="1583"/>
                    <a:pt x="864" y="1569"/>
                    <a:pt x="864" y="1569"/>
                  </a:cubicBezTo>
                  <a:cubicBezTo>
                    <a:pt x="864" y="1569"/>
                    <a:pt x="873" y="1569"/>
                    <a:pt x="884" y="1572"/>
                  </a:cubicBezTo>
                  <a:cubicBezTo>
                    <a:pt x="895" y="1575"/>
                    <a:pt x="909" y="1594"/>
                    <a:pt x="909" y="1594"/>
                  </a:cubicBezTo>
                  <a:cubicBezTo>
                    <a:pt x="942" y="1594"/>
                    <a:pt x="942" y="1594"/>
                    <a:pt x="942" y="1594"/>
                  </a:cubicBezTo>
                  <a:cubicBezTo>
                    <a:pt x="945" y="1616"/>
                    <a:pt x="945" y="1616"/>
                    <a:pt x="945" y="1616"/>
                  </a:cubicBezTo>
                  <a:cubicBezTo>
                    <a:pt x="981" y="1614"/>
                    <a:pt x="981" y="1614"/>
                    <a:pt x="981" y="1614"/>
                  </a:cubicBezTo>
                  <a:cubicBezTo>
                    <a:pt x="995" y="1636"/>
                    <a:pt x="995" y="1636"/>
                    <a:pt x="995" y="1636"/>
                  </a:cubicBezTo>
                  <a:cubicBezTo>
                    <a:pt x="1028" y="1655"/>
                    <a:pt x="1028" y="1655"/>
                    <a:pt x="1028" y="1655"/>
                  </a:cubicBezTo>
                  <a:cubicBezTo>
                    <a:pt x="1028" y="1655"/>
                    <a:pt x="1040" y="1636"/>
                    <a:pt x="1048" y="1636"/>
                  </a:cubicBezTo>
                  <a:cubicBezTo>
                    <a:pt x="1056" y="1636"/>
                    <a:pt x="1076" y="1672"/>
                    <a:pt x="1076" y="1672"/>
                  </a:cubicBezTo>
                  <a:cubicBezTo>
                    <a:pt x="1117" y="1675"/>
                    <a:pt x="1117" y="1675"/>
                    <a:pt x="1117" y="1675"/>
                  </a:cubicBezTo>
                  <a:cubicBezTo>
                    <a:pt x="1106" y="1697"/>
                    <a:pt x="1106" y="1697"/>
                    <a:pt x="1106" y="1697"/>
                  </a:cubicBezTo>
                  <a:cubicBezTo>
                    <a:pt x="1159" y="1680"/>
                    <a:pt x="1159" y="1680"/>
                    <a:pt x="1159" y="1680"/>
                  </a:cubicBezTo>
                  <a:cubicBezTo>
                    <a:pt x="1184" y="1692"/>
                    <a:pt x="1184" y="1692"/>
                    <a:pt x="1184" y="1692"/>
                  </a:cubicBezTo>
                  <a:cubicBezTo>
                    <a:pt x="1168" y="1717"/>
                    <a:pt x="1168" y="1717"/>
                    <a:pt x="1168" y="1717"/>
                  </a:cubicBezTo>
                  <a:cubicBezTo>
                    <a:pt x="1184" y="1772"/>
                    <a:pt x="1184" y="1772"/>
                    <a:pt x="1184" y="1772"/>
                  </a:cubicBezTo>
                  <a:cubicBezTo>
                    <a:pt x="1179" y="1822"/>
                    <a:pt x="1179" y="1822"/>
                    <a:pt x="1179" y="1822"/>
                  </a:cubicBezTo>
                  <a:cubicBezTo>
                    <a:pt x="1204" y="1856"/>
                    <a:pt x="1204" y="1856"/>
                    <a:pt x="1204" y="1856"/>
                  </a:cubicBezTo>
                  <a:cubicBezTo>
                    <a:pt x="1190" y="1884"/>
                    <a:pt x="1190" y="1884"/>
                    <a:pt x="1190" y="1884"/>
                  </a:cubicBezTo>
                  <a:cubicBezTo>
                    <a:pt x="1176" y="1889"/>
                    <a:pt x="1176" y="1889"/>
                    <a:pt x="1176" y="1889"/>
                  </a:cubicBezTo>
                  <a:cubicBezTo>
                    <a:pt x="1170" y="1909"/>
                    <a:pt x="1170" y="1909"/>
                    <a:pt x="1170" y="1909"/>
                  </a:cubicBezTo>
                  <a:cubicBezTo>
                    <a:pt x="1135" y="1949"/>
                    <a:pt x="1135" y="1949"/>
                    <a:pt x="1135" y="1949"/>
                  </a:cubicBezTo>
                  <a:lnTo>
                    <a:pt x="1142" y="1972"/>
                  </a:lnTo>
                  <a:close/>
                  <a:moveTo>
                    <a:pt x="1514" y="1129"/>
                  </a:moveTo>
                  <a:cubicBezTo>
                    <a:pt x="1514" y="1129"/>
                    <a:pt x="1511" y="1158"/>
                    <a:pt x="1507" y="1167"/>
                  </a:cubicBezTo>
                  <a:cubicBezTo>
                    <a:pt x="1503" y="1175"/>
                    <a:pt x="1460" y="1223"/>
                    <a:pt x="1460" y="1223"/>
                  </a:cubicBezTo>
                  <a:cubicBezTo>
                    <a:pt x="1453" y="1188"/>
                    <a:pt x="1453" y="1188"/>
                    <a:pt x="1453" y="1188"/>
                  </a:cubicBezTo>
                  <a:cubicBezTo>
                    <a:pt x="1424" y="1173"/>
                    <a:pt x="1424" y="1173"/>
                    <a:pt x="1424" y="1173"/>
                  </a:cubicBezTo>
                  <a:cubicBezTo>
                    <a:pt x="1424" y="1173"/>
                    <a:pt x="1407" y="1178"/>
                    <a:pt x="1397" y="1177"/>
                  </a:cubicBezTo>
                  <a:cubicBezTo>
                    <a:pt x="1388" y="1176"/>
                    <a:pt x="1365" y="1162"/>
                    <a:pt x="1365" y="1162"/>
                  </a:cubicBezTo>
                  <a:cubicBezTo>
                    <a:pt x="1344" y="1148"/>
                    <a:pt x="1344" y="1148"/>
                    <a:pt x="1344" y="1148"/>
                  </a:cubicBezTo>
                  <a:cubicBezTo>
                    <a:pt x="1344" y="1148"/>
                    <a:pt x="1330" y="1149"/>
                    <a:pt x="1326" y="1152"/>
                  </a:cubicBezTo>
                  <a:cubicBezTo>
                    <a:pt x="1322" y="1154"/>
                    <a:pt x="1333" y="1180"/>
                    <a:pt x="1333" y="1180"/>
                  </a:cubicBezTo>
                  <a:cubicBezTo>
                    <a:pt x="1310" y="1184"/>
                    <a:pt x="1310" y="1184"/>
                    <a:pt x="1310" y="1184"/>
                  </a:cubicBezTo>
                  <a:cubicBezTo>
                    <a:pt x="1310" y="1184"/>
                    <a:pt x="1279" y="1163"/>
                    <a:pt x="1271" y="1162"/>
                  </a:cubicBezTo>
                  <a:cubicBezTo>
                    <a:pt x="1263" y="1161"/>
                    <a:pt x="1210" y="1160"/>
                    <a:pt x="1210" y="1160"/>
                  </a:cubicBezTo>
                  <a:cubicBezTo>
                    <a:pt x="1189" y="1174"/>
                    <a:pt x="1189" y="1174"/>
                    <a:pt x="1189" y="1174"/>
                  </a:cubicBezTo>
                  <a:cubicBezTo>
                    <a:pt x="1148" y="1190"/>
                    <a:pt x="1148" y="1190"/>
                    <a:pt x="1148" y="1190"/>
                  </a:cubicBezTo>
                  <a:cubicBezTo>
                    <a:pt x="1148" y="1190"/>
                    <a:pt x="1150" y="1171"/>
                    <a:pt x="1147" y="1168"/>
                  </a:cubicBezTo>
                  <a:cubicBezTo>
                    <a:pt x="1145" y="1164"/>
                    <a:pt x="1131" y="1149"/>
                    <a:pt x="1131" y="1149"/>
                  </a:cubicBezTo>
                  <a:cubicBezTo>
                    <a:pt x="1136" y="1108"/>
                    <a:pt x="1136" y="1108"/>
                    <a:pt x="1136" y="1108"/>
                  </a:cubicBezTo>
                  <a:cubicBezTo>
                    <a:pt x="1167" y="1069"/>
                    <a:pt x="1167" y="1069"/>
                    <a:pt x="1167" y="1069"/>
                  </a:cubicBezTo>
                  <a:cubicBezTo>
                    <a:pt x="1146" y="1052"/>
                    <a:pt x="1146" y="1052"/>
                    <a:pt x="1146" y="1052"/>
                  </a:cubicBezTo>
                  <a:cubicBezTo>
                    <a:pt x="1142" y="1019"/>
                    <a:pt x="1142" y="1019"/>
                    <a:pt x="1142" y="1019"/>
                  </a:cubicBezTo>
                  <a:cubicBezTo>
                    <a:pt x="1168" y="1019"/>
                    <a:pt x="1168" y="1019"/>
                    <a:pt x="1168" y="1019"/>
                  </a:cubicBezTo>
                  <a:cubicBezTo>
                    <a:pt x="1154" y="983"/>
                    <a:pt x="1154" y="983"/>
                    <a:pt x="1154" y="983"/>
                  </a:cubicBezTo>
                  <a:cubicBezTo>
                    <a:pt x="1166" y="968"/>
                    <a:pt x="1166" y="968"/>
                    <a:pt x="1166" y="968"/>
                  </a:cubicBezTo>
                  <a:cubicBezTo>
                    <a:pt x="1198" y="983"/>
                    <a:pt x="1198" y="983"/>
                    <a:pt x="1198" y="983"/>
                  </a:cubicBezTo>
                  <a:cubicBezTo>
                    <a:pt x="1190" y="950"/>
                    <a:pt x="1190" y="950"/>
                    <a:pt x="1190" y="950"/>
                  </a:cubicBezTo>
                  <a:cubicBezTo>
                    <a:pt x="1214" y="932"/>
                    <a:pt x="1214" y="932"/>
                    <a:pt x="1214" y="932"/>
                  </a:cubicBezTo>
                  <a:cubicBezTo>
                    <a:pt x="1225" y="910"/>
                    <a:pt x="1225" y="910"/>
                    <a:pt x="1225" y="910"/>
                  </a:cubicBezTo>
                  <a:cubicBezTo>
                    <a:pt x="1238" y="911"/>
                    <a:pt x="1238" y="911"/>
                    <a:pt x="1238" y="911"/>
                  </a:cubicBezTo>
                  <a:cubicBezTo>
                    <a:pt x="1238" y="911"/>
                    <a:pt x="1260" y="945"/>
                    <a:pt x="1268" y="945"/>
                  </a:cubicBezTo>
                  <a:cubicBezTo>
                    <a:pt x="1277" y="945"/>
                    <a:pt x="1290" y="927"/>
                    <a:pt x="1295" y="925"/>
                  </a:cubicBezTo>
                  <a:cubicBezTo>
                    <a:pt x="1301" y="923"/>
                    <a:pt x="1321" y="946"/>
                    <a:pt x="1326" y="942"/>
                  </a:cubicBezTo>
                  <a:cubicBezTo>
                    <a:pt x="1332" y="938"/>
                    <a:pt x="1332" y="930"/>
                    <a:pt x="1332" y="925"/>
                  </a:cubicBezTo>
                  <a:cubicBezTo>
                    <a:pt x="1332" y="920"/>
                    <a:pt x="1332" y="900"/>
                    <a:pt x="1332" y="900"/>
                  </a:cubicBezTo>
                  <a:cubicBezTo>
                    <a:pt x="1347" y="890"/>
                    <a:pt x="1347" y="890"/>
                    <a:pt x="1347" y="890"/>
                  </a:cubicBezTo>
                  <a:cubicBezTo>
                    <a:pt x="1371" y="918"/>
                    <a:pt x="1371" y="918"/>
                    <a:pt x="1371" y="918"/>
                  </a:cubicBezTo>
                  <a:cubicBezTo>
                    <a:pt x="1358" y="949"/>
                    <a:pt x="1358" y="949"/>
                    <a:pt x="1358" y="949"/>
                  </a:cubicBezTo>
                  <a:cubicBezTo>
                    <a:pt x="1358" y="949"/>
                    <a:pt x="1396" y="967"/>
                    <a:pt x="1400" y="974"/>
                  </a:cubicBezTo>
                  <a:cubicBezTo>
                    <a:pt x="1404" y="980"/>
                    <a:pt x="1410" y="1007"/>
                    <a:pt x="1420" y="1012"/>
                  </a:cubicBezTo>
                  <a:cubicBezTo>
                    <a:pt x="1429" y="1017"/>
                    <a:pt x="1461" y="1018"/>
                    <a:pt x="1468" y="1020"/>
                  </a:cubicBezTo>
                  <a:cubicBezTo>
                    <a:pt x="1474" y="1022"/>
                    <a:pt x="1470" y="1027"/>
                    <a:pt x="1468" y="1029"/>
                  </a:cubicBezTo>
                  <a:cubicBezTo>
                    <a:pt x="1465" y="1031"/>
                    <a:pt x="1454" y="1039"/>
                    <a:pt x="1454" y="1039"/>
                  </a:cubicBezTo>
                  <a:cubicBezTo>
                    <a:pt x="1454" y="1039"/>
                    <a:pt x="1460" y="1055"/>
                    <a:pt x="1459" y="1060"/>
                  </a:cubicBezTo>
                  <a:cubicBezTo>
                    <a:pt x="1458" y="1065"/>
                    <a:pt x="1438" y="1080"/>
                    <a:pt x="1438" y="1080"/>
                  </a:cubicBezTo>
                  <a:cubicBezTo>
                    <a:pt x="1438" y="1080"/>
                    <a:pt x="1461" y="1088"/>
                    <a:pt x="1469" y="1090"/>
                  </a:cubicBezTo>
                  <a:cubicBezTo>
                    <a:pt x="1478" y="1092"/>
                    <a:pt x="1497" y="1102"/>
                    <a:pt x="1497" y="1102"/>
                  </a:cubicBezTo>
                  <a:cubicBezTo>
                    <a:pt x="1508" y="1092"/>
                    <a:pt x="1508" y="1092"/>
                    <a:pt x="1508" y="1092"/>
                  </a:cubicBezTo>
                  <a:cubicBezTo>
                    <a:pt x="1532" y="1113"/>
                    <a:pt x="1532" y="1113"/>
                    <a:pt x="1532" y="1113"/>
                  </a:cubicBezTo>
                  <a:lnTo>
                    <a:pt x="1514" y="1129"/>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1" name="Freeform 376">
              <a:extLst>
                <a:ext uri="{FF2B5EF4-FFF2-40B4-BE49-F238E27FC236}">
                  <a16:creationId xmlns:a16="http://schemas.microsoft.com/office/drawing/2014/main" id="{9249A810-D585-43BA-A742-113EEEA80FAA}"/>
                </a:ext>
              </a:extLst>
            </p:cNvPr>
            <p:cNvSpPr>
              <a:spLocks/>
            </p:cNvSpPr>
            <p:nvPr/>
          </p:nvSpPr>
          <p:spPr bwMode="gray">
            <a:xfrm>
              <a:off x="7381128" y="3042158"/>
              <a:ext cx="217177" cy="180428"/>
            </a:xfrm>
            <a:custGeom>
              <a:avLst/>
              <a:gdLst>
                <a:gd name="T0" fmla="*/ 0 w 401"/>
                <a:gd name="T1" fmla="*/ 259 h 333"/>
                <a:gd name="T2" fmla="*/ 5 w 401"/>
                <a:gd name="T3" fmla="*/ 218 h 333"/>
                <a:gd name="T4" fmla="*/ 36 w 401"/>
                <a:gd name="T5" fmla="*/ 179 h 333"/>
                <a:gd name="T6" fmla="*/ 15 w 401"/>
                <a:gd name="T7" fmla="*/ 162 h 333"/>
                <a:gd name="T8" fmla="*/ 11 w 401"/>
                <a:gd name="T9" fmla="*/ 129 h 333"/>
                <a:gd name="T10" fmla="*/ 37 w 401"/>
                <a:gd name="T11" fmla="*/ 129 h 333"/>
                <a:gd name="T12" fmla="*/ 23 w 401"/>
                <a:gd name="T13" fmla="*/ 93 h 333"/>
                <a:gd name="T14" fmla="*/ 35 w 401"/>
                <a:gd name="T15" fmla="*/ 78 h 333"/>
                <a:gd name="T16" fmla="*/ 67 w 401"/>
                <a:gd name="T17" fmla="*/ 93 h 333"/>
                <a:gd name="T18" fmla="*/ 59 w 401"/>
                <a:gd name="T19" fmla="*/ 60 h 333"/>
                <a:gd name="T20" fmla="*/ 83 w 401"/>
                <a:gd name="T21" fmla="*/ 42 h 333"/>
                <a:gd name="T22" fmla="*/ 94 w 401"/>
                <a:gd name="T23" fmla="*/ 20 h 333"/>
                <a:gd name="T24" fmla="*/ 107 w 401"/>
                <a:gd name="T25" fmla="*/ 21 h 333"/>
                <a:gd name="T26" fmla="*/ 137 w 401"/>
                <a:gd name="T27" fmla="*/ 55 h 333"/>
                <a:gd name="T28" fmla="*/ 164 w 401"/>
                <a:gd name="T29" fmla="*/ 35 h 333"/>
                <a:gd name="T30" fmla="*/ 195 w 401"/>
                <a:gd name="T31" fmla="*/ 52 h 333"/>
                <a:gd name="T32" fmla="*/ 201 w 401"/>
                <a:gd name="T33" fmla="*/ 35 h 333"/>
                <a:gd name="T34" fmla="*/ 201 w 401"/>
                <a:gd name="T35" fmla="*/ 10 h 333"/>
                <a:gd name="T36" fmla="*/ 216 w 401"/>
                <a:gd name="T37" fmla="*/ 0 h 333"/>
                <a:gd name="T38" fmla="*/ 240 w 401"/>
                <a:gd name="T39" fmla="*/ 28 h 333"/>
                <a:gd name="T40" fmla="*/ 227 w 401"/>
                <a:gd name="T41" fmla="*/ 59 h 333"/>
                <a:gd name="T42" fmla="*/ 269 w 401"/>
                <a:gd name="T43" fmla="*/ 84 h 333"/>
                <a:gd name="T44" fmla="*/ 289 w 401"/>
                <a:gd name="T45" fmla="*/ 122 h 333"/>
                <a:gd name="T46" fmla="*/ 337 w 401"/>
                <a:gd name="T47" fmla="*/ 130 h 333"/>
                <a:gd name="T48" fmla="*/ 337 w 401"/>
                <a:gd name="T49" fmla="*/ 139 h 333"/>
                <a:gd name="T50" fmla="*/ 323 w 401"/>
                <a:gd name="T51" fmla="*/ 149 h 333"/>
                <a:gd name="T52" fmla="*/ 328 w 401"/>
                <a:gd name="T53" fmla="*/ 170 h 333"/>
                <a:gd name="T54" fmla="*/ 307 w 401"/>
                <a:gd name="T55" fmla="*/ 190 h 333"/>
                <a:gd name="T56" fmla="*/ 338 w 401"/>
                <a:gd name="T57" fmla="*/ 200 h 333"/>
                <a:gd name="T58" fmla="*/ 366 w 401"/>
                <a:gd name="T59" fmla="*/ 212 h 333"/>
                <a:gd name="T60" fmla="*/ 377 w 401"/>
                <a:gd name="T61" fmla="*/ 202 h 333"/>
                <a:gd name="T62" fmla="*/ 401 w 401"/>
                <a:gd name="T63" fmla="*/ 223 h 333"/>
                <a:gd name="T64" fmla="*/ 383 w 401"/>
                <a:gd name="T65" fmla="*/ 239 h 333"/>
                <a:gd name="T66" fmla="*/ 376 w 401"/>
                <a:gd name="T67" fmla="*/ 277 h 333"/>
                <a:gd name="T68" fmla="*/ 329 w 401"/>
                <a:gd name="T69" fmla="*/ 333 h 333"/>
                <a:gd name="T70" fmla="*/ 322 w 401"/>
                <a:gd name="T71" fmla="*/ 298 h 333"/>
                <a:gd name="T72" fmla="*/ 293 w 401"/>
                <a:gd name="T73" fmla="*/ 283 h 333"/>
                <a:gd name="T74" fmla="*/ 266 w 401"/>
                <a:gd name="T75" fmla="*/ 287 h 333"/>
                <a:gd name="T76" fmla="*/ 234 w 401"/>
                <a:gd name="T77" fmla="*/ 272 h 333"/>
                <a:gd name="T78" fmla="*/ 213 w 401"/>
                <a:gd name="T79" fmla="*/ 258 h 333"/>
                <a:gd name="T80" fmla="*/ 195 w 401"/>
                <a:gd name="T81" fmla="*/ 262 h 333"/>
                <a:gd name="T82" fmla="*/ 202 w 401"/>
                <a:gd name="T83" fmla="*/ 290 h 333"/>
                <a:gd name="T84" fmla="*/ 179 w 401"/>
                <a:gd name="T85" fmla="*/ 294 h 333"/>
                <a:gd name="T86" fmla="*/ 140 w 401"/>
                <a:gd name="T87" fmla="*/ 272 h 333"/>
                <a:gd name="T88" fmla="*/ 79 w 401"/>
                <a:gd name="T89" fmla="*/ 270 h 333"/>
                <a:gd name="T90" fmla="*/ 58 w 401"/>
                <a:gd name="T91" fmla="*/ 284 h 333"/>
                <a:gd name="T92" fmla="*/ 17 w 401"/>
                <a:gd name="T93" fmla="*/ 300 h 333"/>
                <a:gd name="T94" fmla="*/ 16 w 401"/>
                <a:gd name="T95" fmla="*/ 278 h 333"/>
                <a:gd name="T96" fmla="*/ 0 w 401"/>
                <a:gd name="T97" fmla="*/ 259 h 3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1"/>
                <a:gd name="T148" fmla="*/ 0 h 333"/>
                <a:gd name="T149" fmla="*/ 401 w 401"/>
                <a:gd name="T150" fmla="*/ 333 h 3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1" h="333">
                  <a:moveTo>
                    <a:pt x="0" y="259"/>
                  </a:moveTo>
                  <a:cubicBezTo>
                    <a:pt x="5" y="218"/>
                    <a:pt x="5" y="218"/>
                    <a:pt x="5" y="218"/>
                  </a:cubicBezTo>
                  <a:cubicBezTo>
                    <a:pt x="36" y="179"/>
                    <a:pt x="36" y="179"/>
                    <a:pt x="36" y="179"/>
                  </a:cubicBezTo>
                  <a:cubicBezTo>
                    <a:pt x="15" y="162"/>
                    <a:pt x="15" y="162"/>
                    <a:pt x="15" y="162"/>
                  </a:cubicBezTo>
                  <a:cubicBezTo>
                    <a:pt x="11" y="129"/>
                    <a:pt x="11" y="129"/>
                    <a:pt x="11" y="129"/>
                  </a:cubicBezTo>
                  <a:cubicBezTo>
                    <a:pt x="37" y="129"/>
                    <a:pt x="37" y="129"/>
                    <a:pt x="37" y="129"/>
                  </a:cubicBezTo>
                  <a:cubicBezTo>
                    <a:pt x="23" y="93"/>
                    <a:pt x="23" y="93"/>
                    <a:pt x="23" y="93"/>
                  </a:cubicBezTo>
                  <a:cubicBezTo>
                    <a:pt x="35" y="78"/>
                    <a:pt x="35" y="78"/>
                    <a:pt x="35" y="78"/>
                  </a:cubicBezTo>
                  <a:cubicBezTo>
                    <a:pt x="67" y="93"/>
                    <a:pt x="67" y="93"/>
                    <a:pt x="67" y="93"/>
                  </a:cubicBezTo>
                  <a:cubicBezTo>
                    <a:pt x="59" y="60"/>
                    <a:pt x="59" y="60"/>
                    <a:pt x="59" y="60"/>
                  </a:cubicBezTo>
                  <a:cubicBezTo>
                    <a:pt x="83" y="42"/>
                    <a:pt x="83" y="42"/>
                    <a:pt x="83" y="42"/>
                  </a:cubicBezTo>
                  <a:cubicBezTo>
                    <a:pt x="94" y="20"/>
                    <a:pt x="94" y="20"/>
                    <a:pt x="94" y="20"/>
                  </a:cubicBezTo>
                  <a:cubicBezTo>
                    <a:pt x="107" y="21"/>
                    <a:pt x="107" y="21"/>
                    <a:pt x="107" y="21"/>
                  </a:cubicBezTo>
                  <a:cubicBezTo>
                    <a:pt x="107" y="21"/>
                    <a:pt x="129" y="55"/>
                    <a:pt x="137" y="55"/>
                  </a:cubicBezTo>
                  <a:cubicBezTo>
                    <a:pt x="146" y="55"/>
                    <a:pt x="159" y="37"/>
                    <a:pt x="164" y="35"/>
                  </a:cubicBezTo>
                  <a:cubicBezTo>
                    <a:pt x="170" y="33"/>
                    <a:pt x="190" y="56"/>
                    <a:pt x="195" y="52"/>
                  </a:cubicBezTo>
                  <a:cubicBezTo>
                    <a:pt x="201" y="48"/>
                    <a:pt x="201" y="40"/>
                    <a:pt x="201" y="35"/>
                  </a:cubicBezTo>
                  <a:cubicBezTo>
                    <a:pt x="201" y="30"/>
                    <a:pt x="201" y="10"/>
                    <a:pt x="201" y="10"/>
                  </a:cubicBezTo>
                  <a:cubicBezTo>
                    <a:pt x="216" y="0"/>
                    <a:pt x="216" y="0"/>
                    <a:pt x="216" y="0"/>
                  </a:cubicBezTo>
                  <a:cubicBezTo>
                    <a:pt x="240" y="28"/>
                    <a:pt x="240" y="28"/>
                    <a:pt x="240" y="28"/>
                  </a:cubicBezTo>
                  <a:cubicBezTo>
                    <a:pt x="227" y="59"/>
                    <a:pt x="227" y="59"/>
                    <a:pt x="227" y="59"/>
                  </a:cubicBezTo>
                  <a:cubicBezTo>
                    <a:pt x="227" y="59"/>
                    <a:pt x="265" y="77"/>
                    <a:pt x="269" y="84"/>
                  </a:cubicBezTo>
                  <a:cubicBezTo>
                    <a:pt x="273" y="90"/>
                    <a:pt x="279" y="117"/>
                    <a:pt x="289" y="122"/>
                  </a:cubicBezTo>
                  <a:cubicBezTo>
                    <a:pt x="298" y="127"/>
                    <a:pt x="330" y="128"/>
                    <a:pt x="337" y="130"/>
                  </a:cubicBezTo>
                  <a:cubicBezTo>
                    <a:pt x="343" y="132"/>
                    <a:pt x="339" y="137"/>
                    <a:pt x="337" y="139"/>
                  </a:cubicBezTo>
                  <a:cubicBezTo>
                    <a:pt x="334" y="141"/>
                    <a:pt x="323" y="149"/>
                    <a:pt x="323" y="149"/>
                  </a:cubicBezTo>
                  <a:cubicBezTo>
                    <a:pt x="323" y="149"/>
                    <a:pt x="329" y="165"/>
                    <a:pt x="328" y="170"/>
                  </a:cubicBezTo>
                  <a:cubicBezTo>
                    <a:pt x="327" y="175"/>
                    <a:pt x="307" y="190"/>
                    <a:pt x="307" y="190"/>
                  </a:cubicBezTo>
                  <a:cubicBezTo>
                    <a:pt x="307" y="190"/>
                    <a:pt x="330" y="198"/>
                    <a:pt x="338" y="200"/>
                  </a:cubicBezTo>
                  <a:cubicBezTo>
                    <a:pt x="347" y="202"/>
                    <a:pt x="366" y="212"/>
                    <a:pt x="366" y="212"/>
                  </a:cubicBezTo>
                  <a:cubicBezTo>
                    <a:pt x="377" y="202"/>
                    <a:pt x="377" y="202"/>
                    <a:pt x="377" y="202"/>
                  </a:cubicBezTo>
                  <a:cubicBezTo>
                    <a:pt x="401" y="223"/>
                    <a:pt x="401" y="223"/>
                    <a:pt x="401" y="223"/>
                  </a:cubicBezTo>
                  <a:cubicBezTo>
                    <a:pt x="383" y="239"/>
                    <a:pt x="383" y="239"/>
                    <a:pt x="383" y="239"/>
                  </a:cubicBezTo>
                  <a:cubicBezTo>
                    <a:pt x="383" y="239"/>
                    <a:pt x="380" y="268"/>
                    <a:pt x="376" y="277"/>
                  </a:cubicBezTo>
                  <a:cubicBezTo>
                    <a:pt x="372" y="285"/>
                    <a:pt x="329" y="333"/>
                    <a:pt x="329" y="333"/>
                  </a:cubicBezTo>
                  <a:cubicBezTo>
                    <a:pt x="322" y="298"/>
                    <a:pt x="322" y="298"/>
                    <a:pt x="322" y="298"/>
                  </a:cubicBezTo>
                  <a:cubicBezTo>
                    <a:pt x="293" y="283"/>
                    <a:pt x="293" y="283"/>
                    <a:pt x="293" y="283"/>
                  </a:cubicBezTo>
                  <a:cubicBezTo>
                    <a:pt x="293" y="283"/>
                    <a:pt x="276" y="288"/>
                    <a:pt x="266" y="287"/>
                  </a:cubicBezTo>
                  <a:cubicBezTo>
                    <a:pt x="257" y="286"/>
                    <a:pt x="234" y="272"/>
                    <a:pt x="234" y="272"/>
                  </a:cubicBezTo>
                  <a:cubicBezTo>
                    <a:pt x="213" y="258"/>
                    <a:pt x="213" y="258"/>
                    <a:pt x="213" y="258"/>
                  </a:cubicBezTo>
                  <a:cubicBezTo>
                    <a:pt x="213" y="258"/>
                    <a:pt x="199" y="259"/>
                    <a:pt x="195" y="262"/>
                  </a:cubicBezTo>
                  <a:cubicBezTo>
                    <a:pt x="191" y="264"/>
                    <a:pt x="202" y="290"/>
                    <a:pt x="202" y="290"/>
                  </a:cubicBezTo>
                  <a:cubicBezTo>
                    <a:pt x="179" y="294"/>
                    <a:pt x="179" y="294"/>
                    <a:pt x="179" y="294"/>
                  </a:cubicBezTo>
                  <a:cubicBezTo>
                    <a:pt x="179" y="294"/>
                    <a:pt x="148" y="273"/>
                    <a:pt x="140" y="272"/>
                  </a:cubicBezTo>
                  <a:cubicBezTo>
                    <a:pt x="132" y="271"/>
                    <a:pt x="79" y="270"/>
                    <a:pt x="79" y="270"/>
                  </a:cubicBezTo>
                  <a:cubicBezTo>
                    <a:pt x="58" y="284"/>
                    <a:pt x="58" y="284"/>
                    <a:pt x="58" y="284"/>
                  </a:cubicBezTo>
                  <a:cubicBezTo>
                    <a:pt x="17" y="300"/>
                    <a:pt x="17" y="300"/>
                    <a:pt x="17" y="300"/>
                  </a:cubicBezTo>
                  <a:cubicBezTo>
                    <a:pt x="17" y="300"/>
                    <a:pt x="19" y="281"/>
                    <a:pt x="16" y="278"/>
                  </a:cubicBezTo>
                  <a:cubicBezTo>
                    <a:pt x="14" y="274"/>
                    <a:pt x="0" y="259"/>
                    <a:pt x="0" y="259"/>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2" name="Freeform 377">
              <a:extLst>
                <a:ext uri="{FF2B5EF4-FFF2-40B4-BE49-F238E27FC236}">
                  <a16:creationId xmlns:a16="http://schemas.microsoft.com/office/drawing/2014/main" id="{8E0B5A84-C8AB-4ED3-BC35-BD883634A561}"/>
                </a:ext>
              </a:extLst>
            </p:cNvPr>
            <p:cNvSpPr>
              <a:spLocks noEditPoints="1"/>
            </p:cNvSpPr>
            <p:nvPr/>
          </p:nvSpPr>
          <p:spPr bwMode="gray">
            <a:xfrm>
              <a:off x="5835496" y="2340495"/>
              <a:ext cx="640839" cy="326774"/>
            </a:xfrm>
            <a:custGeom>
              <a:avLst/>
              <a:gdLst>
                <a:gd name="T0" fmla="*/ 1173 w 1182"/>
                <a:gd name="T1" fmla="*/ 545 h 602"/>
                <a:gd name="T2" fmla="*/ 1124 w 1182"/>
                <a:gd name="T3" fmla="*/ 534 h 602"/>
                <a:gd name="T4" fmla="*/ 1098 w 1182"/>
                <a:gd name="T5" fmla="*/ 487 h 602"/>
                <a:gd name="T6" fmla="*/ 1071 w 1182"/>
                <a:gd name="T7" fmla="*/ 483 h 602"/>
                <a:gd name="T8" fmla="*/ 1060 w 1182"/>
                <a:gd name="T9" fmla="*/ 452 h 602"/>
                <a:gd name="T10" fmla="*/ 1075 w 1182"/>
                <a:gd name="T11" fmla="*/ 418 h 602"/>
                <a:gd name="T12" fmla="*/ 1095 w 1182"/>
                <a:gd name="T13" fmla="*/ 403 h 602"/>
                <a:gd name="T14" fmla="*/ 1082 w 1182"/>
                <a:gd name="T15" fmla="*/ 387 h 602"/>
                <a:gd name="T16" fmla="*/ 1084 w 1182"/>
                <a:gd name="T17" fmla="*/ 347 h 602"/>
                <a:gd name="T18" fmla="*/ 1058 w 1182"/>
                <a:gd name="T19" fmla="*/ 329 h 602"/>
                <a:gd name="T20" fmla="*/ 1060 w 1182"/>
                <a:gd name="T21" fmla="*/ 293 h 602"/>
                <a:gd name="T22" fmla="*/ 1091 w 1182"/>
                <a:gd name="T23" fmla="*/ 269 h 602"/>
                <a:gd name="T24" fmla="*/ 1080 w 1182"/>
                <a:gd name="T25" fmla="*/ 255 h 602"/>
                <a:gd name="T26" fmla="*/ 1026 w 1182"/>
                <a:gd name="T27" fmla="*/ 287 h 602"/>
                <a:gd name="T28" fmla="*/ 1015 w 1182"/>
                <a:gd name="T29" fmla="*/ 284 h 602"/>
                <a:gd name="T30" fmla="*/ 1002 w 1182"/>
                <a:gd name="T31" fmla="*/ 316 h 602"/>
                <a:gd name="T32" fmla="*/ 959 w 1182"/>
                <a:gd name="T33" fmla="*/ 313 h 602"/>
                <a:gd name="T34" fmla="*/ 957 w 1182"/>
                <a:gd name="T35" fmla="*/ 345 h 602"/>
                <a:gd name="T36" fmla="*/ 908 w 1182"/>
                <a:gd name="T37" fmla="*/ 351 h 602"/>
                <a:gd name="T38" fmla="*/ 857 w 1182"/>
                <a:gd name="T39" fmla="*/ 409 h 602"/>
                <a:gd name="T40" fmla="*/ 821 w 1182"/>
                <a:gd name="T41" fmla="*/ 380 h 602"/>
                <a:gd name="T42" fmla="*/ 806 w 1182"/>
                <a:gd name="T43" fmla="*/ 396 h 602"/>
                <a:gd name="T44" fmla="*/ 800 w 1182"/>
                <a:gd name="T45" fmla="*/ 417 h 602"/>
                <a:gd name="T46" fmla="*/ 849 w 1182"/>
                <a:gd name="T47" fmla="*/ 441 h 602"/>
                <a:gd name="T48" fmla="*/ 818 w 1182"/>
                <a:gd name="T49" fmla="*/ 442 h 602"/>
                <a:gd name="T50" fmla="*/ 820 w 1182"/>
                <a:gd name="T51" fmla="*/ 469 h 602"/>
                <a:gd name="T52" fmla="*/ 831 w 1182"/>
                <a:gd name="T53" fmla="*/ 482 h 602"/>
                <a:gd name="T54" fmla="*/ 841 w 1182"/>
                <a:gd name="T55" fmla="*/ 532 h 602"/>
                <a:gd name="T56" fmla="*/ 872 w 1182"/>
                <a:gd name="T57" fmla="*/ 564 h 602"/>
                <a:gd name="T58" fmla="*/ 908 w 1182"/>
                <a:gd name="T59" fmla="*/ 554 h 602"/>
                <a:gd name="T60" fmla="*/ 896 w 1182"/>
                <a:gd name="T61" fmla="*/ 589 h 602"/>
                <a:gd name="T62" fmla="*/ 908 w 1182"/>
                <a:gd name="T63" fmla="*/ 590 h 602"/>
                <a:gd name="T64" fmla="*/ 931 w 1182"/>
                <a:gd name="T65" fmla="*/ 571 h 602"/>
                <a:gd name="T66" fmla="*/ 945 w 1182"/>
                <a:gd name="T67" fmla="*/ 582 h 602"/>
                <a:gd name="T68" fmla="*/ 975 w 1182"/>
                <a:gd name="T69" fmla="*/ 577 h 602"/>
                <a:gd name="T70" fmla="*/ 999 w 1182"/>
                <a:gd name="T71" fmla="*/ 538 h 602"/>
                <a:gd name="T72" fmla="*/ 1057 w 1182"/>
                <a:gd name="T73" fmla="*/ 602 h 602"/>
                <a:gd name="T74" fmla="*/ 1101 w 1182"/>
                <a:gd name="T75" fmla="*/ 599 h 602"/>
                <a:gd name="T76" fmla="*/ 1148 w 1182"/>
                <a:gd name="T77" fmla="*/ 564 h 602"/>
                <a:gd name="T78" fmla="*/ 1182 w 1182"/>
                <a:gd name="T79" fmla="*/ 564 h 602"/>
                <a:gd name="T80" fmla="*/ 1173 w 1182"/>
                <a:gd name="T81" fmla="*/ 545 h 602"/>
                <a:gd name="T82" fmla="*/ 50 w 1182"/>
                <a:gd name="T83" fmla="*/ 13 h 602"/>
                <a:gd name="T84" fmla="*/ 18 w 1182"/>
                <a:gd name="T85" fmla="*/ 8 h 602"/>
                <a:gd name="T86" fmla="*/ 3 w 1182"/>
                <a:gd name="T87" fmla="*/ 32 h 602"/>
                <a:gd name="T88" fmla="*/ 38 w 1182"/>
                <a:gd name="T89" fmla="*/ 30 h 602"/>
                <a:gd name="T90" fmla="*/ 50 w 1182"/>
                <a:gd name="T91" fmla="*/ 13 h 602"/>
                <a:gd name="T92" fmla="*/ 77 w 1182"/>
                <a:gd name="T93" fmla="*/ 48 h 602"/>
                <a:gd name="T94" fmla="*/ 76 w 1182"/>
                <a:gd name="T95" fmla="*/ 68 h 602"/>
                <a:gd name="T96" fmla="*/ 77 w 1182"/>
                <a:gd name="T97" fmla="*/ 48 h 6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82"/>
                <a:gd name="T148" fmla="*/ 0 h 602"/>
                <a:gd name="T149" fmla="*/ 1182 w 1182"/>
                <a:gd name="T150" fmla="*/ 602 h 6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82" h="602">
                  <a:moveTo>
                    <a:pt x="1173" y="545"/>
                  </a:moveTo>
                  <a:cubicBezTo>
                    <a:pt x="1173" y="545"/>
                    <a:pt x="1142" y="539"/>
                    <a:pt x="1124" y="534"/>
                  </a:cubicBezTo>
                  <a:cubicBezTo>
                    <a:pt x="1107" y="530"/>
                    <a:pt x="1098" y="487"/>
                    <a:pt x="1098" y="487"/>
                  </a:cubicBezTo>
                  <a:cubicBezTo>
                    <a:pt x="1071" y="483"/>
                    <a:pt x="1071" y="483"/>
                    <a:pt x="1071" y="483"/>
                  </a:cubicBezTo>
                  <a:cubicBezTo>
                    <a:pt x="1071" y="483"/>
                    <a:pt x="1062" y="461"/>
                    <a:pt x="1060" y="452"/>
                  </a:cubicBezTo>
                  <a:cubicBezTo>
                    <a:pt x="1058" y="443"/>
                    <a:pt x="1075" y="418"/>
                    <a:pt x="1075" y="418"/>
                  </a:cubicBezTo>
                  <a:cubicBezTo>
                    <a:pt x="1095" y="403"/>
                    <a:pt x="1095" y="403"/>
                    <a:pt x="1095" y="403"/>
                  </a:cubicBezTo>
                  <a:cubicBezTo>
                    <a:pt x="1082" y="387"/>
                    <a:pt x="1082" y="387"/>
                    <a:pt x="1082" y="387"/>
                  </a:cubicBezTo>
                  <a:cubicBezTo>
                    <a:pt x="1084" y="347"/>
                    <a:pt x="1084" y="347"/>
                    <a:pt x="1084" y="347"/>
                  </a:cubicBezTo>
                  <a:cubicBezTo>
                    <a:pt x="1058" y="329"/>
                    <a:pt x="1058" y="329"/>
                    <a:pt x="1058" y="329"/>
                  </a:cubicBezTo>
                  <a:cubicBezTo>
                    <a:pt x="1060" y="293"/>
                    <a:pt x="1060" y="293"/>
                    <a:pt x="1060" y="293"/>
                  </a:cubicBezTo>
                  <a:cubicBezTo>
                    <a:pt x="1091" y="269"/>
                    <a:pt x="1091" y="269"/>
                    <a:pt x="1091" y="269"/>
                  </a:cubicBezTo>
                  <a:cubicBezTo>
                    <a:pt x="1080" y="255"/>
                    <a:pt x="1080" y="255"/>
                    <a:pt x="1080" y="255"/>
                  </a:cubicBezTo>
                  <a:cubicBezTo>
                    <a:pt x="1026" y="287"/>
                    <a:pt x="1026" y="287"/>
                    <a:pt x="1026" y="287"/>
                  </a:cubicBezTo>
                  <a:cubicBezTo>
                    <a:pt x="1015" y="284"/>
                    <a:pt x="1015" y="284"/>
                    <a:pt x="1015" y="284"/>
                  </a:cubicBezTo>
                  <a:cubicBezTo>
                    <a:pt x="1002" y="316"/>
                    <a:pt x="1002" y="316"/>
                    <a:pt x="1002" y="316"/>
                  </a:cubicBezTo>
                  <a:cubicBezTo>
                    <a:pt x="959" y="313"/>
                    <a:pt x="959" y="313"/>
                    <a:pt x="959" y="313"/>
                  </a:cubicBezTo>
                  <a:cubicBezTo>
                    <a:pt x="957" y="345"/>
                    <a:pt x="957" y="345"/>
                    <a:pt x="957" y="345"/>
                  </a:cubicBezTo>
                  <a:cubicBezTo>
                    <a:pt x="908" y="351"/>
                    <a:pt x="908" y="351"/>
                    <a:pt x="908" y="351"/>
                  </a:cubicBezTo>
                  <a:cubicBezTo>
                    <a:pt x="908" y="351"/>
                    <a:pt x="873" y="407"/>
                    <a:pt x="857" y="409"/>
                  </a:cubicBezTo>
                  <a:cubicBezTo>
                    <a:pt x="841" y="411"/>
                    <a:pt x="821" y="380"/>
                    <a:pt x="821" y="380"/>
                  </a:cubicBezTo>
                  <a:cubicBezTo>
                    <a:pt x="821" y="380"/>
                    <a:pt x="808" y="389"/>
                    <a:pt x="806" y="396"/>
                  </a:cubicBezTo>
                  <a:cubicBezTo>
                    <a:pt x="805" y="399"/>
                    <a:pt x="802" y="409"/>
                    <a:pt x="800" y="417"/>
                  </a:cubicBezTo>
                  <a:cubicBezTo>
                    <a:pt x="829" y="428"/>
                    <a:pt x="857" y="440"/>
                    <a:pt x="849" y="441"/>
                  </a:cubicBezTo>
                  <a:cubicBezTo>
                    <a:pt x="843" y="442"/>
                    <a:pt x="832" y="442"/>
                    <a:pt x="818" y="442"/>
                  </a:cubicBezTo>
                  <a:cubicBezTo>
                    <a:pt x="820" y="469"/>
                    <a:pt x="820" y="469"/>
                    <a:pt x="820" y="469"/>
                  </a:cubicBezTo>
                  <a:cubicBezTo>
                    <a:pt x="831" y="482"/>
                    <a:pt x="831" y="482"/>
                    <a:pt x="831" y="482"/>
                  </a:cubicBezTo>
                  <a:cubicBezTo>
                    <a:pt x="841" y="532"/>
                    <a:pt x="841" y="532"/>
                    <a:pt x="841" y="532"/>
                  </a:cubicBezTo>
                  <a:cubicBezTo>
                    <a:pt x="872" y="564"/>
                    <a:pt x="872" y="564"/>
                    <a:pt x="872" y="564"/>
                  </a:cubicBezTo>
                  <a:cubicBezTo>
                    <a:pt x="872" y="564"/>
                    <a:pt x="891" y="552"/>
                    <a:pt x="908" y="554"/>
                  </a:cubicBezTo>
                  <a:cubicBezTo>
                    <a:pt x="926" y="555"/>
                    <a:pt x="896" y="589"/>
                    <a:pt x="896" y="589"/>
                  </a:cubicBezTo>
                  <a:cubicBezTo>
                    <a:pt x="908" y="590"/>
                    <a:pt x="908" y="590"/>
                    <a:pt x="908" y="590"/>
                  </a:cubicBezTo>
                  <a:cubicBezTo>
                    <a:pt x="931" y="571"/>
                    <a:pt x="931" y="571"/>
                    <a:pt x="931" y="571"/>
                  </a:cubicBezTo>
                  <a:cubicBezTo>
                    <a:pt x="945" y="582"/>
                    <a:pt x="945" y="582"/>
                    <a:pt x="945" y="582"/>
                  </a:cubicBezTo>
                  <a:cubicBezTo>
                    <a:pt x="975" y="577"/>
                    <a:pt x="975" y="577"/>
                    <a:pt x="975" y="577"/>
                  </a:cubicBezTo>
                  <a:cubicBezTo>
                    <a:pt x="975" y="577"/>
                    <a:pt x="969" y="538"/>
                    <a:pt x="999" y="538"/>
                  </a:cubicBezTo>
                  <a:cubicBezTo>
                    <a:pt x="1028" y="538"/>
                    <a:pt x="1057" y="602"/>
                    <a:pt x="1057" y="602"/>
                  </a:cubicBezTo>
                  <a:cubicBezTo>
                    <a:pt x="1101" y="599"/>
                    <a:pt x="1101" y="599"/>
                    <a:pt x="1101" y="599"/>
                  </a:cubicBezTo>
                  <a:cubicBezTo>
                    <a:pt x="1101" y="599"/>
                    <a:pt x="1132" y="564"/>
                    <a:pt x="1148" y="564"/>
                  </a:cubicBezTo>
                  <a:cubicBezTo>
                    <a:pt x="1161" y="564"/>
                    <a:pt x="1176" y="564"/>
                    <a:pt x="1182" y="564"/>
                  </a:cubicBezTo>
                  <a:lnTo>
                    <a:pt x="1173" y="545"/>
                  </a:lnTo>
                  <a:close/>
                  <a:moveTo>
                    <a:pt x="50" y="13"/>
                  </a:moveTo>
                  <a:cubicBezTo>
                    <a:pt x="43" y="8"/>
                    <a:pt x="35" y="0"/>
                    <a:pt x="18" y="8"/>
                  </a:cubicBezTo>
                  <a:cubicBezTo>
                    <a:pt x="18" y="8"/>
                    <a:pt x="0" y="24"/>
                    <a:pt x="3" y="32"/>
                  </a:cubicBezTo>
                  <a:cubicBezTo>
                    <a:pt x="6" y="39"/>
                    <a:pt x="17" y="32"/>
                    <a:pt x="38" y="30"/>
                  </a:cubicBezTo>
                  <a:cubicBezTo>
                    <a:pt x="60" y="28"/>
                    <a:pt x="58" y="17"/>
                    <a:pt x="50" y="13"/>
                  </a:cubicBezTo>
                  <a:close/>
                  <a:moveTo>
                    <a:pt x="77" y="48"/>
                  </a:moveTo>
                  <a:cubicBezTo>
                    <a:pt x="49" y="48"/>
                    <a:pt x="53" y="70"/>
                    <a:pt x="76" y="68"/>
                  </a:cubicBezTo>
                  <a:cubicBezTo>
                    <a:pt x="98" y="67"/>
                    <a:pt x="77" y="48"/>
                    <a:pt x="77" y="48"/>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3" name="Freeform 378">
              <a:extLst>
                <a:ext uri="{FF2B5EF4-FFF2-40B4-BE49-F238E27FC236}">
                  <a16:creationId xmlns:a16="http://schemas.microsoft.com/office/drawing/2014/main" id="{B8DA7968-1AB2-464A-8D67-7AFE6509A47A}"/>
                </a:ext>
              </a:extLst>
            </p:cNvPr>
            <p:cNvSpPr>
              <a:spLocks noEditPoints="1"/>
            </p:cNvSpPr>
            <p:nvPr/>
          </p:nvSpPr>
          <p:spPr bwMode="gray">
            <a:xfrm>
              <a:off x="5254130" y="2379922"/>
              <a:ext cx="1619138" cy="1428050"/>
            </a:xfrm>
            <a:custGeom>
              <a:avLst/>
              <a:gdLst>
                <a:gd name="T0" fmla="*/ 2770 w 2987"/>
                <a:gd name="T1" fmla="*/ 782 h 2634"/>
                <a:gd name="T2" fmla="*/ 2624 w 2987"/>
                <a:gd name="T3" fmla="*/ 593 h 2634"/>
                <a:gd name="T4" fmla="*/ 2289 w 2987"/>
                <a:gd name="T5" fmla="*/ 531 h 2634"/>
                <a:gd name="T6" fmla="*/ 2018 w 2987"/>
                <a:gd name="T7" fmla="*/ 509 h 2634"/>
                <a:gd name="T8" fmla="*/ 1904 w 2987"/>
                <a:gd name="T9" fmla="*/ 409 h 2634"/>
                <a:gd name="T10" fmla="*/ 1644 w 2987"/>
                <a:gd name="T11" fmla="*/ 95 h 2634"/>
                <a:gd name="T12" fmla="*/ 1251 w 2987"/>
                <a:gd name="T13" fmla="*/ 10 h 2634"/>
                <a:gd name="T14" fmla="*/ 1143 w 2987"/>
                <a:gd name="T15" fmla="*/ 458 h 2634"/>
                <a:gd name="T16" fmla="*/ 991 w 2987"/>
                <a:gd name="T17" fmla="*/ 318 h 2634"/>
                <a:gd name="T18" fmla="*/ 883 w 2987"/>
                <a:gd name="T19" fmla="*/ 407 h 2634"/>
                <a:gd name="T20" fmla="*/ 734 w 2987"/>
                <a:gd name="T21" fmla="*/ 189 h 2634"/>
                <a:gd name="T22" fmla="*/ 345 w 2987"/>
                <a:gd name="T23" fmla="*/ 239 h 2634"/>
                <a:gd name="T24" fmla="*/ 267 w 2987"/>
                <a:gd name="T25" fmla="*/ 350 h 2634"/>
                <a:gd name="T26" fmla="*/ 368 w 2987"/>
                <a:gd name="T27" fmla="*/ 552 h 2634"/>
                <a:gd name="T28" fmla="*/ 221 w 2987"/>
                <a:gd name="T29" fmla="*/ 1230 h 2634"/>
                <a:gd name="T30" fmla="*/ 0 w 2987"/>
                <a:gd name="T31" fmla="*/ 1378 h 2634"/>
                <a:gd name="T32" fmla="*/ 189 w 2987"/>
                <a:gd name="T33" fmla="*/ 1591 h 2634"/>
                <a:gd name="T34" fmla="*/ 492 w 2987"/>
                <a:gd name="T35" fmla="*/ 1527 h 2634"/>
                <a:gd name="T36" fmla="*/ 694 w 2987"/>
                <a:gd name="T37" fmla="*/ 1527 h 2634"/>
                <a:gd name="T38" fmla="*/ 722 w 2987"/>
                <a:gd name="T39" fmla="*/ 1689 h 2634"/>
                <a:gd name="T40" fmla="*/ 815 w 2987"/>
                <a:gd name="T41" fmla="*/ 1830 h 2634"/>
                <a:gd name="T42" fmla="*/ 1104 w 2987"/>
                <a:gd name="T43" fmla="*/ 1722 h 2634"/>
                <a:gd name="T44" fmla="*/ 1084 w 2987"/>
                <a:gd name="T45" fmla="*/ 1413 h 2634"/>
                <a:gd name="T46" fmla="*/ 1372 w 2987"/>
                <a:gd name="T47" fmla="*/ 1512 h 2634"/>
                <a:gd name="T48" fmla="*/ 1490 w 2987"/>
                <a:gd name="T49" fmla="*/ 1497 h 2634"/>
                <a:gd name="T50" fmla="*/ 1442 w 2987"/>
                <a:gd name="T51" fmla="*/ 1721 h 2634"/>
                <a:gd name="T52" fmla="*/ 1480 w 2987"/>
                <a:gd name="T53" fmla="*/ 1817 h 2634"/>
                <a:gd name="T54" fmla="*/ 1551 w 2987"/>
                <a:gd name="T55" fmla="*/ 1939 h 2634"/>
                <a:gd name="T56" fmla="*/ 1645 w 2987"/>
                <a:gd name="T57" fmla="*/ 2053 h 2634"/>
                <a:gd name="T58" fmla="*/ 1629 w 2987"/>
                <a:gd name="T59" fmla="*/ 2280 h 2634"/>
                <a:gd name="T60" fmla="*/ 1778 w 2987"/>
                <a:gd name="T61" fmla="*/ 2286 h 2634"/>
                <a:gd name="T62" fmla="*/ 1778 w 2987"/>
                <a:gd name="T63" fmla="*/ 2445 h 2634"/>
                <a:gd name="T64" fmla="*/ 1860 w 2987"/>
                <a:gd name="T65" fmla="*/ 2626 h 2634"/>
                <a:gd name="T66" fmla="*/ 1931 w 2987"/>
                <a:gd name="T67" fmla="*/ 2513 h 2634"/>
                <a:gd name="T68" fmla="*/ 2130 w 2987"/>
                <a:gd name="T69" fmla="*/ 2483 h 2634"/>
                <a:gd name="T70" fmla="*/ 2397 w 2987"/>
                <a:gd name="T71" fmla="*/ 2357 h 2634"/>
                <a:gd name="T72" fmla="*/ 2453 w 2987"/>
                <a:gd name="T73" fmla="*/ 2288 h 2634"/>
                <a:gd name="T74" fmla="*/ 2421 w 2987"/>
                <a:gd name="T75" fmla="*/ 2030 h 2634"/>
                <a:gd name="T76" fmla="*/ 2468 w 2987"/>
                <a:gd name="T77" fmla="*/ 1875 h 2634"/>
                <a:gd name="T78" fmla="*/ 2670 w 2987"/>
                <a:gd name="T79" fmla="*/ 1764 h 2634"/>
                <a:gd name="T80" fmla="*/ 2640 w 2987"/>
                <a:gd name="T81" fmla="*/ 1579 h 2634"/>
                <a:gd name="T82" fmla="*/ 2590 w 2987"/>
                <a:gd name="T83" fmla="*/ 1343 h 2634"/>
                <a:gd name="T84" fmla="*/ 2487 w 2987"/>
                <a:gd name="T85" fmla="*/ 1141 h 2634"/>
                <a:gd name="T86" fmla="*/ 2687 w 2987"/>
                <a:gd name="T87" fmla="*/ 1009 h 2634"/>
                <a:gd name="T88" fmla="*/ 2932 w 2987"/>
                <a:gd name="T89" fmla="*/ 974 h 2634"/>
                <a:gd name="T90" fmla="*/ 1415 w 2987"/>
                <a:gd name="T91" fmla="*/ 869 h 2634"/>
                <a:gd name="T92" fmla="*/ 1241 w 2987"/>
                <a:gd name="T93" fmla="*/ 819 h 2634"/>
                <a:gd name="T94" fmla="*/ 1192 w 2987"/>
                <a:gd name="T95" fmla="*/ 683 h 2634"/>
                <a:gd name="T96" fmla="*/ 1408 w 2987"/>
                <a:gd name="T97" fmla="*/ 761 h 2634"/>
                <a:gd name="T98" fmla="*/ 924 w 2987"/>
                <a:gd name="T99" fmla="*/ 168 h 2634"/>
                <a:gd name="T100" fmla="*/ 861 w 2987"/>
                <a:gd name="T101" fmla="*/ 132 h 2634"/>
                <a:gd name="T102" fmla="*/ 776 w 2987"/>
                <a:gd name="T103" fmla="*/ 126 h 2634"/>
                <a:gd name="T104" fmla="*/ 177 w 2987"/>
                <a:gd name="T105" fmla="*/ 199 h 2634"/>
                <a:gd name="T106" fmla="*/ 710 w 2987"/>
                <a:gd name="T107" fmla="*/ 134 h 2634"/>
                <a:gd name="T108" fmla="*/ 354 w 2987"/>
                <a:gd name="T109" fmla="*/ 173 h 2634"/>
                <a:gd name="T110" fmla="*/ 333 w 2987"/>
                <a:gd name="T111" fmla="*/ 183 h 2634"/>
                <a:gd name="T112" fmla="*/ 562 w 2987"/>
                <a:gd name="T113" fmla="*/ 130 h 26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87"/>
                <a:gd name="T172" fmla="*/ 0 h 2634"/>
                <a:gd name="T173" fmla="*/ 2987 w 2987"/>
                <a:gd name="T174" fmla="*/ 2634 h 26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87" h="2634">
                  <a:moveTo>
                    <a:pt x="2966" y="871"/>
                  </a:moveTo>
                  <a:cubicBezTo>
                    <a:pt x="2960" y="868"/>
                    <a:pt x="2940" y="880"/>
                    <a:pt x="2940" y="880"/>
                  </a:cubicBezTo>
                  <a:cubicBezTo>
                    <a:pt x="2940" y="880"/>
                    <a:pt x="2926" y="861"/>
                    <a:pt x="2907" y="858"/>
                  </a:cubicBezTo>
                  <a:cubicBezTo>
                    <a:pt x="2888" y="855"/>
                    <a:pt x="2834" y="871"/>
                    <a:pt x="2834" y="871"/>
                  </a:cubicBezTo>
                  <a:cubicBezTo>
                    <a:pt x="2799" y="840"/>
                    <a:pt x="2799" y="840"/>
                    <a:pt x="2799" y="840"/>
                  </a:cubicBezTo>
                  <a:cubicBezTo>
                    <a:pt x="2792" y="807"/>
                    <a:pt x="2792" y="807"/>
                    <a:pt x="2792" y="807"/>
                  </a:cubicBezTo>
                  <a:cubicBezTo>
                    <a:pt x="2770" y="782"/>
                    <a:pt x="2770" y="782"/>
                    <a:pt x="2770" y="782"/>
                  </a:cubicBezTo>
                  <a:cubicBezTo>
                    <a:pt x="2734" y="798"/>
                    <a:pt x="2734" y="798"/>
                    <a:pt x="2734" y="798"/>
                  </a:cubicBezTo>
                  <a:cubicBezTo>
                    <a:pt x="2726" y="779"/>
                    <a:pt x="2726" y="779"/>
                    <a:pt x="2726" y="779"/>
                  </a:cubicBezTo>
                  <a:cubicBezTo>
                    <a:pt x="2754" y="750"/>
                    <a:pt x="2754" y="750"/>
                    <a:pt x="2754" y="750"/>
                  </a:cubicBezTo>
                  <a:cubicBezTo>
                    <a:pt x="2703" y="734"/>
                    <a:pt x="2703" y="734"/>
                    <a:pt x="2703" y="734"/>
                  </a:cubicBezTo>
                  <a:cubicBezTo>
                    <a:pt x="2703" y="734"/>
                    <a:pt x="2659" y="669"/>
                    <a:pt x="2650" y="661"/>
                  </a:cubicBezTo>
                  <a:cubicBezTo>
                    <a:pt x="2641" y="652"/>
                    <a:pt x="2627" y="643"/>
                    <a:pt x="2627" y="643"/>
                  </a:cubicBezTo>
                  <a:cubicBezTo>
                    <a:pt x="2624" y="593"/>
                    <a:pt x="2624" y="593"/>
                    <a:pt x="2624" y="593"/>
                  </a:cubicBezTo>
                  <a:cubicBezTo>
                    <a:pt x="2582" y="588"/>
                    <a:pt x="2582" y="588"/>
                    <a:pt x="2582" y="588"/>
                  </a:cubicBezTo>
                  <a:cubicBezTo>
                    <a:pt x="2542" y="626"/>
                    <a:pt x="2542" y="626"/>
                    <a:pt x="2542" y="626"/>
                  </a:cubicBezTo>
                  <a:cubicBezTo>
                    <a:pt x="2472" y="617"/>
                    <a:pt x="2472" y="617"/>
                    <a:pt x="2472" y="617"/>
                  </a:cubicBezTo>
                  <a:cubicBezTo>
                    <a:pt x="2472" y="570"/>
                    <a:pt x="2472" y="570"/>
                    <a:pt x="2472" y="570"/>
                  </a:cubicBezTo>
                  <a:cubicBezTo>
                    <a:pt x="2427" y="558"/>
                    <a:pt x="2427" y="558"/>
                    <a:pt x="2427" y="558"/>
                  </a:cubicBezTo>
                  <a:cubicBezTo>
                    <a:pt x="2393" y="567"/>
                    <a:pt x="2393" y="567"/>
                    <a:pt x="2393" y="567"/>
                  </a:cubicBezTo>
                  <a:cubicBezTo>
                    <a:pt x="2289" y="531"/>
                    <a:pt x="2289" y="531"/>
                    <a:pt x="2289" y="531"/>
                  </a:cubicBezTo>
                  <a:cubicBezTo>
                    <a:pt x="2257" y="491"/>
                    <a:pt x="2257" y="491"/>
                    <a:pt x="2257" y="491"/>
                  </a:cubicBezTo>
                  <a:cubicBezTo>
                    <a:pt x="2257" y="491"/>
                    <a:pt x="2237" y="491"/>
                    <a:pt x="2221" y="491"/>
                  </a:cubicBezTo>
                  <a:cubicBezTo>
                    <a:pt x="2205" y="491"/>
                    <a:pt x="2174" y="526"/>
                    <a:pt x="2174" y="526"/>
                  </a:cubicBezTo>
                  <a:cubicBezTo>
                    <a:pt x="2130" y="529"/>
                    <a:pt x="2130" y="529"/>
                    <a:pt x="2130" y="529"/>
                  </a:cubicBezTo>
                  <a:cubicBezTo>
                    <a:pt x="2130" y="529"/>
                    <a:pt x="2101" y="465"/>
                    <a:pt x="2072" y="465"/>
                  </a:cubicBezTo>
                  <a:cubicBezTo>
                    <a:pt x="2042" y="465"/>
                    <a:pt x="2048" y="504"/>
                    <a:pt x="2048" y="504"/>
                  </a:cubicBezTo>
                  <a:cubicBezTo>
                    <a:pt x="2018" y="509"/>
                    <a:pt x="2018" y="509"/>
                    <a:pt x="2018" y="509"/>
                  </a:cubicBezTo>
                  <a:cubicBezTo>
                    <a:pt x="2004" y="498"/>
                    <a:pt x="2004" y="498"/>
                    <a:pt x="2004" y="498"/>
                  </a:cubicBezTo>
                  <a:cubicBezTo>
                    <a:pt x="1981" y="517"/>
                    <a:pt x="1981" y="517"/>
                    <a:pt x="1981" y="517"/>
                  </a:cubicBezTo>
                  <a:cubicBezTo>
                    <a:pt x="1969" y="516"/>
                    <a:pt x="1969" y="516"/>
                    <a:pt x="1969" y="516"/>
                  </a:cubicBezTo>
                  <a:cubicBezTo>
                    <a:pt x="1969" y="516"/>
                    <a:pt x="1999" y="482"/>
                    <a:pt x="1981" y="481"/>
                  </a:cubicBezTo>
                  <a:cubicBezTo>
                    <a:pt x="1964" y="479"/>
                    <a:pt x="1945" y="491"/>
                    <a:pt x="1945" y="491"/>
                  </a:cubicBezTo>
                  <a:cubicBezTo>
                    <a:pt x="1914" y="459"/>
                    <a:pt x="1914" y="459"/>
                    <a:pt x="1914" y="459"/>
                  </a:cubicBezTo>
                  <a:cubicBezTo>
                    <a:pt x="1904" y="409"/>
                    <a:pt x="1904" y="409"/>
                    <a:pt x="1904" y="409"/>
                  </a:cubicBezTo>
                  <a:cubicBezTo>
                    <a:pt x="1893" y="396"/>
                    <a:pt x="1893" y="396"/>
                    <a:pt x="1893" y="396"/>
                  </a:cubicBezTo>
                  <a:cubicBezTo>
                    <a:pt x="1891" y="369"/>
                    <a:pt x="1891" y="369"/>
                    <a:pt x="1891" y="369"/>
                  </a:cubicBezTo>
                  <a:cubicBezTo>
                    <a:pt x="1874" y="369"/>
                    <a:pt x="1855" y="367"/>
                    <a:pt x="1842" y="366"/>
                  </a:cubicBezTo>
                  <a:cubicBezTo>
                    <a:pt x="1819" y="364"/>
                    <a:pt x="1750" y="315"/>
                    <a:pt x="1743" y="302"/>
                  </a:cubicBezTo>
                  <a:cubicBezTo>
                    <a:pt x="1736" y="288"/>
                    <a:pt x="1745" y="260"/>
                    <a:pt x="1729" y="239"/>
                  </a:cubicBezTo>
                  <a:cubicBezTo>
                    <a:pt x="1713" y="219"/>
                    <a:pt x="1681" y="203"/>
                    <a:pt x="1672" y="171"/>
                  </a:cubicBezTo>
                  <a:cubicBezTo>
                    <a:pt x="1663" y="138"/>
                    <a:pt x="1658" y="120"/>
                    <a:pt x="1644" y="95"/>
                  </a:cubicBezTo>
                  <a:cubicBezTo>
                    <a:pt x="1630" y="69"/>
                    <a:pt x="1596" y="58"/>
                    <a:pt x="1543" y="58"/>
                  </a:cubicBezTo>
                  <a:cubicBezTo>
                    <a:pt x="1490" y="58"/>
                    <a:pt x="1460" y="79"/>
                    <a:pt x="1460" y="79"/>
                  </a:cubicBezTo>
                  <a:cubicBezTo>
                    <a:pt x="1449" y="79"/>
                    <a:pt x="1433" y="76"/>
                    <a:pt x="1414" y="76"/>
                  </a:cubicBezTo>
                  <a:cubicBezTo>
                    <a:pt x="1396" y="76"/>
                    <a:pt x="1394" y="81"/>
                    <a:pt x="1377" y="83"/>
                  </a:cubicBezTo>
                  <a:cubicBezTo>
                    <a:pt x="1361" y="85"/>
                    <a:pt x="1366" y="88"/>
                    <a:pt x="1357" y="83"/>
                  </a:cubicBezTo>
                  <a:cubicBezTo>
                    <a:pt x="1348" y="79"/>
                    <a:pt x="1336" y="79"/>
                    <a:pt x="1309" y="72"/>
                  </a:cubicBezTo>
                  <a:cubicBezTo>
                    <a:pt x="1281" y="65"/>
                    <a:pt x="1267" y="19"/>
                    <a:pt x="1251" y="10"/>
                  </a:cubicBezTo>
                  <a:cubicBezTo>
                    <a:pt x="1235" y="0"/>
                    <a:pt x="1228" y="21"/>
                    <a:pt x="1210" y="28"/>
                  </a:cubicBezTo>
                  <a:cubicBezTo>
                    <a:pt x="1191" y="35"/>
                    <a:pt x="1182" y="67"/>
                    <a:pt x="1180" y="99"/>
                  </a:cubicBezTo>
                  <a:cubicBezTo>
                    <a:pt x="1177" y="131"/>
                    <a:pt x="1171" y="120"/>
                    <a:pt x="1152" y="154"/>
                  </a:cubicBezTo>
                  <a:cubicBezTo>
                    <a:pt x="1134" y="189"/>
                    <a:pt x="1127" y="196"/>
                    <a:pt x="1134" y="237"/>
                  </a:cubicBezTo>
                  <a:cubicBezTo>
                    <a:pt x="1141" y="279"/>
                    <a:pt x="1175" y="325"/>
                    <a:pt x="1187" y="350"/>
                  </a:cubicBezTo>
                  <a:cubicBezTo>
                    <a:pt x="1198" y="375"/>
                    <a:pt x="1182" y="384"/>
                    <a:pt x="1171" y="403"/>
                  </a:cubicBezTo>
                  <a:cubicBezTo>
                    <a:pt x="1159" y="421"/>
                    <a:pt x="1148" y="433"/>
                    <a:pt x="1143" y="458"/>
                  </a:cubicBezTo>
                  <a:cubicBezTo>
                    <a:pt x="1138" y="483"/>
                    <a:pt x="1148" y="492"/>
                    <a:pt x="1138" y="495"/>
                  </a:cubicBezTo>
                  <a:cubicBezTo>
                    <a:pt x="1129" y="497"/>
                    <a:pt x="1129" y="486"/>
                    <a:pt x="1125" y="474"/>
                  </a:cubicBezTo>
                  <a:cubicBezTo>
                    <a:pt x="1120" y="463"/>
                    <a:pt x="1122" y="435"/>
                    <a:pt x="1134" y="405"/>
                  </a:cubicBezTo>
                  <a:cubicBezTo>
                    <a:pt x="1145" y="375"/>
                    <a:pt x="1157" y="373"/>
                    <a:pt x="1148" y="350"/>
                  </a:cubicBezTo>
                  <a:cubicBezTo>
                    <a:pt x="1138" y="327"/>
                    <a:pt x="1108" y="343"/>
                    <a:pt x="1083" y="336"/>
                  </a:cubicBezTo>
                  <a:cubicBezTo>
                    <a:pt x="1058" y="329"/>
                    <a:pt x="1051" y="290"/>
                    <a:pt x="1042" y="285"/>
                  </a:cubicBezTo>
                  <a:cubicBezTo>
                    <a:pt x="1033" y="281"/>
                    <a:pt x="1007" y="283"/>
                    <a:pt x="991" y="318"/>
                  </a:cubicBezTo>
                  <a:cubicBezTo>
                    <a:pt x="975" y="352"/>
                    <a:pt x="977" y="373"/>
                    <a:pt x="989" y="387"/>
                  </a:cubicBezTo>
                  <a:cubicBezTo>
                    <a:pt x="1000" y="400"/>
                    <a:pt x="1019" y="375"/>
                    <a:pt x="1028" y="375"/>
                  </a:cubicBezTo>
                  <a:cubicBezTo>
                    <a:pt x="1037" y="375"/>
                    <a:pt x="1030" y="414"/>
                    <a:pt x="1023" y="435"/>
                  </a:cubicBezTo>
                  <a:cubicBezTo>
                    <a:pt x="1017" y="456"/>
                    <a:pt x="1007" y="497"/>
                    <a:pt x="980" y="497"/>
                  </a:cubicBezTo>
                  <a:cubicBezTo>
                    <a:pt x="952" y="497"/>
                    <a:pt x="938" y="453"/>
                    <a:pt x="922" y="444"/>
                  </a:cubicBezTo>
                  <a:cubicBezTo>
                    <a:pt x="906" y="435"/>
                    <a:pt x="906" y="446"/>
                    <a:pt x="890" y="444"/>
                  </a:cubicBezTo>
                  <a:cubicBezTo>
                    <a:pt x="874" y="442"/>
                    <a:pt x="881" y="428"/>
                    <a:pt x="883" y="407"/>
                  </a:cubicBezTo>
                  <a:cubicBezTo>
                    <a:pt x="885" y="387"/>
                    <a:pt x="925" y="380"/>
                    <a:pt x="941" y="366"/>
                  </a:cubicBezTo>
                  <a:cubicBezTo>
                    <a:pt x="957" y="352"/>
                    <a:pt x="938" y="334"/>
                    <a:pt x="938" y="334"/>
                  </a:cubicBezTo>
                  <a:cubicBezTo>
                    <a:pt x="938" y="334"/>
                    <a:pt x="911" y="281"/>
                    <a:pt x="906" y="272"/>
                  </a:cubicBezTo>
                  <a:cubicBezTo>
                    <a:pt x="902" y="262"/>
                    <a:pt x="892" y="262"/>
                    <a:pt x="874" y="253"/>
                  </a:cubicBezTo>
                  <a:cubicBezTo>
                    <a:pt x="856" y="244"/>
                    <a:pt x="883" y="210"/>
                    <a:pt x="865" y="189"/>
                  </a:cubicBezTo>
                  <a:cubicBezTo>
                    <a:pt x="846" y="168"/>
                    <a:pt x="819" y="173"/>
                    <a:pt x="796" y="171"/>
                  </a:cubicBezTo>
                  <a:cubicBezTo>
                    <a:pt x="773" y="168"/>
                    <a:pt x="750" y="184"/>
                    <a:pt x="734" y="189"/>
                  </a:cubicBezTo>
                  <a:cubicBezTo>
                    <a:pt x="718" y="193"/>
                    <a:pt x="688" y="184"/>
                    <a:pt x="660" y="189"/>
                  </a:cubicBezTo>
                  <a:cubicBezTo>
                    <a:pt x="633" y="193"/>
                    <a:pt x="593" y="212"/>
                    <a:pt x="559" y="212"/>
                  </a:cubicBezTo>
                  <a:cubicBezTo>
                    <a:pt x="524" y="212"/>
                    <a:pt x="529" y="198"/>
                    <a:pt x="520" y="198"/>
                  </a:cubicBezTo>
                  <a:cubicBezTo>
                    <a:pt x="511" y="198"/>
                    <a:pt x="504" y="203"/>
                    <a:pt x="485" y="198"/>
                  </a:cubicBezTo>
                  <a:cubicBezTo>
                    <a:pt x="467" y="193"/>
                    <a:pt x="442" y="189"/>
                    <a:pt x="435" y="189"/>
                  </a:cubicBezTo>
                  <a:cubicBezTo>
                    <a:pt x="428" y="189"/>
                    <a:pt x="412" y="205"/>
                    <a:pt x="400" y="212"/>
                  </a:cubicBezTo>
                  <a:cubicBezTo>
                    <a:pt x="389" y="219"/>
                    <a:pt x="354" y="235"/>
                    <a:pt x="345" y="239"/>
                  </a:cubicBezTo>
                  <a:cubicBezTo>
                    <a:pt x="336" y="244"/>
                    <a:pt x="320" y="276"/>
                    <a:pt x="311" y="281"/>
                  </a:cubicBezTo>
                  <a:cubicBezTo>
                    <a:pt x="301" y="285"/>
                    <a:pt x="292" y="304"/>
                    <a:pt x="301" y="315"/>
                  </a:cubicBezTo>
                  <a:cubicBezTo>
                    <a:pt x="311" y="327"/>
                    <a:pt x="318" y="343"/>
                    <a:pt x="318" y="343"/>
                  </a:cubicBezTo>
                  <a:cubicBezTo>
                    <a:pt x="301" y="345"/>
                    <a:pt x="301" y="345"/>
                    <a:pt x="301" y="345"/>
                  </a:cubicBezTo>
                  <a:cubicBezTo>
                    <a:pt x="299" y="366"/>
                    <a:pt x="299" y="366"/>
                    <a:pt x="299" y="366"/>
                  </a:cubicBezTo>
                  <a:cubicBezTo>
                    <a:pt x="278" y="341"/>
                    <a:pt x="278" y="341"/>
                    <a:pt x="278" y="341"/>
                  </a:cubicBezTo>
                  <a:cubicBezTo>
                    <a:pt x="267" y="350"/>
                    <a:pt x="267" y="350"/>
                    <a:pt x="267" y="350"/>
                  </a:cubicBezTo>
                  <a:cubicBezTo>
                    <a:pt x="249" y="345"/>
                    <a:pt x="249" y="345"/>
                    <a:pt x="249" y="345"/>
                  </a:cubicBezTo>
                  <a:cubicBezTo>
                    <a:pt x="260" y="380"/>
                    <a:pt x="260" y="380"/>
                    <a:pt x="260" y="380"/>
                  </a:cubicBezTo>
                  <a:cubicBezTo>
                    <a:pt x="253" y="398"/>
                    <a:pt x="253" y="398"/>
                    <a:pt x="253" y="398"/>
                  </a:cubicBezTo>
                  <a:cubicBezTo>
                    <a:pt x="253" y="398"/>
                    <a:pt x="244" y="421"/>
                    <a:pt x="249" y="440"/>
                  </a:cubicBezTo>
                  <a:cubicBezTo>
                    <a:pt x="253" y="458"/>
                    <a:pt x="232" y="529"/>
                    <a:pt x="232" y="529"/>
                  </a:cubicBezTo>
                  <a:cubicBezTo>
                    <a:pt x="232" y="529"/>
                    <a:pt x="267" y="541"/>
                    <a:pt x="292" y="538"/>
                  </a:cubicBezTo>
                  <a:cubicBezTo>
                    <a:pt x="318" y="536"/>
                    <a:pt x="347" y="538"/>
                    <a:pt x="368" y="552"/>
                  </a:cubicBezTo>
                  <a:cubicBezTo>
                    <a:pt x="389" y="566"/>
                    <a:pt x="368" y="587"/>
                    <a:pt x="368" y="603"/>
                  </a:cubicBezTo>
                  <a:cubicBezTo>
                    <a:pt x="368" y="619"/>
                    <a:pt x="345" y="626"/>
                    <a:pt x="345" y="626"/>
                  </a:cubicBezTo>
                  <a:cubicBezTo>
                    <a:pt x="345" y="626"/>
                    <a:pt x="354" y="658"/>
                    <a:pt x="357" y="672"/>
                  </a:cubicBezTo>
                  <a:cubicBezTo>
                    <a:pt x="359" y="686"/>
                    <a:pt x="343" y="704"/>
                    <a:pt x="331" y="722"/>
                  </a:cubicBezTo>
                  <a:cubicBezTo>
                    <a:pt x="320" y="741"/>
                    <a:pt x="343" y="842"/>
                    <a:pt x="338" y="881"/>
                  </a:cubicBezTo>
                  <a:cubicBezTo>
                    <a:pt x="334" y="920"/>
                    <a:pt x="251" y="1030"/>
                    <a:pt x="251" y="1030"/>
                  </a:cubicBezTo>
                  <a:cubicBezTo>
                    <a:pt x="221" y="1230"/>
                    <a:pt x="221" y="1230"/>
                    <a:pt x="221" y="1230"/>
                  </a:cubicBezTo>
                  <a:cubicBezTo>
                    <a:pt x="189" y="1233"/>
                    <a:pt x="189" y="1233"/>
                    <a:pt x="189" y="1233"/>
                  </a:cubicBezTo>
                  <a:cubicBezTo>
                    <a:pt x="147" y="1224"/>
                    <a:pt x="147" y="1224"/>
                    <a:pt x="147" y="1224"/>
                  </a:cubicBezTo>
                  <a:cubicBezTo>
                    <a:pt x="147" y="1224"/>
                    <a:pt x="69" y="1207"/>
                    <a:pt x="55" y="1207"/>
                  </a:cubicBezTo>
                  <a:cubicBezTo>
                    <a:pt x="42" y="1207"/>
                    <a:pt x="23" y="1214"/>
                    <a:pt x="21" y="1244"/>
                  </a:cubicBezTo>
                  <a:cubicBezTo>
                    <a:pt x="19" y="1274"/>
                    <a:pt x="42" y="1288"/>
                    <a:pt x="42" y="1288"/>
                  </a:cubicBezTo>
                  <a:cubicBezTo>
                    <a:pt x="9" y="1302"/>
                    <a:pt x="9" y="1302"/>
                    <a:pt x="9" y="1302"/>
                  </a:cubicBezTo>
                  <a:cubicBezTo>
                    <a:pt x="0" y="1378"/>
                    <a:pt x="0" y="1378"/>
                    <a:pt x="0" y="1378"/>
                  </a:cubicBezTo>
                  <a:cubicBezTo>
                    <a:pt x="55" y="1405"/>
                    <a:pt x="55" y="1405"/>
                    <a:pt x="55" y="1405"/>
                  </a:cubicBezTo>
                  <a:cubicBezTo>
                    <a:pt x="55" y="1405"/>
                    <a:pt x="90" y="1410"/>
                    <a:pt x="106" y="1414"/>
                  </a:cubicBezTo>
                  <a:cubicBezTo>
                    <a:pt x="122" y="1419"/>
                    <a:pt x="136" y="1433"/>
                    <a:pt x="147" y="1430"/>
                  </a:cubicBezTo>
                  <a:cubicBezTo>
                    <a:pt x="159" y="1428"/>
                    <a:pt x="175" y="1398"/>
                    <a:pt x="175" y="1398"/>
                  </a:cubicBezTo>
                  <a:cubicBezTo>
                    <a:pt x="175" y="1398"/>
                    <a:pt x="193" y="1435"/>
                    <a:pt x="207" y="1451"/>
                  </a:cubicBezTo>
                  <a:cubicBezTo>
                    <a:pt x="221" y="1467"/>
                    <a:pt x="212" y="1506"/>
                    <a:pt x="209" y="1522"/>
                  </a:cubicBezTo>
                  <a:cubicBezTo>
                    <a:pt x="207" y="1539"/>
                    <a:pt x="189" y="1575"/>
                    <a:pt x="189" y="1591"/>
                  </a:cubicBezTo>
                  <a:cubicBezTo>
                    <a:pt x="189" y="1605"/>
                    <a:pt x="206" y="1618"/>
                    <a:pt x="212" y="1622"/>
                  </a:cubicBezTo>
                  <a:cubicBezTo>
                    <a:pt x="239" y="1625"/>
                    <a:pt x="239" y="1625"/>
                    <a:pt x="239" y="1625"/>
                  </a:cubicBezTo>
                  <a:cubicBezTo>
                    <a:pt x="239" y="1625"/>
                    <a:pt x="269" y="1605"/>
                    <a:pt x="285" y="1603"/>
                  </a:cubicBezTo>
                  <a:cubicBezTo>
                    <a:pt x="302" y="1602"/>
                    <a:pt x="351" y="1623"/>
                    <a:pt x="351" y="1623"/>
                  </a:cubicBezTo>
                  <a:cubicBezTo>
                    <a:pt x="370" y="1602"/>
                    <a:pt x="370" y="1602"/>
                    <a:pt x="370" y="1602"/>
                  </a:cubicBezTo>
                  <a:cubicBezTo>
                    <a:pt x="370" y="1602"/>
                    <a:pt x="409" y="1590"/>
                    <a:pt x="427" y="1577"/>
                  </a:cubicBezTo>
                  <a:cubicBezTo>
                    <a:pt x="446" y="1564"/>
                    <a:pt x="474" y="1535"/>
                    <a:pt x="492" y="1527"/>
                  </a:cubicBezTo>
                  <a:cubicBezTo>
                    <a:pt x="510" y="1519"/>
                    <a:pt x="533" y="1517"/>
                    <a:pt x="543" y="1511"/>
                  </a:cubicBezTo>
                  <a:cubicBezTo>
                    <a:pt x="553" y="1504"/>
                    <a:pt x="563" y="1458"/>
                    <a:pt x="563" y="1458"/>
                  </a:cubicBezTo>
                  <a:cubicBezTo>
                    <a:pt x="542" y="1445"/>
                    <a:pt x="542" y="1445"/>
                    <a:pt x="542" y="1445"/>
                  </a:cubicBezTo>
                  <a:cubicBezTo>
                    <a:pt x="566" y="1406"/>
                    <a:pt x="566" y="1406"/>
                    <a:pt x="566" y="1406"/>
                  </a:cubicBezTo>
                  <a:cubicBezTo>
                    <a:pt x="566" y="1406"/>
                    <a:pt x="618" y="1420"/>
                    <a:pt x="619" y="1431"/>
                  </a:cubicBezTo>
                  <a:cubicBezTo>
                    <a:pt x="621" y="1443"/>
                    <a:pt x="619" y="1479"/>
                    <a:pt x="629" y="1486"/>
                  </a:cubicBezTo>
                  <a:cubicBezTo>
                    <a:pt x="639" y="1492"/>
                    <a:pt x="679" y="1527"/>
                    <a:pt x="694" y="1527"/>
                  </a:cubicBezTo>
                  <a:cubicBezTo>
                    <a:pt x="709" y="1527"/>
                    <a:pt x="735" y="1506"/>
                    <a:pt x="735" y="1506"/>
                  </a:cubicBezTo>
                  <a:cubicBezTo>
                    <a:pt x="785" y="1575"/>
                    <a:pt x="785" y="1575"/>
                    <a:pt x="785" y="1575"/>
                  </a:cubicBezTo>
                  <a:cubicBezTo>
                    <a:pt x="785" y="1575"/>
                    <a:pt x="760" y="1588"/>
                    <a:pt x="760" y="1593"/>
                  </a:cubicBezTo>
                  <a:cubicBezTo>
                    <a:pt x="760" y="1598"/>
                    <a:pt x="765" y="1622"/>
                    <a:pt x="765" y="1626"/>
                  </a:cubicBezTo>
                  <a:cubicBezTo>
                    <a:pt x="765" y="1631"/>
                    <a:pt x="752" y="1633"/>
                    <a:pt x="752" y="1633"/>
                  </a:cubicBezTo>
                  <a:cubicBezTo>
                    <a:pt x="752" y="1633"/>
                    <a:pt x="753" y="1646"/>
                    <a:pt x="752" y="1651"/>
                  </a:cubicBezTo>
                  <a:cubicBezTo>
                    <a:pt x="750" y="1656"/>
                    <a:pt x="722" y="1683"/>
                    <a:pt x="722" y="1689"/>
                  </a:cubicBezTo>
                  <a:cubicBezTo>
                    <a:pt x="722" y="1696"/>
                    <a:pt x="760" y="1721"/>
                    <a:pt x="767" y="1722"/>
                  </a:cubicBezTo>
                  <a:cubicBezTo>
                    <a:pt x="773" y="1724"/>
                    <a:pt x="808" y="1714"/>
                    <a:pt x="808" y="1714"/>
                  </a:cubicBezTo>
                  <a:cubicBezTo>
                    <a:pt x="793" y="1767"/>
                    <a:pt x="793" y="1767"/>
                    <a:pt x="793" y="1767"/>
                  </a:cubicBezTo>
                  <a:cubicBezTo>
                    <a:pt x="793" y="1767"/>
                    <a:pt x="770" y="1770"/>
                    <a:pt x="760" y="1775"/>
                  </a:cubicBezTo>
                  <a:cubicBezTo>
                    <a:pt x="750" y="1780"/>
                    <a:pt x="719" y="1804"/>
                    <a:pt x="719" y="1804"/>
                  </a:cubicBezTo>
                  <a:cubicBezTo>
                    <a:pt x="765" y="1868"/>
                    <a:pt x="765" y="1868"/>
                    <a:pt x="765" y="1868"/>
                  </a:cubicBezTo>
                  <a:cubicBezTo>
                    <a:pt x="765" y="1868"/>
                    <a:pt x="801" y="1830"/>
                    <a:pt x="815" y="1830"/>
                  </a:cubicBezTo>
                  <a:cubicBezTo>
                    <a:pt x="828" y="1830"/>
                    <a:pt x="861" y="1840"/>
                    <a:pt x="861" y="1840"/>
                  </a:cubicBezTo>
                  <a:cubicBezTo>
                    <a:pt x="861" y="1840"/>
                    <a:pt x="902" y="1825"/>
                    <a:pt x="916" y="1815"/>
                  </a:cubicBezTo>
                  <a:cubicBezTo>
                    <a:pt x="929" y="1805"/>
                    <a:pt x="964" y="1769"/>
                    <a:pt x="964" y="1769"/>
                  </a:cubicBezTo>
                  <a:cubicBezTo>
                    <a:pt x="1041" y="1792"/>
                    <a:pt x="1041" y="1792"/>
                    <a:pt x="1041" y="1792"/>
                  </a:cubicBezTo>
                  <a:cubicBezTo>
                    <a:pt x="1041" y="1792"/>
                    <a:pt x="1035" y="1770"/>
                    <a:pt x="1046" y="1764"/>
                  </a:cubicBezTo>
                  <a:cubicBezTo>
                    <a:pt x="1058" y="1757"/>
                    <a:pt x="1096" y="1744"/>
                    <a:pt x="1098" y="1739"/>
                  </a:cubicBezTo>
                  <a:cubicBezTo>
                    <a:pt x="1099" y="1734"/>
                    <a:pt x="1104" y="1722"/>
                    <a:pt x="1104" y="1722"/>
                  </a:cubicBezTo>
                  <a:cubicBezTo>
                    <a:pt x="1104" y="1722"/>
                    <a:pt x="1074" y="1714"/>
                    <a:pt x="1073" y="1706"/>
                  </a:cubicBezTo>
                  <a:cubicBezTo>
                    <a:pt x="1071" y="1698"/>
                    <a:pt x="1083" y="1684"/>
                    <a:pt x="1086" y="1666"/>
                  </a:cubicBezTo>
                  <a:cubicBezTo>
                    <a:pt x="1089" y="1648"/>
                    <a:pt x="1086" y="1554"/>
                    <a:pt x="1076" y="1540"/>
                  </a:cubicBezTo>
                  <a:cubicBezTo>
                    <a:pt x="1066" y="1527"/>
                    <a:pt x="1013" y="1511"/>
                    <a:pt x="1002" y="1494"/>
                  </a:cubicBezTo>
                  <a:cubicBezTo>
                    <a:pt x="990" y="1478"/>
                    <a:pt x="995" y="1446"/>
                    <a:pt x="995" y="1446"/>
                  </a:cubicBezTo>
                  <a:cubicBezTo>
                    <a:pt x="995" y="1446"/>
                    <a:pt x="1058" y="1458"/>
                    <a:pt x="1069" y="1449"/>
                  </a:cubicBezTo>
                  <a:cubicBezTo>
                    <a:pt x="1081" y="1441"/>
                    <a:pt x="1084" y="1413"/>
                    <a:pt x="1084" y="1413"/>
                  </a:cubicBezTo>
                  <a:cubicBezTo>
                    <a:pt x="1122" y="1392"/>
                    <a:pt x="1122" y="1392"/>
                    <a:pt x="1122" y="1392"/>
                  </a:cubicBezTo>
                  <a:cubicBezTo>
                    <a:pt x="1122" y="1392"/>
                    <a:pt x="1142" y="1401"/>
                    <a:pt x="1157" y="1400"/>
                  </a:cubicBezTo>
                  <a:cubicBezTo>
                    <a:pt x="1172" y="1398"/>
                    <a:pt x="1197" y="1372"/>
                    <a:pt x="1210" y="1375"/>
                  </a:cubicBezTo>
                  <a:cubicBezTo>
                    <a:pt x="1223" y="1378"/>
                    <a:pt x="1243" y="1421"/>
                    <a:pt x="1240" y="1443"/>
                  </a:cubicBezTo>
                  <a:cubicBezTo>
                    <a:pt x="1236" y="1464"/>
                    <a:pt x="1235" y="1507"/>
                    <a:pt x="1235" y="1507"/>
                  </a:cubicBezTo>
                  <a:cubicBezTo>
                    <a:pt x="1326" y="1516"/>
                    <a:pt x="1326" y="1516"/>
                    <a:pt x="1326" y="1516"/>
                  </a:cubicBezTo>
                  <a:cubicBezTo>
                    <a:pt x="1326" y="1516"/>
                    <a:pt x="1364" y="1517"/>
                    <a:pt x="1372" y="1512"/>
                  </a:cubicBezTo>
                  <a:cubicBezTo>
                    <a:pt x="1380" y="1507"/>
                    <a:pt x="1392" y="1488"/>
                    <a:pt x="1395" y="1483"/>
                  </a:cubicBezTo>
                  <a:cubicBezTo>
                    <a:pt x="1399" y="1478"/>
                    <a:pt x="1400" y="1459"/>
                    <a:pt x="1400" y="1459"/>
                  </a:cubicBezTo>
                  <a:cubicBezTo>
                    <a:pt x="1422" y="1454"/>
                    <a:pt x="1422" y="1454"/>
                    <a:pt x="1422" y="1454"/>
                  </a:cubicBezTo>
                  <a:cubicBezTo>
                    <a:pt x="1453" y="1413"/>
                    <a:pt x="1453" y="1413"/>
                    <a:pt x="1453" y="1413"/>
                  </a:cubicBezTo>
                  <a:cubicBezTo>
                    <a:pt x="1493" y="1430"/>
                    <a:pt x="1493" y="1430"/>
                    <a:pt x="1493" y="1430"/>
                  </a:cubicBezTo>
                  <a:cubicBezTo>
                    <a:pt x="1475" y="1456"/>
                    <a:pt x="1475" y="1456"/>
                    <a:pt x="1475" y="1456"/>
                  </a:cubicBezTo>
                  <a:cubicBezTo>
                    <a:pt x="1475" y="1456"/>
                    <a:pt x="1490" y="1492"/>
                    <a:pt x="1490" y="1497"/>
                  </a:cubicBezTo>
                  <a:cubicBezTo>
                    <a:pt x="1490" y="1502"/>
                    <a:pt x="1473" y="1522"/>
                    <a:pt x="1473" y="1522"/>
                  </a:cubicBezTo>
                  <a:cubicBezTo>
                    <a:pt x="1473" y="1522"/>
                    <a:pt x="1465" y="1555"/>
                    <a:pt x="1463" y="1562"/>
                  </a:cubicBezTo>
                  <a:cubicBezTo>
                    <a:pt x="1461" y="1569"/>
                    <a:pt x="1433" y="1577"/>
                    <a:pt x="1414" y="1585"/>
                  </a:cubicBezTo>
                  <a:cubicBezTo>
                    <a:pt x="1394" y="1593"/>
                    <a:pt x="1389" y="1658"/>
                    <a:pt x="1389" y="1658"/>
                  </a:cubicBezTo>
                  <a:cubicBezTo>
                    <a:pt x="1452" y="1678"/>
                    <a:pt x="1452" y="1678"/>
                    <a:pt x="1452" y="1678"/>
                  </a:cubicBezTo>
                  <a:cubicBezTo>
                    <a:pt x="1433" y="1704"/>
                    <a:pt x="1433" y="1704"/>
                    <a:pt x="1433" y="1704"/>
                  </a:cubicBezTo>
                  <a:cubicBezTo>
                    <a:pt x="1442" y="1721"/>
                    <a:pt x="1442" y="1721"/>
                    <a:pt x="1442" y="1721"/>
                  </a:cubicBezTo>
                  <a:cubicBezTo>
                    <a:pt x="1407" y="1724"/>
                    <a:pt x="1407" y="1724"/>
                    <a:pt x="1407" y="1724"/>
                  </a:cubicBezTo>
                  <a:cubicBezTo>
                    <a:pt x="1418" y="1782"/>
                    <a:pt x="1418" y="1782"/>
                    <a:pt x="1418" y="1782"/>
                  </a:cubicBezTo>
                  <a:cubicBezTo>
                    <a:pt x="1455" y="1772"/>
                    <a:pt x="1455" y="1772"/>
                    <a:pt x="1455" y="1772"/>
                  </a:cubicBezTo>
                  <a:cubicBezTo>
                    <a:pt x="1460" y="1784"/>
                    <a:pt x="1460" y="1784"/>
                    <a:pt x="1460" y="1784"/>
                  </a:cubicBezTo>
                  <a:cubicBezTo>
                    <a:pt x="1493" y="1777"/>
                    <a:pt x="1493" y="1777"/>
                    <a:pt x="1493" y="1777"/>
                  </a:cubicBezTo>
                  <a:cubicBezTo>
                    <a:pt x="1508" y="1790"/>
                    <a:pt x="1508" y="1790"/>
                    <a:pt x="1508" y="1790"/>
                  </a:cubicBezTo>
                  <a:cubicBezTo>
                    <a:pt x="1480" y="1817"/>
                    <a:pt x="1480" y="1817"/>
                    <a:pt x="1480" y="1817"/>
                  </a:cubicBezTo>
                  <a:cubicBezTo>
                    <a:pt x="1480" y="1817"/>
                    <a:pt x="1501" y="1827"/>
                    <a:pt x="1509" y="1830"/>
                  </a:cubicBezTo>
                  <a:cubicBezTo>
                    <a:pt x="1518" y="1833"/>
                    <a:pt x="1519" y="1845"/>
                    <a:pt x="1519" y="1845"/>
                  </a:cubicBezTo>
                  <a:cubicBezTo>
                    <a:pt x="1511" y="1855"/>
                    <a:pt x="1511" y="1855"/>
                    <a:pt x="1511" y="1855"/>
                  </a:cubicBezTo>
                  <a:cubicBezTo>
                    <a:pt x="1511" y="1855"/>
                    <a:pt x="1524" y="1886"/>
                    <a:pt x="1524" y="1895"/>
                  </a:cubicBezTo>
                  <a:cubicBezTo>
                    <a:pt x="1524" y="1903"/>
                    <a:pt x="1504" y="1923"/>
                    <a:pt x="1506" y="1934"/>
                  </a:cubicBezTo>
                  <a:cubicBezTo>
                    <a:pt x="1508" y="1946"/>
                    <a:pt x="1528" y="1952"/>
                    <a:pt x="1528" y="1952"/>
                  </a:cubicBezTo>
                  <a:cubicBezTo>
                    <a:pt x="1551" y="1939"/>
                    <a:pt x="1551" y="1939"/>
                    <a:pt x="1551" y="1939"/>
                  </a:cubicBezTo>
                  <a:cubicBezTo>
                    <a:pt x="1574" y="1942"/>
                    <a:pt x="1574" y="1942"/>
                    <a:pt x="1574" y="1942"/>
                  </a:cubicBezTo>
                  <a:cubicBezTo>
                    <a:pt x="1574" y="1942"/>
                    <a:pt x="1571" y="1964"/>
                    <a:pt x="1571" y="1972"/>
                  </a:cubicBezTo>
                  <a:cubicBezTo>
                    <a:pt x="1571" y="1981"/>
                    <a:pt x="1576" y="1997"/>
                    <a:pt x="1576" y="1997"/>
                  </a:cubicBezTo>
                  <a:cubicBezTo>
                    <a:pt x="1610" y="2004"/>
                    <a:pt x="1610" y="2004"/>
                    <a:pt x="1610" y="2004"/>
                  </a:cubicBezTo>
                  <a:cubicBezTo>
                    <a:pt x="1610" y="2004"/>
                    <a:pt x="1600" y="2038"/>
                    <a:pt x="1605" y="2048"/>
                  </a:cubicBezTo>
                  <a:cubicBezTo>
                    <a:pt x="1610" y="2058"/>
                    <a:pt x="1612" y="2067"/>
                    <a:pt x="1617" y="2067"/>
                  </a:cubicBezTo>
                  <a:cubicBezTo>
                    <a:pt x="1622" y="2067"/>
                    <a:pt x="1634" y="2052"/>
                    <a:pt x="1645" y="2053"/>
                  </a:cubicBezTo>
                  <a:cubicBezTo>
                    <a:pt x="1657" y="2055"/>
                    <a:pt x="1680" y="2050"/>
                    <a:pt x="1680" y="2058"/>
                  </a:cubicBezTo>
                  <a:cubicBezTo>
                    <a:pt x="1680" y="2067"/>
                    <a:pt x="1673" y="2075"/>
                    <a:pt x="1673" y="2075"/>
                  </a:cubicBezTo>
                  <a:cubicBezTo>
                    <a:pt x="1673" y="2075"/>
                    <a:pt x="1672" y="2118"/>
                    <a:pt x="1662" y="2138"/>
                  </a:cubicBezTo>
                  <a:cubicBezTo>
                    <a:pt x="1652" y="2158"/>
                    <a:pt x="1624" y="2182"/>
                    <a:pt x="1624" y="2182"/>
                  </a:cubicBezTo>
                  <a:cubicBezTo>
                    <a:pt x="1624" y="2182"/>
                    <a:pt x="1643" y="2209"/>
                    <a:pt x="1643" y="2215"/>
                  </a:cubicBezTo>
                  <a:cubicBezTo>
                    <a:pt x="1643" y="2222"/>
                    <a:pt x="1625" y="2247"/>
                    <a:pt x="1625" y="2247"/>
                  </a:cubicBezTo>
                  <a:cubicBezTo>
                    <a:pt x="1629" y="2280"/>
                    <a:pt x="1629" y="2280"/>
                    <a:pt x="1629" y="2280"/>
                  </a:cubicBezTo>
                  <a:cubicBezTo>
                    <a:pt x="1655" y="2272"/>
                    <a:pt x="1655" y="2272"/>
                    <a:pt x="1655" y="2272"/>
                  </a:cubicBezTo>
                  <a:cubicBezTo>
                    <a:pt x="1674" y="2273"/>
                    <a:pt x="1674" y="2273"/>
                    <a:pt x="1674" y="2273"/>
                  </a:cubicBezTo>
                  <a:cubicBezTo>
                    <a:pt x="1694" y="2265"/>
                    <a:pt x="1694" y="2265"/>
                    <a:pt x="1694" y="2265"/>
                  </a:cubicBezTo>
                  <a:cubicBezTo>
                    <a:pt x="1694" y="2265"/>
                    <a:pt x="1702" y="2297"/>
                    <a:pt x="1710" y="2300"/>
                  </a:cubicBezTo>
                  <a:cubicBezTo>
                    <a:pt x="1717" y="2302"/>
                    <a:pt x="1731" y="2281"/>
                    <a:pt x="1731" y="2281"/>
                  </a:cubicBezTo>
                  <a:cubicBezTo>
                    <a:pt x="1731" y="2281"/>
                    <a:pt x="1739" y="2294"/>
                    <a:pt x="1754" y="2294"/>
                  </a:cubicBezTo>
                  <a:cubicBezTo>
                    <a:pt x="1770" y="2294"/>
                    <a:pt x="1778" y="2286"/>
                    <a:pt x="1778" y="2286"/>
                  </a:cubicBezTo>
                  <a:cubicBezTo>
                    <a:pt x="1797" y="2321"/>
                    <a:pt x="1797" y="2321"/>
                    <a:pt x="1797" y="2321"/>
                  </a:cubicBezTo>
                  <a:cubicBezTo>
                    <a:pt x="1797" y="2321"/>
                    <a:pt x="1820" y="2334"/>
                    <a:pt x="1820" y="2347"/>
                  </a:cubicBezTo>
                  <a:cubicBezTo>
                    <a:pt x="1820" y="2360"/>
                    <a:pt x="1820" y="2360"/>
                    <a:pt x="1820" y="2360"/>
                  </a:cubicBezTo>
                  <a:cubicBezTo>
                    <a:pt x="1820" y="2360"/>
                    <a:pt x="1797" y="2342"/>
                    <a:pt x="1789" y="2350"/>
                  </a:cubicBezTo>
                  <a:cubicBezTo>
                    <a:pt x="1781" y="2358"/>
                    <a:pt x="1786" y="2376"/>
                    <a:pt x="1786" y="2376"/>
                  </a:cubicBezTo>
                  <a:cubicBezTo>
                    <a:pt x="1754" y="2405"/>
                    <a:pt x="1754" y="2405"/>
                    <a:pt x="1754" y="2405"/>
                  </a:cubicBezTo>
                  <a:cubicBezTo>
                    <a:pt x="1778" y="2445"/>
                    <a:pt x="1778" y="2445"/>
                    <a:pt x="1778" y="2445"/>
                  </a:cubicBezTo>
                  <a:cubicBezTo>
                    <a:pt x="1799" y="2466"/>
                    <a:pt x="1799" y="2466"/>
                    <a:pt x="1799" y="2466"/>
                  </a:cubicBezTo>
                  <a:cubicBezTo>
                    <a:pt x="1789" y="2510"/>
                    <a:pt x="1789" y="2510"/>
                    <a:pt x="1789" y="2510"/>
                  </a:cubicBezTo>
                  <a:cubicBezTo>
                    <a:pt x="1789" y="2510"/>
                    <a:pt x="1762" y="2526"/>
                    <a:pt x="1754" y="2526"/>
                  </a:cubicBezTo>
                  <a:cubicBezTo>
                    <a:pt x="1746" y="2526"/>
                    <a:pt x="1728" y="2582"/>
                    <a:pt x="1728" y="2582"/>
                  </a:cubicBezTo>
                  <a:cubicBezTo>
                    <a:pt x="1783" y="2613"/>
                    <a:pt x="1783" y="2613"/>
                    <a:pt x="1783" y="2613"/>
                  </a:cubicBezTo>
                  <a:cubicBezTo>
                    <a:pt x="1783" y="2613"/>
                    <a:pt x="1804" y="2608"/>
                    <a:pt x="1815" y="2613"/>
                  </a:cubicBezTo>
                  <a:cubicBezTo>
                    <a:pt x="1825" y="2618"/>
                    <a:pt x="1839" y="2634"/>
                    <a:pt x="1860" y="2626"/>
                  </a:cubicBezTo>
                  <a:cubicBezTo>
                    <a:pt x="1881" y="2618"/>
                    <a:pt x="1876" y="2592"/>
                    <a:pt x="1876" y="2592"/>
                  </a:cubicBezTo>
                  <a:cubicBezTo>
                    <a:pt x="1854" y="2600"/>
                    <a:pt x="1854" y="2600"/>
                    <a:pt x="1854" y="2600"/>
                  </a:cubicBezTo>
                  <a:cubicBezTo>
                    <a:pt x="1839" y="2566"/>
                    <a:pt x="1839" y="2566"/>
                    <a:pt x="1839" y="2566"/>
                  </a:cubicBezTo>
                  <a:cubicBezTo>
                    <a:pt x="1889" y="2537"/>
                    <a:pt x="1889" y="2537"/>
                    <a:pt x="1889" y="2537"/>
                  </a:cubicBezTo>
                  <a:cubicBezTo>
                    <a:pt x="1897" y="2505"/>
                    <a:pt x="1897" y="2505"/>
                    <a:pt x="1897" y="2505"/>
                  </a:cubicBezTo>
                  <a:cubicBezTo>
                    <a:pt x="1928" y="2545"/>
                    <a:pt x="1928" y="2545"/>
                    <a:pt x="1928" y="2545"/>
                  </a:cubicBezTo>
                  <a:cubicBezTo>
                    <a:pt x="1931" y="2513"/>
                    <a:pt x="1931" y="2513"/>
                    <a:pt x="1931" y="2513"/>
                  </a:cubicBezTo>
                  <a:cubicBezTo>
                    <a:pt x="1955" y="2508"/>
                    <a:pt x="1955" y="2508"/>
                    <a:pt x="1955" y="2508"/>
                  </a:cubicBezTo>
                  <a:cubicBezTo>
                    <a:pt x="1955" y="2508"/>
                    <a:pt x="1967" y="2529"/>
                    <a:pt x="1976" y="2549"/>
                  </a:cubicBezTo>
                  <a:cubicBezTo>
                    <a:pt x="2013" y="2534"/>
                    <a:pt x="2013" y="2534"/>
                    <a:pt x="2013" y="2534"/>
                  </a:cubicBezTo>
                  <a:cubicBezTo>
                    <a:pt x="2013" y="2534"/>
                    <a:pt x="2025" y="2498"/>
                    <a:pt x="2038" y="2498"/>
                  </a:cubicBezTo>
                  <a:cubicBezTo>
                    <a:pt x="2050" y="2498"/>
                    <a:pt x="2069" y="2506"/>
                    <a:pt x="2069" y="2506"/>
                  </a:cubicBezTo>
                  <a:cubicBezTo>
                    <a:pt x="2080" y="2492"/>
                    <a:pt x="2080" y="2492"/>
                    <a:pt x="2080" y="2492"/>
                  </a:cubicBezTo>
                  <a:cubicBezTo>
                    <a:pt x="2130" y="2483"/>
                    <a:pt x="2130" y="2483"/>
                    <a:pt x="2130" y="2483"/>
                  </a:cubicBezTo>
                  <a:cubicBezTo>
                    <a:pt x="2139" y="2443"/>
                    <a:pt x="2139" y="2443"/>
                    <a:pt x="2139" y="2443"/>
                  </a:cubicBezTo>
                  <a:cubicBezTo>
                    <a:pt x="2139" y="2443"/>
                    <a:pt x="2155" y="2450"/>
                    <a:pt x="2162" y="2450"/>
                  </a:cubicBezTo>
                  <a:cubicBezTo>
                    <a:pt x="2168" y="2450"/>
                    <a:pt x="2237" y="2403"/>
                    <a:pt x="2248" y="2391"/>
                  </a:cubicBezTo>
                  <a:cubicBezTo>
                    <a:pt x="2258" y="2378"/>
                    <a:pt x="2258" y="2334"/>
                    <a:pt x="2258" y="2334"/>
                  </a:cubicBezTo>
                  <a:cubicBezTo>
                    <a:pt x="2290" y="2330"/>
                    <a:pt x="2290" y="2330"/>
                    <a:pt x="2290" y="2330"/>
                  </a:cubicBezTo>
                  <a:cubicBezTo>
                    <a:pt x="2355" y="2376"/>
                    <a:pt x="2355" y="2376"/>
                    <a:pt x="2355" y="2376"/>
                  </a:cubicBezTo>
                  <a:cubicBezTo>
                    <a:pt x="2397" y="2357"/>
                    <a:pt x="2397" y="2357"/>
                    <a:pt x="2397" y="2357"/>
                  </a:cubicBezTo>
                  <a:cubicBezTo>
                    <a:pt x="2429" y="2372"/>
                    <a:pt x="2429" y="2372"/>
                    <a:pt x="2429" y="2372"/>
                  </a:cubicBezTo>
                  <a:cubicBezTo>
                    <a:pt x="2429" y="2372"/>
                    <a:pt x="2435" y="2363"/>
                    <a:pt x="2437" y="2357"/>
                  </a:cubicBezTo>
                  <a:cubicBezTo>
                    <a:pt x="2439" y="2351"/>
                    <a:pt x="2420" y="2345"/>
                    <a:pt x="2420" y="2345"/>
                  </a:cubicBezTo>
                  <a:cubicBezTo>
                    <a:pt x="2420" y="2345"/>
                    <a:pt x="2414" y="2315"/>
                    <a:pt x="2424" y="2311"/>
                  </a:cubicBezTo>
                  <a:cubicBezTo>
                    <a:pt x="2435" y="2307"/>
                    <a:pt x="2445" y="2305"/>
                    <a:pt x="2445" y="2305"/>
                  </a:cubicBezTo>
                  <a:cubicBezTo>
                    <a:pt x="2450" y="2288"/>
                    <a:pt x="2450" y="2288"/>
                    <a:pt x="2450" y="2288"/>
                  </a:cubicBezTo>
                  <a:cubicBezTo>
                    <a:pt x="2453" y="2288"/>
                    <a:pt x="2453" y="2288"/>
                    <a:pt x="2453" y="2288"/>
                  </a:cubicBezTo>
                  <a:cubicBezTo>
                    <a:pt x="2434" y="2261"/>
                    <a:pt x="2434" y="2261"/>
                    <a:pt x="2434" y="2261"/>
                  </a:cubicBezTo>
                  <a:cubicBezTo>
                    <a:pt x="2431" y="2219"/>
                    <a:pt x="2431" y="2219"/>
                    <a:pt x="2431" y="2219"/>
                  </a:cubicBezTo>
                  <a:cubicBezTo>
                    <a:pt x="2412" y="2202"/>
                    <a:pt x="2412" y="2202"/>
                    <a:pt x="2412" y="2202"/>
                  </a:cubicBezTo>
                  <a:cubicBezTo>
                    <a:pt x="2412" y="2175"/>
                    <a:pt x="2412" y="2175"/>
                    <a:pt x="2412" y="2175"/>
                  </a:cubicBezTo>
                  <a:cubicBezTo>
                    <a:pt x="2384" y="2150"/>
                    <a:pt x="2384" y="2150"/>
                    <a:pt x="2384" y="2150"/>
                  </a:cubicBezTo>
                  <a:cubicBezTo>
                    <a:pt x="2386" y="2088"/>
                    <a:pt x="2386" y="2088"/>
                    <a:pt x="2386" y="2088"/>
                  </a:cubicBezTo>
                  <a:cubicBezTo>
                    <a:pt x="2386" y="2088"/>
                    <a:pt x="2421" y="2041"/>
                    <a:pt x="2421" y="2030"/>
                  </a:cubicBezTo>
                  <a:cubicBezTo>
                    <a:pt x="2421" y="2019"/>
                    <a:pt x="2396" y="1992"/>
                    <a:pt x="2396" y="1992"/>
                  </a:cubicBezTo>
                  <a:cubicBezTo>
                    <a:pt x="2420" y="1970"/>
                    <a:pt x="2420" y="1970"/>
                    <a:pt x="2420" y="1970"/>
                  </a:cubicBezTo>
                  <a:cubicBezTo>
                    <a:pt x="2386" y="1958"/>
                    <a:pt x="2386" y="1958"/>
                    <a:pt x="2386" y="1958"/>
                  </a:cubicBezTo>
                  <a:cubicBezTo>
                    <a:pt x="2375" y="1910"/>
                    <a:pt x="2375" y="1910"/>
                    <a:pt x="2375" y="1910"/>
                  </a:cubicBezTo>
                  <a:cubicBezTo>
                    <a:pt x="2412" y="1911"/>
                    <a:pt x="2412" y="1911"/>
                    <a:pt x="2412" y="1911"/>
                  </a:cubicBezTo>
                  <a:cubicBezTo>
                    <a:pt x="2426" y="1883"/>
                    <a:pt x="2426" y="1883"/>
                    <a:pt x="2426" y="1883"/>
                  </a:cubicBezTo>
                  <a:cubicBezTo>
                    <a:pt x="2426" y="1883"/>
                    <a:pt x="2450" y="1877"/>
                    <a:pt x="2468" y="1875"/>
                  </a:cubicBezTo>
                  <a:cubicBezTo>
                    <a:pt x="2487" y="1874"/>
                    <a:pt x="2535" y="1881"/>
                    <a:pt x="2535" y="1881"/>
                  </a:cubicBezTo>
                  <a:cubicBezTo>
                    <a:pt x="2535" y="1881"/>
                    <a:pt x="2562" y="1872"/>
                    <a:pt x="2570" y="1872"/>
                  </a:cubicBezTo>
                  <a:cubicBezTo>
                    <a:pt x="2578" y="1872"/>
                    <a:pt x="2615" y="1867"/>
                    <a:pt x="2615" y="1867"/>
                  </a:cubicBezTo>
                  <a:cubicBezTo>
                    <a:pt x="2626" y="1844"/>
                    <a:pt x="2626" y="1844"/>
                    <a:pt x="2626" y="1844"/>
                  </a:cubicBezTo>
                  <a:cubicBezTo>
                    <a:pt x="2599" y="1821"/>
                    <a:pt x="2599" y="1821"/>
                    <a:pt x="2599" y="1821"/>
                  </a:cubicBezTo>
                  <a:cubicBezTo>
                    <a:pt x="2599" y="1821"/>
                    <a:pt x="2637" y="1810"/>
                    <a:pt x="2648" y="1802"/>
                  </a:cubicBezTo>
                  <a:cubicBezTo>
                    <a:pt x="2659" y="1794"/>
                    <a:pt x="2670" y="1769"/>
                    <a:pt x="2670" y="1764"/>
                  </a:cubicBezTo>
                  <a:cubicBezTo>
                    <a:pt x="2670" y="1760"/>
                    <a:pt x="2637" y="1730"/>
                    <a:pt x="2637" y="1730"/>
                  </a:cubicBezTo>
                  <a:cubicBezTo>
                    <a:pt x="2637" y="1730"/>
                    <a:pt x="2676" y="1716"/>
                    <a:pt x="2682" y="1705"/>
                  </a:cubicBezTo>
                  <a:cubicBezTo>
                    <a:pt x="2688" y="1694"/>
                    <a:pt x="2687" y="1691"/>
                    <a:pt x="2687" y="1691"/>
                  </a:cubicBezTo>
                  <a:cubicBezTo>
                    <a:pt x="2687" y="1691"/>
                    <a:pt x="2649" y="1652"/>
                    <a:pt x="2646" y="1639"/>
                  </a:cubicBezTo>
                  <a:cubicBezTo>
                    <a:pt x="2643" y="1627"/>
                    <a:pt x="2659" y="1613"/>
                    <a:pt x="2659" y="1613"/>
                  </a:cubicBezTo>
                  <a:cubicBezTo>
                    <a:pt x="2620" y="1590"/>
                    <a:pt x="2620" y="1590"/>
                    <a:pt x="2620" y="1590"/>
                  </a:cubicBezTo>
                  <a:cubicBezTo>
                    <a:pt x="2620" y="1590"/>
                    <a:pt x="2626" y="1580"/>
                    <a:pt x="2640" y="1579"/>
                  </a:cubicBezTo>
                  <a:cubicBezTo>
                    <a:pt x="2654" y="1577"/>
                    <a:pt x="2676" y="1568"/>
                    <a:pt x="2676" y="1568"/>
                  </a:cubicBezTo>
                  <a:cubicBezTo>
                    <a:pt x="2676" y="1568"/>
                    <a:pt x="2676" y="1554"/>
                    <a:pt x="2668" y="1546"/>
                  </a:cubicBezTo>
                  <a:cubicBezTo>
                    <a:pt x="2660" y="1538"/>
                    <a:pt x="2646" y="1522"/>
                    <a:pt x="2629" y="1513"/>
                  </a:cubicBezTo>
                  <a:cubicBezTo>
                    <a:pt x="2612" y="1504"/>
                    <a:pt x="2598" y="1438"/>
                    <a:pt x="2598" y="1438"/>
                  </a:cubicBezTo>
                  <a:cubicBezTo>
                    <a:pt x="2645" y="1429"/>
                    <a:pt x="2645" y="1429"/>
                    <a:pt x="2645" y="1429"/>
                  </a:cubicBezTo>
                  <a:cubicBezTo>
                    <a:pt x="2645" y="1429"/>
                    <a:pt x="2621" y="1397"/>
                    <a:pt x="2613" y="1387"/>
                  </a:cubicBezTo>
                  <a:cubicBezTo>
                    <a:pt x="2606" y="1376"/>
                    <a:pt x="2590" y="1343"/>
                    <a:pt x="2590" y="1343"/>
                  </a:cubicBezTo>
                  <a:cubicBezTo>
                    <a:pt x="2623" y="1308"/>
                    <a:pt x="2623" y="1308"/>
                    <a:pt x="2623" y="1308"/>
                  </a:cubicBezTo>
                  <a:cubicBezTo>
                    <a:pt x="2615" y="1296"/>
                    <a:pt x="2615" y="1296"/>
                    <a:pt x="2615" y="1296"/>
                  </a:cubicBezTo>
                  <a:cubicBezTo>
                    <a:pt x="2592" y="1319"/>
                    <a:pt x="2592" y="1319"/>
                    <a:pt x="2592" y="1319"/>
                  </a:cubicBezTo>
                  <a:cubicBezTo>
                    <a:pt x="2592" y="1319"/>
                    <a:pt x="2545" y="1237"/>
                    <a:pt x="2540" y="1227"/>
                  </a:cubicBezTo>
                  <a:cubicBezTo>
                    <a:pt x="2535" y="1218"/>
                    <a:pt x="2512" y="1213"/>
                    <a:pt x="2512" y="1213"/>
                  </a:cubicBezTo>
                  <a:cubicBezTo>
                    <a:pt x="2512" y="1213"/>
                    <a:pt x="2503" y="1193"/>
                    <a:pt x="2503" y="1188"/>
                  </a:cubicBezTo>
                  <a:cubicBezTo>
                    <a:pt x="2503" y="1184"/>
                    <a:pt x="2485" y="1154"/>
                    <a:pt x="2487" y="1141"/>
                  </a:cubicBezTo>
                  <a:cubicBezTo>
                    <a:pt x="2489" y="1129"/>
                    <a:pt x="2487" y="1087"/>
                    <a:pt x="2487" y="1087"/>
                  </a:cubicBezTo>
                  <a:cubicBezTo>
                    <a:pt x="2531" y="1074"/>
                    <a:pt x="2531" y="1074"/>
                    <a:pt x="2531" y="1074"/>
                  </a:cubicBezTo>
                  <a:cubicBezTo>
                    <a:pt x="2589" y="1082"/>
                    <a:pt x="2589" y="1082"/>
                    <a:pt x="2589" y="1082"/>
                  </a:cubicBezTo>
                  <a:cubicBezTo>
                    <a:pt x="2610" y="1045"/>
                    <a:pt x="2610" y="1045"/>
                    <a:pt x="2610" y="1045"/>
                  </a:cubicBezTo>
                  <a:cubicBezTo>
                    <a:pt x="2629" y="1041"/>
                    <a:pt x="2629" y="1041"/>
                    <a:pt x="2629" y="1041"/>
                  </a:cubicBezTo>
                  <a:cubicBezTo>
                    <a:pt x="2629" y="1041"/>
                    <a:pt x="2626" y="1027"/>
                    <a:pt x="2638" y="1017"/>
                  </a:cubicBezTo>
                  <a:cubicBezTo>
                    <a:pt x="2651" y="1006"/>
                    <a:pt x="2681" y="1009"/>
                    <a:pt x="2687" y="1009"/>
                  </a:cubicBezTo>
                  <a:cubicBezTo>
                    <a:pt x="2693" y="1009"/>
                    <a:pt x="2715" y="1034"/>
                    <a:pt x="2715" y="1034"/>
                  </a:cubicBezTo>
                  <a:cubicBezTo>
                    <a:pt x="2715" y="1034"/>
                    <a:pt x="2754" y="1024"/>
                    <a:pt x="2762" y="1026"/>
                  </a:cubicBezTo>
                  <a:cubicBezTo>
                    <a:pt x="2770" y="1027"/>
                    <a:pt x="2791" y="1049"/>
                    <a:pt x="2791" y="1049"/>
                  </a:cubicBezTo>
                  <a:cubicBezTo>
                    <a:pt x="2801" y="1041"/>
                    <a:pt x="2801" y="1041"/>
                    <a:pt x="2801" y="1041"/>
                  </a:cubicBezTo>
                  <a:cubicBezTo>
                    <a:pt x="2801" y="1041"/>
                    <a:pt x="2826" y="1048"/>
                    <a:pt x="2843" y="1045"/>
                  </a:cubicBezTo>
                  <a:cubicBezTo>
                    <a:pt x="2860" y="1041"/>
                    <a:pt x="2874" y="1015"/>
                    <a:pt x="2885" y="1010"/>
                  </a:cubicBezTo>
                  <a:cubicBezTo>
                    <a:pt x="2896" y="1006"/>
                    <a:pt x="2932" y="974"/>
                    <a:pt x="2932" y="974"/>
                  </a:cubicBezTo>
                  <a:cubicBezTo>
                    <a:pt x="2940" y="921"/>
                    <a:pt x="2940" y="921"/>
                    <a:pt x="2940" y="921"/>
                  </a:cubicBezTo>
                  <a:cubicBezTo>
                    <a:pt x="2940" y="921"/>
                    <a:pt x="2963" y="917"/>
                    <a:pt x="2973" y="913"/>
                  </a:cubicBezTo>
                  <a:cubicBezTo>
                    <a:pt x="2982" y="910"/>
                    <a:pt x="2987" y="895"/>
                    <a:pt x="2987" y="895"/>
                  </a:cubicBezTo>
                  <a:cubicBezTo>
                    <a:pt x="2987" y="895"/>
                    <a:pt x="2987" y="895"/>
                    <a:pt x="2987" y="895"/>
                  </a:cubicBezTo>
                  <a:cubicBezTo>
                    <a:pt x="2979" y="885"/>
                    <a:pt x="2969" y="873"/>
                    <a:pt x="2966" y="871"/>
                  </a:cubicBezTo>
                  <a:close/>
                  <a:moveTo>
                    <a:pt x="1421" y="838"/>
                  </a:moveTo>
                  <a:cubicBezTo>
                    <a:pt x="1421" y="846"/>
                    <a:pt x="1415" y="869"/>
                    <a:pt x="1415" y="869"/>
                  </a:cubicBezTo>
                  <a:cubicBezTo>
                    <a:pt x="1406" y="874"/>
                    <a:pt x="1406" y="874"/>
                    <a:pt x="1406" y="874"/>
                  </a:cubicBezTo>
                  <a:cubicBezTo>
                    <a:pt x="1406" y="874"/>
                    <a:pt x="1387" y="897"/>
                    <a:pt x="1377" y="901"/>
                  </a:cubicBezTo>
                  <a:cubicBezTo>
                    <a:pt x="1367" y="906"/>
                    <a:pt x="1344" y="891"/>
                    <a:pt x="1338" y="889"/>
                  </a:cubicBezTo>
                  <a:cubicBezTo>
                    <a:pt x="1333" y="887"/>
                    <a:pt x="1327" y="889"/>
                    <a:pt x="1315" y="887"/>
                  </a:cubicBezTo>
                  <a:cubicBezTo>
                    <a:pt x="1302" y="884"/>
                    <a:pt x="1282" y="862"/>
                    <a:pt x="1282" y="862"/>
                  </a:cubicBezTo>
                  <a:cubicBezTo>
                    <a:pt x="1246" y="865"/>
                    <a:pt x="1246" y="865"/>
                    <a:pt x="1246" y="865"/>
                  </a:cubicBezTo>
                  <a:cubicBezTo>
                    <a:pt x="1241" y="819"/>
                    <a:pt x="1241" y="819"/>
                    <a:pt x="1241" y="819"/>
                  </a:cubicBezTo>
                  <a:cubicBezTo>
                    <a:pt x="1225" y="809"/>
                    <a:pt x="1225" y="809"/>
                    <a:pt x="1225" y="809"/>
                  </a:cubicBezTo>
                  <a:cubicBezTo>
                    <a:pt x="1225" y="809"/>
                    <a:pt x="1202" y="738"/>
                    <a:pt x="1199" y="733"/>
                  </a:cubicBezTo>
                  <a:cubicBezTo>
                    <a:pt x="1195" y="729"/>
                    <a:pt x="1168" y="723"/>
                    <a:pt x="1148" y="720"/>
                  </a:cubicBezTo>
                  <a:cubicBezTo>
                    <a:pt x="1128" y="716"/>
                    <a:pt x="1116" y="674"/>
                    <a:pt x="1116" y="674"/>
                  </a:cubicBezTo>
                  <a:cubicBezTo>
                    <a:pt x="1116" y="674"/>
                    <a:pt x="1143" y="675"/>
                    <a:pt x="1149" y="676"/>
                  </a:cubicBezTo>
                  <a:cubicBezTo>
                    <a:pt x="1155" y="677"/>
                    <a:pt x="1165" y="698"/>
                    <a:pt x="1170" y="693"/>
                  </a:cubicBezTo>
                  <a:cubicBezTo>
                    <a:pt x="1176" y="687"/>
                    <a:pt x="1192" y="683"/>
                    <a:pt x="1192" y="683"/>
                  </a:cubicBezTo>
                  <a:cubicBezTo>
                    <a:pt x="1194" y="716"/>
                    <a:pt x="1194" y="716"/>
                    <a:pt x="1194" y="716"/>
                  </a:cubicBezTo>
                  <a:cubicBezTo>
                    <a:pt x="1194" y="716"/>
                    <a:pt x="1222" y="713"/>
                    <a:pt x="1230" y="713"/>
                  </a:cubicBezTo>
                  <a:cubicBezTo>
                    <a:pt x="1238" y="713"/>
                    <a:pt x="1252" y="720"/>
                    <a:pt x="1257" y="722"/>
                  </a:cubicBezTo>
                  <a:cubicBezTo>
                    <a:pt x="1263" y="724"/>
                    <a:pt x="1270" y="742"/>
                    <a:pt x="1279" y="747"/>
                  </a:cubicBezTo>
                  <a:cubicBezTo>
                    <a:pt x="1288" y="751"/>
                    <a:pt x="1321" y="748"/>
                    <a:pt x="1321" y="748"/>
                  </a:cubicBezTo>
                  <a:cubicBezTo>
                    <a:pt x="1353" y="784"/>
                    <a:pt x="1353" y="784"/>
                    <a:pt x="1353" y="784"/>
                  </a:cubicBezTo>
                  <a:cubicBezTo>
                    <a:pt x="1353" y="784"/>
                    <a:pt x="1403" y="754"/>
                    <a:pt x="1408" y="761"/>
                  </a:cubicBezTo>
                  <a:cubicBezTo>
                    <a:pt x="1414" y="769"/>
                    <a:pt x="1400" y="798"/>
                    <a:pt x="1400" y="798"/>
                  </a:cubicBezTo>
                  <a:cubicBezTo>
                    <a:pt x="1426" y="814"/>
                    <a:pt x="1426" y="814"/>
                    <a:pt x="1426" y="814"/>
                  </a:cubicBezTo>
                  <a:cubicBezTo>
                    <a:pt x="1426" y="814"/>
                    <a:pt x="1421" y="830"/>
                    <a:pt x="1421" y="838"/>
                  </a:cubicBezTo>
                  <a:close/>
                  <a:moveTo>
                    <a:pt x="921" y="185"/>
                  </a:moveTo>
                  <a:cubicBezTo>
                    <a:pt x="931" y="185"/>
                    <a:pt x="927" y="191"/>
                    <a:pt x="949" y="187"/>
                  </a:cubicBezTo>
                  <a:cubicBezTo>
                    <a:pt x="972" y="182"/>
                    <a:pt x="979" y="153"/>
                    <a:pt x="938" y="160"/>
                  </a:cubicBezTo>
                  <a:cubicBezTo>
                    <a:pt x="938" y="160"/>
                    <a:pt x="930" y="162"/>
                    <a:pt x="924" y="168"/>
                  </a:cubicBezTo>
                  <a:cubicBezTo>
                    <a:pt x="919" y="175"/>
                    <a:pt x="912" y="185"/>
                    <a:pt x="921" y="185"/>
                  </a:cubicBezTo>
                  <a:close/>
                  <a:moveTo>
                    <a:pt x="865" y="154"/>
                  </a:moveTo>
                  <a:cubicBezTo>
                    <a:pt x="876" y="154"/>
                    <a:pt x="876" y="140"/>
                    <a:pt x="864" y="140"/>
                  </a:cubicBezTo>
                  <a:cubicBezTo>
                    <a:pt x="864" y="140"/>
                    <a:pt x="855" y="154"/>
                    <a:pt x="865" y="154"/>
                  </a:cubicBezTo>
                  <a:close/>
                  <a:moveTo>
                    <a:pt x="861" y="132"/>
                  </a:moveTo>
                  <a:cubicBezTo>
                    <a:pt x="874" y="130"/>
                    <a:pt x="871" y="120"/>
                    <a:pt x="858" y="120"/>
                  </a:cubicBezTo>
                  <a:cubicBezTo>
                    <a:pt x="858" y="120"/>
                    <a:pt x="848" y="134"/>
                    <a:pt x="861" y="132"/>
                  </a:cubicBezTo>
                  <a:close/>
                  <a:moveTo>
                    <a:pt x="776" y="126"/>
                  </a:moveTo>
                  <a:cubicBezTo>
                    <a:pt x="786" y="112"/>
                    <a:pt x="786" y="112"/>
                    <a:pt x="786" y="112"/>
                  </a:cubicBezTo>
                  <a:cubicBezTo>
                    <a:pt x="797" y="114"/>
                    <a:pt x="812" y="125"/>
                    <a:pt x="821" y="124"/>
                  </a:cubicBezTo>
                  <a:cubicBezTo>
                    <a:pt x="831" y="123"/>
                    <a:pt x="849" y="115"/>
                    <a:pt x="831" y="108"/>
                  </a:cubicBezTo>
                  <a:cubicBezTo>
                    <a:pt x="813" y="102"/>
                    <a:pt x="792" y="93"/>
                    <a:pt x="780" y="94"/>
                  </a:cubicBezTo>
                  <a:cubicBezTo>
                    <a:pt x="767" y="95"/>
                    <a:pt x="764" y="107"/>
                    <a:pt x="767" y="114"/>
                  </a:cubicBezTo>
                  <a:cubicBezTo>
                    <a:pt x="769" y="120"/>
                    <a:pt x="776" y="126"/>
                    <a:pt x="776" y="126"/>
                  </a:cubicBezTo>
                  <a:close/>
                  <a:moveTo>
                    <a:pt x="1069" y="90"/>
                  </a:moveTo>
                  <a:cubicBezTo>
                    <a:pt x="1094" y="81"/>
                    <a:pt x="1066" y="60"/>
                    <a:pt x="1066" y="60"/>
                  </a:cubicBezTo>
                  <a:cubicBezTo>
                    <a:pt x="1035" y="65"/>
                    <a:pt x="1045" y="99"/>
                    <a:pt x="1069" y="90"/>
                  </a:cubicBezTo>
                  <a:close/>
                  <a:moveTo>
                    <a:pt x="183" y="229"/>
                  </a:moveTo>
                  <a:cubicBezTo>
                    <a:pt x="172" y="208"/>
                    <a:pt x="156" y="217"/>
                    <a:pt x="170" y="235"/>
                  </a:cubicBezTo>
                  <a:cubicBezTo>
                    <a:pt x="184" y="253"/>
                    <a:pt x="183" y="229"/>
                    <a:pt x="183" y="229"/>
                  </a:cubicBezTo>
                  <a:close/>
                  <a:moveTo>
                    <a:pt x="177" y="199"/>
                  </a:moveTo>
                  <a:cubicBezTo>
                    <a:pt x="187" y="205"/>
                    <a:pt x="222" y="203"/>
                    <a:pt x="222" y="203"/>
                  </a:cubicBezTo>
                  <a:cubicBezTo>
                    <a:pt x="256" y="203"/>
                    <a:pt x="317" y="202"/>
                    <a:pt x="313" y="195"/>
                  </a:cubicBezTo>
                  <a:cubicBezTo>
                    <a:pt x="308" y="189"/>
                    <a:pt x="280" y="183"/>
                    <a:pt x="242" y="184"/>
                  </a:cubicBezTo>
                  <a:cubicBezTo>
                    <a:pt x="203" y="185"/>
                    <a:pt x="168" y="194"/>
                    <a:pt x="177" y="199"/>
                  </a:cubicBezTo>
                  <a:close/>
                  <a:moveTo>
                    <a:pt x="668" y="149"/>
                  </a:moveTo>
                  <a:cubicBezTo>
                    <a:pt x="675" y="151"/>
                    <a:pt x="678" y="135"/>
                    <a:pt x="682" y="132"/>
                  </a:cubicBezTo>
                  <a:cubicBezTo>
                    <a:pt x="686" y="129"/>
                    <a:pt x="697" y="136"/>
                    <a:pt x="710" y="134"/>
                  </a:cubicBezTo>
                  <a:cubicBezTo>
                    <a:pt x="723" y="132"/>
                    <a:pt x="731" y="125"/>
                    <a:pt x="742" y="120"/>
                  </a:cubicBezTo>
                  <a:cubicBezTo>
                    <a:pt x="753" y="115"/>
                    <a:pt x="735" y="110"/>
                    <a:pt x="724" y="107"/>
                  </a:cubicBezTo>
                  <a:cubicBezTo>
                    <a:pt x="712" y="104"/>
                    <a:pt x="715" y="105"/>
                    <a:pt x="686" y="105"/>
                  </a:cubicBezTo>
                  <a:cubicBezTo>
                    <a:pt x="686" y="105"/>
                    <a:pt x="659" y="106"/>
                    <a:pt x="650" y="120"/>
                  </a:cubicBezTo>
                  <a:cubicBezTo>
                    <a:pt x="640" y="134"/>
                    <a:pt x="660" y="147"/>
                    <a:pt x="668" y="149"/>
                  </a:cubicBezTo>
                  <a:close/>
                  <a:moveTo>
                    <a:pt x="333" y="183"/>
                  </a:moveTo>
                  <a:cubicBezTo>
                    <a:pt x="346" y="187"/>
                    <a:pt x="349" y="172"/>
                    <a:pt x="354" y="173"/>
                  </a:cubicBezTo>
                  <a:cubicBezTo>
                    <a:pt x="360" y="174"/>
                    <a:pt x="364" y="185"/>
                    <a:pt x="364" y="185"/>
                  </a:cubicBezTo>
                  <a:cubicBezTo>
                    <a:pt x="364" y="185"/>
                    <a:pt x="378" y="180"/>
                    <a:pt x="381" y="176"/>
                  </a:cubicBezTo>
                  <a:cubicBezTo>
                    <a:pt x="384" y="171"/>
                    <a:pt x="413" y="176"/>
                    <a:pt x="413" y="176"/>
                  </a:cubicBezTo>
                  <a:cubicBezTo>
                    <a:pt x="439" y="176"/>
                    <a:pt x="448" y="182"/>
                    <a:pt x="453" y="172"/>
                  </a:cubicBezTo>
                  <a:cubicBezTo>
                    <a:pt x="459" y="163"/>
                    <a:pt x="472" y="148"/>
                    <a:pt x="436" y="150"/>
                  </a:cubicBezTo>
                  <a:cubicBezTo>
                    <a:pt x="399" y="152"/>
                    <a:pt x="353" y="153"/>
                    <a:pt x="345" y="156"/>
                  </a:cubicBezTo>
                  <a:cubicBezTo>
                    <a:pt x="336" y="159"/>
                    <a:pt x="320" y="179"/>
                    <a:pt x="333" y="183"/>
                  </a:cubicBezTo>
                  <a:close/>
                  <a:moveTo>
                    <a:pt x="493" y="149"/>
                  </a:moveTo>
                  <a:cubicBezTo>
                    <a:pt x="467" y="146"/>
                    <a:pt x="485" y="167"/>
                    <a:pt x="485" y="167"/>
                  </a:cubicBezTo>
                  <a:cubicBezTo>
                    <a:pt x="504" y="167"/>
                    <a:pt x="519" y="152"/>
                    <a:pt x="493" y="149"/>
                  </a:cubicBezTo>
                  <a:close/>
                  <a:moveTo>
                    <a:pt x="537" y="168"/>
                  </a:moveTo>
                  <a:cubicBezTo>
                    <a:pt x="547" y="168"/>
                    <a:pt x="564" y="150"/>
                    <a:pt x="569" y="145"/>
                  </a:cubicBezTo>
                  <a:cubicBezTo>
                    <a:pt x="574" y="139"/>
                    <a:pt x="607" y="146"/>
                    <a:pt x="626" y="145"/>
                  </a:cubicBezTo>
                  <a:cubicBezTo>
                    <a:pt x="645" y="144"/>
                    <a:pt x="613" y="123"/>
                    <a:pt x="562" y="130"/>
                  </a:cubicBezTo>
                  <a:cubicBezTo>
                    <a:pt x="562" y="130"/>
                    <a:pt x="547" y="132"/>
                    <a:pt x="536" y="138"/>
                  </a:cubicBezTo>
                  <a:cubicBezTo>
                    <a:pt x="525" y="145"/>
                    <a:pt x="527" y="168"/>
                    <a:pt x="537" y="168"/>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4" name="Freeform 379">
              <a:extLst>
                <a:ext uri="{FF2B5EF4-FFF2-40B4-BE49-F238E27FC236}">
                  <a16:creationId xmlns:a16="http://schemas.microsoft.com/office/drawing/2014/main" id="{458D00E3-AA5A-41A0-B559-53B8B64A18E6}"/>
                </a:ext>
              </a:extLst>
            </p:cNvPr>
            <p:cNvSpPr>
              <a:spLocks noEditPoints="1"/>
            </p:cNvSpPr>
            <p:nvPr/>
          </p:nvSpPr>
          <p:spPr bwMode="gray">
            <a:xfrm>
              <a:off x="5415844" y="4621901"/>
              <a:ext cx="1093904" cy="1230917"/>
            </a:xfrm>
            <a:custGeom>
              <a:avLst/>
              <a:gdLst>
                <a:gd name="T0" fmla="*/ 1991 w 2018"/>
                <a:gd name="T1" fmla="*/ 1023 h 2271"/>
                <a:gd name="T2" fmla="*/ 2000 w 2018"/>
                <a:gd name="T3" fmla="*/ 873 h 2271"/>
                <a:gd name="T4" fmla="*/ 1864 w 2018"/>
                <a:gd name="T5" fmla="*/ 654 h 2271"/>
                <a:gd name="T6" fmla="*/ 1790 w 2018"/>
                <a:gd name="T7" fmla="*/ 477 h 2271"/>
                <a:gd name="T8" fmla="*/ 1781 w 2018"/>
                <a:gd name="T9" fmla="*/ 364 h 2271"/>
                <a:gd name="T10" fmla="*/ 1742 w 2018"/>
                <a:gd name="T11" fmla="*/ 249 h 2271"/>
                <a:gd name="T12" fmla="*/ 1631 w 2018"/>
                <a:gd name="T13" fmla="*/ 206 h 2271"/>
                <a:gd name="T14" fmla="*/ 1620 w 2018"/>
                <a:gd name="T15" fmla="*/ 181 h 2271"/>
                <a:gd name="T16" fmla="*/ 1559 w 2018"/>
                <a:gd name="T17" fmla="*/ 72 h 2271"/>
                <a:gd name="T18" fmla="*/ 1468 w 2018"/>
                <a:gd name="T19" fmla="*/ 104 h 2271"/>
                <a:gd name="T20" fmla="*/ 1416 w 2018"/>
                <a:gd name="T21" fmla="*/ 38 h 2271"/>
                <a:gd name="T22" fmla="*/ 1303 w 2018"/>
                <a:gd name="T23" fmla="*/ 18 h 2271"/>
                <a:gd name="T24" fmla="*/ 1292 w 2018"/>
                <a:gd name="T25" fmla="*/ 88 h 2271"/>
                <a:gd name="T26" fmla="*/ 1294 w 2018"/>
                <a:gd name="T27" fmla="*/ 154 h 2271"/>
                <a:gd name="T28" fmla="*/ 1205 w 2018"/>
                <a:gd name="T29" fmla="*/ 221 h 2271"/>
                <a:gd name="T30" fmla="*/ 1103 w 2018"/>
                <a:gd name="T31" fmla="*/ 224 h 2271"/>
                <a:gd name="T32" fmla="*/ 1016 w 2018"/>
                <a:gd name="T33" fmla="*/ 276 h 2271"/>
                <a:gd name="T34" fmla="*/ 944 w 2018"/>
                <a:gd name="T35" fmla="*/ 393 h 2271"/>
                <a:gd name="T36" fmla="*/ 949 w 2018"/>
                <a:gd name="T37" fmla="*/ 299 h 2271"/>
                <a:gd name="T38" fmla="*/ 899 w 2018"/>
                <a:gd name="T39" fmla="*/ 268 h 2271"/>
                <a:gd name="T40" fmla="*/ 836 w 2018"/>
                <a:gd name="T41" fmla="*/ 154 h 2271"/>
                <a:gd name="T42" fmla="*/ 741 w 2018"/>
                <a:gd name="T43" fmla="*/ 227 h 2271"/>
                <a:gd name="T44" fmla="*/ 681 w 2018"/>
                <a:gd name="T45" fmla="*/ 237 h 2271"/>
                <a:gd name="T46" fmla="*/ 694 w 2018"/>
                <a:gd name="T47" fmla="*/ 384 h 2271"/>
                <a:gd name="T48" fmla="*/ 709 w 2018"/>
                <a:gd name="T49" fmla="*/ 479 h 2271"/>
                <a:gd name="T50" fmla="*/ 604 w 2018"/>
                <a:gd name="T51" fmla="*/ 682 h 2271"/>
                <a:gd name="T52" fmla="*/ 442 w 2018"/>
                <a:gd name="T53" fmla="*/ 921 h 2271"/>
                <a:gd name="T54" fmla="*/ 315 w 2018"/>
                <a:gd name="T55" fmla="*/ 1073 h 2271"/>
                <a:gd name="T56" fmla="*/ 168 w 2018"/>
                <a:gd name="T57" fmla="*/ 1386 h 2271"/>
                <a:gd name="T58" fmla="*/ 60 w 2018"/>
                <a:gd name="T59" fmla="*/ 1724 h 2271"/>
                <a:gd name="T60" fmla="*/ 23 w 2018"/>
                <a:gd name="T61" fmla="*/ 2025 h 2271"/>
                <a:gd name="T62" fmla="*/ 108 w 2018"/>
                <a:gd name="T63" fmla="*/ 2191 h 2271"/>
                <a:gd name="T64" fmla="*/ 251 w 2018"/>
                <a:gd name="T65" fmla="*/ 2184 h 2271"/>
                <a:gd name="T66" fmla="*/ 517 w 2018"/>
                <a:gd name="T67" fmla="*/ 2177 h 2271"/>
                <a:gd name="T68" fmla="*/ 683 w 2018"/>
                <a:gd name="T69" fmla="*/ 2158 h 2271"/>
                <a:gd name="T70" fmla="*/ 752 w 2018"/>
                <a:gd name="T71" fmla="*/ 2135 h 2271"/>
                <a:gd name="T72" fmla="*/ 612 w 2018"/>
                <a:gd name="T73" fmla="*/ 2119 h 2271"/>
                <a:gd name="T74" fmla="*/ 704 w 2018"/>
                <a:gd name="T75" fmla="*/ 1977 h 2271"/>
                <a:gd name="T76" fmla="*/ 821 w 2018"/>
                <a:gd name="T77" fmla="*/ 2060 h 2271"/>
                <a:gd name="T78" fmla="*/ 901 w 2018"/>
                <a:gd name="T79" fmla="*/ 2083 h 2271"/>
                <a:gd name="T80" fmla="*/ 1283 w 2018"/>
                <a:gd name="T81" fmla="*/ 2191 h 2271"/>
                <a:gd name="T82" fmla="*/ 1414 w 2018"/>
                <a:gd name="T83" fmla="*/ 2222 h 2271"/>
                <a:gd name="T84" fmla="*/ 1656 w 2018"/>
                <a:gd name="T85" fmla="*/ 2145 h 2271"/>
                <a:gd name="T86" fmla="*/ 1758 w 2018"/>
                <a:gd name="T87" fmla="*/ 2043 h 2271"/>
                <a:gd name="T88" fmla="*/ 1760 w 2018"/>
                <a:gd name="T89" fmla="*/ 1867 h 2271"/>
                <a:gd name="T90" fmla="*/ 1769 w 2018"/>
                <a:gd name="T91" fmla="*/ 1724 h 2271"/>
                <a:gd name="T92" fmla="*/ 1686 w 2018"/>
                <a:gd name="T93" fmla="*/ 1408 h 2271"/>
                <a:gd name="T94" fmla="*/ 1801 w 2018"/>
                <a:gd name="T95" fmla="*/ 1339 h 2271"/>
                <a:gd name="T96" fmla="*/ 1894 w 2018"/>
                <a:gd name="T97" fmla="*/ 1265 h 2271"/>
                <a:gd name="T98" fmla="*/ 1885 w 2018"/>
                <a:gd name="T99" fmla="*/ 1100 h 2271"/>
                <a:gd name="T100" fmla="*/ 1969 w 2018"/>
                <a:gd name="T101" fmla="*/ 1149 h 2271"/>
                <a:gd name="T102" fmla="*/ 817 w 2018"/>
                <a:gd name="T103" fmla="*/ 2080 h 22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18"/>
                <a:gd name="T157" fmla="*/ 0 h 2271"/>
                <a:gd name="T158" fmla="*/ 2018 w 2018"/>
                <a:gd name="T159" fmla="*/ 2271 h 22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18" h="2271">
                  <a:moveTo>
                    <a:pt x="2018" y="1115"/>
                  </a:moveTo>
                  <a:cubicBezTo>
                    <a:pt x="2000" y="1061"/>
                    <a:pt x="2000" y="1061"/>
                    <a:pt x="2000" y="1061"/>
                  </a:cubicBezTo>
                  <a:cubicBezTo>
                    <a:pt x="1975" y="1063"/>
                    <a:pt x="1975" y="1063"/>
                    <a:pt x="1975" y="1063"/>
                  </a:cubicBezTo>
                  <a:cubicBezTo>
                    <a:pt x="1971" y="1029"/>
                    <a:pt x="1971" y="1029"/>
                    <a:pt x="1971" y="1029"/>
                  </a:cubicBezTo>
                  <a:cubicBezTo>
                    <a:pt x="1991" y="1023"/>
                    <a:pt x="1991" y="1023"/>
                    <a:pt x="1991" y="1023"/>
                  </a:cubicBezTo>
                  <a:cubicBezTo>
                    <a:pt x="1995" y="978"/>
                    <a:pt x="1995" y="978"/>
                    <a:pt x="1995" y="978"/>
                  </a:cubicBezTo>
                  <a:cubicBezTo>
                    <a:pt x="1977" y="968"/>
                    <a:pt x="1977" y="968"/>
                    <a:pt x="1977" y="968"/>
                  </a:cubicBezTo>
                  <a:cubicBezTo>
                    <a:pt x="1977" y="968"/>
                    <a:pt x="2000" y="944"/>
                    <a:pt x="2002" y="935"/>
                  </a:cubicBezTo>
                  <a:cubicBezTo>
                    <a:pt x="2004" y="927"/>
                    <a:pt x="1980" y="894"/>
                    <a:pt x="1980" y="894"/>
                  </a:cubicBezTo>
                  <a:cubicBezTo>
                    <a:pt x="1980" y="894"/>
                    <a:pt x="1996" y="884"/>
                    <a:pt x="2000" y="873"/>
                  </a:cubicBezTo>
                  <a:cubicBezTo>
                    <a:pt x="2004" y="862"/>
                    <a:pt x="1928" y="776"/>
                    <a:pt x="1928" y="776"/>
                  </a:cubicBezTo>
                  <a:cubicBezTo>
                    <a:pt x="1878" y="768"/>
                    <a:pt x="1878" y="768"/>
                    <a:pt x="1878" y="768"/>
                  </a:cubicBezTo>
                  <a:cubicBezTo>
                    <a:pt x="1837" y="694"/>
                    <a:pt x="1837" y="694"/>
                    <a:pt x="1837" y="694"/>
                  </a:cubicBezTo>
                  <a:cubicBezTo>
                    <a:pt x="1867" y="670"/>
                    <a:pt x="1867" y="670"/>
                    <a:pt x="1867" y="670"/>
                  </a:cubicBezTo>
                  <a:cubicBezTo>
                    <a:pt x="1864" y="654"/>
                    <a:pt x="1864" y="654"/>
                    <a:pt x="1864" y="654"/>
                  </a:cubicBezTo>
                  <a:cubicBezTo>
                    <a:pt x="1792" y="609"/>
                    <a:pt x="1792" y="609"/>
                    <a:pt x="1792" y="609"/>
                  </a:cubicBezTo>
                  <a:cubicBezTo>
                    <a:pt x="1772" y="536"/>
                    <a:pt x="1772" y="536"/>
                    <a:pt x="1772" y="536"/>
                  </a:cubicBezTo>
                  <a:cubicBezTo>
                    <a:pt x="1792" y="525"/>
                    <a:pt x="1792" y="525"/>
                    <a:pt x="1792" y="525"/>
                  </a:cubicBezTo>
                  <a:cubicBezTo>
                    <a:pt x="1792" y="525"/>
                    <a:pt x="1787" y="514"/>
                    <a:pt x="1787" y="506"/>
                  </a:cubicBezTo>
                  <a:cubicBezTo>
                    <a:pt x="1787" y="497"/>
                    <a:pt x="1794" y="484"/>
                    <a:pt x="1790" y="477"/>
                  </a:cubicBezTo>
                  <a:cubicBezTo>
                    <a:pt x="1787" y="470"/>
                    <a:pt x="1772" y="470"/>
                    <a:pt x="1767" y="461"/>
                  </a:cubicBezTo>
                  <a:cubicBezTo>
                    <a:pt x="1762" y="452"/>
                    <a:pt x="1778" y="430"/>
                    <a:pt x="1778" y="430"/>
                  </a:cubicBezTo>
                  <a:cubicBezTo>
                    <a:pt x="1772" y="412"/>
                    <a:pt x="1772" y="412"/>
                    <a:pt x="1772" y="412"/>
                  </a:cubicBezTo>
                  <a:cubicBezTo>
                    <a:pt x="1772" y="412"/>
                    <a:pt x="1801" y="412"/>
                    <a:pt x="1806" y="403"/>
                  </a:cubicBezTo>
                  <a:cubicBezTo>
                    <a:pt x="1812" y="394"/>
                    <a:pt x="1785" y="369"/>
                    <a:pt x="1781" y="364"/>
                  </a:cubicBezTo>
                  <a:cubicBezTo>
                    <a:pt x="1778" y="359"/>
                    <a:pt x="1756" y="362"/>
                    <a:pt x="1756" y="362"/>
                  </a:cubicBezTo>
                  <a:cubicBezTo>
                    <a:pt x="1776" y="330"/>
                    <a:pt x="1776" y="330"/>
                    <a:pt x="1776" y="330"/>
                  </a:cubicBezTo>
                  <a:cubicBezTo>
                    <a:pt x="1771" y="285"/>
                    <a:pt x="1771" y="285"/>
                    <a:pt x="1771" y="285"/>
                  </a:cubicBezTo>
                  <a:cubicBezTo>
                    <a:pt x="1771" y="285"/>
                    <a:pt x="1760" y="285"/>
                    <a:pt x="1753" y="285"/>
                  </a:cubicBezTo>
                  <a:cubicBezTo>
                    <a:pt x="1746" y="285"/>
                    <a:pt x="1742" y="249"/>
                    <a:pt x="1742" y="249"/>
                  </a:cubicBezTo>
                  <a:cubicBezTo>
                    <a:pt x="1742" y="249"/>
                    <a:pt x="1722" y="274"/>
                    <a:pt x="1717" y="283"/>
                  </a:cubicBezTo>
                  <a:cubicBezTo>
                    <a:pt x="1712" y="292"/>
                    <a:pt x="1715" y="312"/>
                    <a:pt x="1715" y="312"/>
                  </a:cubicBezTo>
                  <a:cubicBezTo>
                    <a:pt x="1645" y="312"/>
                    <a:pt x="1645" y="312"/>
                    <a:pt x="1645" y="312"/>
                  </a:cubicBezTo>
                  <a:cubicBezTo>
                    <a:pt x="1645" y="312"/>
                    <a:pt x="1643" y="283"/>
                    <a:pt x="1643" y="260"/>
                  </a:cubicBezTo>
                  <a:cubicBezTo>
                    <a:pt x="1643" y="237"/>
                    <a:pt x="1631" y="206"/>
                    <a:pt x="1631" y="206"/>
                  </a:cubicBezTo>
                  <a:cubicBezTo>
                    <a:pt x="1631" y="206"/>
                    <a:pt x="1620" y="215"/>
                    <a:pt x="1613" y="222"/>
                  </a:cubicBezTo>
                  <a:cubicBezTo>
                    <a:pt x="1606" y="230"/>
                    <a:pt x="1599" y="244"/>
                    <a:pt x="1599" y="244"/>
                  </a:cubicBezTo>
                  <a:cubicBezTo>
                    <a:pt x="1575" y="233"/>
                    <a:pt x="1575" y="233"/>
                    <a:pt x="1575" y="233"/>
                  </a:cubicBezTo>
                  <a:cubicBezTo>
                    <a:pt x="1575" y="233"/>
                    <a:pt x="1593" y="205"/>
                    <a:pt x="1600" y="196"/>
                  </a:cubicBezTo>
                  <a:cubicBezTo>
                    <a:pt x="1608" y="187"/>
                    <a:pt x="1620" y="181"/>
                    <a:pt x="1620" y="181"/>
                  </a:cubicBezTo>
                  <a:cubicBezTo>
                    <a:pt x="1620" y="181"/>
                    <a:pt x="1618" y="172"/>
                    <a:pt x="1613" y="165"/>
                  </a:cubicBezTo>
                  <a:cubicBezTo>
                    <a:pt x="1608" y="158"/>
                    <a:pt x="1593" y="140"/>
                    <a:pt x="1593" y="140"/>
                  </a:cubicBezTo>
                  <a:cubicBezTo>
                    <a:pt x="1595" y="97"/>
                    <a:pt x="1595" y="97"/>
                    <a:pt x="1595" y="97"/>
                  </a:cubicBezTo>
                  <a:cubicBezTo>
                    <a:pt x="1572" y="88"/>
                    <a:pt x="1572" y="88"/>
                    <a:pt x="1572" y="88"/>
                  </a:cubicBezTo>
                  <a:cubicBezTo>
                    <a:pt x="1559" y="72"/>
                    <a:pt x="1559" y="72"/>
                    <a:pt x="1559" y="72"/>
                  </a:cubicBezTo>
                  <a:cubicBezTo>
                    <a:pt x="1538" y="110"/>
                    <a:pt x="1538" y="110"/>
                    <a:pt x="1538" y="110"/>
                  </a:cubicBezTo>
                  <a:cubicBezTo>
                    <a:pt x="1511" y="67"/>
                    <a:pt x="1511" y="67"/>
                    <a:pt x="1511" y="67"/>
                  </a:cubicBezTo>
                  <a:cubicBezTo>
                    <a:pt x="1495" y="72"/>
                    <a:pt x="1495" y="72"/>
                    <a:pt x="1495" y="72"/>
                  </a:cubicBezTo>
                  <a:cubicBezTo>
                    <a:pt x="1493" y="104"/>
                    <a:pt x="1493" y="104"/>
                    <a:pt x="1493" y="104"/>
                  </a:cubicBezTo>
                  <a:cubicBezTo>
                    <a:pt x="1468" y="104"/>
                    <a:pt x="1468" y="104"/>
                    <a:pt x="1468" y="104"/>
                  </a:cubicBezTo>
                  <a:cubicBezTo>
                    <a:pt x="1468" y="104"/>
                    <a:pt x="1457" y="63"/>
                    <a:pt x="1457" y="52"/>
                  </a:cubicBezTo>
                  <a:cubicBezTo>
                    <a:pt x="1457" y="42"/>
                    <a:pt x="1471" y="0"/>
                    <a:pt x="1471" y="0"/>
                  </a:cubicBezTo>
                  <a:cubicBezTo>
                    <a:pt x="1427" y="15"/>
                    <a:pt x="1427" y="15"/>
                    <a:pt x="1427" y="15"/>
                  </a:cubicBezTo>
                  <a:cubicBezTo>
                    <a:pt x="1425" y="61"/>
                    <a:pt x="1425" y="61"/>
                    <a:pt x="1425" y="61"/>
                  </a:cubicBezTo>
                  <a:cubicBezTo>
                    <a:pt x="1416" y="38"/>
                    <a:pt x="1416" y="38"/>
                    <a:pt x="1416" y="38"/>
                  </a:cubicBezTo>
                  <a:cubicBezTo>
                    <a:pt x="1416" y="38"/>
                    <a:pt x="1398" y="25"/>
                    <a:pt x="1393" y="25"/>
                  </a:cubicBezTo>
                  <a:cubicBezTo>
                    <a:pt x="1387" y="25"/>
                    <a:pt x="1371" y="6"/>
                    <a:pt x="1371" y="6"/>
                  </a:cubicBezTo>
                  <a:cubicBezTo>
                    <a:pt x="1353" y="24"/>
                    <a:pt x="1353" y="24"/>
                    <a:pt x="1353" y="24"/>
                  </a:cubicBezTo>
                  <a:cubicBezTo>
                    <a:pt x="1326" y="8"/>
                    <a:pt x="1326" y="8"/>
                    <a:pt x="1326" y="8"/>
                  </a:cubicBezTo>
                  <a:cubicBezTo>
                    <a:pt x="1326" y="8"/>
                    <a:pt x="1316" y="11"/>
                    <a:pt x="1303" y="18"/>
                  </a:cubicBezTo>
                  <a:cubicBezTo>
                    <a:pt x="1291" y="25"/>
                    <a:pt x="1260" y="27"/>
                    <a:pt x="1260" y="27"/>
                  </a:cubicBezTo>
                  <a:cubicBezTo>
                    <a:pt x="1258" y="59"/>
                    <a:pt x="1258" y="59"/>
                    <a:pt x="1258" y="59"/>
                  </a:cubicBezTo>
                  <a:cubicBezTo>
                    <a:pt x="1287" y="70"/>
                    <a:pt x="1287" y="70"/>
                    <a:pt x="1287" y="70"/>
                  </a:cubicBezTo>
                  <a:cubicBezTo>
                    <a:pt x="1269" y="86"/>
                    <a:pt x="1269" y="86"/>
                    <a:pt x="1269" y="86"/>
                  </a:cubicBezTo>
                  <a:cubicBezTo>
                    <a:pt x="1269" y="86"/>
                    <a:pt x="1283" y="88"/>
                    <a:pt x="1292" y="88"/>
                  </a:cubicBezTo>
                  <a:cubicBezTo>
                    <a:pt x="1301" y="88"/>
                    <a:pt x="1314" y="58"/>
                    <a:pt x="1314" y="58"/>
                  </a:cubicBezTo>
                  <a:cubicBezTo>
                    <a:pt x="1334" y="88"/>
                    <a:pt x="1334" y="88"/>
                    <a:pt x="1334" y="88"/>
                  </a:cubicBezTo>
                  <a:cubicBezTo>
                    <a:pt x="1334" y="88"/>
                    <a:pt x="1330" y="101"/>
                    <a:pt x="1326" y="111"/>
                  </a:cubicBezTo>
                  <a:cubicBezTo>
                    <a:pt x="1323" y="122"/>
                    <a:pt x="1323" y="140"/>
                    <a:pt x="1323" y="140"/>
                  </a:cubicBezTo>
                  <a:cubicBezTo>
                    <a:pt x="1294" y="154"/>
                    <a:pt x="1294" y="154"/>
                    <a:pt x="1294" y="154"/>
                  </a:cubicBezTo>
                  <a:cubicBezTo>
                    <a:pt x="1285" y="135"/>
                    <a:pt x="1285" y="135"/>
                    <a:pt x="1285" y="135"/>
                  </a:cubicBezTo>
                  <a:cubicBezTo>
                    <a:pt x="1233" y="144"/>
                    <a:pt x="1233" y="144"/>
                    <a:pt x="1233" y="144"/>
                  </a:cubicBezTo>
                  <a:cubicBezTo>
                    <a:pt x="1231" y="185"/>
                    <a:pt x="1231" y="185"/>
                    <a:pt x="1231" y="185"/>
                  </a:cubicBezTo>
                  <a:cubicBezTo>
                    <a:pt x="1210" y="197"/>
                    <a:pt x="1210" y="197"/>
                    <a:pt x="1210" y="197"/>
                  </a:cubicBezTo>
                  <a:cubicBezTo>
                    <a:pt x="1205" y="221"/>
                    <a:pt x="1205" y="221"/>
                    <a:pt x="1205" y="221"/>
                  </a:cubicBezTo>
                  <a:cubicBezTo>
                    <a:pt x="1179" y="221"/>
                    <a:pt x="1179" y="221"/>
                    <a:pt x="1179" y="221"/>
                  </a:cubicBezTo>
                  <a:cubicBezTo>
                    <a:pt x="1158" y="208"/>
                    <a:pt x="1158" y="208"/>
                    <a:pt x="1158" y="208"/>
                  </a:cubicBezTo>
                  <a:cubicBezTo>
                    <a:pt x="1115" y="215"/>
                    <a:pt x="1115" y="215"/>
                    <a:pt x="1115" y="215"/>
                  </a:cubicBezTo>
                  <a:cubicBezTo>
                    <a:pt x="1112" y="208"/>
                    <a:pt x="1112" y="208"/>
                    <a:pt x="1112" y="208"/>
                  </a:cubicBezTo>
                  <a:cubicBezTo>
                    <a:pt x="1103" y="224"/>
                    <a:pt x="1103" y="224"/>
                    <a:pt x="1103" y="224"/>
                  </a:cubicBezTo>
                  <a:cubicBezTo>
                    <a:pt x="1103" y="224"/>
                    <a:pt x="1135" y="262"/>
                    <a:pt x="1125" y="279"/>
                  </a:cubicBezTo>
                  <a:cubicBezTo>
                    <a:pt x="1115" y="296"/>
                    <a:pt x="1096" y="271"/>
                    <a:pt x="1096" y="271"/>
                  </a:cubicBezTo>
                  <a:cubicBezTo>
                    <a:pt x="1079" y="291"/>
                    <a:pt x="1079" y="291"/>
                    <a:pt x="1079" y="291"/>
                  </a:cubicBezTo>
                  <a:cubicBezTo>
                    <a:pt x="1036" y="273"/>
                    <a:pt x="1036" y="273"/>
                    <a:pt x="1036" y="273"/>
                  </a:cubicBezTo>
                  <a:cubicBezTo>
                    <a:pt x="1016" y="276"/>
                    <a:pt x="1016" y="276"/>
                    <a:pt x="1016" y="276"/>
                  </a:cubicBezTo>
                  <a:cubicBezTo>
                    <a:pt x="1006" y="303"/>
                    <a:pt x="1006" y="303"/>
                    <a:pt x="1006" y="303"/>
                  </a:cubicBezTo>
                  <a:cubicBezTo>
                    <a:pt x="1009" y="326"/>
                    <a:pt x="1009" y="326"/>
                    <a:pt x="1009" y="326"/>
                  </a:cubicBezTo>
                  <a:cubicBezTo>
                    <a:pt x="998" y="343"/>
                    <a:pt x="998" y="343"/>
                    <a:pt x="998" y="343"/>
                  </a:cubicBezTo>
                  <a:cubicBezTo>
                    <a:pt x="976" y="341"/>
                    <a:pt x="976" y="341"/>
                    <a:pt x="976" y="341"/>
                  </a:cubicBezTo>
                  <a:cubicBezTo>
                    <a:pt x="976" y="341"/>
                    <a:pt x="963" y="386"/>
                    <a:pt x="944" y="393"/>
                  </a:cubicBezTo>
                  <a:cubicBezTo>
                    <a:pt x="926" y="399"/>
                    <a:pt x="911" y="366"/>
                    <a:pt x="911" y="366"/>
                  </a:cubicBezTo>
                  <a:cubicBezTo>
                    <a:pt x="938" y="348"/>
                    <a:pt x="938" y="348"/>
                    <a:pt x="938" y="348"/>
                  </a:cubicBezTo>
                  <a:cubicBezTo>
                    <a:pt x="939" y="338"/>
                    <a:pt x="939" y="338"/>
                    <a:pt x="939" y="338"/>
                  </a:cubicBezTo>
                  <a:cubicBezTo>
                    <a:pt x="931" y="313"/>
                    <a:pt x="931" y="313"/>
                    <a:pt x="931" y="313"/>
                  </a:cubicBezTo>
                  <a:cubicBezTo>
                    <a:pt x="949" y="299"/>
                    <a:pt x="949" y="299"/>
                    <a:pt x="949" y="299"/>
                  </a:cubicBezTo>
                  <a:cubicBezTo>
                    <a:pt x="949" y="299"/>
                    <a:pt x="964" y="321"/>
                    <a:pt x="973" y="314"/>
                  </a:cubicBezTo>
                  <a:cubicBezTo>
                    <a:pt x="981" y="308"/>
                    <a:pt x="978" y="278"/>
                    <a:pt x="978" y="278"/>
                  </a:cubicBezTo>
                  <a:cubicBezTo>
                    <a:pt x="931" y="268"/>
                    <a:pt x="931" y="268"/>
                    <a:pt x="931" y="268"/>
                  </a:cubicBezTo>
                  <a:cubicBezTo>
                    <a:pt x="926" y="244"/>
                    <a:pt x="926" y="244"/>
                    <a:pt x="926" y="244"/>
                  </a:cubicBezTo>
                  <a:cubicBezTo>
                    <a:pt x="899" y="268"/>
                    <a:pt x="899" y="268"/>
                    <a:pt x="899" y="268"/>
                  </a:cubicBezTo>
                  <a:cubicBezTo>
                    <a:pt x="866" y="251"/>
                    <a:pt x="866" y="251"/>
                    <a:pt x="866" y="251"/>
                  </a:cubicBezTo>
                  <a:cubicBezTo>
                    <a:pt x="866" y="251"/>
                    <a:pt x="864" y="241"/>
                    <a:pt x="858" y="231"/>
                  </a:cubicBezTo>
                  <a:cubicBezTo>
                    <a:pt x="851" y="221"/>
                    <a:pt x="849" y="204"/>
                    <a:pt x="844" y="199"/>
                  </a:cubicBezTo>
                  <a:cubicBezTo>
                    <a:pt x="839" y="194"/>
                    <a:pt x="849" y="172"/>
                    <a:pt x="849" y="172"/>
                  </a:cubicBezTo>
                  <a:cubicBezTo>
                    <a:pt x="836" y="154"/>
                    <a:pt x="836" y="154"/>
                    <a:pt x="836" y="154"/>
                  </a:cubicBezTo>
                  <a:cubicBezTo>
                    <a:pt x="774" y="174"/>
                    <a:pt x="774" y="174"/>
                    <a:pt x="774" y="174"/>
                  </a:cubicBezTo>
                  <a:cubicBezTo>
                    <a:pt x="774" y="174"/>
                    <a:pt x="797" y="211"/>
                    <a:pt x="797" y="222"/>
                  </a:cubicBezTo>
                  <a:cubicBezTo>
                    <a:pt x="797" y="234"/>
                    <a:pt x="797" y="256"/>
                    <a:pt x="789" y="256"/>
                  </a:cubicBezTo>
                  <a:cubicBezTo>
                    <a:pt x="781" y="256"/>
                    <a:pt x="749" y="249"/>
                    <a:pt x="749" y="249"/>
                  </a:cubicBezTo>
                  <a:cubicBezTo>
                    <a:pt x="749" y="249"/>
                    <a:pt x="742" y="234"/>
                    <a:pt x="741" y="227"/>
                  </a:cubicBezTo>
                  <a:cubicBezTo>
                    <a:pt x="739" y="221"/>
                    <a:pt x="726" y="219"/>
                    <a:pt x="726" y="219"/>
                  </a:cubicBezTo>
                  <a:cubicBezTo>
                    <a:pt x="711" y="181"/>
                    <a:pt x="711" y="181"/>
                    <a:pt x="711" y="181"/>
                  </a:cubicBezTo>
                  <a:cubicBezTo>
                    <a:pt x="677" y="189"/>
                    <a:pt x="677" y="189"/>
                    <a:pt x="677" y="189"/>
                  </a:cubicBezTo>
                  <a:cubicBezTo>
                    <a:pt x="682" y="212"/>
                    <a:pt x="682" y="212"/>
                    <a:pt x="682" y="212"/>
                  </a:cubicBezTo>
                  <a:cubicBezTo>
                    <a:pt x="681" y="237"/>
                    <a:pt x="681" y="237"/>
                    <a:pt x="681" y="237"/>
                  </a:cubicBezTo>
                  <a:cubicBezTo>
                    <a:pt x="692" y="291"/>
                    <a:pt x="692" y="291"/>
                    <a:pt x="692" y="291"/>
                  </a:cubicBezTo>
                  <a:cubicBezTo>
                    <a:pt x="686" y="323"/>
                    <a:pt x="686" y="323"/>
                    <a:pt x="686" y="323"/>
                  </a:cubicBezTo>
                  <a:cubicBezTo>
                    <a:pt x="721" y="334"/>
                    <a:pt x="721" y="334"/>
                    <a:pt x="721" y="334"/>
                  </a:cubicBezTo>
                  <a:cubicBezTo>
                    <a:pt x="717" y="374"/>
                    <a:pt x="717" y="374"/>
                    <a:pt x="717" y="374"/>
                  </a:cubicBezTo>
                  <a:cubicBezTo>
                    <a:pt x="717" y="374"/>
                    <a:pt x="701" y="383"/>
                    <a:pt x="694" y="384"/>
                  </a:cubicBezTo>
                  <a:cubicBezTo>
                    <a:pt x="687" y="386"/>
                    <a:pt x="684" y="406"/>
                    <a:pt x="684" y="406"/>
                  </a:cubicBezTo>
                  <a:cubicBezTo>
                    <a:pt x="714" y="403"/>
                    <a:pt x="714" y="403"/>
                    <a:pt x="714" y="403"/>
                  </a:cubicBezTo>
                  <a:cubicBezTo>
                    <a:pt x="711" y="426"/>
                    <a:pt x="711" y="426"/>
                    <a:pt x="711" y="426"/>
                  </a:cubicBezTo>
                  <a:cubicBezTo>
                    <a:pt x="691" y="446"/>
                    <a:pt x="691" y="446"/>
                    <a:pt x="691" y="446"/>
                  </a:cubicBezTo>
                  <a:cubicBezTo>
                    <a:pt x="709" y="479"/>
                    <a:pt x="709" y="479"/>
                    <a:pt x="709" y="479"/>
                  </a:cubicBezTo>
                  <a:cubicBezTo>
                    <a:pt x="687" y="504"/>
                    <a:pt x="687" y="504"/>
                    <a:pt x="687" y="504"/>
                  </a:cubicBezTo>
                  <a:cubicBezTo>
                    <a:pt x="644" y="544"/>
                    <a:pt x="644" y="544"/>
                    <a:pt x="644" y="544"/>
                  </a:cubicBezTo>
                  <a:cubicBezTo>
                    <a:pt x="651" y="555"/>
                    <a:pt x="651" y="555"/>
                    <a:pt x="651" y="555"/>
                  </a:cubicBezTo>
                  <a:cubicBezTo>
                    <a:pt x="651" y="555"/>
                    <a:pt x="633" y="587"/>
                    <a:pt x="630" y="606"/>
                  </a:cubicBezTo>
                  <a:cubicBezTo>
                    <a:pt x="626" y="624"/>
                    <a:pt x="604" y="682"/>
                    <a:pt x="604" y="682"/>
                  </a:cubicBezTo>
                  <a:cubicBezTo>
                    <a:pt x="604" y="682"/>
                    <a:pt x="583" y="696"/>
                    <a:pt x="579" y="707"/>
                  </a:cubicBezTo>
                  <a:cubicBezTo>
                    <a:pt x="575" y="718"/>
                    <a:pt x="575" y="736"/>
                    <a:pt x="572" y="754"/>
                  </a:cubicBezTo>
                  <a:cubicBezTo>
                    <a:pt x="568" y="772"/>
                    <a:pt x="524" y="809"/>
                    <a:pt x="524" y="809"/>
                  </a:cubicBezTo>
                  <a:cubicBezTo>
                    <a:pt x="485" y="836"/>
                    <a:pt x="485" y="836"/>
                    <a:pt x="485" y="836"/>
                  </a:cubicBezTo>
                  <a:cubicBezTo>
                    <a:pt x="442" y="921"/>
                    <a:pt x="442" y="921"/>
                    <a:pt x="442" y="921"/>
                  </a:cubicBezTo>
                  <a:cubicBezTo>
                    <a:pt x="430" y="970"/>
                    <a:pt x="430" y="970"/>
                    <a:pt x="430" y="970"/>
                  </a:cubicBezTo>
                  <a:cubicBezTo>
                    <a:pt x="398" y="974"/>
                    <a:pt x="398" y="974"/>
                    <a:pt x="398" y="974"/>
                  </a:cubicBezTo>
                  <a:cubicBezTo>
                    <a:pt x="391" y="986"/>
                    <a:pt x="391" y="986"/>
                    <a:pt x="391" y="986"/>
                  </a:cubicBezTo>
                  <a:cubicBezTo>
                    <a:pt x="391" y="986"/>
                    <a:pt x="368" y="1000"/>
                    <a:pt x="345" y="1009"/>
                  </a:cubicBezTo>
                  <a:cubicBezTo>
                    <a:pt x="322" y="1018"/>
                    <a:pt x="315" y="1073"/>
                    <a:pt x="315" y="1073"/>
                  </a:cubicBezTo>
                  <a:cubicBezTo>
                    <a:pt x="255" y="1103"/>
                    <a:pt x="255" y="1103"/>
                    <a:pt x="255" y="1103"/>
                  </a:cubicBezTo>
                  <a:cubicBezTo>
                    <a:pt x="255" y="1103"/>
                    <a:pt x="253" y="1121"/>
                    <a:pt x="248" y="1140"/>
                  </a:cubicBezTo>
                  <a:cubicBezTo>
                    <a:pt x="244" y="1158"/>
                    <a:pt x="223" y="1163"/>
                    <a:pt x="223" y="1163"/>
                  </a:cubicBezTo>
                  <a:cubicBezTo>
                    <a:pt x="223" y="1163"/>
                    <a:pt x="230" y="1211"/>
                    <a:pt x="225" y="1246"/>
                  </a:cubicBezTo>
                  <a:cubicBezTo>
                    <a:pt x="221" y="1280"/>
                    <a:pt x="166" y="1379"/>
                    <a:pt x="168" y="1386"/>
                  </a:cubicBezTo>
                  <a:cubicBezTo>
                    <a:pt x="170" y="1393"/>
                    <a:pt x="186" y="1425"/>
                    <a:pt x="186" y="1425"/>
                  </a:cubicBezTo>
                  <a:cubicBezTo>
                    <a:pt x="138" y="1464"/>
                    <a:pt x="138" y="1464"/>
                    <a:pt x="138" y="1464"/>
                  </a:cubicBezTo>
                  <a:cubicBezTo>
                    <a:pt x="138" y="1464"/>
                    <a:pt x="131" y="1492"/>
                    <a:pt x="127" y="1512"/>
                  </a:cubicBezTo>
                  <a:cubicBezTo>
                    <a:pt x="122" y="1533"/>
                    <a:pt x="76" y="1593"/>
                    <a:pt x="69" y="1609"/>
                  </a:cubicBezTo>
                  <a:cubicBezTo>
                    <a:pt x="62" y="1625"/>
                    <a:pt x="48" y="1682"/>
                    <a:pt x="60" y="1724"/>
                  </a:cubicBezTo>
                  <a:cubicBezTo>
                    <a:pt x="71" y="1765"/>
                    <a:pt x="78" y="1786"/>
                    <a:pt x="78" y="1786"/>
                  </a:cubicBezTo>
                  <a:cubicBezTo>
                    <a:pt x="78" y="1786"/>
                    <a:pt x="51" y="1841"/>
                    <a:pt x="42" y="1862"/>
                  </a:cubicBezTo>
                  <a:cubicBezTo>
                    <a:pt x="32" y="1882"/>
                    <a:pt x="42" y="1894"/>
                    <a:pt x="39" y="1912"/>
                  </a:cubicBezTo>
                  <a:cubicBezTo>
                    <a:pt x="37" y="1931"/>
                    <a:pt x="12" y="1938"/>
                    <a:pt x="12" y="1965"/>
                  </a:cubicBezTo>
                  <a:cubicBezTo>
                    <a:pt x="12" y="1993"/>
                    <a:pt x="25" y="2011"/>
                    <a:pt x="23" y="2025"/>
                  </a:cubicBezTo>
                  <a:cubicBezTo>
                    <a:pt x="21" y="2039"/>
                    <a:pt x="0" y="2062"/>
                    <a:pt x="0" y="2085"/>
                  </a:cubicBezTo>
                  <a:cubicBezTo>
                    <a:pt x="0" y="2108"/>
                    <a:pt x="28" y="2142"/>
                    <a:pt x="39" y="2152"/>
                  </a:cubicBezTo>
                  <a:cubicBezTo>
                    <a:pt x="51" y="2161"/>
                    <a:pt x="39" y="2177"/>
                    <a:pt x="39" y="2177"/>
                  </a:cubicBezTo>
                  <a:cubicBezTo>
                    <a:pt x="39" y="2177"/>
                    <a:pt x="76" y="2174"/>
                    <a:pt x="94" y="2174"/>
                  </a:cubicBezTo>
                  <a:cubicBezTo>
                    <a:pt x="113" y="2174"/>
                    <a:pt x="108" y="2191"/>
                    <a:pt x="108" y="2191"/>
                  </a:cubicBezTo>
                  <a:cubicBezTo>
                    <a:pt x="71" y="2207"/>
                    <a:pt x="71" y="2207"/>
                    <a:pt x="71" y="2207"/>
                  </a:cubicBezTo>
                  <a:cubicBezTo>
                    <a:pt x="106" y="2230"/>
                    <a:pt x="106" y="2230"/>
                    <a:pt x="106" y="2230"/>
                  </a:cubicBezTo>
                  <a:cubicBezTo>
                    <a:pt x="196" y="2214"/>
                    <a:pt x="196" y="2214"/>
                    <a:pt x="196" y="2214"/>
                  </a:cubicBezTo>
                  <a:cubicBezTo>
                    <a:pt x="205" y="2186"/>
                    <a:pt x="205" y="2186"/>
                    <a:pt x="205" y="2186"/>
                  </a:cubicBezTo>
                  <a:cubicBezTo>
                    <a:pt x="251" y="2184"/>
                    <a:pt x="251" y="2184"/>
                    <a:pt x="251" y="2184"/>
                  </a:cubicBezTo>
                  <a:cubicBezTo>
                    <a:pt x="260" y="2227"/>
                    <a:pt x="260" y="2227"/>
                    <a:pt x="260" y="2227"/>
                  </a:cubicBezTo>
                  <a:cubicBezTo>
                    <a:pt x="368" y="2230"/>
                    <a:pt x="368" y="2230"/>
                    <a:pt x="368" y="2230"/>
                  </a:cubicBezTo>
                  <a:cubicBezTo>
                    <a:pt x="368" y="2230"/>
                    <a:pt x="384" y="2207"/>
                    <a:pt x="391" y="2197"/>
                  </a:cubicBezTo>
                  <a:cubicBezTo>
                    <a:pt x="398" y="2188"/>
                    <a:pt x="460" y="2165"/>
                    <a:pt x="460" y="2165"/>
                  </a:cubicBezTo>
                  <a:cubicBezTo>
                    <a:pt x="517" y="2177"/>
                    <a:pt x="517" y="2177"/>
                    <a:pt x="517" y="2177"/>
                  </a:cubicBezTo>
                  <a:cubicBezTo>
                    <a:pt x="538" y="2211"/>
                    <a:pt x="538" y="2211"/>
                    <a:pt x="538" y="2211"/>
                  </a:cubicBezTo>
                  <a:cubicBezTo>
                    <a:pt x="623" y="2220"/>
                    <a:pt x="623" y="2220"/>
                    <a:pt x="623" y="2220"/>
                  </a:cubicBezTo>
                  <a:cubicBezTo>
                    <a:pt x="662" y="2204"/>
                    <a:pt x="662" y="2204"/>
                    <a:pt x="662" y="2204"/>
                  </a:cubicBezTo>
                  <a:cubicBezTo>
                    <a:pt x="649" y="2186"/>
                    <a:pt x="649" y="2186"/>
                    <a:pt x="649" y="2186"/>
                  </a:cubicBezTo>
                  <a:cubicBezTo>
                    <a:pt x="683" y="2158"/>
                    <a:pt x="683" y="2158"/>
                    <a:pt x="683" y="2158"/>
                  </a:cubicBezTo>
                  <a:cubicBezTo>
                    <a:pt x="711" y="2168"/>
                    <a:pt x="711" y="2168"/>
                    <a:pt x="711" y="2168"/>
                  </a:cubicBezTo>
                  <a:cubicBezTo>
                    <a:pt x="715" y="2191"/>
                    <a:pt x="715" y="2191"/>
                    <a:pt x="715" y="2191"/>
                  </a:cubicBezTo>
                  <a:cubicBezTo>
                    <a:pt x="740" y="2179"/>
                    <a:pt x="740" y="2179"/>
                    <a:pt x="740" y="2179"/>
                  </a:cubicBezTo>
                  <a:cubicBezTo>
                    <a:pt x="738" y="2156"/>
                    <a:pt x="738" y="2156"/>
                    <a:pt x="738" y="2156"/>
                  </a:cubicBezTo>
                  <a:cubicBezTo>
                    <a:pt x="752" y="2135"/>
                    <a:pt x="752" y="2135"/>
                    <a:pt x="752" y="2135"/>
                  </a:cubicBezTo>
                  <a:cubicBezTo>
                    <a:pt x="743" y="2117"/>
                    <a:pt x="743" y="2117"/>
                    <a:pt x="743" y="2117"/>
                  </a:cubicBezTo>
                  <a:cubicBezTo>
                    <a:pt x="678" y="2122"/>
                    <a:pt x="678" y="2122"/>
                    <a:pt x="678" y="2122"/>
                  </a:cubicBezTo>
                  <a:cubicBezTo>
                    <a:pt x="665" y="2133"/>
                    <a:pt x="665" y="2133"/>
                    <a:pt x="665" y="2133"/>
                  </a:cubicBezTo>
                  <a:cubicBezTo>
                    <a:pt x="665" y="2133"/>
                    <a:pt x="665" y="2133"/>
                    <a:pt x="639" y="2135"/>
                  </a:cubicBezTo>
                  <a:cubicBezTo>
                    <a:pt x="614" y="2138"/>
                    <a:pt x="612" y="2119"/>
                    <a:pt x="612" y="2119"/>
                  </a:cubicBezTo>
                  <a:cubicBezTo>
                    <a:pt x="607" y="2089"/>
                    <a:pt x="607" y="2089"/>
                    <a:pt x="607" y="2089"/>
                  </a:cubicBezTo>
                  <a:cubicBezTo>
                    <a:pt x="607" y="2089"/>
                    <a:pt x="623" y="2073"/>
                    <a:pt x="635" y="2064"/>
                  </a:cubicBezTo>
                  <a:cubicBezTo>
                    <a:pt x="646" y="2055"/>
                    <a:pt x="637" y="2034"/>
                    <a:pt x="655" y="2020"/>
                  </a:cubicBezTo>
                  <a:cubicBezTo>
                    <a:pt x="674" y="2007"/>
                    <a:pt x="711" y="2004"/>
                    <a:pt x="711" y="2004"/>
                  </a:cubicBezTo>
                  <a:cubicBezTo>
                    <a:pt x="704" y="1977"/>
                    <a:pt x="704" y="1977"/>
                    <a:pt x="704" y="1977"/>
                  </a:cubicBezTo>
                  <a:cubicBezTo>
                    <a:pt x="757" y="1991"/>
                    <a:pt x="757" y="1991"/>
                    <a:pt x="757" y="1991"/>
                  </a:cubicBezTo>
                  <a:cubicBezTo>
                    <a:pt x="757" y="2018"/>
                    <a:pt x="757" y="2018"/>
                    <a:pt x="757" y="2018"/>
                  </a:cubicBezTo>
                  <a:cubicBezTo>
                    <a:pt x="780" y="2000"/>
                    <a:pt x="780" y="2000"/>
                    <a:pt x="780" y="2000"/>
                  </a:cubicBezTo>
                  <a:cubicBezTo>
                    <a:pt x="821" y="2034"/>
                    <a:pt x="821" y="2034"/>
                    <a:pt x="821" y="2034"/>
                  </a:cubicBezTo>
                  <a:cubicBezTo>
                    <a:pt x="821" y="2034"/>
                    <a:pt x="816" y="2048"/>
                    <a:pt x="821" y="2060"/>
                  </a:cubicBezTo>
                  <a:cubicBezTo>
                    <a:pt x="826" y="2071"/>
                    <a:pt x="862" y="2106"/>
                    <a:pt x="862" y="2106"/>
                  </a:cubicBezTo>
                  <a:cubicBezTo>
                    <a:pt x="881" y="2092"/>
                    <a:pt x="881" y="2092"/>
                    <a:pt x="881" y="2092"/>
                  </a:cubicBezTo>
                  <a:cubicBezTo>
                    <a:pt x="860" y="2064"/>
                    <a:pt x="860" y="2064"/>
                    <a:pt x="860" y="2064"/>
                  </a:cubicBezTo>
                  <a:cubicBezTo>
                    <a:pt x="867" y="2050"/>
                    <a:pt x="867" y="2050"/>
                    <a:pt x="867" y="2050"/>
                  </a:cubicBezTo>
                  <a:cubicBezTo>
                    <a:pt x="901" y="2083"/>
                    <a:pt x="901" y="2083"/>
                    <a:pt x="901" y="2083"/>
                  </a:cubicBezTo>
                  <a:cubicBezTo>
                    <a:pt x="918" y="2131"/>
                    <a:pt x="918" y="2131"/>
                    <a:pt x="918" y="2131"/>
                  </a:cubicBezTo>
                  <a:cubicBezTo>
                    <a:pt x="945" y="2145"/>
                    <a:pt x="945" y="2145"/>
                    <a:pt x="945" y="2145"/>
                  </a:cubicBezTo>
                  <a:cubicBezTo>
                    <a:pt x="945" y="2145"/>
                    <a:pt x="984" y="2103"/>
                    <a:pt x="1021" y="2106"/>
                  </a:cubicBezTo>
                  <a:cubicBezTo>
                    <a:pt x="1058" y="2108"/>
                    <a:pt x="1134" y="2149"/>
                    <a:pt x="1168" y="2149"/>
                  </a:cubicBezTo>
                  <a:cubicBezTo>
                    <a:pt x="1203" y="2149"/>
                    <a:pt x="1242" y="2163"/>
                    <a:pt x="1283" y="2191"/>
                  </a:cubicBezTo>
                  <a:cubicBezTo>
                    <a:pt x="1325" y="2218"/>
                    <a:pt x="1343" y="2253"/>
                    <a:pt x="1343" y="2253"/>
                  </a:cubicBezTo>
                  <a:cubicBezTo>
                    <a:pt x="1343" y="2253"/>
                    <a:pt x="1384" y="2264"/>
                    <a:pt x="1412" y="2266"/>
                  </a:cubicBezTo>
                  <a:cubicBezTo>
                    <a:pt x="1437" y="2269"/>
                    <a:pt x="1487" y="2271"/>
                    <a:pt x="1496" y="2271"/>
                  </a:cubicBezTo>
                  <a:cubicBezTo>
                    <a:pt x="1495" y="2271"/>
                    <a:pt x="1494" y="2271"/>
                    <a:pt x="1493" y="2271"/>
                  </a:cubicBezTo>
                  <a:cubicBezTo>
                    <a:pt x="1481" y="2263"/>
                    <a:pt x="1414" y="2222"/>
                    <a:pt x="1414" y="2222"/>
                  </a:cubicBezTo>
                  <a:cubicBezTo>
                    <a:pt x="1437" y="2193"/>
                    <a:pt x="1437" y="2193"/>
                    <a:pt x="1437" y="2193"/>
                  </a:cubicBezTo>
                  <a:cubicBezTo>
                    <a:pt x="1437" y="2193"/>
                    <a:pt x="1462" y="2193"/>
                    <a:pt x="1475" y="2193"/>
                  </a:cubicBezTo>
                  <a:cubicBezTo>
                    <a:pt x="1488" y="2193"/>
                    <a:pt x="1525" y="2173"/>
                    <a:pt x="1541" y="2168"/>
                  </a:cubicBezTo>
                  <a:cubicBezTo>
                    <a:pt x="1557" y="2163"/>
                    <a:pt x="1566" y="2130"/>
                    <a:pt x="1566" y="2130"/>
                  </a:cubicBezTo>
                  <a:cubicBezTo>
                    <a:pt x="1656" y="2145"/>
                    <a:pt x="1656" y="2145"/>
                    <a:pt x="1656" y="2145"/>
                  </a:cubicBezTo>
                  <a:cubicBezTo>
                    <a:pt x="1670" y="2118"/>
                    <a:pt x="1670" y="2118"/>
                    <a:pt x="1670" y="2118"/>
                  </a:cubicBezTo>
                  <a:cubicBezTo>
                    <a:pt x="1704" y="2125"/>
                    <a:pt x="1704" y="2125"/>
                    <a:pt x="1704" y="2125"/>
                  </a:cubicBezTo>
                  <a:cubicBezTo>
                    <a:pt x="1729" y="2157"/>
                    <a:pt x="1729" y="2157"/>
                    <a:pt x="1729" y="2157"/>
                  </a:cubicBezTo>
                  <a:cubicBezTo>
                    <a:pt x="1729" y="2157"/>
                    <a:pt x="1772" y="2116"/>
                    <a:pt x="1776" y="2104"/>
                  </a:cubicBezTo>
                  <a:cubicBezTo>
                    <a:pt x="1780" y="2091"/>
                    <a:pt x="1762" y="2050"/>
                    <a:pt x="1758" y="2043"/>
                  </a:cubicBezTo>
                  <a:cubicBezTo>
                    <a:pt x="1754" y="2035"/>
                    <a:pt x="1728" y="2010"/>
                    <a:pt x="1728" y="2010"/>
                  </a:cubicBezTo>
                  <a:cubicBezTo>
                    <a:pt x="1767" y="1982"/>
                    <a:pt x="1767" y="1982"/>
                    <a:pt x="1767" y="1982"/>
                  </a:cubicBezTo>
                  <a:cubicBezTo>
                    <a:pt x="1742" y="1939"/>
                    <a:pt x="1742" y="1939"/>
                    <a:pt x="1742" y="1939"/>
                  </a:cubicBezTo>
                  <a:cubicBezTo>
                    <a:pt x="1742" y="1939"/>
                    <a:pt x="1751" y="1928"/>
                    <a:pt x="1760" y="1915"/>
                  </a:cubicBezTo>
                  <a:cubicBezTo>
                    <a:pt x="1769" y="1903"/>
                    <a:pt x="1760" y="1867"/>
                    <a:pt x="1760" y="1867"/>
                  </a:cubicBezTo>
                  <a:cubicBezTo>
                    <a:pt x="1742" y="1849"/>
                    <a:pt x="1742" y="1849"/>
                    <a:pt x="1742" y="1849"/>
                  </a:cubicBezTo>
                  <a:cubicBezTo>
                    <a:pt x="1767" y="1813"/>
                    <a:pt x="1767" y="1813"/>
                    <a:pt x="1767" y="1813"/>
                  </a:cubicBezTo>
                  <a:cubicBezTo>
                    <a:pt x="1763" y="1772"/>
                    <a:pt x="1763" y="1772"/>
                    <a:pt x="1763" y="1772"/>
                  </a:cubicBezTo>
                  <a:cubicBezTo>
                    <a:pt x="1792" y="1733"/>
                    <a:pt x="1792" y="1733"/>
                    <a:pt x="1792" y="1733"/>
                  </a:cubicBezTo>
                  <a:cubicBezTo>
                    <a:pt x="1769" y="1724"/>
                    <a:pt x="1769" y="1724"/>
                    <a:pt x="1769" y="1724"/>
                  </a:cubicBezTo>
                  <a:cubicBezTo>
                    <a:pt x="1789" y="1697"/>
                    <a:pt x="1789" y="1697"/>
                    <a:pt x="1789" y="1697"/>
                  </a:cubicBezTo>
                  <a:cubicBezTo>
                    <a:pt x="1789" y="1697"/>
                    <a:pt x="1749" y="1616"/>
                    <a:pt x="1742" y="1588"/>
                  </a:cubicBezTo>
                  <a:cubicBezTo>
                    <a:pt x="1735" y="1559"/>
                    <a:pt x="1720" y="1484"/>
                    <a:pt x="1715" y="1471"/>
                  </a:cubicBezTo>
                  <a:cubicBezTo>
                    <a:pt x="1710" y="1459"/>
                    <a:pt x="1686" y="1446"/>
                    <a:pt x="1686" y="1446"/>
                  </a:cubicBezTo>
                  <a:cubicBezTo>
                    <a:pt x="1686" y="1408"/>
                    <a:pt x="1686" y="1408"/>
                    <a:pt x="1686" y="1408"/>
                  </a:cubicBezTo>
                  <a:cubicBezTo>
                    <a:pt x="1717" y="1369"/>
                    <a:pt x="1717" y="1369"/>
                    <a:pt x="1717" y="1369"/>
                  </a:cubicBezTo>
                  <a:cubicBezTo>
                    <a:pt x="1708" y="1337"/>
                    <a:pt x="1708" y="1337"/>
                    <a:pt x="1708" y="1337"/>
                  </a:cubicBezTo>
                  <a:cubicBezTo>
                    <a:pt x="1756" y="1333"/>
                    <a:pt x="1756" y="1333"/>
                    <a:pt x="1756" y="1333"/>
                  </a:cubicBezTo>
                  <a:cubicBezTo>
                    <a:pt x="1787" y="1348"/>
                    <a:pt x="1787" y="1348"/>
                    <a:pt x="1787" y="1348"/>
                  </a:cubicBezTo>
                  <a:cubicBezTo>
                    <a:pt x="1801" y="1339"/>
                    <a:pt x="1801" y="1339"/>
                    <a:pt x="1801" y="1339"/>
                  </a:cubicBezTo>
                  <a:cubicBezTo>
                    <a:pt x="1810" y="1319"/>
                    <a:pt x="1810" y="1319"/>
                    <a:pt x="1810" y="1319"/>
                  </a:cubicBezTo>
                  <a:cubicBezTo>
                    <a:pt x="1844" y="1305"/>
                    <a:pt x="1844" y="1305"/>
                    <a:pt x="1844" y="1305"/>
                  </a:cubicBezTo>
                  <a:cubicBezTo>
                    <a:pt x="1839" y="1285"/>
                    <a:pt x="1839" y="1285"/>
                    <a:pt x="1839" y="1285"/>
                  </a:cubicBezTo>
                  <a:cubicBezTo>
                    <a:pt x="1839" y="1285"/>
                    <a:pt x="1858" y="1278"/>
                    <a:pt x="1864" y="1278"/>
                  </a:cubicBezTo>
                  <a:cubicBezTo>
                    <a:pt x="1869" y="1278"/>
                    <a:pt x="1894" y="1265"/>
                    <a:pt x="1894" y="1265"/>
                  </a:cubicBezTo>
                  <a:cubicBezTo>
                    <a:pt x="1898" y="1202"/>
                    <a:pt x="1898" y="1202"/>
                    <a:pt x="1898" y="1202"/>
                  </a:cubicBezTo>
                  <a:cubicBezTo>
                    <a:pt x="1910" y="1183"/>
                    <a:pt x="1910" y="1183"/>
                    <a:pt x="1910" y="1183"/>
                  </a:cubicBezTo>
                  <a:cubicBezTo>
                    <a:pt x="1866" y="1154"/>
                    <a:pt x="1866" y="1154"/>
                    <a:pt x="1866" y="1154"/>
                  </a:cubicBezTo>
                  <a:cubicBezTo>
                    <a:pt x="1866" y="1154"/>
                    <a:pt x="1864" y="1134"/>
                    <a:pt x="1860" y="1124"/>
                  </a:cubicBezTo>
                  <a:cubicBezTo>
                    <a:pt x="1857" y="1113"/>
                    <a:pt x="1878" y="1100"/>
                    <a:pt x="1885" y="1100"/>
                  </a:cubicBezTo>
                  <a:cubicBezTo>
                    <a:pt x="1892" y="1100"/>
                    <a:pt x="1934" y="1133"/>
                    <a:pt x="1934" y="1133"/>
                  </a:cubicBezTo>
                  <a:cubicBezTo>
                    <a:pt x="1953" y="1124"/>
                    <a:pt x="1953" y="1124"/>
                    <a:pt x="1953" y="1124"/>
                  </a:cubicBezTo>
                  <a:cubicBezTo>
                    <a:pt x="1959" y="1102"/>
                    <a:pt x="1959" y="1102"/>
                    <a:pt x="1959" y="1102"/>
                  </a:cubicBezTo>
                  <a:cubicBezTo>
                    <a:pt x="1975" y="1107"/>
                    <a:pt x="1975" y="1107"/>
                    <a:pt x="1975" y="1107"/>
                  </a:cubicBezTo>
                  <a:cubicBezTo>
                    <a:pt x="1969" y="1149"/>
                    <a:pt x="1969" y="1149"/>
                    <a:pt x="1969" y="1149"/>
                  </a:cubicBezTo>
                  <a:lnTo>
                    <a:pt x="2018" y="1115"/>
                  </a:lnTo>
                  <a:close/>
                  <a:moveTo>
                    <a:pt x="793" y="2069"/>
                  </a:moveTo>
                  <a:cubicBezTo>
                    <a:pt x="774" y="2109"/>
                    <a:pt x="774" y="2109"/>
                    <a:pt x="774" y="2109"/>
                  </a:cubicBezTo>
                  <a:cubicBezTo>
                    <a:pt x="828" y="2114"/>
                    <a:pt x="828" y="2114"/>
                    <a:pt x="828" y="2114"/>
                  </a:cubicBezTo>
                  <a:cubicBezTo>
                    <a:pt x="817" y="2080"/>
                    <a:pt x="817" y="2080"/>
                    <a:pt x="817" y="2080"/>
                  </a:cubicBezTo>
                  <a:lnTo>
                    <a:pt x="793" y="2069"/>
                  </a:ln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5" name="Freeform 380">
              <a:extLst>
                <a:ext uri="{FF2B5EF4-FFF2-40B4-BE49-F238E27FC236}">
                  <a16:creationId xmlns:a16="http://schemas.microsoft.com/office/drawing/2014/main" id="{792AEA9F-866E-41B0-8D7B-3E0B113F1528}"/>
                </a:ext>
              </a:extLst>
            </p:cNvPr>
            <p:cNvSpPr>
              <a:spLocks noEditPoints="1"/>
            </p:cNvSpPr>
            <p:nvPr/>
          </p:nvSpPr>
          <p:spPr bwMode="gray">
            <a:xfrm>
              <a:off x="6549173" y="1947564"/>
              <a:ext cx="1238243" cy="875408"/>
            </a:xfrm>
            <a:custGeom>
              <a:avLst/>
              <a:gdLst>
                <a:gd name="T0" fmla="*/ 2201 w 2285"/>
                <a:gd name="T1" fmla="*/ 1017 h 1615"/>
                <a:gd name="T2" fmla="*/ 2031 w 2285"/>
                <a:gd name="T3" fmla="*/ 926 h 1615"/>
                <a:gd name="T4" fmla="*/ 1918 w 2285"/>
                <a:gd name="T5" fmla="*/ 719 h 1615"/>
                <a:gd name="T6" fmla="*/ 1759 w 2285"/>
                <a:gd name="T7" fmla="*/ 558 h 1615"/>
                <a:gd name="T8" fmla="*/ 1620 w 2285"/>
                <a:gd name="T9" fmla="*/ 528 h 1615"/>
                <a:gd name="T10" fmla="*/ 1467 w 2285"/>
                <a:gd name="T11" fmla="*/ 395 h 1615"/>
                <a:gd name="T12" fmla="*/ 1405 w 2285"/>
                <a:gd name="T13" fmla="*/ 272 h 1615"/>
                <a:gd name="T14" fmla="*/ 1258 w 2285"/>
                <a:gd name="T15" fmla="*/ 334 h 1615"/>
                <a:gd name="T16" fmla="*/ 1136 w 2285"/>
                <a:gd name="T17" fmla="*/ 380 h 1615"/>
                <a:gd name="T18" fmla="*/ 1051 w 2285"/>
                <a:gd name="T19" fmla="*/ 431 h 1615"/>
                <a:gd name="T20" fmla="*/ 1129 w 2285"/>
                <a:gd name="T21" fmla="*/ 341 h 1615"/>
                <a:gd name="T22" fmla="*/ 1226 w 2285"/>
                <a:gd name="T23" fmla="*/ 299 h 1615"/>
                <a:gd name="T24" fmla="*/ 1311 w 2285"/>
                <a:gd name="T25" fmla="*/ 258 h 1615"/>
                <a:gd name="T26" fmla="*/ 1012 w 2285"/>
                <a:gd name="T27" fmla="*/ 428 h 1615"/>
                <a:gd name="T28" fmla="*/ 598 w 2285"/>
                <a:gd name="T29" fmla="*/ 608 h 1615"/>
                <a:gd name="T30" fmla="*/ 540 w 2285"/>
                <a:gd name="T31" fmla="*/ 702 h 1615"/>
                <a:gd name="T32" fmla="*/ 389 w 2285"/>
                <a:gd name="T33" fmla="*/ 743 h 1615"/>
                <a:gd name="T34" fmla="*/ 228 w 2285"/>
                <a:gd name="T35" fmla="*/ 810 h 1615"/>
                <a:gd name="T36" fmla="*/ 148 w 2285"/>
                <a:gd name="T37" fmla="*/ 1025 h 1615"/>
                <a:gd name="T38" fmla="*/ 98 w 2285"/>
                <a:gd name="T39" fmla="*/ 1254 h 1615"/>
                <a:gd name="T40" fmla="*/ 4 w 2285"/>
                <a:gd name="T41" fmla="*/ 1365 h 1615"/>
                <a:gd name="T42" fmla="*/ 238 w 2285"/>
                <a:gd name="T43" fmla="*/ 1441 h 1615"/>
                <a:gd name="T44" fmla="*/ 403 w 2285"/>
                <a:gd name="T45" fmla="*/ 1605 h 1615"/>
                <a:gd name="T46" fmla="*/ 576 w 2285"/>
                <a:gd name="T47" fmla="*/ 1509 h 1615"/>
                <a:gd name="T48" fmla="*/ 766 w 2285"/>
                <a:gd name="T49" fmla="*/ 1468 h 1615"/>
                <a:gd name="T50" fmla="*/ 884 w 2285"/>
                <a:gd name="T51" fmla="*/ 1350 h 1615"/>
                <a:gd name="T52" fmla="*/ 1118 w 2285"/>
                <a:gd name="T53" fmla="*/ 1456 h 1615"/>
                <a:gd name="T54" fmla="*/ 1303 w 2285"/>
                <a:gd name="T55" fmla="*/ 1492 h 1615"/>
                <a:gd name="T56" fmla="*/ 1481 w 2285"/>
                <a:gd name="T57" fmla="*/ 1514 h 1615"/>
                <a:gd name="T58" fmla="*/ 1655 w 2285"/>
                <a:gd name="T59" fmla="*/ 1418 h 1615"/>
                <a:gd name="T60" fmla="*/ 1770 w 2285"/>
                <a:gd name="T61" fmla="*/ 1329 h 1615"/>
                <a:gd name="T62" fmla="*/ 1924 w 2285"/>
                <a:gd name="T63" fmla="*/ 1167 h 1615"/>
                <a:gd name="T64" fmla="*/ 2110 w 2285"/>
                <a:gd name="T65" fmla="*/ 1240 h 1615"/>
                <a:gd name="T66" fmla="*/ 2143 w 2285"/>
                <a:gd name="T67" fmla="*/ 1408 h 1615"/>
                <a:gd name="T68" fmla="*/ 2272 w 2285"/>
                <a:gd name="T69" fmla="*/ 1307 h 1615"/>
                <a:gd name="T70" fmla="*/ 1624 w 2285"/>
                <a:gd name="T71" fmla="*/ 93 h 1615"/>
                <a:gd name="T72" fmla="*/ 1652 w 2285"/>
                <a:gd name="T73" fmla="*/ 182 h 1615"/>
                <a:gd name="T74" fmla="*/ 1596 w 2285"/>
                <a:gd name="T75" fmla="*/ 185 h 1615"/>
                <a:gd name="T76" fmla="*/ 1564 w 2285"/>
                <a:gd name="T77" fmla="*/ 226 h 1615"/>
                <a:gd name="T78" fmla="*/ 1518 w 2285"/>
                <a:gd name="T79" fmla="*/ 325 h 1615"/>
                <a:gd name="T80" fmla="*/ 1531 w 2285"/>
                <a:gd name="T81" fmla="*/ 416 h 1615"/>
                <a:gd name="T82" fmla="*/ 1651 w 2285"/>
                <a:gd name="T83" fmla="*/ 443 h 1615"/>
                <a:gd name="T84" fmla="*/ 1795 w 2285"/>
                <a:gd name="T85" fmla="*/ 345 h 1615"/>
                <a:gd name="T86" fmla="*/ 1862 w 2285"/>
                <a:gd name="T87" fmla="*/ 348 h 1615"/>
                <a:gd name="T88" fmla="*/ 1661 w 2285"/>
                <a:gd name="T89" fmla="*/ 115 h 1615"/>
                <a:gd name="T90" fmla="*/ 1522 w 2285"/>
                <a:gd name="T91" fmla="*/ 126 h 1615"/>
                <a:gd name="T92" fmla="*/ 1911 w 2285"/>
                <a:gd name="T93" fmla="*/ 648 h 1615"/>
                <a:gd name="T94" fmla="*/ 2023 w 2285"/>
                <a:gd name="T95" fmla="*/ 665 h 1615"/>
                <a:gd name="T96" fmla="*/ 1955 w 2285"/>
                <a:gd name="T97" fmla="*/ 702 h 1615"/>
                <a:gd name="T98" fmla="*/ 1964 w 2285"/>
                <a:gd name="T99" fmla="*/ 840 h 1615"/>
                <a:gd name="T100" fmla="*/ 2171 w 2285"/>
                <a:gd name="T101" fmla="*/ 835 h 1615"/>
                <a:gd name="T102" fmla="*/ 1924 w 2285"/>
                <a:gd name="T103" fmla="*/ 582 h 1615"/>
                <a:gd name="T104" fmla="*/ 1860 w 2285"/>
                <a:gd name="T105" fmla="*/ 498 h 1615"/>
                <a:gd name="T106" fmla="*/ 1933 w 2285"/>
                <a:gd name="T107" fmla="*/ 430 h 1615"/>
                <a:gd name="T108" fmla="*/ 521 w 2285"/>
                <a:gd name="T109" fmla="*/ 735 h 1615"/>
                <a:gd name="T110" fmla="*/ 1438 w 2285"/>
                <a:gd name="T111" fmla="*/ 247 h 1615"/>
                <a:gd name="T112" fmla="*/ 1464 w 2285"/>
                <a:gd name="T113" fmla="*/ 172 h 1615"/>
                <a:gd name="T114" fmla="*/ 1452 w 2285"/>
                <a:gd name="T115" fmla="*/ 156 h 1615"/>
                <a:gd name="T116" fmla="*/ 1518 w 2285"/>
                <a:gd name="T117" fmla="*/ 209 h 16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85"/>
                <a:gd name="T178" fmla="*/ 0 h 1615"/>
                <a:gd name="T179" fmla="*/ 2285 w 2285"/>
                <a:gd name="T180" fmla="*/ 1615 h 161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85" h="1615">
                  <a:moveTo>
                    <a:pt x="2272" y="1307"/>
                  </a:moveTo>
                  <a:cubicBezTo>
                    <a:pt x="2260" y="1286"/>
                    <a:pt x="2265" y="1217"/>
                    <a:pt x="2265" y="1217"/>
                  </a:cubicBezTo>
                  <a:cubicBezTo>
                    <a:pt x="2265" y="1217"/>
                    <a:pt x="2244" y="1198"/>
                    <a:pt x="2244" y="1185"/>
                  </a:cubicBezTo>
                  <a:cubicBezTo>
                    <a:pt x="2244" y="1171"/>
                    <a:pt x="2240" y="1162"/>
                    <a:pt x="2233" y="1159"/>
                  </a:cubicBezTo>
                  <a:cubicBezTo>
                    <a:pt x="2226" y="1157"/>
                    <a:pt x="2224" y="1132"/>
                    <a:pt x="2224" y="1132"/>
                  </a:cubicBezTo>
                  <a:cubicBezTo>
                    <a:pt x="2224" y="1132"/>
                    <a:pt x="2219" y="1070"/>
                    <a:pt x="2219" y="1056"/>
                  </a:cubicBezTo>
                  <a:cubicBezTo>
                    <a:pt x="2219" y="1042"/>
                    <a:pt x="2201" y="1017"/>
                    <a:pt x="2201" y="1017"/>
                  </a:cubicBezTo>
                  <a:cubicBezTo>
                    <a:pt x="2191" y="980"/>
                    <a:pt x="2191" y="980"/>
                    <a:pt x="2191" y="980"/>
                  </a:cubicBezTo>
                  <a:cubicBezTo>
                    <a:pt x="2179" y="979"/>
                    <a:pt x="2179" y="979"/>
                    <a:pt x="2179" y="979"/>
                  </a:cubicBezTo>
                  <a:cubicBezTo>
                    <a:pt x="2179" y="979"/>
                    <a:pt x="2160" y="974"/>
                    <a:pt x="2151" y="970"/>
                  </a:cubicBezTo>
                  <a:cubicBezTo>
                    <a:pt x="2142" y="965"/>
                    <a:pt x="2160" y="954"/>
                    <a:pt x="2176" y="940"/>
                  </a:cubicBezTo>
                  <a:cubicBezTo>
                    <a:pt x="2191" y="926"/>
                    <a:pt x="2170" y="918"/>
                    <a:pt x="2156" y="915"/>
                  </a:cubicBezTo>
                  <a:cubicBezTo>
                    <a:pt x="2142" y="912"/>
                    <a:pt x="2120" y="946"/>
                    <a:pt x="2101" y="945"/>
                  </a:cubicBezTo>
                  <a:cubicBezTo>
                    <a:pt x="2083" y="943"/>
                    <a:pt x="2041" y="929"/>
                    <a:pt x="2031" y="926"/>
                  </a:cubicBezTo>
                  <a:cubicBezTo>
                    <a:pt x="2022" y="923"/>
                    <a:pt x="1977" y="887"/>
                    <a:pt x="1977" y="887"/>
                  </a:cubicBezTo>
                  <a:cubicBezTo>
                    <a:pt x="1957" y="884"/>
                    <a:pt x="1957" y="884"/>
                    <a:pt x="1957" y="884"/>
                  </a:cubicBezTo>
                  <a:cubicBezTo>
                    <a:pt x="1957" y="884"/>
                    <a:pt x="1946" y="869"/>
                    <a:pt x="1938" y="861"/>
                  </a:cubicBezTo>
                  <a:cubicBezTo>
                    <a:pt x="1930" y="853"/>
                    <a:pt x="1904" y="847"/>
                    <a:pt x="1901" y="833"/>
                  </a:cubicBezTo>
                  <a:cubicBezTo>
                    <a:pt x="1898" y="819"/>
                    <a:pt x="1943" y="783"/>
                    <a:pt x="1949" y="771"/>
                  </a:cubicBezTo>
                  <a:cubicBezTo>
                    <a:pt x="1955" y="758"/>
                    <a:pt x="1944" y="751"/>
                    <a:pt x="1933" y="747"/>
                  </a:cubicBezTo>
                  <a:cubicBezTo>
                    <a:pt x="1923" y="744"/>
                    <a:pt x="1919" y="732"/>
                    <a:pt x="1918" y="719"/>
                  </a:cubicBezTo>
                  <a:cubicBezTo>
                    <a:pt x="1916" y="707"/>
                    <a:pt x="1893" y="695"/>
                    <a:pt x="1874" y="684"/>
                  </a:cubicBezTo>
                  <a:cubicBezTo>
                    <a:pt x="1856" y="673"/>
                    <a:pt x="1853" y="656"/>
                    <a:pt x="1862" y="637"/>
                  </a:cubicBezTo>
                  <a:cubicBezTo>
                    <a:pt x="1871" y="618"/>
                    <a:pt x="1879" y="597"/>
                    <a:pt x="1874" y="589"/>
                  </a:cubicBezTo>
                  <a:cubicBezTo>
                    <a:pt x="1870" y="581"/>
                    <a:pt x="1836" y="558"/>
                    <a:pt x="1834" y="552"/>
                  </a:cubicBezTo>
                  <a:cubicBezTo>
                    <a:pt x="1832" y="545"/>
                    <a:pt x="1840" y="534"/>
                    <a:pt x="1831" y="530"/>
                  </a:cubicBezTo>
                  <a:cubicBezTo>
                    <a:pt x="1822" y="525"/>
                    <a:pt x="1797" y="536"/>
                    <a:pt x="1797" y="536"/>
                  </a:cubicBezTo>
                  <a:cubicBezTo>
                    <a:pt x="1797" y="536"/>
                    <a:pt x="1772" y="562"/>
                    <a:pt x="1759" y="558"/>
                  </a:cubicBezTo>
                  <a:cubicBezTo>
                    <a:pt x="1747" y="553"/>
                    <a:pt x="1713" y="573"/>
                    <a:pt x="1705" y="575"/>
                  </a:cubicBezTo>
                  <a:cubicBezTo>
                    <a:pt x="1697" y="576"/>
                    <a:pt x="1703" y="603"/>
                    <a:pt x="1696" y="604"/>
                  </a:cubicBezTo>
                  <a:cubicBezTo>
                    <a:pt x="1688" y="606"/>
                    <a:pt x="1680" y="578"/>
                    <a:pt x="1677" y="567"/>
                  </a:cubicBezTo>
                  <a:cubicBezTo>
                    <a:pt x="1674" y="556"/>
                    <a:pt x="1651" y="550"/>
                    <a:pt x="1651" y="550"/>
                  </a:cubicBezTo>
                  <a:cubicBezTo>
                    <a:pt x="1655" y="536"/>
                    <a:pt x="1655" y="536"/>
                    <a:pt x="1655" y="536"/>
                  </a:cubicBezTo>
                  <a:cubicBezTo>
                    <a:pt x="1644" y="519"/>
                    <a:pt x="1644" y="519"/>
                    <a:pt x="1644" y="519"/>
                  </a:cubicBezTo>
                  <a:cubicBezTo>
                    <a:pt x="1644" y="519"/>
                    <a:pt x="1629" y="539"/>
                    <a:pt x="1620" y="528"/>
                  </a:cubicBezTo>
                  <a:cubicBezTo>
                    <a:pt x="1610" y="517"/>
                    <a:pt x="1585" y="469"/>
                    <a:pt x="1585" y="469"/>
                  </a:cubicBezTo>
                  <a:cubicBezTo>
                    <a:pt x="1582" y="461"/>
                    <a:pt x="1556" y="461"/>
                    <a:pt x="1548" y="460"/>
                  </a:cubicBezTo>
                  <a:cubicBezTo>
                    <a:pt x="1540" y="458"/>
                    <a:pt x="1550" y="454"/>
                    <a:pt x="1537" y="446"/>
                  </a:cubicBezTo>
                  <a:cubicBezTo>
                    <a:pt x="1525" y="438"/>
                    <a:pt x="1509" y="444"/>
                    <a:pt x="1492" y="438"/>
                  </a:cubicBezTo>
                  <a:cubicBezTo>
                    <a:pt x="1482" y="434"/>
                    <a:pt x="1483" y="430"/>
                    <a:pt x="1485" y="426"/>
                  </a:cubicBezTo>
                  <a:cubicBezTo>
                    <a:pt x="1476" y="423"/>
                    <a:pt x="1476" y="423"/>
                    <a:pt x="1476" y="423"/>
                  </a:cubicBezTo>
                  <a:cubicBezTo>
                    <a:pt x="1467" y="395"/>
                    <a:pt x="1467" y="395"/>
                    <a:pt x="1467" y="395"/>
                  </a:cubicBezTo>
                  <a:cubicBezTo>
                    <a:pt x="1452" y="373"/>
                    <a:pt x="1452" y="373"/>
                    <a:pt x="1452" y="373"/>
                  </a:cubicBezTo>
                  <a:cubicBezTo>
                    <a:pt x="1449" y="338"/>
                    <a:pt x="1449" y="338"/>
                    <a:pt x="1449" y="338"/>
                  </a:cubicBezTo>
                  <a:cubicBezTo>
                    <a:pt x="1453" y="334"/>
                    <a:pt x="1453" y="334"/>
                    <a:pt x="1453" y="334"/>
                  </a:cubicBezTo>
                  <a:cubicBezTo>
                    <a:pt x="1452" y="329"/>
                    <a:pt x="1450" y="325"/>
                    <a:pt x="1446" y="322"/>
                  </a:cubicBezTo>
                  <a:cubicBezTo>
                    <a:pt x="1435" y="316"/>
                    <a:pt x="1423" y="311"/>
                    <a:pt x="1419" y="304"/>
                  </a:cubicBezTo>
                  <a:cubicBezTo>
                    <a:pt x="1414" y="297"/>
                    <a:pt x="1430" y="288"/>
                    <a:pt x="1423" y="272"/>
                  </a:cubicBezTo>
                  <a:cubicBezTo>
                    <a:pt x="1416" y="256"/>
                    <a:pt x="1423" y="272"/>
                    <a:pt x="1405" y="272"/>
                  </a:cubicBezTo>
                  <a:cubicBezTo>
                    <a:pt x="1387" y="272"/>
                    <a:pt x="1387" y="288"/>
                    <a:pt x="1375" y="293"/>
                  </a:cubicBezTo>
                  <a:cubicBezTo>
                    <a:pt x="1364" y="297"/>
                    <a:pt x="1357" y="306"/>
                    <a:pt x="1345" y="313"/>
                  </a:cubicBezTo>
                  <a:cubicBezTo>
                    <a:pt x="1334" y="320"/>
                    <a:pt x="1345" y="336"/>
                    <a:pt x="1338" y="341"/>
                  </a:cubicBezTo>
                  <a:cubicBezTo>
                    <a:pt x="1331" y="345"/>
                    <a:pt x="1313" y="362"/>
                    <a:pt x="1302" y="355"/>
                  </a:cubicBezTo>
                  <a:cubicBezTo>
                    <a:pt x="1290" y="348"/>
                    <a:pt x="1288" y="313"/>
                    <a:pt x="1279" y="318"/>
                  </a:cubicBezTo>
                  <a:cubicBezTo>
                    <a:pt x="1269" y="322"/>
                    <a:pt x="1269" y="336"/>
                    <a:pt x="1269" y="336"/>
                  </a:cubicBezTo>
                  <a:cubicBezTo>
                    <a:pt x="1258" y="334"/>
                    <a:pt x="1258" y="334"/>
                    <a:pt x="1258" y="334"/>
                  </a:cubicBezTo>
                  <a:cubicBezTo>
                    <a:pt x="1246" y="334"/>
                    <a:pt x="1246" y="334"/>
                    <a:pt x="1246" y="334"/>
                  </a:cubicBezTo>
                  <a:cubicBezTo>
                    <a:pt x="1246" y="334"/>
                    <a:pt x="1249" y="320"/>
                    <a:pt x="1237" y="320"/>
                  </a:cubicBezTo>
                  <a:cubicBezTo>
                    <a:pt x="1226" y="320"/>
                    <a:pt x="1187" y="339"/>
                    <a:pt x="1187" y="339"/>
                  </a:cubicBezTo>
                  <a:cubicBezTo>
                    <a:pt x="1177" y="359"/>
                    <a:pt x="1177" y="359"/>
                    <a:pt x="1177" y="359"/>
                  </a:cubicBezTo>
                  <a:cubicBezTo>
                    <a:pt x="1177" y="359"/>
                    <a:pt x="1157" y="343"/>
                    <a:pt x="1150" y="343"/>
                  </a:cubicBezTo>
                  <a:cubicBezTo>
                    <a:pt x="1143" y="343"/>
                    <a:pt x="1131" y="359"/>
                    <a:pt x="1131" y="359"/>
                  </a:cubicBezTo>
                  <a:cubicBezTo>
                    <a:pt x="1136" y="380"/>
                    <a:pt x="1136" y="380"/>
                    <a:pt x="1136" y="380"/>
                  </a:cubicBezTo>
                  <a:cubicBezTo>
                    <a:pt x="1136" y="380"/>
                    <a:pt x="1120" y="387"/>
                    <a:pt x="1108" y="394"/>
                  </a:cubicBezTo>
                  <a:cubicBezTo>
                    <a:pt x="1097" y="401"/>
                    <a:pt x="1104" y="412"/>
                    <a:pt x="1104" y="412"/>
                  </a:cubicBezTo>
                  <a:cubicBezTo>
                    <a:pt x="1081" y="419"/>
                    <a:pt x="1081" y="419"/>
                    <a:pt x="1081" y="419"/>
                  </a:cubicBezTo>
                  <a:cubicBezTo>
                    <a:pt x="1081" y="419"/>
                    <a:pt x="1062" y="444"/>
                    <a:pt x="1069" y="454"/>
                  </a:cubicBezTo>
                  <a:cubicBezTo>
                    <a:pt x="1076" y="463"/>
                    <a:pt x="1099" y="470"/>
                    <a:pt x="1085" y="470"/>
                  </a:cubicBezTo>
                  <a:cubicBezTo>
                    <a:pt x="1072" y="470"/>
                    <a:pt x="1060" y="463"/>
                    <a:pt x="1049" y="456"/>
                  </a:cubicBezTo>
                  <a:cubicBezTo>
                    <a:pt x="1037" y="449"/>
                    <a:pt x="1046" y="437"/>
                    <a:pt x="1051" y="431"/>
                  </a:cubicBezTo>
                  <a:cubicBezTo>
                    <a:pt x="1055" y="424"/>
                    <a:pt x="1046" y="414"/>
                    <a:pt x="1055" y="410"/>
                  </a:cubicBezTo>
                  <a:cubicBezTo>
                    <a:pt x="1065" y="405"/>
                    <a:pt x="1055" y="396"/>
                    <a:pt x="1058" y="387"/>
                  </a:cubicBezTo>
                  <a:cubicBezTo>
                    <a:pt x="1060" y="378"/>
                    <a:pt x="1065" y="387"/>
                    <a:pt x="1072" y="387"/>
                  </a:cubicBezTo>
                  <a:cubicBezTo>
                    <a:pt x="1078" y="387"/>
                    <a:pt x="1078" y="375"/>
                    <a:pt x="1078" y="368"/>
                  </a:cubicBezTo>
                  <a:cubicBezTo>
                    <a:pt x="1078" y="362"/>
                    <a:pt x="1074" y="348"/>
                    <a:pt x="1074" y="348"/>
                  </a:cubicBezTo>
                  <a:cubicBezTo>
                    <a:pt x="1074" y="348"/>
                    <a:pt x="1085" y="339"/>
                    <a:pt x="1104" y="339"/>
                  </a:cubicBezTo>
                  <a:cubicBezTo>
                    <a:pt x="1122" y="339"/>
                    <a:pt x="1120" y="341"/>
                    <a:pt x="1129" y="341"/>
                  </a:cubicBezTo>
                  <a:cubicBezTo>
                    <a:pt x="1138" y="341"/>
                    <a:pt x="1141" y="334"/>
                    <a:pt x="1150" y="332"/>
                  </a:cubicBezTo>
                  <a:cubicBezTo>
                    <a:pt x="1159" y="329"/>
                    <a:pt x="1168" y="329"/>
                    <a:pt x="1177" y="329"/>
                  </a:cubicBezTo>
                  <a:cubicBezTo>
                    <a:pt x="1187" y="329"/>
                    <a:pt x="1168" y="309"/>
                    <a:pt x="1168" y="309"/>
                  </a:cubicBezTo>
                  <a:cubicBezTo>
                    <a:pt x="1168" y="309"/>
                    <a:pt x="1184" y="293"/>
                    <a:pt x="1196" y="290"/>
                  </a:cubicBezTo>
                  <a:cubicBezTo>
                    <a:pt x="1207" y="288"/>
                    <a:pt x="1207" y="311"/>
                    <a:pt x="1207" y="311"/>
                  </a:cubicBezTo>
                  <a:cubicBezTo>
                    <a:pt x="1230" y="311"/>
                    <a:pt x="1230" y="311"/>
                    <a:pt x="1230" y="311"/>
                  </a:cubicBezTo>
                  <a:cubicBezTo>
                    <a:pt x="1226" y="299"/>
                    <a:pt x="1226" y="299"/>
                    <a:pt x="1226" y="299"/>
                  </a:cubicBezTo>
                  <a:cubicBezTo>
                    <a:pt x="1226" y="299"/>
                    <a:pt x="1256" y="299"/>
                    <a:pt x="1269" y="295"/>
                  </a:cubicBezTo>
                  <a:cubicBezTo>
                    <a:pt x="1283" y="290"/>
                    <a:pt x="1285" y="304"/>
                    <a:pt x="1295" y="304"/>
                  </a:cubicBezTo>
                  <a:cubicBezTo>
                    <a:pt x="1304" y="304"/>
                    <a:pt x="1304" y="293"/>
                    <a:pt x="1315" y="293"/>
                  </a:cubicBezTo>
                  <a:cubicBezTo>
                    <a:pt x="1327" y="293"/>
                    <a:pt x="1331" y="295"/>
                    <a:pt x="1343" y="295"/>
                  </a:cubicBezTo>
                  <a:cubicBezTo>
                    <a:pt x="1354" y="295"/>
                    <a:pt x="1357" y="281"/>
                    <a:pt x="1368" y="274"/>
                  </a:cubicBezTo>
                  <a:cubicBezTo>
                    <a:pt x="1380" y="267"/>
                    <a:pt x="1387" y="263"/>
                    <a:pt x="1368" y="260"/>
                  </a:cubicBezTo>
                  <a:cubicBezTo>
                    <a:pt x="1350" y="258"/>
                    <a:pt x="1331" y="260"/>
                    <a:pt x="1311" y="258"/>
                  </a:cubicBezTo>
                  <a:cubicBezTo>
                    <a:pt x="1290" y="256"/>
                    <a:pt x="1267" y="263"/>
                    <a:pt x="1214" y="263"/>
                  </a:cubicBezTo>
                  <a:cubicBezTo>
                    <a:pt x="1161" y="263"/>
                    <a:pt x="1136" y="253"/>
                    <a:pt x="1131" y="240"/>
                  </a:cubicBezTo>
                  <a:cubicBezTo>
                    <a:pt x="1127" y="226"/>
                    <a:pt x="1145" y="230"/>
                    <a:pt x="1131" y="226"/>
                  </a:cubicBezTo>
                  <a:cubicBezTo>
                    <a:pt x="1118" y="221"/>
                    <a:pt x="1111" y="237"/>
                    <a:pt x="1101" y="260"/>
                  </a:cubicBezTo>
                  <a:cubicBezTo>
                    <a:pt x="1092" y="283"/>
                    <a:pt x="1106" y="299"/>
                    <a:pt x="1090" y="316"/>
                  </a:cubicBezTo>
                  <a:cubicBezTo>
                    <a:pt x="1074" y="332"/>
                    <a:pt x="1055" y="341"/>
                    <a:pt x="1044" y="350"/>
                  </a:cubicBezTo>
                  <a:cubicBezTo>
                    <a:pt x="1033" y="359"/>
                    <a:pt x="1023" y="403"/>
                    <a:pt x="1012" y="428"/>
                  </a:cubicBezTo>
                  <a:cubicBezTo>
                    <a:pt x="1000" y="454"/>
                    <a:pt x="957" y="460"/>
                    <a:pt x="936" y="486"/>
                  </a:cubicBezTo>
                  <a:cubicBezTo>
                    <a:pt x="915" y="511"/>
                    <a:pt x="895" y="527"/>
                    <a:pt x="890" y="541"/>
                  </a:cubicBezTo>
                  <a:cubicBezTo>
                    <a:pt x="885" y="555"/>
                    <a:pt x="846" y="543"/>
                    <a:pt x="821" y="550"/>
                  </a:cubicBezTo>
                  <a:cubicBezTo>
                    <a:pt x="796" y="557"/>
                    <a:pt x="752" y="585"/>
                    <a:pt x="731" y="585"/>
                  </a:cubicBezTo>
                  <a:cubicBezTo>
                    <a:pt x="711" y="585"/>
                    <a:pt x="690" y="571"/>
                    <a:pt x="672" y="566"/>
                  </a:cubicBezTo>
                  <a:cubicBezTo>
                    <a:pt x="653" y="562"/>
                    <a:pt x="651" y="564"/>
                    <a:pt x="637" y="568"/>
                  </a:cubicBezTo>
                  <a:cubicBezTo>
                    <a:pt x="623" y="573"/>
                    <a:pt x="609" y="605"/>
                    <a:pt x="598" y="608"/>
                  </a:cubicBezTo>
                  <a:cubicBezTo>
                    <a:pt x="586" y="610"/>
                    <a:pt x="566" y="624"/>
                    <a:pt x="557" y="626"/>
                  </a:cubicBezTo>
                  <a:cubicBezTo>
                    <a:pt x="547" y="628"/>
                    <a:pt x="534" y="640"/>
                    <a:pt x="524" y="656"/>
                  </a:cubicBezTo>
                  <a:cubicBezTo>
                    <a:pt x="515" y="672"/>
                    <a:pt x="534" y="686"/>
                    <a:pt x="547" y="677"/>
                  </a:cubicBezTo>
                  <a:cubicBezTo>
                    <a:pt x="561" y="667"/>
                    <a:pt x="586" y="637"/>
                    <a:pt x="596" y="637"/>
                  </a:cubicBezTo>
                  <a:cubicBezTo>
                    <a:pt x="605" y="637"/>
                    <a:pt x="584" y="663"/>
                    <a:pt x="584" y="663"/>
                  </a:cubicBezTo>
                  <a:cubicBezTo>
                    <a:pt x="568" y="688"/>
                    <a:pt x="568" y="688"/>
                    <a:pt x="568" y="688"/>
                  </a:cubicBezTo>
                  <a:cubicBezTo>
                    <a:pt x="540" y="702"/>
                    <a:pt x="540" y="702"/>
                    <a:pt x="540" y="702"/>
                  </a:cubicBezTo>
                  <a:cubicBezTo>
                    <a:pt x="540" y="702"/>
                    <a:pt x="545" y="720"/>
                    <a:pt x="534" y="732"/>
                  </a:cubicBezTo>
                  <a:cubicBezTo>
                    <a:pt x="522" y="743"/>
                    <a:pt x="527" y="769"/>
                    <a:pt x="517" y="791"/>
                  </a:cubicBezTo>
                  <a:cubicBezTo>
                    <a:pt x="508" y="814"/>
                    <a:pt x="501" y="817"/>
                    <a:pt x="494" y="814"/>
                  </a:cubicBezTo>
                  <a:cubicBezTo>
                    <a:pt x="488" y="812"/>
                    <a:pt x="465" y="789"/>
                    <a:pt x="455" y="789"/>
                  </a:cubicBezTo>
                  <a:cubicBezTo>
                    <a:pt x="446" y="789"/>
                    <a:pt x="437" y="766"/>
                    <a:pt x="426" y="766"/>
                  </a:cubicBezTo>
                  <a:cubicBezTo>
                    <a:pt x="414" y="766"/>
                    <a:pt x="400" y="791"/>
                    <a:pt x="384" y="791"/>
                  </a:cubicBezTo>
                  <a:cubicBezTo>
                    <a:pt x="368" y="791"/>
                    <a:pt x="384" y="762"/>
                    <a:pt x="389" y="743"/>
                  </a:cubicBezTo>
                  <a:cubicBezTo>
                    <a:pt x="393" y="725"/>
                    <a:pt x="373" y="739"/>
                    <a:pt x="363" y="732"/>
                  </a:cubicBezTo>
                  <a:cubicBezTo>
                    <a:pt x="354" y="725"/>
                    <a:pt x="329" y="711"/>
                    <a:pt x="315" y="718"/>
                  </a:cubicBezTo>
                  <a:cubicBezTo>
                    <a:pt x="301" y="725"/>
                    <a:pt x="288" y="720"/>
                    <a:pt x="262" y="718"/>
                  </a:cubicBezTo>
                  <a:cubicBezTo>
                    <a:pt x="237" y="716"/>
                    <a:pt x="228" y="734"/>
                    <a:pt x="216" y="741"/>
                  </a:cubicBezTo>
                  <a:cubicBezTo>
                    <a:pt x="205" y="748"/>
                    <a:pt x="177" y="748"/>
                    <a:pt x="177" y="748"/>
                  </a:cubicBezTo>
                  <a:cubicBezTo>
                    <a:pt x="177" y="748"/>
                    <a:pt x="166" y="771"/>
                    <a:pt x="161" y="789"/>
                  </a:cubicBezTo>
                  <a:cubicBezTo>
                    <a:pt x="156" y="808"/>
                    <a:pt x="212" y="803"/>
                    <a:pt x="228" y="810"/>
                  </a:cubicBezTo>
                  <a:cubicBezTo>
                    <a:pt x="244" y="817"/>
                    <a:pt x="205" y="831"/>
                    <a:pt x="186" y="831"/>
                  </a:cubicBezTo>
                  <a:cubicBezTo>
                    <a:pt x="168" y="831"/>
                    <a:pt x="138" y="831"/>
                    <a:pt x="115" y="837"/>
                  </a:cubicBezTo>
                  <a:cubicBezTo>
                    <a:pt x="105" y="841"/>
                    <a:pt x="91" y="852"/>
                    <a:pt x="78" y="866"/>
                  </a:cubicBezTo>
                  <a:cubicBezTo>
                    <a:pt x="109" y="927"/>
                    <a:pt x="109" y="927"/>
                    <a:pt x="109" y="927"/>
                  </a:cubicBezTo>
                  <a:cubicBezTo>
                    <a:pt x="94" y="981"/>
                    <a:pt x="94" y="981"/>
                    <a:pt x="94" y="981"/>
                  </a:cubicBezTo>
                  <a:cubicBezTo>
                    <a:pt x="94" y="981"/>
                    <a:pt x="113" y="986"/>
                    <a:pt x="125" y="988"/>
                  </a:cubicBezTo>
                  <a:cubicBezTo>
                    <a:pt x="136" y="991"/>
                    <a:pt x="148" y="1025"/>
                    <a:pt x="148" y="1025"/>
                  </a:cubicBezTo>
                  <a:cubicBezTo>
                    <a:pt x="204" y="1031"/>
                    <a:pt x="204" y="1031"/>
                    <a:pt x="204" y="1031"/>
                  </a:cubicBezTo>
                  <a:cubicBezTo>
                    <a:pt x="211" y="1079"/>
                    <a:pt x="211" y="1079"/>
                    <a:pt x="211" y="1079"/>
                  </a:cubicBezTo>
                  <a:cubicBezTo>
                    <a:pt x="211" y="1079"/>
                    <a:pt x="188" y="1109"/>
                    <a:pt x="188" y="1118"/>
                  </a:cubicBezTo>
                  <a:cubicBezTo>
                    <a:pt x="188" y="1127"/>
                    <a:pt x="191" y="1150"/>
                    <a:pt x="191" y="1150"/>
                  </a:cubicBezTo>
                  <a:cubicBezTo>
                    <a:pt x="120" y="1154"/>
                    <a:pt x="120" y="1154"/>
                    <a:pt x="120" y="1154"/>
                  </a:cubicBezTo>
                  <a:cubicBezTo>
                    <a:pt x="141" y="1200"/>
                    <a:pt x="141" y="1200"/>
                    <a:pt x="141" y="1200"/>
                  </a:cubicBezTo>
                  <a:cubicBezTo>
                    <a:pt x="98" y="1254"/>
                    <a:pt x="98" y="1254"/>
                    <a:pt x="98" y="1254"/>
                  </a:cubicBezTo>
                  <a:cubicBezTo>
                    <a:pt x="57" y="1272"/>
                    <a:pt x="57" y="1272"/>
                    <a:pt x="57" y="1272"/>
                  </a:cubicBezTo>
                  <a:cubicBezTo>
                    <a:pt x="57" y="1272"/>
                    <a:pt x="48" y="1263"/>
                    <a:pt x="32" y="1261"/>
                  </a:cubicBezTo>
                  <a:cubicBezTo>
                    <a:pt x="16" y="1259"/>
                    <a:pt x="11" y="1291"/>
                    <a:pt x="11" y="1291"/>
                  </a:cubicBezTo>
                  <a:cubicBezTo>
                    <a:pt x="16" y="1338"/>
                    <a:pt x="16" y="1338"/>
                    <a:pt x="16" y="1338"/>
                  </a:cubicBezTo>
                  <a:cubicBezTo>
                    <a:pt x="0" y="1347"/>
                    <a:pt x="0" y="1347"/>
                    <a:pt x="0" y="1347"/>
                  </a:cubicBezTo>
                  <a:cubicBezTo>
                    <a:pt x="5" y="1365"/>
                    <a:pt x="5" y="1365"/>
                    <a:pt x="5" y="1365"/>
                  </a:cubicBezTo>
                  <a:cubicBezTo>
                    <a:pt x="4" y="1365"/>
                    <a:pt x="4" y="1365"/>
                    <a:pt x="4" y="1365"/>
                  </a:cubicBezTo>
                  <a:cubicBezTo>
                    <a:pt x="38" y="1356"/>
                    <a:pt x="38" y="1356"/>
                    <a:pt x="38" y="1356"/>
                  </a:cubicBezTo>
                  <a:cubicBezTo>
                    <a:pt x="83" y="1368"/>
                    <a:pt x="83" y="1368"/>
                    <a:pt x="83" y="1368"/>
                  </a:cubicBezTo>
                  <a:cubicBezTo>
                    <a:pt x="83" y="1415"/>
                    <a:pt x="83" y="1415"/>
                    <a:pt x="83" y="1415"/>
                  </a:cubicBezTo>
                  <a:cubicBezTo>
                    <a:pt x="153" y="1424"/>
                    <a:pt x="153" y="1424"/>
                    <a:pt x="153" y="1424"/>
                  </a:cubicBezTo>
                  <a:cubicBezTo>
                    <a:pt x="193" y="1386"/>
                    <a:pt x="193" y="1386"/>
                    <a:pt x="193" y="1386"/>
                  </a:cubicBezTo>
                  <a:cubicBezTo>
                    <a:pt x="235" y="1391"/>
                    <a:pt x="235" y="1391"/>
                    <a:pt x="235" y="1391"/>
                  </a:cubicBezTo>
                  <a:cubicBezTo>
                    <a:pt x="238" y="1441"/>
                    <a:pt x="238" y="1441"/>
                    <a:pt x="238" y="1441"/>
                  </a:cubicBezTo>
                  <a:cubicBezTo>
                    <a:pt x="238" y="1441"/>
                    <a:pt x="252" y="1450"/>
                    <a:pt x="261" y="1459"/>
                  </a:cubicBezTo>
                  <a:cubicBezTo>
                    <a:pt x="270" y="1467"/>
                    <a:pt x="314" y="1532"/>
                    <a:pt x="314" y="1532"/>
                  </a:cubicBezTo>
                  <a:cubicBezTo>
                    <a:pt x="365" y="1548"/>
                    <a:pt x="365" y="1548"/>
                    <a:pt x="365" y="1548"/>
                  </a:cubicBezTo>
                  <a:cubicBezTo>
                    <a:pt x="337" y="1577"/>
                    <a:pt x="337" y="1577"/>
                    <a:pt x="337" y="1577"/>
                  </a:cubicBezTo>
                  <a:cubicBezTo>
                    <a:pt x="345" y="1596"/>
                    <a:pt x="345" y="1596"/>
                    <a:pt x="345" y="1596"/>
                  </a:cubicBezTo>
                  <a:cubicBezTo>
                    <a:pt x="381" y="1580"/>
                    <a:pt x="381" y="1580"/>
                    <a:pt x="381" y="1580"/>
                  </a:cubicBezTo>
                  <a:cubicBezTo>
                    <a:pt x="403" y="1605"/>
                    <a:pt x="403" y="1605"/>
                    <a:pt x="403" y="1605"/>
                  </a:cubicBezTo>
                  <a:cubicBezTo>
                    <a:pt x="404" y="1608"/>
                    <a:pt x="404" y="1608"/>
                    <a:pt x="404" y="1608"/>
                  </a:cubicBezTo>
                  <a:cubicBezTo>
                    <a:pt x="415" y="1606"/>
                    <a:pt x="428" y="1603"/>
                    <a:pt x="434" y="1603"/>
                  </a:cubicBezTo>
                  <a:cubicBezTo>
                    <a:pt x="446" y="1603"/>
                    <a:pt x="479" y="1615"/>
                    <a:pt x="479" y="1615"/>
                  </a:cubicBezTo>
                  <a:cubicBezTo>
                    <a:pt x="487" y="1591"/>
                    <a:pt x="487" y="1591"/>
                    <a:pt x="487" y="1591"/>
                  </a:cubicBezTo>
                  <a:cubicBezTo>
                    <a:pt x="525" y="1579"/>
                    <a:pt x="525" y="1579"/>
                    <a:pt x="525" y="1579"/>
                  </a:cubicBezTo>
                  <a:cubicBezTo>
                    <a:pt x="525" y="1579"/>
                    <a:pt x="554" y="1610"/>
                    <a:pt x="566" y="1603"/>
                  </a:cubicBezTo>
                  <a:cubicBezTo>
                    <a:pt x="578" y="1596"/>
                    <a:pt x="576" y="1509"/>
                    <a:pt x="576" y="1509"/>
                  </a:cubicBezTo>
                  <a:cubicBezTo>
                    <a:pt x="576" y="1509"/>
                    <a:pt x="593" y="1502"/>
                    <a:pt x="602" y="1495"/>
                  </a:cubicBezTo>
                  <a:cubicBezTo>
                    <a:pt x="612" y="1488"/>
                    <a:pt x="622" y="1478"/>
                    <a:pt x="622" y="1478"/>
                  </a:cubicBezTo>
                  <a:cubicBezTo>
                    <a:pt x="677" y="1488"/>
                    <a:pt x="677" y="1488"/>
                    <a:pt x="677" y="1488"/>
                  </a:cubicBezTo>
                  <a:cubicBezTo>
                    <a:pt x="682" y="1507"/>
                    <a:pt x="682" y="1507"/>
                    <a:pt x="682" y="1507"/>
                  </a:cubicBezTo>
                  <a:cubicBezTo>
                    <a:pt x="732" y="1490"/>
                    <a:pt x="732" y="1490"/>
                    <a:pt x="732" y="1490"/>
                  </a:cubicBezTo>
                  <a:cubicBezTo>
                    <a:pt x="732" y="1473"/>
                    <a:pt x="732" y="1473"/>
                    <a:pt x="732" y="1473"/>
                  </a:cubicBezTo>
                  <a:cubicBezTo>
                    <a:pt x="732" y="1473"/>
                    <a:pt x="759" y="1473"/>
                    <a:pt x="766" y="1468"/>
                  </a:cubicBezTo>
                  <a:cubicBezTo>
                    <a:pt x="773" y="1464"/>
                    <a:pt x="788" y="1454"/>
                    <a:pt x="788" y="1454"/>
                  </a:cubicBezTo>
                  <a:cubicBezTo>
                    <a:pt x="812" y="1447"/>
                    <a:pt x="812" y="1447"/>
                    <a:pt x="812" y="1447"/>
                  </a:cubicBezTo>
                  <a:cubicBezTo>
                    <a:pt x="848" y="1425"/>
                    <a:pt x="848" y="1425"/>
                    <a:pt x="848" y="1425"/>
                  </a:cubicBezTo>
                  <a:cubicBezTo>
                    <a:pt x="850" y="1384"/>
                    <a:pt x="850" y="1384"/>
                    <a:pt x="850" y="1384"/>
                  </a:cubicBezTo>
                  <a:cubicBezTo>
                    <a:pt x="870" y="1372"/>
                    <a:pt x="870" y="1372"/>
                    <a:pt x="870" y="1372"/>
                  </a:cubicBezTo>
                  <a:cubicBezTo>
                    <a:pt x="872" y="1350"/>
                    <a:pt x="872" y="1350"/>
                    <a:pt x="872" y="1350"/>
                  </a:cubicBezTo>
                  <a:cubicBezTo>
                    <a:pt x="884" y="1350"/>
                    <a:pt x="884" y="1350"/>
                    <a:pt x="884" y="1350"/>
                  </a:cubicBezTo>
                  <a:cubicBezTo>
                    <a:pt x="905" y="1376"/>
                    <a:pt x="905" y="1376"/>
                    <a:pt x="905" y="1376"/>
                  </a:cubicBezTo>
                  <a:cubicBezTo>
                    <a:pt x="905" y="1376"/>
                    <a:pt x="915" y="1366"/>
                    <a:pt x="927" y="1366"/>
                  </a:cubicBezTo>
                  <a:cubicBezTo>
                    <a:pt x="951" y="1377"/>
                    <a:pt x="951" y="1377"/>
                    <a:pt x="951" y="1377"/>
                  </a:cubicBezTo>
                  <a:cubicBezTo>
                    <a:pt x="968" y="1355"/>
                    <a:pt x="968" y="1355"/>
                    <a:pt x="968" y="1355"/>
                  </a:cubicBezTo>
                  <a:cubicBezTo>
                    <a:pt x="1009" y="1399"/>
                    <a:pt x="1009" y="1399"/>
                    <a:pt x="1009" y="1399"/>
                  </a:cubicBezTo>
                  <a:cubicBezTo>
                    <a:pt x="1009" y="1399"/>
                    <a:pt x="1060" y="1403"/>
                    <a:pt x="1077" y="1415"/>
                  </a:cubicBezTo>
                  <a:cubicBezTo>
                    <a:pt x="1094" y="1427"/>
                    <a:pt x="1118" y="1456"/>
                    <a:pt x="1118" y="1456"/>
                  </a:cubicBezTo>
                  <a:cubicBezTo>
                    <a:pt x="1146" y="1461"/>
                    <a:pt x="1146" y="1461"/>
                    <a:pt x="1146" y="1461"/>
                  </a:cubicBezTo>
                  <a:cubicBezTo>
                    <a:pt x="1159" y="1447"/>
                    <a:pt x="1159" y="1447"/>
                    <a:pt x="1159" y="1447"/>
                  </a:cubicBezTo>
                  <a:cubicBezTo>
                    <a:pt x="1159" y="1447"/>
                    <a:pt x="1183" y="1449"/>
                    <a:pt x="1192" y="1452"/>
                  </a:cubicBezTo>
                  <a:cubicBezTo>
                    <a:pt x="1202" y="1454"/>
                    <a:pt x="1212" y="1471"/>
                    <a:pt x="1212" y="1471"/>
                  </a:cubicBezTo>
                  <a:cubicBezTo>
                    <a:pt x="1250" y="1461"/>
                    <a:pt x="1250" y="1461"/>
                    <a:pt x="1250" y="1461"/>
                  </a:cubicBezTo>
                  <a:cubicBezTo>
                    <a:pt x="1250" y="1461"/>
                    <a:pt x="1255" y="1478"/>
                    <a:pt x="1262" y="1480"/>
                  </a:cubicBezTo>
                  <a:cubicBezTo>
                    <a:pt x="1269" y="1483"/>
                    <a:pt x="1303" y="1492"/>
                    <a:pt x="1303" y="1492"/>
                  </a:cubicBezTo>
                  <a:cubicBezTo>
                    <a:pt x="1303" y="1521"/>
                    <a:pt x="1303" y="1521"/>
                    <a:pt x="1303" y="1521"/>
                  </a:cubicBezTo>
                  <a:cubicBezTo>
                    <a:pt x="1303" y="1521"/>
                    <a:pt x="1327" y="1526"/>
                    <a:pt x="1339" y="1524"/>
                  </a:cubicBezTo>
                  <a:cubicBezTo>
                    <a:pt x="1351" y="1521"/>
                    <a:pt x="1361" y="1514"/>
                    <a:pt x="1368" y="1514"/>
                  </a:cubicBezTo>
                  <a:cubicBezTo>
                    <a:pt x="1375" y="1514"/>
                    <a:pt x="1409" y="1521"/>
                    <a:pt x="1409" y="1521"/>
                  </a:cubicBezTo>
                  <a:cubicBezTo>
                    <a:pt x="1428" y="1500"/>
                    <a:pt x="1428" y="1500"/>
                    <a:pt x="1428" y="1500"/>
                  </a:cubicBezTo>
                  <a:cubicBezTo>
                    <a:pt x="1440" y="1536"/>
                    <a:pt x="1440" y="1536"/>
                    <a:pt x="1440" y="1536"/>
                  </a:cubicBezTo>
                  <a:cubicBezTo>
                    <a:pt x="1481" y="1514"/>
                    <a:pt x="1481" y="1514"/>
                    <a:pt x="1481" y="1514"/>
                  </a:cubicBezTo>
                  <a:cubicBezTo>
                    <a:pt x="1503" y="1492"/>
                    <a:pt x="1503" y="1492"/>
                    <a:pt x="1503" y="1492"/>
                  </a:cubicBezTo>
                  <a:cubicBezTo>
                    <a:pt x="1503" y="1464"/>
                    <a:pt x="1503" y="1464"/>
                    <a:pt x="1503" y="1464"/>
                  </a:cubicBezTo>
                  <a:cubicBezTo>
                    <a:pt x="1558" y="1454"/>
                    <a:pt x="1558" y="1454"/>
                    <a:pt x="1558" y="1454"/>
                  </a:cubicBezTo>
                  <a:cubicBezTo>
                    <a:pt x="1558" y="1454"/>
                    <a:pt x="1561" y="1485"/>
                    <a:pt x="1575" y="1483"/>
                  </a:cubicBezTo>
                  <a:cubicBezTo>
                    <a:pt x="1590" y="1480"/>
                    <a:pt x="1578" y="1461"/>
                    <a:pt x="1585" y="1459"/>
                  </a:cubicBezTo>
                  <a:cubicBezTo>
                    <a:pt x="1592" y="1456"/>
                    <a:pt x="1604" y="1439"/>
                    <a:pt x="1604" y="1439"/>
                  </a:cubicBezTo>
                  <a:cubicBezTo>
                    <a:pt x="1655" y="1418"/>
                    <a:pt x="1655" y="1418"/>
                    <a:pt x="1655" y="1418"/>
                  </a:cubicBezTo>
                  <a:cubicBezTo>
                    <a:pt x="1655" y="1418"/>
                    <a:pt x="1659" y="1456"/>
                    <a:pt x="1679" y="1456"/>
                  </a:cubicBezTo>
                  <a:cubicBezTo>
                    <a:pt x="1698" y="1456"/>
                    <a:pt x="1710" y="1399"/>
                    <a:pt x="1710" y="1399"/>
                  </a:cubicBezTo>
                  <a:cubicBezTo>
                    <a:pt x="1710" y="1399"/>
                    <a:pt x="1717" y="1420"/>
                    <a:pt x="1734" y="1415"/>
                  </a:cubicBezTo>
                  <a:cubicBezTo>
                    <a:pt x="1751" y="1411"/>
                    <a:pt x="1739" y="1379"/>
                    <a:pt x="1739" y="1379"/>
                  </a:cubicBezTo>
                  <a:cubicBezTo>
                    <a:pt x="1739" y="1379"/>
                    <a:pt x="1751" y="1379"/>
                    <a:pt x="1758" y="1377"/>
                  </a:cubicBezTo>
                  <a:cubicBezTo>
                    <a:pt x="1765" y="1374"/>
                    <a:pt x="1749" y="1329"/>
                    <a:pt x="1749" y="1329"/>
                  </a:cubicBezTo>
                  <a:cubicBezTo>
                    <a:pt x="1770" y="1329"/>
                    <a:pt x="1770" y="1329"/>
                    <a:pt x="1770" y="1329"/>
                  </a:cubicBezTo>
                  <a:cubicBezTo>
                    <a:pt x="1761" y="1290"/>
                    <a:pt x="1761" y="1290"/>
                    <a:pt x="1761" y="1290"/>
                  </a:cubicBezTo>
                  <a:cubicBezTo>
                    <a:pt x="1761" y="1290"/>
                    <a:pt x="1801" y="1288"/>
                    <a:pt x="1811" y="1278"/>
                  </a:cubicBezTo>
                  <a:cubicBezTo>
                    <a:pt x="1821" y="1268"/>
                    <a:pt x="1828" y="1223"/>
                    <a:pt x="1852" y="1218"/>
                  </a:cubicBezTo>
                  <a:cubicBezTo>
                    <a:pt x="1876" y="1213"/>
                    <a:pt x="1912" y="1220"/>
                    <a:pt x="1917" y="1211"/>
                  </a:cubicBezTo>
                  <a:cubicBezTo>
                    <a:pt x="1922" y="1201"/>
                    <a:pt x="1900" y="1187"/>
                    <a:pt x="1891" y="1179"/>
                  </a:cubicBezTo>
                  <a:cubicBezTo>
                    <a:pt x="1881" y="1172"/>
                    <a:pt x="1893" y="1134"/>
                    <a:pt x="1905" y="1131"/>
                  </a:cubicBezTo>
                  <a:cubicBezTo>
                    <a:pt x="1917" y="1129"/>
                    <a:pt x="1924" y="1167"/>
                    <a:pt x="1924" y="1167"/>
                  </a:cubicBezTo>
                  <a:cubicBezTo>
                    <a:pt x="1924" y="1167"/>
                    <a:pt x="1946" y="1170"/>
                    <a:pt x="1951" y="1179"/>
                  </a:cubicBezTo>
                  <a:cubicBezTo>
                    <a:pt x="1956" y="1189"/>
                    <a:pt x="1948" y="1201"/>
                    <a:pt x="1948" y="1201"/>
                  </a:cubicBezTo>
                  <a:cubicBezTo>
                    <a:pt x="1982" y="1230"/>
                    <a:pt x="1982" y="1230"/>
                    <a:pt x="1982" y="1230"/>
                  </a:cubicBezTo>
                  <a:cubicBezTo>
                    <a:pt x="1982" y="1259"/>
                    <a:pt x="1982" y="1259"/>
                    <a:pt x="1982" y="1259"/>
                  </a:cubicBezTo>
                  <a:cubicBezTo>
                    <a:pt x="2035" y="1249"/>
                    <a:pt x="2035" y="1249"/>
                    <a:pt x="2035" y="1249"/>
                  </a:cubicBezTo>
                  <a:cubicBezTo>
                    <a:pt x="2086" y="1271"/>
                    <a:pt x="2086" y="1271"/>
                    <a:pt x="2086" y="1271"/>
                  </a:cubicBezTo>
                  <a:cubicBezTo>
                    <a:pt x="2110" y="1240"/>
                    <a:pt x="2110" y="1240"/>
                    <a:pt x="2110" y="1240"/>
                  </a:cubicBezTo>
                  <a:cubicBezTo>
                    <a:pt x="2146" y="1249"/>
                    <a:pt x="2146" y="1249"/>
                    <a:pt x="2146" y="1249"/>
                  </a:cubicBezTo>
                  <a:cubicBezTo>
                    <a:pt x="2175" y="1242"/>
                    <a:pt x="2175" y="1242"/>
                    <a:pt x="2175" y="1242"/>
                  </a:cubicBezTo>
                  <a:cubicBezTo>
                    <a:pt x="2175" y="1242"/>
                    <a:pt x="2187" y="1278"/>
                    <a:pt x="2182" y="1295"/>
                  </a:cubicBezTo>
                  <a:cubicBezTo>
                    <a:pt x="2177" y="1312"/>
                    <a:pt x="2165" y="1336"/>
                    <a:pt x="2153" y="1350"/>
                  </a:cubicBezTo>
                  <a:cubicBezTo>
                    <a:pt x="2141" y="1365"/>
                    <a:pt x="2100" y="1406"/>
                    <a:pt x="2100" y="1406"/>
                  </a:cubicBezTo>
                  <a:cubicBezTo>
                    <a:pt x="2117" y="1425"/>
                    <a:pt x="2117" y="1425"/>
                    <a:pt x="2117" y="1425"/>
                  </a:cubicBezTo>
                  <a:cubicBezTo>
                    <a:pt x="2143" y="1408"/>
                    <a:pt x="2143" y="1408"/>
                    <a:pt x="2143" y="1408"/>
                  </a:cubicBezTo>
                  <a:cubicBezTo>
                    <a:pt x="2143" y="1408"/>
                    <a:pt x="2168" y="1420"/>
                    <a:pt x="2175" y="1420"/>
                  </a:cubicBezTo>
                  <a:cubicBezTo>
                    <a:pt x="2182" y="1420"/>
                    <a:pt x="2206" y="1420"/>
                    <a:pt x="2206" y="1420"/>
                  </a:cubicBezTo>
                  <a:cubicBezTo>
                    <a:pt x="2201" y="1391"/>
                    <a:pt x="2201" y="1391"/>
                    <a:pt x="2201" y="1391"/>
                  </a:cubicBezTo>
                  <a:cubicBezTo>
                    <a:pt x="2230" y="1379"/>
                    <a:pt x="2230" y="1379"/>
                    <a:pt x="2230" y="1379"/>
                  </a:cubicBezTo>
                  <a:cubicBezTo>
                    <a:pt x="2237" y="1362"/>
                    <a:pt x="2237" y="1362"/>
                    <a:pt x="2237" y="1362"/>
                  </a:cubicBezTo>
                  <a:cubicBezTo>
                    <a:pt x="2285" y="1336"/>
                    <a:pt x="2285" y="1336"/>
                    <a:pt x="2285" y="1336"/>
                  </a:cubicBezTo>
                  <a:cubicBezTo>
                    <a:pt x="2280" y="1324"/>
                    <a:pt x="2275" y="1313"/>
                    <a:pt x="2272" y="1307"/>
                  </a:cubicBezTo>
                  <a:close/>
                  <a:moveTo>
                    <a:pt x="1522" y="126"/>
                  </a:moveTo>
                  <a:cubicBezTo>
                    <a:pt x="1526" y="120"/>
                    <a:pt x="1534" y="109"/>
                    <a:pt x="1542" y="102"/>
                  </a:cubicBezTo>
                  <a:cubicBezTo>
                    <a:pt x="1550" y="96"/>
                    <a:pt x="1537" y="67"/>
                    <a:pt x="1551" y="60"/>
                  </a:cubicBezTo>
                  <a:cubicBezTo>
                    <a:pt x="1565" y="54"/>
                    <a:pt x="1567" y="76"/>
                    <a:pt x="1565" y="87"/>
                  </a:cubicBezTo>
                  <a:cubicBezTo>
                    <a:pt x="1564" y="98"/>
                    <a:pt x="1550" y="132"/>
                    <a:pt x="1556" y="133"/>
                  </a:cubicBezTo>
                  <a:cubicBezTo>
                    <a:pt x="1562" y="135"/>
                    <a:pt x="1598" y="112"/>
                    <a:pt x="1598" y="112"/>
                  </a:cubicBezTo>
                  <a:cubicBezTo>
                    <a:pt x="1598" y="112"/>
                    <a:pt x="1613" y="93"/>
                    <a:pt x="1624" y="93"/>
                  </a:cubicBezTo>
                  <a:cubicBezTo>
                    <a:pt x="1635" y="93"/>
                    <a:pt x="1624" y="109"/>
                    <a:pt x="1624" y="109"/>
                  </a:cubicBezTo>
                  <a:cubicBezTo>
                    <a:pt x="1652" y="133"/>
                    <a:pt x="1652" y="133"/>
                    <a:pt x="1652" y="133"/>
                  </a:cubicBezTo>
                  <a:cubicBezTo>
                    <a:pt x="1697" y="141"/>
                    <a:pt x="1697" y="141"/>
                    <a:pt x="1697" y="141"/>
                  </a:cubicBezTo>
                  <a:cubicBezTo>
                    <a:pt x="1697" y="141"/>
                    <a:pt x="1697" y="186"/>
                    <a:pt x="1697" y="197"/>
                  </a:cubicBezTo>
                  <a:cubicBezTo>
                    <a:pt x="1697" y="208"/>
                    <a:pt x="1682" y="210"/>
                    <a:pt x="1682" y="210"/>
                  </a:cubicBezTo>
                  <a:cubicBezTo>
                    <a:pt x="1665" y="213"/>
                    <a:pt x="1665" y="213"/>
                    <a:pt x="1665" y="213"/>
                  </a:cubicBezTo>
                  <a:cubicBezTo>
                    <a:pt x="1665" y="213"/>
                    <a:pt x="1652" y="194"/>
                    <a:pt x="1652" y="182"/>
                  </a:cubicBezTo>
                  <a:cubicBezTo>
                    <a:pt x="1652" y="169"/>
                    <a:pt x="1640" y="141"/>
                    <a:pt x="1627" y="144"/>
                  </a:cubicBezTo>
                  <a:cubicBezTo>
                    <a:pt x="1615" y="147"/>
                    <a:pt x="1632" y="174"/>
                    <a:pt x="1624" y="174"/>
                  </a:cubicBezTo>
                  <a:cubicBezTo>
                    <a:pt x="1616" y="174"/>
                    <a:pt x="1617" y="143"/>
                    <a:pt x="1617" y="143"/>
                  </a:cubicBezTo>
                  <a:cubicBezTo>
                    <a:pt x="1617" y="143"/>
                    <a:pt x="1619" y="122"/>
                    <a:pt x="1610" y="120"/>
                  </a:cubicBezTo>
                  <a:cubicBezTo>
                    <a:pt x="1600" y="118"/>
                    <a:pt x="1596" y="129"/>
                    <a:pt x="1589" y="139"/>
                  </a:cubicBezTo>
                  <a:cubicBezTo>
                    <a:pt x="1582" y="148"/>
                    <a:pt x="1580" y="157"/>
                    <a:pt x="1587" y="166"/>
                  </a:cubicBezTo>
                  <a:cubicBezTo>
                    <a:pt x="1594" y="175"/>
                    <a:pt x="1596" y="185"/>
                    <a:pt x="1596" y="185"/>
                  </a:cubicBezTo>
                  <a:cubicBezTo>
                    <a:pt x="1577" y="171"/>
                    <a:pt x="1577" y="171"/>
                    <a:pt x="1577" y="171"/>
                  </a:cubicBezTo>
                  <a:cubicBezTo>
                    <a:pt x="1577" y="171"/>
                    <a:pt x="1564" y="148"/>
                    <a:pt x="1550" y="148"/>
                  </a:cubicBezTo>
                  <a:cubicBezTo>
                    <a:pt x="1536" y="148"/>
                    <a:pt x="1520" y="148"/>
                    <a:pt x="1502" y="152"/>
                  </a:cubicBezTo>
                  <a:cubicBezTo>
                    <a:pt x="1483" y="157"/>
                    <a:pt x="1488" y="164"/>
                    <a:pt x="1502" y="182"/>
                  </a:cubicBezTo>
                  <a:cubicBezTo>
                    <a:pt x="1515" y="201"/>
                    <a:pt x="1529" y="196"/>
                    <a:pt x="1541" y="196"/>
                  </a:cubicBezTo>
                  <a:cubicBezTo>
                    <a:pt x="1552" y="196"/>
                    <a:pt x="1548" y="212"/>
                    <a:pt x="1548" y="212"/>
                  </a:cubicBezTo>
                  <a:cubicBezTo>
                    <a:pt x="1548" y="212"/>
                    <a:pt x="1561" y="217"/>
                    <a:pt x="1564" y="226"/>
                  </a:cubicBezTo>
                  <a:cubicBezTo>
                    <a:pt x="1566" y="235"/>
                    <a:pt x="1545" y="235"/>
                    <a:pt x="1538" y="242"/>
                  </a:cubicBezTo>
                  <a:cubicBezTo>
                    <a:pt x="1531" y="249"/>
                    <a:pt x="1513" y="251"/>
                    <a:pt x="1504" y="263"/>
                  </a:cubicBezTo>
                  <a:cubicBezTo>
                    <a:pt x="1495" y="274"/>
                    <a:pt x="1497" y="279"/>
                    <a:pt x="1508" y="276"/>
                  </a:cubicBezTo>
                  <a:cubicBezTo>
                    <a:pt x="1520" y="274"/>
                    <a:pt x="1531" y="272"/>
                    <a:pt x="1541" y="274"/>
                  </a:cubicBezTo>
                  <a:cubicBezTo>
                    <a:pt x="1550" y="276"/>
                    <a:pt x="1541" y="295"/>
                    <a:pt x="1552" y="304"/>
                  </a:cubicBezTo>
                  <a:cubicBezTo>
                    <a:pt x="1564" y="313"/>
                    <a:pt x="1557" y="322"/>
                    <a:pt x="1545" y="325"/>
                  </a:cubicBezTo>
                  <a:cubicBezTo>
                    <a:pt x="1534" y="327"/>
                    <a:pt x="1529" y="325"/>
                    <a:pt x="1518" y="325"/>
                  </a:cubicBezTo>
                  <a:cubicBezTo>
                    <a:pt x="1506" y="325"/>
                    <a:pt x="1502" y="329"/>
                    <a:pt x="1488" y="339"/>
                  </a:cubicBezTo>
                  <a:cubicBezTo>
                    <a:pt x="1480" y="344"/>
                    <a:pt x="1478" y="352"/>
                    <a:pt x="1478" y="361"/>
                  </a:cubicBezTo>
                  <a:cubicBezTo>
                    <a:pt x="1478" y="365"/>
                    <a:pt x="1478" y="365"/>
                    <a:pt x="1478" y="365"/>
                  </a:cubicBezTo>
                  <a:cubicBezTo>
                    <a:pt x="1486" y="401"/>
                    <a:pt x="1486" y="401"/>
                    <a:pt x="1486" y="401"/>
                  </a:cubicBezTo>
                  <a:cubicBezTo>
                    <a:pt x="1502" y="413"/>
                    <a:pt x="1502" y="413"/>
                    <a:pt x="1502" y="413"/>
                  </a:cubicBezTo>
                  <a:cubicBezTo>
                    <a:pt x="1510" y="418"/>
                    <a:pt x="1510" y="418"/>
                    <a:pt x="1510" y="418"/>
                  </a:cubicBezTo>
                  <a:cubicBezTo>
                    <a:pt x="1518" y="416"/>
                    <a:pt x="1526" y="415"/>
                    <a:pt x="1531" y="416"/>
                  </a:cubicBezTo>
                  <a:cubicBezTo>
                    <a:pt x="1542" y="419"/>
                    <a:pt x="1570" y="451"/>
                    <a:pt x="1570" y="451"/>
                  </a:cubicBezTo>
                  <a:cubicBezTo>
                    <a:pt x="1595" y="443"/>
                    <a:pt x="1595" y="443"/>
                    <a:pt x="1595" y="443"/>
                  </a:cubicBezTo>
                  <a:cubicBezTo>
                    <a:pt x="1595" y="443"/>
                    <a:pt x="1607" y="430"/>
                    <a:pt x="1606" y="441"/>
                  </a:cubicBezTo>
                  <a:cubicBezTo>
                    <a:pt x="1604" y="452"/>
                    <a:pt x="1602" y="468"/>
                    <a:pt x="1602" y="468"/>
                  </a:cubicBezTo>
                  <a:cubicBezTo>
                    <a:pt x="1602" y="468"/>
                    <a:pt x="1624" y="460"/>
                    <a:pt x="1640" y="472"/>
                  </a:cubicBezTo>
                  <a:cubicBezTo>
                    <a:pt x="1655" y="485"/>
                    <a:pt x="1663" y="471"/>
                    <a:pt x="1665" y="461"/>
                  </a:cubicBezTo>
                  <a:cubicBezTo>
                    <a:pt x="1666" y="452"/>
                    <a:pt x="1663" y="443"/>
                    <a:pt x="1651" y="443"/>
                  </a:cubicBezTo>
                  <a:cubicBezTo>
                    <a:pt x="1638" y="443"/>
                    <a:pt x="1627" y="443"/>
                    <a:pt x="1627" y="433"/>
                  </a:cubicBezTo>
                  <a:cubicBezTo>
                    <a:pt x="1627" y="424"/>
                    <a:pt x="1652" y="415"/>
                    <a:pt x="1652" y="415"/>
                  </a:cubicBezTo>
                  <a:cubicBezTo>
                    <a:pt x="1652" y="415"/>
                    <a:pt x="1679" y="384"/>
                    <a:pt x="1682" y="378"/>
                  </a:cubicBezTo>
                  <a:cubicBezTo>
                    <a:pt x="1685" y="371"/>
                    <a:pt x="1671" y="359"/>
                    <a:pt x="1671" y="359"/>
                  </a:cubicBezTo>
                  <a:cubicBezTo>
                    <a:pt x="1752" y="345"/>
                    <a:pt x="1752" y="345"/>
                    <a:pt x="1752" y="345"/>
                  </a:cubicBezTo>
                  <a:cubicBezTo>
                    <a:pt x="1773" y="354"/>
                    <a:pt x="1773" y="354"/>
                    <a:pt x="1773" y="354"/>
                  </a:cubicBezTo>
                  <a:cubicBezTo>
                    <a:pt x="1773" y="354"/>
                    <a:pt x="1787" y="336"/>
                    <a:pt x="1795" y="345"/>
                  </a:cubicBezTo>
                  <a:cubicBezTo>
                    <a:pt x="1803" y="354"/>
                    <a:pt x="1761" y="368"/>
                    <a:pt x="1769" y="373"/>
                  </a:cubicBezTo>
                  <a:cubicBezTo>
                    <a:pt x="1777" y="378"/>
                    <a:pt x="1804" y="357"/>
                    <a:pt x="1811" y="364"/>
                  </a:cubicBezTo>
                  <a:cubicBezTo>
                    <a:pt x="1817" y="370"/>
                    <a:pt x="1778" y="390"/>
                    <a:pt x="1786" y="398"/>
                  </a:cubicBezTo>
                  <a:cubicBezTo>
                    <a:pt x="1794" y="405"/>
                    <a:pt x="1809" y="402"/>
                    <a:pt x="1809" y="402"/>
                  </a:cubicBezTo>
                  <a:cubicBezTo>
                    <a:pt x="1809" y="402"/>
                    <a:pt x="1818" y="423"/>
                    <a:pt x="1834" y="419"/>
                  </a:cubicBezTo>
                  <a:cubicBezTo>
                    <a:pt x="1850" y="416"/>
                    <a:pt x="1826" y="391"/>
                    <a:pt x="1828" y="376"/>
                  </a:cubicBezTo>
                  <a:cubicBezTo>
                    <a:pt x="1829" y="360"/>
                    <a:pt x="1859" y="359"/>
                    <a:pt x="1862" y="348"/>
                  </a:cubicBezTo>
                  <a:cubicBezTo>
                    <a:pt x="1865" y="337"/>
                    <a:pt x="1837" y="329"/>
                    <a:pt x="1837" y="329"/>
                  </a:cubicBezTo>
                  <a:cubicBezTo>
                    <a:pt x="1829" y="326"/>
                    <a:pt x="1815" y="300"/>
                    <a:pt x="1801" y="292"/>
                  </a:cubicBezTo>
                  <a:cubicBezTo>
                    <a:pt x="1787" y="284"/>
                    <a:pt x="1770" y="287"/>
                    <a:pt x="1756" y="276"/>
                  </a:cubicBezTo>
                  <a:cubicBezTo>
                    <a:pt x="1742" y="266"/>
                    <a:pt x="1733" y="222"/>
                    <a:pt x="1752" y="199"/>
                  </a:cubicBezTo>
                  <a:cubicBezTo>
                    <a:pt x="1770" y="175"/>
                    <a:pt x="1794" y="168"/>
                    <a:pt x="1798" y="143"/>
                  </a:cubicBezTo>
                  <a:cubicBezTo>
                    <a:pt x="1803" y="118"/>
                    <a:pt x="1775" y="96"/>
                    <a:pt x="1745" y="102"/>
                  </a:cubicBezTo>
                  <a:cubicBezTo>
                    <a:pt x="1716" y="109"/>
                    <a:pt x="1689" y="127"/>
                    <a:pt x="1661" y="115"/>
                  </a:cubicBezTo>
                  <a:cubicBezTo>
                    <a:pt x="1634" y="102"/>
                    <a:pt x="1627" y="73"/>
                    <a:pt x="1629" y="56"/>
                  </a:cubicBezTo>
                  <a:cubicBezTo>
                    <a:pt x="1630" y="39"/>
                    <a:pt x="1672" y="31"/>
                    <a:pt x="1654" y="15"/>
                  </a:cubicBezTo>
                  <a:cubicBezTo>
                    <a:pt x="1635" y="0"/>
                    <a:pt x="1587" y="15"/>
                    <a:pt x="1568" y="25"/>
                  </a:cubicBezTo>
                  <a:cubicBezTo>
                    <a:pt x="1550" y="34"/>
                    <a:pt x="1528" y="48"/>
                    <a:pt x="1528" y="67"/>
                  </a:cubicBezTo>
                  <a:cubicBezTo>
                    <a:pt x="1528" y="85"/>
                    <a:pt x="1522" y="99"/>
                    <a:pt x="1514" y="109"/>
                  </a:cubicBezTo>
                  <a:cubicBezTo>
                    <a:pt x="1506" y="118"/>
                    <a:pt x="1495" y="138"/>
                    <a:pt x="1501" y="143"/>
                  </a:cubicBezTo>
                  <a:cubicBezTo>
                    <a:pt x="1508" y="147"/>
                    <a:pt x="1517" y="132"/>
                    <a:pt x="1522" y="126"/>
                  </a:cubicBezTo>
                  <a:close/>
                  <a:moveTo>
                    <a:pt x="1855" y="542"/>
                  </a:moveTo>
                  <a:cubicBezTo>
                    <a:pt x="1857" y="564"/>
                    <a:pt x="1866" y="558"/>
                    <a:pt x="1869" y="563"/>
                  </a:cubicBezTo>
                  <a:cubicBezTo>
                    <a:pt x="1871" y="567"/>
                    <a:pt x="1885" y="574"/>
                    <a:pt x="1891" y="587"/>
                  </a:cubicBezTo>
                  <a:cubicBezTo>
                    <a:pt x="1896" y="601"/>
                    <a:pt x="1889" y="615"/>
                    <a:pt x="1886" y="630"/>
                  </a:cubicBezTo>
                  <a:cubicBezTo>
                    <a:pt x="1883" y="645"/>
                    <a:pt x="1874" y="646"/>
                    <a:pt x="1873" y="655"/>
                  </a:cubicBezTo>
                  <a:cubicBezTo>
                    <a:pt x="1873" y="655"/>
                    <a:pt x="1885" y="676"/>
                    <a:pt x="1891" y="673"/>
                  </a:cubicBezTo>
                  <a:cubicBezTo>
                    <a:pt x="1896" y="670"/>
                    <a:pt x="1896" y="651"/>
                    <a:pt x="1911" y="648"/>
                  </a:cubicBezTo>
                  <a:cubicBezTo>
                    <a:pt x="1926" y="645"/>
                    <a:pt x="1933" y="642"/>
                    <a:pt x="1933" y="652"/>
                  </a:cubicBezTo>
                  <a:cubicBezTo>
                    <a:pt x="1933" y="662"/>
                    <a:pt x="1910" y="665"/>
                    <a:pt x="1913" y="678"/>
                  </a:cubicBezTo>
                  <a:cubicBezTo>
                    <a:pt x="1916" y="692"/>
                    <a:pt x="1932" y="678"/>
                    <a:pt x="1942" y="676"/>
                  </a:cubicBezTo>
                  <a:cubicBezTo>
                    <a:pt x="1952" y="673"/>
                    <a:pt x="1954" y="645"/>
                    <a:pt x="1954" y="630"/>
                  </a:cubicBezTo>
                  <a:cubicBezTo>
                    <a:pt x="1954" y="615"/>
                    <a:pt x="1960" y="623"/>
                    <a:pt x="1977" y="623"/>
                  </a:cubicBezTo>
                  <a:cubicBezTo>
                    <a:pt x="1995" y="623"/>
                    <a:pt x="2006" y="667"/>
                    <a:pt x="2006" y="667"/>
                  </a:cubicBezTo>
                  <a:cubicBezTo>
                    <a:pt x="2006" y="667"/>
                    <a:pt x="2017" y="668"/>
                    <a:pt x="2023" y="665"/>
                  </a:cubicBezTo>
                  <a:cubicBezTo>
                    <a:pt x="2028" y="662"/>
                    <a:pt x="2031" y="681"/>
                    <a:pt x="2031" y="681"/>
                  </a:cubicBezTo>
                  <a:cubicBezTo>
                    <a:pt x="2028" y="740"/>
                    <a:pt x="2028" y="740"/>
                    <a:pt x="2028" y="740"/>
                  </a:cubicBezTo>
                  <a:cubicBezTo>
                    <a:pt x="2028" y="740"/>
                    <a:pt x="2018" y="722"/>
                    <a:pt x="2006" y="725"/>
                  </a:cubicBezTo>
                  <a:cubicBezTo>
                    <a:pt x="1995" y="728"/>
                    <a:pt x="1982" y="744"/>
                    <a:pt x="1982" y="744"/>
                  </a:cubicBezTo>
                  <a:cubicBezTo>
                    <a:pt x="1982" y="744"/>
                    <a:pt x="1979" y="731"/>
                    <a:pt x="1984" y="714"/>
                  </a:cubicBezTo>
                  <a:cubicBezTo>
                    <a:pt x="1990" y="696"/>
                    <a:pt x="1979" y="689"/>
                    <a:pt x="1979" y="689"/>
                  </a:cubicBezTo>
                  <a:cubicBezTo>
                    <a:pt x="1979" y="689"/>
                    <a:pt x="1965" y="699"/>
                    <a:pt x="1955" y="702"/>
                  </a:cubicBezTo>
                  <a:cubicBezTo>
                    <a:pt x="1945" y="705"/>
                    <a:pt x="1948" y="717"/>
                    <a:pt x="1948" y="725"/>
                  </a:cubicBezTo>
                  <a:cubicBezTo>
                    <a:pt x="1948" y="734"/>
                    <a:pt x="1965" y="752"/>
                    <a:pt x="1970" y="759"/>
                  </a:cubicBezTo>
                  <a:cubicBezTo>
                    <a:pt x="1974" y="767"/>
                    <a:pt x="1964" y="781"/>
                    <a:pt x="1968" y="794"/>
                  </a:cubicBezTo>
                  <a:cubicBezTo>
                    <a:pt x="1973" y="808"/>
                    <a:pt x="1955" y="805"/>
                    <a:pt x="1955" y="805"/>
                  </a:cubicBezTo>
                  <a:cubicBezTo>
                    <a:pt x="1935" y="811"/>
                    <a:pt x="1921" y="821"/>
                    <a:pt x="1914" y="824"/>
                  </a:cubicBezTo>
                  <a:cubicBezTo>
                    <a:pt x="1907" y="827"/>
                    <a:pt x="1923" y="841"/>
                    <a:pt x="1923" y="841"/>
                  </a:cubicBezTo>
                  <a:cubicBezTo>
                    <a:pt x="1964" y="840"/>
                    <a:pt x="1964" y="840"/>
                    <a:pt x="1964" y="840"/>
                  </a:cubicBezTo>
                  <a:cubicBezTo>
                    <a:pt x="1964" y="840"/>
                    <a:pt x="1971" y="828"/>
                    <a:pt x="1976" y="827"/>
                  </a:cubicBezTo>
                  <a:cubicBezTo>
                    <a:pt x="1980" y="825"/>
                    <a:pt x="1977" y="838"/>
                    <a:pt x="1977" y="838"/>
                  </a:cubicBezTo>
                  <a:cubicBezTo>
                    <a:pt x="1977" y="838"/>
                    <a:pt x="1989" y="840"/>
                    <a:pt x="2001" y="840"/>
                  </a:cubicBezTo>
                  <a:cubicBezTo>
                    <a:pt x="2012" y="840"/>
                    <a:pt x="2036" y="809"/>
                    <a:pt x="2048" y="808"/>
                  </a:cubicBezTo>
                  <a:cubicBezTo>
                    <a:pt x="2059" y="806"/>
                    <a:pt x="2084" y="812"/>
                    <a:pt x="2102" y="811"/>
                  </a:cubicBezTo>
                  <a:cubicBezTo>
                    <a:pt x="2119" y="809"/>
                    <a:pt x="2121" y="803"/>
                    <a:pt x="2131" y="806"/>
                  </a:cubicBezTo>
                  <a:cubicBezTo>
                    <a:pt x="2141" y="809"/>
                    <a:pt x="2156" y="831"/>
                    <a:pt x="2171" y="835"/>
                  </a:cubicBezTo>
                  <a:cubicBezTo>
                    <a:pt x="2186" y="840"/>
                    <a:pt x="2174" y="824"/>
                    <a:pt x="2171" y="818"/>
                  </a:cubicBezTo>
                  <a:cubicBezTo>
                    <a:pt x="2168" y="812"/>
                    <a:pt x="2158" y="790"/>
                    <a:pt x="2153" y="781"/>
                  </a:cubicBezTo>
                  <a:cubicBezTo>
                    <a:pt x="2149" y="772"/>
                    <a:pt x="2147" y="747"/>
                    <a:pt x="2143" y="742"/>
                  </a:cubicBezTo>
                  <a:cubicBezTo>
                    <a:pt x="2139" y="736"/>
                    <a:pt x="2114" y="724"/>
                    <a:pt x="2106" y="717"/>
                  </a:cubicBezTo>
                  <a:cubicBezTo>
                    <a:pt x="2099" y="709"/>
                    <a:pt x="2073" y="676"/>
                    <a:pt x="2061" y="671"/>
                  </a:cubicBezTo>
                  <a:cubicBezTo>
                    <a:pt x="2049" y="667"/>
                    <a:pt x="2028" y="639"/>
                    <a:pt x="2006" y="620"/>
                  </a:cubicBezTo>
                  <a:cubicBezTo>
                    <a:pt x="1984" y="601"/>
                    <a:pt x="1939" y="590"/>
                    <a:pt x="1924" y="582"/>
                  </a:cubicBezTo>
                  <a:cubicBezTo>
                    <a:pt x="1910" y="573"/>
                    <a:pt x="1901" y="542"/>
                    <a:pt x="1901" y="542"/>
                  </a:cubicBezTo>
                  <a:cubicBezTo>
                    <a:pt x="1893" y="526"/>
                    <a:pt x="1885" y="517"/>
                    <a:pt x="1870" y="514"/>
                  </a:cubicBezTo>
                  <a:cubicBezTo>
                    <a:pt x="1855" y="511"/>
                    <a:pt x="1854" y="520"/>
                    <a:pt x="1855" y="542"/>
                  </a:cubicBezTo>
                  <a:close/>
                  <a:moveTo>
                    <a:pt x="1860" y="498"/>
                  </a:moveTo>
                  <a:cubicBezTo>
                    <a:pt x="1871" y="499"/>
                    <a:pt x="1871" y="499"/>
                    <a:pt x="1871" y="499"/>
                  </a:cubicBezTo>
                  <a:cubicBezTo>
                    <a:pt x="1879" y="492"/>
                    <a:pt x="1873" y="476"/>
                    <a:pt x="1864" y="483"/>
                  </a:cubicBezTo>
                  <a:cubicBezTo>
                    <a:pt x="1855" y="491"/>
                    <a:pt x="1860" y="498"/>
                    <a:pt x="1860" y="498"/>
                  </a:cubicBezTo>
                  <a:close/>
                  <a:moveTo>
                    <a:pt x="1912" y="507"/>
                  </a:moveTo>
                  <a:cubicBezTo>
                    <a:pt x="1905" y="498"/>
                    <a:pt x="1897" y="503"/>
                    <a:pt x="1897" y="503"/>
                  </a:cubicBezTo>
                  <a:cubicBezTo>
                    <a:pt x="1896" y="514"/>
                    <a:pt x="1896" y="514"/>
                    <a:pt x="1896" y="514"/>
                  </a:cubicBezTo>
                  <a:cubicBezTo>
                    <a:pt x="1903" y="522"/>
                    <a:pt x="1919" y="516"/>
                    <a:pt x="1912" y="507"/>
                  </a:cubicBezTo>
                  <a:close/>
                  <a:moveTo>
                    <a:pt x="1944" y="451"/>
                  </a:moveTo>
                  <a:cubicBezTo>
                    <a:pt x="1959" y="439"/>
                    <a:pt x="1959" y="439"/>
                    <a:pt x="1959" y="439"/>
                  </a:cubicBezTo>
                  <a:cubicBezTo>
                    <a:pt x="1960" y="422"/>
                    <a:pt x="1936" y="412"/>
                    <a:pt x="1933" y="430"/>
                  </a:cubicBezTo>
                  <a:cubicBezTo>
                    <a:pt x="1930" y="449"/>
                    <a:pt x="1944" y="451"/>
                    <a:pt x="1944" y="451"/>
                  </a:cubicBezTo>
                  <a:close/>
                  <a:moveTo>
                    <a:pt x="479" y="762"/>
                  </a:moveTo>
                  <a:cubicBezTo>
                    <a:pt x="486" y="760"/>
                    <a:pt x="489" y="739"/>
                    <a:pt x="497" y="739"/>
                  </a:cubicBezTo>
                  <a:cubicBezTo>
                    <a:pt x="505" y="739"/>
                    <a:pt x="505" y="739"/>
                    <a:pt x="505" y="739"/>
                  </a:cubicBezTo>
                  <a:cubicBezTo>
                    <a:pt x="505" y="739"/>
                    <a:pt x="494" y="760"/>
                    <a:pt x="498" y="762"/>
                  </a:cubicBezTo>
                  <a:cubicBezTo>
                    <a:pt x="503" y="765"/>
                    <a:pt x="510" y="758"/>
                    <a:pt x="510" y="758"/>
                  </a:cubicBezTo>
                  <a:cubicBezTo>
                    <a:pt x="510" y="750"/>
                    <a:pt x="519" y="747"/>
                    <a:pt x="521" y="735"/>
                  </a:cubicBezTo>
                  <a:cubicBezTo>
                    <a:pt x="522" y="722"/>
                    <a:pt x="537" y="701"/>
                    <a:pt x="522" y="699"/>
                  </a:cubicBezTo>
                  <a:cubicBezTo>
                    <a:pt x="507" y="696"/>
                    <a:pt x="497" y="703"/>
                    <a:pt x="486" y="711"/>
                  </a:cubicBezTo>
                  <a:cubicBezTo>
                    <a:pt x="475" y="719"/>
                    <a:pt x="476" y="704"/>
                    <a:pt x="464" y="719"/>
                  </a:cubicBezTo>
                  <a:cubicBezTo>
                    <a:pt x="451" y="735"/>
                    <a:pt x="444" y="740"/>
                    <a:pt x="454" y="751"/>
                  </a:cubicBezTo>
                  <a:cubicBezTo>
                    <a:pt x="464" y="762"/>
                    <a:pt x="472" y="765"/>
                    <a:pt x="479" y="762"/>
                  </a:cubicBezTo>
                  <a:close/>
                  <a:moveTo>
                    <a:pt x="1413" y="259"/>
                  </a:moveTo>
                  <a:cubicBezTo>
                    <a:pt x="1413" y="259"/>
                    <a:pt x="1433" y="254"/>
                    <a:pt x="1438" y="247"/>
                  </a:cubicBezTo>
                  <a:cubicBezTo>
                    <a:pt x="1442" y="240"/>
                    <a:pt x="1430" y="240"/>
                    <a:pt x="1423" y="241"/>
                  </a:cubicBezTo>
                  <a:cubicBezTo>
                    <a:pt x="1416" y="243"/>
                    <a:pt x="1394" y="254"/>
                    <a:pt x="1394" y="254"/>
                  </a:cubicBezTo>
                  <a:cubicBezTo>
                    <a:pt x="1398" y="262"/>
                    <a:pt x="1398" y="262"/>
                    <a:pt x="1398" y="262"/>
                  </a:cubicBezTo>
                  <a:lnTo>
                    <a:pt x="1413" y="259"/>
                  </a:lnTo>
                  <a:close/>
                  <a:moveTo>
                    <a:pt x="1452" y="238"/>
                  </a:moveTo>
                  <a:cubicBezTo>
                    <a:pt x="1455" y="234"/>
                    <a:pt x="1455" y="222"/>
                    <a:pt x="1455" y="209"/>
                  </a:cubicBezTo>
                  <a:cubicBezTo>
                    <a:pt x="1455" y="196"/>
                    <a:pt x="1455" y="175"/>
                    <a:pt x="1464" y="172"/>
                  </a:cubicBezTo>
                  <a:cubicBezTo>
                    <a:pt x="1472" y="169"/>
                    <a:pt x="1477" y="162"/>
                    <a:pt x="1477" y="158"/>
                  </a:cubicBezTo>
                  <a:cubicBezTo>
                    <a:pt x="1477" y="153"/>
                    <a:pt x="1471" y="136"/>
                    <a:pt x="1471" y="131"/>
                  </a:cubicBezTo>
                  <a:cubicBezTo>
                    <a:pt x="1471" y="127"/>
                    <a:pt x="1478" y="115"/>
                    <a:pt x="1478" y="115"/>
                  </a:cubicBezTo>
                  <a:cubicBezTo>
                    <a:pt x="1490" y="121"/>
                    <a:pt x="1490" y="121"/>
                    <a:pt x="1490" y="121"/>
                  </a:cubicBezTo>
                  <a:cubicBezTo>
                    <a:pt x="1490" y="121"/>
                    <a:pt x="1502" y="102"/>
                    <a:pt x="1491" y="97"/>
                  </a:cubicBezTo>
                  <a:cubicBezTo>
                    <a:pt x="1481" y="93"/>
                    <a:pt x="1459" y="97"/>
                    <a:pt x="1456" y="106"/>
                  </a:cubicBezTo>
                  <a:cubicBezTo>
                    <a:pt x="1453" y="115"/>
                    <a:pt x="1459" y="150"/>
                    <a:pt x="1452" y="156"/>
                  </a:cubicBezTo>
                  <a:cubicBezTo>
                    <a:pt x="1444" y="162"/>
                    <a:pt x="1434" y="202"/>
                    <a:pt x="1436" y="219"/>
                  </a:cubicBezTo>
                  <a:cubicBezTo>
                    <a:pt x="1437" y="237"/>
                    <a:pt x="1452" y="238"/>
                    <a:pt x="1452" y="238"/>
                  </a:cubicBezTo>
                  <a:close/>
                  <a:moveTo>
                    <a:pt x="1518" y="209"/>
                  </a:moveTo>
                  <a:cubicBezTo>
                    <a:pt x="1518" y="209"/>
                    <a:pt x="1512" y="204"/>
                    <a:pt x="1505" y="207"/>
                  </a:cubicBezTo>
                  <a:cubicBezTo>
                    <a:pt x="1497" y="210"/>
                    <a:pt x="1480" y="256"/>
                    <a:pt x="1480" y="256"/>
                  </a:cubicBezTo>
                  <a:cubicBezTo>
                    <a:pt x="1531" y="228"/>
                    <a:pt x="1531" y="228"/>
                    <a:pt x="1531" y="228"/>
                  </a:cubicBezTo>
                  <a:lnTo>
                    <a:pt x="1518" y="209"/>
                  </a:lnTo>
                  <a:close/>
                  <a:moveTo>
                    <a:pt x="1709" y="369"/>
                  </a:moveTo>
                  <a:cubicBezTo>
                    <a:pt x="1700" y="382"/>
                    <a:pt x="1713" y="385"/>
                    <a:pt x="1713" y="385"/>
                  </a:cubicBezTo>
                  <a:cubicBezTo>
                    <a:pt x="1713" y="385"/>
                    <a:pt x="1720" y="388"/>
                    <a:pt x="1725" y="376"/>
                  </a:cubicBezTo>
                  <a:cubicBezTo>
                    <a:pt x="1729" y="364"/>
                    <a:pt x="1717" y="356"/>
                    <a:pt x="1709" y="369"/>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6" name="Freeform 381">
              <a:extLst>
                <a:ext uri="{FF2B5EF4-FFF2-40B4-BE49-F238E27FC236}">
                  <a16:creationId xmlns:a16="http://schemas.microsoft.com/office/drawing/2014/main" id="{623D984D-FF54-4895-9775-40173CEE68D3}"/>
                </a:ext>
              </a:extLst>
            </p:cNvPr>
            <p:cNvSpPr>
              <a:spLocks noEditPoints="1"/>
            </p:cNvSpPr>
            <p:nvPr/>
          </p:nvSpPr>
          <p:spPr bwMode="gray">
            <a:xfrm>
              <a:off x="5675788" y="1752435"/>
              <a:ext cx="1105264" cy="934882"/>
            </a:xfrm>
            <a:custGeom>
              <a:avLst/>
              <a:gdLst>
                <a:gd name="T0" fmla="*/ 1703 w 2039"/>
                <a:gd name="T1" fmla="*/ 772 h 1725"/>
                <a:gd name="T2" fmla="*/ 1390 w 2039"/>
                <a:gd name="T3" fmla="*/ 687 h 1725"/>
                <a:gd name="T4" fmla="*/ 1229 w 2039"/>
                <a:gd name="T5" fmla="*/ 581 h 1725"/>
                <a:gd name="T6" fmla="*/ 1269 w 2039"/>
                <a:gd name="T7" fmla="*/ 361 h 1725"/>
                <a:gd name="T8" fmla="*/ 1064 w 2039"/>
                <a:gd name="T9" fmla="*/ 257 h 1725"/>
                <a:gd name="T10" fmla="*/ 936 w 2039"/>
                <a:gd name="T11" fmla="*/ 221 h 1725"/>
                <a:gd name="T12" fmla="*/ 673 w 2039"/>
                <a:gd name="T13" fmla="*/ 154 h 1725"/>
                <a:gd name="T14" fmla="*/ 482 w 2039"/>
                <a:gd name="T15" fmla="*/ 149 h 1725"/>
                <a:gd name="T16" fmla="*/ 524 w 2039"/>
                <a:gd name="T17" fmla="*/ 351 h 1725"/>
                <a:gd name="T18" fmla="*/ 609 w 2039"/>
                <a:gd name="T19" fmla="*/ 472 h 1725"/>
                <a:gd name="T20" fmla="*/ 574 w 2039"/>
                <a:gd name="T21" fmla="*/ 609 h 1725"/>
                <a:gd name="T22" fmla="*/ 606 w 2039"/>
                <a:gd name="T23" fmla="*/ 662 h 1725"/>
                <a:gd name="T24" fmla="*/ 422 w 2039"/>
                <a:gd name="T25" fmla="*/ 767 h 1725"/>
                <a:gd name="T26" fmla="*/ 632 w 2039"/>
                <a:gd name="T27" fmla="*/ 763 h 1725"/>
                <a:gd name="T28" fmla="*/ 627 w 2039"/>
                <a:gd name="T29" fmla="*/ 956 h 1725"/>
                <a:gd name="T30" fmla="*/ 618 w 2039"/>
                <a:gd name="T31" fmla="*/ 1149 h 1725"/>
                <a:gd name="T32" fmla="*/ 1043 w 2039"/>
                <a:gd name="T33" fmla="*/ 1480 h 1725"/>
                <a:gd name="T34" fmla="*/ 1203 w 2039"/>
                <a:gd name="T35" fmla="*/ 1436 h 1725"/>
                <a:gd name="T36" fmla="*/ 1321 w 2039"/>
                <a:gd name="T37" fmla="*/ 1372 h 1725"/>
                <a:gd name="T38" fmla="*/ 1379 w 2039"/>
                <a:gd name="T39" fmla="*/ 1432 h 1725"/>
                <a:gd name="T40" fmla="*/ 1366 w 2039"/>
                <a:gd name="T41" fmla="*/ 1568 h 1725"/>
                <a:gd name="T42" fmla="*/ 1479 w 2039"/>
                <a:gd name="T43" fmla="*/ 1649 h 1725"/>
                <a:gd name="T44" fmla="*/ 1627 w 2039"/>
                <a:gd name="T45" fmla="*/ 1698 h 1725"/>
                <a:gd name="T46" fmla="*/ 1752 w 2039"/>
                <a:gd name="T47" fmla="*/ 1560 h 1725"/>
                <a:gd name="T48" fmla="*/ 1815 w 2039"/>
                <a:gd name="T49" fmla="*/ 1391 h 1725"/>
                <a:gd name="T50" fmla="*/ 1689 w 2039"/>
                <a:gd name="T51" fmla="*/ 1226 h 1725"/>
                <a:gd name="T52" fmla="*/ 1751 w 2039"/>
                <a:gd name="T53" fmla="*/ 1140 h 1725"/>
                <a:gd name="T54" fmla="*/ 1788 w 2039"/>
                <a:gd name="T55" fmla="*/ 997 h 1725"/>
                <a:gd name="T56" fmla="*/ 1926 w 2039"/>
                <a:gd name="T57" fmla="*/ 705 h 1725"/>
                <a:gd name="T58" fmla="*/ 520 w 2039"/>
                <a:gd name="T59" fmla="*/ 442 h 1725"/>
                <a:gd name="T60" fmla="*/ 513 w 2039"/>
                <a:gd name="T61" fmla="*/ 605 h 1725"/>
                <a:gd name="T62" fmla="*/ 400 w 2039"/>
                <a:gd name="T63" fmla="*/ 389 h 1725"/>
                <a:gd name="T64" fmla="*/ 404 w 2039"/>
                <a:gd name="T65" fmla="*/ 306 h 1725"/>
                <a:gd name="T66" fmla="*/ 400 w 2039"/>
                <a:gd name="T67" fmla="*/ 389 h 1725"/>
                <a:gd name="T68" fmla="*/ 312 w 2039"/>
                <a:gd name="T69" fmla="*/ 357 h 1725"/>
                <a:gd name="T70" fmla="*/ 286 w 2039"/>
                <a:gd name="T71" fmla="*/ 429 h 1725"/>
                <a:gd name="T72" fmla="*/ 331 w 2039"/>
                <a:gd name="T73" fmla="*/ 422 h 1725"/>
                <a:gd name="T74" fmla="*/ 484 w 2039"/>
                <a:gd name="T75" fmla="*/ 583 h 1725"/>
                <a:gd name="T76" fmla="*/ 236 w 2039"/>
                <a:gd name="T77" fmla="*/ 399 h 1725"/>
                <a:gd name="T78" fmla="*/ 39 w 2039"/>
                <a:gd name="T79" fmla="*/ 865 h 1725"/>
                <a:gd name="T80" fmla="*/ 288 w 2039"/>
                <a:gd name="T81" fmla="*/ 205 h 1725"/>
                <a:gd name="T82" fmla="*/ 336 w 2039"/>
                <a:gd name="T83" fmla="*/ 167 h 1725"/>
                <a:gd name="T84" fmla="*/ 363 w 2039"/>
                <a:gd name="T85" fmla="*/ 23 h 1725"/>
                <a:gd name="T86" fmla="*/ 291 w 2039"/>
                <a:gd name="T87" fmla="*/ 120 h 1725"/>
                <a:gd name="T88" fmla="*/ 12 w 2039"/>
                <a:gd name="T89" fmla="*/ 849 h 1725"/>
                <a:gd name="T90" fmla="*/ 467 w 2039"/>
                <a:gd name="T91" fmla="*/ 1017 h 1725"/>
                <a:gd name="T92" fmla="*/ 573 w 2039"/>
                <a:gd name="T93" fmla="*/ 504 h 1725"/>
                <a:gd name="T94" fmla="*/ 412 w 2039"/>
                <a:gd name="T95" fmla="*/ 598 h 1725"/>
                <a:gd name="T96" fmla="*/ 417 w 2039"/>
                <a:gd name="T97" fmla="*/ 419 h 1725"/>
                <a:gd name="T98" fmla="*/ 494 w 2039"/>
                <a:gd name="T99" fmla="*/ 404 h 1725"/>
                <a:gd name="T100" fmla="*/ 1857 w 2039"/>
                <a:gd name="T101" fmla="*/ 644 h 1725"/>
                <a:gd name="T102" fmla="*/ 2003 w 2039"/>
                <a:gd name="T103" fmla="*/ 680 h 1725"/>
                <a:gd name="T104" fmla="*/ 416 w 2039"/>
                <a:gd name="T105" fmla="*/ 487 h 1725"/>
                <a:gd name="T106" fmla="*/ 435 w 2039"/>
                <a:gd name="T107" fmla="*/ 503 h 1725"/>
                <a:gd name="T108" fmla="*/ 370 w 2039"/>
                <a:gd name="T109" fmla="*/ 517 h 1725"/>
                <a:gd name="T110" fmla="*/ 374 w 2039"/>
                <a:gd name="T111" fmla="*/ 494 h 1725"/>
                <a:gd name="T112" fmla="*/ 380 w 2039"/>
                <a:gd name="T113" fmla="*/ 608 h 1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39"/>
                <a:gd name="T172" fmla="*/ 0 h 1725"/>
                <a:gd name="T173" fmla="*/ 2039 w 2039"/>
                <a:gd name="T174" fmla="*/ 1725 h 17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39" h="1725">
                  <a:moveTo>
                    <a:pt x="1894" y="696"/>
                  </a:moveTo>
                  <a:cubicBezTo>
                    <a:pt x="1880" y="701"/>
                    <a:pt x="1855" y="722"/>
                    <a:pt x="1846" y="724"/>
                  </a:cubicBezTo>
                  <a:cubicBezTo>
                    <a:pt x="1836" y="726"/>
                    <a:pt x="1855" y="712"/>
                    <a:pt x="1848" y="699"/>
                  </a:cubicBezTo>
                  <a:cubicBezTo>
                    <a:pt x="1841" y="685"/>
                    <a:pt x="1820" y="701"/>
                    <a:pt x="1793" y="710"/>
                  </a:cubicBezTo>
                  <a:cubicBezTo>
                    <a:pt x="1765" y="719"/>
                    <a:pt x="1733" y="768"/>
                    <a:pt x="1703" y="772"/>
                  </a:cubicBezTo>
                  <a:cubicBezTo>
                    <a:pt x="1673" y="777"/>
                    <a:pt x="1664" y="761"/>
                    <a:pt x="1646" y="740"/>
                  </a:cubicBezTo>
                  <a:cubicBezTo>
                    <a:pt x="1627" y="719"/>
                    <a:pt x="1609" y="712"/>
                    <a:pt x="1609" y="712"/>
                  </a:cubicBezTo>
                  <a:cubicBezTo>
                    <a:pt x="1595" y="699"/>
                    <a:pt x="1565" y="694"/>
                    <a:pt x="1542" y="685"/>
                  </a:cubicBezTo>
                  <a:cubicBezTo>
                    <a:pt x="1519" y="676"/>
                    <a:pt x="1508" y="664"/>
                    <a:pt x="1471" y="653"/>
                  </a:cubicBezTo>
                  <a:cubicBezTo>
                    <a:pt x="1434" y="641"/>
                    <a:pt x="1409" y="664"/>
                    <a:pt x="1390" y="687"/>
                  </a:cubicBezTo>
                  <a:cubicBezTo>
                    <a:pt x="1372" y="710"/>
                    <a:pt x="1367" y="751"/>
                    <a:pt x="1351" y="754"/>
                  </a:cubicBezTo>
                  <a:cubicBezTo>
                    <a:pt x="1335" y="756"/>
                    <a:pt x="1356" y="717"/>
                    <a:pt x="1356" y="705"/>
                  </a:cubicBezTo>
                  <a:cubicBezTo>
                    <a:pt x="1356" y="694"/>
                    <a:pt x="1379" y="676"/>
                    <a:pt x="1374" y="630"/>
                  </a:cubicBezTo>
                  <a:cubicBezTo>
                    <a:pt x="1370" y="584"/>
                    <a:pt x="1298" y="609"/>
                    <a:pt x="1225" y="618"/>
                  </a:cubicBezTo>
                  <a:cubicBezTo>
                    <a:pt x="1151" y="627"/>
                    <a:pt x="1177" y="602"/>
                    <a:pt x="1229" y="581"/>
                  </a:cubicBezTo>
                  <a:cubicBezTo>
                    <a:pt x="1282" y="561"/>
                    <a:pt x="1282" y="496"/>
                    <a:pt x="1282" y="496"/>
                  </a:cubicBezTo>
                  <a:cubicBezTo>
                    <a:pt x="1282" y="496"/>
                    <a:pt x="1289" y="425"/>
                    <a:pt x="1289" y="416"/>
                  </a:cubicBezTo>
                  <a:cubicBezTo>
                    <a:pt x="1289" y="407"/>
                    <a:pt x="1271" y="407"/>
                    <a:pt x="1255" y="395"/>
                  </a:cubicBezTo>
                  <a:cubicBezTo>
                    <a:pt x="1239" y="384"/>
                    <a:pt x="1273" y="390"/>
                    <a:pt x="1282" y="381"/>
                  </a:cubicBezTo>
                  <a:cubicBezTo>
                    <a:pt x="1292" y="372"/>
                    <a:pt x="1275" y="367"/>
                    <a:pt x="1269" y="361"/>
                  </a:cubicBezTo>
                  <a:cubicBezTo>
                    <a:pt x="1262" y="354"/>
                    <a:pt x="1259" y="344"/>
                    <a:pt x="1259" y="331"/>
                  </a:cubicBezTo>
                  <a:cubicBezTo>
                    <a:pt x="1259" y="317"/>
                    <a:pt x="1236" y="294"/>
                    <a:pt x="1220" y="287"/>
                  </a:cubicBezTo>
                  <a:cubicBezTo>
                    <a:pt x="1204" y="280"/>
                    <a:pt x="1218" y="315"/>
                    <a:pt x="1190" y="317"/>
                  </a:cubicBezTo>
                  <a:cubicBezTo>
                    <a:pt x="1163" y="319"/>
                    <a:pt x="1153" y="284"/>
                    <a:pt x="1153" y="284"/>
                  </a:cubicBezTo>
                  <a:cubicBezTo>
                    <a:pt x="1135" y="263"/>
                    <a:pt x="1075" y="264"/>
                    <a:pt x="1064" y="257"/>
                  </a:cubicBezTo>
                  <a:cubicBezTo>
                    <a:pt x="1052" y="250"/>
                    <a:pt x="1036" y="255"/>
                    <a:pt x="1034" y="236"/>
                  </a:cubicBezTo>
                  <a:cubicBezTo>
                    <a:pt x="1032" y="218"/>
                    <a:pt x="1039" y="211"/>
                    <a:pt x="1029" y="206"/>
                  </a:cubicBezTo>
                  <a:cubicBezTo>
                    <a:pt x="1020" y="202"/>
                    <a:pt x="1004" y="223"/>
                    <a:pt x="988" y="236"/>
                  </a:cubicBezTo>
                  <a:cubicBezTo>
                    <a:pt x="972" y="250"/>
                    <a:pt x="956" y="257"/>
                    <a:pt x="940" y="257"/>
                  </a:cubicBezTo>
                  <a:cubicBezTo>
                    <a:pt x="936" y="221"/>
                    <a:pt x="936" y="221"/>
                    <a:pt x="936" y="221"/>
                  </a:cubicBezTo>
                  <a:cubicBezTo>
                    <a:pt x="922" y="219"/>
                    <a:pt x="901" y="216"/>
                    <a:pt x="891" y="229"/>
                  </a:cubicBezTo>
                  <a:cubicBezTo>
                    <a:pt x="882" y="243"/>
                    <a:pt x="894" y="262"/>
                    <a:pt x="850" y="257"/>
                  </a:cubicBezTo>
                  <a:cubicBezTo>
                    <a:pt x="806" y="252"/>
                    <a:pt x="829" y="216"/>
                    <a:pt x="822" y="204"/>
                  </a:cubicBezTo>
                  <a:cubicBezTo>
                    <a:pt x="816" y="193"/>
                    <a:pt x="721" y="193"/>
                    <a:pt x="705" y="186"/>
                  </a:cubicBezTo>
                  <a:cubicBezTo>
                    <a:pt x="689" y="179"/>
                    <a:pt x="687" y="158"/>
                    <a:pt x="673" y="154"/>
                  </a:cubicBezTo>
                  <a:cubicBezTo>
                    <a:pt x="659" y="149"/>
                    <a:pt x="632" y="154"/>
                    <a:pt x="618" y="154"/>
                  </a:cubicBezTo>
                  <a:cubicBezTo>
                    <a:pt x="604" y="154"/>
                    <a:pt x="599" y="140"/>
                    <a:pt x="588" y="140"/>
                  </a:cubicBezTo>
                  <a:cubicBezTo>
                    <a:pt x="576" y="140"/>
                    <a:pt x="572" y="156"/>
                    <a:pt x="544" y="158"/>
                  </a:cubicBezTo>
                  <a:cubicBezTo>
                    <a:pt x="517" y="161"/>
                    <a:pt x="517" y="140"/>
                    <a:pt x="508" y="138"/>
                  </a:cubicBezTo>
                  <a:cubicBezTo>
                    <a:pt x="498" y="135"/>
                    <a:pt x="482" y="149"/>
                    <a:pt x="482" y="149"/>
                  </a:cubicBezTo>
                  <a:cubicBezTo>
                    <a:pt x="482" y="149"/>
                    <a:pt x="475" y="151"/>
                    <a:pt x="464" y="181"/>
                  </a:cubicBezTo>
                  <a:cubicBezTo>
                    <a:pt x="452" y="211"/>
                    <a:pt x="455" y="206"/>
                    <a:pt x="473" y="246"/>
                  </a:cubicBezTo>
                  <a:cubicBezTo>
                    <a:pt x="491" y="285"/>
                    <a:pt x="501" y="289"/>
                    <a:pt x="510" y="308"/>
                  </a:cubicBezTo>
                  <a:cubicBezTo>
                    <a:pt x="519" y="326"/>
                    <a:pt x="508" y="319"/>
                    <a:pt x="501" y="335"/>
                  </a:cubicBezTo>
                  <a:cubicBezTo>
                    <a:pt x="494" y="351"/>
                    <a:pt x="512" y="347"/>
                    <a:pt x="524" y="351"/>
                  </a:cubicBezTo>
                  <a:cubicBezTo>
                    <a:pt x="535" y="356"/>
                    <a:pt x="526" y="361"/>
                    <a:pt x="540" y="386"/>
                  </a:cubicBezTo>
                  <a:cubicBezTo>
                    <a:pt x="548" y="401"/>
                    <a:pt x="561" y="392"/>
                    <a:pt x="570" y="401"/>
                  </a:cubicBezTo>
                  <a:cubicBezTo>
                    <a:pt x="574" y="404"/>
                    <a:pt x="583" y="430"/>
                    <a:pt x="582" y="449"/>
                  </a:cubicBezTo>
                  <a:cubicBezTo>
                    <a:pt x="581" y="460"/>
                    <a:pt x="569" y="467"/>
                    <a:pt x="572" y="471"/>
                  </a:cubicBezTo>
                  <a:cubicBezTo>
                    <a:pt x="579" y="480"/>
                    <a:pt x="603" y="460"/>
                    <a:pt x="609" y="472"/>
                  </a:cubicBezTo>
                  <a:cubicBezTo>
                    <a:pt x="618" y="489"/>
                    <a:pt x="625" y="505"/>
                    <a:pt x="629" y="510"/>
                  </a:cubicBezTo>
                  <a:cubicBezTo>
                    <a:pt x="636" y="519"/>
                    <a:pt x="652" y="531"/>
                    <a:pt x="648" y="540"/>
                  </a:cubicBezTo>
                  <a:cubicBezTo>
                    <a:pt x="643" y="549"/>
                    <a:pt x="622" y="547"/>
                    <a:pt x="609" y="544"/>
                  </a:cubicBezTo>
                  <a:cubicBezTo>
                    <a:pt x="595" y="542"/>
                    <a:pt x="583" y="551"/>
                    <a:pt x="572" y="565"/>
                  </a:cubicBezTo>
                  <a:cubicBezTo>
                    <a:pt x="560" y="579"/>
                    <a:pt x="565" y="602"/>
                    <a:pt x="574" y="609"/>
                  </a:cubicBezTo>
                  <a:cubicBezTo>
                    <a:pt x="583" y="616"/>
                    <a:pt x="627" y="613"/>
                    <a:pt x="645" y="588"/>
                  </a:cubicBezTo>
                  <a:cubicBezTo>
                    <a:pt x="664" y="563"/>
                    <a:pt x="664" y="556"/>
                    <a:pt x="673" y="570"/>
                  </a:cubicBezTo>
                  <a:cubicBezTo>
                    <a:pt x="682" y="584"/>
                    <a:pt x="680" y="588"/>
                    <a:pt x="668" y="600"/>
                  </a:cubicBezTo>
                  <a:cubicBezTo>
                    <a:pt x="657" y="611"/>
                    <a:pt x="643" y="618"/>
                    <a:pt x="636" y="636"/>
                  </a:cubicBezTo>
                  <a:cubicBezTo>
                    <a:pt x="629" y="655"/>
                    <a:pt x="620" y="655"/>
                    <a:pt x="606" y="662"/>
                  </a:cubicBezTo>
                  <a:cubicBezTo>
                    <a:pt x="593" y="669"/>
                    <a:pt x="567" y="650"/>
                    <a:pt x="544" y="653"/>
                  </a:cubicBezTo>
                  <a:cubicBezTo>
                    <a:pt x="521" y="655"/>
                    <a:pt x="485" y="662"/>
                    <a:pt x="464" y="671"/>
                  </a:cubicBezTo>
                  <a:cubicBezTo>
                    <a:pt x="443" y="680"/>
                    <a:pt x="462" y="694"/>
                    <a:pt x="478" y="699"/>
                  </a:cubicBezTo>
                  <a:cubicBezTo>
                    <a:pt x="494" y="703"/>
                    <a:pt x="471" y="710"/>
                    <a:pt x="452" y="712"/>
                  </a:cubicBezTo>
                  <a:cubicBezTo>
                    <a:pt x="434" y="715"/>
                    <a:pt x="418" y="740"/>
                    <a:pt x="422" y="767"/>
                  </a:cubicBezTo>
                  <a:cubicBezTo>
                    <a:pt x="427" y="795"/>
                    <a:pt x="443" y="774"/>
                    <a:pt x="443" y="774"/>
                  </a:cubicBezTo>
                  <a:cubicBezTo>
                    <a:pt x="443" y="774"/>
                    <a:pt x="480" y="802"/>
                    <a:pt x="496" y="802"/>
                  </a:cubicBezTo>
                  <a:cubicBezTo>
                    <a:pt x="512" y="802"/>
                    <a:pt x="498" y="779"/>
                    <a:pt x="498" y="779"/>
                  </a:cubicBezTo>
                  <a:cubicBezTo>
                    <a:pt x="498" y="779"/>
                    <a:pt x="558" y="772"/>
                    <a:pt x="581" y="788"/>
                  </a:cubicBezTo>
                  <a:cubicBezTo>
                    <a:pt x="604" y="804"/>
                    <a:pt x="611" y="784"/>
                    <a:pt x="632" y="763"/>
                  </a:cubicBezTo>
                  <a:cubicBezTo>
                    <a:pt x="652" y="742"/>
                    <a:pt x="645" y="772"/>
                    <a:pt x="629" y="790"/>
                  </a:cubicBezTo>
                  <a:cubicBezTo>
                    <a:pt x="613" y="809"/>
                    <a:pt x="609" y="804"/>
                    <a:pt x="581" y="820"/>
                  </a:cubicBezTo>
                  <a:cubicBezTo>
                    <a:pt x="553" y="836"/>
                    <a:pt x="553" y="887"/>
                    <a:pt x="567" y="919"/>
                  </a:cubicBezTo>
                  <a:cubicBezTo>
                    <a:pt x="581" y="951"/>
                    <a:pt x="599" y="935"/>
                    <a:pt x="616" y="928"/>
                  </a:cubicBezTo>
                  <a:cubicBezTo>
                    <a:pt x="632" y="922"/>
                    <a:pt x="627" y="945"/>
                    <a:pt x="627" y="956"/>
                  </a:cubicBezTo>
                  <a:cubicBezTo>
                    <a:pt x="627" y="968"/>
                    <a:pt x="643" y="984"/>
                    <a:pt x="655" y="1000"/>
                  </a:cubicBezTo>
                  <a:cubicBezTo>
                    <a:pt x="666" y="1016"/>
                    <a:pt x="652" y="1034"/>
                    <a:pt x="625" y="1030"/>
                  </a:cubicBezTo>
                  <a:cubicBezTo>
                    <a:pt x="597" y="1025"/>
                    <a:pt x="586" y="1023"/>
                    <a:pt x="572" y="1041"/>
                  </a:cubicBezTo>
                  <a:cubicBezTo>
                    <a:pt x="558" y="1060"/>
                    <a:pt x="586" y="1071"/>
                    <a:pt x="597" y="1082"/>
                  </a:cubicBezTo>
                  <a:cubicBezTo>
                    <a:pt x="609" y="1094"/>
                    <a:pt x="588" y="1087"/>
                    <a:pt x="618" y="1149"/>
                  </a:cubicBezTo>
                  <a:cubicBezTo>
                    <a:pt x="648" y="1211"/>
                    <a:pt x="696" y="1172"/>
                    <a:pt x="749" y="1168"/>
                  </a:cubicBezTo>
                  <a:cubicBezTo>
                    <a:pt x="802" y="1163"/>
                    <a:pt x="843" y="1184"/>
                    <a:pt x="878" y="1214"/>
                  </a:cubicBezTo>
                  <a:cubicBezTo>
                    <a:pt x="912" y="1243"/>
                    <a:pt x="919" y="1322"/>
                    <a:pt x="942" y="1335"/>
                  </a:cubicBezTo>
                  <a:cubicBezTo>
                    <a:pt x="965" y="1349"/>
                    <a:pt x="979" y="1370"/>
                    <a:pt x="988" y="1409"/>
                  </a:cubicBezTo>
                  <a:cubicBezTo>
                    <a:pt x="997" y="1448"/>
                    <a:pt x="1020" y="1469"/>
                    <a:pt x="1043" y="1480"/>
                  </a:cubicBezTo>
                  <a:cubicBezTo>
                    <a:pt x="1053" y="1485"/>
                    <a:pt x="1074" y="1493"/>
                    <a:pt x="1095" y="1502"/>
                  </a:cubicBezTo>
                  <a:cubicBezTo>
                    <a:pt x="1097" y="1494"/>
                    <a:pt x="1100" y="1484"/>
                    <a:pt x="1101" y="1481"/>
                  </a:cubicBezTo>
                  <a:cubicBezTo>
                    <a:pt x="1103" y="1474"/>
                    <a:pt x="1116" y="1465"/>
                    <a:pt x="1116" y="1465"/>
                  </a:cubicBezTo>
                  <a:cubicBezTo>
                    <a:pt x="1116" y="1465"/>
                    <a:pt x="1136" y="1496"/>
                    <a:pt x="1152" y="1494"/>
                  </a:cubicBezTo>
                  <a:cubicBezTo>
                    <a:pt x="1168" y="1492"/>
                    <a:pt x="1203" y="1436"/>
                    <a:pt x="1203" y="1436"/>
                  </a:cubicBezTo>
                  <a:cubicBezTo>
                    <a:pt x="1252" y="1430"/>
                    <a:pt x="1252" y="1430"/>
                    <a:pt x="1252" y="1430"/>
                  </a:cubicBezTo>
                  <a:cubicBezTo>
                    <a:pt x="1254" y="1398"/>
                    <a:pt x="1254" y="1398"/>
                    <a:pt x="1254" y="1398"/>
                  </a:cubicBezTo>
                  <a:cubicBezTo>
                    <a:pt x="1297" y="1401"/>
                    <a:pt x="1297" y="1401"/>
                    <a:pt x="1297" y="1401"/>
                  </a:cubicBezTo>
                  <a:cubicBezTo>
                    <a:pt x="1310" y="1369"/>
                    <a:pt x="1310" y="1369"/>
                    <a:pt x="1310" y="1369"/>
                  </a:cubicBezTo>
                  <a:cubicBezTo>
                    <a:pt x="1321" y="1372"/>
                    <a:pt x="1321" y="1372"/>
                    <a:pt x="1321" y="1372"/>
                  </a:cubicBezTo>
                  <a:cubicBezTo>
                    <a:pt x="1375" y="1340"/>
                    <a:pt x="1375" y="1340"/>
                    <a:pt x="1375" y="1340"/>
                  </a:cubicBezTo>
                  <a:cubicBezTo>
                    <a:pt x="1386" y="1354"/>
                    <a:pt x="1386" y="1354"/>
                    <a:pt x="1386" y="1354"/>
                  </a:cubicBezTo>
                  <a:cubicBezTo>
                    <a:pt x="1355" y="1378"/>
                    <a:pt x="1355" y="1378"/>
                    <a:pt x="1355" y="1378"/>
                  </a:cubicBezTo>
                  <a:cubicBezTo>
                    <a:pt x="1353" y="1414"/>
                    <a:pt x="1353" y="1414"/>
                    <a:pt x="1353" y="1414"/>
                  </a:cubicBezTo>
                  <a:cubicBezTo>
                    <a:pt x="1379" y="1432"/>
                    <a:pt x="1379" y="1432"/>
                    <a:pt x="1379" y="1432"/>
                  </a:cubicBezTo>
                  <a:cubicBezTo>
                    <a:pt x="1377" y="1472"/>
                    <a:pt x="1377" y="1472"/>
                    <a:pt x="1377" y="1472"/>
                  </a:cubicBezTo>
                  <a:cubicBezTo>
                    <a:pt x="1390" y="1488"/>
                    <a:pt x="1390" y="1488"/>
                    <a:pt x="1390" y="1488"/>
                  </a:cubicBezTo>
                  <a:cubicBezTo>
                    <a:pt x="1370" y="1503"/>
                    <a:pt x="1370" y="1503"/>
                    <a:pt x="1370" y="1503"/>
                  </a:cubicBezTo>
                  <a:cubicBezTo>
                    <a:pt x="1370" y="1503"/>
                    <a:pt x="1353" y="1528"/>
                    <a:pt x="1355" y="1537"/>
                  </a:cubicBezTo>
                  <a:cubicBezTo>
                    <a:pt x="1357" y="1546"/>
                    <a:pt x="1366" y="1568"/>
                    <a:pt x="1366" y="1568"/>
                  </a:cubicBezTo>
                  <a:cubicBezTo>
                    <a:pt x="1393" y="1572"/>
                    <a:pt x="1393" y="1572"/>
                    <a:pt x="1393" y="1572"/>
                  </a:cubicBezTo>
                  <a:cubicBezTo>
                    <a:pt x="1393" y="1572"/>
                    <a:pt x="1402" y="1615"/>
                    <a:pt x="1419" y="1619"/>
                  </a:cubicBezTo>
                  <a:cubicBezTo>
                    <a:pt x="1437" y="1624"/>
                    <a:pt x="1468" y="1630"/>
                    <a:pt x="1468" y="1630"/>
                  </a:cubicBezTo>
                  <a:cubicBezTo>
                    <a:pt x="1477" y="1649"/>
                    <a:pt x="1477" y="1649"/>
                    <a:pt x="1477" y="1649"/>
                  </a:cubicBezTo>
                  <a:cubicBezTo>
                    <a:pt x="1478" y="1649"/>
                    <a:pt x="1479" y="1649"/>
                    <a:pt x="1479" y="1649"/>
                  </a:cubicBezTo>
                  <a:cubicBezTo>
                    <a:pt x="1511" y="1689"/>
                    <a:pt x="1511" y="1689"/>
                    <a:pt x="1511" y="1689"/>
                  </a:cubicBezTo>
                  <a:cubicBezTo>
                    <a:pt x="1615" y="1725"/>
                    <a:pt x="1615" y="1725"/>
                    <a:pt x="1615" y="1725"/>
                  </a:cubicBezTo>
                  <a:cubicBezTo>
                    <a:pt x="1616" y="1725"/>
                    <a:pt x="1616" y="1725"/>
                    <a:pt x="1616" y="1725"/>
                  </a:cubicBezTo>
                  <a:cubicBezTo>
                    <a:pt x="1611" y="1707"/>
                    <a:pt x="1611" y="1707"/>
                    <a:pt x="1611" y="1707"/>
                  </a:cubicBezTo>
                  <a:cubicBezTo>
                    <a:pt x="1627" y="1698"/>
                    <a:pt x="1627" y="1698"/>
                    <a:pt x="1627" y="1698"/>
                  </a:cubicBezTo>
                  <a:cubicBezTo>
                    <a:pt x="1622" y="1651"/>
                    <a:pt x="1622" y="1651"/>
                    <a:pt x="1622" y="1651"/>
                  </a:cubicBezTo>
                  <a:cubicBezTo>
                    <a:pt x="1622" y="1651"/>
                    <a:pt x="1627" y="1619"/>
                    <a:pt x="1643" y="1621"/>
                  </a:cubicBezTo>
                  <a:cubicBezTo>
                    <a:pt x="1659" y="1623"/>
                    <a:pt x="1668" y="1632"/>
                    <a:pt x="1668" y="1632"/>
                  </a:cubicBezTo>
                  <a:cubicBezTo>
                    <a:pt x="1709" y="1614"/>
                    <a:pt x="1709" y="1614"/>
                    <a:pt x="1709" y="1614"/>
                  </a:cubicBezTo>
                  <a:cubicBezTo>
                    <a:pt x="1752" y="1560"/>
                    <a:pt x="1752" y="1560"/>
                    <a:pt x="1752" y="1560"/>
                  </a:cubicBezTo>
                  <a:cubicBezTo>
                    <a:pt x="1731" y="1514"/>
                    <a:pt x="1731" y="1514"/>
                    <a:pt x="1731" y="1514"/>
                  </a:cubicBezTo>
                  <a:cubicBezTo>
                    <a:pt x="1802" y="1510"/>
                    <a:pt x="1802" y="1510"/>
                    <a:pt x="1802" y="1510"/>
                  </a:cubicBezTo>
                  <a:cubicBezTo>
                    <a:pt x="1802" y="1510"/>
                    <a:pt x="1799" y="1487"/>
                    <a:pt x="1799" y="1478"/>
                  </a:cubicBezTo>
                  <a:cubicBezTo>
                    <a:pt x="1799" y="1469"/>
                    <a:pt x="1822" y="1439"/>
                    <a:pt x="1822" y="1439"/>
                  </a:cubicBezTo>
                  <a:cubicBezTo>
                    <a:pt x="1815" y="1391"/>
                    <a:pt x="1815" y="1391"/>
                    <a:pt x="1815" y="1391"/>
                  </a:cubicBezTo>
                  <a:cubicBezTo>
                    <a:pt x="1759" y="1385"/>
                    <a:pt x="1759" y="1385"/>
                    <a:pt x="1759" y="1385"/>
                  </a:cubicBezTo>
                  <a:cubicBezTo>
                    <a:pt x="1759" y="1385"/>
                    <a:pt x="1747" y="1351"/>
                    <a:pt x="1736" y="1348"/>
                  </a:cubicBezTo>
                  <a:cubicBezTo>
                    <a:pt x="1724" y="1346"/>
                    <a:pt x="1705" y="1341"/>
                    <a:pt x="1705" y="1341"/>
                  </a:cubicBezTo>
                  <a:cubicBezTo>
                    <a:pt x="1720" y="1287"/>
                    <a:pt x="1720" y="1287"/>
                    <a:pt x="1720" y="1287"/>
                  </a:cubicBezTo>
                  <a:cubicBezTo>
                    <a:pt x="1689" y="1226"/>
                    <a:pt x="1689" y="1226"/>
                    <a:pt x="1689" y="1226"/>
                  </a:cubicBezTo>
                  <a:cubicBezTo>
                    <a:pt x="1673" y="1242"/>
                    <a:pt x="1659" y="1261"/>
                    <a:pt x="1653" y="1271"/>
                  </a:cubicBezTo>
                  <a:cubicBezTo>
                    <a:pt x="1641" y="1289"/>
                    <a:pt x="1620" y="1289"/>
                    <a:pt x="1627" y="1269"/>
                  </a:cubicBezTo>
                  <a:cubicBezTo>
                    <a:pt x="1634" y="1248"/>
                    <a:pt x="1680" y="1207"/>
                    <a:pt x="1694" y="1197"/>
                  </a:cubicBezTo>
                  <a:cubicBezTo>
                    <a:pt x="1708" y="1188"/>
                    <a:pt x="1733" y="1174"/>
                    <a:pt x="1744" y="1172"/>
                  </a:cubicBezTo>
                  <a:cubicBezTo>
                    <a:pt x="1756" y="1170"/>
                    <a:pt x="1754" y="1156"/>
                    <a:pt x="1751" y="1140"/>
                  </a:cubicBezTo>
                  <a:cubicBezTo>
                    <a:pt x="1749" y="1124"/>
                    <a:pt x="1761" y="1117"/>
                    <a:pt x="1761" y="1101"/>
                  </a:cubicBezTo>
                  <a:cubicBezTo>
                    <a:pt x="1761" y="1085"/>
                    <a:pt x="1722" y="1089"/>
                    <a:pt x="1722" y="1089"/>
                  </a:cubicBezTo>
                  <a:cubicBezTo>
                    <a:pt x="1722" y="1089"/>
                    <a:pt x="1705" y="1057"/>
                    <a:pt x="1699" y="1048"/>
                  </a:cubicBezTo>
                  <a:cubicBezTo>
                    <a:pt x="1692" y="1039"/>
                    <a:pt x="1719" y="1004"/>
                    <a:pt x="1733" y="995"/>
                  </a:cubicBezTo>
                  <a:cubicBezTo>
                    <a:pt x="1747" y="986"/>
                    <a:pt x="1770" y="1009"/>
                    <a:pt x="1788" y="997"/>
                  </a:cubicBezTo>
                  <a:cubicBezTo>
                    <a:pt x="1807" y="986"/>
                    <a:pt x="1818" y="935"/>
                    <a:pt x="1855" y="922"/>
                  </a:cubicBezTo>
                  <a:cubicBezTo>
                    <a:pt x="1892" y="908"/>
                    <a:pt x="1908" y="887"/>
                    <a:pt x="1903" y="876"/>
                  </a:cubicBezTo>
                  <a:cubicBezTo>
                    <a:pt x="1899" y="864"/>
                    <a:pt x="1892" y="827"/>
                    <a:pt x="1892" y="814"/>
                  </a:cubicBezTo>
                  <a:cubicBezTo>
                    <a:pt x="1892" y="800"/>
                    <a:pt x="1885" y="774"/>
                    <a:pt x="1882" y="747"/>
                  </a:cubicBezTo>
                  <a:cubicBezTo>
                    <a:pt x="1880" y="719"/>
                    <a:pt x="1922" y="728"/>
                    <a:pt x="1926" y="705"/>
                  </a:cubicBezTo>
                  <a:cubicBezTo>
                    <a:pt x="1931" y="682"/>
                    <a:pt x="1908" y="692"/>
                    <a:pt x="1894" y="696"/>
                  </a:cubicBezTo>
                  <a:close/>
                  <a:moveTo>
                    <a:pt x="536" y="420"/>
                  </a:moveTo>
                  <a:cubicBezTo>
                    <a:pt x="528" y="417"/>
                    <a:pt x="526" y="416"/>
                    <a:pt x="521" y="421"/>
                  </a:cubicBezTo>
                  <a:cubicBezTo>
                    <a:pt x="516" y="426"/>
                    <a:pt x="506" y="434"/>
                    <a:pt x="509" y="436"/>
                  </a:cubicBezTo>
                  <a:cubicBezTo>
                    <a:pt x="512" y="438"/>
                    <a:pt x="517" y="442"/>
                    <a:pt x="520" y="442"/>
                  </a:cubicBezTo>
                  <a:cubicBezTo>
                    <a:pt x="523" y="442"/>
                    <a:pt x="529" y="441"/>
                    <a:pt x="529" y="441"/>
                  </a:cubicBezTo>
                  <a:cubicBezTo>
                    <a:pt x="532" y="433"/>
                    <a:pt x="544" y="423"/>
                    <a:pt x="536" y="420"/>
                  </a:cubicBezTo>
                  <a:close/>
                  <a:moveTo>
                    <a:pt x="513" y="605"/>
                  </a:moveTo>
                  <a:cubicBezTo>
                    <a:pt x="529" y="605"/>
                    <a:pt x="516" y="588"/>
                    <a:pt x="516" y="588"/>
                  </a:cubicBezTo>
                  <a:cubicBezTo>
                    <a:pt x="503" y="590"/>
                    <a:pt x="498" y="605"/>
                    <a:pt x="513" y="605"/>
                  </a:cubicBezTo>
                  <a:close/>
                  <a:moveTo>
                    <a:pt x="521" y="374"/>
                  </a:moveTo>
                  <a:cubicBezTo>
                    <a:pt x="513" y="375"/>
                    <a:pt x="516" y="373"/>
                    <a:pt x="508" y="381"/>
                  </a:cubicBezTo>
                  <a:cubicBezTo>
                    <a:pt x="501" y="388"/>
                    <a:pt x="517" y="391"/>
                    <a:pt x="517" y="391"/>
                  </a:cubicBezTo>
                  <a:cubicBezTo>
                    <a:pt x="522" y="385"/>
                    <a:pt x="528" y="373"/>
                    <a:pt x="521" y="374"/>
                  </a:cubicBezTo>
                  <a:close/>
                  <a:moveTo>
                    <a:pt x="400" y="389"/>
                  </a:moveTo>
                  <a:cubicBezTo>
                    <a:pt x="411" y="388"/>
                    <a:pt x="436" y="386"/>
                    <a:pt x="439" y="380"/>
                  </a:cubicBezTo>
                  <a:cubicBezTo>
                    <a:pt x="442" y="373"/>
                    <a:pt x="438" y="370"/>
                    <a:pt x="440" y="364"/>
                  </a:cubicBezTo>
                  <a:cubicBezTo>
                    <a:pt x="442" y="358"/>
                    <a:pt x="451" y="357"/>
                    <a:pt x="454" y="350"/>
                  </a:cubicBezTo>
                  <a:cubicBezTo>
                    <a:pt x="457" y="342"/>
                    <a:pt x="459" y="331"/>
                    <a:pt x="442" y="317"/>
                  </a:cubicBezTo>
                  <a:cubicBezTo>
                    <a:pt x="426" y="302"/>
                    <a:pt x="429" y="302"/>
                    <a:pt x="404" y="306"/>
                  </a:cubicBezTo>
                  <a:cubicBezTo>
                    <a:pt x="379" y="310"/>
                    <a:pt x="377" y="307"/>
                    <a:pt x="363" y="309"/>
                  </a:cubicBezTo>
                  <a:cubicBezTo>
                    <a:pt x="348" y="311"/>
                    <a:pt x="339" y="323"/>
                    <a:pt x="335" y="335"/>
                  </a:cubicBezTo>
                  <a:cubicBezTo>
                    <a:pt x="331" y="348"/>
                    <a:pt x="334" y="363"/>
                    <a:pt x="334" y="363"/>
                  </a:cubicBezTo>
                  <a:cubicBezTo>
                    <a:pt x="334" y="363"/>
                    <a:pt x="360" y="371"/>
                    <a:pt x="375" y="379"/>
                  </a:cubicBezTo>
                  <a:cubicBezTo>
                    <a:pt x="391" y="386"/>
                    <a:pt x="389" y="390"/>
                    <a:pt x="400" y="389"/>
                  </a:cubicBezTo>
                  <a:close/>
                  <a:moveTo>
                    <a:pt x="331" y="422"/>
                  </a:moveTo>
                  <a:cubicBezTo>
                    <a:pt x="327" y="417"/>
                    <a:pt x="322" y="424"/>
                    <a:pt x="316" y="410"/>
                  </a:cubicBezTo>
                  <a:cubicBezTo>
                    <a:pt x="311" y="397"/>
                    <a:pt x="311" y="391"/>
                    <a:pt x="310" y="385"/>
                  </a:cubicBezTo>
                  <a:cubicBezTo>
                    <a:pt x="309" y="379"/>
                    <a:pt x="303" y="373"/>
                    <a:pt x="303" y="373"/>
                  </a:cubicBezTo>
                  <a:cubicBezTo>
                    <a:pt x="303" y="373"/>
                    <a:pt x="306" y="364"/>
                    <a:pt x="312" y="357"/>
                  </a:cubicBezTo>
                  <a:cubicBezTo>
                    <a:pt x="318" y="350"/>
                    <a:pt x="328" y="342"/>
                    <a:pt x="316" y="340"/>
                  </a:cubicBezTo>
                  <a:cubicBezTo>
                    <a:pt x="305" y="338"/>
                    <a:pt x="297" y="352"/>
                    <a:pt x="291" y="362"/>
                  </a:cubicBezTo>
                  <a:cubicBezTo>
                    <a:pt x="284" y="372"/>
                    <a:pt x="281" y="370"/>
                    <a:pt x="274" y="380"/>
                  </a:cubicBezTo>
                  <a:cubicBezTo>
                    <a:pt x="267" y="389"/>
                    <a:pt x="267" y="399"/>
                    <a:pt x="267" y="399"/>
                  </a:cubicBezTo>
                  <a:cubicBezTo>
                    <a:pt x="268" y="415"/>
                    <a:pt x="279" y="418"/>
                    <a:pt x="286" y="429"/>
                  </a:cubicBezTo>
                  <a:cubicBezTo>
                    <a:pt x="294" y="440"/>
                    <a:pt x="292" y="447"/>
                    <a:pt x="295" y="454"/>
                  </a:cubicBezTo>
                  <a:cubicBezTo>
                    <a:pt x="298" y="461"/>
                    <a:pt x="308" y="453"/>
                    <a:pt x="315" y="454"/>
                  </a:cubicBezTo>
                  <a:cubicBezTo>
                    <a:pt x="323" y="455"/>
                    <a:pt x="328" y="456"/>
                    <a:pt x="329" y="453"/>
                  </a:cubicBezTo>
                  <a:cubicBezTo>
                    <a:pt x="330" y="450"/>
                    <a:pt x="325" y="441"/>
                    <a:pt x="327" y="437"/>
                  </a:cubicBezTo>
                  <a:cubicBezTo>
                    <a:pt x="329" y="433"/>
                    <a:pt x="335" y="427"/>
                    <a:pt x="331" y="422"/>
                  </a:cubicBezTo>
                  <a:close/>
                  <a:moveTo>
                    <a:pt x="477" y="516"/>
                  </a:moveTo>
                  <a:cubicBezTo>
                    <a:pt x="462" y="531"/>
                    <a:pt x="462" y="524"/>
                    <a:pt x="452" y="527"/>
                  </a:cubicBezTo>
                  <a:cubicBezTo>
                    <a:pt x="441" y="530"/>
                    <a:pt x="433" y="533"/>
                    <a:pt x="438" y="546"/>
                  </a:cubicBezTo>
                  <a:cubicBezTo>
                    <a:pt x="443" y="558"/>
                    <a:pt x="436" y="565"/>
                    <a:pt x="452" y="574"/>
                  </a:cubicBezTo>
                  <a:cubicBezTo>
                    <a:pt x="467" y="582"/>
                    <a:pt x="479" y="583"/>
                    <a:pt x="484" y="583"/>
                  </a:cubicBezTo>
                  <a:cubicBezTo>
                    <a:pt x="488" y="583"/>
                    <a:pt x="489" y="558"/>
                    <a:pt x="489" y="558"/>
                  </a:cubicBezTo>
                  <a:cubicBezTo>
                    <a:pt x="501" y="547"/>
                    <a:pt x="508" y="546"/>
                    <a:pt x="509" y="530"/>
                  </a:cubicBezTo>
                  <a:cubicBezTo>
                    <a:pt x="510" y="515"/>
                    <a:pt x="493" y="500"/>
                    <a:pt x="477" y="516"/>
                  </a:cubicBezTo>
                  <a:close/>
                  <a:moveTo>
                    <a:pt x="252" y="381"/>
                  </a:moveTo>
                  <a:cubicBezTo>
                    <a:pt x="245" y="380"/>
                    <a:pt x="233" y="387"/>
                    <a:pt x="236" y="399"/>
                  </a:cubicBezTo>
                  <a:cubicBezTo>
                    <a:pt x="239" y="412"/>
                    <a:pt x="252" y="403"/>
                    <a:pt x="252" y="403"/>
                  </a:cubicBezTo>
                  <a:cubicBezTo>
                    <a:pt x="255" y="395"/>
                    <a:pt x="260" y="382"/>
                    <a:pt x="252" y="381"/>
                  </a:cubicBezTo>
                  <a:close/>
                  <a:moveTo>
                    <a:pt x="39" y="865"/>
                  </a:moveTo>
                  <a:cubicBezTo>
                    <a:pt x="39" y="865"/>
                    <a:pt x="26" y="879"/>
                    <a:pt x="39" y="879"/>
                  </a:cubicBezTo>
                  <a:cubicBezTo>
                    <a:pt x="52" y="879"/>
                    <a:pt x="56" y="865"/>
                    <a:pt x="39" y="865"/>
                  </a:cubicBezTo>
                  <a:close/>
                  <a:moveTo>
                    <a:pt x="278" y="328"/>
                  </a:moveTo>
                  <a:cubicBezTo>
                    <a:pt x="284" y="325"/>
                    <a:pt x="276" y="312"/>
                    <a:pt x="276" y="308"/>
                  </a:cubicBezTo>
                  <a:cubicBezTo>
                    <a:pt x="276" y="303"/>
                    <a:pt x="282" y="299"/>
                    <a:pt x="282" y="294"/>
                  </a:cubicBezTo>
                  <a:cubicBezTo>
                    <a:pt x="282" y="290"/>
                    <a:pt x="279" y="267"/>
                    <a:pt x="281" y="252"/>
                  </a:cubicBezTo>
                  <a:cubicBezTo>
                    <a:pt x="282" y="237"/>
                    <a:pt x="282" y="206"/>
                    <a:pt x="288" y="205"/>
                  </a:cubicBezTo>
                  <a:cubicBezTo>
                    <a:pt x="294" y="204"/>
                    <a:pt x="301" y="206"/>
                    <a:pt x="303" y="202"/>
                  </a:cubicBezTo>
                  <a:cubicBezTo>
                    <a:pt x="304" y="198"/>
                    <a:pt x="311" y="186"/>
                    <a:pt x="311" y="186"/>
                  </a:cubicBezTo>
                  <a:cubicBezTo>
                    <a:pt x="316" y="189"/>
                    <a:pt x="313" y="206"/>
                    <a:pt x="331" y="208"/>
                  </a:cubicBezTo>
                  <a:cubicBezTo>
                    <a:pt x="348" y="209"/>
                    <a:pt x="382" y="204"/>
                    <a:pt x="388" y="195"/>
                  </a:cubicBezTo>
                  <a:cubicBezTo>
                    <a:pt x="394" y="186"/>
                    <a:pt x="353" y="179"/>
                    <a:pt x="336" y="167"/>
                  </a:cubicBezTo>
                  <a:cubicBezTo>
                    <a:pt x="320" y="155"/>
                    <a:pt x="322" y="127"/>
                    <a:pt x="323" y="123"/>
                  </a:cubicBezTo>
                  <a:cubicBezTo>
                    <a:pt x="325" y="118"/>
                    <a:pt x="322" y="95"/>
                    <a:pt x="322" y="95"/>
                  </a:cubicBezTo>
                  <a:cubicBezTo>
                    <a:pt x="322" y="95"/>
                    <a:pt x="335" y="76"/>
                    <a:pt x="339" y="70"/>
                  </a:cubicBezTo>
                  <a:cubicBezTo>
                    <a:pt x="344" y="64"/>
                    <a:pt x="367" y="55"/>
                    <a:pt x="372" y="45"/>
                  </a:cubicBezTo>
                  <a:cubicBezTo>
                    <a:pt x="376" y="35"/>
                    <a:pt x="363" y="23"/>
                    <a:pt x="363" y="23"/>
                  </a:cubicBezTo>
                  <a:cubicBezTo>
                    <a:pt x="363" y="23"/>
                    <a:pt x="358" y="14"/>
                    <a:pt x="364" y="14"/>
                  </a:cubicBezTo>
                  <a:cubicBezTo>
                    <a:pt x="370" y="14"/>
                    <a:pt x="383" y="20"/>
                    <a:pt x="388" y="16"/>
                  </a:cubicBezTo>
                  <a:cubicBezTo>
                    <a:pt x="392" y="11"/>
                    <a:pt x="386" y="2"/>
                    <a:pt x="369" y="1"/>
                  </a:cubicBezTo>
                  <a:cubicBezTo>
                    <a:pt x="351" y="0"/>
                    <a:pt x="345" y="10"/>
                    <a:pt x="339" y="22"/>
                  </a:cubicBezTo>
                  <a:cubicBezTo>
                    <a:pt x="333" y="33"/>
                    <a:pt x="307" y="86"/>
                    <a:pt x="291" y="120"/>
                  </a:cubicBezTo>
                  <a:cubicBezTo>
                    <a:pt x="275" y="154"/>
                    <a:pt x="270" y="206"/>
                    <a:pt x="269" y="217"/>
                  </a:cubicBezTo>
                  <a:cubicBezTo>
                    <a:pt x="267" y="227"/>
                    <a:pt x="270" y="246"/>
                    <a:pt x="266" y="258"/>
                  </a:cubicBezTo>
                  <a:cubicBezTo>
                    <a:pt x="262" y="270"/>
                    <a:pt x="259" y="299"/>
                    <a:pt x="263" y="312"/>
                  </a:cubicBezTo>
                  <a:cubicBezTo>
                    <a:pt x="267" y="325"/>
                    <a:pt x="272" y="331"/>
                    <a:pt x="278" y="328"/>
                  </a:cubicBezTo>
                  <a:close/>
                  <a:moveTo>
                    <a:pt x="12" y="849"/>
                  </a:moveTo>
                  <a:cubicBezTo>
                    <a:pt x="0" y="851"/>
                    <a:pt x="4" y="856"/>
                    <a:pt x="4" y="868"/>
                  </a:cubicBezTo>
                  <a:cubicBezTo>
                    <a:pt x="4" y="880"/>
                    <a:pt x="7" y="889"/>
                    <a:pt x="13" y="889"/>
                  </a:cubicBezTo>
                  <a:cubicBezTo>
                    <a:pt x="20" y="889"/>
                    <a:pt x="18" y="871"/>
                    <a:pt x="18" y="867"/>
                  </a:cubicBezTo>
                  <a:cubicBezTo>
                    <a:pt x="18" y="863"/>
                    <a:pt x="12" y="849"/>
                    <a:pt x="12" y="849"/>
                  </a:cubicBezTo>
                  <a:close/>
                  <a:moveTo>
                    <a:pt x="467" y="1017"/>
                  </a:moveTo>
                  <a:cubicBezTo>
                    <a:pt x="489" y="1033"/>
                    <a:pt x="489" y="1033"/>
                    <a:pt x="489" y="1033"/>
                  </a:cubicBezTo>
                  <a:cubicBezTo>
                    <a:pt x="489" y="994"/>
                    <a:pt x="489" y="994"/>
                    <a:pt x="489" y="994"/>
                  </a:cubicBezTo>
                  <a:cubicBezTo>
                    <a:pt x="489" y="994"/>
                    <a:pt x="467" y="981"/>
                    <a:pt x="467" y="1017"/>
                  </a:cubicBezTo>
                  <a:close/>
                  <a:moveTo>
                    <a:pt x="591" y="518"/>
                  </a:moveTo>
                  <a:cubicBezTo>
                    <a:pt x="594" y="510"/>
                    <a:pt x="585" y="504"/>
                    <a:pt x="573" y="504"/>
                  </a:cubicBezTo>
                  <a:cubicBezTo>
                    <a:pt x="573" y="504"/>
                    <a:pt x="564" y="503"/>
                    <a:pt x="560" y="505"/>
                  </a:cubicBezTo>
                  <a:cubicBezTo>
                    <a:pt x="556" y="507"/>
                    <a:pt x="555" y="516"/>
                    <a:pt x="560" y="520"/>
                  </a:cubicBezTo>
                  <a:cubicBezTo>
                    <a:pt x="565" y="524"/>
                    <a:pt x="566" y="521"/>
                    <a:pt x="573" y="527"/>
                  </a:cubicBezTo>
                  <a:cubicBezTo>
                    <a:pt x="581" y="533"/>
                    <a:pt x="588" y="526"/>
                    <a:pt x="591" y="518"/>
                  </a:cubicBezTo>
                  <a:close/>
                  <a:moveTo>
                    <a:pt x="412" y="598"/>
                  </a:moveTo>
                  <a:cubicBezTo>
                    <a:pt x="410" y="612"/>
                    <a:pt x="429" y="597"/>
                    <a:pt x="429" y="597"/>
                  </a:cubicBezTo>
                  <a:cubicBezTo>
                    <a:pt x="431" y="577"/>
                    <a:pt x="414" y="585"/>
                    <a:pt x="412" y="598"/>
                  </a:cubicBezTo>
                  <a:close/>
                  <a:moveTo>
                    <a:pt x="487" y="385"/>
                  </a:moveTo>
                  <a:cubicBezTo>
                    <a:pt x="479" y="389"/>
                    <a:pt x="469" y="403"/>
                    <a:pt x="460" y="413"/>
                  </a:cubicBezTo>
                  <a:cubicBezTo>
                    <a:pt x="451" y="422"/>
                    <a:pt x="430" y="419"/>
                    <a:pt x="417" y="419"/>
                  </a:cubicBezTo>
                  <a:cubicBezTo>
                    <a:pt x="417" y="419"/>
                    <a:pt x="411" y="423"/>
                    <a:pt x="408" y="428"/>
                  </a:cubicBezTo>
                  <a:cubicBezTo>
                    <a:pt x="405" y="433"/>
                    <a:pt x="411" y="439"/>
                    <a:pt x="423" y="444"/>
                  </a:cubicBezTo>
                  <a:cubicBezTo>
                    <a:pt x="434" y="448"/>
                    <a:pt x="440" y="438"/>
                    <a:pt x="446" y="434"/>
                  </a:cubicBezTo>
                  <a:cubicBezTo>
                    <a:pt x="453" y="430"/>
                    <a:pt x="463" y="433"/>
                    <a:pt x="478" y="431"/>
                  </a:cubicBezTo>
                  <a:cubicBezTo>
                    <a:pt x="494" y="429"/>
                    <a:pt x="491" y="416"/>
                    <a:pt x="494" y="404"/>
                  </a:cubicBezTo>
                  <a:cubicBezTo>
                    <a:pt x="497" y="393"/>
                    <a:pt x="494" y="381"/>
                    <a:pt x="487" y="385"/>
                  </a:cubicBezTo>
                  <a:close/>
                  <a:moveTo>
                    <a:pt x="2025" y="660"/>
                  </a:moveTo>
                  <a:cubicBezTo>
                    <a:pt x="2012" y="647"/>
                    <a:pt x="1965" y="559"/>
                    <a:pt x="1926" y="557"/>
                  </a:cubicBezTo>
                  <a:cubicBezTo>
                    <a:pt x="1886" y="556"/>
                    <a:pt x="1849" y="575"/>
                    <a:pt x="1846" y="610"/>
                  </a:cubicBezTo>
                  <a:cubicBezTo>
                    <a:pt x="1843" y="645"/>
                    <a:pt x="1838" y="645"/>
                    <a:pt x="1857" y="644"/>
                  </a:cubicBezTo>
                  <a:cubicBezTo>
                    <a:pt x="1876" y="642"/>
                    <a:pt x="1890" y="639"/>
                    <a:pt x="1890" y="639"/>
                  </a:cubicBezTo>
                  <a:cubicBezTo>
                    <a:pt x="1901" y="648"/>
                    <a:pt x="1892" y="670"/>
                    <a:pt x="1918" y="679"/>
                  </a:cubicBezTo>
                  <a:cubicBezTo>
                    <a:pt x="1945" y="688"/>
                    <a:pt x="1942" y="669"/>
                    <a:pt x="1951" y="669"/>
                  </a:cubicBezTo>
                  <a:cubicBezTo>
                    <a:pt x="1959" y="669"/>
                    <a:pt x="1967" y="679"/>
                    <a:pt x="1973" y="679"/>
                  </a:cubicBezTo>
                  <a:cubicBezTo>
                    <a:pt x="1978" y="679"/>
                    <a:pt x="2003" y="680"/>
                    <a:pt x="2003" y="680"/>
                  </a:cubicBezTo>
                  <a:cubicBezTo>
                    <a:pt x="2022" y="688"/>
                    <a:pt x="2022" y="688"/>
                    <a:pt x="2022" y="688"/>
                  </a:cubicBezTo>
                  <a:cubicBezTo>
                    <a:pt x="2022" y="688"/>
                    <a:pt x="2039" y="673"/>
                    <a:pt x="2025" y="660"/>
                  </a:cubicBezTo>
                  <a:close/>
                  <a:moveTo>
                    <a:pt x="435" y="503"/>
                  </a:moveTo>
                  <a:cubicBezTo>
                    <a:pt x="444" y="498"/>
                    <a:pt x="437" y="491"/>
                    <a:pt x="433" y="484"/>
                  </a:cubicBezTo>
                  <a:cubicBezTo>
                    <a:pt x="429" y="477"/>
                    <a:pt x="423" y="486"/>
                    <a:pt x="416" y="487"/>
                  </a:cubicBezTo>
                  <a:cubicBezTo>
                    <a:pt x="410" y="488"/>
                    <a:pt x="408" y="482"/>
                    <a:pt x="401" y="479"/>
                  </a:cubicBezTo>
                  <a:cubicBezTo>
                    <a:pt x="394" y="476"/>
                    <a:pt x="389" y="482"/>
                    <a:pt x="390" y="491"/>
                  </a:cubicBezTo>
                  <a:cubicBezTo>
                    <a:pt x="391" y="500"/>
                    <a:pt x="397" y="495"/>
                    <a:pt x="408" y="501"/>
                  </a:cubicBezTo>
                  <a:cubicBezTo>
                    <a:pt x="415" y="505"/>
                    <a:pt x="415" y="505"/>
                    <a:pt x="415" y="505"/>
                  </a:cubicBezTo>
                  <a:cubicBezTo>
                    <a:pt x="415" y="505"/>
                    <a:pt x="426" y="509"/>
                    <a:pt x="435" y="503"/>
                  </a:cubicBezTo>
                  <a:close/>
                  <a:moveTo>
                    <a:pt x="363" y="570"/>
                  </a:moveTo>
                  <a:cubicBezTo>
                    <a:pt x="372" y="571"/>
                    <a:pt x="382" y="567"/>
                    <a:pt x="382" y="567"/>
                  </a:cubicBezTo>
                  <a:cubicBezTo>
                    <a:pt x="383" y="555"/>
                    <a:pt x="383" y="555"/>
                    <a:pt x="383" y="555"/>
                  </a:cubicBezTo>
                  <a:cubicBezTo>
                    <a:pt x="383" y="542"/>
                    <a:pt x="390" y="533"/>
                    <a:pt x="383" y="527"/>
                  </a:cubicBezTo>
                  <a:cubicBezTo>
                    <a:pt x="377" y="521"/>
                    <a:pt x="376" y="515"/>
                    <a:pt x="370" y="517"/>
                  </a:cubicBezTo>
                  <a:cubicBezTo>
                    <a:pt x="364" y="519"/>
                    <a:pt x="358" y="528"/>
                    <a:pt x="358" y="536"/>
                  </a:cubicBezTo>
                  <a:cubicBezTo>
                    <a:pt x="358" y="545"/>
                    <a:pt x="354" y="569"/>
                    <a:pt x="363" y="570"/>
                  </a:cubicBezTo>
                  <a:close/>
                  <a:moveTo>
                    <a:pt x="374" y="494"/>
                  </a:moveTo>
                  <a:cubicBezTo>
                    <a:pt x="372" y="477"/>
                    <a:pt x="355" y="477"/>
                    <a:pt x="356" y="495"/>
                  </a:cubicBezTo>
                  <a:cubicBezTo>
                    <a:pt x="357" y="514"/>
                    <a:pt x="374" y="494"/>
                    <a:pt x="374" y="494"/>
                  </a:cubicBezTo>
                  <a:close/>
                  <a:moveTo>
                    <a:pt x="380" y="608"/>
                  </a:moveTo>
                  <a:cubicBezTo>
                    <a:pt x="369" y="592"/>
                    <a:pt x="381" y="580"/>
                    <a:pt x="364" y="594"/>
                  </a:cubicBezTo>
                  <a:cubicBezTo>
                    <a:pt x="346" y="609"/>
                    <a:pt x="346" y="625"/>
                    <a:pt x="364" y="636"/>
                  </a:cubicBezTo>
                  <a:cubicBezTo>
                    <a:pt x="381" y="648"/>
                    <a:pt x="403" y="640"/>
                    <a:pt x="395" y="628"/>
                  </a:cubicBezTo>
                  <a:cubicBezTo>
                    <a:pt x="387" y="617"/>
                    <a:pt x="380" y="608"/>
                    <a:pt x="380" y="608"/>
                  </a:cubicBezTo>
                  <a:close/>
                </a:path>
              </a:pathLst>
            </a:custGeom>
            <a:grpFill/>
            <a:ln w="12700">
              <a:solidFill>
                <a:schemeClr val="bg1"/>
              </a:solidFill>
              <a:miter lim="800000"/>
              <a:headEnd/>
              <a:tailEnd/>
            </a:ln>
          </p:spPr>
          <p:txBody>
            <a:bodyPr>
              <a:noAutofit/>
            </a:bodyPr>
            <a:lstStyle/>
            <a:p>
              <a:endParaRPr lang="de-DE">
                <a:solidFill>
                  <a:schemeClr val="bg1"/>
                </a:solidFill>
              </a:endParaRPr>
            </a:p>
          </p:txBody>
        </p:sp>
        <p:sp>
          <p:nvSpPr>
            <p:cNvPr id="27" name="Freeform 308" descr="© INSCALE GmbH, 18.06.2010">
              <a:extLst>
                <a:ext uri="{FF2B5EF4-FFF2-40B4-BE49-F238E27FC236}">
                  <a16:creationId xmlns:a16="http://schemas.microsoft.com/office/drawing/2014/main" id="{684D552E-68B4-4675-82BC-37119F91F37F}"/>
                </a:ext>
              </a:extLst>
            </p:cNvPr>
            <p:cNvSpPr>
              <a:spLocks/>
            </p:cNvSpPr>
            <p:nvPr>
              <p:custDataLst>
                <p:tags r:id="rId2"/>
              </p:custDataLst>
            </p:nvPr>
          </p:nvSpPr>
          <p:spPr bwMode="gray">
            <a:xfrm>
              <a:off x="5875015" y="2742558"/>
              <a:ext cx="162877" cy="124302"/>
            </a:xfrm>
            <a:custGeom>
              <a:avLst/>
              <a:gdLst>
                <a:gd name="T0" fmla="*/ 0 w 302"/>
                <a:gd name="T1" fmla="*/ 0 h 229"/>
                <a:gd name="T2" fmla="*/ 74 w 302"/>
                <a:gd name="T3" fmla="*/ 10 h 229"/>
                <a:gd name="T4" fmla="*/ 80 w 302"/>
                <a:gd name="T5" fmla="*/ 41 h 229"/>
                <a:gd name="T6" fmla="*/ 130 w 302"/>
                <a:gd name="T7" fmla="*/ 41 h 229"/>
                <a:gd name="T8" fmla="*/ 146 w 302"/>
                <a:gd name="T9" fmla="*/ 76 h 229"/>
                <a:gd name="T10" fmla="*/ 193 w 302"/>
                <a:gd name="T11" fmla="*/ 78 h 229"/>
                <a:gd name="T12" fmla="*/ 220 w 302"/>
                <a:gd name="T13" fmla="*/ 121 h 229"/>
                <a:gd name="T14" fmla="*/ 295 w 302"/>
                <a:gd name="T15" fmla="*/ 86 h 229"/>
                <a:gd name="T16" fmla="*/ 277 w 302"/>
                <a:gd name="T17" fmla="*/ 141 h 229"/>
                <a:gd name="T18" fmla="*/ 289 w 302"/>
                <a:gd name="T19" fmla="*/ 194 h 229"/>
                <a:gd name="T20" fmla="*/ 252 w 302"/>
                <a:gd name="T21" fmla="*/ 229 h 229"/>
                <a:gd name="T22" fmla="*/ 162 w 302"/>
                <a:gd name="T23" fmla="*/ 194 h 229"/>
                <a:gd name="T24" fmla="*/ 121 w 302"/>
                <a:gd name="T25" fmla="*/ 194 h 229"/>
                <a:gd name="T26" fmla="*/ 109 w 302"/>
                <a:gd name="T27" fmla="*/ 153 h 229"/>
                <a:gd name="T28" fmla="*/ 48 w 302"/>
                <a:gd name="T29" fmla="*/ 57 h 229"/>
                <a:gd name="T30" fmla="*/ 19 w 302"/>
                <a:gd name="T31" fmla="*/ 51 h 229"/>
                <a:gd name="T32" fmla="*/ 0 w 302"/>
                <a:gd name="T33" fmla="*/ 0 h 2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
                <a:gd name="T52" fmla="*/ 0 h 229"/>
                <a:gd name="T53" fmla="*/ 302 w 302"/>
                <a:gd name="T54" fmla="*/ 229 h 2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2" h="229">
                  <a:moveTo>
                    <a:pt x="0" y="0"/>
                  </a:moveTo>
                  <a:cubicBezTo>
                    <a:pt x="74" y="10"/>
                    <a:pt x="74" y="10"/>
                    <a:pt x="74" y="10"/>
                  </a:cubicBezTo>
                  <a:cubicBezTo>
                    <a:pt x="80" y="41"/>
                    <a:pt x="80" y="41"/>
                    <a:pt x="80" y="41"/>
                  </a:cubicBezTo>
                  <a:cubicBezTo>
                    <a:pt x="130" y="41"/>
                    <a:pt x="130" y="41"/>
                    <a:pt x="130" y="41"/>
                  </a:cubicBezTo>
                  <a:cubicBezTo>
                    <a:pt x="146" y="76"/>
                    <a:pt x="146" y="76"/>
                    <a:pt x="146" y="76"/>
                  </a:cubicBezTo>
                  <a:cubicBezTo>
                    <a:pt x="193" y="78"/>
                    <a:pt x="193" y="78"/>
                    <a:pt x="193" y="78"/>
                  </a:cubicBezTo>
                  <a:cubicBezTo>
                    <a:pt x="220" y="121"/>
                    <a:pt x="220" y="121"/>
                    <a:pt x="220" y="121"/>
                  </a:cubicBezTo>
                  <a:cubicBezTo>
                    <a:pt x="220" y="121"/>
                    <a:pt x="287" y="65"/>
                    <a:pt x="295" y="86"/>
                  </a:cubicBezTo>
                  <a:cubicBezTo>
                    <a:pt x="302" y="108"/>
                    <a:pt x="277" y="141"/>
                    <a:pt x="277" y="141"/>
                  </a:cubicBezTo>
                  <a:cubicBezTo>
                    <a:pt x="289" y="194"/>
                    <a:pt x="289" y="194"/>
                    <a:pt x="289" y="194"/>
                  </a:cubicBezTo>
                  <a:cubicBezTo>
                    <a:pt x="252" y="229"/>
                    <a:pt x="252" y="229"/>
                    <a:pt x="252" y="229"/>
                  </a:cubicBezTo>
                  <a:cubicBezTo>
                    <a:pt x="162" y="194"/>
                    <a:pt x="162" y="194"/>
                    <a:pt x="162" y="194"/>
                  </a:cubicBezTo>
                  <a:cubicBezTo>
                    <a:pt x="121" y="194"/>
                    <a:pt x="121" y="194"/>
                    <a:pt x="121" y="194"/>
                  </a:cubicBezTo>
                  <a:cubicBezTo>
                    <a:pt x="109" y="153"/>
                    <a:pt x="109" y="153"/>
                    <a:pt x="109" y="153"/>
                  </a:cubicBezTo>
                  <a:cubicBezTo>
                    <a:pt x="48" y="57"/>
                    <a:pt x="48" y="57"/>
                    <a:pt x="48" y="57"/>
                  </a:cubicBezTo>
                  <a:cubicBezTo>
                    <a:pt x="19" y="51"/>
                    <a:pt x="19" y="51"/>
                    <a:pt x="19" y="51"/>
                  </a:cubicBezTo>
                  <a:lnTo>
                    <a:pt x="0" y="0"/>
                  </a:lnTo>
                  <a:close/>
                </a:path>
              </a:pathLst>
            </a:custGeom>
            <a:grpFill/>
            <a:ln w="12700">
              <a:solidFill>
                <a:schemeClr val="bg1"/>
              </a:solidFill>
              <a:miter lim="800000"/>
              <a:headEnd/>
              <a:tailEnd/>
            </a:ln>
          </p:spPr>
          <p:txBody>
            <a:bodyPr wrap="none" anchor="ctr">
              <a:noAutofit/>
            </a:bodyPr>
            <a:lstStyle/>
            <a:p>
              <a:endParaRPr lang="de-DE">
                <a:solidFill>
                  <a:schemeClr val="bg1"/>
                </a:solidFill>
              </a:endParaRPr>
            </a:p>
          </p:txBody>
        </p:sp>
      </p:grpSp>
      <p:sp>
        <p:nvSpPr>
          <p:cNvPr id="28" name="Isosceles Triangle 27">
            <a:extLst>
              <a:ext uri="{FF2B5EF4-FFF2-40B4-BE49-F238E27FC236}">
                <a16:creationId xmlns:a16="http://schemas.microsoft.com/office/drawing/2014/main" id="{A4E659F4-7E13-4070-9B81-C73AA66B7B8F}"/>
              </a:ext>
            </a:extLst>
          </p:cNvPr>
          <p:cNvSpPr/>
          <p:nvPr/>
        </p:nvSpPr>
        <p:spPr>
          <a:xfrm flipV="1">
            <a:off x="1333805" y="3490398"/>
            <a:ext cx="148363" cy="120777"/>
          </a:xfrm>
          <a:prstGeom prst="triangle">
            <a:avLst/>
          </a:prstGeom>
          <a:solidFill>
            <a:schemeClr val="accent3"/>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de-DE" sz="1600"/>
          </a:p>
        </p:txBody>
      </p:sp>
      <p:sp>
        <p:nvSpPr>
          <p:cNvPr id="29" name="TextBox 28">
            <a:extLst>
              <a:ext uri="{FF2B5EF4-FFF2-40B4-BE49-F238E27FC236}">
                <a16:creationId xmlns:a16="http://schemas.microsoft.com/office/drawing/2014/main" id="{910A3FF7-5082-4F5E-B5B3-5012D824614A}"/>
              </a:ext>
            </a:extLst>
          </p:cNvPr>
          <p:cNvSpPr txBox="1"/>
          <p:nvPr/>
        </p:nvSpPr>
        <p:spPr>
          <a:xfrm>
            <a:off x="955986" y="3189627"/>
            <a:ext cx="904000" cy="246221"/>
          </a:xfrm>
          <a:prstGeom prst="rect">
            <a:avLst/>
          </a:prstGeom>
          <a:noFill/>
        </p:spPr>
        <p:txBody>
          <a:bodyPr wrap="square" lIns="0" tIns="0" rIns="0" bIns="0" rtlCol="0">
            <a:spAutoFit/>
          </a:bodyPr>
          <a:lstStyle/>
          <a:p>
            <a:pPr algn="ctr">
              <a:lnSpc>
                <a:spcPct val="100000"/>
              </a:lnSpc>
              <a:spcAft>
                <a:spcPts val="600"/>
              </a:spcAft>
              <a:buSzPct val="100000"/>
            </a:pPr>
            <a:r>
              <a:rPr lang="de-DE" sz="1600"/>
              <a:t>Cologne</a:t>
            </a:r>
          </a:p>
        </p:txBody>
      </p:sp>
      <p:pic>
        <p:nvPicPr>
          <p:cNvPr id="8" name="Picture 7">
            <a:extLst>
              <a:ext uri="{FF2B5EF4-FFF2-40B4-BE49-F238E27FC236}">
                <a16:creationId xmlns:a16="http://schemas.microsoft.com/office/drawing/2014/main" id="{A304550E-78F5-438B-A45C-0C9F36C0AA90}"/>
              </a:ext>
            </a:extLst>
          </p:cNvPr>
          <p:cNvPicPr>
            <a:picLocks noChangeAspect="1"/>
          </p:cNvPicPr>
          <p:nvPr/>
        </p:nvPicPr>
        <p:blipFill>
          <a:blip r:embed="rId7"/>
          <a:stretch>
            <a:fillRect/>
          </a:stretch>
        </p:blipFill>
        <p:spPr>
          <a:xfrm>
            <a:off x="5419642" y="1620685"/>
            <a:ext cx="2916068" cy="3980980"/>
          </a:xfrm>
          <a:prstGeom prst="rect">
            <a:avLst/>
          </a:prstGeom>
        </p:spPr>
      </p:pic>
      <p:sp>
        <p:nvSpPr>
          <p:cNvPr id="37" name="TextBox 36">
            <a:extLst>
              <a:ext uri="{FF2B5EF4-FFF2-40B4-BE49-F238E27FC236}">
                <a16:creationId xmlns:a16="http://schemas.microsoft.com/office/drawing/2014/main" id="{AE4FC670-16FF-42A2-AE04-57340235E1F2}"/>
              </a:ext>
            </a:extLst>
          </p:cNvPr>
          <p:cNvSpPr txBox="1"/>
          <p:nvPr/>
        </p:nvSpPr>
        <p:spPr>
          <a:xfrm>
            <a:off x="8526262" y="1620685"/>
            <a:ext cx="2916068" cy="1446550"/>
          </a:xfrm>
          <a:prstGeom prst="rect">
            <a:avLst/>
          </a:prstGeom>
          <a:noFill/>
        </p:spPr>
        <p:txBody>
          <a:bodyPr wrap="square">
            <a:spAutoFit/>
          </a:bodyPr>
          <a:lstStyle/>
          <a:p>
            <a:r>
              <a:rPr lang="en-US" sz="1100"/>
              <a:t>The main sectors of industrial development in Cologne were: Metal processing, mechanical engineering, chemicals, and engine and vehicle manufacturing</a:t>
            </a:r>
            <a:r>
              <a:rPr lang="en-US" sz="1100" baseline="30000"/>
              <a:t>1</a:t>
            </a:r>
            <a:r>
              <a:rPr lang="en-US" sz="1100"/>
              <a:t>. A few companies are shown here as examples, which are also strikingly and vividly visible in the cityscape through distinctive and industrial architecture.</a:t>
            </a:r>
          </a:p>
        </p:txBody>
      </p:sp>
      <p:sp>
        <p:nvSpPr>
          <p:cNvPr id="38" name="TextBox 37">
            <a:extLst>
              <a:ext uri="{FF2B5EF4-FFF2-40B4-BE49-F238E27FC236}">
                <a16:creationId xmlns:a16="http://schemas.microsoft.com/office/drawing/2014/main" id="{E98ECC0C-B762-453D-BAD2-BCFB3C893FD7}"/>
              </a:ext>
            </a:extLst>
          </p:cNvPr>
          <p:cNvSpPr txBox="1"/>
          <p:nvPr/>
        </p:nvSpPr>
        <p:spPr>
          <a:xfrm>
            <a:off x="442912" y="6040800"/>
            <a:ext cx="6770713" cy="215444"/>
          </a:xfrm>
          <a:prstGeom prst="rect">
            <a:avLst/>
          </a:prstGeom>
          <a:noFill/>
        </p:spPr>
        <p:txBody>
          <a:bodyPr wrap="square" lIns="0" rtlCol="0">
            <a:spAutoFit/>
          </a:bodyPr>
          <a:lstStyle/>
          <a:p>
            <a:pPr marL="228600" indent="-228600">
              <a:buFont typeface="+mj-lt"/>
              <a:buAutoNum type="arabicPeriod"/>
            </a:pPr>
            <a:r>
              <a:rPr lang="en-US" sz="800"/>
              <a:t>https://www.rheinische-industriekultur.com/seiten/objekte/orte/koeln/einfuehrung_industriekultur_koeln.html</a:t>
            </a:r>
          </a:p>
        </p:txBody>
      </p:sp>
      <p:sp>
        <p:nvSpPr>
          <p:cNvPr id="3" name="Slide Number Placeholder 2">
            <a:extLst>
              <a:ext uri="{FF2B5EF4-FFF2-40B4-BE49-F238E27FC236}">
                <a16:creationId xmlns:a16="http://schemas.microsoft.com/office/drawing/2014/main" id="{94BA399C-64A2-46CB-AA8F-47F84A12F021}"/>
              </a:ext>
            </a:extLst>
          </p:cNvPr>
          <p:cNvSpPr>
            <a:spLocks noGrp="1"/>
          </p:cNvSpPr>
          <p:nvPr>
            <p:ph type="sldNum" sz="quarter" idx="12"/>
          </p:nvPr>
        </p:nvSpPr>
        <p:spPr/>
        <p:txBody>
          <a:bodyPr/>
          <a:lstStyle/>
          <a:p>
            <a:fld id="{8B38AFF4-7D76-4C11-9978-EC4A934EDF04}" type="slidenum">
              <a:rPr lang="de-DE" smtClean="0"/>
              <a:pPr/>
              <a:t>5</a:t>
            </a:fld>
            <a:endParaRPr lang="de-DE"/>
          </a:p>
        </p:txBody>
      </p:sp>
      <p:sp>
        <p:nvSpPr>
          <p:cNvPr id="9" name="Date Placeholder 8">
            <a:extLst>
              <a:ext uri="{FF2B5EF4-FFF2-40B4-BE49-F238E27FC236}">
                <a16:creationId xmlns:a16="http://schemas.microsoft.com/office/drawing/2014/main" id="{CEA08DDA-419A-49D6-92A7-6F8CAD4841D5}"/>
              </a:ext>
            </a:extLst>
          </p:cNvPr>
          <p:cNvSpPr>
            <a:spLocks noGrp="1"/>
          </p:cNvSpPr>
          <p:nvPr>
            <p:ph type="dt" sz="half" idx="10"/>
          </p:nvPr>
        </p:nvSpPr>
        <p:spPr/>
        <p:txBody>
          <a:bodyPr/>
          <a:lstStyle/>
          <a:p>
            <a:r>
              <a:rPr lang="de-DE"/>
              <a:t>April 2024</a:t>
            </a:r>
          </a:p>
        </p:txBody>
      </p:sp>
      <p:sp>
        <p:nvSpPr>
          <p:cNvPr id="30" name="Footer Placeholder 29">
            <a:extLst>
              <a:ext uri="{FF2B5EF4-FFF2-40B4-BE49-F238E27FC236}">
                <a16:creationId xmlns:a16="http://schemas.microsoft.com/office/drawing/2014/main" id="{EC10EA45-BAC2-40D5-B237-75B59349F314}"/>
              </a:ext>
            </a:extLst>
          </p:cNvPr>
          <p:cNvSpPr>
            <a:spLocks noGrp="1"/>
          </p:cNvSpPr>
          <p:nvPr>
            <p:ph type="ftr" sz="quarter" idx="11"/>
          </p:nvPr>
        </p:nvSpPr>
        <p:spPr>
          <a:xfrm>
            <a:off x="442912" y="6355080"/>
            <a:ext cx="5473701" cy="137160"/>
          </a:xfrm>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10662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744A6D-CF68-4EDD-9E46-4CB3012CB8D9}"/>
              </a:ext>
            </a:extLst>
          </p:cNvPr>
          <p:cNvGraphicFramePr>
            <a:graphicFrameLocks noChangeAspect="1"/>
          </p:cNvGraphicFramePr>
          <p:nvPr>
            <p:custDataLst>
              <p:tags r:id="rId1"/>
            </p:custDataLst>
            <p:extLst>
              <p:ext uri="{D42A27DB-BD31-4B8C-83A1-F6EECF244321}">
                <p14:modId xmlns:p14="http://schemas.microsoft.com/office/powerpoint/2010/main" val="694950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DC744A6D-CF68-4EDD-9E46-4CB3012CB8D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54C387C-4F22-47B0-AC59-5A4B968D61F9}"/>
              </a:ext>
            </a:extLst>
          </p:cNvPr>
          <p:cNvSpPr>
            <a:spLocks noGrp="1"/>
          </p:cNvSpPr>
          <p:nvPr>
            <p:ph type="title"/>
          </p:nvPr>
        </p:nvSpPr>
        <p:spPr/>
        <p:txBody>
          <a:bodyPr vert="horz"/>
          <a:lstStyle/>
          <a:p>
            <a:r>
              <a:rPr lang="de-DE"/>
              <a:t>2030+ Plan of the county government</a:t>
            </a:r>
          </a:p>
        </p:txBody>
      </p:sp>
      <p:sp>
        <p:nvSpPr>
          <p:cNvPr id="18" name="Content Placeholder 2">
            <a:extLst>
              <a:ext uri="{FF2B5EF4-FFF2-40B4-BE49-F238E27FC236}">
                <a16:creationId xmlns:a16="http://schemas.microsoft.com/office/drawing/2014/main" id="{31347296-349F-4666-978E-910EEA1178AF}"/>
              </a:ext>
            </a:extLst>
          </p:cNvPr>
          <p:cNvSpPr>
            <a:spLocks noGrp="1"/>
          </p:cNvSpPr>
          <p:nvPr>
            <p:ph idx="1"/>
          </p:nvPr>
        </p:nvSpPr>
        <p:spPr>
          <a:xfrm>
            <a:off x="442913" y="1587072"/>
            <a:ext cx="11306175" cy="1586337"/>
          </a:xfrm>
        </p:spPr>
        <p:txBody>
          <a:bodyPr/>
          <a:lstStyle/>
          <a:p>
            <a:pPr algn="just"/>
            <a:r>
              <a:rPr lang="en-US" sz="1100" b="0" i="0" u="none" strike="noStrike" baseline="0" dirty="0">
                <a:solidFill>
                  <a:srgbClr val="1B1B1A"/>
                </a:solidFill>
              </a:rPr>
              <a:t>With the help of a framework of goals, the city can orientate itself to a strategic framework that will guide its future action. The framework of goals consists of five principles and 27 goals</a:t>
            </a:r>
            <a:r>
              <a:rPr lang="en-US" sz="1100" b="0" i="0" u="none" strike="noStrike" baseline="30000" dirty="0">
                <a:solidFill>
                  <a:srgbClr val="1B1B1A"/>
                </a:solidFill>
              </a:rPr>
              <a:t>1</a:t>
            </a:r>
            <a:r>
              <a:rPr lang="en-US" sz="1100" b="0" i="0" u="none" strike="noStrike" baseline="0" dirty="0">
                <a:solidFill>
                  <a:srgbClr val="1B1B1A"/>
                </a:solidFill>
              </a:rPr>
              <a:t>.</a:t>
            </a:r>
            <a:endParaRPr lang="en-US" sz="1100" b="0" dirty="0">
              <a:solidFill>
                <a:schemeClr val="tx1"/>
              </a:solidFill>
            </a:endParaRPr>
          </a:p>
        </p:txBody>
      </p:sp>
      <p:pic>
        <p:nvPicPr>
          <p:cNvPr id="20" name="Picture 19">
            <a:extLst>
              <a:ext uri="{FF2B5EF4-FFF2-40B4-BE49-F238E27FC236}">
                <a16:creationId xmlns:a16="http://schemas.microsoft.com/office/drawing/2014/main" id="{8DB2F40F-D176-4FEC-B28F-983A6522FFD5}"/>
              </a:ext>
            </a:extLst>
          </p:cNvPr>
          <p:cNvPicPr>
            <a:picLocks noChangeAspect="1"/>
          </p:cNvPicPr>
          <p:nvPr/>
        </p:nvPicPr>
        <p:blipFill>
          <a:blip r:embed="rId5"/>
          <a:stretch>
            <a:fillRect/>
          </a:stretch>
        </p:blipFill>
        <p:spPr>
          <a:xfrm>
            <a:off x="442912" y="2413295"/>
            <a:ext cx="3870405" cy="3407114"/>
          </a:xfrm>
          <a:prstGeom prst="rect">
            <a:avLst/>
          </a:prstGeom>
        </p:spPr>
      </p:pic>
      <p:pic>
        <p:nvPicPr>
          <p:cNvPr id="22" name="Picture 21">
            <a:extLst>
              <a:ext uri="{FF2B5EF4-FFF2-40B4-BE49-F238E27FC236}">
                <a16:creationId xmlns:a16="http://schemas.microsoft.com/office/drawing/2014/main" id="{2DC6370C-B031-49D3-BF55-A74A6A5588E4}"/>
              </a:ext>
            </a:extLst>
          </p:cNvPr>
          <p:cNvPicPr>
            <a:picLocks noChangeAspect="1"/>
          </p:cNvPicPr>
          <p:nvPr/>
        </p:nvPicPr>
        <p:blipFill rotWithShape="1">
          <a:blip r:embed="rId6"/>
          <a:srcRect b="51256"/>
          <a:stretch/>
        </p:blipFill>
        <p:spPr>
          <a:xfrm>
            <a:off x="4369529" y="2413295"/>
            <a:ext cx="3893845" cy="1660764"/>
          </a:xfrm>
          <a:prstGeom prst="rect">
            <a:avLst/>
          </a:prstGeom>
        </p:spPr>
      </p:pic>
      <p:pic>
        <p:nvPicPr>
          <p:cNvPr id="24" name="Picture 23">
            <a:extLst>
              <a:ext uri="{FF2B5EF4-FFF2-40B4-BE49-F238E27FC236}">
                <a16:creationId xmlns:a16="http://schemas.microsoft.com/office/drawing/2014/main" id="{41AFFF2F-8715-4A93-A5DC-786536EC3B6B}"/>
              </a:ext>
            </a:extLst>
          </p:cNvPr>
          <p:cNvPicPr>
            <a:picLocks noChangeAspect="1"/>
          </p:cNvPicPr>
          <p:nvPr/>
        </p:nvPicPr>
        <p:blipFill>
          <a:blip r:embed="rId7"/>
          <a:stretch>
            <a:fillRect/>
          </a:stretch>
        </p:blipFill>
        <p:spPr>
          <a:xfrm>
            <a:off x="8319587" y="2322765"/>
            <a:ext cx="3429500" cy="1487931"/>
          </a:xfrm>
          <a:prstGeom prst="rect">
            <a:avLst/>
          </a:prstGeom>
        </p:spPr>
      </p:pic>
      <p:pic>
        <p:nvPicPr>
          <p:cNvPr id="25" name="Picture 24">
            <a:extLst>
              <a:ext uri="{FF2B5EF4-FFF2-40B4-BE49-F238E27FC236}">
                <a16:creationId xmlns:a16="http://schemas.microsoft.com/office/drawing/2014/main" id="{38FCCDB4-BA17-4D08-9D3E-FED6294503F3}"/>
              </a:ext>
            </a:extLst>
          </p:cNvPr>
          <p:cNvPicPr>
            <a:picLocks noChangeAspect="1"/>
          </p:cNvPicPr>
          <p:nvPr/>
        </p:nvPicPr>
        <p:blipFill rotWithShape="1">
          <a:blip r:embed="rId6"/>
          <a:srcRect t="50265" b="1"/>
          <a:stretch/>
        </p:blipFill>
        <p:spPr>
          <a:xfrm>
            <a:off x="4369528" y="4220101"/>
            <a:ext cx="3893845" cy="1694505"/>
          </a:xfrm>
          <a:prstGeom prst="rect">
            <a:avLst/>
          </a:prstGeom>
        </p:spPr>
      </p:pic>
      <p:sp>
        <p:nvSpPr>
          <p:cNvPr id="26" name="TextBox 25">
            <a:extLst>
              <a:ext uri="{FF2B5EF4-FFF2-40B4-BE49-F238E27FC236}">
                <a16:creationId xmlns:a16="http://schemas.microsoft.com/office/drawing/2014/main" id="{25BA32C4-F5A7-4679-A8CF-12B955E8D79D}"/>
              </a:ext>
            </a:extLst>
          </p:cNvPr>
          <p:cNvSpPr txBox="1"/>
          <p:nvPr/>
        </p:nvSpPr>
        <p:spPr>
          <a:xfrm>
            <a:off x="442912" y="6040800"/>
            <a:ext cx="6770713" cy="215444"/>
          </a:xfrm>
          <a:prstGeom prst="rect">
            <a:avLst/>
          </a:prstGeom>
          <a:noFill/>
        </p:spPr>
        <p:txBody>
          <a:bodyPr wrap="square" lIns="0" rtlCol="0">
            <a:spAutoFit/>
          </a:bodyPr>
          <a:lstStyle/>
          <a:p>
            <a:pPr marL="228600" indent="-228600">
              <a:buFont typeface="+mj-lt"/>
              <a:buAutoNum type="arabicPeriod"/>
            </a:pPr>
            <a:r>
              <a:rPr lang="en-US" sz="800"/>
              <a:t>https://www.stadt-koeln.de/politik-und-verwaltung/stadtentwicklung/koelner-perspektiven-2030/index.html</a:t>
            </a:r>
          </a:p>
        </p:txBody>
      </p:sp>
      <p:sp>
        <p:nvSpPr>
          <p:cNvPr id="3" name="Slide Number Placeholder 2">
            <a:extLst>
              <a:ext uri="{FF2B5EF4-FFF2-40B4-BE49-F238E27FC236}">
                <a16:creationId xmlns:a16="http://schemas.microsoft.com/office/drawing/2014/main" id="{ED08FB9E-0BC9-4D36-A18F-1A6DCDDB1871}"/>
              </a:ext>
            </a:extLst>
          </p:cNvPr>
          <p:cNvSpPr>
            <a:spLocks noGrp="1"/>
          </p:cNvSpPr>
          <p:nvPr>
            <p:ph type="sldNum" sz="quarter" idx="12"/>
          </p:nvPr>
        </p:nvSpPr>
        <p:spPr/>
        <p:txBody>
          <a:bodyPr/>
          <a:lstStyle/>
          <a:p>
            <a:fld id="{8B38AFF4-7D76-4C11-9978-EC4A934EDF04}" type="slidenum">
              <a:rPr lang="de-DE" smtClean="0"/>
              <a:pPr/>
              <a:t>6</a:t>
            </a:fld>
            <a:endParaRPr lang="de-DE"/>
          </a:p>
        </p:txBody>
      </p:sp>
      <p:sp>
        <p:nvSpPr>
          <p:cNvPr id="8" name="Date Placeholder 7">
            <a:extLst>
              <a:ext uri="{FF2B5EF4-FFF2-40B4-BE49-F238E27FC236}">
                <a16:creationId xmlns:a16="http://schemas.microsoft.com/office/drawing/2014/main" id="{B3D94E07-4D57-47F5-B416-301CBB2C0950}"/>
              </a:ext>
            </a:extLst>
          </p:cNvPr>
          <p:cNvSpPr>
            <a:spLocks noGrp="1"/>
          </p:cNvSpPr>
          <p:nvPr>
            <p:ph type="dt" sz="half" idx="10"/>
          </p:nvPr>
        </p:nvSpPr>
        <p:spPr/>
        <p:txBody>
          <a:bodyPr/>
          <a:lstStyle/>
          <a:p>
            <a:r>
              <a:rPr lang="de-DE"/>
              <a:t>April 2024</a:t>
            </a:r>
          </a:p>
        </p:txBody>
      </p:sp>
      <p:sp>
        <p:nvSpPr>
          <p:cNvPr id="9" name="Footer Placeholder 8">
            <a:extLst>
              <a:ext uri="{FF2B5EF4-FFF2-40B4-BE49-F238E27FC236}">
                <a16:creationId xmlns:a16="http://schemas.microsoft.com/office/drawing/2014/main" id="{F800BBCE-7DFB-402D-A086-FA98F81F9C12}"/>
              </a:ext>
            </a:extLst>
          </p:cNvPr>
          <p:cNvSpPr>
            <a:spLocks noGrp="1"/>
          </p:cNvSpPr>
          <p:nvPr>
            <p:ph type="ftr" sz="quarter" idx="11"/>
          </p:nvPr>
        </p:nvSpPr>
        <p:spPr>
          <a:xfrm>
            <a:off x="442912" y="6355080"/>
            <a:ext cx="5473701" cy="137160"/>
          </a:xfrm>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139687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744A6D-CF68-4EDD-9E46-4CB3012CB8D9}"/>
              </a:ext>
            </a:extLst>
          </p:cNvPr>
          <p:cNvGraphicFramePr>
            <a:graphicFrameLocks noChangeAspect="1"/>
          </p:cNvGraphicFramePr>
          <p:nvPr>
            <p:custDataLst>
              <p:tags r:id="rId1"/>
            </p:custDataLst>
            <p:extLst>
              <p:ext uri="{D42A27DB-BD31-4B8C-83A1-F6EECF244321}">
                <p14:modId xmlns:p14="http://schemas.microsoft.com/office/powerpoint/2010/main" val="2821615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Object 6" hidden="1">
                        <a:extLst>
                          <a:ext uri="{FF2B5EF4-FFF2-40B4-BE49-F238E27FC236}">
                            <a16:creationId xmlns:a16="http://schemas.microsoft.com/office/drawing/2014/main" id="{DC744A6D-CF68-4EDD-9E46-4CB3012CB8D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54C387C-4F22-47B0-AC59-5A4B968D61F9}"/>
              </a:ext>
            </a:extLst>
          </p:cNvPr>
          <p:cNvSpPr>
            <a:spLocks noGrp="1"/>
          </p:cNvSpPr>
          <p:nvPr>
            <p:ph type="title"/>
          </p:nvPr>
        </p:nvSpPr>
        <p:spPr/>
        <p:txBody>
          <a:bodyPr vert="horz"/>
          <a:lstStyle/>
          <a:p>
            <a:r>
              <a:rPr lang="de-DE"/>
              <a:t>2030+ Plan of the county government</a:t>
            </a:r>
          </a:p>
        </p:txBody>
      </p:sp>
      <p:pic>
        <p:nvPicPr>
          <p:cNvPr id="9" name="Picture 8">
            <a:extLst>
              <a:ext uri="{FF2B5EF4-FFF2-40B4-BE49-F238E27FC236}">
                <a16:creationId xmlns:a16="http://schemas.microsoft.com/office/drawing/2014/main" id="{578F6448-36AC-4D7E-9336-E389BB169A12}"/>
              </a:ext>
            </a:extLst>
          </p:cNvPr>
          <p:cNvPicPr>
            <a:picLocks noChangeAspect="1"/>
          </p:cNvPicPr>
          <p:nvPr/>
        </p:nvPicPr>
        <p:blipFill>
          <a:blip r:embed="rId5"/>
          <a:stretch>
            <a:fillRect/>
          </a:stretch>
        </p:blipFill>
        <p:spPr>
          <a:xfrm>
            <a:off x="442913" y="1511928"/>
            <a:ext cx="4336584" cy="4585495"/>
          </a:xfrm>
          <a:prstGeom prst="rect">
            <a:avLst/>
          </a:prstGeom>
        </p:spPr>
      </p:pic>
      <p:pic>
        <p:nvPicPr>
          <p:cNvPr id="11" name="Picture 10">
            <a:extLst>
              <a:ext uri="{FF2B5EF4-FFF2-40B4-BE49-F238E27FC236}">
                <a16:creationId xmlns:a16="http://schemas.microsoft.com/office/drawing/2014/main" id="{E687F68C-2A26-4DF2-907A-0DA38483C39D}"/>
              </a:ext>
            </a:extLst>
          </p:cNvPr>
          <p:cNvPicPr>
            <a:picLocks noChangeAspect="1"/>
          </p:cNvPicPr>
          <p:nvPr/>
        </p:nvPicPr>
        <p:blipFill>
          <a:blip r:embed="rId6"/>
          <a:stretch>
            <a:fillRect/>
          </a:stretch>
        </p:blipFill>
        <p:spPr>
          <a:xfrm>
            <a:off x="5916613" y="1479141"/>
            <a:ext cx="4336583" cy="4651068"/>
          </a:xfrm>
          <a:prstGeom prst="rect">
            <a:avLst/>
          </a:prstGeom>
        </p:spPr>
      </p:pic>
      <p:sp>
        <p:nvSpPr>
          <p:cNvPr id="3" name="Slide Number Placeholder 2">
            <a:extLst>
              <a:ext uri="{FF2B5EF4-FFF2-40B4-BE49-F238E27FC236}">
                <a16:creationId xmlns:a16="http://schemas.microsoft.com/office/drawing/2014/main" id="{32E503EB-2194-437F-9DA2-9DE76AFAFCDD}"/>
              </a:ext>
            </a:extLst>
          </p:cNvPr>
          <p:cNvSpPr>
            <a:spLocks noGrp="1"/>
          </p:cNvSpPr>
          <p:nvPr>
            <p:ph type="sldNum" sz="quarter" idx="12"/>
          </p:nvPr>
        </p:nvSpPr>
        <p:spPr/>
        <p:txBody>
          <a:bodyPr/>
          <a:lstStyle/>
          <a:p>
            <a:fld id="{8B38AFF4-7D76-4C11-9978-EC4A934EDF04}" type="slidenum">
              <a:rPr lang="de-DE" smtClean="0"/>
              <a:pPr/>
              <a:t>7</a:t>
            </a:fld>
            <a:endParaRPr lang="de-DE"/>
          </a:p>
        </p:txBody>
      </p:sp>
      <p:sp>
        <p:nvSpPr>
          <p:cNvPr id="8" name="Date Placeholder 7">
            <a:extLst>
              <a:ext uri="{FF2B5EF4-FFF2-40B4-BE49-F238E27FC236}">
                <a16:creationId xmlns:a16="http://schemas.microsoft.com/office/drawing/2014/main" id="{62C4A6AF-2985-4349-AE4B-927460361105}"/>
              </a:ext>
            </a:extLst>
          </p:cNvPr>
          <p:cNvSpPr>
            <a:spLocks noGrp="1"/>
          </p:cNvSpPr>
          <p:nvPr>
            <p:ph type="dt" sz="half" idx="10"/>
          </p:nvPr>
        </p:nvSpPr>
        <p:spPr/>
        <p:txBody>
          <a:bodyPr/>
          <a:lstStyle/>
          <a:p>
            <a:r>
              <a:rPr lang="de-DE"/>
              <a:t>April 2024</a:t>
            </a:r>
          </a:p>
        </p:txBody>
      </p:sp>
      <p:sp>
        <p:nvSpPr>
          <p:cNvPr id="10" name="Footer Placeholder 9">
            <a:extLst>
              <a:ext uri="{FF2B5EF4-FFF2-40B4-BE49-F238E27FC236}">
                <a16:creationId xmlns:a16="http://schemas.microsoft.com/office/drawing/2014/main" id="{7AD12D7A-5DA9-438D-82C0-9E046EA81F1B}"/>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16873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B92386A-D347-4666-A701-7C9252AD0C39}"/>
              </a:ext>
            </a:extLst>
          </p:cNvPr>
          <p:cNvGraphicFramePr>
            <a:graphicFrameLocks noChangeAspect="1"/>
          </p:cNvGraphicFramePr>
          <p:nvPr>
            <p:custDataLst>
              <p:tags r:id="rId1"/>
            </p:custDataLst>
            <p:extLst>
              <p:ext uri="{D42A27DB-BD31-4B8C-83A1-F6EECF244321}">
                <p14:modId xmlns:p14="http://schemas.microsoft.com/office/powerpoint/2010/main" val="284912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8" name="Object 7" hidden="1">
                        <a:extLst>
                          <a:ext uri="{FF2B5EF4-FFF2-40B4-BE49-F238E27FC236}">
                            <a16:creationId xmlns:a16="http://schemas.microsoft.com/office/drawing/2014/main" id="{CB92386A-D347-4666-A701-7C9252AD0C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4CE604-C999-4CAF-8DD5-B19414AE5DCF}"/>
              </a:ext>
            </a:extLst>
          </p:cNvPr>
          <p:cNvSpPr>
            <a:spLocks noGrp="1"/>
          </p:cNvSpPr>
          <p:nvPr>
            <p:ph type="title"/>
          </p:nvPr>
        </p:nvSpPr>
        <p:spPr/>
        <p:txBody>
          <a:bodyPr vert="horz"/>
          <a:lstStyle/>
          <a:p>
            <a:r>
              <a:rPr lang="de-DE"/>
              <a:t>Budget Plan 2023</a:t>
            </a:r>
          </a:p>
        </p:txBody>
      </p:sp>
      <p:graphicFrame>
        <p:nvGraphicFramePr>
          <p:cNvPr id="9" name="Table 9">
            <a:extLst>
              <a:ext uri="{FF2B5EF4-FFF2-40B4-BE49-F238E27FC236}">
                <a16:creationId xmlns:a16="http://schemas.microsoft.com/office/drawing/2014/main" id="{B970B968-12E3-4E83-8428-680568305091}"/>
              </a:ext>
            </a:extLst>
          </p:cNvPr>
          <p:cNvGraphicFramePr>
            <a:graphicFrameLocks noGrp="1"/>
          </p:cNvGraphicFramePr>
          <p:nvPr>
            <p:extLst>
              <p:ext uri="{D42A27DB-BD31-4B8C-83A1-F6EECF244321}">
                <p14:modId xmlns:p14="http://schemas.microsoft.com/office/powerpoint/2010/main" val="4262379595"/>
              </p:ext>
            </p:extLst>
          </p:nvPr>
        </p:nvGraphicFramePr>
        <p:xfrm>
          <a:off x="442910" y="1635395"/>
          <a:ext cx="11306178" cy="4306080"/>
        </p:xfrm>
        <a:graphic>
          <a:graphicData uri="http://schemas.openxmlformats.org/drawingml/2006/table">
            <a:tbl>
              <a:tblPr firstRow="1" bandRow="1">
                <a:tableStyleId>{EB344D84-9AFB-497E-A393-DC336BA19D2E}</a:tableStyleId>
              </a:tblPr>
              <a:tblGrid>
                <a:gridCol w="2479483">
                  <a:extLst>
                    <a:ext uri="{9D8B030D-6E8A-4147-A177-3AD203B41FA5}">
                      <a16:colId xmlns:a16="http://schemas.microsoft.com/office/drawing/2014/main" val="3679779039"/>
                    </a:ext>
                  </a:extLst>
                </a:gridCol>
                <a:gridCol w="1765339">
                  <a:extLst>
                    <a:ext uri="{9D8B030D-6E8A-4147-A177-3AD203B41FA5}">
                      <a16:colId xmlns:a16="http://schemas.microsoft.com/office/drawing/2014/main" val="3269933516"/>
                    </a:ext>
                  </a:extLst>
                </a:gridCol>
                <a:gridCol w="1765339">
                  <a:extLst>
                    <a:ext uri="{9D8B030D-6E8A-4147-A177-3AD203B41FA5}">
                      <a16:colId xmlns:a16="http://schemas.microsoft.com/office/drawing/2014/main" val="2727694303"/>
                    </a:ext>
                  </a:extLst>
                </a:gridCol>
                <a:gridCol w="1765339">
                  <a:extLst>
                    <a:ext uri="{9D8B030D-6E8A-4147-A177-3AD203B41FA5}">
                      <a16:colId xmlns:a16="http://schemas.microsoft.com/office/drawing/2014/main" val="2371524321"/>
                    </a:ext>
                  </a:extLst>
                </a:gridCol>
                <a:gridCol w="1765339">
                  <a:extLst>
                    <a:ext uri="{9D8B030D-6E8A-4147-A177-3AD203B41FA5}">
                      <a16:colId xmlns:a16="http://schemas.microsoft.com/office/drawing/2014/main" val="1176922559"/>
                    </a:ext>
                  </a:extLst>
                </a:gridCol>
                <a:gridCol w="1765339">
                  <a:extLst>
                    <a:ext uri="{9D8B030D-6E8A-4147-A177-3AD203B41FA5}">
                      <a16:colId xmlns:a16="http://schemas.microsoft.com/office/drawing/2014/main" val="1044413623"/>
                    </a:ext>
                  </a:extLst>
                </a:gridCol>
              </a:tblGrid>
              <a:tr h="211374">
                <a:tc>
                  <a:txBody>
                    <a:bodyPr/>
                    <a:lstStyle/>
                    <a:p>
                      <a:pPr rtl="0"/>
                      <a:r>
                        <a:rPr lang="en-US" sz="800"/>
                        <a:t>Product area</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rtl="0"/>
                      <a:r>
                        <a:rPr lang="en-US" sz="800"/>
                        <a:t>Distribution of expenses of all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de-DE" sz="800"/>
                    </a:p>
                  </a:txBody>
                  <a:tcPr/>
                </a:tc>
                <a:tc gridSpan="2">
                  <a:txBody>
                    <a:bodyPr/>
                    <a:lstStyle/>
                    <a:p>
                      <a:pPr rtl="0"/>
                      <a:r>
                        <a:rPr lang="en-US" sz="800"/>
                        <a:t>Distribution of revenues of all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de-DE" sz="800"/>
                    </a:p>
                  </a:txBody>
                  <a:tcPr/>
                </a:tc>
                <a:tc>
                  <a:txBody>
                    <a:bodyPr/>
                    <a:lstStyle/>
                    <a:p>
                      <a:pPr rtl="0"/>
                      <a:r>
                        <a:rPr lang="en-US" sz="800"/>
                        <a:t>Result of the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8097685"/>
                  </a:ext>
                </a:extLst>
              </a:tr>
              <a:tr h="211374">
                <a:tc>
                  <a:txBody>
                    <a:bodyPr/>
                    <a:lstStyle/>
                    <a:p>
                      <a:pPr rtl="0"/>
                      <a:endParaRPr lang="en-US" sz="800"/>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391969492"/>
                  </a:ext>
                </a:extLst>
              </a:tr>
              <a:tr h="144000">
                <a:tc>
                  <a:txBody>
                    <a:bodyPr/>
                    <a:lstStyle/>
                    <a:p>
                      <a:pPr algn="l" rtl="0" fontAlgn="ctr"/>
                      <a:r>
                        <a:rPr lang="de-DE" sz="800" b="0" i="0" u="none" strike="noStrike">
                          <a:solidFill>
                            <a:srgbClr val="000000"/>
                          </a:solidFill>
                          <a:effectLst/>
                          <a:latin typeface="Arial (body)"/>
                        </a:rPr>
                        <a:t>Internal Management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549.626.775</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9,66</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106.430.888</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1,87</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-443.195.887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1448972817"/>
                  </a:ext>
                </a:extLst>
              </a:tr>
              <a:tr h="212400">
                <a:tc>
                  <a:txBody>
                    <a:bodyPr/>
                    <a:lstStyle/>
                    <a:p>
                      <a:pPr algn="l" rtl="0" fontAlgn="ctr"/>
                      <a:r>
                        <a:rPr lang="de-DE" sz="800" b="0" i="0" u="none" strike="noStrike">
                          <a:solidFill>
                            <a:srgbClr val="000000"/>
                          </a:solidFill>
                          <a:effectLst/>
                          <a:latin typeface="Arial (body)"/>
                        </a:rPr>
                        <a:t>Security and Order</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382.920.349</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6,73</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206.300.278</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3,62</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-176.620.071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75399687"/>
                  </a:ext>
                </a:extLst>
              </a:tr>
              <a:tr h="212400">
                <a:tc>
                  <a:txBody>
                    <a:bodyPr/>
                    <a:lstStyle/>
                    <a:p>
                      <a:pPr algn="l" rtl="0" fontAlgn="ctr"/>
                      <a:r>
                        <a:rPr lang="de-DE" sz="800" b="0" i="0" u="none" strike="noStrike">
                          <a:solidFill>
                            <a:srgbClr val="000000"/>
                          </a:solidFill>
                          <a:effectLst/>
                          <a:latin typeface="Arial (body)"/>
                        </a:rPr>
                        <a:t>School </a:t>
                      </a:r>
                      <a:r>
                        <a:rPr lang="de-DE" sz="800" b="0" i="0" u="none" strike="noStrike" err="1">
                          <a:solidFill>
                            <a:srgbClr val="000000"/>
                          </a:solidFill>
                          <a:effectLst/>
                          <a:latin typeface="Arial (body)"/>
                        </a:rPr>
                        <a:t>authority</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functions</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509.338.226</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8,95</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157.470.599</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2,77</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-351.867.626</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646423340"/>
                  </a:ext>
                </a:extLst>
              </a:tr>
              <a:tr h="212400">
                <a:tc>
                  <a:txBody>
                    <a:bodyPr/>
                    <a:lstStyle/>
                    <a:p>
                      <a:pPr algn="l" rtl="0" fontAlgn="ctr"/>
                      <a:r>
                        <a:rPr lang="de-DE" sz="800" b="0" i="0" u="none" strike="noStrike">
                          <a:solidFill>
                            <a:srgbClr val="000000"/>
                          </a:solidFill>
                          <a:effectLst/>
                          <a:latin typeface="Arial (body)"/>
                        </a:rPr>
                        <a:t>Culture and Science</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280.083.848</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4,92</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32.318.658</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0,57</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 -247.765.191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422130126"/>
                  </a:ext>
                </a:extLst>
              </a:tr>
              <a:tr h="212400">
                <a:tc>
                  <a:txBody>
                    <a:bodyPr/>
                    <a:lstStyle/>
                    <a:p>
                      <a:pPr algn="l" rtl="0" fontAlgn="ctr"/>
                      <a:r>
                        <a:rPr lang="de-DE" sz="800" b="0" i="0" u="none" strike="noStrike" err="1">
                          <a:solidFill>
                            <a:srgbClr val="000000"/>
                          </a:solidFill>
                          <a:effectLst/>
                          <a:latin typeface="Arial (body)"/>
                        </a:rPr>
                        <a:t>Social</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assistance</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1.272.337.738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22,36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823.841.573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14,47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-448.496.165</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705302960"/>
                  </a:ext>
                </a:extLst>
              </a:tr>
              <a:tr h="212400">
                <a:tc>
                  <a:txBody>
                    <a:bodyPr/>
                    <a:lstStyle/>
                    <a:p>
                      <a:pPr algn="l" rtl="0" fontAlgn="ctr"/>
                      <a:r>
                        <a:rPr lang="en-US" sz="800" b="0" i="0" u="none" strike="noStrike">
                          <a:solidFill>
                            <a:srgbClr val="000000"/>
                          </a:solidFill>
                          <a:effectLst/>
                          <a:latin typeface="Arial (body)"/>
                        </a:rPr>
                        <a:t>Child, youth and family services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1.097.249.616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19,29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473.771.434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8,32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-623.478.182</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674188903"/>
                  </a:ext>
                </a:extLst>
              </a:tr>
              <a:tr h="212400">
                <a:tc>
                  <a:txBody>
                    <a:bodyPr/>
                    <a:lstStyle/>
                    <a:p>
                      <a:pPr algn="l" rtl="0" fontAlgn="ctr"/>
                      <a:r>
                        <a:rPr lang="de-DE" sz="800" b="0" i="0" u="none" strike="noStrike">
                          <a:solidFill>
                            <a:srgbClr val="000000"/>
                          </a:solidFill>
                          <a:effectLst/>
                          <a:latin typeface="Arial (body)"/>
                        </a:rPr>
                        <a:t>Health services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66.427.329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1,17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7.388.046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-59.039.283</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658924915"/>
                  </a:ext>
                </a:extLst>
              </a:tr>
              <a:tr h="212400">
                <a:tc>
                  <a:txBody>
                    <a:bodyPr/>
                    <a:lstStyle/>
                    <a:p>
                      <a:pPr algn="l" rtl="0" fontAlgn="ctr"/>
                      <a:r>
                        <a:rPr lang="de-DE" sz="800" b="0" i="0" u="none" strike="noStrike">
                          <a:solidFill>
                            <a:srgbClr val="000000"/>
                          </a:solidFill>
                          <a:effectLst/>
                          <a:latin typeface="Arial (body)"/>
                        </a:rPr>
                        <a:t>Sports </a:t>
                      </a:r>
                      <a:r>
                        <a:rPr lang="de-DE" sz="800" b="0" i="0" u="none" strike="noStrike" err="1">
                          <a:solidFill>
                            <a:srgbClr val="000000"/>
                          </a:solidFill>
                          <a:effectLst/>
                          <a:latin typeface="Arial (body)"/>
                        </a:rPr>
                        <a:t>promotion</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40.924.725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0,72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5.867.972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-35.056.754</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923545531"/>
                  </a:ext>
                </a:extLst>
              </a:tr>
              <a:tr h="212400">
                <a:tc>
                  <a:txBody>
                    <a:bodyPr/>
                    <a:lstStyle/>
                    <a:p>
                      <a:pPr algn="l" rtl="0" fontAlgn="ctr"/>
                      <a:r>
                        <a:rPr lang="de-DE" sz="800" b="0" i="0" u="none" strike="noStrike" err="1">
                          <a:solidFill>
                            <a:srgbClr val="000000"/>
                          </a:solidFill>
                          <a:effectLst/>
                          <a:latin typeface="Arial (body)"/>
                        </a:rPr>
                        <a:t>Spatial</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Planning</a:t>
                      </a:r>
                      <a:r>
                        <a:rPr lang="de-DE" sz="800" b="0" i="0" u="none" strike="noStrike">
                          <a:solidFill>
                            <a:srgbClr val="000000"/>
                          </a:solidFill>
                          <a:effectLst/>
                          <a:latin typeface="Arial (body)"/>
                        </a:rPr>
                        <a:t> and Development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52.347.431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0,92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7.009.025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-45.338.407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845200942"/>
                  </a:ext>
                </a:extLst>
              </a:tr>
              <a:tr h="212400">
                <a:tc>
                  <a:txBody>
                    <a:bodyPr/>
                    <a:lstStyle/>
                    <a:p>
                      <a:pPr algn="l" rtl="0" fontAlgn="ctr"/>
                      <a:r>
                        <a:rPr lang="de-DE" sz="800" b="0" i="0" u="none" strike="noStrike">
                          <a:solidFill>
                            <a:srgbClr val="000000"/>
                          </a:solidFill>
                          <a:effectLst/>
                          <a:latin typeface="Arial (body)"/>
                        </a:rPr>
                        <a:t>Construction and Housing</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258.572.833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4,54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151.814.834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-106.758.000</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246636378"/>
                  </a:ext>
                </a:extLst>
              </a:tr>
              <a:tr h="212400">
                <a:tc>
                  <a:txBody>
                    <a:bodyPr/>
                    <a:lstStyle/>
                    <a:p>
                      <a:pPr algn="l" rtl="0" fontAlgn="ctr"/>
                      <a:r>
                        <a:rPr lang="de-DE" sz="800" b="0" i="0" u="none" strike="noStrike">
                          <a:solidFill>
                            <a:srgbClr val="000000"/>
                          </a:solidFill>
                          <a:effectLst/>
                          <a:latin typeface="Arial (body)"/>
                        </a:rPr>
                        <a:t>Utilities and </a:t>
                      </a:r>
                      <a:r>
                        <a:rPr lang="de-DE" sz="800" b="0" i="0" u="none" strike="noStrike" err="1">
                          <a:solidFill>
                            <a:srgbClr val="000000"/>
                          </a:solidFill>
                          <a:effectLst/>
                          <a:latin typeface="Arial (body)"/>
                        </a:rPr>
                        <a:t>Waste</a:t>
                      </a:r>
                      <a:r>
                        <a:rPr lang="de-DE" sz="800" b="0" i="0" u="none" strike="noStrike">
                          <a:solidFill>
                            <a:srgbClr val="000000"/>
                          </a:solidFill>
                          <a:effectLst/>
                          <a:latin typeface="Arial (body)"/>
                        </a:rPr>
                        <a:t> Management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14.308.210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0,25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92.937.188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1,63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78.628.978</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282026320"/>
                  </a:ext>
                </a:extLst>
              </a:tr>
              <a:tr h="212400">
                <a:tc>
                  <a:txBody>
                    <a:bodyPr/>
                    <a:lstStyle/>
                    <a:p>
                      <a:pPr algn="l" rtl="0" fontAlgn="ctr"/>
                      <a:r>
                        <a:rPr lang="en-US" sz="800" b="0" i="0" u="none" strike="noStrike">
                          <a:solidFill>
                            <a:srgbClr val="000000"/>
                          </a:solidFill>
                          <a:effectLst/>
                          <a:latin typeface="Arial (body)"/>
                        </a:rPr>
                        <a:t>Transport areas and facilities, public transport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334.827.179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5,89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135.670.625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2,38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-199.156.554</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839520279"/>
                  </a:ext>
                </a:extLst>
              </a:tr>
              <a:tr h="212400">
                <a:tc>
                  <a:txBody>
                    <a:bodyPr/>
                    <a:lstStyle/>
                    <a:p>
                      <a:pPr algn="l" rtl="0" fontAlgn="ctr"/>
                      <a:r>
                        <a:rPr lang="de-DE" sz="800" b="0" i="0" u="none" strike="noStrike">
                          <a:solidFill>
                            <a:srgbClr val="000000"/>
                          </a:solidFill>
                          <a:effectLst/>
                          <a:latin typeface="Arial (body)"/>
                        </a:rPr>
                        <a:t>Nature and </a:t>
                      </a:r>
                      <a:r>
                        <a:rPr lang="de-DE" sz="800" b="0" i="0" u="none" strike="noStrike" err="1">
                          <a:solidFill>
                            <a:srgbClr val="000000"/>
                          </a:solidFill>
                          <a:effectLst/>
                          <a:latin typeface="Arial (body)"/>
                        </a:rPr>
                        <a:t>landscape</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conservation</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105.067.703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25.506.243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0,45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-79.561.460</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662130635"/>
                  </a:ext>
                </a:extLst>
              </a:tr>
              <a:tr h="212400">
                <a:tc>
                  <a:txBody>
                    <a:bodyPr/>
                    <a:lstStyle/>
                    <a:p>
                      <a:pPr algn="l" rtl="0" fontAlgn="ctr"/>
                      <a:r>
                        <a:rPr lang="de-DE" sz="800" b="0" i="0" u="none" strike="noStrike">
                          <a:solidFill>
                            <a:srgbClr val="000000"/>
                          </a:solidFill>
                          <a:effectLst/>
                          <a:latin typeface="Arial (body)"/>
                        </a:rPr>
                        <a:t>Environmental </a:t>
                      </a:r>
                      <a:r>
                        <a:rPr lang="de-DE" sz="800" b="0" i="0" u="none" strike="noStrike" err="1">
                          <a:solidFill>
                            <a:srgbClr val="000000"/>
                          </a:solidFill>
                          <a:effectLst/>
                          <a:latin typeface="Arial (body)"/>
                        </a:rPr>
                        <a:t>protection</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26.252.136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0,46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1.815.138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-24.436.997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324983799"/>
                  </a:ext>
                </a:extLst>
              </a:tr>
              <a:tr h="212400">
                <a:tc>
                  <a:txBody>
                    <a:bodyPr/>
                    <a:lstStyle/>
                    <a:p>
                      <a:pPr algn="l" rtl="0" fontAlgn="ctr"/>
                      <a:r>
                        <a:rPr lang="de-DE" sz="800" b="0" i="0" u="none" strike="noStrike">
                          <a:solidFill>
                            <a:srgbClr val="000000"/>
                          </a:solidFill>
                          <a:effectLst/>
                          <a:latin typeface="Arial (body)"/>
                        </a:rPr>
                        <a:t>Economy and </a:t>
                      </a:r>
                      <a:r>
                        <a:rPr lang="de-DE" sz="800" b="0" i="0" u="none" strike="noStrike" err="1">
                          <a:solidFill>
                            <a:srgbClr val="000000"/>
                          </a:solidFill>
                          <a:effectLst/>
                          <a:latin typeface="Arial (body)"/>
                        </a:rPr>
                        <a:t>tourism</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44.390.612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0,78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49.077.353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0,86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4.686.741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984716807"/>
                  </a:ext>
                </a:extLst>
              </a:tr>
              <a:tr h="212400">
                <a:tc>
                  <a:txBody>
                    <a:bodyPr/>
                    <a:lstStyle/>
                    <a:p>
                      <a:pPr algn="l" rtl="0" fontAlgn="ctr"/>
                      <a:r>
                        <a:rPr lang="de-DE" sz="800" b="0" i="0" u="none" strike="noStrike">
                          <a:solidFill>
                            <a:srgbClr val="000000"/>
                          </a:solidFill>
                          <a:effectLst/>
                          <a:latin typeface="Arial (body)"/>
                        </a:rPr>
                        <a:t>General </a:t>
                      </a:r>
                      <a:r>
                        <a:rPr lang="de-DE" sz="800" b="0" i="0" u="none" strike="noStrike" err="1">
                          <a:solidFill>
                            <a:srgbClr val="000000"/>
                          </a:solidFill>
                          <a:effectLst/>
                          <a:latin typeface="Arial (body)"/>
                        </a:rPr>
                        <a:t>financial</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management</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650.587.510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11,44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3.408.151.546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59,87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2.757.564.036</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1120605149"/>
                  </a:ext>
                </a:extLst>
              </a:tr>
              <a:tr h="212400">
                <a:tc>
                  <a:txBody>
                    <a:bodyPr/>
                    <a:lstStyle/>
                    <a:p>
                      <a:pPr algn="l" rtl="0" fontAlgn="ctr"/>
                      <a:r>
                        <a:rPr lang="de-DE" sz="800" b="0" i="0" u="none" strike="noStrike">
                          <a:solidFill>
                            <a:srgbClr val="000000"/>
                          </a:solidFill>
                          <a:effectLst/>
                          <a:latin typeface="Arial (body)"/>
                        </a:rPr>
                        <a:t>Foundations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4.158.816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6.930.000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2.771.184</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453867600"/>
                  </a:ext>
                </a:extLst>
              </a:tr>
              <a:tr h="212400">
                <a:tc>
                  <a:txBody>
                    <a:bodyPr/>
                    <a:lstStyle/>
                    <a:p>
                      <a:pPr algn="l" rtl="0" fontAlgn="ctr"/>
                      <a:r>
                        <a:rPr lang="de-DE" sz="800" b="0" i="0" u="none" strike="noStrike" err="1">
                          <a:solidFill>
                            <a:srgbClr val="000000"/>
                          </a:solidFill>
                          <a:effectLst/>
                          <a:latin typeface="Arial (body)"/>
                        </a:rPr>
                        <a:t>District-oriented</a:t>
                      </a:r>
                      <a:r>
                        <a:rPr lang="de-DE" sz="800" b="0" i="0" u="none" strike="noStrike">
                          <a:solidFill>
                            <a:srgbClr val="000000"/>
                          </a:solidFill>
                          <a:effectLst/>
                          <a:latin typeface="Arial (body)"/>
                        </a:rPr>
                        <a:t> </a:t>
                      </a:r>
                      <a:r>
                        <a:rPr lang="de-DE" sz="800" b="0" i="0" u="none" strike="noStrike" err="1">
                          <a:solidFill>
                            <a:srgbClr val="000000"/>
                          </a:solidFill>
                          <a:effectLst/>
                          <a:latin typeface="Arial (body)"/>
                        </a:rPr>
                        <a:t>funds</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0,00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0,00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2906360"/>
                  </a:ext>
                </a:extLst>
              </a:tr>
            </a:tbl>
          </a:graphicData>
        </a:graphic>
      </p:graphicFrame>
      <p:sp>
        <p:nvSpPr>
          <p:cNvPr id="13" name="TextBox 12">
            <a:extLst>
              <a:ext uri="{FF2B5EF4-FFF2-40B4-BE49-F238E27FC236}">
                <a16:creationId xmlns:a16="http://schemas.microsoft.com/office/drawing/2014/main" id="{E4F960EE-091A-4ABB-B659-DE48CB5D8D1D}"/>
              </a:ext>
            </a:extLst>
          </p:cNvPr>
          <p:cNvSpPr txBox="1"/>
          <p:nvPr/>
        </p:nvSpPr>
        <p:spPr>
          <a:xfrm>
            <a:off x="442800" y="6040800"/>
            <a:ext cx="6770713" cy="215444"/>
          </a:xfrm>
          <a:prstGeom prst="rect">
            <a:avLst/>
          </a:prstGeom>
          <a:noFill/>
        </p:spPr>
        <p:txBody>
          <a:bodyPr wrap="square" lIns="0" rtlCol="0">
            <a:spAutoFit/>
          </a:bodyPr>
          <a:lstStyle/>
          <a:p>
            <a:r>
              <a:rPr lang="en-US" sz="800" dirty="0"/>
              <a:t>https://www.stadt-koeln.de/politik-und-verwaltung/finanzen/stadthaushalt</a:t>
            </a:r>
          </a:p>
        </p:txBody>
      </p:sp>
      <p:sp>
        <p:nvSpPr>
          <p:cNvPr id="3" name="Slide Number Placeholder 2">
            <a:extLst>
              <a:ext uri="{FF2B5EF4-FFF2-40B4-BE49-F238E27FC236}">
                <a16:creationId xmlns:a16="http://schemas.microsoft.com/office/drawing/2014/main" id="{7861FDAB-29D0-49BD-8D23-83657AB8357A}"/>
              </a:ext>
            </a:extLst>
          </p:cNvPr>
          <p:cNvSpPr>
            <a:spLocks noGrp="1"/>
          </p:cNvSpPr>
          <p:nvPr>
            <p:ph type="sldNum" sz="quarter" idx="12"/>
          </p:nvPr>
        </p:nvSpPr>
        <p:spPr/>
        <p:txBody>
          <a:bodyPr/>
          <a:lstStyle/>
          <a:p>
            <a:fld id="{8B38AFF4-7D76-4C11-9978-EC4A934EDF04}" type="slidenum">
              <a:rPr lang="de-DE" smtClean="0"/>
              <a:pPr/>
              <a:t>8</a:t>
            </a:fld>
            <a:endParaRPr lang="de-DE"/>
          </a:p>
        </p:txBody>
      </p:sp>
      <p:sp>
        <p:nvSpPr>
          <p:cNvPr id="7" name="Date Placeholder 6">
            <a:extLst>
              <a:ext uri="{FF2B5EF4-FFF2-40B4-BE49-F238E27FC236}">
                <a16:creationId xmlns:a16="http://schemas.microsoft.com/office/drawing/2014/main" id="{C3FC6769-F155-4841-9FF3-14A072BF48DA}"/>
              </a:ext>
            </a:extLst>
          </p:cNvPr>
          <p:cNvSpPr>
            <a:spLocks noGrp="1"/>
          </p:cNvSpPr>
          <p:nvPr>
            <p:ph type="dt" sz="half" idx="10"/>
          </p:nvPr>
        </p:nvSpPr>
        <p:spPr/>
        <p:txBody>
          <a:bodyPr/>
          <a:lstStyle/>
          <a:p>
            <a:r>
              <a:rPr lang="de-DE"/>
              <a:t>April 2024</a:t>
            </a:r>
          </a:p>
        </p:txBody>
      </p:sp>
      <p:sp>
        <p:nvSpPr>
          <p:cNvPr id="10" name="Footer Placeholder 9">
            <a:extLst>
              <a:ext uri="{FF2B5EF4-FFF2-40B4-BE49-F238E27FC236}">
                <a16:creationId xmlns:a16="http://schemas.microsoft.com/office/drawing/2014/main" id="{ECE72B16-A258-4B80-81F8-052BBE47A9EF}"/>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93874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B92386A-D347-4666-A701-7C9252AD0C39}"/>
              </a:ext>
            </a:extLst>
          </p:cNvPr>
          <p:cNvGraphicFramePr>
            <a:graphicFrameLocks noChangeAspect="1"/>
          </p:cNvGraphicFramePr>
          <p:nvPr>
            <p:custDataLst>
              <p:tags r:id="rId1"/>
            </p:custDataLst>
            <p:extLst>
              <p:ext uri="{D42A27DB-BD31-4B8C-83A1-F6EECF244321}">
                <p14:modId xmlns:p14="http://schemas.microsoft.com/office/powerpoint/2010/main" val="26415045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8" name="Object 7" hidden="1">
                        <a:extLst>
                          <a:ext uri="{FF2B5EF4-FFF2-40B4-BE49-F238E27FC236}">
                            <a16:creationId xmlns:a16="http://schemas.microsoft.com/office/drawing/2014/main" id="{CB92386A-D347-4666-A701-7C9252AD0C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14CE604-C999-4CAF-8DD5-B19414AE5DCF}"/>
              </a:ext>
            </a:extLst>
          </p:cNvPr>
          <p:cNvSpPr>
            <a:spLocks noGrp="1"/>
          </p:cNvSpPr>
          <p:nvPr>
            <p:ph type="title"/>
          </p:nvPr>
        </p:nvSpPr>
        <p:spPr/>
        <p:txBody>
          <a:bodyPr vert="horz"/>
          <a:lstStyle/>
          <a:p>
            <a:r>
              <a:rPr lang="de-DE"/>
              <a:t>Budget Plan 2024</a:t>
            </a:r>
          </a:p>
        </p:txBody>
      </p:sp>
      <p:graphicFrame>
        <p:nvGraphicFramePr>
          <p:cNvPr id="9" name="Table 9">
            <a:extLst>
              <a:ext uri="{FF2B5EF4-FFF2-40B4-BE49-F238E27FC236}">
                <a16:creationId xmlns:a16="http://schemas.microsoft.com/office/drawing/2014/main" id="{B970B968-12E3-4E83-8428-680568305091}"/>
              </a:ext>
            </a:extLst>
          </p:cNvPr>
          <p:cNvGraphicFramePr>
            <a:graphicFrameLocks noGrp="1"/>
          </p:cNvGraphicFramePr>
          <p:nvPr>
            <p:extLst>
              <p:ext uri="{D42A27DB-BD31-4B8C-83A1-F6EECF244321}">
                <p14:modId xmlns:p14="http://schemas.microsoft.com/office/powerpoint/2010/main" val="1277229400"/>
              </p:ext>
            </p:extLst>
          </p:nvPr>
        </p:nvGraphicFramePr>
        <p:xfrm>
          <a:off x="442910" y="1635395"/>
          <a:ext cx="11306178" cy="4306080"/>
        </p:xfrm>
        <a:graphic>
          <a:graphicData uri="http://schemas.openxmlformats.org/drawingml/2006/table">
            <a:tbl>
              <a:tblPr firstRow="1" bandRow="1">
                <a:tableStyleId>{EB344D84-9AFB-497E-A393-DC336BA19D2E}</a:tableStyleId>
              </a:tblPr>
              <a:tblGrid>
                <a:gridCol w="2479483">
                  <a:extLst>
                    <a:ext uri="{9D8B030D-6E8A-4147-A177-3AD203B41FA5}">
                      <a16:colId xmlns:a16="http://schemas.microsoft.com/office/drawing/2014/main" val="3679779039"/>
                    </a:ext>
                  </a:extLst>
                </a:gridCol>
                <a:gridCol w="1765339">
                  <a:extLst>
                    <a:ext uri="{9D8B030D-6E8A-4147-A177-3AD203B41FA5}">
                      <a16:colId xmlns:a16="http://schemas.microsoft.com/office/drawing/2014/main" val="3269933516"/>
                    </a:ext>
                  </a:extLst>
                </a:gridCol>
                <a:gridCol w="1765339">
                  <a:extLst>
                    <a:ext uri="{9D8B030D-6E8A-4147-A177-3AD203B41FA5}">
                      <a16:colId xmlns:a16="http://schemas.microsoft.com/office/drawing/2014/main" val="2727694303"/>
                    </a:ext>
                  </a:extLst>
                </a:gridCol>
                <a:gridCol w="1765339">
                  <a:extLst>
                    <a:ext uri="{9D8B030D-6E8A-4147-A177-3AD203B41FA5}">
                      <a16:colId xmlns:a16="http://schemas.microsoft.com/office/drawing/2014/main" val="2371524321"/>
                    </a:ext>
                  </a:extLst>
                </a:gridCol>
                <a:gridCol w="1765339">
                  <a:extLst>
                    <a:ext uri="{9D8B030D-6E8A-4147-A177-3AD203B41FA5}">
                      <a16:colId xmlns:a16="http://schemas.microsoft.com/office/drawing/2014/main" val="1176922559"/>
                    </a:ext>
                  </a:extLst>
                </a:gridCol>
                <a:gridCol w="1765339">
                  <a:extLst>
                    <a:ext uri="{9D8B030D-6E8A-4147-A177-3AD203B41FA5}">
                      <a16:colId xmlns:a16="http://schemas.microsoft.com/office/drawing/2014/main" val="1044413623"/>
                    </a:ext>
                  </a:extLst>
                </a:gridCol>
              </a:tblGrid>
              <a:tr h="212400">
                <a:tc>
                  <a:txBody>
                    <a:bodyPr/>
                    <a:lstStyle/>
                    <a:p>
                      <a:pPr rtl="0"/>
                      <a:r>
                        <a:rPr lang="en-US" sz="800"/>
                        <a:t>Product area</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rtl="0"/>
                      <a:r>
                        <a:rPr lang="en-US" sz="800"/>
                        <a:t>Distribution of expenses of all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de-DE" sz="800"/>
                    </a:p>
                  </a:txBody>
                  <a:tcPr/>
                </a:tc>
                <a:tc gridSpan="2">
                  <a:txBody>
                    <a:bodyPr/>
                    <a:lstStyle/>
                    <a:p>
                      <a:pPr rtl="0"/>
                      <a:r>
                        <a:rPr lang="en-US" sz="800"/>
                        <a:t>Distribution of revenues of all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de-DE" sz="800"/>
                    </a:p>
                  </a:txBody>
                  <a:tcPr/>
                </a:tc>
                <a:tc>
                  <a:txBody>
                    <a:bodyPr/>
                    <a:lstStyle/>
                    <a:p>
                      <a:pPr rtl="0"/>
                      <a:r>
                        <a:rPr lang="en-US" sz="800"/>
                        <a:t>Result of the product areas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8097685"/>
                  </a:ext>
                </a:extLst>
              </a:tr>
              <a:tr h="212400">
                <a:tc>
                  <a:txBody>
                    <a:bodyPr/>
                    <a:lstStyle/>
                    <a:p>
                      <a:pPr rtl="0"/>
                      <a:endParaRPr lang="en-US" sz="800"/>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R w="12700" cap="flat" cmpd="sng" algn="ctr">
                      <a:solidFill>
                        <a:schemeClr val="tx2"/>
                      </a:solid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accent3">
                        <a:lumMod val="20000"/>
                        <a:lumOff val="80000"/>
                      </a:schemeClr>
                    </a:solidFill>
                  </a:tcPr>
                </a:tc>
                <a:tc>
                  <a:txBody>
                    <a:bodyPr/>
                    <a:lstStyle/>
                    <a:p>
                      <a:pPr algn="ctr" rtl="0"/>
                      <a:r>
                        <a:rPr lang="en-US" sz="800"/>
                        <a:t>In €</a:t>
                      </a:r>
                    </a:p>
                  </a:txBody>
                  <a:tcPr>
                    <a:lnL w="12700" cap="flat" cmpd="sng" algn="ctr">
                      <a:solidFill>
                        <a:schemeClr val="tx2"/>
                      </a:solidFill>
                      <a:prstDash val="sysDash"/>
                      <a:round/>
                      <a:headEnd type="none" w="med" len="med"/>
                      <a:tailEnd type="none" w="med" len="med"/>
                    </a:lnL>
                    <a:lnT w="12700" cap="flat" cmpd="sng" algn="ctr">
                      <a:solidFill>
                        <a:schemeClr val="bg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391969492"/>
                  </a:ext>
                </a:extLst>
              </a:tr>
              <a:tr h="212400">
                <a:tc>
                  <a:txBody>
                    <a:bodyPr/>
                    <a:lstStyle/>
                    <a:p>
                      <a:pPr algn="l" rtl="0" fontAlgn="ctr"/>
                      <a:r>
                        <a:rPr lang="de-DE" sz="800" b="0" i="0" u="none" strike="noStrike">
                          <a:solidFill>
                            <a:srgbClr val="000000"/>
                          </a:solidFill>
                          <a:effectLst/>
                          <a:latin typeface="Arial (body)"/>
                        </a:rPr>
                        <a:t>Internal Management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574.989.659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9,72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102.452.228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-472.537.431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1448972817"/>
                  </a:ext>
                </a:extLst>
              </a:tr>
              <a:tr h="212400">
                <a:tc>
                  <a:txBody>
                    <a:bodyPr/>
                    <a:lstStyle/>
                    <a:p>
                      <a:pPr algn="l" rtl="0" fontAlgn="ctr"/>
                      <a:r>
                        <a:rPr lang="de-DE" sz="800" b="0" i="0" u="none" strike="noStrike">
                          <a:solidFill>
                            <a:srgbClr val="000000"/>
                          </a:solidFill>
                          <a:effectLst/>
                          <a:latin typeface="Arial (body)"/>
                        </a:rPr>
                        <a:t>Security and Order</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392.657.710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6,64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210.522.664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3,74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-182.135.046</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75399687"/>
                  </a:ext>
                </a:extLst>
              </a:tr>
              <a:tr h="212400">
                <a:tc>
                  <a:txBody>
                    <a:bodyPr/>
                    <a:lstStyle/>
                    <a:p>
                      <a:pPr algn="l" rtl="0" fontAlgn="ctr"/>
                      <a:r>
                        <a:rPr lang="de-DE" sz="800" b="0" i="0" u="none" strike="noStrike">
                          <a:solidFill>
                            <a:srgbClr val="000000"/>
                          </a:solidFill>
                          <a:effectLst/>
                          <a:latin typeface="Arial (body)"/>
                        </a:rPr>
                        <a:t>School authority functions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536.962.320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9,07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153.181.115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2,72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-383.781.204</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646423340"/>
                  </a:ext>
                </a:extLst>
              </a:tr>
              <a:tr h="212400">
                <a:tc>
                  <a:txBody>
                    <a:bodyPr/>
                    <a:lstStyle/>
                    <a:p>
                      <a:pPr algn="l" rtl="0" fontAlgn="ctr"/>
                      <a:r>
                        <a:rPr lang="de-DE" sz="800" b="0" i="0" u="none" strike="noStrike">
                          <a:solidFill>
                            <a:srgbClr val="000000"/>
                          </a:solidFill>
                          <a:effectLst/>
                          <a:latin typeface="Arial (body)"/>
                        </a:rPr>
                        <a:t>Culture and Science</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296.554.019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5,01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32.060.272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0,57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-264.493.748</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422130126"/>
                  </a:ext>
                </a:extLst>
              </a:tr>
              <a:tr h="212400">
                <a:tc>
                  <a:txBody>
                    <a:bodyPr/>
                    <a:lstStyle/>
                    <a:p>
                      <a:pPr algn="l" rtl="0" fontAlgn="ctr"/>
                      <a:r>
                        <a:rPr lang="de-DE" sz="800" b="0" i="0" u="none" strike="noStrike">
                          <a:solidFill>
                            <a:srgbClr val="000000"/>
                          </a:solidFill>
                          <a:effectLst/>
                          <a:latin typeface="Arial (body)"/>
                        </a:rPr>
                        <a:t>Social assistance</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1.286.917.101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21,75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776.886.239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13,79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-510.030.862</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705302960"/>
                  </a:ext>
                </a:extLst>
              </a:tr>
              <a:tr h="212400">
                <a:tc>
                  <a:txBody>
                    <a:bodyPr/>
                    <a:lstStyle/>
                    <a:p>
                      <a:pPr algn="l" rtl="0" fontAlgn="ctr"/>
                      <a:r>
                        <a:rPr lang="en-US" sz="800" b="0" i="0" u="none" strike="noStrike">
                          <a:solidFill>
                            <a:srgbClr val="000000"/>
                          </a:solidFill>
                          <a:effectLst/>
                          <a:latin typeface="Arial (body)"/>
                        </a:rPr>
                        <a:t>Child, youth and family services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1.124.121.381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19,00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483.263.454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8,58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-640.857.927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674188903"/>
                  </a:ext>
                </a:extLst>
              </a:tr>
              <a:tr h="212400">
                <a:tc>
                  <a:txBody>
                    <a:bodyPr/>
                    <a:lstStyle/>
                    <a:p>
                      <a:pPr algn="l" rtl="0" fontAlgn="ctr"/>
                      <a:r>
                        <a:rPr lang="de-DE" sz="800" b="0" i="0" u="none" strike="noStrike">
                          <a:solidFill>
                            <a:srgbClr val="000000"/>
                          </a:solidFill>
                          <a:effectLst/>
                          <a:latin typeface="Arial (body)"/>
                        </a:rPr>
                        <a:t>Health </a:t>
                      </a:r>
                      <a:r>
                        <a:rPr lang="de-DE" sz="800" b="0" i="0" u="none" strike="noStrike" err="1">
                          <a:solidFill>
                            <a:srgbClr val="000000"/>
                          </a:solidFill>
                          <a:effectLst/>
                          <a:latin typeface="Arial (body)"/>
                        </a:rPr>
                        <a:t>services</a:t>
                      </a:r>
                      <a:endParaRPr lang="de-DE" sz="800" b="0" i="0" u="none" strike="noStrike">
                        <a:solidFill>
                          <a:srgbClr val="000000"/>
                        </a:solidFill>
                        <a:effectLst/>
                        <a:latin typeface="Arial (body)"/>
                      </a:endParaRP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68.119.856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1,15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7.388.046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-60.731.810</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658924915"/>
                  </a:ext>
                </a:extLst>
              </a:tr>
              <a:tr h="212400">
                <a:tc>
                  <a:txBody>
                    <a:bodyPr/>
                    <a:lstStyle/>
                    <a:p>
                      <a:pPr algn="l" rtl="0" fontAlgn="ctr"/>
                      <a:r>
                        <a:rPr lang="de-DE" sz="800" b="0" i="0" u="none" strike="noStrike">
                          <a:solidFill>
                            <a:srgbClr val="000000"/>
                          </a:solidFill>
                          <a:effectLst/>
                          <a:latin typeface="Arial (body)"/>
                        </a:rPr>
                        <a:t>Sports promotion</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46.049.540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0,78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4.799.492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0,09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-41.250.048</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923545531"/>
                  </a:ext>
                </a:extLst>
              </a:tr>
              <a:tr h="212400">
                <a:tc>
                  <a:txBody>
                    <a:bodyPr/>
                    <a:lstStyle/>
                    <a:p>
                      <a:pPr algn="l" rtl="0" fontAlgn="ctr"/>
                      <a:r>
                        <a:rPr lang="de-DE" sz="800" b="0" i="0" u="none" strike="noStrike">
                          <a:solidFill>
                            <a:srgbClr val="000000"/>
                          </a:solidFill>
                          <a:effectLst/>
                          <a:latin typeface="Arial (body)"/>
                        </a:rPr>
                        <a:t>Spatial Planning and Development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48.475.455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0,82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4.061.275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-44.414.181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845200942"/>
                  </a:ext>
                </a:extLst>
              </a:tr>
              <a:tr h="212400">
                <a:tc>
                  <a:txBody>
                    <a:bodyPr/>
                    <a:lstStyle/>
                    <a:p>
                      <a:pPr algn="l" rtl="0" fontAlgn="ctr"/>
                      <a:r>
                        <a:rPr lang="de-DE" sz="800" b="0" i="0" u="none" strike="noStrike">
                          <a:solidFill>
                            <a:srgbClr val="000000"/>
                          </a:solidFill>
                          <a:effectLst/>
                          <a:latin typeface="Arial (body)"/>
                        </a:rPr>
                        <a:t>Construction and Housing</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264.363.208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4,47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138.455.731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2,46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-125.907.477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246636378"/>
                  </a:ext>
                </a:extLst>
              </a:tr>
              <a:tr h="212400">
                <a:tc>
                  <a:txBody>
                    <a:bodyPr/>
                    <a:lstStyle/>
                    <a:p>
                      <a:pPr algn="l" rtl="0" fontAlgn="ctr"/>
                      <a:r>
                        <a:rPr lang="de-DE" sz="800" b="0" i="0" u="none" strike="noStrike">
                          <a:solidFill>
                            <a:srgbClr val="000000"/>
                          </a:solidFill>
                          <a:effectLst/>
                          <a:latin typeface="Arial (body)"/>
                        </a:rPr>
                        <a:t>Utilities and Waste Management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13.879.952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0,23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91.056.464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1,62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77.176.513</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282026320"/>
                  </a:ext>
                </a:extLst>
              </a:tr>
              <a:tr h="212400">
                <a:tc>
                  <a:txBody>
                    <a:bodyPr/>
                    <a:lstStyle/>
                    <a:p>
                      <a:pPr algn="l" rtl="0" fontAlgn="ctr"/>
                      <a:r>
                        <a:rPr lang="en-US" sz="800" b="0" i="0" u="none" strike="noStrike">
                          <a:solidFill>
                            <a:srgbClr val="000000"/>
                          </a:solidFill>
                          <a:effectLst/>
                          <a:latin typeface="Arial (body)"/>
                        </a:rPr>
                        <a:t>Transport areas and facilities, public transport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355.565.302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6,01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135.151.306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2,40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-220.413.996</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839520279"/>
                  </a:ext>
                </a:extLst>
              </a:tr>
              <a:tr h="212400">
                <a:tc>
                  <a:txBody>
                    <a:bodyPr/>
                    <a:lstStyle/>
                    <a:p>
                      <a:pPr algn="l" rtl="0" fontAlgn="ctr"/>
                      <a:r>
                        <a:rPr lang="de-DE" sz="800" b="0" i="0" u="none" strike="noStrike">
                          <a:solidFill>
                            <a:srgbClr val="000000"/>
                          </a:solidFill>
                          <a:effectLst/>
                          <a:latin typeface="Arial (body)"/>
                        </a:rPr>
                        <a:t>Nature and landscape conservation</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109.591.727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26.211.090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0,47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-83.380.637</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662130635"/>
                  </a:ext>
                </a:extLst>
              </a:tr>
              <a:tr h="212400">
                <a:tc>
                  <a:txBody>
                    <a:bodyPr/>
                    <a:lstStyle/>
                    <a:p>
                      <a:pPr algn="l" rtl="0" fontAlgn="ctr"/>
                      <a:r>
                        <a:rPr lang="de-DE" sz="800" b="0" i="0" u="none" strike="noStrike">
                          <a:solidFill>
                            <a:srgbClr val="000000"/>
                          </a:solidFill>
                          <a:effectLst/>
                          <a:latin typeface="Arial (body)"/>
                        </a:rPr>
                        <a:t>Environmental protection</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26.544.714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0,45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1.813.371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0,03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-24.731.343</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324983799"/>
                  </a:ext>
                </a:extLst>
              </a:tr>
              <a:tr h="212400">
                <a:tc>
                  <a:txBody>
                    <a:bodyPr/>
                    <a:lstStyle/>
                    <a:p>
                      <a:pPr algn="l" rtl="0" fontAlgn="ctr"/>
                      <a:r>
                        <a:rPr lang="de-DE" sz="800" b="0" i="0" u="none" strike="noStrike">
                          <a:solidFill>
                            <a:srgbClr val="000000"/>
                          </a:solidFill>
                          <a:effectLst/>
                          <a:latin typeface="Arial (body)"/>
                        </a:rPr>
                        <a:t>Economy and tourism</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48.059.109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0,81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61.652.739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1,09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13.593.630</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2984716807"/>
                  </a:ext>
                </a:extLst>
              </a:tr>
              <a:tr h="212400">
                <a:tc>
                  <a:txBody>
                    <a:bodyPr/>
                    <a:lstStyle/>
                    <a:p>
                      <a:pPr algn="l" rtl="0" fontAlgn="ctr"/>
                      <a:r>
                        <a:rPr lang="de-DE" sz="800" b="0" i="0" u="none" strike="noStrike">
                          <a:solidFill>
                            <a:srgbClr val="000000"/>
                          </a:solidFill>
                          <a:effectLst/>
                          <a:latin typeface="Arial (body)"/>
                        </a:rPr>
                        <a:t>General financial management</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720.705.836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12,18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3.395.799.847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60,30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2.675.094.011</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1120605149"/>
                  </a:ext>
                </a:extLst>
              </a:tr>
              <a:tr h="212400">
                <a:tc>
                  <a:txBody>
                    <a:bodyPr/>
                    <a:lstStyle/>
                    <a:p>
                      <a:pPr algn="l" rtl="0" fontAlgn="ctr"/>
                      <a:r>
                        <a:rPr lang="de-DE" sz="800" b="0" i="0" u="none" strike="noStrike">
                          <a:solidFill>
                            <a:srgbClr val="000000"/>
                          </a:solidFill>
                          <a:effectLst/>
                          <a:latin typeface="Arial (body)"/>
                        </a:rPr>
                        <a:t>Foundations</a:t>
                      </a:r>
                    </a:p>
                  </a:txBody>
                  <a:tcPr marL="90000" marR="90000" marT="46800" marB="46800" anchor="ctr">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4.153.855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0,07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6.930.000 </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0,12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tcPr>
                </a:tc>
                <a:tc>
                  <a:txBody>
                    <a:bodyPr/>
                    <a:lstStyle/>
                    <a:p>
                      <a:pPr algn="ctr" rtl="0" fontAlgn="ctr"/>
                      <a:r>
                        <a:rPr lang="de-DE" sz="800" b="0" i="0" u="none" strike="noStrike">
                          <a:solidFill>
                            <a:srgbClr val="000000"/>
                          </a:solidFill>
                          <a:effectLst/>
                          <a:latin typeface="Arial (body)"/>
                        </a:rPr>
                        <a:t>2.776.145</a:t>
                      </a:r>
                    </a:p>
                  </a:txBody>
                  <a:tcPr marL="90000" marR="90000" marT="46800" marB="46800" anchor="ctr">
                    <a:lnL w="12700" cap="flat" cmpd="sng" algn="ctr">
                      <a:solidFill>
                        <a:schemeClr val="tx2"/>
                      </a:solidFill>
                      <a:prstDash val="sysDash"/>
                      <a:round/>
                      <a:headEnd type="none" w="med" len="med"/>
                      <a:tailEnd type="none" w="med" len="med"/>
                    </a:lnL>
                  </a:tcPr>
                </a:tc>
                <a:extLst>
                  <a:ext uri="{0D108BD9-81ED-4DB2-BD59-A6C34878D82A}">
                    <a16:rowId xmlns:a16="http://schemas.microsoft.com/office/drawing/2014/main" val="3453867600"/>
                  </a:ext>
                </a:extLst>
              </a:tr>
              <a:tr h="212400">
                <a:tc>
                  <a:txBody>
                    <a:bodyPr/>
                    <a:lstStyle/>
                    <a:p>
                      <a:pPr algn="l" rtl="0" fontAlgn="ctr"/>
                      <a:r>
                        <a:rPr lang="de-DE" sz="800" b="0" i="0" u="none" strike="noStrike">
                          <a:solidFill>
                            <a:srgbClr val="000000"/>
                          </a:solidFill>
                          <a:effectLst/>
                          <a:latin typeface="Arial (body)"/>
                        </a:rPr>
                        <a:t>District-oriented funds</a:t>
                      </a:r>
                    </a:p>
                  </a:txBody>
                  <a:tcPr marL="90000" marR="90000" marT="46800" marB="46800" anchor="ctr">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0,00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0,00 </a:t>
                      </a:r>
                    </a:p>
                  </a:txBody>
                  <a:tcPr marL="90000" marR="90000" marT="46800" marB="46800" anchor="ctr">
                    <a:lnL w="12700" cap="flat" cmpd="sng" algn="ctr">
                      <a:solidFill>
                        <a:schemeClr val="bg1">
                          <a:lumMod val="75000"/>
                        </a:schemeClr>
                      </a:solidFill>
                      <a:prstDash val="sysDash"/>
                      <a:round/>
                      <a:headEnd type="none" w="med" len="med"/>
                      <a:tailEnd type="none" w="med" len="med"/>
                    </a:lnL>
                    <a:lnR w="12700" cap="flat" cmpd="sng" algn="ctr">
                      <a:solidFill>
                        <a:schemeClr val="tx2"/>
                      </a:solidFill>
                      <a:prstDash val="sysDash"/>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rtl="0" fontAlgn="ctr"/>
                      <a:r>
                        <a:rPr lang="de-DE" sz="800" b="0" i="0" u="none" strike="noStrike">
                          <a:solidFill>
                            <a:srgbClr val="000000"/>
                          </a:solidFill>
                          <a:effectLst/>
                          <a:latin typeface="Arial (body)"/>
                        </a:rPr>
                        <a:t>0</a:t>
                      </a:r>
                    </a:p>
                  </a:txBody>
                  <a:tcPr marL="90000" marR="90000" marT="46800" marB="46800" anchor="ctr">
                    <a:lnL w="12700" cap="flat" cmpd="sng" algn="ctr">
                      <a:solidFill>
                        <a:schemeClr val="tx2"/>
                      </a:solidFill>
                      <a:prstDash val="sysDash"/>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02906360"/>
                  </a:ext>
                </a:extLst>
              </a:tr>
            </a:tbl>
          </a:graphicData>
        </a:graphic>
      </p:graphicFrame>
      <p:sp>
        <p:nvSpPr>
          <p:cNvPr id="13" name="TextBox 12">
            <a:extLst>
              <a:ext uri="{FF2B5EF4-FFF2-40B4-BE49-F238E27FC236}">
                <a16:creationId xmlns:a16="http://schemas.microsoft.com/office/drawing/2014/main" id="{E4F960EE-091A-4ABB-B659-DE48CB5D8D1D}"/>
              </a:ext>
            </a:extLst>
          </p:cNvPr>
          <p:cNvSpPr txBox="1"/>
          <p:nvPr/>
        </p:nvSpPr>
        <p:spPr>
          <a:xfrm>
            <a:off x="442800" y="6040800"/>
            <a:ext cx="6770713" cy="215444"/>
          </a:xfrm>
          <a:prstGeom prst="rect">
            <a:avLst/>
          </a:prstGeom>
          <a:noFill/>
        </p:spPr>
        <p:txBody>
          <a:bodyPr wrap="square" lIns="0" rtlCol="0">
            <a:spAutoFit/>
          </a:bodyPr>
          <a:lstStyle/>
          <a:p>
            <a:r>
              <a:rPr lang="en-US" sz="800"/>
              <a:t>https://www.stadt-koeln.de/politik-und-verwaltung/finanzen/stadthaushalt</a:t>
            </a:r>
          </a:p>
        </p:txBody>
      </p:sp>
      <p:sp>
        <p:nvSpPr>
          <p:cNvPr id="3" name="Slide Number Placeholder 2">
            <a:extLst>
              <a:ext uri="{FF2B5EF4-FFF2-40B4-BE49-F238E27FC236}">
                <a16:creationId xmlns:a16="http://schemas.microsoft.com/office/drawing/2014/main" id="{7861FDAB-29D0-49BD-8D23-83657AB8357A}"/>
              </a:ext>
            </a:extLst>
          </p:cNvPr>
          <p:cNvSpPr>
            <a:spLocks noGrp="1"/>
          </p:cNvSpPr>
          <p:nvPr>
            <p:ph type="sldNum" sz="quarter" idx="12"/>
          </p:nvPr>
        </p:nvSpPr>
        <p:spPr/>
        <p:txBody>
          <a:bodyPr/>
          <a:lstStyle/>
          <a:p>
            <a:fld id="{8B38AFF4-7D76-4C11-9978-EC4A934EDF04}" type="slidenum">
              <a:rPr lang="de-DE" smtClean="0"/>
              <a:pPr/>
              <a:t>9</a:t>
            </a:fld>
            <a:endParaRPr lang="de-DE"/>
          </a:p>
        </p:txBody>
      </p:sp>
      <p:sp>
        <p:nvSpPr>
          <p:cNvPr id="7" name="Date Placeholder 6">
            <a:extLst>
              <a:ext uri="{FF2B5EF4-FFF2-40B4-BE49-F238E27FC236}">
                <a16:creationId xmlns:a16="http://schemas.microsoft.com/office/drawing/2014/main" id="{C3FC6769-F155-4841-9FF3-14A072BF48DA}"/>
              </a:ext>
            </a:extLst>
          </p:cNvPr>
          <p:cNvSpPr>
            <a:spLocks noGrp="1"/>
          </p:cNvSpPr>
          <p:nvPr>
            <p:ph type="dt" sz="half" idx="10"/>
          </p:nvPr>
        </p:nvSpPr>
        <p:spPr/>
        <p:txBody>
          <a:bodyPr/>
          <a:lstStyle/>
          <a:p>
            <a:r>
              <a:rPr lang="de-DE"/>
              <a:t>April 2024</a:t>
            </a:r>
          </a:p>
        </p:txBody>
      </p:sp>
      <p:sp>
        <p:nvSpPr>
          <p:cNvPr id="10" name="Footer Placeholder 9">
            <a:extLst>
              <a:ext uri="{FF2B5EF4-FFF2-40B4-BE49-F238E27FC236}">
                <a16:creationId xmlns:a16="http://schemas.microsoft.com/office/drawing/2014/main" id="{ECE72B16-A258-4B80-81F8-052BBE47A9EF}"/>
              </a:ext>
            </a:extLst>
          </p:cNvPr>
          <p:cNvSpPr>
            <a:spLocks noGrp="1"/>
          </p:cNvSpPr>
          <p:nvPr>
            <p:ph type="ftr" sz="quarter" idx="11"/>
          </p:nvPr>
        </p:nvSpPr>
        <p:spPr/>
        <p:txBody>
          <a:bodyPr/>
          <a:lstStyle/>
          <a:p>
            <a:r>
              <a:rPr lang="en-US"/>
              <a:t>Q-Hack 2024 - </a:t>
            </a:r>
            <a:r>
              <a:rPr lang="de-DE"/>
              <a:t>PwC - Future Model </a:t>
            </a:r>
            <a:r>
              <a:rPr lang="de-DE" err="1"/>
              <a:t>Sustainable</a:t>
            </a:r>
            <a:r>
              <a:rPr lang="de-DE"/>
              <a:t> Urban Development</a:t>
            </a:r>
          </a:p>
        </p:txBody>
      </p:sp>
    </p:spTree>
    <p:extLst>
      <p:ext uri="{BB962C8B-B14F-4D97-AF65-F5344CB8AC3E}">
        <p14:creationId xmlns:p14="http://schemas.microsoft.com/office/powerpoint/2010/main" val="3533866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8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THINKCELLUNDODONOTDELETE" val="0"/>
  <p:tag name="LASTSLIDEVIEWED" val="268,1,Q-Hack 202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QikLy9cvCUCd0U.N2Br4m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FDA0AC6B-36C1-42C8-B69E-8635A87809BC}" vid="{212A9339-D58A-41F2-BBE5-F9F2DE3EED5B}"/>
    </a:ext>
  </a:ext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docProps/app.xml><?xml version="1.0" encoding="utf-8"?>
<Properties xmlns="http://schemas.openxmlformats.org/officeDocument/2006/extended-properties" xmlns:vt="http://schemas.openxmlformats.org/officeDocument/2006/docPropsVTypes">
  <Template>PwC 16x9 PowerPoint</Template>
  <TotalTime>0</TotalTime>
  <Words>5270</Words>
  <Application>Microsoft Office PowerPoint</Application>
  <PresentationFormat>Widescreen</PresentationFormat>
  <Paragraphs>511</Paragraphs>
  <Slides>22</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Arial (body)</vt:lpstr>
      <vt:lpstr>Georgia</vt:lpstr>
      <vt:lpstr>PwC</vt:lpstr>
      <vt:lpstr>think-cell Slide</vt:lpstr>
      <vt:lpstr>Q-Hack  2024</vt:lpstr>
      <vt:lpstr>Case Description</vt:lpstr>
      <vt:lpstr>Historical Development</vt:lpstr>
      <vt:lpstr>Historical Development</vt:lpstr>
      <vt:lpstr>Main industry hubs</vt:lpstr>
      <vt:lpstr>2030+ Plan of the county government</vt:lpstr>
      <vt:lpstr>2030+ Plan of the county government</vt:lpstr>
      <vt:lpstr>Budget Plan 2023</vt:lpstr>
      <vt:lpstr>Budget Plan 2024</vt:lpstr>
      <vt:lpstr>Budget Plan 2023/2024</vt:lpstr>
      <vt:lpstr>Political Guidelines</vt:lpstr>
      <vt:lpstr>Political Guidelines</vt:lpstr>
      <vt:lpstr>Political Guidelines</vt:lpstr>
      <vt:lpstr>Number of German cities exceeding the legal limit for nitrogen dioxide per cubic meter of air from 2016 to 2022</vt:lpstr>
      <vt:lpstr>The 15 German cities with the highest NO2 limit exceedances in 20171</vt:lpstr>
      <vt:lpstr>Development of asking prices for condominiums in Cologne from 2012 to the 4th quarter of 20231</vt:lpstr>
      <vt:lpstr>Number of motor vehicles in Cologne in the years 2010 to 2022</vt:lpstr>
      <vt:lpstr>Development of the population in Cologne (independent city) from 1995 to 20221</vt:lpstr>
      <vt:lpstr>Sustainability and Sustainable Finance Sustainability encompasses the three pillars Environmental (E), Social (S), and Governance (G) </vt:lpstr>
      <vt:lpstr>ESG Factors and typical structure/design of an ESG rating model</vt:lpstr>
      <vt:lpstr>Main Modelling steps</vt:lpstr>
      <vt:lpstr>Potential Data Sources for the ESG-Rating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Münster Case Challenge 2022</dc:title>
  <dc:subject/>
  <dc:creator>Thome, Simon</dc:creator>
  <cp:keywords/>
  <dc:description/>
  <cp:lastModifiedBy>Muriel</cp:lastModifiedBy>
  <cp:revision>6</cp:revision>
  <dcterms:created xsi:type="dcterms:W3CDTF">2022-09-20T06:59:46Z</dcterms:created>
  <dcterms:modified xsi:type="dcterms:W3CDTF">2024-03-27T17:43:01Z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5</vt:lpwstr>
  </property>
</Properties>
</file>