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3D6047F-58D9-4A57-9736-38BF000B3A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7B771D-CD7B-4358-B3D9-6EDB6461835F}">
      <dgm:prSet/>
      <dgm:spPr/>
      <dgm:t>
        <a:bodyPr/>
        <a:lstStyle/>
        <a:p>
          <a:pPr>
            <a:lnSpc>
              <a:spcPct val="100000"/>
            </a:lnSpc>
          </a:pPr>
          <a:r>
            <a:rPr lang="en-US" baseline="0" dirty="0"/>
            <a:t>Quote: “Why so serious?” from </a:t>
          </a:r>
          <a:r>
            <a:rPr lang="en-US" i="1" baseline="0" dirty="0"/>
            <a:t>The Dark Knight - </a:t>
          </a:r>
          <a:r>
            <a:rPr lang="en-US" baseline="0" dirty="0"/>
            <a:t>This phrase encapsulates his philosophy of embracing chaos and challenging societal norms</a:t>
          </a:r>
          <a:endParaRPr lang="en-US" dirty="0"/>
        </a:p>
      </dgm:t>
    </dgm:pt>
    <dgm:pt modelId="{9A836F34-01C2-43DC-ACE5-F6BEB27F2FC8}" type="parTrans" cxnId="{47DC8F1B-68F8-4EB2-BCC6-BB5F72E703FD}">
      <dgm:prSet/>
      <dgm:spPr/>
      <dgm:t>
        <a:bodyPr/>
        <a:lstStyle/>
        <a:p>
          <a:endParaRPr lang="en-US"/>
        </a:p>
      </dgm:t>
    </dgm:pt>
    <dgm:pt modelId="{5002785D-EBBA-4CDE-B464-A8628B920A67}" type="sibTrans" cxnId="{47DC8F1B-68F8-4EB2-BCC6-BB5F72E703FD}">
      <dgm:prSet/>
      <dgm:spPr/>
      <dgm:t>
        <a:bodyPr/>
        <a:lstStyle/>
        <a:p>
          <a:endParaRPr lang="en-US"/>
        </a:p>
      </dgm:t>
    </dgm:pt>
    <dgm:pt modelId="{03323B47-5287-4086-8D17-ECA9BCDBDF4C}">
      <dgm:prSet/>
      <dgm:spPr/>
      <dgm:t>
        <a:bodyPr/>
        <a:lstStyle/>
        <a:p>
          <a:pPr>
            <a:lnSpc>
              <a:spcPct val="100000"/>
            </a:lnSpc>
          </a:pPr>
          <a:r>
            <a:rPr lang="en-US" baseline="0" dirty="0"/>
            <a:t>Character Trait: The Joker’s bipolar traits show in his intricate schemes and his blend of dark humor with brutality</a:t>
          </a:r>
          <a:endParaRPr lang="en-US" dirty="0"/>
        </a:p>
      </dgm:t>
    </dgm:pt>
    <dgm:pt modelId="{EBA3B5D5-BA18-4E1B-9456-10A55CCB6FD8}" type="parTrans" cxnId="{FE227FDE-326E-40D6-A051-7F80477AE745}">
      <dgm:prSet/>
      <dgm:spPr/>
      <dgm:t>
        <a:bodyPr/>
        <a:lstStyle/>
        <a:p>
          <a:endParaRPr lang="en-US"/>
        </a:p>
      </dgm:t>
    </dgm:pt>
    <dgm:pt modelId="{1C28EB5E-3390-4F58-873C-483A61AC3C42}" type="sibTrans" cxnId="{FE227FDE-326E-40D6-A051-7F80477AE745}">
      <dgm:prSet/>
      <dgm:spPr/>
      <dgm:t>
        <a:bodyPr/>
        <a:lstStyle/>
        <a:p>
          <a:endParaRPr lang="en-US"/>
        </a:p>
      </dgm:t>
    </dgm:pt>
    <dgm:pt modelId="{75EDC889-8BCF-4F9E-BDE8-3F5BECF599E2}">
      <dgm:prSet/>
      <dgm:spPr/>
      <dgm:t>
        <a:bodyPr/>
        <a:lstStyle/>
        <a:p>
          <a:pPr>
            <a:lnSpc>
              <a:spcPct val="100000"/>
            </a:lnSpc>
          </a:pPr>
          <a:r>
            <a:rPr lang="en-US" baseline="0" dirty="0"/>
            <a:t>Cultural Impact: Heath Ledger’s portrayal on the Joker is a staple in pop culture and had made the Joker synonymous with mental brutality and societal disorder</a:t>
          </a:r>
          <a:endParaRPr lang="en-US" dirty="0"/>
        </a:p>
      </dgm:t>
    </dgm:pt>
    <dgm:pt modelId="{2CF794A2-F5CE-40AC-A0E7-88F8DA1017BC}" type="parTrans" cxnId="{432A3EDB-51C1-400E-BEC0-985CD058E385}">
      <dgm:prSet/>
      <dgm:spPr/>
      <dgm:t>
        <a:bodyPr/>
        <a:lstStyle/>
        <a:p>
          <a:endParaRPr lang="en-US"/>
        </a:p>
      </dgm:t>
    </dgm:pt>
    <dgm:pt modelId="{0F852BE2-7F1E-48A7-8BD1-E12BFCB47559}" type="sibTrans" cxnId="{432A3EDB-51C1-400E-BEC0-985CD058E385}">
      <dgm:prSet/>
      <dgm:spPr/>
      <dgm:t>
        <a:bodyPr/>
        <a:lstStyle/>
        <a:p>
          <a:endParaRPr lang="en-US"/>
        </a:p>
      </dgm:t>
    </dgm:pt>
    <dgm:pt modelId="{28CF7161-BEB9-4F84-8E36-500CE8EBED9B}" type="pres">
      <dgm:prSet presAssocID="{93D6047F-58D9-4A57-9736-38BF000B3A00}" presName="root" presStyleCnt="0">
        <dgm:presLayoutVars>
          <dgm:dir/>
          <dgm:resizeHandles val="exact"/>
        </dgm:presLayoutVars>
      </dgm:prSet>
      <dgm:spPr/>
    </dgm:pt>
    <dgm:pt modelId="{7683C44F-5F26-42CB-B97C-D8A8CD2206EF}" type="pres">
      <dgm:prSet presAssocID="{EA7B771D-CD7B-4358-B3D9-6EDB6461835F}" presName="compNode" presStyleCnt="0"/>
      <dgm:spPr/>
    </dgm:pt>
    <dgm:pt modelId="{165D10C2-5427-441C-BDEE-8914DECD6FF8}" type="pres">
      <dgm:prSet presAssocID="{EA7B771D-CD7B-4358-B3D9-6EDB6461835F}" presName="bgRect" presStyleLbl="bgShp" presStyleIdx="0" presStyleCnt="3" custLinFactNeighborX="293" custLinFactNeighborY="-43"/>
      <dgm:spPr/>
    </dgm:pt>
    <dgm:pt modelId="{E3C2C384-6653-4356-BFCB-8DD121FCC288}" type="pres">
      <dgm:prSet presAssocID="{EA7B771D-CD7B-4358-B3D9-6EDB646183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00066C8B-C4BD-4C4C-95BA-DBE55BD194A4}" type="pres">
      <dgm:prSet presAssocID="{EA7B771D-CD7B-4358-B3D9-6EDB6461835F}" presName="spaceRect" presStyleCnt="0"/>
      <dgm:spPr/>
    </dgm:pt>
    <dgm:pt modelId="{0035CA59-CCEC-4460-9198-33D4C0E15B8F}" type="pres">
      <dgm:prSet presAssocID="{EA7B771D-CD7B-4358-B3D9-6EDB6461835F}" presName="parTx" presStyleLbl="revTx" presStyleIdx="0" presStyleCnt="3">
        <dgm:presLayoutVars>
          <dgm:chMax val="0"/>
          <dgm:chPref val="0"/>
        </dgm:presLayoutVars>
      </dgm:prSet>
      <dgm:spPr/>
    </dgm:pt>
    <dgm:pt modelId="{E51727E5-E19B-4DAB-94E7-95649999C236}" type="pres">
      <dgm:prSet presAssocID="{5002785D-EBBA-4CDE-B464-A8628B920A67}" presName="sibTrans" presStyleCnt="0"/>
      <dgm:spPr/>
    </dgm:pt>
    <dgm:pt modelId="{8C4B641D-CAFE-4C85-827F-3E5DFD6AF655}" type="pres">
      <dgm:prSet presAssocID="{03323B47-5287-4086-8D17-ECA9BCDBDF4C}" presName="compNode" presStyleCnt="0"/>
      <dgm:spPr/>
    </dgm:pt>
    <dgm:pt modelId="{C2211691-F052-4B9D-9809-99E217C00094}" type="pres">
      <dgm:prSet presAssocID="{03323B47-5287-4086-8D17-ECA9BCDBDF4C}" presName="bgRect" presStyleLbl="bgShp" presStyleIdx="1" presStyleCnt="3"/>
      <dgm:spPr/>
    </dgm:pt>
    <dgm:pt modelId="{CF0794A0-1FCF-4D5C-AC3B-BA99AB61552A}" type="pres">
      <dgm:prSet presAssocID="{03323B47-5287-4086-8D17-ECA9BCDBDF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oker Hat"/>
        </a:ext>
      </dgm:extLst>
    </dgm:pt>
    <dgm:pt modelId="{C94908B5-F0C0-4068-A7E6-415EC007A7FF}" type="pres">
      <dgm:prSet presAssocID="{03323B47-5287-4086-8D17-ECA9BCDBDF4C}" presName="spaceRect" presStyleCnt="0"/>
      <dgm:spPr/>
    </dgm:pt>
    <dgm:pt modelId="{C2F753FA-3999-47BE-BD09-02953291594C}" type="pres">
      <dgm:prSet presAssocID="{03323B47-5287-4086-8D17-ECA9BCDBDF4C}" presName="parTx" presStyleLbl="revTx" presStyleIdx="1" presStyleCnt="3">
        <dgm:presLayoutVars>
          <dgm:chMax val="0"/>
          <dgm:chPref val="0"/>
        </dgm:presLayoutVars>
      </dgm:prSet>
      <dgm:spPr/>
    </dgm:pt>
    <dgm:pt modelId="{2FB3CE87-2BE0-4F71-9587-73587039F03B}" type="pres">
      <dgm:prSet presAssocID="{1C28EB5E-3390-4F58-873C-483A61AC3C42}" presName="sibTrans" presStyleCnt="0"/>
      <dgm:spPr/>
    </dgm:pt>
    <dgm:pt modelId="{04B1F5B7-BA15-42C7-968D-17BB91B0C1E3}" type="pres">
      <dgm:prSet presAssocID="{75EDC889-8BCF-4F9E-BDE8-3F5BECF599E2}" presName="compNode" presStyleCnt="0"/>
      <dgm:spPr/>
    </dgm:pt>
    <dgm:pt modelId="{BFB67057-A3AE-4313-80E3-DD543CAEB6ED}" type="pres">
      <dgm:prSet presAssocID="{75EDC889-8BCF-4F9E-BDE8-3F5BECF599E2}" presName="bgRect" presStyleLbl="bgShp" presStyleIdx="2" presStyleCnt="3"/>
      <dgm:spPr/>
    </dgm:pt>
    <dgm:pt modelId="{9CEFDC86-1572-4C1C-B775-B5663884143A}" type="pres">
      <dgm:prSet presAssocID="{75EDC889-8BCF-4F9E-BDE8-3F5BECF599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83E58BEF-9EC1-4E36-A10D-F07A10B3285A}" type="pres">
      <dgm:prSet presAssocID="{75EDC889-8BCF-4F9E-BDE8-3F5BECF599E2}" presName="spaceRect" presStyleCnt="0"/>
      <dgm:spPr/>
    </dgm:pt>
    <dgm:pt modelId="{4B06602A-0F4A-47DA-AD25-FFDEE7B75B4C}" type="pres">
      <dgm:prSet presAssocID="{75EDC889-8BCF-4F9E-BDE8-3F5BECF599E2}" presName="parTx" presStyleLbl="revTx" presStyleIdx="2" presStyleCnt="3">
        <dgm:presLayoutVars>
          <dgm:chMax val="0"/>
          <dgm:chPref val="0"/>
        </dgm:presLayoutVars>
      </dgm:prSet>
      <dgm:spPr/>
    </dgm:pt>
  </dgm:ptLst>
  <dgm:cxnLst>
    <dgm:cxn modelId="{47DC8F1B-68F8-4EB2-BCC6-BB5F72E703FD}" srcId="{93D6047F-58D9-4A57-9736-38BF000B3A00}" destId="{EA7B771D-CD7B-4358-B3D9-6EDB6461835F}" srcOrd="0" destOrd="0" parTransId="{9A836F34-01C2-43DC-ACE5-F6BEB27F2FC8}" sibTransId="{5002785D-EBBA-4CDE-B464-A8628B920A67}"/>
    <dgm:cxn modelId="{DEC66779-CB2E-44BC-9CBC-8F0E3CE016CB}" type="presOf" srcId="{03323B47-5287-4086-8D17-ECA9BCDBDF4C}" destId="{C2F753FA-3999-47BE-BD09-02953291594C}" srcOrd="0" destOrd="0" presId="urn:microsoft.com/office/officeart/2018/2/layout/IconVerticalSolidList"/>
    <dgm:cxn modelId="{D01B8B90-0BCF-4B69-B10A-63ABAA23E533}" type="presOf" srcId="{75EDC889-8BCF-4F9E-BDE8-3F5BECF599E2}" destId="{4B06602A-0F4A-47DA-AD25-FFDEE7B75B4C}" srcOrd="0" destOrd="0" presId="urn:microsoft.com/office/officeart/2018/2/layout/IconVerticalSolidList"/>
    <dgm:cxn modelId="{432A3EDB-51C1-400E-BEC0-985CD058E385}" srcId="{93D6047F-58D9-4A57-9736-38BF000B3A00}" destId="{75EDC889-8BCF-4F9E-BDE8-3F5BECF599E2}" srcOrd="2" destOrd="0" parTransId="{2CF794A2-F5CE-40AC-A0E7-88F8DA1017BC}" sibTransId="{0F852BE2-7F1E-48A7-8BD1-E12BFCB47559}"/>
    <dgm:cxn modelId="{FE227FDE-326E-40D6-A051-7F80477AE745}" srcId="{93D6047F-58D9-4A57-9736-38BF000B3A00}" destId="{03323B47-5287-4086-8D17-ECA9BCDBDF4C}" srcOrd="1" destOrd="0" parTransId="{EBA3B5D5-BA18-4E1B-9456-10A55CCB6FD8}" sibTransId="{1C28EB5E-3390-4F58-873C-483A61AC3C42}"/>
    <dgm:cxn modelId="{004259E6-DF22-4ABF-ABF9-9C3B6AEA9FB9}" type="presOf" srcId="{EA7B771D-CD7B-4358-B3D9-6EDB6461835F}" destId="{0035CA59-CCEC-4460-9198-33D4C0E15B8F}" srcOrd="0" destOrd="0" presId="urn:microsoft.com/office/officeart/2018/2/layout/IconVerticalSolidList"/>
    <dgm:cxn modelId="{A4F0FBF2-8793-4719-A323-1537F972E089}" type="presOf" srcId="{93D6047F-58D9-4A57-9736-38BF000B3A00}" destId="{28CF7161-BEB9-4F84-8E36-500CE8EBED9B}" srcOrd="0" destOrd="0" presId="urn:microsoft.com/office/officeart/2018/2/layout/IconVerticalSolidList"/>
    <dgm:cxn modelId="{E100BDA0-EF51-4376-8877-C34D93695AAC}" type="presParOf" srcId="{28CF7161-BEB9-4F84-8E36-500CE8EBED9B}" destId="{7683C44F-5F26-42CB-B97C-D8A8CD2206EF}" srcOrd="0" destOrd="0" presId="urn:microsoft.com/office/officeart/2018/2/layout/IconVerticalSolidList"/>
    <dgm:cxn modelId="{8EA6BAAC-F335-4406-BE27-2E9EF3264773}" type="presParOf" srcId="{7683C44F-5F26-42CB-B97C-D8A8CD2206EF}" destId="{165D10C2-5427-441C-BDEE-8914DECD6FF8}" srcOrd="0" destOrd="0" presId="urn:microsoft.com/office/officeart/2018/2/layout/IconVerticalSolidList"/>
    <dgm:cxn modelId="{65050DBB-4A93-4605-B1C7-724DC2194DAB}" type="presParOf" srcId="{7683C44F-5F26-42CB-B97C-D8A8CD2206EF}" destId="{E3C2C384-6653-4356-BFCB-8DD121FCC288}" srcOrd="1" destOrd="0" presId="urn:microsoft.com/office/officeart/2018/2/layout/IconVerticalSolidList"/>
    <dgm:cxn modelId="{EFB19F21-CA9A-4B80-B2F5-0A813DB8FB39}" type="presParOf" srcId="{7683C44F-5F26-42CB-B97C-D8A8CD2206EF}" destId="{00066C8B-C4BD-4C4C-95BA-DBE55BD194A4}" srcOrd="2" destOrd="0" presId="urn:microsoft.com/office/officeart/2018/2/layout/IconVerticalSolidList"/>
    <dgm:cxn modelId="{4935E4FB-59B8-4A0B-A4D9-A1D4A683366B}" type="presParOf" srcId="{7683C44F-5F26-42CB-B97C-D8A8CD2206EF}" destId="{0035CA59-CCEC-4460-9198-33D4C0E15B8F}" srcOrd="3" destOrd="0" presId="urn:microsoft.com/office/officeart/2018/2/layout/IconVerticalSolidList"/>
    <dgm:cxn modelId="{1FCD1CC1-AA53-4B68-985E-6A3120D66F3B}" type="presParOf" srcId="{28CF7161-BEB9-4F84-8E36-500CE8EBED9B}" destId="{E51727E5-E19B-4DAB-94E7-95649999C236}" srcOrd="1" destOrd="0" presId="urn:microsoft.com/office/officeart/2018/2/layout/IconVerticalSolidList"/>
    <dgm:cxn modelId="{43CA2E5F-7D56-450F-9B43-FA7F5D75F035}" type="presParOf" srcId="{28CF7161-BEB9-4F84-8E36-500CE8EBED9B}" destId="{8C4B641D-CAFE-4C85-827F-3E5DFD6AF655}" srcOrd="2" destOrd="0" presId="urn:microsoft.com/office/officeart/2018/2/layout/IconVerticalSolidList"/>
    <dgm:cxn modelId="{00C0C589-183B-4B84-B211-B317404BF9B3}" type="presParOf" srcId="{8C4B641D-CAFE-4C85-827F-3E5DFD6AF655}" destId="{C2211691-F052-4B9D-9809-99E217C00094}" srcOrd="0" destOrd="0" presId="urn:microsoft.com/office/officeart/2018/2/layout/IconVerticalSolidList"/>
    <dgm:cxn modelId="{AFE2E6B6-DFD4-449D-B400-DE4A6ACE5496}" type="presParOf" srcId="{8C4B641D-CAFE-4C85-827F-3E5DFD6AF655}" destId="{CF0794A0-1FCF-4D5C-AC3B-BA99AB61552A}" srcOrd="1" destOrd="0" presId="urn:microsoft.com/office/officeart/2018/2/layout/IconVerticalSolidList"/>
    <dgm:cxn modelId="{F6ABEA35-C277-443D-B658-D574C1158D81}" type="presParOf" srcId="{8C4B641D-CAFE-4C85-827F-3E5DFD6AF655}" destId="{C94908B5-F0C0-4068-A7E6-415EC007A7FF}" srcOrd="2" destOrd="0" presId="urn:microsoft.com/office/officeart/2018/2/layout/IconVerticalSolidList"/>
    <dgm:cxn modelId="{51630B42-EB0D-484F-943E-791F0FDBC36A}" type="presParOf" srcId="{8C4B641D-CAFE-4C85-827F-3E5DFD6AF655}" destId="{C2F753FA-3999-47BE-BD09-02953291594C}" srcOrd="3" destOrd="0" presId="urn:microsoft.com/office/officeart/2018/2/layout/IconVerticalSolidList"/>
    <dgm:cxn modelId="{D21F4C03-4D0B-45F0-8CEF-EB85DEFF718E}" type="presParOf" srcId="{28CF7161-BEB9-4F84-8E36-500CE8EBED9B}" destId="{2FB3CE87-2BE0-4F71-9587-73587039F03B}" srcOrd="3" destOrd="0" presId="urn:microsoft.com/office/officeart/2018/2/layout/IconVerticalSolidList"/>
    <dgm:cxn modelId="{FDA8E623-A9F0-426F-B0B8-24912F98A7B0}" type="presParOf" srcId="{28CF7161-BEB9-4F84-8E36-500CE8EBED9B}" destId="{04B1F5B7-BA15-42C7-968D-17BB91B0C1E3}" srcOrd="4" destOrd="0" presId="urn:microsoft.com/office/officeart/2018/2/layout/IconVerticalSolidList"/>
    <dgm:cxn modelId="{EAC81ED7-DDB2-437C-8745-75375C7DC1A8}" type="presParOf" srcId="{04B1F5B7-BA15-42C7-968D-17BB91B0C1E3}" destId="{BFB67057-A3AE-4313-80E3-DD543CAEB6ED}" srcOrd="0" destOrd="0" presId="urn:microsoft.com/office/officeart/2018/2/layout/IconVerticalSolidList"/>
    <dgm:cxn modelId="{54D77B90-1E43-416E-B3DA-6759517224CA}" type="presParOf" srcId="{04B1F5B7-BA15-42C7-968D-17BB91B0C1E3}" destId="{9CEFDC86-1572-4C1C-B775-B5663884143A}" srcOrd="1" destOrd="0" presId="urn:microsoft.com/office/officeart/2018/2/layout/IconVerticalSolidList"/>
    <dgm:cxn modelId="{65836B80-2687-45EC-BF80-11975EC67CA7}" type="presParOf" srcId="{04B1F5B7-BA15-42C7-968D-17BB91B0C1E3}" destId="{83E58BEF-9EC1-4E36-A10D-F07A10B3285A}" srcOrd="2" destOrd="0" presId="urn:microsoft.com/office/officeart/2018/2/layout/IconVerticalSolidList"/>
    <dgm:cxn modelId="{B80BEB9F-8FFA-4456-B457-811341F58F26}" type="presParOf" srcId="{04B1F5B7-BA15-42C7-968D-17BB91B0C1E3}" destId="{4B06602A-0F4A-47DA-AD25-FFDEE7B75B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10C2-5427-441C-BDEE-8914DECD6FF8}">
      <dsp:nvSpPr>
        <dsp:cNvPr id="0" name=""/>
        <dsp:cNvSpPr/>
      </dsp:nvSpPr>
      <dsp:spPr>
        <a:xfrm>
          <a:off x="0" y="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2C384-6653-4356-BFCB-8DD121FCC288}">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035CA59-CCEC-4460-9198-33D4C0E15B8F}">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Quote: “Why so serious?” from </a:t>
          </a:r>
          <a:r>
            <a:rPr lang="en-US" sz="1800" i="1" kern="1200" baseline="0" dirty="0"/>
            <a:t>The Dark Knight - </a:t>
          </a:r>
          <a:r>
            <a:rPr lang="en-US" sz="1800" kern="1200" baseline="0" dirty="0"/>
            <a:t>This phrase encapsulates his philosophy of embracing chaos and challenging societal norms</a:t>
          </a:r>
          <a:endParaRPr lang="en-US" sz="1800" kern="1200" dirty="0"/>
        </a:p>
      </dsp:txBody>
      <dsp:txXfrm>
        <a:off x="1840237" y="680"/>
        <a:ext cx="4666066" cy="1593279"/>
      </dsp:txXfrm>
    </dsp:sp>
    <dsp:sp modelId="{C2211691-F052-4B9D-9809-99E217C00094}">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794A0-1FCF-4D5C-AC3B-BA99AB61552A}">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F753FA-3999-47BE-BD09-02953291594C}">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Character Trait: The Joker’s bipolar traits show in his intricate schemes and his blend of dark humor with brutality</a:t>
          </a:r>
          <a:endParaRPr lang="en-US" sz="1800" kern="1200" dirty="0"/>
        </a:p>
      </dsp:txBody>
      <dsp:txXfrm>
        <a:off x="1840237" y="1992280"/>
        <a:ext cx="4666066" cy="1593279"/>
      </dsp:txXfrm>
    </dsp:sp>
    <dsp:sp modelId="{BFB67057-A3AE-4313-80E3-DD543CAEB6ED}">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EFDC86-1572-4C1C-B775-B5663884143A}">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B06602A-0F4A-47DA-AD25-FFDEE7B75B4C}">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800100">
            <a:lnSpc>
              <a:spcPct val="100000"/>
            </a:lnSpc>
            <a:spcBef>
              <a:spcPct val="0"/>
            </a:spcBef>
            <a:spcAft>
              <a:spcPct val="35000"/>
            </a:spcAft>
            <a:buNone/>
          </a:pPr>
          <a:r>
            <a:rPr lang="en-US" sz="1800" kern="1200" baseline="0" dirty="0"/>
            <a:t>Cultural Impact: Heath Ledger’s portrayal on the Joker is a staple in pop culture and had made the Joker synonymous with mental brutality and societal disorder</a:t>
          </a:r>
          <a:endParaRPr lang="en-US" sz="1800" kern="1200" dirty="0"/>
        </a:p>
      </dsp:txBody>
      <dsp:txXfrm>
        <a:off x="1840237" y="3983879"/>
        <a:ext cx="4666066" cy="15932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dc - Does Joker wear makeup in the comics? - Science Fiction &amp; Fantasy ...">
            <a:extLst>
              <a:ext uri="{FF2B5EF4-FFF2-40B4-BE49-F238E27FC236}">
                <a16:creationId xmlns:a16="http://schemas.microsoft.com/office/drawing/2014/main" id="{BC587292-CC80-A38D-9CA0-95D49C3463D8}"/>
              </a:ext>
            </a:extLst>
          </p:cNvPr>
          <p:cNvPicPr>
            <a:picLocks noChangeAspect="1"/>
          </p:cNvPicPr>
          <p:nvPr/>
        </p:nvPicPr>
        <p:blipFill>
          <a:blip r:embed="rId2">
            <a:grayscl/>
            <a:extLst>
              <a:ext uri="{BEBA8EAE-BF5A-486C-A8C5-ECC9F3942E4B}">
                <a14:imgProps xmlns:a14="http://schemas.microsoft.com/office/drawing/2010/main">
                  <a14:imgLayer r:embed="rId3">
                    <a14:imgEffect>
                      <a14:artisticCutout/>
                    </a14:imgEffect>
                  </a14:imgLayer>
                </a14:imgProps>
              </a:ext>
            </a:extLst>
          </a:blip>
          <a:srcRect t="13792" b="6122"/>
          <a:stretch/>
        </p:blipFill>
        <p:spPr>
          <a:xfrm>
            <a:off x="20" y="10"/>
            <a:ext cx="12191980" cy="6859300"/>
          </a:xfrm>
          <a:prstGeom prst="rect">
            <a:avLst/>
          </a:prstGeom>
        </p:spPr>
      </p:pic>
      <p:sp>
        <p:nvSpPr>
          <p:cNvPr id="66" name="Rectangle 65">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67"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0D8FAD1-79CD-F8E4-85B2-D289341D861F}"/>
              </a:ext>
            </a:extLst>
          </p:cNvPr>
          <p:cNvSpPr>
            <a:spLocks noGrp="1"/>
          </p:cNvSpPr>
          <p:nvPr>
            <p:ph type="ctrTitle"/>
          </p:nvPr>
        </p:nvSpPr>
        <p:spPr>
          <a:xfrm>
            <a:off x="1915128" y="1788454"/>
            <a:ext cx="8361229" cy="2098226"/>
          </a:xfrm>
        </p:spPr>
        <p:txBody>
          <a:bodyPr>
            <a:normAutofit/>
          </a:bodyPr>
          <a:lstStyle/>
          <a:p>
            <a:r>
              <a:rPr lang="en-US" sz="6700">
                <a:solidFill>
                  <a:schemeClr val="bg2"/>
                </a:solidFill>
              </a:rPr>
              <a:t>The Joker.</a:t>
            </a:r>
            <a:br>
              <a:rPr lang="en-US" sz="6700">
                <a:solidFill>
                  <a:schemeClr val="bg2"/>
                </a:solidFill>
              </a:rPr>
            </a:br>
            <a:r>
              <a:rPr lang="en-US" sz="6700">
                <a:solidFill>
                  <a:schemeClr val="bg2"/>
                </a:solidFill>
              </a:rPr>
              <a:t>The perfect Villain</a:t>
            </a:r>
          </a:p>
        </p:txBody>
      </p:sp>
      <p:sp>
        <p:nvSpPr>
          <p:cNvPr id="3" name="Subtitle 2">
            <a:extLst>
              <a:ext uri="{FF2B5EF4-FFF2-40B4-BE49-F238E27FC236}">
                <a16:creationId xmlns:a16="http://schemas.microsoft.com/office/drawing/2014/main" id="{DBD91FB2-4CAE-6F20-6395-06D889AF0301}"/>
              </a:ext>
            </a:extLst>
          </p:cNvPr>
          <p:cNvSpPr>
            <a:spLocks noGrp="1"/>
          </p:cNvSpPr>
          <p:nvPr>
            <p:ph type="subTitle" idx="1"/>
          </p:nvPr>
        </p:nvSpPr>
        <p:spPr>
          <a:xfrm>
            <a:off x="2679906" y="3956279"/>
            <a:ext cx="6831673" cy="1086237"/>
          </a:xfrm>
        </p:spPr>
        <p:txBody>
          <a:bodyPr>
            <a:normAutofit/>
          </a:bodyPr>
          <a:lstStyle/>
          <a:p>
            <a:pPr>
              <a:spcAft>
                <a:spcPts val="600"/>
              </a:spcAft>
            </a:pPr>
            <a:r>
              <a:rPr lang="en-US">
                <a:solidFill>
                  <a:schemeClr val="bg2"/>
                </a:solidFill>
              </a:rPr>
              <a:t>Ethan Jerla | Lily Anzaldua</a:t>
            </a:r>
          </a:p>
        </p:txBody>
      </p:sp>
    </p:spTree>
    <p:extLst>
      <p:ext uri="{BB962C8B-B14F-4D97-AF65-F5344CB8AC3E}">
        <p14:creationId xmlns:p14="http://schemas.microsoft.com/office/powerpoint/2010/main" val="331033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FB7F4309-0BEA-8CA3-6EFD-72EC76F1FAF8}"/>
              </a:ext>
            </a:extLst>
          </p:cNvPr>
          <p:cNvSpPr>
            <a:spLocks noGrp="1"/>
          </p:cNvSpPr>
          <p:nvPr>
            <p:ph type="title"/>
          </p:nvPr>
        </p:nvSpPr>
        <p:spPr>
          <a:xfrm>
            <a:off x="1909630" y="2020866"/>
            <a:ext cx="8361229" cy="1086237"/>
          </a:xfrm>
        </p:spPr>
        <p:txBody>
          <a:bodyPr vert="horz" lIns="91440" tIns="45720" rIns="91440" bIns="45720" rtlCol="0" anchor="b">
            <a:normAutofit/>
          </a:bodyPr>
          <a:lstStyle/>
          <a:p>
            <a:pPr algn="ctr"/>
            <a:r>
              <a:rPr lang="en-US" sz="7200" cap="all" dirty="0"/>
              <a:t>Thesis</a:t>
            </a:r>
          </a:p>
        </p:txBody>
      </p:sp>
      <p:sp>
        <p:nvSpPr>
          <p:cNvPr id="3" name="Content Placeholder 2">
            <a:extLst>
              <a:ext uri="{FF2B5EF4-FFF2-40B4-BE49-F238E27FC236}">
                <a16:creationId xmlns:a16="http://schemas.microsoft.com/office/drawing/2014/main" id="{9AD7A733-0345-71DA-5FE1-33AAFD00230C}"/>
              </a:ext>
            </a:extLst>
          </p:cNvPr>
          <p:cNvSpPr>
            <a:spLocks noGrp="1"/>
          </p:cNvSpPr>
          <p:nvPr>
            <p:ph idx="1"/>
          </p:nvPr>
        </p:nvSpPr>
        <p:spPr>
          <a:xfrm>
            <a:off x="2674407" y="3205763"/>
            <a:ext cx="6831673" cy="1394858"/>
          </a:xfrm>
        </p:spPr>
        <p:txBody>
          <a:bodyPr vert="horz" lIns="91440" tIns="45720" rIns="91440" bIns="45720" rtlCol="0">
            <a:normAutofit fontScale="77500" lnSpcReduction="20000"/>
          </a:bodyPr>
          <a:lstStyle/>
          <a:p>
            <a:pPr marL="0" indent="0" algn="ctr">
              <a:lnSpc>
                <a:spcPct val="112000"/>
              </a:lnSpc>
              <a:spcBef>
                <a:spcPts val="0"/>
              </a:spcBef>
              <a:spcAft>
                <a:spcPts val="600"/>
              </a:spcAft>
              <a:buNone/>
            </a:pPr>
            <a:r>
              <a:rPr lang="en-US" sz="2300" dirty="0"/>
              <a:t>The Joker is a chaotic genius, who’s physiological torment has cemented his legacy as the greatest villain of all time. He’s a staple in pop culture as </a:t>
            </a:r>
            <a:r>
              <a:rPr lang="en-US" dirty="0"/>
              <a:t>an</a:t>
            </a:r>
            <a:r>
              <a:rPr lang="en-US" sz="2000" dirty="0"/>
              <a:t> “embodiment of chaos”. The lasting impact he has on both his victims and fans of the Batman series is a testament to his deeper terror he instills.</a:t>
            </a:r>
            <a:endParaRPr lang="en-US" sz="2300" dirty="0"/>
          </a:p>
        </p:txBody>
      </p:sp>
    </p:spTree>
    <p:extLst>
      <p:ext uri="{BB962C8B-B14F-4D97-AF65-F5344CB8AC3E}">
        <p14:creationId xmlns:p14="http://schemas.microsoft.com/office/powerpoint/2010/main" val="2352446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1676B-08C5-3889-B5FD-2F44A64E98E2}"/>
              </a:ext>
            </a:extLst>
          </p:cNvPr>
          <p:cNvSpPr>
            <a:spLocks noGrp="1"/>
          </p:cNvSpPr>
          <p:nvPr>
            <p:ph type="title"/>
          </p:nvPr>
        </p:nvSpPr>
        <p:spPr>
          <a:xfrm>
            <a:off x="640080" y="639704"/>
            <a:ext cx="3299579" cy="5577840"/>
          </a:xfrm>
        </p:spPr>
        <p:txBody>
          <a:bodyPr anchor="ctr">
            <a:normAutofit/>
          </a:bodyPr>
          <a:lstStyle/>
          <a:p>
            <a:pPr algn="ctr"/>
            <a:r>
              <a:rPr lang="en-US"/>
              <a:t>Evidence</a:t>
            </a:r>
          </a:p>
        </p:txBody>
      </p:sp>
      <p:graphicFrame>
        <p:nvGraphicFramePr>
          <p:cNvPr id="5" name="Content Placeholder 2">
            <a:extLst>
              <a:ext uri="{FF2B5EF4-FFF2-40B4-BE49-F238E27FC236}">
                <a16:creationId xmlns:a16="http://schemas.microsoft.com/office/drawing/2014/main" id="{1482D5C2-6DC3-4BCF-B5AF-9BC82D8E4232}"/>
              </a:ext>
            </a:extLst>
          </p:cNvPr>
          <p:cNvGraphicFramePr>
            <a:graphicFrameLocks noGrp="1"/>
          </p:cNvGraphicFramePr>
          <p:nvPr>
            <p:ph idx="1"/>
            <p:extLst>
              <p:ext uri="{D42A27DB-BD31-4B8C-83A1-F6EECF244321}">
                <p14:modId xmlns:p14="http://schemas.microsoft.com/office/powerpoint/2010/main" val="20640069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45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E5488E93-5AB3-1F03-F6D5-3D5EF93B22A0}"/>
              </a:ext>
            </a:extLst>
          </p:cNvPr>
          <p:cNvSpPr>
            <a:spLocks noGrp="1"/>
          </p:cNvSpPr>
          <p:nvPr>
            <p:ph type="title"/>
          </p:nvPr>
        </p:nvSpPr>
        <p:spPr>
          <a:xfrm>
            <a:off x="1253764" y="1327355"/>
            <a:ext cx="3559425" cy="4482564"/>
          </a:xfrm>
        </p:spPr>
        <p:txBody>
          <a:bodyPr>
            <a:normAutofit/>
          </a:bodyPr>
          <a:lstStyle/>
          <a:p>
            <a:r>
              <a:rPr lang="en-US" dirty="0"/>
              <a:t>Conclusion</a:t>
            </a:r>
            <a:endParaRPr lang="en-US"/>
          </a:p>
        </p:txBody>
      </p:sp>
      <p:sp>
        <p:nvSpPr>
          <p:cNvPr id="3" name="Content Placeholder 2">
            <a:extLst>
              <a:ext uri="{FF2B5EF4-FFF2-40B4-BE49-F238E27FC236}">
                <a16:creationId xmlns:a16="http://schemas.microsoft.com/office/drawing/2014/main" id="{B931D455-3D00-E3E1-17ED-9C4415EC6814}"/>
              </a:ext>
            </a:extLst>
          </p:cNvPr>
          <p:cNvSpPr>
            <a:spLocks noGrp="1"/>
          </p:cNvSpPr>
          <p:nvPr>
            <p:ph idx="1"/>
          </p:nvPr>
        </p:nvSpPr>
        <p:spPr>
          <a:xfrm>
            <a:off x="5035551" y="1327355"/>
            <a:ext cx="6699250" cy="4482564"/>
          </a:xfrm>
        </p:spPr>
        <p:txBody>
          <a:bodyPr>
            <a:normAutofit/>
          </a:bodyPr>
          <a:lstStyle/>
          <a:p>
            <a:pPr marL="0" indent="0" algn="ctr">
              <a:buNone/>
            </a:pPr>
            <a:r>
              <a:rPr lang="en-US" dirty="0"/>
              <a:t>The Joker’s chaotic and deep psychological complexity and cultural resonance make him an unparalleled villain. His monomaniacal and psychotic personality has led him to terrorize many, along with his uncanny personality and very dark humor. Combining these traits makes the Joker a very twisted and dark individual with a very well know track record of evil. </a:t>
            </a:r>
          </a:p>
          <a:p>
            <a:pPr marL="0" indent="0" algn="ctr">
              <a:buNone/>
            </a:pPr>
            <a:r>
              <a:rPr lang="en-US" dirty="0"/>
              <a:t>This makes him the perfect Villain</a:t>
            </a:r>
          </a:p>
        </p:txBody>
      </p:sp>
      <p:sp>
        <p:nvSpPr>
          <p:cNvPr id="30" name="Rectangle 29">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56389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74A4208-CE12-4E5A-9DC0-4CB4C4323C43}">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TotalTime>
  <Words>212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The Joker. The perfect Villain</vt:lpstr>
      <vt:lpstr>Thesis</vt:lpstr>
      <vt:lpstr>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Joker. The perfect Monomaniacal and psychotic Villain</dc:title>
  <dc:creator>Ethan Jerla</dc:creator>
  <cp:lastModifiedBy>Ethan Jerla</cp:lastModifiedBy>
  <cp:revision>5</cp:revision>
  <dcterms:created xsi:type="dcterms:W3CDTF">2025-02-20T19:47:52Z</dcterms:created>
  <dcterms:modified xsi:type="dcterms:W3CDTF">2025-02-24T05:23:20Z</dcterms:modified>
</cp:coreProperties>
</file>