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57" r:id="rId4"/>
    <p:sldId id="263" r:id="rId5"/>
    <p:sldId id="291" r:id="rId6"/>
    <p:sldId id="289" r:id="rId7"/>
    <p:sldId id="260" r:id="rId8"/>
    <p:sldId id="294" r:id="rId9"/>
    <p:sldId id="295" r:id="rId10"/>
    <p:sldId id="296" r:id="rId11"/>
    <p:sldId id="292" r:id="rId12"/>
    <p:sldId id="261" r:id="rId13"/>
    <p:sldId id="285" r:id="rId14"/>
    <p:sldId id="290" r:id="rId15"/>
    <p:sldId id="297" r:id="rId16"/>
    <p:sldId id="298" r:id="rId17"/>
    <p:sldId id="299" r:id="rId18"/>
    <p:sldId id="262" r:id="rId19"/>
    <p:sldId id="286" r:id="rId20"/>
    <p:sldId id="268" r:id="rId21"/>
  </p:sldIdLst>
  <p:sldSz cx="9144000" cy="6858000" type="screen4x3"/>
  <p:notesSz cx="6858000" cy="9144000"/>
  <p:embeddedFontLst>
    <p:embeddedFont>
      <p:font typeface="CookieRun 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서울남산 장체B" panose="02020603020101020101" pitchFamily="18" charset="-127"/>
      <p:regular r:id="rId26"/>
    </p:embeddedFont>
    <p:embeddedFont>
      <p:font typeface="서울남산 장체BL" panose="0202060302010102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7BB"/>
    <a:srgbClr val="ECC53D"/>
    <a:srgbClr val="ECE4D7"/>
    <a:srgbClr val="47E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201" autoAdjust="0"/>
  </p:normalViewPr>
  <p:slideViewPr>
    <p:cSldViewPr>
      <p:cViewPr varScale="1">
        <p:scale>
          <a:sx n="72" d="100"/>
          <a:sy n="72" d="100"/>
        </p:scale>
        <p:origin x="4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6395D-5EC4-4C0E-A453-5EE7B14BF9B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12856-DA95-49F7-9208-7C6E2D531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8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82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29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10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15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53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ad-hoc </a:t>
            </a:r>
            <a:r>
              <a:rPr lang="ko-KR" altLang="en-US" sz="12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분석이란 특정한 목적을 가진 분석으로 데이터 추출 요청</a:t>
            </a:r>
            <a:r>
              <a:rPr lang="en-US" altLang="ko-KR" sz="12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, </a:t>
            </a:r>
            <a:r>
              <a:rPr lang="ko-KR" altLang="en-US" sz="12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데이터 분석 요청 정도로 통용</a:t>
            </a:r>
            <a:endParaRPr lang="en-US" altLang="ko-KR" sz="12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1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6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8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43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03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3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2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8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0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3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5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6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2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3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2032" y="2838917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스낵 리뷰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76256" y="4930575"/>
            <a:ext cx="2267744" cy="44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2784" y="4941168"/>
            <a:ext cx="190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리뷰 쓰고 </a:t>
            </a:r>
            <a:r>
              <a:rPr lang="ko-KR" altLang="en-US" dirty="0" err="1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가조</a:t>
            </a:r>
            <a:endParaRPr lang="ko-KR" altLang="en-US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8638968" y="6370735"/>
            <a:ext cx="442641" cy="442641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15736" y="6370735"/>
            <a:ext cx="442641" cy="442641"/>
          </a:xfrm>
          <a:prstGeom prst="ellipse">
            <a:avLst/>
          </a:prstGeom>
          <a:solidFill>
            <a:srgbClr val="ECE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92505" y="6370735"/>
            <a:ext cx="442641" cy="442641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069274" y="6370735"/>
            <a:ext cx="442641" cy="442641"/>
          </a:xfrm>
          <a:prstGeom prst="ellipse">
            <a:avLst/>
          </a:prstGeom>
          <a:solidFill>
            <a:srgbClr val="ECE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87C4B-43B8-493F-BCB2-9307873B812F}"/>
              </a:ext>
            </a:extLst>
          </p:cNvPr>
          <p:cNvSpPr txBox="1"/>
          <p:nvPr/>
        </p:nvSpPr>
        <p:spPr>
          <a:xfrm>
            <a:off x="6876256" y="5445224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김동환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algn="r"/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조규상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B5F6E-9EF7-4EE4-96E4-A322C36D653F}"/>
              </a:ext>
            </a:extLst>
          </p:cNvPr>
          <p:cNvSpPr txBox="1"/>
          <p:nvPr/>
        </p:nvSpPr>
        <p:spPr>
          <a:xfrm>
            <a:off x="1112032" y="560805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멀티캠퍼스 </a:t>
            </a:r>
            <a:r>
              <a:rPr lang="en-US" altLang="ko-KR" sz="28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차 프로젝트</a:t>
            </a:r>
          </a:p>
        </p:txBody>
      </p:sp>
    </p:spTree>
    <p:extLst>
      <p:ext uri="{BB962C8B-B14F-4D97-AF65-F5344CB8AC3E}">
        <p14:creationId xmlns:p14="http://schemas.microsoft.com/office/powerpoint/2010/main" val="31468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타 사이트들의 리뷰 정보 관리 현황</a:t>
            </a:r>
            <a:endParaRPr lang="ko-KR" altLang="en-US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28A02-7A3E-4EB6-80DB-DEA7D7EFEE4C}"/>
              </a:ext>
            </a:extLst>
          </p:cNvPr>
          <p:cNvSpPr txBox="1"/>
          <p:nvPr/>
        </p:nvSpPr>
        <p:spPr>
          <a:xfrm>
            <a:off x="215516" y="81426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3. </a:t>
            </a:r>
            <a:r>
              <a:rPr lang="ko-KR" altLang="en-US" sz="2400" dirty="0" err="1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왓챠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3B870E-A8C0-42D2-BDC7-E131B635A073}"/>
              </a:ext>
            </a:extLst>
          </p:cNvPr>
          <p:cNvSpPr txBox="1"/>
          <p:nvPr/>
        </p:nvSpPr>
        <p:spPr>
          <a:xfrm>
            <a:off x="6300192" y="1268760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시각화 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:</a:t>
            </a: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2400" dirty="0" err="1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리디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</a:t>
            </a:r>
            <a:r>
              <a:rPr lang="ko-KR" altLang="en-US" sz="2400" dirty="0" err="1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북스와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동일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, </a:t>
            </a: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but 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그래프를 활용하여 한 눈에 보기 쉽다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D6A7D-95BF-4A64-82F7-693C584C1DB3}"/>
              </a:ext>
            </a:extLst>
          </p:cNvPr>
          <p:cNvSpPr txBox="1"/>
          <p:nvPr/>
        </p:nvSpPr>
        <p:spPr>
          <a:xfrm>
            <a:off x="6372200" y="4221088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리뷰 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:</a:t>
            </a: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정렬 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X,</a:t>
            </a: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많은 코멘트들을 파악하기 힘들다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9D353A6-3476-46CA-A225-21469D77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" t="-272" r="646" b="58506"/>
          <a:stretch/>
        </p:blipFill>
        <p:spPr>
          <a:xfrm>
            <a:off x="182001" y="1597226"/>
            <a:ext cx="5992424" cy="23909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873CA35-B54A-4A14-B0D3-C8691B36E2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" t="42615" r="2094" b="17246"/>
          <a:stretch/>
        </p:blipFill>
        <p:spPr>
          <a:xfrm>
            <a:off x="179512" y="4236879"/>
            <a:ext cx="5992424" cy="2297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803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타 사이트들의 리뷰 정보 관리 현황</a:t>
            </a:r>
            <a:endParaRPr lang="ko-KR" altLang="en-US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6FC59-C7B3-4607-9382-1070228D1B66}"/>
              </a:ext>
            </a:extLst>
          </p:cNvPr>
          <p:cNvSpPr txBox="1"/>
          <p:nvPr/>
        </p:nvSpPr>
        <p:spPr>
          <a:xfrm>
            <a:off x="323528" y="112067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정리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F0B6E-E45A-46FE-8DF8-22333472A156}"/>
              </a:ext>
            </a:extLst>
          </p:cNvPr>
          <p:cNvSpPr txBox="1"/>
          <p:nvPr/>
        </p:nvSpPr>
        <p:spPr>
          <a:xfrm>
            <a:off x="323528" y="2156092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기존 콘텐츠 제공 플랫폼들은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  </a:t>
            </a:r>
            <a:r>
              <a:rPr lang="ko-KR" altLang="en-US" sz="2400" dirty="0" err="1">
                <a:solidFill>
                  <a:srgbClr val="FF000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별점</a:t>
            </a:r>
            <a:r>
              <a:rPr lang="ko-KR" altLang="en-US" sz="2400" dirty="0" err="1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에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의존한 리뷰 정보들을 제공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  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많은 리뷰 데이터들이 무엇을 말하고 있는지 파악하기 힘들다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.</a:t>
            </a: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시각화 요소가 한정되어서 해당 콘텐츠에 대한 정보를 한 번에 습득하기가 힘들다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. </a:t>
            </a: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76182" y="1628800"/>
            <a:ext cx="1391636" cy="1391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3712" y="1957027"/>
            <a:ext cx="68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60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831595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0DF43-CEFE-4739-B504-6909C2D69107}"/>
              </a:ext>
            </a:extLst>
          </p:cNvPr>
          <p:cNvSpPr txBox="1"/>
          <p:nvPr/>
        </p:nvSpPr>
        <p:spPr>
          <a:xfrm>
            <a:off x="2886619" y="3476746"/>
            <a:ext cx="3363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구현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9AB378-E27F-4014-9D86-60A06427310D}"/>
              </a:ext>
            </a:extLst>
          </p:cNvPr>
          <p:cNvCxnSpPr/>
          <p:nvPr/>
        </p:nvCxnSpPr>
        <p:spPr>
          <a:xfrm>
            <a:off x="4568437" y="3980802"/>
            <a:ext cx="0" cy="5040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포인트가 5개인 별 8">
            <a:extLst>
              <a:ext uri="{FF2B5EF4-FFF2-40B4-BE49-F238E27FC236}">
                <a16:creationId xmlns:a16="http://schemas.microsoft.com/office/drawing/2014/main" id="{E3A1689D-D231-4954-81C5-444B404861CE}"/>
              </a:ext>
            </a:extLst>
          </p:cNvPr>
          <p:cNvSpPr/>
          <p:nvPr/>
        </p:nvSpPr>
        <p:spPr>
          <a:xfrm>
            <a:off x="4485921" y="4574942"/>
            <a:ext cx="172156" cy="172156"/>
          </a:xfrm>
          <a:prstGeom prst="star5">
            <a:avLst>
              <a:gd name="adj" fmla="val 257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4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개발언어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EAD6E-09C8-45C2-9C27-0E2AAA0F4C88}"/>
              </a:ext>
            </a:extLst>
          </p:cNvPr>
          <p:cNvSpPr txBox="1"/>
          <p:nvPr/>
        </p:nvSpPr>
        <p:spPr>
          <a:xfrm>
            <a:off x="323528" y="1583880"/>
            <a:ext cx="69847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Java : 1.8</a:t>
            </a:r>
          </a:p>
          <a:p>
            <a:pPr fontAlgn="base"/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R</a:t>
            </a:r>
            <a:r>
              <a:rPr lang="ko-KR" altLang="en-US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:</a:t>
            </a:r>
            <a:r>
              <a:rPr lang="ko-KR" altLang="en-US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3.6.1</a:t>
            </a:r>
          </a:p>
          <a:p>
            <a:pPr fontAlgn="base"/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React(</a:t>
            </a:r>
            <a:r>
              <a:rPr lang="en-US" altLang="ko-KR" sz="3200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Javascript</a:t>
            </a:r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)</a:t>
            </a:r>
          </a:p>
          <a:p>
            <a:pPr fontAlgn="base"/>
            <a:endParaRPr lang="en-US" altLang="ko-KR" sz="3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fontAlgn="base"/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</a:t>
            </a:r>
            <a:r>
              <a:rPr lang="en-US" altLang="ko-KR" sz="3200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SpringBoot</a:t>
            </a:r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: 2.1.3 Release</a:t>
            </a:r>
          </a:p>
          <a:p>
            <a:pPr fontAlgn="base"/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Security, </a:t>
            </a:r>
            <a:r>
              <a:rPr lang="en-US" altLang="ko-KR" sz="3200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Jdbc</a:t>
            </a:r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Web, </a:t>
            </a:r>
            <a:r>
              <a:rPr lang="en-US" altLang="ko-KR" sz="3200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Jwt</a:t>
            </a:r>
            <a:endParaRPr lang="en-US" altLang="ko-KR" sz="3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indent="-457200" fontAlgn="base">
              <a:buFontTx/>
              <a:buChar char="-"/>
            </a:pPr>
            <a:endParaRPr lang="en-US" altLang="ko-KR" sz="3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indent="-457200" fontAlgn="base">
              <a:buFontTx/>
              <a:buChar char="-"/>
            </a:pPr>
            <a:endParaRPr lang="en-US" altLang="ko-KR" sz="3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fontAlgn="base"/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Build Tool :  Maven</a:t>
            </a:r>
          </a:p>
          <a:p>
            <a:pPr fontAlgn="base"/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IDE : STS4, </a:t>
            </a:r>
            <a:r>
              <a:rPr lang="en-US" altLang="ko-KR" sz="3200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VSCode</a:t>
            </a:r>
            <a:endParaRPr lang="en-US" altLang="ko-KR" sz="3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3FE55-67BB-4B66-9E2D-DE85D9965D5D}"/>
              </a:ext>
            </a:extLst>
          </p:cNvPr>
          <p:cNvSpPr txBox="1"/>
          <p:nvPr/>
        </p:nvSpPr>
        <p:spPr>
          <a:xfrm>
            <a:off x="323528" y="105273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개발환경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92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구현 상황</a:t>
            </a:r>
            <a:endParaRPr lang="en-US" altLang="ko-KR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05346B0-25BF-4C71-A9BC-CAA2B81744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" t="13400" r="1246" b="18023"/>
          <a:stretch/>
        </p:blipFill>
        <p:spPr>
          <a:xfrm>
            <a:off x="215515" y="1772816"/>
            <a:ext cx="8712969" cy="47029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F3FB92-5FD4-48E8-81BB-921E5274BDB0}"/>
              </a:ext>
            </a:extLst>
          </p:cNvPr>
          <p:cNvSpPr txBox="1"/>
          <p:nvPr/>
        </p:nvSpPr>
        <p:spPr>
          <a:xfrm>
            <a:off x="323528" y="105273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1. 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영화 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API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에서 기본 정보를 가져오고 화면에 출력해줌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66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구현 상황</a:t>
            </a:r>
            <a:endParaRPr lang="en-US" altLang="ko-KR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ADF1EE0-ED30-4C17-929F-46B4EBFBC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" t="2701" r="2985" b="13507"/>
          <a:stretch/>
        </p:blipFill>
        <p:spPr>
          <a:xfrm>
            <a:off x="3527523" y="1268760"/>
            <a:ext cx="5328592" cy="5164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866AB1-17AB-4C7D-B950-2E602772512B}"/>
              </a:ext>
            </a:extLst>
          </p:cNvPr>
          <p:cNvSpPr txBox="1"/>
          <p:nvPr/>
        </p:nvSpPr>
        <p:spPr>
          <a:xfrm>
            <a:off x="273532" y="1314281"/>
            <a:ext cx="2916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2. 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시각화 요소 추가 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But </a:t>
            </a:r>
            <a:r>
              <a:rPr lang="ko-KR" altLang="en-US" sz="2400" dirty="0" err="1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백엔드와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연결 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X</a:t>
            </a: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구현 상황</a:t>
            </a:r>
            <a:endParaRPr lang="en-US" altLang="ko-KR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6BCF9C-CFD0-4546-B09D-26DBA98D44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1783" y="1209601"/>
            <a:ext cx="8039066" cy="3600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E5617B-03A6-4833-ABBA-F011171175C3}"/>
              </a:ext>
            </a:extLst>
          </p:cNvPr>
          <p:cNvSpPr txBox="1"/>
          <p:nvPr/>
        </p:nvSpPr>
        <p:spPr>
          <a:xfrm>
            <a:off x="323528" y="5192032"/>
            <a:ext cx="8039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백엔드의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DB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에서 쿼리문을 이용해서 리뷰 데이터를 가져온 뒤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R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</a:t>
            </a:r>
            <a:r>
              <a:rPr lang="ko-KR" altLang="en-US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전처리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해서 이미지화 </a:t>
            </a:r>
            <a:r>
              <a:rPr lang="ko-KR" altLang="en-US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하는데는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성공했지만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</a:p>
          <a:p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이미 구현이 되어 있었던 </a:t>
            </a:r>
            <a:r>
              <a:rPr lang="ko-KR" altLang="en-US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백엔드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코드와 </a:t>
            </a:r>
            <a:r>
              <a:rPr lang="ko-KR" altLang="en-US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리액트를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연동 하는데 어려움을 겪었고 중간에 개발 환경을 바꾸게 되어서 실제 구현 화면에는 하드코딩으로 데이터를 넣었습니다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C896A2-4088-49E3-BBB3-2DD2604A1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56134"/>
            <a:ext cx="8039066" cy="3829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851FD6-9E18-4107-BCD3-0DEB094F434D}"/>
              </a:ext>
            </a:extLst>
          </p:cNvPr>
          <p:cNvSpPr txBox="1"/>
          <p:nvPr/>
        </p:nvSpPr>
        <p:spPr>
          <a:xfrm>
            <a:off x="323528" y="755412"/>
            <a:ext cx="803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2-1. </a:t>
            </a:r>
            <a:r>
              <a:rPr lang="ko-KR" altLang="en-US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시각화 관련 코드</a:t>
            </a:r>
            <a:endParaRPr lang="en-US" altLang="ko-KR" sz="20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6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구현 상황</a:t>
            </a:r>
            <a:endParaRPr lang="en-US" altLang="ko-KR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5617B-03A6-4833-ABBA-F011171175C3}"/>
              </a:ext>
            </a:extLst>
          </p:cNvPr>
          <p:cNvSpPr txBox="1"/>
          <p:nvPr/>
        </p:nvSpPr>
        <p:spPr>
          <a:xfrm>
            <a:off x="552467" y="5952247"/>
            <a:ext cx="803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버튼을 이용해 레이더 차트의 평점을 </a:t>
            </a:r>
            <a:r>
              <a:rPr lang="ko-KR" altLang="en-US" sz="2000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백엔드로</a:t>
            </a:r>
            <a:r>
              <a:rPr lang="ko-KR" altLang="en-US" sz="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넘기는데 까지는 구현 성공</a:t>
            </a:r>
            <a:r>
              <a:rPr lang="en-US" altLang="ko-KR" sz="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But </a:t>
            </a:r>
            <a:r>
              <a:rPr lang="ko-KR" altLang="en-US" sz="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리뷰 보기 및 등록을 구현 못 해서 활용을 못 했습니다</a:t>
            </a:r>
            <a:r>
              <a:rPr lang="en-US" altLang="ko-KR" sz="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B96D7F7-530F-4E07-B6FF-20443AE373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20"/>
          <a:stretch/>
        </p:blipFill>
        <p:spPr>
          <a:xfrm>
            <a:off x="4834542" y="1196752"/>
            <a:ext cx="4031212" cy="2600453"/>
          </a:xfrm>
          <a:prstGeom prst="rect">
            <a:avLst/>
          </a:prstGeom>
        </p:spPr>
      </p:pic>
      <p:pic>
        <p:nvPicPr>
          <p:cNvPr id="10" name="그림 9" descr="우산, 비이(가) 표시된 사진&#10;&#10;자동 생성된 설명">
            <a:extLst>
              <a:ext uri="{FF2B5EF4-FFF2-40B4-BE49-F238E27FC236}">
                <a16:creationId xmlns:a16="http://schemas.microsoft.com/office/drawing/2014/main" id="{A9EF3BB3-8424-4FE6-BB61-73BD018EA3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9" r="15388"/>
          <a:stretch/>
        </p:blipFill>
        <p:spPr>
          <a:xfrm>
            <a:off x="260193" y="1268759"/>
            <a:ext cx="4325870" cy="4350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0F45FA-22EF-4EAE-8518-95C4E075B815}"/>
              </a:ext>
            </a:extLst>
          </p:cNvPr>
          <p:cNvSpPr txBox="1"/>
          <p:nvPr/>
        </p:nvSpPr>
        <p:spPr>
          <a:xfrm>
            <a:off x="251520" y="692696"/>
            <a:ext cx="803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3. </a:t>
            </a:r>
            <a:r>
              <a:rPr lang="ko-KR" altLang="en-US" sz="2000" dirty="0" err="1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미구현</a:t>
            </a:r>
            <a:r>
              <a:rPr lang="ko-KR" altLang="en-US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레이더 차트 평점 입력</a:t>
            </a:r>
            <a:endParaRPr lang="en-US" altLang="ko-KR" sz="20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37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76182" y="1628800"/>
            <a:ext cx="1391636" cy="1391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3712" y="1957027"/>
            <a:ext cx="68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4</a:t>
            </a:r>
            <a:endParaRPr lang="ko-KR" altLang="en-US" sz="60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831595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E28B65-87A8-422A-9545-28FE56B6B049}"/>
              </a:ext>
            </a:extLst>
          </p:cNvPr>
          <p:cNvSpPr txBox="1"/>
          <p:nvPr/>
        </p:nvSpPr>
        <p:spPr>
          <a:xfrm>
            <a:off x="2936555" y="3356992"/>
            <a:ext cx="3363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후기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4A6B9B-1B2F-4DFB-A5AF-5AD95C178EE8}"/>
              </a:ext>
            </a:extLst>
          </p:cNvPr>
          <p:cNvCxnSpPr/>
          <p:nvPr/>
        </p:nvCxnSpPr>
        <p:spPr>
          <a:xfrm>
            <a:off x="4568437" y="3980802"/>
            <a:ext cx="0" cy="5040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포인트가 5개인 별 8">
            <a:extLst>
              <a:ext uri="{FF2B5EF4-FFF2-40B4-BE49-F238E27FC236}">
                <a16:creationId xmlns:a16="http://schemas.microsoft.com/office/drawing/2014/main" id="{344B93C8-BC67-4719-8C0A-5B7AE08E78DA}"/>
              </a:ext>
            </a:extLst>
          </p:cNvPr>
          <p:cNvSpPr/>
          <p:nvPr/>
        </p:nvSpPr>
        <p:spPr>
          <a:xfrm>
            <a:off x="4485921" y="4574942"/>
            <a:ext cx="172156" cy="172156"/>
          </a:xfrm>
          <a:prstGeom prst="star5">
            <a:avLst>
              <a:gd name="adj" fmla="val 257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12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4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후기</a:t>
            </a:r>
            <a:endParaRPr lang="en-US" altLang="ko-KR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502C39F-4FB4-4539-B80C-DDF61B811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27375"/>
              </p:ext>
            </p:extLst>
          </p:nvPr>
        </p:nvGraphicFramePr>
        <p:xfrm>
          <a:off x="611560" y="908720"/>
          <a:ext cx="7992888" cy="5713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140">
                  <a:extLst>
                    <a:ext uri="{9D8B030D-6E8A-4147-A177-3AD203B41FA5}">
                      <a16:colId xmlns:a16="http://schemas.microsoft.com/office/drawing/2014/main" val="2132805537"/>
                    </a:ext>
                  </a:extLst>
                </a:gridCol>
                <a:gridCol w="6734748">
                  <a:extLst>
                    <a:ext uri="{9D8B030D-6E8A-4147-A177-3AD203B41FA5}">
                      <a16:colId xmlns:a16="http://schemas.microsoft.com/office/drawing/2014/main" val="2659722909"/>
                    </a:ext>
                  </a:extLst>
                </a:gridCol>
              </a:tblGrid>
              <a:tr h="281478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김동환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752598"/>
                  </a:ext>
                </a:extLst>
              </a:tr>
              <a:tr h="289910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조규상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/>
                        <a:t>리액트나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스프링부트</a:t>
                      </a:r>
                      <a:r>
                        <a:rPr lang="ko-KR" altLang="en-US" sz="1600" dirty="0"/>
                        <a:t> 같은 수업에서 다루어 보지 못 한 개발도구를 접해볼 수 있어서 좋았습니다</a:t>
                      </a:r>
                      <a:r>
                        <a:rPr lang="en-US" altLang="ko-KR" sz="1600" dirty="0"/>
                        <a:t>.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하지만 제가 개발환경에 대한 이해가 부족했던 탓에 개발 속도가 제대로 나오지 못 한 것 같아서 정말 죄송스럽게 생각합니다</a:t>
                      </a:r>
                      <a:r>
                        <a:rPr lang="en-US" altLang="ko-KR" sz="1600" dirty="0"/>
                        <a:t>.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처음에 </a:t>
                      </a:r>
                      <a:r>
                        <a:rPr lang="en-US" altLang="ko-KR" sz="1600" dirty="0"/>
                        <a:t>JSP</a:t>
                      </a:r>
                      <a:r>
                        <a:rPr lang="ko-KR" altLang="en-US" sz="1600" dirty="0"/>
                        <a:t>로 구현을 했던 내용을 다시 </a:t>
                      </a:r>
                      <a:r>
                        <a:rPr lang="ko-KR" altLang="en-US" sz="1600" dirty="0" err="1"/>
                        <a:t>리액트로</a:t>
                      </a:r>
                      <a:r>
                        <a:rPr lang="ko-KR" altLang="en-US" sz="1600" dirty="0"/>
                        <a:t> 똑같이 구현하는 둥 여러가지로 시행착오를 많이 겪어서 다양한 의미로 교훈을 얻고 공부가 되었던 프로젝트라고 생각합니다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3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24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4117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988840"/>
            <a:ext cx="10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INDEX</a:t>
            </a:r>
            <a:endParaRPr lang="ko-KR" altLang="en-US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4343" y="2204864"/>
            <a:ext cx="277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기획 배경 및 목표</a:t>
            </a:r>
          </a:p>
        </p:txBody>
      </p:sp>
      <p:sp>
        <p:nvSpPr>
          <p:cNvPr id="7" name="타원 6"/>
          <p:cNvSpPr/>
          <p:nvPr/>
        </p:nvSpPr>
        <p:spPr>
          <a:xfrm>
            <a:off x="3347864" y="3008875"/>
            <a:ext cx="187723" cy="1877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47864" y="2288795"/>
            <a:ext cx="187723" cy="1877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347864" y="4440070"/>
            <a:ext cx="187723" cy="1877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347864" y="3719990"/>
            <a:ext cx="187723" cy="1877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4343" y="2918070"/>
            <a:ext cx="277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시장 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4343" y="3642606"/>
            <a:ext cx="277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구현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64343" y="4355812"/>
            <a:ext cx="277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후기</a:t>
            </a:r>
          </a:p>
        </p:txBody>
      </p:sp>
      <p:sp>
        <p:nvSpPr>
          <p:cNvPr id="16" name="TextBox 15"/>
          <p:cNvSpPr txBox="1"/>
          <p:nvPr/>
        </p:nvSpPr>
        <p:spPr>
          <a:xfrm rot="21334970">
            <a:off x="3186712" y="2076801"/>
            <a:ext cx="43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1</a:t>
            </a:r>
            <a:endParaRPr lang="ko-KR" altLang="en-US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rot="21334970">
            <a:off x="3186712" y="2790007"/>
            <a:ext cx="43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</a:t>
            </a:r>
            <a:endParaRPr lang="ko-KR" altLang="en-US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21334970">
            <a:off x="3186712" y="3514543"/>
            <a:ext cx="43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rot="21334970">
            <a:off x="3186712" y="4227749"/>
            <a:ext cx="43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4</a:t>
            </a:r>
            <a:endParaRPr lang="ko-KR" altLang="en-US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15330" y="1908405"/>
            <a:ext cx="950506" cy="98365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245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603" y="3037855"/>
            <a:ext cx="336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감사합니다</a:t>
            </a:r>
            <a:r>
              <a:rPr lang="en-US" altLang="ko-KR" sz="24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8603" y="3460938"/>
            <a:ext cx="336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THANK YOU.</a:t>
            </a:r>
            <a:endParaRPr lang="ko-KR" altLang="en-US" sz="20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61896" y="2708920"/>
            <a:ext cx="1584176" cy="81294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61896" y="4077072"/>
            <a:ext cx="1584176" cy="81294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0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76182" y="1628800"/>
            <a:ext cx="1391636" cy="1391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3712" y="1957027"/>
            <a:ext cx="68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1</a:t>
            </a:r>
            <a:endParaRPr lang="ko-KR" altLang="en-US" sz="60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831595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6619" y="3476746"/>
            <a:ext cx="3363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기획 배경 및 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3808" y="4913450"/>
            <a:ext cx="3629597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왜 콘텐츠 리뷰 플랫폼이 필요한가</a:t>
            </a:r>
            <a:r>
              <a:rPr lang="en-US" altLang="ko-KR" sz="20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13D1832-6BF0-4E5F-A9E6-24188E6C5F02}"/>
              </a:ext>
            </a:extLst>
          </p:cNvPr>
          <p:cNvCxnSpPr/>
          <p:nvPr/>
        </p:nvCxnSpPr>
        <p:spPr>
          <a:xfrm>
            <a:off x="4568437" y="3980802"/>
            <a:ext cx="0" cy="5040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포인트가 5개인 별 8">
            <a:extLst>
              <a:ext uri="{FF2B5EF4-FFF2-40B4-BE49-F238E27FC236}">
                <a16:creationId xmlns:a16="http://schemas.microsoft.com/office/drawing/2014/main" id="{F1C07381-D557-49A3-893C-3A89A8182A57}"/>
              </a:ext>
            </a:extLst>
          </p:cNvPr>
          <p:cNvSpPr/>
          <p:nvPr/>
        </p:nvSpPr>
        <p:spPr>
          <a:xfrm>
            <a:off x="4485921" y="4574942"/>
            <a:ext cx="172156" cy="172156"/>
          </a:xfrm>
          <a:prstGeom prst="star5">
            <a:avLst>
              <a:gd name="adj" fmla="val 257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53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1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왜 콘텐츠 리뷰 플랫폼이 필요한가</a:t>
            </a:r>
            <a:r>
              <a:rPr lang="en-US" altLang="ko-KR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?</a:t>
            </a:r>
            <a:endParaRPr lang="ko-KR" altLang="en-US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B22269-F910-43BE-BC92-FAC3500FF0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3" b="41117"/>
          <a:stretch/>
        </p:blipFill>
        <p:spPr>
          <a:xfrm>
            <a:off x="111696" y="1172007"/>
            <a:ext cx="5403586" cy="3974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7E2A134B-73B3-46B0-8463-9B8A62152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35297"/>
            <a:ext cx="6372225" cy="4048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53BA2466-E7B7-4F87-AC72-9E54F1D4D3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82"/>
          <a:stretch/>
        </p:blipFill>
        <p:spPr>
          <a:xfrm>
            <a:off x="3563888" y="1131106"/>
            <a:ext cx="5557348" cy="4109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57206-F340-4093-AB84-6154E432A3DC}"/>
              </a:ext>
            </a:extLst>
          </p:cNvPr>
          <p:cNvSpPr txBox="1"/>
          <p:nvPr/>
        </p:nvSpPr>
        <p:spPr>
          <a:xfrm>
            <a:off x="1619672" y="5805264"/>
            <a:ext cx="608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별점만으로 해당 콘텐츠를 </a:t>
            </a:r>
            <a:r>
              <a:rPr lang="ko-KR" altLang="en-US" sz="2400" dirty="0">
                <a:solidFill>
                  <a:srgbClr val="FF000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파악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할 수 있을까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6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1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왜 콘텐츠 리뷰 플랫폼이 필요한가</a:t>
            </a:r>
            <a:r>
              <a:rPr lang="en-US" altLang="ko-KR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?</a:t>
            </a:r>
            <a:endParaRPr lang="ko-KR" altLang="en-US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57206-F340-4093-AB84-6154E432A3DC}"/>
              </a:ext>
            </a:extLst>
          </p:cNvPr>
          <p:cNvSpPr txBox="1"/>
          <p:nvPr/>
        </p:nvSpPr>
        <p:spPr>
          <a:xfrm>
            <a:off x="1619672" y="5847655"/>
            <a:ext cx="608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많은 수의 리뷰를 좀 더 </a:t>
            </a:r>
            <a:r>
              <a:rPr lang="ko-KR" altLang="en-US" sz="2400" dirty="0">
                <a:solidFill>
                  <a:srgbClr val="FF000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효율적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으로 활용할 수 없을까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28BA4F-B572-4A1D-88C8-89795A11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8" y="752833"/>
            <a:ext cx="7867650" cy="4791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24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1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왜 콘텐츠 리뷰 플랫폼이 필요한가</a:t>
            </a:r>
            <a:r>
              <a:rPr lang="en-US" altLang="ko-KR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?</a:t>
            </a:r>
            <a:endParaRPr lang="ko-KR" altLang="en-US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57206-F340-4093-AB84-6154E432A3DC}"/>
              </a:ext>
            </a:extLst>
          </p:cNvPr>
          <p:cNvSpPr txBox="1"/>
          <p:nvPr/>
        </p:nvSpPr>
        <p:spPr>
          <a:xfrm>
            <a:off x="6732240" y="1870953"/>
            <a:ext cx="2256048" cy="18158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2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콘텐츠 리뷰</a:t>
            </a:r>
            <a:endParaRPr lang="en-US" altLang="ko-KR" sz="2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플랫폼</a:t>
            </a:r>
            <a:endParaRPr lang="en-US" altLang="ko-KR" sz="2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algn="ctr"/>
            <a:endParaRPr lang="en-US" altLang="ko-KR" sz="2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2D2C1-8D08-4C45-8D80-809BE755ABC3}"/>
              </a:ext>
            </a:extLst>
          </p:cNvPr>
          <p:cNvSpPr txBox="1"/>
          <p:nvPr/>
        </p:nvSpPr>
        <p:spPr>
          <a:xfrm>
            <a:off x="3635896" y="1870953"/>
            <a:ext cx="2138347" cy="18158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2800" dirty="0">
              <a:solidFill>
                <a:schemeClr val="tx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리뷰 정보 </a:t>
            </a:r>
            <a:endParaRPr lang="en-US" altLang="ko-KR" sz="2800" dirty="0">
              <a:solidFill>
                <a:schemeClr val="tx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시각화</a:t>
            </a:r>
            <a:endParaRPr lang="en-US" altLang="ko-KR" sz="2800" dirty="0">
              <a:solidFill>
                <a:schemeClr val="tx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</a:t>
            </a:r>
            <a:endParaRPr lang="en-US" altLang="ko-KR" sz="2800" dirty="0">
              <a:solidFill>
                <a:schemeClr val="tx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12360-1F29-4396-A0C6-2C4BEAAE8505}"/>
              </a:ext>
            </a:extLst>
          </p:cNvPr>
          <p:cNvSpPr txBox="1"/>
          <p:nvPr/>
        </p:nvSpPr>
        <p:spPr>
          <a:xfrm>
            <a:off x="107504" y="1844824"/>
            <a:ext cx="2397051" cy="18158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2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세분화 된 </a:t>
            </a:r>
            <a:endParaRPr lang="en-US" altLang="ko-KR" sz="2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평가 지표 제공</a:t>
            </a:r>
            <a:endParaRPr lang="en-US" altLang="ko-KR" sz="2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algn="ctr"/>
            <a:endParaRPr lang="en-US" altLang="ko-KR" sz="2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9ABE08BF-3B5F-4EFB-81C8-59AAE089DC8B}"/>
              </a:ext>
            </a:extLst>
          </p:cNvPr>
          <p:cNvSpPr/>
          <p:nvPr/>
        </p:nvSpPr>
        <p:spPr>
          <a:xfrm>
            <a:off x="2555776" y="2384410"/>
            <a:ext cx="984312" cy="828566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같음 기호 4">
            <a:extLst>
              <a:ext uri="{FF2B5EF4-FFF2-40B4-BE49-F238E27FC236}">
                <a16:creationId xmlns:a16="http://schemas.microsoft.com/office/drawing/2014/main" id="{D6385F71-B277-49A6-9ACB-954E1463DE8E}"/>
              </a:ext>
            </a:extLst>
          </p:cNvPr>
          <p:cNvSpPr/>
          <p:nvPr/>
        </p:nvSpPr>
        <p:spPr>
          <a:xfrm>
            <a:off x="5868144" y="2420888"/>
            <a:ext cx="792088" cy="792088"/>
          </a:xfrm>
          <a:prstGeom prst="math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746C38-0088-4B3D-A55A-4A45D98E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100698"/>
            <a:ext cx="2184040" cy="1848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1087DB-9C90-43A3-BFD6-16DCCC78AB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5" t="12592" r="10971" b="11829"/>
          <a:stretch/>
        </p:blipFill>
        <p:spPr>
          <a:xfrm>
            <a:off x="1763688" y="4100699"/>
            <a:ext cx="2184040" cy="1848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840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76182" y="1628800"/>
            <a:ext cx="1391636" cy="1391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3712" y="1957027"/>
            <a:ext cx="68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</a:t>
            </a:r>
            <a:endParaRPr lang="ko-KR" altLang="en-US" sz="60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831595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6619" y="3476746"/>
            <a:ext cx="3363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시장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3688" y="4913450"/>
            <a:ext cx="5688632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타 사이트들의 리뷰 정보 관리 현황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DE900D-2492-4486-849D-9DA0D2431BA8}"/>
              </a:ext>
            </a:extLst>
          </p:cNvPr>
          <p:cNvCxnSpPr/>
          <p:nvPr/>
        </p:nvCxnSpPr>
        <p:spPr>
          <a:xfrm>
            <a:off x="4568437" y="3980802"/>
            <a:ext cx="0" cy="5040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포인트가 5개인 별 8">
            <a:extLst>
              <a:ext uri="{FF2B5EF4-FFF2-40B4-BE49-F238E27FC236}">
                <a16:creationId xmlns:a16="http://schemas.microsoft.com/office/drawing/2014/main" id="{157333AC-9650-450A-8640-66A7D1CE7623}"/>
              </a:ext>
            </a:extLst>
          </p:cNvPr>
          <p:cNvSpPr/>
          <p:nvPr/>
        </p:nvSpPr>
        <p:spPr>
          <a:xfrm>
            <a:off x="4485921" y="4574942"/>
            <a:ext cx="172156" cy="172156"/>
          </a:xfrm>
          <a:prstGeom prst="star5">
            <a:avLst>
              <a:gd name="adj" fmla="val 257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96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타 사이트들의 리뷰 정보 관리 현황</a:t>
            </a:r>
            <a:endParaRPr lang="ko-KR" altLang="en-US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28A02-7A3E-4EB6-80DB-DEA7D7EFEE4C}"/>
              </a:ext>
            </a:extLst>
          </p:cNvPr>
          <p:cNvSpPr txBox="1"/>
          <p:nvPr/>
        </p:nvSpPr>
        <p:spPr>
          <a:xfrm>
            <a:off x="215516" y="81426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1. 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네이버 시리즈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2FDED92-8303-4B49-AD88-160DDA46CA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" t="2727" r="3017" b="53739"/>
          <a:stretch/>
        </p:blipFill>
        <p:spPr>
          <a:xfrm>
            <a:off x="238031" y="2276872"/>
            <a:ext cx="6048672" cy="1569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2CCF03-487B-4546-B933-4ECA720694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131"/>
          <a:stretch/>
        </p:blipFill>
        <p:spPr>
          <a:xfrm>
            <a:off x="251520" y="4133600"/>
            <a:ext cx="6048672" cy="2463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3B870E-A8C0-42D2-BDC7-E131B635A073}"/>
              </a:ext>
            </a:extLst>
          </p:cNvPr>
          <p:cNvSpPr txBox="1"/>
          <p:nvPr/>
        </p:nvSpPr>
        <p:spPr>
          <a:xfrm>
            <a:off x="6588224" y="1067252"/>
            <a:ext cx="237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시각화 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:</a:t>
            </a: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별점으로 작품 평가 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성별과 연령 통계 데이터를 보여줌 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D6A7D-95BF-4A64-82F7-693C584C1DB3}"/>
              </a:ext>
            </a:extLst>
          </p:cNvPr>
          <p:cNvSpPr txBox="1"/>
          <p:nvPr/>
        </p:nvSpPr>
        <p:spPr>
          <a:xfrm>
            <a:off x="6660232" y="4091588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리뷰 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:</a:t>
            </a: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정렬 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X, </a:t>
            </a:r>
          </a:p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통계 외 활용 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X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CE2E5E-BFA4-4B61-B721-983931DDE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440359"/>
            <a:ext cx="6048672" cy="6284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018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타 사이트들의 리뷰 정보 관리 현황</a:t>
            </a:r>
            <a:endParaRPr lang="ko-KR" altLang="en-US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28A02-7A3E-4EB6-80DB-DEA7D7EFEE4C}"/>
              </a:ext>
            </a:extLst>
          </p:cNvPr>
          <p:cNvSpPr txBox="1"/>
          <p:nvPr/>
        </p:nvSpPr>
        <p:spPr>
          <a:xfrm>
            <a:off x="215516" y="81426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2. </a:t>
            </a:r>
            <a:r>
              <a:rPr lang="ko-KR" altLang="en-US" sz="2400" dirty="0" err="1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리디북스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3B870E-A8C0-42D2-BDC7-E131B635A073}"/>
              </a:ext>
            </a:extLst>
          </p:cNvPr>
          <p:cNvSpPr txBox="1"/>
          <p:nvPr/>
        </p:nvSpPr>
        <p:spPr>
          <a:xfrm>
            <a:off x="6588224" y="1201976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시각화 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:</a:t>
            </a: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2400" dirty="0" err="1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별점의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비율로 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콘텐츠의 </a:t>
            </a:r>
            <a:r>
              <a:rPr lang="ko-KR" altLang="en-US" sz="2400" dirty="0" err="1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호불호를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알 수 있다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.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D6A7D-95BF-4A64-82F7-693C584C1DB3}"/>
              </a:ext>
            </a:extLst>
          </p:cNvPr>
          <p:cNvSpPr txBox="1"/>
          <p:nvPr/>
        </p:nvSpPr>
        <p:spPr>
          <a:xfrm>
            <a:off x="6660232" y="4509120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리뷰 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:</a:t>
            </a: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다양한 정렬 기준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,</a:t>
            </a:r>
          </a:p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But 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별점으로 한정된 리뷰들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CF85D784-F9AF-4CC2-BDD6-F89FE886FD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" t="15587" r="1695" b="18598"/>
          <a:stretch/>
        </p:blipFill>
        <p:spPr>
          <a:xfrm>
            <a:off x="179512" y="1556792"/>
            <a:ext cx="6156686" cy="2664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347C32EA-D6E4-4780-8A01-5A17B2A371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71"/>
          <a:stretch/>
        </p:blipFill>
        <p:spPr>
          <a:xfrm>
            <a:off x="179513" y="4501950"/>
            <a:ext cx="6156686" cy="2025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181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626</Words>
  <Application>Microsoft Office PowerPoint</Application>
  <PresentationFormat>화면 슬라이드 쇼(4:3)</PresentationFormat>
  <Paragraphs>188</Paragraphs>
  <Slides>20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CookieRun Bold</vt:lpstr>
      <vt:lpstr>서울남산 장체B</vt:lpstr>
      <vt:lpstr>Arial</vt:lpstr>
      <vt:lpstr>서울남산 장체BL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조규상</cp:lastModifiedBy>
  <cp:revision>136</cp:revision>
  <dcterms:created xsi:type="dcterms:W3CDTF">2017-04-13T23:55:44Z</dcterms:created>
  <dcterms:modified xsi:type="dcterms:W3CDTF">2019-11-03T15:59:50Z</dcterms:modified>
</cp:coreProperties>
</file>