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0"/>
  </p:notesMasterIdLst>
  <p:sldIdLst>
    <p:sldId id="278" r:id="rId2"/>
    <p:sldId id="841" r:id="rId3"/>
    <p:sldId id="842" r:id="rId4"/>
    <p:sldId id="843" r:id="rId5"/>
    <p:sldId id="844" r:id="rId6"/>
    <p:sldId id="845" r:id="rId7"/>
    <p:sldId id="846" r:id="rId8"/>
    <p:sldId id="847" r:id="rId9"/>
    <p:sldId id="848" r:id="rId10"/>
    <p:sldId id="849" r:id="rId11"/>
    <p:sldId id="850" r:id="rId12"/>
    <p:sldId id="851" r:id="rId13"/>
    <p:sldId id="852" r:id="rId14"/>
    <p:sldId id="856" r:id="rId15"/>
    <p:sldId id="857" r:id="rId16"/>
    <p:sldId id="829" r:id="rId17"/>
    <p:sldId id="792" r:id="rId18"/>
    <p:sldId id="830" r:id="rId19"/>
    <p:sldId id="793" r:id="rId20"/>
    <p:sldId id="794" r:id="rId21"/>
    <p:sldId id="795" r:id="rId22"/>
    <p:sldId id="796" r:id="rId23"/>
    <p:sldId id="831" r:id="rId24"/>
    <p:sldId id="797" r:id="rId25"/>
    <p:sldId id="798" r:id="rId26"/>
    <p:sldId id="799" r:id="rId27"/>
    <p:sldId id="832" r:id="rId28"/>
    <p:sldId id="833" r:id="rId29"/>
    <p:sldId id="834" r:id="rId30"/>
    <p:sldId id="835" r:id="rId31"/>
    <p:sldId id="836" r:id="rId32"/>
    <p:sldId id="837" r:id="rId33"/>
    <p:sldId id="838" r:id="rId34"/>
    <p:sldId id="840" r:id="rId35"/>
    <p:sldId id="839" r:id="rId36"/>
    <p:sldId id="863" r:id="rId37"/>
    <p:sldId id="864" r:id="rId38"/>
    <p:sldId id="865" r:id="rId39"/>
    <p:sldId id="866" r:id="rId40"/>
    <p:sldId id="858" r:id="rId41"/>
    <p:sldId id="859" r:id="rId42"/>
    <p:sldId id="867" r:id="rId43"/>
    <p:sldId id="870" r:id="rId44"/>
    <p:sldId id="868" r:id="rId45"/>
    <p:sldId id="871" r:id="rId46"/>
    <p:sldId id="869" r:id="rId47"/>
    <p:sldId id="860" r:id="rId48"/>
    <p:sldId id="861" r:id="rId49"/>
    <p:sldId id="862" r:id="rId50"/>
    <p:sldId id="872" r:id="rId51"/>
    <p:sldId id="873" r:id="rId52"/>
    <p:sldId id="874" r:id="rId53"/>
    <p:sldId id="875" r:id="rId54"/>
    <p:sldId id="876" r:id="rId55"/>
    <p:sldId id="877" r:id="rId56"/>
    <p:sldId id="879" r:id="rId57"/>
    <p:sldId id="880" r:id="rId58"/>
    <p:sldId id="881" r:id="rId59"/>
    <p:sldId id="882" r:id="rId60"/>
    <p:sldId id="883" r:id="rId61"/>
    <p:sldId id="884" r:id="rId62"/>
    <p:sldId id="885" r:id="rId63"/>
    <p:sldId id="886" r:id="rId64"/>
    <p:sldId id="923" r:id="rId65"/>
    <p:sldId id="887" r:id="rId66"/>
    <p:sldId id="888" r:id="rId67"/>
    <p:sldId id="890" r:id="rId68"/>
    <p:sldId id="940" r:id="rId69"/>
    <p:sldId id="889" r:id="rId70"/>
    <p:sldId id="891" r:id="rId71"/>
    <p:sldId id="892" r:id="rId72"/>
    <p:sldId id="893" r:id="rId73"/>
    <p:sldId id="894" r:id="rId74"/>
    <p:sldId id="895" r:id="rId75"/>
    <p:sldId id="896" r:id="rId76"/>
    <p:sldId id="897" r:id="rId77"/>
    <p:sldId id="898" r:id="rId78"/>
    <p:sldId id="899" r:id="rId79"/>
    <p:sldId id="900" r:id="rId80"/>
    <p:sldId id="901" r:id="rId81"/>
    <p:sldId id="902" r:id="rId82"/>
    <p:sldId id="903" r:id="rId83"/>
    <p:sldId id="904" r:id="rId84"/>
    <p:sldId id="905" r:id="rId85"/>
    <p:sldId id="906" r:id="rId86"/>
    <p:sldId id="907" r:id="rId87"/>
    <p:sldId id="908" r:id="rId88"/>
    <p:sldId id="909" r:id="rId89"/>
    <p:sldId id="910" r:id="rId90"/>
    <p:sldId id="911" r:id="rId91"/>
    <p:sldId id="913" r:id="rId92"/>
    <p:sldId id="912" r:id="rId93"/>
    <p:sldId id="914" r:id="rId94"/>
    <p:sldId id="915" r:id="rId95"/>
    <p:sldId id="916" r:id="rId96"/>
    <p:sldId id="917" r:id="rId97"/>
    <p:sldId id="918" r:id="rId98"/>
    <p:sldId id="920" r:id="rId99"/>
    <p:sldId id="919" r:id="rId100"/>
    <p:sldId id="921" r:id="rId101"/>
    <p:sldId id="922" r:id="rId102"/>
    <p:sldId id="924" r:id="rId103"/>
    <p:sldId id="925" r:id="rId104"/>
    <p:sldId id="926" r:id="rId105"/>
    <p:sldId id="927" r:id="rId106"/>
    <p:sldId id="928" r:id="rId107"/>
    <p:sldId id="929" r:id="rId108"/>
    <p:sldId id="930" r:id="rId109"/>
    <p:sldId id="931" r:id="rId110"/>
    <p:sldId id="932" r:id="rId111"/>
    <p:sldId id="933" r:id="rId112"/>
    <p:sldId id="934" r:id="rId113"/>
    <p:sldId id="935" r:id="rId114"/>
    <p:sldId id="936" r:id="rId115"/>
    <p:sldId id="937" r:id="rId116"/>
    <p:sldId id="938" r:id="rId117"/>
    <p:sldId id="939" r:id="rId118"/>
    <p:sldId id="878" r:id="rId119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1721" autoAdjust="0"/>
  </p:normalViewPr>
  <p:slideViewPr>
    <p:cSldViewPr snapToGrid="0">
      <p:cViewPr varScale="1">
        <p:scale>
          <a:sx n="62" d="100"/>
          <a:sy n="62" d="100"/>
        </p:scale>
        <p:origin x="-8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732970F-6D66-4764-B324-DC4D988F38F7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33FBC30-0205-43A0-8ECD-EBB3A3F7D5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1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prm.tistory.com/82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prm.tistory.com/82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prm.tistory.com/82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tudy.com/neural/activation_function.htm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hlinkClick r:id="rId3"/>
              </a:rPr>
              <a:t>https://creativeprm.tistory.com/82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614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hlinkClick r:id="rId3"/>
              </a:rPr>
              <a:t>https://creativeprm.tistory.com/82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862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https://creativeprm.tistory.com/82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37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6692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187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hlinkClick r:id="rId3"/>
              </a:rPr>
              <a:t>http://www.aistudy.com/neural/activation_function.htm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FBC30-0205-43A0-8ECD-EBB3A3F7D584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69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7D4F-4120-46D1-92DA-E2BF15C423FD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1F87-36AA-46EE-9198-C02FE6E93DC3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75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E096-B694-4E50-82D0-E8B975C99E35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16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38"/>
          <p:cNvGrpSpPr>
            <a:grpSpLocks/>
          </p:cNvGrpSpPr>
          <p:nvPr userDrawn="1"/>
        </p:nvGrpSpPr>
        <p:grpSpPr bwMode="auto">
          <a:xfrm>
            <a:off x="303566" y="736183"/>
            <a:ext cx="11912635" cy="83609"/>
            <a:chOff x="228600" y="1022350"/>
            <a:chExt cx="9440863" cy="360363"/>
          </a:xfrm>
        </p:grpSpPr>
        <p:sp>
          <p:nvSpPr>
            <p:cNvPr id="17" name="모서리가 둥근 직사각형 16"/>
            <p:cNvSpPr>
              <a:spLocks noChangeArrowheads="1"/>
            </p:cNvSpPr>
            <p:nvPr/>
          </p:nvSpPr>
          <p:spPr bwMode="auto">
            <a:xfrm>
              <a:off x="236538" y="1022350"/>
              <a:ext cx="9432925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/>
              <a:endParaRPr lang="en-US" altLang="ko-KR" sz="1500" b="1" dirty="0">
                <a:solidFill>
                  <a:schemeClr val="bg1"/>
                </a:solidFill>
                <a:latin typeface="@산돌퍼즐Bk"/>
                <a:ea typeface="맑은 고딕" pitchFamily="50" charset="-127"/>
              </a:endParaRPr>
            </a:p>
          </p:txBody>
        </p:sp>
        <p:sp>
          <p:nvSpPr>
            <p:cNvPr id="18" name="Rectangle 4"/>
            <p:cNvSpPr txBox="1">
              <a:spLocks/>
            </p:cNvSpPr>
            <p:nvPr/>
          </p:nvSpPr>
          <p:spPr bwMode="auto">
            <a:xfrm>
              <a:off x="228600" y="1047750"/>
              <a:ext cx="7285038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sz="15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413241" y="391597"/>
            <a:ext cx="109728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748735" y="6645276"/>
            <a:ext cx="2844800" cy="2127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36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3" y="704850"/>
            <a:ext cx="10544258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821335" y="6645276"/>
            <a:ext cx="2844800" cy="2127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2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C996-76B7-4C1D-B6F3-028521A660BC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8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FB03-1B84-4B6C-80FD-3BFC2D247AF1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4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E26F-9D25-4BC7-8734-A495C8FBF4F3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1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A4DD-FC06-4AE7-95F1-966AF228BCE6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6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1ECC-321E-4702-9237-33FDE8481684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0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4C42-B7E0-4BE1-9E9F-D096EDE60712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9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679D-AD04-4CE6-8102-B23E3EEF5A2E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7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C339-28D8-4EC8-963E-882BF7BED511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3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C744-6EA0-4F2B-A61B-5A0B2F427327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://shiny.rstudio.com/tutoria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71679" y="562346"/>
            <a:ext cx="4202462" cy="46737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37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R </a:t>
            </a:r>
            <a:r>
              <a:rPr lang="ko-KR" altLang="en-US" sz="2437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데이터 분석</a:t>
            </a:r>
            <a:endParaRPr lang="en-US" altLang="ko-KR" sz="2437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4497" y="1414065"/>
            <a:ext cx="2963003" cy="25019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26" dirty="0" smtClean="0"/>
              <a:t>(</a:t>
            </a:r>
            <a:r>
              <a:rPr lang="ko-KR" altLang="en-US" sz="1026" dirty="0" smtClean="0"/>
              <a:t>교육기간 </a:t>
            </a:r>
            <a:r>
              <a:rPr lang="en-US" altLang="ko-KR" sz="1026" dirty="0" smtClean="0"/>
              <a:t>: 2019</a:t>
            </a:r>
            <a:r>
              <a:rPr lang="ko-KR" altLang="en-US" sz="1026" dirty="0" smtClean="0"/>
              <a:t>년 </a:t>
            </a:r>
            <a:r>
              <a:rPr lang="en-US" altLang="ko-KR" sz="1026" dirty="0"/>
              <a:t>9</a:t>
            </a:r>
            <a:r>
              <a:rPr lang="ko-KR" altLang="en-US" sz="1026" dirty="0" smtClean="0"/>
              <a:t>월 </a:t>
            </a:r>
            <a:r>
              <a:rPr lang="en-US" altLang="ko-KR" sz="1026" dirty="0"/>
              <a:t>6</a:t>
            </a:r>
            <a:r>
              <a:rPr lang="en-US" altLang="ko-KR" sz="1026" dirty="0" smtClean="0"/>
              <a:t>9</a:t>
            </a:r>
            <a:r>
              <a:rPr lang="ko-KR" altLang="en-US" sz="1026" dirty="0" smtClean="0"/>
              <a:t>일 </a:t>
            </a:r>
            <a:r>
              <a:rPr lang="en-US" altLang="ko-KR" sz="1026" dirty="0" smtClean="0"/>
              <a:t>~ </a:t>
            </a:r>
            <a:r>
              <a:rPr lang="en-US" altLang="ko-KR" sz="1026" dirty="0"/>
              <a:t>9</a:t>
            </a:r>
            <a:r>
              <a:rPr lang="ko-KR" altLang="en-US" sz="1026" dirty="0" smtClean="0"/>
              <a:t>월</a:t>
            </a:r>
            <a:r>
              <a:rPr lang="en-US" altLang="ko-KR" sz="1026" dirty="0" smtClean="0"/>
              <a:t>22</a:t>
            </a:r>
            <a:r>
              <a:rPr lang="ko-KR" altLang="en-US" sz="1026" dirty="0" smtClean="0"/>
              <a:t>일 </a:t>
            </a:r>
            <a:r>
              <a:rPr lang="en-US" altLang="ko-KR" sz="1026" dirty="0" smtClean="0"/>
              <a:t>)</a:t>
            </a:r>
            <a:endParaRPr lang="ko-KR" altLang="en-US" sz="1026" dirty="0"/>
          </a:p>
        </p:txBody>
      </p:sp>
      <p:sp>
        <p:nvSpPr>
          <p:cNvPr id="13" name="TextBox 12"/>
          <p:cNvSpPr txBox="1"/>
          <p:nvPr/>
        </p:nvSpPr>
        <p:spPr>
          <a:xfrm>
            <a:off x="10323094" y="1334488"/>
            <a:ext cx="1372288" cy="26994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4" b="1" dirty="0" smtClean="0"/>
              <a:t>박  태  정</a:t>
            </a:r>
            <a:endParaRPr lang="ko-KR" altLang="en-US" sz="1154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323094" y="119974"/>
            <a:ext cx="1419727" cy="25019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26" smtClean="0">
                <a:latin typeface="HY헤드라인M" pitchFamily="18" charset="-127"/>
                <a:ea typeface="HY헤드라인M" pitchFamily="18" charset="-127"/>
              </a:rPr>
              <a:t>박데이터</a:t>
            </a:r>
            <a:endParaRPr lang="ko-KR" altLang="en-US" sz="1026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1" y="2338409"/>
            <a:ext cx="7204669" cy="3971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2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10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97237" y="1159271"/>
            <a:ext cx="10515600" cy="1332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2000" smtClean="0"/>
              <a:t>적합도 검정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데이터의 크기가 일정 수 이상이라면 데이터가 정규 분포를 따르는지 확인</a:t>
            </a:r>
            <a:endParaRPr lang="en-US" altLang="ko-KR" sz="18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데이터가 특정 분포를 따르는지 살펴보기 위해 분할표를 만들고</a:t>
            </a:r>
            <a:r>
              <a:rPr lang="en-US" altLang="ko-KR" sz="1800" smtClean="0"/>
              <a:t>,  </a:t>
            </a:r>
            <a:r>
              <a:rPr lang="ko-KR" altLang="en-US" sz="1800" smtClean="0"/>
              <a:t>카이 제곱 검정</a:t>
            </a:r>
            <a:r>
              <a:rPr lang="en-US" altLang="ko-KR" sz="1800" smtClean="0"/>
              <a:t>Chi Squared Test</a:t>
            </a:r>
            <a:r>
              <a:rPr lang="ko-KR" altLang="en-US" sz="1800" smtClean="0"/>
              <a:t>을 사용할 수 있다</a:t>
            </a:r>
            <a:r>
              <a:rPr lang="en-US" altLang="ko-KR" sz="1800" smtClean="0"/>
              <a:t>.</a:t>
            </a:r>
            <a:endParaRPr lang="ko-KR" altLang="en-US" sz="1800" dirty="0"/>
          </a:p>
        </p:txBody>
      </p:sp>
      <p:sp>
        <p:nvSpPr>
          <p:cNvPr id="6" name="직사각형 5"/>
          <p:cNvSpPr/>
          <p:nvPr/>
        </p:nvSpPr>
        <p:spPr>
          <a:xfrm>
            <a:off x="974150" y="2686103"/>
            <a:ext cx="10287000" cy="2021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MASS::survey </a:t>
            </a:r>
            <a:r>
              <a:rPr lang="ko-KR" altLang="en-US" sz="1600" dirty="0" smtClean="0">
                <a:solidFill>
                  <a:schemeClr val="tx1"/>
                </a:solidFill>
              </a:rPr>
              <a:t>데이터를 사용해 글씨를 왼손으로 쓰는 사람과 오른손으로 쓰는 사람의 비율이 </a:t>
            </a:r>
            <a:r>
              <a:rPr lang="en-US" altLang="ko-KR" sz="1600" dirty="0" smtClean="0">
                <a:solidFill>
                  <a:schemeClr val="tx1"/>
                </a:solidFill>
              </a:rPr>
              <a:t>30% : 70%</a:t>
            </a:r>
            <a:r>
              <a:rPr lang="ko-KR" altLang="en-US" sz="1600" dirty="0" smtClean="0">
                <a:solidFill>
                  <a:schemeClr val="tx1"/>
                </a:solidFill>
              </a:rPr>
              <a:t>인지 여부를 분석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table(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survey$W.Hnd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chisq.test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(table(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survey$W.Hnd</a:t>
            </a:r>
            <a:r>
              <a:rPr lang="en-US" altLang="ko-KR" sz="1600" dirty="0" smtClean="0">
                <a:solidFill>
                  <a:schemeClr val="tx1"/>
                </a:solidFill>
              </a:rPr>
              <a:t>), p=c(.3, .7))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#p-value &lt; 0.05</a:t>
            </a:r>
            <a:r>
              <a:rPr lang="ko-KR" altLang="en-US" sz="1600" dirty="0" smtClean="0">
                <a:solidFill>
                  <a:schemeClr val="tx1"/>
                </a:solidFill>
              </a:rPr>
              <a:t>이므로 글씨를 왼손으로 쓰는 사람과 오른손으로 쓰는 사람의 비가 </a:t>
            </a:r>
            <a:r>
              <a:rPr lang="en-US" altLang="ko-KR" sz="1600" dirty="0" smtClean="0">
                <a:solidFill>
                  <a:schemeClr val="tx1"/>
                </a:solidFill>
              </a:rPr>
              <a:t>30% : 70%</a:t>
            </a:r>
            <a:r>
              <a:rPr lang="ko-KR" altLang="en-US" sz="1600" dirty="0" smtClean="0">
                <a:solidFill>
                  <a:schemeClr val="tx1"/>
                </a:solidFill>
              </a:rPr>
              <a:t>라는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귀무가설을</a:t>
            </a:r>
            <a:r>
              <a:rPr lang="ko-KR" altLang="en-US" sz="1600" dirty="0" smtClean="0">
                <a:solidFill>
                  <a:schemeClr val="tx1"/>
                </a:solidFill>
              </a:rPr>
              <a:t> 기각한다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728608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100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4437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mtClean="0"/>
              <a:t>SNS </a:t>
            </a:r>
            <a:r>
              <a:rPr lang="ko-KR" altLang="en-US" smtClean="0"/>
              <a:t>연관어 분석 </a:t>
            </a:r>
            <a:r>
              <a:rPr lang="en-US" altLang="ko-KR" smtClean="0"/>
              <a:t>- </a:t>
            </a:r>
            <a:r>
              <a:rPr lang="en-US" altLang="ko-KR" sz="1600" smtClean="0"/>
              <a:t>Twitter </a:t>
            </a:r>
            <a:r>
              <a:rPr lang="en-US" altLang="ko-KR" sz="1600"/>
              <a:t>SNS </a:t>
            </a:r>
            <a:r>
              <a:rPr lang="ko-KR" altLang="en-US" sz="1600"/>
              <a:t>연관어 분석 단계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단계 </a:t>
            </a:r>
            <a:r>
              <a:rPr lang="en-US" altLang="ko-KR" sz="1600" smtClean="0"/>
              <a:t>15] </a:t>
            </a:r>
            <a:r>
              <a:rPr lang="ko-KR" altLang="en-US" sz="1600" smtClean="0"/>
              <a:t>트랜잭션 생성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연관분석을 위해서 단어를 트랜잭션으로 변환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/>
              <a:t>단계 </a:t>
            </a:r>
            <a:r>
              <a:rPr lang="en-US" altLang="ko-KR" sz="1600" smtClean="0"/>
              <a:t>16] </a:t>
            </a:r>
            <a:r>
              <a:rPr lang="ko-KR" altLang="en-US" sz="1600" smtClean="0"/>
              <a:t>단어간 연관규칙 산출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/>
              <a:t>단계 </a:t>
            </a:r>
            <a:r>
              <a:rPr lang="en-US" altLang="ko-KR" sz="1600" smtClean="0"/>
              <a:t>17] </a:t>
            </a:r>
            <a:r>
              <a:rPr lang="ko-KR" altLang="en-US" sz="1600" smtClean="0"/>
              <a:t>연관어 시각화 </a:t>
            </a:r>
            <a:r>
              <a:rPr lang="en-US" altLang="ko-KR" sz="1600" smtClean="0"/>
              <a:t>– irgraph </a:t>
            </a:r>
            <a:r>
              <a:rPr lang="ko-KR" altLang="en-US" sz="1600" smtClean="0"/>
              <a:t>패키지 </a:t>
            </a:r>
            <a:r>
              <a:rPr lang="en-US" altLang="ko-KR" sz="1600" smtClean="0"/>
              <a:t>, </a:t>
            </a:r>
            <a:r>
              <a:rPr lang="ko-KR" altLang="en-US" sz="1600" smtClean="0"/>
              <a:t>연관단어를 정점 형태의 목록을 제공하는 </a:t>
            </a:r>
            <a:r>
              <a:rPr lang="en-US" altLang="ko-KR" sz="1600" smtClean="0"/>
              <a:t>edgelist</a:t>
            </a:r>
            <a:r>
              <a:rPr lang="ko-KR" altLang="en-US" sz="1600" smtClean="0"/>
              <a:t>보기</a:t>
            </a:r>
            <a:r>
              <a:rPr lang="en-US" altLang="ko-KR" sz="1600" smtClean="0"/>
              <a:t>. </a:t>
            </a:r>
            <a:r>
              <a:rPr lang="ko-KR" altLang="en-US" sz="1600" smtClean="0"/>
              <a:t>시각화</a:t>
            </a:r>
            <a:endParaRPr lang="en-US" altLang="ko-KR" sz="160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연관분석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04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101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745770" y="1221334"/>
            <a:ext cx="7023830" cy="401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290" fontAlgn="ctr"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</a:t>
            </a:r>
            <a:r>
              <a:rPr lang="en-US" altLang="ko-KR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11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32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3200" b="1" smtClean="0"/>
              <a:t> 시계</a:t>
            </a:r>
            <a:r>
              <a:rPr lang="ko-KR" altLang="en-US" sz="3200" b="1"/>
              <a:t>열</a:t>
            </a:r>
            <a:r>
              <a:rPr lang="ko-KR" altLang="en-US" sz="3200" b="1" smtClean="0"/>
              <a:t> </a:t>
            </a:r>
            <a:r>
              <a:rPr lang="ko-KR" altLang="en-US" sz="3200" b="1" dirty="0" smtClean="0"/>
              <a:t>분석</a:t>
            </a:r>
            <a:r>
              <a:rPr lang="en-US" altLang="ko-KR" sz="3200" b="1" smtClean="0"/>
              <a:t/>
            </a:r>
            <a:br>
              <a:rPr lang="en-US" altLang="ko-KR" sz="3200" b="1" smtClean="0"/>
            </a:br>
            <a:r>
              <a:rPr lang="ko-KR" altLang="en-US" sz="3200" b="1" smtClean="0"/>
              <a:t> 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  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491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102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44374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시계열 분석 </a:t>
            </a:r>
            <a:r>
              <a:rPr lang="en-US" altLang="ko-KR" smtClean="0"/>
              <a:t>(Time Series Analysis)</a:t>
            </a:r>
            <a:endParaRPr lang="ko-KR" altLang="en-US" sz="160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시계열 자료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시간의 변화에 따라 관측치 또는 통계량의 변화를 기록해 놓은 자료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/>
              <a:t>시</a:t>
            </a:r>
            <a:r>
              <a:rPr lang="ko-KR" altLang="en-US" sz="1600" smtClean="0"/>
              <a:t>계열 자료는 이전에 기록된 자료에 의존적이다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시계열 자료를 대상으로 분석을 수행하기 위해서는 기존에 관측된 자료들을 분석하여 시계열 모형을 추정하고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추정된 모델을 통해서 미래의 관측치 또는 통계량을 예측하게 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시계열 분석은 어떤 현상에 대해서 시간의 변화량을 기록한 시계열 자료를 대상으로 미래의 변화에 대한 추세를 분석하는 방법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smtClean="0"/>
              <a:t>‘</a:t>
            </a:r>
            <a:r>
              <a:rPr lang="ko-KR" altLang="en-US" sz="1600" smtClean="0"/>
              <a:t>시간의 경과에 따른 관측값의 변화</a:t>
            </a:r>
            <a:r>
              <a:rPr lang="en-US" altLang="ko-KR" sz="1600" smtClean="0"/>
              <a:t>’</a:t>
            </a:r>
            <a:r>
              <a:rPr lang="ko-KR" altLang="en-US" sz="1600" smtClean="0"/>
              <a:t>를 패턴으로 인식하여 시계열 모형을 추정</a:t>
            </a:r>
            <a:r>
              <a:rPr lang="en-US" altLang="ko-KR" sz="1600" smtClean="0"/>
              <a:t>, </a:t>
            </a:r>
            <a:r>
              <a:rPr lang="ko-KR" altLang="en-US" sz="1600" smtClean="0"/>
              <a:t>이 모형을 통해서 미래의 변화를 추정하는 분석 방법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/>
              <a:t>시계열 분석 </a:t>
            </a:r>
            <a:r>
              <a:rPr lang="en-US" altLang="ko-KR"/>
              <a:t>(Time Series Analysis</a:t>
            </a:r>
            <a:r>
              <a:rPr lang="en-US" altLang="ko-KR" smtClean="0"/>
              <a:t>) </a:t>
            </a:r>
            <a:r>
              <a:rPr lang="ko-KR" altLang="en-US" smtClean="0"/>
              <a:t>특징</a:t>
            </a:r>
            <a:endParaRPr lang="ko-KR" altLang="en-US" sz="160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회귀분석과 동일하게 설명변수와 반응변수를 토대로 유의수준에 의해서 판단하는 추론통계방식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smtClean="0"/>
              <a:t>y </a:t>
            </a:r>
            <a:r>
              <a:rPr lang="ko-KR" altLang="en-US" sz="1600" smtClean="0"/>
              <a:t>변수 존재 </a:t>
            </a:r>
            <a:r>
              <a:rPr lang="en-US" altLang="ko-KR" sz="1600" smtClean="0"/>
              <a:t>: </a:t>
            </a:r>
            <a:r>
              <a:rPr lang="ko-KR" altLang="en-US" sz="1600" smtClean="0"/>
              <a:t>시간 </a:t>
            </a:r>
            <a:r>
              <a:rPr lang="en-US" altLang="ko-KR" sz="1600" smtClean="0"/>
              <a:t>t</a:t>
            </a:r>
            <a:r>
              <a:rPr lang="ko-KR" altLang="en-US" sz="1600" smtClean="0"/>
              <a:t>를 설명변수</a:t>
            </a:r>
            <a:r>
              <a:rPr lang="en-US" altLang="ko-KR" sz="1600" smtClean="0"/>
              <a:t>(x)</a:t>
            </a:r>
            <a:r>
              <a:rPr lang="ko-KR" altLang="en-US" sz="1600" smtClean="0"/>
              <a:t>로</a:t>
            </a:r>
            <a:r>
              <a:rPr lang="en-US" altLang="ko-KR" sz="1600" smtClean="0"/>
              <a:t> </a:t>
            </a:r>
            <a:r>
              <a:rPr lang="ko-KR" altLang="en-US" sz="1600" smtClean="0"/>
              <a:t>시계열</a:t>
            </a:r>
            <a:r>
              <a:rPr lang="en-US" altLang="ko-KR" sz="1600" smtClean="0"/>
              <a:t>Yt</a:t>
            </a:r>
            <a:r>
              <a:rPr lang="ko-KR" altLang="en-US" sz="1600" smtClean="0"/>
              <a:t>를 반응변수</a:t>
            </a:r>
            <a:r>
              <a:rPr lang="en-US" altLang="ko-KR" sz="1600" smtClean="0"/>
              <a:t>(y)</a:t>
            </a:r>
            <a:r>
              <a:rPr lang="ko-KR" altLang="en-US" sz="1600" smtClean="0"/>
              <a:t>로 사용한다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미래 예측 </a:t>
            </a:r>
            <a:r>
              <a:rPr lang="en-US" altLang="ko-KR" sz="1600" smtClean="0"/>
              <a:t>: </a:t>
            </a:r>
            <a:r>
              <a:rPr lang="ko-KR" altLang="en-US" sz="1600" smtClean="0"/>
              <a:t>시간 축을 기준으로 계절성이 있는 데이터가 기록된 시계열 자료를 데이터 셋으로 이용한다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모수검정 </a:t>
            </a:r>
            <a:r>
              <a:rPr lang="en-US" altLang="ko-KR" sz="1600" smtClean="0"/>
              <a:t>: </a:t>
            </a:r>
            <a:r>
              <a:rPr lang="ko-KR" altLang="en-US" sz="1600" smtClean="0"/>
              <a:t>선형성</a:t>
            </a:r>
            <a:r>
              <a:rPr lang="en-US" altLang="ko-KR" sz="1600" smtClean="0"/>
              <a:t>, </a:t>
            </a:r>
            <a:r>
              <a:rPr lang="ko-KR" altLang="en-US" sz="1600" smtClean="0"/>
              <a:t>정규성</a:t>
            </a:r>
            <a:r>
              <a:rPr lang="en-US" altLang="ko-KR" sz="1600" smtClean="0"/>
              <a:t>, </a:t>
            </a:r>
            <a:r>
              <a:rPr lang="ko-KR" altLang="en-US" sz="1600" smtClean="0"/>
              <a:t>등분산성 가정이 만족해야 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추론 기능 </a:t>
            </a:r>
            <a:r>
              <a:rPr lang="en-US" altLang="ko-KR" sz="1600" smtClean="0"/>
              <a:t>: </a:t>
            </a:r>
            <a:r>
              <a:rPr lang="ko-KR" altLang="en-US" sz="1600" smtClean="0"/>
              <a:t>유의수준 판단 기준이 존재하는 추론통계 방식이다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활용분야 </a:t>
            </a:r>
            <a:r>
              <a:rPr lang="en-US" altLang="ko-KR" sz="1600" smtClean="0"/>
              <a:t>: </a:t>
            </a:r>
            <a:r>
              <a:rPr lang="ko-KR" altLang="en-US" sz="1600" smtClean="0"/>
              <a:t>경기계측</a:t>
            </a:r>
            <a:r>
              <a:rPr lang="en-US" altLang="ko-KR" sz="1600" smtClean="0"/>
              <a:t>, </a:t>
            </a:r>
            <a:r>
              <a:rPr lang="ko-KR" altLang="en-US" sz="1600" smtClean="0"/>
              <a:t>판매예측</a:t>
            </a:r>
            <a:r>
              <a:rPr lang="en-US" altLang="ko-KR" sz="1600" smtClean="0"/>
              <a:t>, </a:t>
            </a:r>
            <a:r>
              <a:rPr lang="ko-KR" altLang="en-US" sz="1600" smtClean="0"/>
              <a:t>주식시장분석</a:t>
            </a:r>
            <a:r>
              <a:rPr lang="en-US" altLang="ko-KR" sz="1600" smtClean="0"/>
              <a:t>, </a:t>
            </a:r>
            <a:r>
              <a:rPr lang="ko-KR" altLang="en-US" sz="1600" smtClean="0"/>
              <a:t>예산 및 투자 분석 등에서 활용된다</a:t>
            </a:r>
            <a:r>
              <a:rPr lang="en-US" altLang="ko-KR" sz="1600" smtClean="0"/>
              <a:t>.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시계열 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16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103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44374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시계열 분석 </a:t>
            </a:r>
            <a:r>
              <a:rPr lang="en-US" altLang="ko-KR" smtClean="0"/>
              <a:t>(Time Series Analysis)</a:t>
            </a:r>
            <a:r>
              <a:rPr lang="ko-KR" altLang="en-US" smtClean="0"/>
              <a:t>의 적용범위</a:t>
            </a:r>
            <a:endParaRPr lang="ko-KR" altLang="en-US" sz="160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시계열 분석은 </a:t>
            </a:r>
            <a:r>
              <a:rPr lang="en-US" altLang="ko-KR" sz="1600" smtClean="0"/>
              <a:t> </a:t>
            </a:r>
            <a:r>
              <a:rPr lang="ko-KR" altLang="en-US" sz="1600" smtClean="0"/>
              <a:t>어떤 시간의 변화에 따라 현</a:t>
            </a:r>
            <a:r>
              <a:rPr lang="ko-KR" altLang="en-US" sz="1600"/>
              <a:t>재</a:t>
            </a:r>
            <a:r>
              <a:rPr lang="ko-KR" altLang="en-US" sz="1600" smtClean="0"/>
              <a:t> 시점</a:t>
            </a:r>
            <a:r>
              <a:rPr lang="en-US" altLang="ko-KR" sz="1600" smtClean="0"/>
              <a:t>(t)</a:t>
            </a:r>
            <a:r>
              <a:rPr lang="ko-KR" altLang="en-US" sz="1600" smtClean="0"/>
              <a:t>의</a:t>
            </a:r>
            <a:r>
              <a:rPr lang="en-US" altLang="ko-KR" sz="1600" smtClean="0"/>
              <a:t> </a:t>
            </a:r>
            <a:r>
              <a:rPr lang="ko-KR" altLang="en-US" sz="1600" smtClean="0"/>
              <a:t>자료와 이전 시점</a:t>
            </a:r>
            <a:r>
              <a:rPr lang="en-US" altLang="ko-KR" sz="1600" smtClean="0"/>
              <a:t>(t-1)</a:t>
            </a:r>
            <a:r>
              <a:rPr lang="ko-KR" altLang="en-US" sz="1600" smtClean="0"/>
              <a:t>의 자료 간의 상관성을 토대로 분석한다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시간을 축으로 변화하는 통계량의 현상을 파악하여 가까운 미래를 추정하는 도구로 적합하다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먼 미래를 예측하는 도구로 사용될 경우 실패할 확률이 높다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시간의 경과에 따라 오차가 중첩되기 때문에 분산이 증가하여 예측력이 떨어진다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/>
              <a:t>시계열 분석 </a:t>
            </a:r>
            <a:r>
              <a:rPr lang="en-US" altLang="ko-KR"/>
              <a:t>(Time Series Analysis</a:t>
            </a:r>
            <a:r>
              <a:rPr lang="en-US" altLang="ko-KR" smtClean="0"/>
              <a:t>)</a:t>
            </a:r>
            <a:r>
              <a:rPr lang="ko-KR" altLang="en-US"/>
              <a:t> </a:t>
            </a:r>
            <a:r>
              <a:rPr lang="ko-KR" altLang="en-US" smtClean="0"/>
              <a:t>적용 사례</a:t>
            </a:r>
            <a:endParaRPr lang="ko-KR" altLang="en-US" sz="160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b="1" smtClean="0">
                <a:solidFill>
                  <a:srgbClr val="002060"/>
                </a:solidFill>
              </a:rPr>
              <a:t>기존 사실에 대한 결과 규명 </a:t>
            </a:r>
            <a:r>
              <a:rPr lang="en-US" altLang="ko-KR" sz="1600" smtClean="0"/>
              <a:t>: </a:t>
            </a:r>
            <a:r>
              <a:rPr lang="ko-KR" altLang="en-US" sz="1600" smtClean="0"/>
              <a:t>주별</a:t>
            </a:r>
            <a:r>
              <a:rPr lang="en-US" altLang="ko-KR" sz="1600" smtClean="0"/>
              <a:t>, </a:t>
            </a:r>
            <a:r>
              <a:rPr lang="ko-KR" altLang="en-US" sz="1600" smtClean="0"/>
              <a:t>월별</a:t>
            </a:r>
            <a:r>
              <a:rPr lang="en-US" altLang="ko-KR" sz="1600" smtClean="0"/>
              <a:t>, </a:t>
            </a:r>
            <a:r>
              <a:rPr lang="ko-KR" altLang="en-US" sz="1600" smtClean="0"/>
              <a:t>분기별</a:t>
            </a:r>
            <a:r>
              <a:rPr lang="en-US" altLang="ko-KR" sz="1600" smtClean="0"/>
              <a:t>, </a:t>
            </a:r>
            <a:r>
              <a:rPr lang="ko-KR" altLang="en-US" sz="1600" smtClean="0"/>
              <a:t>년도별</a:t>
            </a:r>
            <a:r>
              <a:rPr lang="en-US" altLang="ko-KR" sz="1600"/>
              <a:t> </a:t>
            </a:r>
            <a:r>
              <a:rPr lang="ko-KR" altLang="en-US" sz="1600" smtClean="0"/>
              <a:t>분석을 통해서 고객의 구매패턴을 분석한다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b="1" smtClean="0">
                <a:solidFill>
                  <a:srgbClr val="002060"/>
                </a:solidFill>
              </a:rPr>
              <a:t>시계열 자료 특성 규명 </a:t>
            </a:r>
            <a:r>
              <a:rPr lang="en-US" altLang="ko-KR" sz="1600" smtClean="0"/>
              <a:t>: </a:t>
            </a:r>
            <a:r>
              <a:rPr lang="ko-KR" altLang="en-US" sz="1600" smtClean="0"/>
              <a:t>시계열에 영향을 주는 일반적인 요소</a:t>
            </a:r>
            <a:r>
              <a:rPr lang="en-US" altLang="ko-KR" sz="1600" smtClean="0"/>
              <a:t>(</a:t>
            </a:r>
            <a:r>
              <a:rPr lang="ko-KR" altLang="en-US" sz="1600" smtClean="0"/>
              <a:t>추세</a:t>
            </a:r>
            <a:r>
              <a:rPr lang="en-US" altLang="ko-KR" sz="1600" smtClean="0"/>
              <a:t>, </a:t>
            </a:r>
            <a:r>
              <a:rPr lang="ko-KR" altLang="en-US" sz="1600" smtClean="0"/>
              <a:t>계절</a:t>
            </a:r>
            <a:r>
              <a:rPr lang="en-US" altLang="ko-KR" sz="1600" smtClean="0"/>
              <a:t>, </a:t>
            </a:r>
            <a:r>
              <a:rPr lang="ko-KR" altLang="en-US" sz="1600" smtClean="0"/>
              <a:t>순환</a:t>
            </a:r>
            <a:r>
              <a:rPr lang="en-US" altLang="ko-KR" sz="1600" smtClean="0"/>
              <a:t>, </a:t>
            </a:r>
            <a:r>
              <a:rPr lang="ko-KR" altLang="en-US" sz="1600" smtClean="0"/>
              <a:t>불규칙</a:t>
            </a:r>
            <a:r>
              <a:rPr lang="en-US" altLang="ko-KR" sz="1600" smtClean="0"/>
              <a:t>)</a:t>
            </a:r>
            <a:r>
              <a:rPr lang="ko-KR" altLang="en-US" sz="1600" smtClean="0"/>
              <a:t>를 분해해서 분석한다</a:t>
            </a:r>
            <a:r>
              <a:rPr lang="en-US" altLang="ko-KR" sz="1600" smtClean="0"/>
              <a:t>(</a:t>
            </a:r>
            <a:r>
              <a:rPr lang="ko-KR" altLang="en-US" sz="1600" smtClean="0"/>
              <a:t>시계열 요소 분해법</a:t>
            </a:r>
            <a:r>
              <a:rPr lang="en-US" altLang="ko-KR" sz="160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b="1" smtClean="0">
                <a:solidFill>
                  <a:srgbClr val="002060"/>
                </a:solidFill>
              </a:rPr>
              <a:t>가까운 미래에 대한 시나리오 규명 </a:t>
            </a:r>
            <a:r>
              <a:rPr lang="en-US" altLang="ko-KR" sz="1600" smtClean="0"/>
              <a:t>: </a:t>
            </a:r>
            <a:r>
              <a:rPr lang="ko-KR" altLang="en-US" sz="1600" smtClean="0"/>
              <a:t>탄소배출 억제에 성공했을 때와 실패했을 때 지구 온난화는 얼마나 심각해질 것인가를 분석한다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b="1" smtClean="0">
                <a:solidFill>
                  <a:srgbClr val="002060"/>
                </a:solidFill>
              </a:rPr>
              <a:t>변수와 변수의 관계 규명 </a:t>
            </a:r>
            <a:r>
              <a:rPr lang="en-US" altLang="ko-KR" sz="1600" smtClean="0"/>
              <a:t>: </a:t>
            </a:r>
            <a:r>
              <a:rPr lang="ko-KR" altLang="en-US" sz="1600" smtClean="0"/>
              <a:t>경기선행지수와 종합주가지수의 관계를 분석한다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일반적으로 국가 경제가 좋으면 주가가 오르고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경제가 나빠지면 주가가 내려가는 현상을 볼 수 있다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b="1" smtClean="0">
                <a:solidFill>
                  <a:srgbClr val="002060"/>
                </a:solidFill>
              </a:rPr>
              <a:t>변수 제어 결과 규명 </a:t>
            </a:r>
            <a:r>
              <a:rPr lang="en-US" altLang="ko-KR" sz="1600" smtClean="0"/>
              <a:t>: </a:t>
            </a:r>
            <a:r>
              <a:rPr lang="ko-KR" altLang="en-US" sz="1600" smtClean="0"/>
              <a:t>입력변수의 제어</a:t>
            </a:r>
            <a:r>
              <a:rPr lang="en-US" altLang="ko-KR" sz="1600" smtClean="0"/>
              <a:t>(</a:t>
            </a:r>
            <a:r>
              <a:rPr lang="ko-KR" altLang="en-US" sz="1600" smtClean="0"/>
              <a:t>조작</a:t>
            </a:r>
            <a:r>
              <a:rPr lang="en-US" altLang="ko-KR" sz="1600" smtClean="0"/>
              <a:t>)</a:t>
            </a:r>
            <a:r>
              <a:rPr lang="ko-KR" altLang="en-US" sz="1600" smtClean="0"/>
              <a:t>을 통해서 미래의 예측결과를 통제할 수 있다</a:t>
            </a:r>
            <a:r>
              <a:rPr lang="en-US" altLang="ko-KR" sz="1600" smtClean="0"/>
              <a:t>.  - </a:t>
            </a:r>
            <a:r>
              <a:rPr lang="ko-KR" altLang="en-US" sz="1600" smtClean="0"/>
              <a:t>예</a:t>
            </a:r>
            <a:r>
              <a:rPr lang="en-US" altLang="ko-KR" sz="1600" smtClean="0"/>
              <a:t>) </a:t>
            </a:r>
            <a:r>
              <a:rPr lang="ko-KR" altLang="en-US" sz="1600" smtClean="0"/>
              <a:t>상품에 대한 판매예측 시스템에서 판매 촉진에 영향을 주는 변수의 값을 조작할 경우 판매에 어떠한 영향을 미치는지를 알아볼 수 있다</a:t>
            </a:r>
            <a:r>
              <a:rPr lang="en-US" altLang="ko-KR" sz="1600" smtClean="0"/>
              <a:t>.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시계열 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66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104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604572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시계열 자료 구분</a:t>
            </a:r>
            <a:endParaRPr lang="ko-KR" altLang="en-US" sz="160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정상적</a:t>
            </a:r>
            <a:r>
              <a:rPr lang="en-US" altLang="ko-KR" sz="1600" smtClean="0"/>
              <a:t>(stationary)</a:t>
            </a:r>
            <a:r>
              <a:rPr lang="ko-KR" altLang="en-US" sz="1600" smtClean="0"/>
              <a:t> 시계열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어떤 시계열 자료의 변화 패턴이 일정한 평균값을 중심으로 일정한 변동 폭을 갖는 시계열일 때 </a:t>
            </a:r>
            <a:r>
              <a:rPr lang="en-US" altLang="ko-KR" sz="1600" smtClean="0"/>
              <a:t>(</a:t>
            </a:r>
            <a:r>
              <a:rPr lang="ko-KR" altLang="en-US" sz="1600" smtClean="0"/>
              <a:t>시간의 추이와 관계없이 평균과 분산이 일정</a:t>
            </a:r>
            <a:r>
              <a:rPr lang="en-US" altLang="ko-KR" sz="1600" smtClean="0"/>
              <a:t>)</a:t>
            </a:r>
            <a:br>
              <a:rPr lang="en-US" altLang="ko-KR" sz="1600" smtClean="0"/>
            </a:br>
            <a:r>
              <a:rPr lang="ko-KR" altLang="en-US" sz="1600" smtClean="0"/>
              <a:t>평균이 </a:t>
            </a:r>
            <a:r>
              <a:rPr lang="en-US" altLang="ko-KR" sz="1600" smtClean="0"/>
              <a:t>0</a:t>
            </a:r>
            <a:r>
              <a:rPr lang="ko-KR" altLang="en-US" sz="1600" smtClean="0"/>
              <a:t>이며 일정한 분산을 갖는 정규분포에서 추출된 임의의 값으로 불규칙성</a:t>
            </a:r>
            <a:r>
              <a:rPr lang="en-US" altLang="ko-KR" sz="1600" smtClean="0"/>
              <a:t>(</a:t>
            </a:r>
            <a:r>
              <a:rPr lang="ko-KR" altLang="en-US" sz="1600" smtClean="0"/>
              <a:t>독립적</a:t>
            </a:r>
            <a:r>
              <a:rPr lang="en-US" altLang="ko-KR" sz="1600" smtClean="0"/>
              <a:t>)</a:t>
            </a:r>
            <a:r>
              <a:rPr lang="ko-KR" altLang="en-US" sz="1600" smtClean="0"/>
              <a:t>을 갖는 데이터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ko-KR" altLang="en-US" sz="1600" smtClean="0"/>
              <a:t>불규칙성을 갖는 패턴을 백색잡음</a:t>
            </a:r>
            <a:r>
              <a:rPr lang="en-US" altLang="ko-KR" sz="1600" smtClean="0"/>
              <a:t>(white noise)</a:t>
            </a:r>
            <a:r>
              <a:rPr lang="ko-KR" altLang="en-US" sz="1600" smtClean="0"/>
              <a:t>이라고 부른다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비정상 시계열</a:t>
            </a:r>
            <a:r>
              <a:rPr lang="en-US" altLang="ko-KR" sz="1600" smtClean="0"/>
              <a:t>(non-stationary) – </a:t>
            </a:r>
            <a:r>
              <a:rPr lang="ko-KR" altLang="en-US" sz="1600" smtClean="0"/>
              <a:t>시간의 추이에 따라서 점진적으로 증가하는 추세와 분산이 일정하지 않은 경우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ko-KR" altLang="en-US" sz="1600" smtClean="0"/>
              <a:t>규칙성</a:t>
            </a:r>
            <a:r>
              <a:rPr lang="en-US" altLang="ko-KR" sz="1600" smtClean="0"/>
              <a:t>(</a:t>
            </a:r>
            <a:r>
              <a:rPr lang="ko-KR" altLang="en-US" sz="1600" smtClean="0"/>
              <a:t>비독립적</a:t>
            </a:r>
            <a:r>
              <a:rPr lang="en-US" altLang="ko-KR" sz="1600" smtClean="0"/>
              <a:t>)</a:t>
            </a:r>
            <a:r>
              <a:rPr lang="ko-KR" altLang="en-US" sz="1600" smtClean="0"/>
              <a:t>을 갖는 패턴으로 시간의 추이에 따라서 점진적으로 증가하거나 하강하는 추세</a:t>
            </a:r>
            <a:r>
              <a:rPr lang="en-US" altLang="ko-KR" sz="1600" smtClean="0"/>
              <a:t>(Trend)</a:t>
            </a:r>
            <a:r>
              <a:rPr lang="ko-KR" altLang="en-US" sz="1600" smtClean="0"/>
              <a:t>의 규칙</a:t>
            </a:r>
            <a:r>
              <a:rPr lang="en-US" altLang="ko-KR" sz="1600" smtClean="0"/>
              <a:t>, </a:t>
            </a:r>
            <a:r>
              <a:rPr lang="ko-KR" altLang="en-US" sz="1600" smtClean="0"/>
              <a:t>일정한 주기</a:t>
            </a:r>
            <a:r>
              <a:rPr lang="en-US" altLang="ko-KR" sz="1600" smtClean="0"/>
              <a:t>(cycle) </a:t>
            </a:r>
            <a:r>
              <a:rPr lang="ko-KR" altLang="en-US" sz="1600" smtClean="0"/>
              <a:t>단위로 동일한 규칙이 반복되는 계절성</a:t>
            </a:r>
            <a:r>
              <a:rPr lang="en-US" altLang="ko-KR" sz="1600" smtClean="0"/>
              <a:t>(Seasonality)</a:t>
            </a:r>
            <a:r>
              <a:rPr lang="ko-KR" altLang="en-US" sz="1600" smtClean="0"/>
              <a:t>의 규칙을 보인다</a:t>
            </a:r>
            <a:endParaRPr lang="en-US" altLang="ko-KR" sz="160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시계열 분석</a:t>
            </a:r>
            <a:endParaRPr lang="ko-KR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076" y="1133474"/>
            <a:ext cx="5031348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49" y="4106003"/>
            <a:ext cx="4791075" cy="268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8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105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604572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시계열 자료 구분</a:t>
            </a:r>
            <a:endParaRPr lang="ko-KR" altLang="en-US" sz="160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비정상 시계열</a:t>
            </a:r>
            <a:r>
              <a:rPr lang="en-US" altLang="ko-KR" sz="1600" smtClean="0"/>
              <a:t>(non-stationary)</a:t>
            </a:r>
            <a:r>
              <a:rPr lang="ko-KR" altLang="en-US" sz="1600" smtClean="0"/>
              <a:t>은 시계열 자료의 추세선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시계열요소분해</a:t>
            </a:r>
            <a:r>
              <a:rPr lang="en-US" altLang="ko-KR" sz="1600" smtClean="0"/>
              <a:t>, </a:t>
            </a:r>
            <a:r>
              <a:rPr lang="ko-KR" altLang="en-US" sz="1600" smtClean="0"/>
              <a:t>자기 상관함수의 시각화 등을 통해서 확인할 수 있다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시계열 자료가 비정상적 시계열이면 정상적 시계열로 변화시켜야 시계열 모형을 생성할 수 있다</a:t>
            </a:r>
            <a:r>
              <a:rPr lang="en-US" altLang="ko-KR" sz="1600" smtClean="0"/>
              <a:t>.</a:t>
            </a:r>
            <a:r>
              <a:rPr lang="en-US" altLang="ko-KR" sz="1600"/>
              <a:t>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정상적 시계열로 변경하는 대표적인 방법은 차분과 로그변환 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b="1" smtClean="0">
                <a:solidFill>
                  <a:srgbClr val="002060"/>
                </a:solidFill>
              </a:rPr>
              <a:t>차분</a:t>
            </a:r>
            <a:r>
              <a:rPr lang="en-US" altLang="ko-KR" sz="1600" b="1" smtClean="0">
                <a:solidFill>
                  <a:srgbClr val="002060"/>
                </a:solidFill>
              </a:rPr>
              <a:t>(Differencing)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현재 시점에서 이전 시점의 자료를 빼는 연산으로 평균을 정상화하는데 이용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차분을 수행한 결과가 대체로 일정한 값을 얻으면 선형의 추세를 갖는다는 판단을 할 수 있다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차분된 것을 다시 차분했을 때 일정한 값들을 보인다면 그 시계열 자료는 </a:t>
            </a:r>
            <a:r>
              <a:rPr lang="en-US" altLang="ko-KR" sz="1600" smtClean="0"/>
              <a:t>2</a:t>
            </a:r>
            <a:r>
              <a:rPr lang="ko-KR" altLang="en-US" sz="1600" smtClean="0"/>
              <a:t>차식의 추세를 갖는다고 판단한다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b="1" smtClean="0">
                <a:solidFill>
                  <a:srgbClr val="002060"/>
                </a:solidFill>
              </a:rPr>
              <a:t>로그 변환 </a:t>
            </a:r>
            <a:r>
              <a:rPr lang="en-US" altLang="ko-KR" sz="1600" smtClean="0">
                <a:solidFill>
                  <a:srgbClr val="002060"/>
                </a:solidFill>
              </a:rPr>
              <a:t>-</a:t>
            </a:r>
            <a:r>
              <a:rPr lang="ko-KR" altLang="en-US" sz="1600" smtClean="0">
                <a:solidFill>
                  <a:srgbClr val="002060"/>
                </a:solidFill>
              </a:rPr>
              <a:t> </a:t>
            </a:r>
            <a:r>
              <a:rPr lang="en-US" altLang="ko-KR" sz="1600" smtClean="0"/>
              <a:t>log() </a:t>
            </a:r>
            <a:r>
              <a:rPr lang="ko-KR" altLang="en-US" sz="1600" smtClean="0"/>
              <a:t>함수를 이용하여 분산을 정상화하는 데 이용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시계열 자료를 대상으로 대수를 취한 값들</a:t>
            </a:r>
            <a:r>
              <a:rPr lang="en-US" altLang="ko-KR" sz="1600" smtClean="0"/>
              <a:t>(log Yt)</a:t>
            </a:r>
            <a:r>
              <a:rPr lang="ko-KR" altLang="en-US" sz="1600" smtClean="0"/>
              <a:t>의</a:t>
            </a:r>
            <a:r>
              <a:rPr lang="en-US" altLang="ko-KR" sz="1600" smtClean="0"/>
              <a:t> 1</a:t>
            </a:r>
            <a:r>
              <a:rPr lang="ko-KR" altLang="en-US" sz="1600" smtClean="0"/>
              <a:t>차 차분이 일정한 값을 갖는 경우 분산이 정상화되었다고 할 수 있다</a:t>
            </a:r>
            <a:r>
              <a:rPr lang="en-US" altLang="ko-KR" sz="1600" smtClean="0"/>
              <a:t>.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시계열 추세를 찾아낸 후에는 원 시계열에서 추세를 제거함으로 추세가 없는 시계열의 형태로 나타나면 정상적 시계열</a:t>
            </a:r>
            <a:r>
              <a:rPr lang="en-US" altLang="ko-KR" sz="1600" smtClean="0"/>
              <a:t>(Stationary Time-series)</a:t>
            </a:r>
            <a:r>
              <a:rPr lang="ko-KR" altLang="en-US" sz="1600" smtClean="0"/>
              <a:t>로 볼 수 있다</a:t>
            </a:r>
            <a:r>
              <a:rPr lang="en-US" altLang="ko-KR" sz="1600" smtClean="0"/>
              <a:t>.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시계열 분석</a:t>
            </a:r>
            <a:endParaRPr lang="ko-KR" altLang="en-US" sz="24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4" y="1229511"/>
            <a:ext cx="4586286" cy="2549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58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106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1" y="947345"/>
            <a:ext cx="1133897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시계열 추세선 시각화  </a:t>
            </a:r>
            <a:endParaRPr lang="ko-KR" altLang="en-US" sz="160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추세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어떤 현상이 일정한 방향으로 나아가는 경향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예</a:t>
            </a:r>
            <a:r>
              <a:rPr lang="en-US" altLang="ko-KR" sz="1600" smtClean="0"/>
              <a:t>) </a:t>
            </a:r>
            <a:r>
              <a:rPr lang="ko-KR" altLang="en-US" sz="1600" smtClean="0"/>
              <a:t>주식시장분석이나 판매예측 등에서 어느 기간 동안 같은 방향으로 움직이는 경향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추세선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추세를 직선이나 곡선 형태로 차트에서 나타내는 선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추세선을 통해서 어느 정도 평균이나 분산을 확인 할 수 있다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추세선의 시각화는 추세나 순환 등의 요인을 어느 정도 확인할 수 있기 때문에 시계열 자료의 특징을 파악하는데 도움이 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시계열 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09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107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1" y="947345"/>
            <a:ext cx="1133897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시계열 요소 분해 시각화  </a:t>
            </a:r>
            <a:endParaRPr lang="ko-KR" altLang="en-US" sz="160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시계열요소분해를 통해서 만들어진 그래프를 대상으로 분석하는 자체를 </a:t>
            </a:r>
            <a:r>
              <a:rPr lang="ko-KR" altLang="en-US" sz="1600"/>
              <a:t>시계열 분석 기법에 포함한다</a:t>
            </a:r>
            <a:r>
              <a:rPr lang="en-US" altLang="ko-KR" sz="1600"/>
              <a:t>. 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시계열요소분해 시각화는 시계열 자료를 이해하는 데 도움을 제공할 뿐만 아니라 시계열 자료를 분석하는 데 중요한 역할을 제공한다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/>
              <a:t>s</a:t>
            </a:r>
            <a:r>
              <a:rPr lang="en-US" altLang="ko-KR" sz="1600" smtClean="0"/>
              <a:t>tl() </a:t>
            </a:r>
            <a:r>
              <a:rPr lang="ko-KR" altLang="en-US" sz="1600" smtClean="0"/>
              <a:t>함수는 하나의 시계열 자료를 대상으로 시계열 변동요인인 계절요소</a:t>
            </a:r>
            <a:r>
              <a:rPr lang="en-US" altLang="ko-KR" sz="1600" smtClean="0"/>
              <a:t>(seasonal), </a:t>
            </a:r>
            <a:r>
              <a:rPr lang="ko-KR" altLang="en-US" sz="1600" smtClean="0"/>
              <a:t>추세</a:t>
            </a:r>
            <a:r>
              <a:rPr lang="en-US" altLang="ko-KR" sz="1600" smtClean="0"/>
              <a:t>(trend), </a:t>
            </a:r>
            <a:r>
              <a:rPr lang="ko-KR" altLang="en-US" sz="1600" smtClean="0"/>
              <a:t>잔차</a:t>
            </a:r>
            <a:r>
              <a:rPr lang="en-US" altLang="ko-KR" sz="1600" smtClean="0"/>
              <a:t>(remainder)</a:t>
            </a:r>
            <a:r>
              <a:rPr lang="ko-KR" altLang="en-US" sz="1600" smtClean="0"/>
              <a:t>를 모두 제공해준다</a:t>
            </a:r>
            <a:r>
              <a:rPr lang="en-US" altLang="ko-KR" sz="1600" smtClean="0"/>
              <a:t>.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시계열의 변동요인을 분석하여 시계열 모형을 선정하는데 유용한 역할을 제공한다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/>
              <a:t>d</a:t>
            </a:r>
            <a:r>
              <a:rPr lang="en-US" altLang="ko-KR" sz="1600" smtClean="0"/>
              <a:t>ecompse() – </a:t>
            </a:r>
            <a:r>
              <a:rPr lang="ko-KR" altLang="en-US" sz="1600" smtClean="0"/>
              <a:t>시계열 분해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/>
              <a:t>시계열 </a:t>
            </a:r>
            <a:r>
              <a:rPr lang="ko-KR" altLang="en-US" smtClean="0"/>
              <a:t>자료의 변동요인  </a:t>
            </a:r>
            <a:endParaRPr lang="ko-KR" altLang="en-US" sz="160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b="1" smtClean="0"/>
              <a:t>추세 변동</a:t>
            </a:r>
            <a:r>
              <a:rPr lang="en-US" altLang="ko-KR" sz="1600" b="1" smtClean="0"/>
              <a:t>(Trend variation: T)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인구 변동</a:t>
            </a:r>
            <a:r>
              <a:rPr lang="en-US" altLang="ko-KR" sz="1600" smtClean="0"/>
              <a:t>, </a:t>
            </a:r>
            <a:r>
              <a:rPr lang="ko-KR" altLang="en-US" sz="1600" smtClean="0"/>
              <a:t>지각변동</a:t>
            </a:r>
            <a:r>
              <a:rPr lang="en-US" altLang="ko-KR" sz="1600" smtClean="0"/>
              <a:t>, </a:t>
            </a:r>
            <a:r>
              <a:rPr lang="ko-KR" altLang="en-US" sz="1600" smtClean="0"/>
              <a:t>기술변화 등으로 인하여 상승과 하락의 영향을 받아 시계열 자료에 영향을 주는 장기 변동 요인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b="1" smtClean="0"/>
              <a:t>순환 변동</a:t>
            </a:r>
            <a:r>
              <a:rPr lang="en-US" altLang="ko-KR" sz="1600" b="1" smtClean="0"/>
              <a:t>(Cyclical variation: C) </a:t>
            </a:r>
            <a:r>
              <a:rPr lang="en-US" altLang="ko-KR" sz="1600" smtClean="0"/>
              <a:t>– 2</a:t>
            </a:r>
            <a:r>
              <a:rPr lang="ko-KR" altLang="en-US" sz="1600" smtClean="0"/>
              <a:t>년 </a:t>
            </a:r>
            <a:r>
              <a:rPr lang="en-US" altLang="ko-KR" sz="1600" smtClean="0"/>
              <a:t>~ 10</a:t>
            </a:r>
            <a:r>
              <a:rPr lang="ko-KR" altLang="en-US" sz="1600" smtClean="0"/>
              <a:t>년의 주기에서 일정한 기간 없이 반복적인 요소를 가지는 중</a:t>
            </a:r>
            <a:r>
              <a:rPr lang="en-US" altLang="ko-KR" sz="1600" smtClean="0"/>
              <a:t>.</a:t>
            </a:r>
            <a:r>
              <a:rPr lang="ko-KR" altLang="en-US" sz="1600" smtClean="0"/>
              <a:t>장기 변동 요인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b="1" smtClean="0">
                <a:solidFill>
                  <a:srgbClr val="002060"/>
                </a:solidFill>
              </a:rPr>
              <a:t>계절 변동</a:t>
            </a:r>
            <a:r>
              <a:rPr lang="en-US" altLang="ko-KR" sz="1600" b="1" smtClean="0">
                <a:solidFill>
                  <a:srgbClr val="002060"/>
                </a:solidFill>
              </a:rPr>
              <a:t>(Seasonal variation: S)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일정한 기간</a:t>
            </a:r>
            <a:r>
              <a:rPr lang="en-US" altLang="ko-KR" sz="1600" smtClean="0"/>
              <a:t>(</a:t>
            </a:r>
            <a:r>
              <a:rPr lang="ko-KR" altLang="en-US" sz="1600" smtClean="0"/>
              <a:t>월</a:t>
            </a:r>
            <a:r>
              <a:rPr lang="en-US" altLang="ko-KR" sz="1600" smtClean="0"/>
              <a:t>, </a:t>
            </a:r>
            <a:r>
              <a:rPr lang="ko-KR" altLang="en-US" sz="1600" smtClean="0"/>
              <a:t>요일</a:t>
            </a:r>
            <a:r>
              <a:rPr lang="en-US" altLang="ko-KR" sz="1600" smtClean="0"/>
              <a:t>, </a:t>
            </a:r>
            <a:r>
              <a:rPr lang="ko-KR" altLang="en-US" sz="1600" smtClean="0"/>
              <a:t>분기 등</a:t>
            </a:r>
            <a:r>
              <a:rPr lang="en-US" altLang="ko-KR" sz="1600" smtClean="0"/>
              <a:t>)</a:t>
            </a:r>
            <a:r>
              <a:rPr lang="ko-KR" altLang="en-US" sz="1600" smtClean="0"/>
              <a:t>에 의해서 </a:t>
            </a:r>
            <a:r>
              <a:rPr lang="en-US" altLang="ko-KR" sz="1600" smtClean="0"/>
              <a:t>1</a:t>
            </a:r>
            <a:r>
              <a:rPr lang="ko-KR" altLang="en-US" sz="1600" smtClean="0"/>
              <a:t>년을 단위로 반복적인 요소를 가지는 단기 변동 요인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b="1" smtClean="0">
                <a:solidFill>
                  <a:srgbClr val="002060"/>
                </a:solidFill>
              </a:rPr>
              <a:t>불규칙변동</a:t>
            </a:r>
            <a:r>
              <a:rPr lang="en-US" altLang="ko-KR" sz="1600" b="1" smtClean="0">
                <a:solidFill>
                  <a:srgbClr val="002060"/>
                </a:solidFill>
              </a:rPr>
              <a:t>(Irregular variation: I)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어떤 규칙 없이 예측 불가능한 변동요인으로 추세</a:t>
            </a:r>
            <a:r>
              <a:rPr lang="en-US" altLang="ko-KR" sz="1600" smtClean="0"/>
              <a:t>, </a:t>
            </a:r>
            <a:r>
              <a:rPr lang="ko-KR" altLang="en-US" sz="1600" smtClean="0"/>
              <a:t>순환</a:t>
            </a:r>
            <a:r>
              <a:rPr lang="en-US" altLang="ko-KR" sz="1600" smtClean="0"/>
              <a:t>, </a:t>
            </a:r>
            <a:r>
              <a:rPr lang="ko-KR" altLang="en-US" sz="1600" smtClean="0"/>
              <a:t>계절요인으로 설명할 수 없는 요인 </a:t>
            </a:r>
            <a:r>
              <a:rPr lang="en-US" altLang="ko-KR" sz="1600" smtClean="0"/>
              <a:t>(</a:t>
            </a:r>
            <a:r>
              <a:rPr lang="ko-KR" altLang="en-US" sz="1600" smtClean="0"/>
              <a:t>실제 시계열 자료에서 추세</a:t>
            </a:r>
            <a:r>
              <a:rPr lang="en-US" altLang="ko-KR" sz="1600" smtClean="0"/>
              <a:t>, </a:t>
            </a:r>
            <a:r>
              <a:rPr lang="ko-KR" altLang="en-US" sz="1600" smtClean="0"/>
              <a:t>순환</a:t>
            </a:r>
            <a:r>
              <a:rPr lang="en-US" altLang="ko-KR" sz="1600" smtClean="0"/>
              <a:t>, </a:t>
            </a:r>
            <a:r>
              <a:rPr lang="ko-KR" altLang="en-US" sz="1600" smtClean="0"/>
              <a:t>계절요인을 뺀 결과로 나타난다</a:t>
            </a:r>
            <a:r>
              <a:rPr lang="en-US" altLang="ko-KR" sz="1600" smtClean="0"/>
              <a:t>. – </a:t>
            </a:r>
            <a:r>
              <a:rPr lang="ko-KR" altLang="en-US" sz="1600" smtClean="0"/>
              <a:t>회귀분석에서 오차에 해당</a:t>
            </a:r>
            <a:r>
              <a:rPr lang="en-US" altLang="ko-KR" sz="160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시계열 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99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108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1" y="947345"/>
            <a:ext cx="11338973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자기 상관 함수 </a:t>
            </a:r>
            <a:r>
              <a:rPr lang="en-US" altLang="ko-KR" smtClean="0"/>
              <a:t>/ </a:t>
            </a:r>
            <a:r>
              <a:rPr lang="ko-KR" altLang="en-US" smtClean="0"/>
              <a:t>부분 자기 상관 함수  </a:t>
            </a:r>
            <a:endParaRPr lang="ko-KR" altLang="en-US" sz="160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자기 상관성은 자기 상관계수가 유의미한가를 나타내는 특성이다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자기 상관계수 </a:t>
            </a:r>
            <a:r>
              <a:rPr lang="en-US" altLang="ko-KR" sz="1600" smtClean="0"/>
              <a:t>-</a:t>
            </a:r>
            <a:r>
              <a:rPr lang="ko-KR" altLang="en-US" sz="1600" smtClean="0"/>
              <a:t> 시계열 자료</a:t>
            </a:r>
            <a:r>
              <a:rPr lang="en-US" altLang="ko-KR" sz="1600" smtClean="0"/>
              <a:t>(Yt)</a:t>
            </a:r>
            <a:r>
              <a:rPr lang="ko-KR" altLang="en-US" sz="1600" smtClean="0"/>
              <a:t>에서 시차</a:t>
            </a:r>
            <a:r>
              <a:rPr lang="en-US" altLang="ko-KR" sz="1600" smtClean="0"/>
              <a:t>(lag)</a:t>
            </a:r>
            <a:r>
              <a:rPr lang="ko-KR" altLang="en-US" sz="1600" smtClean="0"/>
              <a:t>를 일정하게 주는 경우 얻어지는 상관계수이다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예</a:t>
            </a:r>
            <a:r>
              <a:rPr lang="en-US" altLang="ko-KR" sz="1600" smtClean="0"/>
              <a:t>) </a:t>
            </a:r>
            <a:r>
              <a:rPr lang="ko-KR" altLang="en-US" sz="1600" smtClean="0"/>
              <a:t>시차 </a:t>
            </a:r>
            <a:r>
              <a:rPr lang="en-US" altLang="ko-KR" sz="1600" smtClean="0"/>
              <a:t>1</a:t>
            </a:r>
            <a:r>
              <a:rPr lang="ko-KR" altLang="en-US" sz="1600" smtClean="0"/>
              <a:t>의 자기 상관계수는 </a:t>
            </a:r>
            <a:r>
              <a:rPr lang="en-US" altLang="ko-KR" sz="1600" smtClean="0"/>
              <a:t>Yt</a:t>
            </a:r>
            <a:r>
              <a:rPr lang="ko-KR" altLang="en-US" sz="1600" smtClean="0"/>
              <a:t>와 </a:t>
            </a:r>
            <a:r>
              <a:rPr lang="en-US" altLang="ko-KR" sz="1600" smtClean="0"/>
              <a:t>Yt-1 </a:t>
            </a:r>
            <a:r>
              <a:rPr lang="ko-KR" altLang="en-US" sz="1600" smtClean="0"/>
              <a:t>간의 상관계수를 의미한다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자기 상관계수는 서로 이웃한 시점 간의 상관계수를 찾는 데 이용된다</a:t>
            </a:r>
            <a:r>
              <a:rPr lang="en-US" altLang="ko-KR" sz="1600" smtClean="0"/>
              <a:t>.</a:t>
            </a: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부분 자기 상관계수 </a:t>
            </a:r>
            <a:r>
              <a:rPr lang="en-US" altLang="ko-KR" sz="1600" smtClean="0"/>
              <a:t>- </a:t>
            </a:r>
            <a:r>
              <a:rPr lang="ko-KR" altLang="en-US" sz="1600" smtClean="0"/>
              <a:t> 다른 시차들의 시계열 자료가 미치는 영향을 제거한 후에 주어진 시차에 대한 시계열 간의 상관계수이다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/>
              <a:t>자기 </a:t>
            </a:r>
            <a:r>
              <a:rPr lang="ko-KR" altLang="en-US" sz="1600" smtClean="0"/>
              <a:t>상관 함수와 </a:t>
            </a:r>
            <a:r>
              <a:rPr lang="ko-KR" altLang="en-US" sz="1600"/>
              <a:t>부분 자기 </a:t>
            </a:r>
            <a:r>
              <a:rPr lang="ko-KR" altLang="en-US" sz="1600" smtClean="0"/>
              <a:t>상관 함수는 시계열의 모형을 식별하는 수단으로 이용된다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/>
              <a:t>자기 상관 함수 </a:t>
            </a:r>
            <a:r>
              <a:rPr lang="en-US" altLang="ko-KR"/>
              <a:t>/ </a:t>
            </a:r>
            <a:r>
              <a:rPr lang="ko-KR" altLang="en-US"/>
              <a:t>부분 자기 상관 함수  </a:t>
            </a:r>
            <a:r>
              <a:rPr lang="ko-KR" altLang="en-US" smtClean="0"/>
              <a:t>시각화</a:t>
            </a:r>
            <a:endParaRPr lang="ko-KR" altLang="en-US" sz="160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smtClean="0"/>
              <a:t>packf()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시계열 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961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109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1" y="947345"/>
            <a:ext cx="1133897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추세 패턴 찾기 시각화  </a:t>
            </a:r>
            <a:endParaRPr lang="ko-KR" altLang="en-US" sz="160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추세 패턴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시계열 자료가 증가 또는 감소하는 경향이 있는지 알아보고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증가나 감소의 경향이 선형</a:t>
            </a:r>
            <a:r>
              <a:rPr lang="en-US" altLang="ko-KR" sz="1600" smtClean="0"/>
              <a:t>(Linear)</a:t>
            </a:r>
            <a:r>
              <a:rPr lang="ko-KR" altLang="en-US" sz="1600" smtClean="0"/>
              <a:t>인지 비선형</a:t>
            </a:r>
            <a:r>
              <a:rPr lang="en-US" altLang="ko-KR" sz="1600" smtClean="0"/>
              <a:t>(non-Linear)</a:t>
            </a:r>
            <a:r>
              <a:rPr lang="ko-KR" altLang="en-US" sz="1600" smtClean="0"/>
              <a:t>인지를 찾는 과정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추세 패턴의 객관적인 근거는 차분</a:t>
            </a:r>
            <a:r>
              <a:rPr lang="en-US" altLang="ko-KR" sz="1600" smtClean="0"/>
              <a:t>(Differencing)</a:t>
            </a:r>
            <a:r>
              <a:rPr lang="ko-KR" altLang="en-US" sz="1600" smtClean="0"/>
              <a:t>과 자기 상관성</a:t>
            </a:r>
            <a:r>
              <a:rPr lang="en-US" altLang="ko-KR" sz="1600" smtClean="0"/>
              <a:t>(Autocorrelation)</a:t>
            </a:r>
            <a:r>
              <a:rPr lang="ko-KR" altLang="en-US" sz="1600" smtClean="0"/>
              <a:t>을 통해서 얻을 수 있는데 여기서 차분은 현재 시점에서 이전 시점의 자료를 빼는 연산을 의미한다</a:t>
            </a:r>
            <a:r>
              <a:rPr lang="en-US" altLang="ko-KR" sz="1600" smtClean="0"/>
              <a:t>.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시계열 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455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11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59230" y="988717"/>
            <a:ext cx="10701919" cy="1831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적합도 검정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err="1"/>
              <a:t>샤피로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윌크</a:t>
            </a:r>
            <a:r>
              <a:rPr lang="ko-KR" altLang="en-US" sz="1800" dirty="0"/>
              <a:t> 검정</a:t>
            </a:r>
            <a:r>
              <a:rPr lang="en-US" altLang="ko-KR" sz="1800" dirty="0"/>
              <a:t>Shapiro-</a:t>
            </a:r>
            <a:r>
              <a:rPr lang="en-US" altLang="ko-KR" sz="1800" dirty="0" err="1"/>
              <a:t>Wilk</a:t>
            </a:r>
            <a:r>
              <a:rPr lang="en-US" altLang="ko-KR" sz="1800" dirty="0"/>
              <a:t> Test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/>
              <a:t>표본이 정규 분포로부터 추출된 것인지 테스트하기 위한 방법이다</a:t>
            </a:r>
            <a:r>
              <a:rPr lang="en-US" altLang="ko-KR" sz="1800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 err="1"/>
              <a:t>shapiro.test</a:t>
            </a:r>
            <a:r>
              <a:rPr lang="en-US" altLang="ko-KR" sz="1800" dirty="0"/>
              <a:t>( ) </a:t>
            </a:r>
            <a:r>
              <a:rPr lang="ko-KR" altLang="en-US" sz="1800" dirty="0"/>
              <a:t>함수를 사용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err="1"/>
              <a:t>귀무가설은</a:t>
            </a:r>
            <a:r>
              <a:rPr lang="ko-KR" altLang="en-US" sz="1800" dirty="0"/>
              <a:t> 주어진 데이터가 정규 분포로부터의 표본이라는 것이다</a:t>
            </a:r>
            <a:endParaRPr lang="ko-KR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959" y="3070845"/>
            <a:ext cx="3160041" cy="130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 rot="10800000" flipV="1">
            <a:off x="1411959" y="4568680"/>
            <a:ext cx="7431505" cy="662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shapiro.test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rnorm</a:t>
            </a:r>
            <a:r>
              <a:rPr lang="en-US" altLang="ko-KR" sz="1600" dirty="0" smtClean="0">
                <a:solidFill>
                  <a:schemeClr val="tx1"/>
                </a:solidFill>
              </a:rPr>
              <a:t>(1000))</a:t>
            </a:r>
          </a:p>
        </p:txBody>
      </p:sp>
    </p:spTree>
    <p:extLst>
      <p:ext uri="{BB962C8B-B14F-4D97-AF65-F5344CB8AC3E}">
        <p14:creationId xmlns:p14="http://schemas.microsoft.com/office/powerpoint/2010/main" val="190582905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110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1" y="947345"/>
            <a:ext cx="1133897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시계열분석 기법  </a:t>
            </a:r>
            <a:endParaRPr lang="ko-KR" altLang="en-US" sz="160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평활법</a:t>
            </a:r>
            <a:r>
              <a:rPr lang="en-US" altLang="ko-KR" sz="1600" smtClean="0"/>
              <a:t>, </a:t>
            </a:r>
            <a:r>
              <a:rPr lang="ko-KR" altLang="en-US" sz="1600" smtClean="0"/>
              <a:t>시계열요소분해법</a:t>
            </a:r>
            <a:r>
              <a:rPr lang="en-US" altLang="ko-KR" sz="1600"/>
              <a:t>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시각적인 측면에서 직관성을 제공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회귀분석법</a:t>
            </a:r>
            <a:r>
              <a:rPr lang="en-US" altLang="ko-KR" sz="1600" smtClean="0"/>
              <a:t>, ARIMA </a:t>
            </a:r>
            <a:r>
              <a:rPr lang="ko-KR" altLang="en-US" sz="1600" smtClean="0"/>
              <a:t>모형법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수학적 이론을 배경으로 </a:t>
            </a:r>
            <a:r>
              <a:rPr lang="en-US" altLang="ko-KR" sz="1600" smtClean="0"/>
              <a:t>1</a:t>
            </a:r>
            <a:r>
              <a:rPr lang="ko-KR" altLang="en-US" sz="1600" smtClean="0"/>
              <a:t>개 이상의 다변량 시계열 데이터를 대상으로 분석하는 방법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일반 회귀모형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시계열 자료에서 시간 </a:t>
            </a:r>
            <a:r>
              <a:rPr lang="en-US" altLang="ko-KR" sz="1600" smtClean="0"/>
              <a:t>t</a:t>
            </a:r>
            <a:r>
              <a:rPr lang="ko-KR" altLang="en-US" sz="1600" smtClean="0"/>
              <a:t>를 설명변수로 시계열 자료를 반응변수로 지정한 회귀모형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계량경제모형 </a:t>
            </a:r>
            <a:r>
              <a:rPr lang="en-US" altLang="ko-KR" sz="1600" smtClean="0"/>
              <a:t>– Yt</a:t>
            </a:r>
            <a:r>
              <a:rPr lang="ko-KR" altLang="en-US" sz="1600" smtClean="0"/>
              <a:t>와 </a:t>
            </a:r>
            <a:r>
              <a:rPr lang="en-US" altLang="ko-KR" sz="1600" smtClean="0"/>
              <a:t>Yt-1 </a:t>
            </a:r>
            <a:r>
              <a:rPr lang="ko-KR" altLang="en-US" sz="1600" smtClean="0"/>
              <a:t>사이의 시계열 자료를 대상으로 회귀분석을 수행하는 모형으로 경제변수 간의 경제적 관계에 대한 정량적</a:t>
            </a:r>
            <a:r>
              <a:rPr lang="en-US" altLang="ko-KR" sz="1600" smtClean="0"/>
              <a:t>, </a:t>
            </a:r>
            <a:r>
              <a:rPr lang="ko-KR" altLang="en-US" sz="1600" smtClean="0"/>
              <a:t>수치적 분석과 측정을 위한 모형인 계량경제모형은 인플레이션이 환율에 미치는 요인</a:t>
            </a:r>
            <a:r>
              <a:rPr lang="en-US" altLang="ko-KR" sz="1600" smtClean="0"/>
              <a:t>, </a:t>
            </a:r>
            <a:r>
              <a:rPr lang="ko-KR" altLang="en-US" sz="1600" smtClean="0"/>
              <a:t>엔</a:t>
            </a:r>
            <a:r>
              <a:rPr lang="en-US" altLang="ko-KR" sz="1600" smtClean="0"/>
              <a:t>/</a:t>
            </a:r>
            <a:r>
              <a:rPr lang="ko-KR" altLang="en-US" sz="1600" smtClean="0"/>
              <a:t>달러 환율이 물가에 미치는 영향 등을 분석하는데 이용된다</a:t>
            </a:r>
            <a:r>
              <a:rPr lang="en-US" altLang="ko-KR" sz="1600" smtClean="0"/>
              <a:t>.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시계열 분석</a:t>
            </a:r>
            <a:endParaRPr lang="ko-KR" altLang="en-US" sz="24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123898"/>
              </p:ext>
            </p:extLst>
          </p:nvPr>
        </p:nvGraphicFramePr>
        <p:xfrm>
          <a:off x="1353088" y="3248025"/>
          <a:ext cx="9115427" cy="2011680"/>
        </p:xfrm>
        <a:graphic>
          <a:graphicData uri="http://schemas.openxmlformats.org/drawingml/2006/table">
            <a:tbl>
              <a:tblPr/>
              <a:tblGrid>
                <a:gridCol w="2158704"/>
                <a:gridCol w="1589494"/>
                <a:gridCol w="1989521"/>
                <a:gridCol w="1554622"/>
                <a:gridCol w="1823086"/>
              </a:tblGrid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분석기법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직관적 방법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수학</a:t>
                      </a:r>
                      <a:r>
                        <a:rPr lang="en-US" altLang="ko-KR" sz="1600" smtClean="0"/>
                        <a:t>/</a:t>
                      </a:r>
                      <a:r>
                        <a:rPr lang="ko-KR" altLang="en-US" sz="1600" smtClean="0"/>
                        <a:t>통계적 방법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시계열 기간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변수의 길이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시계열요소분해법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X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단기 예측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</a:t>
                      </a:r>
                      <a:r>
                        <a:rPr lang="ko-KR" altLang="en-US" sz="1600" smtClean="0"/>
                        <a:t>개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일변량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평활법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X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단기 예측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</a:t>
                      </a:r>
                      <a:r>
                        <a:rPr lang="ko-KR" altLang="en-US" sz="1600" smtClean="0"/>
                        <a:t>개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일변랑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ARIMA </a:t>
                      </a:r>
                      <a:r>
                        <a:rPr lang="ko-KR" altLang="en-US" sz="1600" smtClean="0"/>
                        <a:t>모형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X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단기 예측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</a:t>
                      </a:r>
                      <a:r>
                        <a:rPr lang="ko-KR" altLang="en-US" sz="1600" smtClean="0"/>
                        <a:t>개 이상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다변량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/>
                        <a:t>회귀 모형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계량정제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X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단기 예측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</a:t>
                      </a:r>
                      <a:r>
                        <a:rPr lang="ko-KR" altLang="en-US" sz="1600" smtClean="0"/>
                        <a:t>개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일변량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X</a:t>
                      </a:r>
                      <a:endParaRPr lang="ko-KR" altLang="en-US" sz="16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장기 예측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</a:t>
                      </a:r>
                      <a:r>
                        <a:rPr lang="ko-KR" altLang="en-US" sz="1600" smtClean="0"/>
                        <a:t>개 이상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다변량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77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111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1" y="947345"/>
            <a:ext cx="1133897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시계열요소 분해법  </a:t>
            </a:r>
            <a:endParaRPr lang="ko-KR" altLang="en-US" sz="160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시계열 요소 분해법은 시계열 자료의 </a:t>
            </a:r>
            <a:r>
              <a:rPr lang="en-US" altLang="ko-KR" sz="1600" smtClean="0"/>
              <a:t>4</a:t>
            </a:r>
            <a:r>
              <a:rPr lang="ko-KR" altLang="en-US" sz="1600" smtClean="0"/>
              <a:t>가지 변동요인을 찾아서 시각적으로 분석하는 기법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smtClean="0"/>
              <a:t>‘</a:t>
            </a:r>
            <a:r>
              <a:rPr lang="ko-KR" altLang="en-US" sz="1600" smtClean="0"/>
              <a:t>추세</a:t>
            </a:r>
            <a:r>
              <a:rPr lang="en-US" altLang="ko-KR" sz="1600" smtClean="0"/>
              <a:t>’</a:t>
            </a:r>
            <a:r>
              <a:rPr lang="ko-KR" altLang="en-US" sz="1600" smtClean="0"/>
              <a:t>와 </a:t>
            </a:r>
            <a:r>
              <a:rPr lang="en-US" altLang="ko-KR" sz="1600" smtClean="0"/>
              <a:t>‘</a:t>
            </a:r>
            <a:r>
              <a:rPr lang="ko-KR" altLang="en-US" sz="1600" smtClean="0"/>
              <a:t>계절</a:t>
            </a:r>
            <a:r>
              <a:rPr lang="en-US" altLang="ko-KR" sz="1600" smtClean="0"/>
              <a:t>’ </a:t>
            </a:r>
            <a:r>
              <a:rPr lang="ko-KR" altLang="en-US" sz="1600" smtClean="0"/>
              <a:t>변동 요인은 추세선에서 뚜렷하게 나타난다 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추세 변동에 대한 분석은 시계열 자료가 증가하거나 감소하는 경향이 있는지를 파악하고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증가나 감소의 경향이 선형</a:t>
            </a:r>
            <a:r>
              <a:rPr lang="en-US" altLang="ko-KR" sz="1600" smtClean="0"/>
              <a:t>(Linear)</a:t>
            </a:r>
            <a:r>
              <a:rPr lang="ko-KR" altLang="en-US" sz="1600" smtClean="0"/>
              <a:t>인지</a:t>
            </a:r>
            <a:r>
              <a:rPr lang="en-US" altLang="ko-KR" sz="1600" smtClean="0"/>
              <a:t>, </a:t>
            </a:r>
            <a:r>
              <a:rPr lang="ko-KR" altLang="en-US" sz="1600" smtClean="0"/>
              <a:t>비선형</a:t>
            </a:r>
            <a:r>
              <a:rPr lang="en-US" altLang="ko-KR" sz="1600" smtClean="0"/>
              <a:t>(non-Linear)</a:t>
            </a:r>
            <a:r>
              <a:rPr lang="ko-KR" altLang="en-US" sz="1600" smtClean="0"/>
              <a:t>인지 또는 </a:t>
            </a:r>
            <a:r>
              <a:rPr lang="en-US" altLang="ko-KR" sz="1600" smtClean="0"/>
              <a:t>S </a:t>
            </a:r>
            <a:r>
              <a:rPr lang="ko-KR" altLang="en-US" sz="1600" smtClean="0"/>
              <a:t>곡선과 같은 성장곡선인지를 찾는 과정이 필요하다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추세 패턴 찾는 방법  </a:t>
            </a:r>
            <a:endParaRPr lang="ko-KR" altLang="en-US" sz="160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차분 후 일정한 값을 나타내며 선형의 패턴</a:t>
            </a:r>
            <a:r>
              <a:rPr lang="en-US" altLang="ko-KR" sz="1600" smtClean="0"/>
              <a:t>(</a:t>
            </a:r>
            <a:r>
              <a:rPr lang="ko-KR" altLang="en-US" sz="1600" smtClean="0"/>
              <a:t>대각선</a:t>
            </a:r>
            <a:r>
              <a:rPr lang="en-US" altLang="ko-KR" sz="160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로그변환 후 일정한 값을 나타내며 비션형의 패턴</a:t>
            </a:r>
            <a:r>
              <a:rPr lang="en-US" altLang="ko-KR" sz="1600" smtClean="0"/>
              <a:t>(U</a:t>
            </a:r>
            <a:r>
              <a:rPr lang="ko-KR" altLang="en-US" sz="1600" smtClean="0"/>
              <a:t>자</a:t>
            </a:r>
            <a:r>
              <a:rPr lang="en-US" altLang="ko-KR" sz="1600" smtClean="0"/>
              <a:t>, </a:t>
            </a:r>
            <a:r>
              <a:rPr lang="ko-KR" altLang="en-US" sz="1600" smtClean="0"/>
              <a:t>역</a:t>
            </a:r>
            <a:r>
              <a:rPr lang="en-US" altLang="ko-KR" sz="1600" smtClean="0"/>
              <a:t>U</a:t>
            </a:r>
            <a:r>
              <a:rPr lang="ko-KR" altLang="en-US" sz="1600" smtClean="0"/>
              <a:t>자</a:t>
            </a:r>
            <a:r>
              <a:rPr lang="en-US" altLang="ko-KR" sz="160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로그변환 후 </a:t>
            </a:r>
            <a:r>
              <a:rPr lang="en-US" altLang="ko-KR" sz="1600" smtClean="0"/>
              <a:t>1</a:t>
            </a:r>
            <a:r>
              <a:rPr lang="ko-KR" altLang="en-US" sz="1600" smtClean="0"/>
              <a:t>차 차분 결과가 일정한 값으로 나타나며 성장곡선의 패턴</a:t>
            </a:r>
            <a:r>
              <a:rPr lang="en-US" altLang="ko-KR" sz="1600" smtClean="0"/>
              <a:t>(S</a:t>
            </a:r>
            <a:r>
              <a:rPr lang="ko-KR" altLang="en-US" sz="1600" smtClean="0"/>
              <a:t>자</a:t>
            </a:r>
            <a:r>
              <a:rPr lang="en-US" altLang="ko-KR" sz="1600" smtClean="0"/>
              <a:t>)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시계열 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550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112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1" y="947345"/>
            <a:ext cx="11338973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평활법</a:t>
            </a:r>
            <a:r>
              <a:rPr lang="en-US" altLang="ko-KR" smtClean="0"/>
              <a:t>(Smothing Method)</a:t>
            </a:r>
            <a:r>
              <a:rPr lang="ko-KR" altLang="en-US" smtClean="0"/>
              <a:t>  </a:t>
            </a:r>
            <a:endParaRPr lang="ko-KR" altLang="en-US" sz="160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시계열 자료의 체계적인 자료의 흐름을 파악하기 위해서 과거 자료의 불규칙적인 변동을 제거하는 방법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시계열 자료의 뾰족한 작은 변동들을 제거하여 부드러운 곡서으로 시계열 자료를 조정하는 기법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이동평균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지수평활법 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이동평균</a:t>
            </a:r>
            <a:r>
              <a:rPr lang="en-US" altLang="ko-KR" smtClean="0"/>
              <a:t>(Moving Average)</a:t>
            </a:r>
            <a:r>
              <a:rPr lang="ko-KR" altLang="en-US" smtClean="0"/>
              <a:t>  </a:t>
            </a:r>
            <a:endParaRPr lang="ko-KR" altLang="en-US" sz="160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/>
              <a:t>시계열 </a:t>
            </a:r>
            <a:r>
              <a:rPr lang="ko-KR" altLang="en-US" sz="1600" smtClean="0"/>
              <a:t>자료를 대상으로 일정한 기간의 자료를 평균으로 계산하고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이동시킨 추세를 파악하여 다음 기간의 추세를 예측하는 방법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시계열 자료에서 계절 변동과 불규치변동을 제거하여 추세 변동과 순환 변동만 갖는 시계열로 변환한다</a:t>
            </a:r>
            <a:r>
              <a:rPr lang="en-US" altLang="ko-KR" sz="1600" smtClean="0"/>
              <a:t>(</a:t>
            </a:r>
            <a:r>
              <a:rPr lang="ko-KR" altLang="en-US" sz="1600" smtClean="0"/>
              <a:t>시계열에서 추세와 순환예측</a:t>
            </a:r>
            <a:r>
              <a:rPr lang="en-US" altLang="ko-KR" sz="160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자료의 수가 많고 비교적 안정적 패턴을 보이는 경우 효과적이다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smtClean="0"/>
              <a:t>TTR::SMA() – </a:t>
            </a:r>
            <a:r>
              <a:rPr lang="ko-KR" altLang="en-US" sz="1600" smtClean="0"/>
              <a:t>이동평균번으로 평활하는 함수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가장 평탄한 형태로 분포된 결과를 선정하여 추세를 예측하는데 사용된다</a:t>
            </a:r>
            <a:endParaRPr lang="en-US" altLang="ko-KR" sz="160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시계열 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0215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113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1" y="947345"/>
            <a:ext cx="1133897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회귀분석법  </a:t>
            </a:r>
            <a:endParaRPr lang="ko-KR" altLang="en-US" sz="160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시계열 자료는 시간이라는 설명변수</a:t>
            </a:r>
            <a:r>
              <a:rPr lang="en-US" altLang="ko-KR" sz="1600" smtClean="0"/>
              <a:t>(</a:t>
            </a:r>
            <a:r>
              <a:rPr lang="ko-KR" altLang="en-US" sz="1600" smtClean="0"/>
              <a:t>독립변수</a:t>
            </a:r>
            <a:r>
              <a:rPr lang="en-US" altLang="ko-KR" sz="1600" smtClean="0"/>
              <a:t>)</a:t>
            </a:r>
            <a:r>
              <a:rPr lang="ko-KR" altLang="en-US" sz="1600" smtClean="0"/>
              <a:t>에 의해서 어떤 반응변수</a:t>
            </a:r>
            <a:r>
              <a:rPr lang="en-US" altLang="ko-KR" sz="1600" smtClean="0"/>
              <a:t>(</a:t>
            </a:r>
            <a:r>
              <a:rPr lang="ko-KR" altLang="en-US" sz="1600" smtClean="0"/>
              <a:t>종속변수</a:t>
            </a:r>
            <a:r>
              <a:rPr lang="en-US" altLang="ko-KR" sz="1600" smtClean="0"/>
              <a:t>)</a:t>
            </a:r>
            <a:r>
              <a:rPr lang="ko-KR" altLang="en-US" sz="1600" smtClean="0"/>
              <a:t>를 나타내는 것을 말한다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예</a:t>
            </a:r>
            <a:r>
              <a:rPr lang="en-US" altLang="ko-KR" sz="1600" smtClean="0"/>
              <a:t>) </a:t>
            </a:r>
            <a:r>
              <a:rPr lang="ko-KR" altLang="en-US" sz="1600" smtClean="0"/>
              <a:t>매분 매시간 단위로 주식 시세의 데이터가 기록되는 경우</a:t>
            </a:r>
            <a:r>
              <a:rPr lang="en-US" altLang="ko-KR" sz="1600" smtClean="0"/>
              <a:t>, </a:t>
            </a:r>
            <a:r>
              <a:rPr lang="ko-KR" altLang="en-US" sz="1600" smtClean="0"/>
              <a:t>매분</a:t>
            </a:r>
            <a:r>
              <a:rPr lang="en-US" altLang="ko-KR" sz="1600" smtClean="0"/>
              <a:t>, </a:t>
            </a:r>
            <a:r>
              <a:rPr lang="ko-KR" altLang="en-US" sz="1600" smtClean="0"/>
              <a:t>매시간은 반응변수이고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주식 시세의 값은 설명변수에 해당한다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선형회귀 분석을 이용하여 시계열 자료의 선형성이나 정규성</a:t>
            </a:r>
            <a:r>
              <a:rPr lang="en-US" altLang="ko-KR" sz="1600" smtClean="0"/>
              <a:t>, </a:t>
            </a:r>
            <a:r>
              <a:rPr lang="ko-KR" altLang="en-US" sz="1600" smtClean="0"/>
              <a:t>등분산성 등의 모수검정을 위한 타당성을 검정해야 한다</a:t>
            </a:r>
            <a:endParaRPr lang="en-US" altLang="ko-KR" sz="160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시계열 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624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114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1" y="947345"/>
            <a:ext cx="1133897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정상성을 가진 시계열 모형 </a:t>
            </a:r>
            <a:r>
              <a:rPr lang="en-US" altLang="ko-KR" smtClean="0"/>
              <a:t> 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뚜렷한 추세가 없는 시계열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시계열의 평균이 시간 축에 평행하게 나타난다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자기회귀모형</a:t>
            </a:r>
            <a:r>
              <a:rPr lang="en-US" altLang="ko-KR" sz="1600" smtClean="0"/>
              <a:t>(AR), </a:t>
            </a:r>
            <a:r>
              <a:rPr lang="ko-KR" altLang="en-US" sz="1600" smtClean="0"/>
              <a:t>이동평균모형</a:t>
            </a:r>
            <a:r>
              <a:rPr lang="en-US" altLang="ko-KR" sz="1600" smtClean="0"/>
              <a:t>(MA), </a:t>
            </a:r>
            <a:r>
              <a:rPr lang="ko-KR" altLang="en-US" sz="1600" smtClean="0"/>
              <a:t>자기회귀이동평균모형</a:t>
            </a:r>
            <a:r>
              <a:rPr lang="en-US" altLang="ko-KR" sz="1600" smtClean="0"/>
              <a:t>(ARMA)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비정상성을 </a:t>
            </a:r>
            <a:r>
              <a:rPr lang="ko-KR" altLang="en-US"/>
              <a:t>가진 시계열 모형 </a:t>
            </a:r>
            <a:r>
              <a:rPr lang="en-US" altLang="ko-KR"/>
              <a:t> </a:t>
            </a: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대부분의 시계열 자료는 비정상성 시계열의 형태를 갖는다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자기회귀 누적이동평균모형</a:t>
            </a:r>
            <a:r>
              <a:rPr lang="en-US" altLang="ko-KR" sz="1600"/>
              <a:t>(</a:t>
            </a:r>
            <a:r>
              <a:rPr lang="en-US" altLang="ko-KR" sz="1600" smtClean="0"/>
              <a:t>ARIMA) – 3</a:t>
            </a:r>
            <a:r>
              <a:rPr lang="ko-KR" altLang="en-US" sz="1600" smtClean="0"/>
              <a:t>개의 인수</a:t>
            </a:r>
            <a:r>
              <a:rPr lang="en-US" altLang="ko-KR" sz="1600" smtClean="0"/>
              <a:t>(p</a:t>
            </a:r>
            <a:r>
              <a:rPr lang="ko-KR" altLang="en-US" sz="1600" smtClean="0"/>
              <a:t>는 자기회귀모형 차수</a:t>
            </a:r>
            <a:r>
              <a:rPr lang="en-US" altLang="ko-KR" sz="1600" smtClean="0"/>
              <a:t>, d</a:t>
            </a:r>
            <a:r>
              <a:rPr lang="ko-KR" altLang="en-US" sz="1600" smtClean="0"/>
              <a:t>는 차분 차수</a:t>
            </a:r>
            <a:r>
              <a:rPr lang="en-US" altLang="ko-KR" sz="1600" smtClean="0"/>
              <a:t>, q</a:t>
            </a:r>
            <a:r>
              <a:rPr lang="ko-KR" altLang="en-US" sz="1600" smtClean="0"/>
              <a:t>는 이동평균모형의 차수</a:t>
            </a:r>
            <a:r>
              <a:rPr lang="en-US" altLang="ko-KR" sz="1600" smtClean="0"/>
              <a:t>)</a:t>
            </a:r>
            <a:r>
              <a:rPr lang="ko-KR" altLang="en-US" sz="1600" smtClean="0"/>
              <a:t>를 갖는다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시계열 자료 </a:t>
            </a:r>
            <a:r>
              <a:rPr lang="en-US" altLang="ko-KR" sz="1600" smtClean="0"/>
              <a:t>Yt</a:t>
            </a:r>
            <a:r>
              <a:rPr lang="ko-KR" altLang="en-US" sz="1600" smtClean="0"/>
              <a:t>를 </a:t>
            </a:r>
            <a:r>
              <a:rPr lang="en-US" altLang="ko-KR" sz="1600" smtClean="0"/>
              <a:t>d</a:t>
            </a:r>
            <a:r>
              <a:rPr lang="ko-KR" altLang="en-US" sz="1600" smtClean="0"/>
              <a:t>번 차분한 결과가 정상성 시계열의 </a:t>
            </a:r>
            <a:r>
              <a:rPr lang="en-US" altLang="ko-KR" sz="1600" smtClean="0"/>
              <a:t>ARIMA(p, q) </a:t>
            </a:r>
            <a:r>
              <a:rPr lang="ko-KR" altLang="en-US" sz="1600" smtClean="0"/>
              <a:t>모형이라면 시계열 </a:t>
            </a:r>
            <a:r>
              <a:rPr lang="en-US" altLang="ko-KR" sz="1600" smtClean="0"/>
              <a:t>Yt</a:t>
            </a:r>
            <a:r>
              <a:rPr lang="ko-KR" altLang="en-US" sz="1600" smtClean="0"/>
              <a:t>는 차수 </a:t>
            </a:r>
            <a:r>
              <a:rPr lang="en-US" altLang="ko-KR" sz="1600" smtClean="0"/>
              <a:t>d</a:t>
            </a:r>
            <a:r>
              <a:rPr lang="ko-KR" altLang="en-US" sz="1600" smtClean="0"/>
              <a:t>를 갖는 </a:t>
            </a:r>
            <a:r>
              <a:rPr lang="en-US" altLang="ko-KR" sz="1600" smtClean="0"/>
              <a:t>ARIMA(p, d, q)</a:t>
            </a:r>
            <a:r>
              <a:rPr lang="ko-KR" altLang="en-US" sz="1600" smtClean="0"/>
              <a:t>모형이 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mtClean="0"/>
              <a:t>ARIMA </a:t>
            </a:r>
            <a:r>
              <a:rPr lang="ko-KR" altLang="en-US" smtClean="0"/>
              <a:t> </a:t>
            </a:r>
            <a:r>
              <a:rPr lang="ko-KR" altLang="en-US"/>
              <a:t>모형 </a:t>
            </a:r>
            <a:r>
              <a:rPr lang="en-US" altLang="ko-KR" smtClean="0"/>
              <a:t> </a:t>
            </a:r>
            <a:r>
              <a:rPr lang="ko-KR" altLang="en-US" smtClean="0"/>
              <a:t>시계열 자료 처리 절차</a:t>
            </a: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식별</a:t>
            </a:r>
            <a:r>
              <a:rPr lang="en-US" altLang="ko-KR" sz="1600" smtClean="0"/>
              <a:t>(Identification) – ARIMA</a:t>
            </a:r>
            <a:r>
              <a:rPr lang="ko-KR" altLang="en-US" sz="1600" smtClean="0"/>
              <a:t>의</a:t>
            </a:r>
            <a:r>
              <a:rPr lang="en-US" altLang="ko-KR" sz="1600" smtClean="0"/>
              <a:t> 3</a:t>
            </a:r>
            <a:r>
              <a:rPr lang="ko-KR" altLang="en-US" sz="1600"/>
              <a:t>개의 </a:t>
            </a:r>
            <a:r>
              <a:rPr lang="ko-KR" altLang="en-US" sz="1600" smtClean="0"/>
              <a:t>차수</a:t>
            </a:r>
            <a:r>
              <a:rPr lang="en-US" altLang="ko-KR" sz="1600"/>
              <a:t> </a:t>
            </a:r>
            <a:r>
              <a:rPr lang="en-US" altLang="ko-KR" sz="1600" smtClean="0"/>
              <a:t> (</a:t>
            </a:r>
            <a:r>
              <a:rPr lang="en-US" altLang="ko-KR" sz="1600"/>
              <a:t>p, d, q</a:t>
            </a:r>
            <a:r>
              <a:rPr lang="en-US" altLang="ko-KR" sz="1600" smtClean="0"/>
              <a:t>)</a:t>
            </a:r>
            <a:r>
              <a:rPr lang="ko-KR" altLang="en-US" sz="1600" smtClean="0"/>
              <a:t>를 결정하는 단계</a:t>
            </a:r>
            <a:r>
              <a:rPr lang="en-US" altLang="ko-KR" sz="1600" smtClean="0"/>
              <a:t>, </a:t>
            </a:r>
            <a:r>
              <a:rPr lang="ko-KR" altLang="en-US" sz="1600" smtClean="0"/>
              <a:t>현재 시계열 자료가 어떤 모형</a:t>
            </a:r>
            <a:r>
              <a:rPr lang="en-US" altLang="ko-KR" sz="1600" smtClean="0"/>
              <a:t>(AR, MA, ARMA)</a:t>
            </a:r>
            <a:r>
              <a:rPr lang="ko-KR" altLang="en-US" sz="1600" smtClean="0"/>
              <a:t>에 해당하는가를 판단하는 단계</a:t>
            </a:r>
            <a:r>
              <a:rPr lang="en-US" altLang="ko-KR" sz="1600" smtClean="0"/>
              <a:t>, </a:t>
            </a:r>
            <a:r>
              <a:rPr lang="ko-KR" altLang="en-US" sz="1600" smtClean="0"/>
              <a:t>식별의 수단으로 자기 상관 함수</a:t>
            </a:r>
            <a:r>
              <a:rPr lang="en-US" altLang="ko-KR" sz="1600" smtClean="0"/>
              <a:t>(acf)</a:t>
            </a:r>
            <a:r>
              <a:rPr lang="ko-KR" altLang="en-US" sz="1600" smtClean="0"/>
              <a:t>와 부분 자기 상관 함수</a:t>
            </a:r>
            <a:r>
              <a:rPr lang="en-US" altLang="ko-KR" sz="1600" smtClean="0"/>
              <a:t>(pacf)</a:t>
            </a:r>
            <a:r>
              <a:rPr lang="ko-KR" altLang="en-US" sz="1600" smtClean="0"/>
              <a:t>를 이용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추정</a:t>
            </a:r>
            <a:r>
              <a:rPr lang="en-US" altLang="ko-KR" sz="1600" smtClean="0"/>
              <a:t>(Estimation) – </a:t>
            </a:r>
            <a:r>
              <a:rPr lang="ko-KR" altLang="en-US" sz="1600" smtClean="0"/>
              <a:t>식별된 모형의 파라미터를 추정하는 단계</a:t>
            </a:r>
            <a:r>
              <a:rPr lang="en-US" altLang="ko-KR" sz="1600" smtClean="0"/>
              <a:t>, </a:t>
            </a:r>
            <a:r>
              <a:rPr lang="ko-KR" altLang="en-US" sz="1600" smtClean="0"/>
              <a:t>최소제곱법을 이용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진단</a:t>
            </a:r>
            <a:r>
              <a:rPr lang="en-US" altLang="ko-KR" sz="1600" smtClean="0"/>
              <a:t>(Diagnosis) – </a:t>
            </a:r>
            <a:r>
              <a:rPr lang="ko-KR" altLang="en-US" sz="1600" smtClean="0"/>
              <a:t>모형식별과 파라미터 추정에 의해서 생성된 모형이 적합한지를 검증하는 단계</a:t>
            </a:r>
            <a:r>
              <a:rPr lang="en-US" altLang="ko-KR" sz="1600" smtClean="0"/>
              <a:t>, </a:t>
            </a:r>
            <a:r>
              <a:rPr lang="ko-KR" altLang="en-US" sz="1600" smtClean="0"/>
              <a:t>적합성 검증의 수단으로 잔차가 백색 잡음</a:t>
            </a:r>
            <a:r>
              <a:rPr lang="en-US" altLang="ko-KR" sz="1600" smtClean="0"/>
              <a:t>(white noise)</a:t>
            </a:r>
            <a:r>
              <a:rPr lang="ko-KR" altLang="en-US" sz="1600" smtClean="0"/>
              <a:t>인지를 살펴보고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백색 잡음과 차이가 없으면 적합하다고 할 수 있다</a:t>
            </a:r>
            <a:endParaRPr lang="en-US" altLang="ko-KR" sz="160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시계열 분석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1276350" y="5670127"/>
            <a:ext cx="10048874" cy="6163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백색 잡음 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–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모형의 잔차가 불규칙적이고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독립적으로 분포된 경우를 의미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특정 시차 간의 데이터가 서로 관련성이 없다는 의미</a:t>
            </a:r>
            <a:r>
              <a:rPr lang="en-US" altLang="ko-KR" sz="160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altLang="ko-KR" sz="160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1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115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1" y="947345"/>
            <a:ext cx="11338973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mtClean="0"/>
              <a:t>ARIMA </a:t>
            </a:r>
            <a:r>
              <a:rPr lang="ko-KR" altLang="en-US" smtClean="0"/>
              <a:t>모형 시계열 예측 </a:t>
            </a:r>
            <a:r>
              <a:rPr lang="en-US" altLang="ko-KR" smtClean="0"/>
              <a:t>- </a:t>
            </a:r>
            <a:r>
              <a:rPr lang="en-US" altLang="ko-KR" sz="1600"/>
              <a:t>ARIMA </a:t>
            </a:r>
            <a:r>
              <a:rPr lang="ko-KR" altLang="en-US" sz="1600"/>
              <a:t> </a:t>
            </a:r>
            <a:r>
              <a:rPr lang="ko-KR" altLang="en-US" sz="1600" smtClean="0"/>
              <a:t>모형 분석 절차 </a:t>
            </a: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단계 </a:t>
            </a:r>
            <a:r>
              <a:rPr lang="en-US" altLang="ko-KR" sz="1600" smtClean="0"/>
              <a:t>1] </a:t>
            </a:r>
            <a:r>
              <a:rPr lang="ko-KR" altLang="en-US" sz="1600" smtClean="0"/>
              <a:t>시계열 자료 특성분석</a:t>
            </a:r>
            <a:r>
              <a:rPr lang="en-US" altLang="ko-KR" sz="1600" smtClean="0"/>
              <a:t>(</a:t>
            </a:r>
            <a:r>
              <a:rPr lang="ko-KR" altLang="en-US" sz="1600" smtClean="0"/>
              <a:t>정상성</a:t>
            </a:r>
            <a:r>
              <a:rPr lang="en-US" altLang="ko-KR" sz="1600" smtClean="0"/>
              <a:t>/</a:t>
            </a:r>
            <a:r>
              <a:rPr lang="ko-KR" altLang="en-US" sz="1600" smtClean="0"/>
              <a:t>비정상성</a:t>
            </a:r>
            <a:r>
              <a:rPr lang="en-US" altLang="ko-KR" sz="160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단계 </a:t>
            </a:r>
            <a:r>
              <a:rPr lang="en-US" altLang="ko-KR" sz="1600" smtClean="0"/>
              <a:t>2] </a:t>
            </a:r>
            <a:r>
              <a:rPr lang="ko-KR" altLang="en-US" sz="1600" smtClean="0"/>
              <a:t>정상성 시계열 반환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/>
              <a:t>단계 </a:t>
            </a:r>
            <a:r>
              <a:rPr lang="en-US" altLang="ko-KR" sz="1600" smtClean="0"/>
              <a:t>3] </a:t>
            </a:r>
            <a:r>
              <a:rPr lang="ko-KR" altLang="en-US" sz="1600" smtClean="0"/>
              <a:t>모형 식별과 추정  </a:t>
            </a:r>
            <a:r>
              <a:rPr lang="en-US" altLang="ko-KR" sz="1600" smtClean="0"/>
              <a:t>- </a:t>
            </a:r>
            <a:r>
              <a:rPr lang="en-US" altLang="ko-KR" sz="1600">
                <a:solidFill>
                  <a:schemeClr val="accent5">
                    <a:lumMod val="50000"/>
                  </a:schemeClr>
                </a:solidFill>
              </a:rPr>
              <a:t>forecast::auto.arima()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단계 </a:t>
            </a:r>
            <a:r>
              <a:rPr lang="en-US" altLang="ko-KR" sz="1600" smtClean="0"/>
              <a:t>4] </a:t>
            </a:r>
            <a:r>
              <a:rPr lang="ko-KR" altLang="en-US" sz="1600" smtClean="0"/>
              <a:t>모형 생성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/>
              <a:t>단계 </a:t>
            </a:r>
            <a:r>
              <a:rPr lang="en-US" altLang="ko-KR" sz="1600" smtClean="0"/>
              <a:t>5] </a:t>
            </a:r>
            <a:r>
              <a:rPr lang="ko-KR" altLang="en-US" sz="1600" smtClean="0"/>
              <a:t>모형 진단</a:t>
            </a:r>
            <a:r>
              <a:rPr lang="en-US" altLang="ko-KR" sz="1600" smtClean="0"/>
              <a:t>(</a:t>
            </a:r>
            <a:r>
              <a:rPr lang="ko-KR" altLang="en-US" sz="1600" smtClean="0"/>
              <a:t>모형 타당성 검정</a:t>
            </a:r>
            <a:r>
              <a:rPr lang="en-US" altLang="ko-KR" sz="1600" smtClean="0"/>
              <a:t>) -  </a:t>
            </a:r>
            <a:r>
              <a:rPr lang="ko-KR" altLang="en-US" sz="1600" smtClean="0"/>
              <a:t>자기 상관 함수의 결과가 유의미한 시차가 없는 경우</a:t>
            </a:r>
            <a:r>
              <a:rPr lang="en-US" altLang="ko-KR" sz="1600" smtClean="0"/>
              <a:t>, </a:t>
            </a:r>
            <a:r>
              <a:rPr lang="ko-KR" altLang="en-US" sz="1600" smtClean="0"/>
              <a:t>오차 간에 상관관계가 존재하는지를 검정하는 방법인 </a:t>
            </a:r>
            <a:r>
              <a:rPr lang="en-US" altLang="ko-KR" sz="1600" smtClean="0"/>
              <a:t>Box-Ljung </a:t>
            </a:r>
            <a:r>
              <a:rPr lang="ko-KR" altLang="en-US" sz="1600" smtClean="0"/>
              <a:t>검정에서 </a:t>
            </a:r>
            <a:r>
              <a:rPr lang="en-US" altLang="ko-KR" sz="1600" smtClean="0"/>
              <a:t>p </a:t>
            </a:r>
            <a:r>
              <a:rPr lang="ko-KR" altLang="en-US" sz="1600" smtClean="0"/>
              <a:t>값이 </a:t>
            </a:r>
            <a:r>
              <a:rPr lang="en-US" altLang="ko-KR" sz="1600" smtClean="0"/>
              <a:t>0.05 </a:t>
            </a:r>
            <a:r>
              <a:rPr lang="ko-KR" altLang="en-US" sz="1600" smtClean="0"/>
              <a:t>이상인 경우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/>
              <a:t>단계 </a:t>
            </a:r>
            <a:r>
              <a:rPr lang="en-US" altLang="ko-KR" sz="1600" smtClean="0"/>
              <a:t>6] </a:t>
            </a:r>
            <a:r>
              <a:rPr lang="ko-KR" altLang="en-US" sz="1600" smtClean="0"/>
              <a:t>미래 예측</a:t>
            </a:r>
            <a:r>
              <a:rPr lang="en-US" altLang="ko-KR" sz="1600" smtClean="0"/>
              <a:t>(</a:t>
            </a:r>
            <a:r>
              <a:rPr lang="ko-KR" altLang="en-US" sz="1600" smtClean="0"/>
              <a:t>업무 적용</a:t>
            </a:r>
            <a:r>
              <a:rPr lang="en-US" altLang="ko-KR" sz="160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시계열 분석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1343025" y="3370214"/>
            <a:ext cx="10048874" cy="14875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tsdiag(model) –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자기 상관 함수에 의한 모형 진단</a:t>
            </a:r>
            <a:endParaRPr lang="en-US" altLang="ko-KR" sz="160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Box.test() –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잔차항 모형 진단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모형의 잔차를 이용하여 카이제곱검정 방법으로 시계열 모형이 통계적으로 적절한지를 검정하는 방법으로 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p-value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가 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0.05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이상이면 모형이 통계적으로 적절하다고 볼 수 있다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forecast:: forecast() –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시계열의 예측치를 제공하는 함수</a:t>
            </a:r>
            <a:endParaRPr lang="en-US" altLang="ko-KR" sz="160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24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116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745770" y="1221334"/>
            <a:ext cx="7023830" cy="401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290" fontAlgn="ctr"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</a:t>
            </a:r>
            <a:r>
              <a:rPr lang="en-US" altLang="ko-KR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12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32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3200" b="1" smtClean="0"/>
              <a:t> </a:t>
            </a:r>
            <a:r>
              <a:rPr lang="en-US" altLang="ko-KR" sz="3200" b="1" smtClean="0"/>
              <a:t>shiny </a:t>
            </a:r>
            <a:r>
              <a:rPr lang="ko-KR" altLang="en-US" sz="3200" b="1" smtClean="0"/>
              <a:t>프로젝트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  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61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117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1" y="947345"/>
            <a:ext cx="11338973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mtClean="0"/>
              <a:t>shiny</a:t>
            </a:r>
            <a:r>
              <a:rPr lang="ko-KR" altLang="en-US" smtClean="0"/>
              <a:t>  </a:t>
            </a:r>
            <a:endParaRPr lang="ko-KR" altLang="en-US" sz="160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쉽고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빠르게 상호작용이 가능한 반응형 웹 애플리케이션을 개발할 수 있도록 프레임워크 형태로 지원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smtClean="0"/>
              <a:t>R</a:t>
            </a:r>
            <a:r>
              <a:rPr lang="ko-KR" altLang="en-US" sz="1600" smtClean="0"/>
              <a:t>의 분석 결과를 반응형 웹으로 개발할 수 있도록 </a:t>
            </a:r>
            <a:r>
              <a:rPr lang="en-US" altLang="ko-KR" sz="1600" smtClean="0"/>
              <a:t>Rstudio</a:t>
            </a:r>
            <a:r>
              <a:rPr lang="ko-KR" altLang="en-US" sz="1600" smtClean="0"/>
              <a:t>에서 지원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smtClean="0">
                <a:hlinkClick r:id="rId3"/>
              </a:rPr>
              <a:t>http://shiny.rstudio.com/tutorial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/>
              <a:t>shiny</a:t>
            </a:r>
            <a:r>
              <a:rPr lang="ko-KR" altLang="en-US"/>
              <a:t>  </a:t>
            </a:r>
            <a:r>
              <a:rPr lang="ko-KR" altLang="en-US" smtClean="0"/>
              <a:t>애플리케이션 구성</a:t>
            </a:r>
            <a:endParaRPr lang="ko-KR" altLang="en-US" sz="160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사용자 인터페이스 역할을 하는 </a:t>
            </a:r>
            <a:r>
              <a:rPr lang="en-US" altLang="ko-KR" sz="1600" smtClean="0"/>
              <a:t>ui.R – </a:t>
            </a:r>
            <a:r>
              <a:rPr lang="ko-KR" altLang="en-US" sz="1600" smtClean="0"/>
              <a:t>사용자에게 보여주는 화면을 만들어주는 역할을 한다</a:t>
            </a:r>
            <a:r>
              <a:rPr lang="en-US" altLang="ko-KR" sz="1600" smtClean="0"/>
              <a:t>.</a:t>
            </a:r>
            <a:br>
              <a:rPr lang="en-US" altLang="ko-KR" sz="1600" smtClean="0"/>
            </a:br>
            <a:r>
              <a:rPr lang="en-US" altLang="ko-KR" sz="1600" smtClean="0"/>
              <a:t>headerPanel() : </a:t>
            </a:r>
            <a:r>
              <a:rPr lang="ko-KR" altLang="en-US" sz="1600" smtClean="0"/>
              <a:t>사용자 인터페이스의 제목을 표시하는 함수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sidebarPanel() : </a:t>
            </a:r>
            <a:r>
              <a:rPr lang="ko-KR" altLang="en-US" sz="1600" smtClean="0"/>
              <a:t>사용자 인터페이스의 컨트롤러를 지정하는 함수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mainPanel() : server.R</a:t>
            </a:r>
            <a:r>
              <a:rPr lang="ko-KR" altLang="en-US" sz="1600" smtClean="0"/>
              <a:t>의 처리결과를 출력하는 함수</a:t>
            </a: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파라미터를 처리하는 </a:t>
            </a:r>
            <a:r>
              <a:rPr lang="en-US" altLang="ko-KR" sz="1600" smtClean="0"/>
              <a:t>server.R – </a:t>
            </a:r>
            <a:r>
              <a:rPr lang="ko-KR" altLang="en-US" sz="1600" smtClean="0"/>
              <a:t>사용자인터페이스에서 파라미터로 값이 넘어오면 파라미터를 받아서 적절하게 처리하고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처리결과를 차트나 테이블 또는 텍스트 형식 등으로 </a:t>
            </a:r>
            <a:r>
              <a:rPr lang="en-US" altLang="ko-KR" sz="1600" smtClean="0"/>
              <a:t>ui.R</a:t>
            </a:r>
            <a:r>
              <a:rPr lang="ko-KR" altLang="en-US" sz="1600" smtClean="0"/>
              <a:t>에 반환하는 역할을 한다</a:t>
            </a:r>
            <a:r>
              <a:rPr lang="en-US" altLang="ko-KR" sz="1600" smtClean="0"/>
              <a:t>.</a:t>
            </a:r>
            <a:br>
              <a:rPr lang="en-US" altLang="ko-KR" sz="1600" smtClean="0"/>
            </a:br>
            <a:r>
              <a:rPr lang="en-US" altLang="ko-KR" sz="1600" smtClean="0"/>
              <a:t>renderPlot() : </a:t>
            </a:r>
            <a:r>
              <a:rPr lang="ko-KR" altLang="en-US" sz="1600" smtClean="0"/>
              <a:t>그래프 작성 결과를 반환하는 함수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renderText() : </a:t>
            </a:r>
            <a:r>
              <a:rPr lang="ko-KR" altLang="en-US" sz="1600" smtClean="0"/>
              <a:t>텍스트 작성 결과를 반환하는 함수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renderTable() : </a:t>
            </a:r>
            <a:r>
              <a:rPr lang="ko-KR" altLang="en-US" sz="1600" smtClean="0"/>
              <a:t>테이블 작성 결과를 반환하는 함수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시계열 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062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118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2470484" y="1796716"/>
            <a:ext cx="1973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 smtClean="0"/>
              <a:t>α</a:t>
            </a:r>
            <a:endParaRPr lang="en-US" altLang="ko-KR" dirty="0"/>
          </a:p>
          <a:p>
            <a:r>
              <a:rPr lang="el-GR" altLang="ko-KR" dirty="0" smtClean="0"/>
              <a:t>μ</a:t>
            </a:r>
            <a:r>
              <a:rPr lang="en-US" altLang="ko-KR" dirty="0" smtClean="0"/>
              <a:t>1</a:t>
            </a:r>
          </a:p>
          <a:p>
            <a:r>
              <a:rPr lang="el-GR" altLang="ko-KR" dirty="0" smtClean="0"/>
              <a:t>μ</a:t>
            </a:r>
            <a:r>
              <a:rPr lang="en-US" altLang="ko-KR" dirty="0" smtClean="0"/>
              <a:t>2</a:t>
            </a:r>
          </a:p>
          <a:p>
            <a:r>
              <a:rPr lang="el-GR" altLang="ko-KR" dirty="0" smtClean="0"/>
              <a:t>β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83893" y="3949366"/>
            <a:ext cx="944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날씨</a:t>
            </a:r>
            <a:r>
              <a:rPr lang="en-US" altLang="ko-KR" smtClean="0"/>
              <a:t>(</a:t>
            </a:r>
            <a:r>
              <a:rPr lang="ko-KR" altLang="en-US" smtClean="0"/>
              <a:t>온도</a:t>
            </a:r>
            <a:r>
              <a:rPr lang="en-US" altLang="ko-KR" smtClean="0"/>
              <a:t>, </a:t>
            </a:r>
            <a:r>
              <a:rPr lang="ko-KR" altLang="en-US" smtClean="0"/>
              <a:t>바람</a:t>
            </a:r>
            <a:r>
              <a:rPr lang="en-US" altLang="ko-KR" smtClean="0"/>
              <a:t>, </a:t>
            </a:r>
            <a:r>
              <a:rPr lang="ko-KR" altLang="en-US" smtClean="0"/>
              <a:t>비의 양</a:t>
            </a:r>
            <a:r>
              <a:rPr lang="en-US" altLang="ko-KR" smtClean="0"/>
              <a:t>, </a:t>
            </a:r>
            <a:r>
              <a:rPr lang="ko-KR" altLang="en-US" smtClean="0"/>
              <a:t>눈의 양</a:t>
            </a:r>
            <a:r>
              <a:rPr lang="en-US" altLang="ko-KR" smtClean="0"/>
              <a:t>)</a:t>
            </a:r>
            <a:r>
              <a:rPr lang="ko-KR" altLang="en-US" smtClean="0"/>
              <a:t>에</a:t>
            </a:r>
            <a:r>
              <a:rPr lang="en-US" altLang="ko-KR"/>
              <a:t> </a:t>
            </a:r>
            <a:r>
              <a:rPr lang="ko-KR" altLang="en-US" smtClean="0"/>
              <a:t>따라 장소</a:t>
            </a:r>
            <a:r>
              <a:rPr lang="en-US" altLang="ko-KR" smtClean="0"/>
              <a:t>, </a:t>
            </a:r>
            <a:r>
              <a:rPr lang="ko-KR" altLang="en-US" smtClean="0"/>
              <a:t>상품</a:t>
            </a:r>
            <a:r>
              <a:rPr lang="en-US" altLang="ko-KR" smtClean="0"/>
              <a:t>, </a:t>
            </a:r>
            <a:r>
              <a:rPr lang="ko-KR" altLang="en-US" smtClean="0"/>
              <a:t>감정</a:t>
            </a:r>
            <a:r>
              <a:rPr lang="en-US" altLang="ko-KR" smtClean="0"/>
              <a:t>, </a:t>
            </a:r>
            <a:r>
              <a:rPr lang="ko-KR" altLang="en-US" smtClean="0"/>
              <a:t>범죄율등을 분석</a:t>
            </a:r>
            <a:endParaRPr lang="en-US" altLang="ko-KR" smtClean="0"/>
          </a:p>
          <a:p>
            <a:r>
              <a:rPr lang="ko-KR" altLang="en-US" smtClean="0"/>
              <a:t>날씨에 따라 영화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47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35243" y="1097204"/>
            <a:ext cx="11281475" cy="10739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2000" smtClean="0"/>
              <a:t>콜모고로프 스미르노프 검정</a:t>
            </a:r>
            <a:r>
              <a:rPr lang="en-US" altLang="ko-KR" sz="2000" smtClean="0"/>
              <a:t>Kolmogorov-Smirnov Test(K-S Test)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데이터의 누적 분포 함수와 비교하고자 하는 분포의 누적 분포 함수</a:t>
            </a:r>
            <a:r>
              <a:rPr lang="en-US" altLang="ko-KR" sz="1800" smtClean="0"/>
              <a:t>Cumulative Distribution Function </a:t>
            </a:r>
            <a:r>
              <a:rPr lang="ko-KR" altLang="en-US" sz="1800" smtClean="0"/>
              <a:t>간의 최대 거리를 통계량으로 사용하는 가설 검정 방법 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3" y="2414616"/>
            <a:ext cx="4314825" cy="3505200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635" y="3590846"/>
            <a:ext cx="5919141" cy="2159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92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13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0742" y="1035212"/>
            <a:ext cx="10419346" cy="10739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2000" smtClean="0"/>
              <a:t>콜모고로프 스미르노프 검정</a:t>
            </a:r>
            <a:r>
              <a:rPr lang="en-US" altLang="ko-KR" sz="2000" smtClean="0"/>
              <a:t>Kolmogorov-Smirnov Test(K-S Test)</a:t>
            </a:r>
            <a:endParaRPr lang="en-US" altLang="ko-KR" sz="2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81161" y="1572205"/>
            <a:ext cx="10287000" cy="2021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#</a:t>
            </a:r>
            <a:r>
              <a:rPr lang="ko-KR" altLang="en-US" sz="1600" dirty="0" smtClean="0">
                <a:solidFill>
                  <a:schemeClr val="tx1"/>
                </a:solidFill>
              </a:rPr>
              <a:t>정규 분포를 따르는 두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난수</a:t>
            </a:r>
            <a:r>
              <a:rPr lang="ko-KR" altLang="en-US" sz="1600" dirty="0" smtClean="0">
                <a:solidFill>
                  <a:schemeClr val="tx1"/>
                </a:solidFill>
              </a:rPr>
              <a:t> 데이터 간에 분포가 동일한지를 살펴본 예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ks.test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rnorm</a:t>
            </a:r>
            <a:r>
              <a:rPr lang="en-US" altLang="ko-KR" sz="1600" dirty="0" smtClean="0">
                <a:solidFill>
                  <a:schemeClr val="tx1"/>
                </a:solidFill>
              </a:rPr>
              <a:t>(100),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rnorm</a:t>
            </a:r>
            <a:r>
              <a:rPr lang="en-US" altLang="ko-KR" sz="1600" dirty="0" smtClean="0">
                <a:solidFill>
                  <a:schemeClr val="tx1"/>
                </a:solidFill>
              </a:rPr>
              <a:t>(100)) #p-value &gt; 0.05</a:t>
            </a:r>
            <a:r>
              <a:rPr lang="ko-KR" altLang="en-US" sz="1600" dirty="0" smtClean="0">
                <a:solidFill>
                  <a:schemeClr val="tx1"/>
                </a:solidFill>
              </a:rPr>
              <a:t>이므로 두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난수가</a:t>
            </a:r>
            <a:r>
              <a:rPr lang="ko-KR" altLang="en-US" sz="1600" dirty="0" smtClean="0">
                <a:solidFill>
                  <a:schemeClr val="tx1"/>
                </a:solidFill>
              </a:rPr>
              <a:t> 같은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분포라는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귀무가설을</a:t>
            </a:r>
            <a:r>
              <a:rPr lang="ko-KR" altLang="en-US" sz="1600" dirty="0" smtClean="0">
                <a:solidFill>
                  <a:schemeClr val="tx1"/>
                </a:solidFill>
              </a:rPr>
              <a:t> 기각할 수 없다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ks.test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rnorm</a:t>
            </a:r>
            <a:r>
              <a:rPr lang="en-US" altLang="ko-KR" sz="1600" dirty="0" smtClean="0">
                <a:solidFill>
                  <a:schemeClr val="tx1"/>
                </a:solidFill>
              </a:rPr>
              <a:t>(100),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runif</a:t>
            </a:r>
            <a:r>
              <a:rPr lang="en-US" altLang="ko-KR" sz="1600" dirty="0" smtClean="0">
                <a:solidFill>
                  <a:schemeClr val="tx1"/>
                </a:solidFill>
              </a:rPr>
              <a:t>(100)) #p-value</a:t>
            </a:r>
            <a:r>
              <a:rPr lang="ko-KR" altLang="en-US" sz="1600" dirty="0" smtClean="0">
                <a:solidFill>
                  <a:schemeClr val="tx1"/>
                </a:solidFill>
              </a:rPr>
              <a:t>가 </a:t>
            </a:r>
            <a:r>
              <a:rPr lang="en-US" altLang="ko-KR" sz="1600" dirty="0" smtClean="0">
                <a:solidFill>
                  <a:schemeClr val="tx1"/>
                </a:solidFill>
              </a:rPr>
              <a:t>0.05</a:t>
            </a:r>
            <a:r>
              <a:rPr lang="ko-KR" altLang="en-US" sz="1600" dirty="0" smtClean="0">
                <a:solidFill>
                  <a:schemeClr val="tx1"/>
                </a:solidFill>
              </a:rPr>
              <a:t>보다 작아 서로 다른 분포로 판단되었다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 K-S </a:t>
            </a:r>
            <a:r>
              <a:rPr lang="ko-KR" altLang="en-US" sz="1600" dirty="0" smtClean="0">
                <a:solidFill>
                  <a:schemeClr val="tx1"/>
                </a:solidFill>
              </a:rPr>
              <a:t>검정을 사용해 데이터가 평균 </a:t>
            </a:r>
            <a:r>
              <a:rPr lang="en-US" altLang="ko-KR" sz="1600" dirty="0" smtClean="0">
                <a:solidFill>
                  <a:schemeClr val="tx1"/>
                </a:solidFill>
              </a:rPr>
              <a:t>0, </a:t>
            </a:r>
            <a:r>
              <a:rPr lang="ko-KR" altLang="en-US" sz="1600" dirty="0" smtClean="0">
                <a:solidFill>
                  <a:schemeClr val="tx1"/>
                </a:solidFill>
              </a:rPr>
              <a:t>분산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인 정규 분포로부터 뽑은 표본인지 확인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ks.test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rnorm</a:t>
            </a:r>
            <a:r>
              <a:rPr lang="en-US" altLang="ko-KR" sz="1600" dirty="0" smtClean="0">
                <a:solidFill>
                  <a:schemeClr val="tx1"/>
                </a:solidFill>
              </a:rPr>
              <a:t>(1000), "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pnorm</a:t>
            </a:r>
            <a:r>
              <a:rPr lang="en-US" altLang="ko-KR" sz="1600" dirty="0" smtClean="0">
                <a:solidFill>
                  <a:schemeClr val="tx1"/>
                </a:solidFill>
              </a:rPr>
              <a:t>", 0, 1)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귀무가설을</a:t>
            </a:r>
            <a:r>
              <a:rPr lang="ko-KR" altLang="en-US" sz="1600" dirty="0" smtClean="0">
                <a:solidFill>
                  <a:schemeClr val="tx1"/>
                </a:solidFill>
              </a:rPr>
              <a:t> 기각할 수 없어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주어진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rnorm</a:t>
            </a:r>
            <a:r>
              <a:rPr lang="en-US" altLang="ko-KR" sz="1600" dirty="0" smtClean="0">
                <a:solidFill>
                  <a:schemeClr val="tx1"/>
                </a:solidFill>
              </a:rPr>
              <a:t>(100)</a:t>
            </a:r>
            <a:r>
              <a:rPr lang="ko-KR" altLang="en-US" sz="1600" dirty="0" smtClean="0">
                <a:solidFill>
                  <a:schemeClr val="tx1"/>
                </a:solidFill>
              </a:rPr>
              <a:t>은 평균 </a:t>
            </a:r>
            <a:r>
              <a:rPr lang="en-US" altLang="ko-KR" sz="1600" dirty="0" smtClean="0">
                <a:solidFill>
                  <a:schemeClr val="tx1"/>
                </a:solidFill>
              </a:rPr>
              <a:t>0, </a:t>
            </a:r>
            <a:r>
              <a:rPr lang="ko-KR" altLang="en-US" sz="1600" dirty="0" smtClean="0">
                <a:solidFill>
                  <a:schemeClr val="tx1"/>
                </a:solidFill>
              </a:rPr>
              <a:t>분산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인 정규 분포로부터의 표본이라고 결론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291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14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13241" y="958359"/>
            <a:ext cx="10419346" cy="10739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2000" smtClean="0"/>
              <a:t>Q-Q</a:t>
            </a:r>
            <a:r>
              <a:rPr lang="ko-KR" altLang="en-US" sz="2000" smtClean="0"/>
              <a:t>도</a:t>
            </a:r>
            <a:r>
              <a:rPr lang="en-US" altLang="ko-KR" sz="2000" smtClean="0"/>
              <a:t>Q-Q Plot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54" y="1518348"/>
            <a:ext cx="5391150" cy="1485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54" y="3004248"/>
            <a:ext cx="3752850" cy="1800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488" y="4944904"/>
            <a:ext cx="59055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45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15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6141" y="1614956"/>
            <a:ext cx="10287000" cy="2983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&gt; x &lt;-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rnorm</a:t>
            </a:r>
            <a:r>
              <a:rPr lang="en-US" altLang="ko-KR" sz="1600" dirty="0" smtClean="0">
                <a:solidFill>
                  <a:schemeClr val="tx1"/>
                </a:solidFill>
              </a:rPr>
              <a:t>(1000, mean=10,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=1)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qqnorm</a:t>
            </a:r>
            <a:r>
              <a:rPr lang="en-US" altLang="ko-KR" sz="1600" dirty="0" smtClean="0">
                <a:solidFill>
                  <a:schemeClr val="tx1"/>
                </a:solidFill>
              </a:rPr>
              <a:t>(x)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qqline</a:t>
            </a:r>
            <a:r>
              <a:rPr lang="en-US" altLang="ko-KR" sz="1600" dirty="0" smtClean="0">
                <a:solidFill>
                  <a:schemeClr val="tx1"/>
                </a:solidFill>
              </a:rPr>
              <a:t>(x,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lty</a:t>
            </a:r>
            <a:r>
              <a:rPr lang="en-US" altLang="ko-KR" sz="1600" dirty="0" smtClean="0">
                <a:solidFill>
                  <a:schemeClr val="tx1"/>
                </a:solidFill>
              </a:rPr>
              <a:t>=2)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 </a:t>
            </a:r>
            <a:r>
              <a:rPr lang="ko-KR" altLang="en-US" sz="1600" dirty="0" smtClean="0">
                <a:solidFill>
                  <a:schemeClr val="tx1"/>
                </a:solidFill>
              </a:rPr>
              <a:t>직선 관계 성립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x &lt;-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runif</a:t>
            </a:r>
            <a:r>
              <a:rPr lang="en-US" altLang="ko-KR" sz="1600" dirty="0" smtClean="0">
                <a:solidFill>
                  <a:schemeClr val="tx1"/>
                </a:solidFill>
              </a:rPr>
              <a:t>(1000)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qqnorm</a:t>
            </a:r>
            <a:r>
              <a:rPr lang="en-US" altLang="ko-KR" sz="1600" dirty="0" smtClean="0">
                <a:solidFill>
                  <a:schemeClr val="tx1"/>
                </a:solidFill>
              </a:rPr>
              <a:t>(x)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qqline</a:t>
            </a:r>
            <a:r>
              <a:rPr lang="en-US" altLang="ko-KR" sz="1600" dirty="0" smtClean="0">
                <a:solidFill>
                  <a:schemeClr val="tx1"/>
                </a:solidFill>
              </a:rPr>
              <a:t>(x,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lwd</a:t>
            </a:r>
            <a:r>
              <a:rPr lang="en-US" altLang="ko-KR" sz="1600" dirty="0" smtClean="0">
                <a:solidFill>
                  <a:schemeClr val="tx1"/>
                </a:solidFill>
              </a:rPr>
              <a:t>=2)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</a:t>
            </a:r>
            <a:r>
              <a:rPr lang="ko-KR" altLang="en-US" sz="1600" dirty="0" smtClean="0">
                <a:solidFill>
                  <a:schemeClr val="tx1"/>
                </a:solidFill>
              </a:rPr>
              <a:t>직선 관계가 성립한다 할지라도 데이터의 출처 및 데이터가 정규성을 따를 이유에 대한 고민이 항상 필요하다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 </a:t>
            </a:r>
            <a:r>
              <a:rPr lang="ko-KR" altLang="en-US" sz="1600" dirty="0" smtClean="0">
                <a:solidFill>
                  <a:schemeClr val="tx1"/>
                </a:solidFill>
              </a:rPr>
              <a:t>정규 확률 그림이 아닌 분포에 대해서는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qqplot</a:t>
            </a:r>
            <a:r>
              <a:rPr lang="en-US" altLang="ko-KR" sz="1600" dirty="0" smtClean="0">
                <a:solidFill>
                  <a:schemeClr val="tx1"/>
                </a:solidFill>
              </a:rPr>
              <a:t>( ) </a:t>
            </a:r>
            <a:r>
              <a:rPr lang="ko-KR" altLang="en-US" sz="1600" dirty="0" smtClean="0">
                <a:solidFill>
                  <a:schemeClr val="tx1"/>
                </a:solidFill>
              </a:rPr>
              <a:t>함수를 사용한다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qqplot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runif</a:t>
            </a:r>
            <a:r>
              <a:rPr lang="en-US" altLang="ko-KR" sz="1600" dirty="0" smtClean="0">
                <a:solidFill>
                  <a:schemeClr val="tx1"/>
                </a:solidFill>
              </a:rPr>
              <a:t>(1000, min=1, max=10), 1:10)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27115" y="1077963"/>
            <a:ext cx="10419346" cy="10739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2000" smtClean="0"/>
              <a:t>Q-Q</a:t>
            </a:r>
            <a:r>
              <a:rPr lang="ko-KR" altLang="en-US" sz="2000" smtClean="0"/>
              <a:t>도</a:t>
            </a:r>
            <a:r>
              <a:rPr lang="en-US" altLang="ko-KR" sz="2000" smtClean="0"/>
              <a:t>Q-Q Plot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392080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16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745770" y="1221334"/>
            <a:ext cx="7023830" cy="401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290" fontAlgn="ctr"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Session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5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32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3200" b="1" dirty="0" smtClean="0"/>
              <a:t> 추정과 검정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  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90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17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추론 통계 분석</a:t>
            </a:r>
            <a:r>
              <a:rPr lang="en-US" altLang="ko-KR" dirty="0" smtClean="0">
                <a:latin typeface="+mn-ea"/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모집단으로부터 추출된 표본으로부터 </a:t>
            </a:r>
            <a:r>
              <a:rPr lang="ko-KR" altLang="en-US" sz="1600" dirty="0" err="1" smtClean="0">
                <a:latin typeface="+mn-ea"/>
              </a:rPr>
              <a:t>모수와</a:t>
            </a:r>
            <a:r>
              <a:rPr lang="ko-KR" altLang="en-US" sz="1600" dirty="0" smtClean="0">
                <a:latin typeface="+mn-ea"/>
              </a:rPr>
              <a:t> 관련된 통계량</a:t>
            </a:r>
            <a:r>
              <a:rPr lang="en-US" altLang="ko-KR" sz="1600" dirty="0" smtClean="0">
                <a:latin typeface="+mn-ea"/>
              </a:rPr>
              <a:t>(statistics)</a:t>
            </a:r>
            <a:r>
              <a:rPr lang="ko-KR" altLang="en-US" sz="1600" dirty="0" smtClean="0">
                <a:latin typeface="+mn-ea"/>
              </a:rPr>
              <a:t>들의 값을 계산하고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이것을 이용하여 모집단의 특성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모수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을 알아내는 과정</a:t>
            </a:r>
            <a:endParaRPr lang="en-US" altLang="ko-KR" sz="16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모집단으로부터 추출한 표본으로부터 얻은 정보를 이용하여 모집단의 특성을 나타내는 값을 확률적으로 추측하는 추정</a:t>
            </a:r>
            <a:r>
              <a:rPr lang="en-US" altLang="ko-KR" sz="1600" dirty="0" smtClean="0">
                <a:latin typeface="+mn-ea"/>
              </a:rPr>
              <a:t>(estimation)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유의수준과 표본의 검정 통계량을 비교하여 통계적 가설의 진위를 입증하는 가설 검정</a:t>
            </a:r>
            <a:r>
              <a:rPr lang="en-US" altLang="ko-KR" sz="1600" dirty="0" smtClean="0">
                <a:latin typeface="+mn-ea"/>
              </a:rPr>
              <a:t>(hypotheses testing)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18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smtClean="0"/>
              <a:t> </a:t>
            </a:r>
            <a:r>
              <a:rPr lang="ko-KR" altLang="en-US" sz="2800" smtClean="0"/>
              <a:t>추정과 검정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+mn-ea"/>
              </a:rPr>
              <a:t>점추정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하나의 값을 제시하여 모두의 참값을 추측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구간추정 </a:t>
            </a:r>
            <a:r>
              <a:rPr lang="en-US" altLang="ko-KR" dirty="0" smtClean="0">
                <a:latin typeface="+mn-ea"/>
              </a:rPr>
              <a:t>  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+mn-ea"/>
              </a:rPr>
              <a:t>하한값과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상한값의</a:t>
            </a:r>
            <a:r>
              <a:rPr lang="ko-KR" altLang="en-US" sz="1600" dirty="0" smtClean="0">
                <a:latin typeface="+mn-ea"/>
              </a:rPr>
              <a:t> 신뢰구간을 지정하여 </a:t>
            </a:r>
            <a:r>
              <a:rPr lang="ko-KR" altLang="en-US" sz="1600" dirty="0" err="1" smtClean="0">
                <a:latin typeface="+mn-ea"/>
              </a:rPr>
              <a:t>모수의</a:t>
            </a:r>
            <a:r>
              <a:rPr lang="ko-KR" altLang="en-US" sz="1600" dirty="0" smtClean="0">
                <a:latin typeface="+mn-ea"/>
              </a:rPr>
              <a:t> 참값을 추정하는 방식</a:t>
            </a:r>
            <a:endParaRPr lang="en-US" altLang="ko-KR" sz="16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6121"/>
              </p:ext>
            </p:extLst>
          </p:nvPr>
        </p:nvGraphicFramePr>
        <p:xfrm>
          <a:off x="912321" y="2332340"/>
          <a:ext cx="10213384" cy="1493520"/>
        </p:xfrm>
        <a:graphic>
          <a:graphicData uri="http://schemas.openxmlformats.org/drawingml/2006/table">
            <a:tbl>
              <a:tblPr/>
              <a:tblGrid>
                <a:gridCol w="1160936"/>
                <a:gridCol w="4526224"/>
                <a:gridCol w="4526224"/>
              </a:tblGrid>
              <a:tr h="3347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점 추정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신뢰구간 추정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8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방법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하나의 값을 제시하여 </a:t>
                      </a:r>
                      <a:r>
                        <a:rPr lang="ko-KR" altLang="en-US" sz="1600" dirty="0" err="1" smtClean="0"/>
                        <a:t>모수의</a:t>
                      </a:r>
                      <a:r>
                        <a:rPr lang="ko-KR" altLang="en-US" sz="1600" dirty="0" smtClean="0"/>
                        <a:t> 참값을 추측하는 방법</a:t>
                      </a:r>
                      <a:r>
                        <a:rPr lang="en-US" altLang="ko-KR" sz="1600" dirty="0" smtClean="0"/>
                        <a:t> 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하한값과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상한값의</a:t>
                      </a:r>
                      <a:r>
                        <a:rPr lang="ko-KR" altLang="en-US" sz="1600" dirty="0" smtClean="0"/>
                        <a:t> 구간을 지정 </a:t>
                      </a:r>
                      <a:r>
                        <a:rPr lang="ko-KR" altLang="en-US" sz="1600" dirty="0" err="1" smtClean="0"/>
                        <a:t>모수의</a:t>
                      </a:r>
                      <a:r>
                        <a:rPr lang="ko-KR" altLang="en-US" sz="1600" dirty="0" smtClean="0"/>
                        <a:t> 참값을 추정하는 방법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특징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추정값과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모수의</a:t>
                      </a:r>
                      <a:r>
                        <a:rPr lang="ko-KR" altLang="en-US" sz="1600" dirty="0" smtClean="0"/>
                        <a:t> 참값 사이의 </a:t>
                      </a:r>
                      <a:r>
                        <a:rPr lang="ko-KR" altLang="en-US" sz="1600" dirty="0" err="1" smtClean="0"/>
                        <a:t>오차번위</a:t>
                      </a:r>
                      <a:r>
                        <a:rPr lang="ko-KR" altLang="en-US" sz="1600" baseline="0" dirty="0" smtClean="0"/>
                        <a:t> 제공 </a:t>
                      </a:r>
                      <a:r>
                        <a:rPr lang="ko-KR" altLang="en-US" sz="1600" baseline="0" dirty="0" err="1" smtClean="0"/>
                        <a:t>안함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추정값과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모수의</a:t>
                      </a:r>
                      <a:r>
                        <a:rPr lang="ko-KR" altLang="en-US" sz="1600" dirty="0" smtClean="0"/>
                        <a:t> 참값 사이의 오차범위 제공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5352" y="4200041"/>
            <a:ext cx="11078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점 추정은 하나의 값과 표본에 의한 검정 통계량을 직접 비교하여 일치하면 </a:t>
            </a:r>
            <a:r>
              <a:rPr lang="ko-KR" altLang="en-US" dirty="0" err="1" smtClean="0"/>
              <a:t>귀무가설이</a:t>
            </a:r>
            <a:r>
              <a:rPr lang="ko-KR" altLang="en-US" dirty="0" smtClean="0"/>
              <a:t> 기각되지만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일치하지 않으면 </a:t>
            </a:r>
            <a:r>
              <a:rPr lang="ko-KR" altLang="en-US" dirty="0" err="1" smtClean="0"/>
              <a:t>귀무가설이</a:t>
            </a:r>
            <a:r>
              <a:rPr lang="ko-KR" altLang="en-US" dirty="0" smtClean="0"/>
              <a:t> 채택된다</a:t>
            </a:r>
            <a:r>
              <a:rPr lang="en-US" altLang="ko-KR" dirty="0" smtClean="0"/>
              <a:t>.  - </a:t>
            </a:r>
            <a:r>
              <a:rPr lang="ko-KR" altLang="en-US" dirty="0" smtClean="0"/>
              <a:t>점 추정 방식에 의한 가설 검정은 </a:t>
            </a:r>
            <a:r>
              <a:rPr lang="ko-KR" altLang="en-US" dirty="0" err="1" smtClean="0"/>
              <a:t>귀무가설의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기각률이</a:t>
            </a:r>
            <a:r>
              <a:rPr lang="ko-KR" altLang="en-US" dirty="0" smtClean="0"/>
              <a:t> 낮다고 볼 수 있다 또한 검정 통계량과 </a:t>
            </a:r>
            <a:r>
              <a:rPr lang="ko-KR" altLang="en-US" dirty="0" err="1" smtClean="0"/>
              <a:t>모수의</a:t>
            </a:r>
            <a:r>
              <a:rPr lang="ko-KR" altLang="en-US" dirty="0" smtClean="0"/>
              <a:t> 참값 사이의 오차범위를 확인 할 수 없다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구간 추정 방식으로 가설을 검정할 경우 오차범위에 의해서 결정된 </a:t>
            </a:r>
            <a:r>
              <a:rPr lang="ko-KR" altLang="en-US" dirty="0" err="1" smtClean="0"/>
              <a:t>하한값과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상한값의</a:t>
            </a:r>
            <a:r>
              <a:rPr lang="ko-KR" altLang="en-US" dirty="0" smtClean="0"/>
              <a:t> 신뢰구간과 검정 통계량을 비교하여 가설을 검정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추론 통계 분석에서는 구간 추정 방식을 더 많이 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오차범위는 </a:t>
            </a:r>
            <a:r>
              <a:rPr lang="ko-KR" altLang="en-US" dirty="0" err="1" smtClean="0"/>
              <a:t>모표준편차가</a:t>
            </a:r>
            <a:r>
              <a:rPr lang="ko-KR" altLang="en-US" dirty="0" smtClean="0"/>
              <a:t> 알려지지 않은 경우 표본의 표준편차</a:t>
            </a:r>
            <a:r>
              <a:rPr lang="en-US" altLang="ko-KR" dirty="0" smtClean="0"/>
              <a:t>(S)</a:t>
            </a:r>
            <a:r>
              <a:rPr lang="ko-KR" altLang="en-US" dirty="0" smtClean="0"/>
              <a:t>를 이용하여 추정한다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7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19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모 평균의 구간 추정</a:t>
            </a:r>
            <a:r>
              <a:rPr lang="en-US" altLang="ko-KR" dirty="0" smtClean="0">
                <a:latin typeface="+mn-ea"/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모집단으로부터 추출된 표본으로부터 </a:t>
            </a:r>
            <a:r>
              <a:rPr lang="ko-KR" altLang="en-US" sz="1600" dirty="0" err="1" smtClean="0">
                <a:latin typeface="+mn-ea"/>
              </a:rPr>
              <a:t>모수와</a:t>
            </a:r>
            <a:r>
              <a:rPr lang="ko-KR" altLang="en-US" sz="1600" dirty="0" smtClean="0">
                <a:latin typeface="+mn-ea"/>
              </a:rPr>
              <a:t> 관련된 통계량</a:t>
            </a:r>
            <a:r>
              <a:rPr lang="en-US" altLang="ko-KR" sz="1600" dirty="0" smtClean="0">
                <a:latin typeface="+mn-ea"/>
              </a:rPr>
              <a:t>(statistics)</a:t>
            </a:r>
            <a:r>
              <a:rPr lang="ko-KR" altLang="en-US" sz="1600" dirty="0" smtClean="0">
                <a:latin typeface="+mn-ea"/>
              </a:rPr>
              <a:t>들의 값을 계산하고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이것을 이용하여 모집단의 특성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모수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을 알아내는 과정</a:t>
            </a:r>
            <a:endParaRPr lang="en-US" altLang="ko-KR" sz="16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151814" y="2718264"/>
                <a:ext cx="10187412" cy="6598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우리나라 전체 중학교 </a:t>
                </a:r>
                <a:r>
                  <a:rPr lang="en-US" altLang="ko-KR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2</a:t>
                </a:r>
                <a:r>
                  <a:rPr lang="ko-KR" alt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학년 남학생의 평균 키를 알아보기 위해서 중학교 </a:t>
                </a:r>
                <a:r>
                  <a:rPr lang="en-US" altLang="ko-KR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2</a:t>
                </a:r>
                <a:r>
                  <a:rPr lang="ko-KR" alt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학년 남학생 </a:t>
                </a:r>
                <a:r>
                  <a:rPr lang="en-US" altLang="ko-KR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10,000</a:t>
                </a:r>
                <a:r>
                  <a:rPr lang="ko-KR" alt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명 대상으로 키를 조사한 결과  표본평균</a:t>
                </a:r>
                <a:r>
                  <a:rPr lang="en-US" altLang="ko-KR" sz="1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sz="16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6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sz="1600" i="1" dirty="0">
                        <a:solidFill>
                          <a:srgbClr val="00206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ko-KR" alt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은 </a:t>
                </a:r>
                <a:r>
                  <a:rPr lang="en-US" altLang="ko-KR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165.1cm</a:t>
                </a:r>
                <a:r>
                  <a:rPr lang="ko-KR" alt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이고 표본 표준편차</a:t>
                </a:r>
                <a:r>
                  <a:rPr lang="en-US" altLang="ko-KR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(S)</a:t>
                </a:r>
                <a:r>
                  <a:rPr lang="ko-KR" alt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는 </a:t>
                </a:r>
                <a:r>
                  <a:rPr lang="en-US" altLang="ko-KR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2cm </a:t>
                </a:r>
                <a:r>
                  <a:rPr lang="ko-KR" alt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였다</a:t>
                </a:r>
                <a:endParaRPr lang="en-US" altLang="ko-KR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814" y="2718264"/>
                <a:ext cx="10187412" cy="659865"/>
              </a:xfrm>
              <a:prstGeom prst="rect">
                <a:avLst/>
              </a:prstGeom>
              <a:blipFill rotWithShape="1">
                <a:blip r:embed="rId2"/>
                <a:stretch>
                  <a:fillRect l="-299" b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66426" y="3487118"/>
                <a:ext cx="45874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표본평균</m:t>
                    </m:r>
                    <m:r>
                      <a:rPr lang="en-US" altLang="ko-KR" i="1" dirty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i="1" dirty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을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이용하여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모평균</m:t>
                    </m:r>
                  </m:oMath>
                </a14:m>
                <a:r>
                  <a:rPr lang="en-US" altLang="ko-KR" dirty="0">
                    <a:solidFill>
                      <a:srgbClr val="C00000"/>
                    </a:solidFill>
                  </a:rPr>
                  <a:t>(</a:t>
                </a:r>
                <a:r>
                  <a:rPr lang="ko-KR" altLang="ko-KR" dirty="0">
                    <a:solidFill>
                      <a:srgbClr val="C00000"/>
                    </a:solidFill>
                  </a:rPr>
                  <a:t>μ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)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에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대한 신뢰도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95% 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신뢰구간을 추정하는 방법</a:t>
                </a:r>
                <a:endParaRPr lang="en-US" altLang="ko-KR" dirty="0">
                  <a:solidFill>
                    <a:srgbClr val="C00000"/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26" y="3487118"/>
                <a:ext cx="4587499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1062" t="-3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62" y="4410448"/>
            <a:ext cx="5366558" cy="157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55" y="4529647"/>
            <a:ext cx="4079525" cy="169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24786" y="3595607"/>
            <a:ext cx="4788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신뢰구간의 길이는 </a:t>
            </a:r>
            <a:r>
              <a:rPr lang="en-US" altLang="ko-KR" dirty="0">
                <a:solidFill>
                  <a:srgbClr val="C00000"/>
                </a:solidFill>
              </a:rPr>
              <a:t>n</a:t>
            </a:r>
            <a:r>
              <a:rPr lang="ko-KR" altLang="en-US" dirty="0">
                <a:solidFill>
                  <a:srgbClr val="C00000"/>
                </a:solidFill>
              </a:rPr>
              <a:t>의 제곱에 반비례</a:t>
            </a:r>
            <a:r>
              <a:rPr lang="en-US" altLang="ko-KR" dirty="0">
                <a:solidFill>
                  <a:srgbClr val="C00000"/>
                </a:solidFill>
              </a:rPr>
              <a:t>,  </a:t>
            </a:r>
            <a:r>
              <a:rPr lang="ko-KR" altLang="en-US" dirty="0" err="1" smtClean="0">
                <a:solidFill>
                  <a:srgbClr val="C00000"/>
                </a:solidFill>
              </a:rPr>
              <a:t>모표준편차</a:t>
            </a:r>
            <a:r>
              <a:rPr lang="el-GR" altLang="ko-KR" dirty="0" smtClean="0">
                <a:solidFill>
                  <a:srgbClr val="C00000"/>
                </a:solidFill>
              </a:rPr>
              <a:t>σ</a:t>
            </a:r>
            <a:r>
              <a:rPr lang="ko-KR" altLang="en-US" dirty="0" smtClean="0">
                <a:solidFill>
                  <a:srgbClr val="C00000"/>
                </a:solidFill>
              </a:rPr>
              <a:t>에 비례한다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5352" y="6224405"/>
            <a:ext cx="10908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모표준편차</a:t>
            </a:r>
            <a:r>
              <a:rPr lang="ko-KR" altLang="en-US" sz="1600" dirty="0" smtClean="0"/>
              <a:t> </a:t>
            </a:r>
            <a:r>
              <a:rPr lang="el-GR" altLang="ko-KR" sz="1600" dirty="0" smtClean="0"/>
              <a:t>σ</a:t>
            </a:r>
            <a:r>
              <a:rPr lang="ko-KR" altLang="en-US" sz="1600" dirty="0" smtClean="0"/>
              <a:t>의 값이 알려지지 않았을 때는 표본의 크기인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이 충분히 </a:t>
            </a:r>
            <a:r>
              <a:rPr lang="ko-KR" altLang="en-US" sz="1600" dirty="0" err="1" smtClean="0"/>
              <a:t>클때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(n </a:t>
            </a:r>
            <a:r>
              <a:rPr lang="en-US" altLang="ko-KR" sz="1600" dirty="0" smtClean="0"/>
              <a:t>≥ 30)</a:t>
            </a:r>
            <a:r>
              <a:rPr lang="ko-KR" altLang="en-US" sz="1600" dirty="0" smtClean="0"/>
              <a:t>에는 </a:t>
            </a:r>
            <a:r>
              <a:rPr lang="ko-KR" altLang="en-US" sz="1600" dirty="0" err="1" smtClean="0"/>
              <a:t>표존</a:t>
            </a:r>
            <a:r>
              <a:rPr lang="ko-KR" altLang="en-US" sz="1600" dirty="0" smtClean="0"/>
              <a:t> 표준편차 </a:t>
            </a:r>
            <a:r>
              <a:rPr lang="en-US" altLang="ko-KR" sz="1600" dirty="0" smtClean="0"/>
              <a:t>S</a:t>
            </a:r>
            <a:r>
              <a:rPr lang="ko-KR" altLang="en-US" sz="1600" dirty="0" smtClean="0"/>
              <a:t>을 사용한다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97238" y="1097205"/>
            <a:ext cx="11079996" cy="23733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1800" smtClean="0"/>
              <a:t>독립성 검정</a:t>
            </a:r>
            <a:endParaRPr lang="en-US" altLang="ko-KR" sz="18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독립성 검정</a:t>
            </a:r>
            <a:r>
              <a:rPr lang="en-US" altLang="ko-KR" sz="1800" smtClean="0"/>
              <a:t>Independence Test</a:t>
            </a:r>
            <a:r>
              <a:rPr lang="ko-KR" altLang="en-US" sz="1800" smtClean="0"/>
              <a:t>은 가정이 성립하는지 알아보는 것을 목표로 한다</a:t>
            </a:r>
            <a:r>
              <a:rPr lang="en-US" altLang="ko-KR" sz="180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독립이란 두 사건이 서로 영향을 주고받지 않는 경우를 뜻한다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두 변수 </a:t>
            </a:r>
            <a:r>
              <a:rPr lang="en-US" altLang="ko-KR" sz="1800" smtClean="0"/>
              <a:t>A, B</a:t>
            </a:r>
            <a:r>
              <a:rPr lang="ko-KR" altLang="en-US" sz="1800" smtClean="0"/>
              <a:t>가 있을 때 </a:t>
            </a:r>
            <a:r>
              <a:rPr lang="en-US" altLang="ko-KR" sz="1800" smtClean="0"/>
              <a:t>A, B</a:t>
            </a:r>
            <a:r>
              <a:rPr lang="ko-KR" altLang="en-US" sz="1800" smtClean="0"/>
              <a:t>가 독립이면 </a:t>
            </a:r>
            <a:r>
              <a:rPr lang="en-US" altLang="ko-KR" sz="1800" smtClean="0"/>
              <a:t>P(A, B) = P(A) × P(B)</a:t>
            </a:r>
            <a:r>
              <a:rPr lang="ko-KR" altLang="en-US" sz="1800" smtClean="0"/>
              <a:t>가 성립한다</a:t>
            </a:r>
            <a:r>
              <a:rPr lang="en-US" altLang="ko-KR" sz="180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동전 던지기에서 앞면이 나올 확률과 뒷면이 나올 확률은 독립인가</a:t>
            </a:r>
            <a:r>
              <a:rPr lang="en-US" altLang="ko-KR" sz="18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항아리에 빨간색 공이 </a:t>
            </a:r>
            <a:r>
              <a:rPr lang="en-US" altLang="ko-KR" sz="1800" smtClean="0"/>
              <a:t>5</a:t>
            </a:r>
            <a:r>
              <a:rPr lang="ko-KR" altLang="en-US" sz="1800" smtClean="0"/>
              <a:t>개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파란색 공이 </a:t>
            </a:r>
            <a:r>
              <a:rPr lang="en-US" altLang="ko-KR" sz="1800" smtClean="0"/>
              <a:t>3</a:t>
            </a:r>
            <a:r>
              <a:rPr lang="ko-KR" altLang="en-US" sz="1800" smtClean="0"/>
              <a:t>개 있다 항아리에서 두 개의 공중  처음 꺼낸 공이 빨간색 공이면 다음 공이 파란색 공일 확률이 독립인가</a:t>
            </a:r>
            <a:r>
              <a:rPr lang="en-US" altLang="ko-KR" sz="1800" smtClean="0"/>
              <a:t>?</a:t>
            </a:r>
            <a:endParaRPr lang="en-US" altLang="ko-KR" sz="1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78126" y="3470601"/>
            <a:ext cx="8734925" cy="2066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# </a:t>
            </a:r>
            <a:r>
              <a:rPr lang="ko-KR" altLang="en-US" sz="1600" dirty="0" smtClean="0">
                <a:solidFill>
                  <a:schemeClr val="tx1"/>
                </a:solidFill>
              </a:rPr>
              <a:t>MASS::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survey를</a:t>
            </a:r>
            <a:r>
              <a:rPr lang="ko-KR" altLang="en-US" sz="1600" dirty="0" smtClean="0">
                <a:solidFill>
                  <a:schemeClr val="tx1"/>
                </a:solidFill>
              </a:rPr>
              <a:t> 사용해 학생들의 성별에 따른 운동량에 차이가 있는지 독립성 검정 수행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&gt;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library</a:t>
            </a:r>
            <a:r>
              <a:rPr lang="ko-KR" altLang="en-US" sz="1600" dirty="0" smtClean="0">
                <a:solidFill>
                  <a:schemeClr val="tx1"/>
                </a:solidFill>
              </a:rPr>
              <a:t>(MASS)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&gt;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data</a:t>
            </a:r>
            <a:r>
              <a:rPr lang="ko-KR" altLang="en-US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survey</a:t>
            </a:r>
            <a:r>
              <a:rPr lang="ko-KR" altLang="en-US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&gt;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str</a:t>
            </a:r>
            <a:r>
              <a:rPr lang="ko-KR" altLang="en-US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survey</a:t>
            </a:r>
            <a:r>
              <a:rPr lang="ko-KR" altLang="en-US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&gt;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head</a:t>
            </a:r>
            <a:r>
              <a:rPr lang="ko-KR" altLang="en-US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survey</a:t>
            </a:r>
            <a:r>
              <a:rPr lang="ko-KR" altLang="en-US" sz="1600" dirty="0" smtClean="0">
                <a:solidFill>
                  <a:schemeClr val="tx1"/>
                </a:solidFill>
              </a:rPr>
              <a:t>[c("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Sex</a:t>
            </a:r>
            <a:r>
              <a:rPr lang="ko-KR" altLang="en-US" sz="1600" dirty="0" smtClean="0">
                <a:solidFill>
                  <a:schemeClr val="tx1"/>
                </a:solidFill>
              </a:rPr>
              <a:t>", "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Exer</a:t>
            </a:r>
            <a:r>
              <a:rPr lang="ko-KR" altLang="en-US" sz="1600" dirty="0" smtClean="0">
                <a:solidFill>
                  <a:schemeClr val="tx1"/>
                </a:solidFill>
              </a:rPr>
              <a:t>")])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# 성별과 운동이 독립인지를 확인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&gt;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xtabs</a:t>
            </a:r>
            <a:r>
              <a:rPr lang="ko-KR" altLang="en-US" sz="1600" dirty="0" smtClean="0">
                <a:solidFill>
                  <a:schemeClr val="tx1"/>
                </a:solidFill>
              </a:rPr>
              <a:t>(~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Sex</a:t>
            </a:r>
            <a:r>
              <a:rPr lang="ko-KR" altLang="en-US" sz="1600" dirty="0" smtClean="0">
                <a:solidFill>
                  <a:schemeClr val="tx1"/>
                </a:solidFill>
              </a:rPr>
              <a:t> +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Exer</a:t>
            </a:r>
            <a:r>
              <a:rPr lang="ko-KR" altLang="en-US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data</a:t>
            </a:r>
            <a:r>
              <a:rPr lang="ko-KR" altLang="en-US" sz="1600" dirty="0" smtClean="0">
                <a:solidFill>
                  <a:schemeClr val="tx1"/>
                </a:solidFill>
              </a:rPr>
              <a:t>=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survey</a:t>
            </a:r>
            <a:r>
              <a:rPr lang="ko-KR" altLang="en-US" sz="16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661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20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405352" y="947345"/>
                <a:ext cx="11227323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dirty="0" smtClean="0">
                    <a:latin typeface="+mn-ea"/>
                  </a:rPr>
                  <a:t>표본오차</a:t>
                </a:r>
                <a:r>
                  <a:rPr lang="en-US" altLang="ko-KR" dirty="0" smtClean="0">
                    <a:latin typeface="+mn-ea"/>
                  </a:rPr>
                  <a:t> 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+mn-ea"/>
                  </a:rPr>
                  <a:t>표본이 모집단의 특성과 정확히 일치하지 않아서 발생하는 확률의 차이</a:t>
                </a:r>
                <a:endParaRPr lang="en-US" altLang="ko-KR" dirty="0" smtClean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+mn-ea"/>
                  </a:rPr>
                  <a:t>신뢰구간의 </a:t>
                </a:r>
                <a:r>
                  <a:rPr lang="ko-KR" altLang="en-US" dirty="0" err="1" smtClean="0">
                    <a:latin typeface="+mn-ea"/>
                  </a:rPr>
                  <a:t>하한값에서</a:t>
                </a:r>
                <a:r>
                  <a:rPr lang="ko-KR" altLang="en-US" dirty="0" smtClean="0">
                    <a:latin typeface="+mn-ea"/>
                  </a:rPr>
                  <a:t> 평균을 빼고</a:t>
                </a:r>
                <a:r>
                  <a:rPr lang="en-US" altLang="ko-KR" dirty="0" smtClean="0">
                    <a:latin typeface="+mn-ea"/>
                  </a:rPr>
                  <a:t>, </a:t>
                </a:r>
                <a:r>
                  <a:rPr lang="ko-KR" altLang="en-US" dirty="0" err="1" smtClean="0">
                    <a:latin typeface="+mn-ea"/>
                  </a:rPr>
                  <a:t>상한값에서</a:t>
                </a:r>
                <a:r>
                  <a:rPr lang="ko-KR" altLang="en-US" dirty="0" smtClean="0">
                    <a:latin typeface="+mn-ea"/>
                  </a:rPr>
                  <a:t> 평균을 뺀 값을 백분율로 적용</a:t>
                </a:r>
                <a:endParaRPr lang="en-US" altLang="ko-KR" dirty="0" smtClean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 smtClean="0">
                  <a:latin typeface="+mn-ea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dirty="0" smtClean="0">
                    <a:latin typeface="+mn-ea"/>
                  </a:rPr>
                  <a:t>모 비율의 구간 추정</a:t>
                </a:r>
                <a:r>
                  <a:rPr lang="en-US" altLang="ko-KR" dirty="0" smtClean="0">
                    <a:latin typeface="+mn-ea"/>
                  </a:rPr>
                  <a:t>  </a:t>
                </a:r>
                <a:endParaRPr lang="en-US" altLang="ko-KR" dirty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>
                    <a:latin typeface="+mn-ea"/>
                  </a:rPr>
                  <a:t>모비율</a:t>
                </a:r>
                <a:r>
                  <a:rPr lang="en-US" altLang="ko-KR" dirty="0">
                    <a:latin typeface="+mn-ea"/>
                  </a:rPr>
                  <a:t>(</a:t>
                </a:r>
                <a:r>
                  <a:rPr lang="en-US" altLang="ko-KR" dirty="0" smtClean="0">
                    <a:latin typeface="+mn-ea"/>
                  </a:rPr>
                  <a:t>p) : </a:t>
                </a:r>
                <a:r>
                  <a:rPr lang="ko-KR" altLang="en-US" dirty="0">
                    <a:latin typeface="+mn-ea"/>
                  </a:rPr>
                  <a:t>모집단에서 어떤 사건에 대한 </a:t>
                </a:r>
                <a:r>
                  <a:rPr lang="ko-KR" altLang="en-US" dirty="0" smtClean="0">
                    <a:latin typeface="+mn-ea"/>
                  </a:rPr>
                  <a:t>비율 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ko-KR" altLang="en-US" dirty="0" smtClean="0">
                    <a:latin typeface="+mn-ea"/>
                  </a:rPr>
                  <a:t>예</a:t>
                </a:r>
                <a:r>
                  <a:rPr lang="en-US" altLang="ko-KR" dirty="0" smtClean="0">
                    <a:latin typeface="+mn-ea"/>
                  </a:rPr>
                  <a:t>) </a:t>
                </a:r>
                <a:r>
                  <a:rPr lang="ko-KR" altLang="en-US" dirty="0" smtClean="0">
                    <a:latin typeface="+mn-ea"/>
                  </a:rPr>
                  <a:t>제품의 </a:t>
                </a:r>
                <a:r>
                  <a:rPr lang="ko-KR" altLang="en-US" dirty="0" err="1" smtClean="0">
                    <a:latin typeface="+mn-ea"/>
                  </a:rPr>
                  <a:t>불량율</a:t>
                </a:r>
                <a:r>
                  <a:rPr lang="en-US" altLang="ko-KR" dirty="0" smtClean="0">
                    <a:latin typeface="+mn-ea"/>
                  </a:rPr>
                  <a:t>, </a:t>
                </a:r>
                <a:r>
                  <a:rPr lang="ko-KR" altLang="en-US" dirty="0" smtClean="0">
                    <a:latin typeface="+mn-ea"/>
                  </a:rPr>
                  <a:t>대선 후보 지지율 </a:t>
                </a:r>
                <a:endParaRPr lang="en-US" altLang="ko-KR" dirty="0" smtClean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 smtClean="0">
                    <a:latin typeface="+mn-ea"/>
                  </a:rPr>
                  <a:t>모비율</a:t>
                </a:r>
                <a:r>
                  <a:rPr lang="ko-KR" altLang="en-US" dirty="0" smtClean="0">
                    <a:latin typeface="+mn-ea"/>
                  </a:rPr>
                  <a:t> 추정 </a:t>
                </a:r>
                <a:r>
                  <a:rPr lang="en-US" altLang="ko-KR" dirty="0" smtClean="0">
                    <a:latin typeface="+mn-ea"/>
                  </a:rPr>
                  <a:t>: </a:t>
                </a:r>
                <a:r>
                  <a:rPr lang="ko-KR" altLang="en-US" dirty="0" smtClean="0">
                    <a:latin typeface="+mn-ea"/>
                  </a:rPr>
                  <a:t>모집단으로부터 </a:t>
                </a:r>
                <a:r>
                  <a:rPr lang="ko-KR" altLang="en-US" dirty="0" err="1" smtClean="0">
                    <a:latin typeface="+mn-ea"/>
                  </a:rPr>
                  <a:t>임의추출한</a:t>
                </a:r>
                <a:r>
                  <a:rPr lang="ko-KR" altLang="en-US" dirty="0" smtClean="0">
                    <a:latin typeface="+mn-ea"/>
                  </a:rPr>
                  <a:t> 표본에서 어떤 사건에 대한 비율인 표본비율</a:t>
                </a:r>
                <a:r>
                  <a:rPr lang="en-US" altLang="ko-KR" dirty="0" smtClean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  <m:r>
                      <a:rPr lang="ko-KR" altLang="en-US" b="0" i="1" smtClean="0">
                        <a:latin typeface="Cambria Math"/>
                      </a:rPr>
                      <m:t>을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이용하여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모비율을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추정</m:t>
                    </m:r>
                  </m:oMath>
                </a14:m>
                <a:endParaRPr lang="en-US" altLang="ko-KR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52" y="947345"/>
                <a:ext cx="11227323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326" t="-1319" b="-31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1043326" y="3378130"/>
            <a:ext cx="10187412" cy="3299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반도체 회사의 사원을 대상으로 임의 추출한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150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명을 조사한 결과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90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명이 여자 사원이다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857347" y="3764252"/>
                <a:ext cx="87206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표본</m:t>
                    </m:r>
                    <m:r>
                      <a:rPr lang="ko-KR" altLang="en-US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비율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을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이용하여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모비율</m:t>
                    </m:r>
                  </m:oMath>
                </a14:m>
                <a:r>
                  <a:rPr lang="ko-KR" altLang="en-US" dirty="0" smtClean="0">
                    <a:solidFill>
                      <a:srgbClr val="C00000"/>
                    </a:solidFill>
                  </a:rPr>
                  <a:t>에</a:t>
                </a:r>
                <a:r>
                  <a:rPr lang="en-US" altLang="ko-KR" dirty="0" smtClean="0">
                    <a:solidFill>
                      <a:srgbClr val="C0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대한 신뢰도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95% 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신뢰구간을 추정하는 방법</a:t>
                </a:r>
                <a:endParaRPr lang="en-US" altLang="ko-K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47" y="3764252"/>
                <a:ext cx="872060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1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25" y="4281079"/>
            <a:ext cx="5587009" cy="238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21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단일 집단 검정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한 개의 집단과 기존 집단과의 비율 차이 검정은 기술 통계량으로 빈도수에 대한 비율에 의미가 있으며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평균 차이 검정은 표본 평균에 의미가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단일 집단 비율 검정 </a:t>
            </a:r>
            <a:r>
              <a:rPr lang="en-US" altLang="ko-KR" dirty="0" smtClean="0">
                <a:latin typeface="+mn-ea"/>
              </a:rPr>
              <a:t>  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단일 집단의 비율이 어떤 특정한 값과 같은지를 검정하는 방법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데이터 전처리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이상치와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결측치</a:t>
            </a:r>
            <a:r>
              <a:rPr lang="ko-KR" altLang="en-US" dirty="0" smtClean="0">
                <a:latin typeface="+mn-ea"/>
              </a:rPr>
              <a:t> 제거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기술통계량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빈도분석</a:t>
            </a:r>
            <a:r>
              <a:rPr lang="en-US" altLang="ko-KR" dirty="0" smtClean="0">
                <a:latin typeface="+mn-ea"/>
              </a:rPr>
              <a:t>) -&gt; </a:t>
            </a:r>
            <a:r>
              <a:rPr lang="en-US" altLang="ko-KR" dirty="0" err="1" smtClean="0">
                <a:latin typeface="+mn-ea"/>
              </a:rPr>
              <a:t>binom.test</a:t>
            </a:r>
            <a:r>
              <a:rPr lang="en-US" altLang="ko-KR" dirty="0" smtClean="0">
                <a:latin typeface="+mn-ea"/>
              </a:rPr>
              <a:t>() -&gt; </a:t>
            </a:r>
            <a:r>
              <a:rPr lang="ko-KR" altLang="en-US" dirty="0" smtClean="0">
                <a:latin typeface="+mn-ea"/>
              </a:rPr>
              <a:t>검정통계량 분석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비율 차이 검정 통계량을 바탕으로 </a:t>
            </a:r>
            <a:r>
              <a:rPr lang="ko-KR" altLang="en-US" dirty="0" err="1" smtClean="0">
                <a:latin typeface="+mn-ea"/>
              </a:rPr>
              <a:t>귀무가설의</a:t>
            </a:r>
            <a:r>
              <a:rPr lang="ko-KR" altLang="en-US" dirty="0" smtClean="0">
                <a:latin typeface="+mn-ea"/>
              </a:rPr>
              <a:t> 기각 여부를 결정한다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51814" y="3457714"/>
            <a:ext cx="10187412" cy="659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연구가설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(H1) :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기존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 2016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년도 고객 불만율과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2017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년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CS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교육 후 불만율에 차이가 있다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귀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무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가설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H0)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기존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 2016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년도 고객 불만율과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2017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년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CS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교육 후 불만율에 차이가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없다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51814" y="4648501"/>
            <a:ext cx="10187412" cy="992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2016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년도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114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전화번호 안내고객을 대상으로 불만을 갖는 고객은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20%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였다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이를 개선하기 위해서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2017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년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CS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교육을 실시한 후 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150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명 고객을 대상으로 조사한 결과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14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명이 불만을 가지고 있었다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 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기존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20%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보다 불만율이 낮아졌다고 할 수 있는가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?.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이항분포 비율 검정</a:t>
            </a:r>
            <a:r>
              <a:rPr lang="en-US" altLang="ko-KR" dirty="0" smtClean="0">
                <a:latin typeface="+mn-ea"/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명목척도의 비율을 바탕으로 </a:t>
            </a:r>
            <a:r>
              <a:rPr lang="en-US" altLang="ko-KR" dirty="0" err="1" smtClean="0">
                <a:latin typeface="+mn-ea"/>
              </a:rPr>
              <a:t>binom.test</a:t>
            </a:r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 smtClean="0">
                <a:latin typeface="+mn-ea"/>
              </a:rPr>
              <a:t>를 이용하여 이항분포의 양측 검정을 통해서 검정 통계량을 구한 후 이를 이용하여 가설을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이항분포는 이산변량이며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그래프는 좌우대칭인 종 모양의 곡선 형태를 갖는다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a</a:t>
            </a:r>
            <a:r>
              <a:rPr lang="en-US" altLang="ko-KR" dirty="0" smtClean="0">
                <a:latin typeface="+mn-ea"/>
              </a:rPr>
              <a:t>lternative=“</a:t>
            </a:r>
            <a:r>
              <a:rPr lang="en-US" altLang="ko-KR" dirty="0" err="1" smtClean="0">
                <a:latin typeface="+mn-ea"/>
              </a:rPr>
              <a:t>two.sided</a:t>
            </a:r>
            <a:r>
              <a:rPr lang="en-US" altLang="ko-KR" dirty="0" smtClean="0">
                <a:latin typeface="+mn-ea"/>
              </a:rPr>
              <a:t>”</a:t>
            </a:r>
            <a:r>
              <a:rPr lang="ko-KR" altLang="en-US" dirty="0" smtClean="0">
                <a:latin typeface="+mn-ea"/>
              </a:rPr>
              <a:t>은 양측 검정을 의미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conf.level</a:t>
            </a:r>
            <a:r>
              <a:rPr lang="en-US" altLang="ko-KR" dirty="0" smtClean="0">
                <a:latin typeface="+mn-ea"/>
              </a:rPr>
              <a:t>=0.95</a:t>
            </a:r>
            <a:r>
              <a:rPr lang="ko-KR" altLang="en-US" dirty="0" smtClean="0">
                <a:latin typeface="+mn-ea"/>
              </a:rPr>
              <a:t>는 </a:t>
            </a:r>
            <a:r>
              <a:rPr lang="en-US" altLang="ko-KR" dirty="0" smtClean="0">
                <a:latin typeface="+mn-ea"/>
              </a:rPr>
              <a:t>95% </a:t>
            </a:r>
            <a:r>
              <a:rPr lang="ko-KR" altLang="en-US" dirty="0" smtClean="0">
                <a:latin typeface="+mn-ea"/>
              </a:rPr>
              <a:t>신뢰수준을 의미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귀무가설이</a:t>
            </a:r>
            <a:r>
              <a:rPr lang="ko-KR" altLang="en-US" dirty="0" smtClean="0">
                <a:latin typeface="+mn-ea"/>
              </a:rPr>
              <a:t> 모평균</a:t>
            </a:r>
            <a:r>
              <a:rPr lang="en-US" altLang="ko-KR" dirty="0" smtClean="0">
                <a:latin typeface="+mn-ea"/>
              </a:rPr>
              <a:t>=</a:t>
            </a:r>
            <a:r>
              <a:rPr lang="ko-KR" altLang="en-US" dirty="0" smtClean="0">
                <a:latin typeface="+mn-ea"/>
              </a:rPr>
              <a:t>상수 </a:t>
            </a:r>
            <a:r>
              <a:rPr lang="ko-KR" altLang="en-US" dirty="0" err="1" smtClean="0">
                <a:latin typeface="+mn-ea"/>
              </a:rPr>
              <a:t>일때와</a:t>
            </a:r>
            <a:r>
              <a:rPr lang="ko-KR" altLang="en-US" dirty="0" smtClean="0">
                <a:latin typeface="+mn-ea"/>
              </a:rPr>
              <a:t> 모 평균 </a:t>
            </a:r>
            <a:r>
              <a:rPr lang="en-US" altLang="ko-KR" dirty="0" smtClean="0">
                <a:latin typeface="+mn-ea"/>
              </a:rPr>
              <a:t>= </a:t>
            </a:r>
            <a:r>
              <a:rPr lang="ko-KR" altLang="en-US" dirty="0" smtClean="0">
                <a:latin typeface="+mn-ea"/>
              </a:rPr>
              <a:t>상수가 </a:t>
            </a:r>
            <a:r>
              <a:rPr lang="ko-KR" altLang="en-US" dirty="0" err="1" smtClean="0">
                <a:latin typeface="+mn-ea"/>
              </a:rPr>
              <a:t>아닐때</a:t>
            </a:r>
            <a:r>
              <a:rPr lang="ko-KR" altLang="en-US" dirty="0" smtClean="0">
                <a:latin typeface="+mn-ea"/>
              </a:rPr>
              <a:t> 양측가설 검정을 수행하고 방향성이 있는 경우 </a:t>
            </a:r>
            <a:r>
              <a:rPr lang="ko-KR" altLang="en-US" dirty="0" err="1" smtClean="0">
                <a:latin typeface="+mn-ea"/>
              </a:rPr>
              <a:t>단측가설</a:t>
            </a:r>
            <a:r>
              <a:rPr lang="ko-KR" altLang="en-US" dirty="0" smtClean="0">
                <a:latin typeface="+mn-ea"/>
              </a:rPr>
              <a:t> 검정을 수행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alternative</a:t>
            </a:r>
            <a:r>
              <a:rPr lang="en-US" altLang="ko-KR" dirty="0" smtClean="0">
                <a:latin typeface="+mn-ea"/>
              </a:rPr>
              <a:t>=“greater”</a:t>
            </a:r>
            <a:r>
              <a:rPr lang="ko-KR" altLang="en-US" dirty="0">
                <a:latin typeface="+mn-ea"/>
              </a:rPr>
              <a:t>은 </a:t>
            </a:r>
            <a:r>
              <a:rPr lang="ko-KR" altLang="en-US" dirty="0" smtClean="0">
                <a:latin typeface="+mn-ea"/>
              </a:rPr>
              <a:t>방향성을 갖는 연구가설을 검정할 경우 이용된다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11" y="2387949"/>
            <a:ext cx="8018716" cy="195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23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단일집단  평균 검정</a:t>
            </a:r>
            <a:r>
              <a:rPr lang="en-US" altLang="ko-KR" dirty="0" smtClean="0">
                <a:latin typeface="+mn-ea"/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단일집단의 평균이 어떤 특정한 집단의 평균과 차이가 있는지를 검정하는 방법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데이터 전처리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이상치와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결측치</a:t>
            </a:r>
            <a:r>
              <a:rPr lang="ko-KR" altLang="en-US" dirty="0">
                <a:latin typeface="+mn-ea"/>
              </a:rPr>
              <a:t> 제거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-&gt; </a:t>
            </a:r>
            <a:r>
              <a:rPr lang="ko-KR" altLang="en-US" dirty="0">
                <a:latin typeface="+mn-ea"/>
              </a:rPr>
              <a:t>기술통계량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평균</a:t>
            </a:r>
            <a:r>
              <a:rPr lang="en-US" altLang="ko-KR" dirty="0" smtClean="0">
                <a:latin typeface="+mn-ea"/>
              </a:rPr>
              <a:t>) -&gt; </a:t>
            </a:r>
            <a:r>
              <a:rPr lang="ko-KR" altLang="en-US" dirty="0" smtClean="0">
                <a:latin typeface="+mn-ea"/>
              </a:rPr>
              <a:t>정규분포</a:t>
            </a:r>
            <a:r>
              <a:rPr lang="en-US" altLang="ko-KR" dirty="0" smtClean="0">
                <a:latin typeface="+mn-ea"/>
              </a:rPr>
              <a:t>( </a:t>
            </a:r>
            <a:r>
              <a:rPr lang="en-US" altLang="ko-KR" dirty="0" err="1" smtClean="0">
                <a:latin typeface="+mn-ea"/>
              </a:rPr>
              <a:t>shapiro.test</a:t>
            </a:r>
            <a:r>
              <a:rPr lang="en-US" altLang="ko-KR" dirty="0" smtClean="0">
                <a:latin typeface="+mn-ea"/>
              </a:rPr>
              <a:t>()) </a:t>
            </a:r>
            <a:r>
              <a:rPr lang="en-US" altLang="ko-KR" dirty="0">
                <a:latin typeface="+mn-ea"/>
              </a:rPr>
              <a:t>-&gt; </a:t>
            </a:r>
            <a:r>
              <a:rPr lang="en-US" altLang="ko-KR" dirty="0" err="1" smtClean="0">
                <a:latin typeface="+mn-ea"/>
              </a:rPr>
              <a:t>t.test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또는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wilcox.test</a:t>
            </a:r>
            <a:r>
              <a:rPr lang="en-US" altLang="ko-KR" dirty="0" smtClean="0">
                <a:latin typeface="+mn-ea"/>
              </a:rPr>
              <a:t>()  -&gt; </a:t>
            </a:r>
            <a:r>
              <a:rPr lang="ko-KR" altLang="en-US" dirty="0" smtClean="0">
                <a:latin typeface="+mn-ea"/>
              </a:rPr>
              <a:t>검정통계량 분석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모</a:t>
            </a:r>
            <a:r>
              <a:rPr lang="ko-KR" altLang="en-US" dirty="0" err="1">
                <a:latin typeface="+mn-ea"/>
              </a:rPr>
              <a:t>수</a:t>
            </a:r>
            <a:r>
              <a:rPr lang="ko-KR" altLang="en-US" dirty="0" smtClean="0">
                <a:latin typeface="+mn-ea"/>
              </a:rPr>
              <a:t> 검정인 경우 </a:t>
            </a:r>
            <a:r>
              <a:rPr lang="en-US" altLang="ko-KR" dirty="0" smtClean="0">
                <a:latin typeface="+mn-ea"/>
              </a:rPr>
              <a:t>T</a:t>
            </a:r>
            <a:r>
              <a:rPr lang="ko-KR" altLang="en-US" dirty="0" smtClean="0">
                <a:latin typeface="+mn-ea"/>
              </a:rPr>
              <a:t>검정을 수행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비모수</a:t>
            </a:r>
            <a:r>
              <a:rPr lang="ko-KR" altLang="en-US" dirty="0" smtClean="0">
                <a:latin typeface="+mn-ea"/>
              </a:rPr>
              <a:t> 검정인 경우 </a:t>
            </a:r>
            <a:r>
              <a:rPr lang="en-US" altLang="ko-KR" dirty="0" smtClean="0">
                <a:latin typeface="+mn-ea"/>
              </a:rPr>
              <a:t>Wilcox </a:t>
            </a:r>
            <a:r>
              <a:rPr lang="ko-KR" altLang="en-US" dirty="0" smtClean="0">
                <a:latin typeface="+mn-ea"/>
              </a:rPr>
              <a:t>검정을 수행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51814" y="3127781"/>
            <a:ext cx="10187412" cy="659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연구가설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(H1) :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국내에서 생산된 노트북과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회사에서 생산된 노트북의 평균 사용시간에 차이가 있다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귀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무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가설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H0)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국내에서 생산된 노트북과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회사에서 생산된 노트북의 평균 사용시간에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차이가 없다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1814" y="4355024"/>
            <a:ext cx="10187412" cy="9608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국내에서 생산된 노트북 평균 사용시간이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5.2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시간으로 파악된 상황에서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회사에서 생산된 노트북 평균 사용시간과 차이가 있는지를 검정하기 위해서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회사 노트북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150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대를 랜덤으로 선정하여 검정을 실시한다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  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7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24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평균 검정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통계량의 특징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비율척도 같은 수치 기반 데이터에 의미가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분포의 중심 위치를 나타내는 </a:t>
            </a:r>
            <a:r>
              <a:rPr lang="ko-KR" altLang="en-US" dirty="0" err="1" smtClean="0">
                <a:latin typeface="+mn-ea"/>
              </a:rPr>
              <a:t>대표값의</a:t>
            </a:r>
            <a:r>
              <a:rPr lang="ko-KR" altLang="en-US" dirty="0" smtClean="0">
                <a:latin typeface="+mn-ea"/>
              </a:rPr>
              <a:t> 성격을 가지며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정규분포에서 도수분포곡선이 평균값을 중으로 하여 좌우 대칭인 종 모양을 형성한다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집단 간의 평균에 차이가 있는지를 검정하는 용도로 사용된</a:t>
            </a:r>
            <a:r>
              <a:rPr lang="ko-KR" altLang="en-US" dirty="0">
                <a:latin typeface="+mn-ea"/>
              </a:rPr>
              <a:t>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25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정규분</a:t>
            </a:r>
            <a:r>
              <a:rPr lang="ko-KR" altLang="en-US" dirty="0">
                <a:latin typeface="+mn-ea"/>
              </a:rPr>
              <a:t>포</a:t>
            </a:r>
            <a:r>
              <a:rPr lang="ko-KR" altLang="en-US" dirty="0" smtClean="0">
                <a:latin typeface="+mn-ea"/>
              </a:rPr>
              <a:t>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단일표본 평균 차이 검정을 하기 전에 데이터의 분포형태가 정규분포 인지를 먼저 검정해야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정규분포 검정은 </a:t>
            </a:r>
            <a:r>
              <a:rPr lang="en-US" altLang="ko-KR" dirty="0" smtClean="0">
                <a:latin typeface="+mn-ea"/>
              </a:rPr>
              <a:t>stats </a:t>
            </a:r>
            <a:r>
              <a:rPr lang="ko-KR" altLang="en-US" dirty="0" smtClean="0">
                <a:latin typeface="+mn-ea"/>
              </a:rPr>
              <a:t>패키지에서 제공하는 </a:t>
            </a:r>
            <a:r>
              <a:rPr lang="en-US" altLang="ko-KR" dirty="0" err="1" smtClean="0">
                <a:latin typeface="+mn-ea"/>
              </a:rPr>
              <a:t>shapiro.test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이용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검정 결과가 유의수준 </a:t>
            </a:r>
            <a:r>
              <a:rPr lang="en-US" altLang="ko-KR" dirty="0" smtClean="0">
                <a:latin typeface="+mn-ea"/>
              </a:rPr>
              <a:t>0.05</a:t>
            </a:r>
            <a:r>
              <a:rPr lang="ko-KR" altLang="en-US" dirty="0" smtClean="0">
                <a:latin typeface="+mn-ea"/>
              </a:rPr>
              <a:t>보다 큰 경우 정규분포로 본</a:t>
            </a:r>
            <a:r>
              <a:rPr lang="ko-KR" altLang="en-US" dirty="0">
                <a:latin typeface="+mn-ea"/>
              </a:rPr>
              <a:t>다</a:t>
            </a:r>
            <a:r>
              <a:rPr lang="en-US" altLang="ko-KR" dirty="0" smtClean="0">
                <a:latin typeface="+mn-ea"/>
              </a:rPr>
              <a:t>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평균 차이 검정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모집단에서 추출한 표본 데이터의 분포형태가 정규분포 형태를 보인다면</a:t>
            </a:r>
            <a:r>
              <a:rPr lang="en-US" altLang="ko-KR" dirty="0" smtClean="0">
                <a:latin typeface="+mn-ea"/>
              </a:rPr>
              <a:t>, T-</a:t>
            </a:r>
            <a:r>
              <a:rPr lang="ko-KR" altLang="en-US" dirty="0" smtClean="0">
                <a:latin typeface="+mn-ea"/>
              </a:rPr>
              <a:t>검정을 수행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T-</a:t>
            </a:r>
            <a:r>
              <a:rPr lang="ko-KR" altLang="en-US" dirty="0" smtClean="0">
                <a:latin typeface="+mn-ea"/>
              </a:rPr>
              <a:t>검정은 모집단의 평균값을 검정하는 방법으로 </a:t>
            </a:r>
            <a:r>
              <a:rPr lang="en-US" altLang="ko-KR" dirty="0" smtClean="0">
                <a:latin typeface="+mn-ea"/>
              </a:rPr>
              <a:t>stats </a:t>
            </a:r>
            <a:r>
              <a:rPr lang="ko-KR" altLang="en-US" dirty="0" smtClean="0">
                <a:latin typeface="+mn-ea"/>
              </a:rPr>
              <a:t>패키지에서 제공하는 </a:t>
            </a:r>
            <a:r>
              <a:rPr lang="en-US" altLang="ko-KR" dirty="0" err="1" smtClean="0">
                <a:latin typeface="+mn-ea"/>
              </a:rPr>
              <a:t>t.test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 이용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stats </a:t>
            </a:r>
            <a:r>
              <a:rPr lang="ko-KR" altLang="en-US" dirty="0" smtClean="0">
                <a:latin typeface="+mn-ea"/>
              </a:rPr>
              <a:t>패키지에서 제공하는 </a:t>
            </a:r>
            <a:r>
              <a:rPr lang="en-US" altLang="ko-KR" dirty="0" err="1" smtClean="0">
                <a:latin typeface="+mn-ea"/>
              </a:rPr>
              <a:t>qt</a:t>
            </a:r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 smtClean="0">
                <a:latin typeface="+mn-ea"/>
              </a:rPr>
              <a:t>를 이용하면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귀무가설의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임계값을</a:t>
            </a:r>
            <a:r>
              <a:rPr lang="ko-KR" altLang="en-US" dirty="0" smtClean="0">
                <a:latin typeface="+mn-ea"/>
              </a:rPr>
              <a:t> 확인할 수 있다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q</a:t>
            </a:r>
            <a:r>
              <a:rPr lang="en-US" altLang="ko-KR" dirty="0" err="1" smtClean="0">
                <a:latin typeface="+mn-ea"/>
              </a:rPr>
              <a:t>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함수에서 </a:t>
            </a:r>
            <a:r>
              <a:rPr lang="en-US" altLang="ko-KR" dirty="0" smtClean="0">
                <a:latin typeface="+mn-ea"/>
              </a:rPr>
              <a:t>p-value</a:t>
            </a:r>
            <a:r>
              <a:rPr lang="ko-KR" altLang="en-US" dirty="0" smtClean="0">
                <a:latin typeface="+mn-ea"/>
              </a:rPr>
              <a:t>와 자유도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df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를 인수로 지정하여 함수를 실행하면 </a:t>
            </a:r>
            <a:r>
              <a:rPr lang="ko-KR" altLang="en-US" dirty="0" err="1" smtClean="0">
                <a:latin typeface="+mn-ea"/>
              </a:rPr>
              <a:t>귀무가설을</a:t>
            </a:r>
            <a:r>
              <a:rPr lang="ko-KR" altLang="en-US" dirty="0" smtClean="0">
                <a:latin typeface="+mn-ea"/>
              </a:rPr>
              <a:t> 기각할 수 있는 </a:t>
            </a:r>
            <a:r>
              <a:rPr lang="ko-KR" altLang="en-US" dirty="0" err="1" smtClean="0">
                <a:latin typeface="+mn-ea"/>
              </a:rPr>
              <a:t>임계값을</a:t>
            </a:r>
            <a:r>
              <a:rPr lang="ko-KR" altLang="en-US" dirty="0" smtClean="0">
                <a:latin typeface="+mn-ea"/>
              </a:rPr>
              <a:t> 얻을 수 있다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298" y="3298223"/>
            <a:ext cx="8581122" cy="659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t.test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(x, y = NULL, alternative = c(“</a:t>
            </a:r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two.sided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”, “less”, “greater”),</a:t>
            </a:r>
          </a:p>
          <a:p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         mu = 0 , paired=FALSE, </a:t>
            </a:r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var.equal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 = FALSE,  </a:t>
            </a:r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conf.level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=0.95, …)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1298" y="4184542"/>
            <a:ext cx="858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alternative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 양측 검정과 </a:t>
            </a:r>
            <a:r>
              <a:rPr lang="ko-KR" altLang="en-US" sz="1600" dirty="0" err="1" smtClean="0"/>
              <a:t>단측</a:t>
            </a:r>
            <a:r>
              <a:rPr lang="ko-KR" altLang="en-US" sz="1600" dirty="0" smtClean="0"/>
              <a:t> 검정</a:t>
            </a:r>
            <a:endParaRPr lang="en-US" altLang="ko-KR" sz="1600" dirty="0" err="1"/>
          </a:p>
          <a:p>
            <a:r>
              <a:rPr lang="en-US" altLang="ko-KR" sz="1600" dirty="0" err="1" smtClean="0"/>
              <a:t>conf.level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신뢰수준</a:t>
            </a:r>
            <a:endParaRPr lang="en-US" altLang="ko-KR" sz="1600" dirty="0" smtClean="0"/>
          </a:p>
          <a:p>
            <a:r>
              <a:rPr lang="en-US" altLang="ko-KR" sz="1600" dirty="0" smtClean="0"/>
              <a:t>mu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비교할 기존 모집단의 평균값을 지</a:t>
            </a:r>
            <a:r>
              <a:rPr lang="ko-KR" altLang="en-US" sz="1600" dirty="0"/>
              <a:t>정</a:t>
            </a:r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26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두 집단 비율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데이터 전처리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이상치 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결측치</a:t>
            </a:r>
            <a:r>
              <a:rPr lang="ko-KR" altLang="en-US" dirty="0" smtClean="0">
                <a:latin typeface="+mn-ea"/>
              </a:rPr>
              <a:t> 제거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두 집단 </a:t>
            </a:r>
            <a:r>
              <a:rPr lang="en-US" altLang="ko-KR" dirty="0" smtClean="0">
                <a:latin typeface="+mn-ea"/>
              </a:rPr>
              <a:t>subset </a:t>
            </a:r>
            <a:r>
              <a:rPr lang="ko-KR" altLang="en-US" dirty="0" smtClean="0">
                <a:latin typeface="+mn-ea"/>
              </a:rPr>
              <a:t>생성 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en-US" altLang="ko-KR" dirty="0" err="1" smtClean="0">
                <a:latin typeface="+mn-ea"/>
              </a:rPr>
              <a:t>prop.test</a:t>
            </a:r>
            <a:r>
              <a:rPr lang="en-US" altLang="ko-KR" dirty="0" smtClean="0">
                <a:latin typeface="+mn-ea"/>
              </a:rPr>
              <a:t>() -&gt; </a:t>
            </a:r>
            <a:r>
              <a:rPr lang="ko-KR" altLang="en-US" dirty="0" smtClean="0">
                <a:latin typeface="+mn-ea"/>
              </a:rPr>
              <a:t>검정통계량 분석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단일표본 이항분포 비율검정은 </a:t>
            </a:r>
            <a:r>
              <a:rPr lang="en-US" altLang="ko-KR" dirty="0" err="1" smtClean="0">
                <a:latin typeface="+mn-ea"/>
              </a:rPr>
              <a:t>binom.test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를 이용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독립표본 이항분포 비율검정은 </a:t>
            </a:r>
            <a:r>
              <a:rPr lang="en-US" altLang="ko-KR" dirty="0" err="1" smtClean="0">
                <a:latin typeface="+mn-ea"/>
              </a:rPr>
              <a:t>prop.test</a:t>
            </a:r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 smtClean="0">
                <a:latin typeface="+mn-ea"/>
              </a:rPr>
              <a:t>를 이용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비율 차이 검정 통계량을 바탕으로 </a:t>
            </a:r>
            <a:r>
              <a:rPr lang="ko-KR" altLang="en-US" dirty="0" err="1" smtClean="0">
                <a:latin typeface="+mn-ea"/>
              </a:rPr>
              <a:t>귀무가설의</a:t>
            </a:r>
            <a:r>
              <a:rPr lang="ko-KR" altLang="en-US" dirty="0" smtClean="0">
                <a:latin typeface="+mn-ea"/>
              </a:rPr>
              <a:t> 기각 여부를 결정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298" y="2467916"/>
            <a:ext cx="10187412" cy="659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연구가설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(H1) :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두 가지 교육방법에 따라 교육생의 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만족률에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 차이가 있다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귀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무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가설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H0)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두 가지 교육방법에 따라 교육생의 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만족률에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차이가 없다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91298" y="3355383"/>
            <a:ext cx="10187412" cy="759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IT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교육센터에서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 PT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를 이용한 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프리젠테이션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 교육방법과 실시간 코딩 교육방법을 적용하여 교육을 실시하였다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 2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시간 교육방법 중 더 효과적인 교육방법을 조사하기 위해서 교육생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300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명을 대상으로 설문을 실시하였다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39012"/>
              </p:ext>
            </p:extLst>
          </p:nvPr>
        </p:nvGraphicFramePr>
        <p:xfrm>
          <a:off x="1423469" y="4448026"/>
          <a:ext cx="4961535" cy="1356256"/>
        </p:xfrm>
        <a:graphic>
          <a:graphicData uri="http://schemas.openxmlformats.org/drawingml/2006/table">
            <a:tbl>
              <a:tblPr/>
              <a:tblGrid>
                <a:gridCol w="1365928"/>
                <a:gridCol w="1100380"/>
                <a:gridCol w="1007389"/>
                <a:gridCol w="1487838"/>
              </a:tblGrid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만족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불만족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참가자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PT </a:t>
                      </a:r>
                      <a:r>
                        <a:rPr lang="ko-KR" altLang="en-US" sz="1600" dirty="0" smtClean="0"/>
                        <a:t>교육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110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150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코딩 교육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135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150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합  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245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27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두 집단 비율 차이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명목 척도의 비율을 바탕으로 </a:t>
            </a:r>
            <a:r>
              <a:rPr lang="en-US" altLang="ko-KR" dirty="0" err="1" smtClean="0">
                <a:latin typeface="+mn-ea"/>
              </a:rPr>
              <a:t>prop.test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함수를 이용하여 두 집단 간 이항분포의 양측 검정을 토해서 검정 통계량을 구한 후  이를 이용하여 가설을 검정한다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298" y="1934372"/>
            <a:ext cx="8581122" cy="659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prop.test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(x, n, p = NULL, alternative = c(“</a:t>
            </a:r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two.sided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”, “less”, “greater”),</a:t>
            </a:r>
          </a:p>
          <a:p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            </a:t>
            </a:r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conf.level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=0.95, correct=TRUE)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99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28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두 집단 평균 검정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독립표본 </a:t>
            </a:r>
            <a:r>
              <a:rPr lang="en-US" altLang="ko-KR" dirty="0" smtClean="0">
                <a:latin typeface="+mn-ea"/>
              </a:rPr>
              <a:t>T</a:t>
            </a:r>
            <a:r>
              <a:rPr lang="ko-KR" altLang="en-US" dirty="0" smtClean="0">
                <a:latin typeface="+mn-ea"/>
              </a:rPr>
              <a:t>검정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두 집단을 대상으로 평균 차이 검정을 통해서 두 집단의 평균이 같은지 또는 다른지를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데이터 전처리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err="1" smtClean="0">
                <a:latin typeface="+mn-ea"/>
              </a:rPr>
              <a:t>두집단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subset </a:t>
            </a:r>
            <a:r>
              <a:rPr lang="ko-KR" altLang="en-US" dirty="0" smtClean="0">
                <a:latin typeface="+mn-ea"/>
              </a:rPr>
              <a:t>작성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기술 통계량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평균</a:t>
            </a:r>
            <a:r>
              <a:rPr lang="en-US" altLang="ko-KR" dirty="0" smtClean="0">
                <a:latin typeface="+mn-ea"/>
              </a:rPr>
              <a:t>)  -&gt;  </a:t>
            </a:r>
            <a:r>
              <a:rPr lang="ko-KR" altLang="en-US" dirty="0" smtClean="0">
                <a:latin typeface="+mn-ea"/>
              </a:rPr>
              <a:t>동질성분포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var.test</a:t>
            </a:r>
            <a:r>
              <a:rPr lang="en-US" altLang="ko-KR" dirty="0" smtClean="0">
                <a:latin typeface="+mn-ea"/>
              </a:rPr>
              <a:t>()) -&gt; </a:t>
            </a:r>
            <a:r>
              <a:rPr lang="en-US" altLang="ko-KR" dirty="0" err="1" smtClean="0">
                <a:latin typeface="+mn-ea"/>
              </a:rPr>
              <a:t>t.test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또는 </a:t>
            </a:r>
            <a:r>
              <a:rPr lang="en-US" altLang="ko-KR" dirty="0" err="1" smtClean="0">
                <a:latin typeface="+mn-ea"/>
              </a:rPr>
              <a:t>wilcox.text</a:t>
            </a:r>
            <a:r>
              <a:rPr lang="en-US" altLang="ko-KR" dirty="0" smtClean="0">
                <a:latin typeface="+mn-ea"/>
              </a:rPr>
              <a:t>() -&gt; </a:t>
            </a:r>
            <a:r>
              <a:rPr lang="ko-KR" altLang="en-US" dirty="0" smtClean="0">
                <a:latin typeface="+mn-ea"/>
              </a:rPr>
              <a:t>검정통계량 분석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91298" y="2240006"/>
            <a:ext cx="10187412" cy="659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연구가설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(H1) :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교육방법에 따른 두 집단 간 실기시험의 평균에 차이가 있다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귀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무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가설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H0)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교육방법에 따른 두 집단 간 실기시험의 평균에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차이가 없다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91298" y="3152959"/>
            <a:ext cx="10187412" cy="9075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IT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교육센터에서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 PT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를 이용한 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프리젠테이션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 교육방법과 실시간 코딩 교육방법을 적용하여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개월동안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 교육받은 교육생 각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150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명을 대상으로 실기시험을  실시하였다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집단간 실기시험의 평균에 차이가 있는가를 검정한다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29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동질성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모집단에서 추출된 표본을 </a:t>
            </a:r>
            <a:r>
              <a:rPr lang="ko-KR" altLang="en-US" dirty="0" err="1" smtClean="0">
                <a:latin typeface="+mn-ea"/>
              </a:rPr>
              <a:t>대사으로</a:t>
            </a:r>
            <a:r>
              <a:rPr lang="ko-KR" altLang="en-US" dirty="0" smtClean="0">
                <a:latin typeface="+mn-ea"/>
              </a:rPr>
              <a:t> 분산의 동질성 검정은 </a:t>
            </a:r>
            <a:r>
              <a:rPr lang="en-US" altLang="ko-KR" dirty="0" smtClean="0">
                <a:latin typeface="+mn-ea"/>
              </a:rPr>
              <a:t>stats </a:t>
            </a:r>
            <a:r>
              <a:rPr lang="ko-KR" altLang="en-US" dirty="0" smtClean="0">
                <a:latin typeface="+mn-ea"/>
              </a:rPr>
              <a:t>패키지에서 제공하는 </a:t>
            </a:r>
            <a:r>
              <a:rPr lang="en-US" altLang="ko-KR" dirty="0" err="1" smtClean="0">
                <a:latin typeface="+mn-ea"/>
              </a:rPr>
              <a:t>var.test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함수를 이용할 수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검정 결과가 유의수준 </a:t>
            </a:r>
            <a:r>
              <a:rPr lang="en-US" altLang="ko-KR" dirty="0" smtClean="0">
                <a:latin typeface="+mn-ea"/>
              </a:rPr>
              <a:t>0.05</a:t>
            </a:r>
            <a:r>
              <a:rPr lang="ko-KR" altLang="en-US" dirty="0" smtClean="0">
                <a:latin typeface="+mn-ea"/>
              </a:rPr>
              <a:t>보다 큰 경우 두 집단 간 분포의 모양이 </a:t>
            </a:r>
            <a:r>
              <a:rPr lang="ko-KR" altLang="en-US" dirty="0" err="1">
                <a:latin typeface="+mn-ea"/>
              </a:rPr>
              <a:t>동</a:t>
            </a:r>
            <a:r>
              <a:rPr lang="ko-KR" altLang="en-US" dirty="0" err="1" smtClean="0">
                <a:latin typeface="+mn-ea"/>
              </a:rPr>
              <a:t>질하다고</a:t>
            </a:r>
            <a:r>
              <a:rPr lang="ko-KR" altLang="en-US" dirty="0" smtClean="0">
                <a:latin typeface="+mn-ea"/>
              </a:rPr>
              <a:t> 할 수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분산의 동질성 검정은 </a:t>
            </a:r>
            <a:r>
              <a:rPr lang="ko-KR" altLang="en-US" dirty="0" err="1" smtClean="0">
                <a:latin typeface="+mn-ea"/>
              </a:rPr>
              <a:t>등분산</a:t>
            </a:r>
            <a:r>
              <a:rPr lang="ko-KR" altLang="en-US" dirty="0" smtClean="0">
                <a:latin typeface="+mn-ea"/>
              </a:rPr>
              <a:t> 가정과 </a:t>
            </a:r>
            <a:r>
              <a:rPr lang="ko-KR" altLang="en-US" dirty="0" err="1" smtClean="0">
                <a:latin typeface="+mn-ea"/>
              </a:rPr>
              <a:t>등분산</a:t>
            </a:r>
            <a:r>
              <a:rPr lang="ko-KR" altLang="en-US" dirty="0" smtClean="0">
                <a:latin typeface="+mn-ea"/>
              </a:rPr>
              <a:t> 가정되지 않음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이분산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에 따라서 결과가 달라진다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등분산은</a:t>
            </a:r>
            <a:r>
              <a:rPr lang="ko-KR" altLang="en-US" dirty="0" smtClean="0">
                <a:latin typeface="+mn-ea"/>
              </a:rPr>
              <a:t> 모집단에서 추출된 표본이 균등하게 추출된 경우이고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이분산은</a:t>
            </a:r>
            <a:r>
              <a:rPr lang="ko-KR" altLang="en-US" dirty="0" smtClean="0">
                <a:latin typeface="+mn-ea"/>
              </a:rPr>
              <a:t> 추출된 표본이 특정 계층으로 편중되어 추출되는 경우이다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037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87788" y="942222"/>
            <a:ext cx="10515600" cy="23733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1800" smtClean="0"/>
              <a:t>카이 제곱 검정</a:t>
            </a:r>
            <a:endParaRPr lang="en-US" altLang="ko-KR" sz="18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통계학에서 </a:t>
            </a:r>
            <a:r>
              <a:rPr lang="en-US" altLang="ko-KR" sz="1800" smtClean="0"/>
              <a:t>~ </a:t>
            </a:r>
            <a:r>
              <a:rPr lang="ko-KR" altLang="en-US" sz="1800" smtClean="0"/>
              <a:t>기호는 </a:t>
            </a:r>
            <a:r>
              <a:rPr lang="en-US" altLang="ko-KR" sz="1800" smtClean="0"/>
              <a:t>~ </a:t>
            </a:r>
            <a:r>
              <a:rPr lang="ko-KR" altLang="en-US" sz="1800" smtClean="0"/>
              <a:t>좌측에 있는 확률 변수가 </a:t>
            </a:r>
            <a:r>
              <a:rPr lang="en-US" altLang="ko-KR" sz="1800" smtClean="0"/>
              <a:t>~ </a:t>
            </a:r>
            <a:r>
              <a:rPr lang="ko-KR" altLang="en-US" sz="1800" smtClean="0"/>
              <a:t>우측에 있는 확률 분포를 따름을 의미한다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카이 제곱 분포는 자유도</a:t>
            </a:r>
            <a:r>
              <a:rPr lang="en-US" altLang="ko-KR" sz="1800" smtClean="0"/>
              <a:t>(degree of freedom)</a:t>
            </a:r>
            <a:r>
              <a:rPr lang="ko-KR" altLang="en-US" sz="1800" smtClean="0"/>
              <a:t>라는 하나의 파라미터를 가지며</a:t>
            </a:r>
            <a:r>
              <a:rPr lang="en-US" altLang="ko-KR" sz="1800" smtClean="0"/>
              <a:t>, </a:t>
            </a:r>
            <a:r>
              <a:rPr lang="ko-KR" altLang="en-US" sz="1800" smtClean="0"/>
              <a:t>이 파라미터에 따라 분포의 모양이 달라진다</a:t>
            </a:r>
            <a:r>
              <a:rPr lang="en-US" altLang="ko-KR" sz="1800" smtClean="0"/>
              <a:t>. </a:t>
            </a:r>
            <a:endParaRPr lang="en-US" altLang="ko-KR" sz="1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86" y="2251128"/>
            <a:ext cx="8100287" cy="244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564106" y="4836695"/>
            <a:ext cx="8734925" cy="1429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chisq.test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xtabs</a:t>
            </a:r>
            <a:r>
              <a:rPr lang="en-US" altLang="ko-KR" sz="1600" dirty="0" smtClean="0">
                <a:solidFill>
                  <a:schemeClr val="tx1"/>
                </a:solidFill>
              </a:rPr>
              <a:t>(~ Sex +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Exer</a:t>
            </a:r>
            <a:r>
              <a:rPr lang="en-US" altLang="ko-KR" sz="1600" dirty="0" smtClean="0">
                <a:solidFill>
                  <a:schemeClr val="tx1"/>
                </a:solidFill>
              </a:rPr>
              <a:t>, data=survey))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 p </a:t>
            </a:r>
            <a:r>
              <a:rPr lang="ko-KR" altLang="en-US" sz="1600" dirty="0" smtClean="0">
                <a:solidFill>
                  <a:schemeClr val="tx1"/>
                </a:solidFill>
              </a:rPr>
              <a:t>값이 </a:t>
            </a:r>
            <a:r>
              <a:rPr lang="en-US" altLang="ko-KR" sz="1600" dirty="0" smtClean="0">
                <a:solidFill>
                  <a:schemeClr val="tx1"/>
                </a:solidFill>
              </a:rPr>
              <a:t>0.05731</a:t>
            </a:r>
            <a:r>
              <a:rPr lang="ko-KR" altLang="en-US" sz="1600" dirty="0" smtClean="0">
                <a:solidFill>
                  <a:schemeClr val="tx1"/>
                </a:solidFill>
              </a:rPr>
              <a:t>이므로 </a:t>
            </a:r>
            <a:r>
              <a:rPr lang="en-US" altLang="ko-KR" sz="1600" dirty="0" smtClean="0">
                <a:solidFill>
                  <a:schemeClr val="tx1"/>
                </a:solidFill>
              </a:rPr>
              <a:t>0.05</a:t>
            </a:r>
            <a:r>
              <a:rPr lang="ko-KR" altLang="en-US" sz="1600" dirty="0" smtClean="0">
                <a:solidFill>
                  <a:schemeClr val="tx1"/>
                </a:solidFill>
              </a:rPr>
              <a:t>보다 커서 ‘</a:t>
            </a:r>
            <a:r>
              <a:rPr lang="en-US" altLang="ko-KR" sz="1600" dirty="0" smtClean="0">
                <a:solidFill>
                  <a:schemeClr val="tx1"/>
                </a:solidFill>
              </a:rPr>
              <a:t>H0: </a:t>
            </a:r>
            <a:r>
              <a:rPr lang="ko-KR" altLang="en-US" sz="1600" dirty="0" smtClean="0">
                <a:solidFill>
                  <a:schemeClr val="tx1"/>
                </a:solidFill>
              </a:rPr>
              <a:t>성별과 운동은 독립이다</a:t>
            </a:r>
            <a:r>
              <a:rPr lang="en-US" altLang="ko-KR" sz="1600" dirty="0" smtClean="0">
                <a:solidFill>
                  <a:schemeClr val="tx1"/>
                </a:solidFill>
              </a:rPr>
              <a:t>.’</a:t>
            </a:r>
            <a:r>
              <a:rPr lang="ko-KR" altLang="en-US" sz="1600" dirty="0" smtClean="0">
                <a:solidFill>
                  <a:schemeClr val="tx1"/>
                </a:solidFill>
              </a:rPr>
              <a:t>라는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귀무가설을</a:t>
            </a:r>
            <a:r>
              <a:rPr lang="ko-KR" altLang="en-US" sz="1600" dirty="0" smtClean="0">
                <a:solidFill>
                  <a:schemeClr val="tx1"/>
                </a:solidFill>
              </a:rPr>
              <a:t> 기각할 수 없다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 </a:t>
            </a:r>
            <a:r>
              <a:rPr lang="ko-KR" altLang="en-US" sz="1600" dirty="0" smtClean="0">
                <a:solidFill>
                  <a:schemeClr val="tx1"/>
                </a:solidFill>
              </a:rPr>
              <a:t>통계량 </a:t>
            </a:r>
            <a:r>
              <a:rPr lang="en-US" altLang="ko-KR" sz="1600" dirty="0" smtClean="0">
                <a:solidFill>
                  <a:schemeClr val="tx1"/>
                </a:solidFill>
              </a:rPr>
              <a:t>χ2</a:t>
            </a:r>
            <a:r>
              <a:rPr lang="ko-KR" altLang="en-US" sz="1600" dirty="0" smtClean="0">
                <a:solidFill>
                  <a:schemeClr val="tx1"/>
                </a:solidFill>
              </a:rPr>
              <a:t>은 </a:t>
            </a:r>
            <a:r>
              <a:rPr lang="en-US" altLang="ko-KR" sz="1600" dirty="0" smtClean="0">
                <a:solidFill>
                  <a:schemeClr val="tx1"/>
                </a:solidFill>
              </a:rPr>
              <a:t>5.7184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</a:t>
            </a:r>
            <a:r>
              <a:rPr lang="ko-KR" altLang="en-US" sz="1600" dirty="0" smtClean="0">
                <a:solidFill>
                  <a:schemeClr val="tx1"/>
                </a:solidFill>
              </a:rPr>
              <a:t>자유도</a:t>
            </a:r>
            <a:r>
              <a:rPr lang="en-US" altLang="ko-KR" sz="1600" dirty="0" smtClean="0">
                <a:solidFill>
                  <a:schemeClr val="tx1"/>
                </a:solidFill>
              </a:rPr>
              <a:t>Degree of Freedom</a:t>
            </a:r>
            <a:r>
              <a:rPr lang="ko-KR" altLang="en-US" sz="1600" dirty="0" smtClean="0">
                <a:solidFill>
                  <a:schemeClr val="tx1"/>
                </a:solidFill>
              </a:rPr>
              <a:t>는 성별이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개 레벨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운동량이 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</a:rPr>
              <a:t>개 레벨이므로 </a:t>
            </a:r>
            <a:r>
              <a:rPr lang="en-US" altLang="ko-KR" sz="1600" dirty="0" smtClean="0">
                <a:solidFill>
                  <a:schemeClr val="tx1"/>
                </a:solidFill>
              </a:rPr>
              <a:t>(2-1)(3-1) = 2</a:t>
            </a:r>
          </a:p>
        </p:txBody>
      </p:sp>
    </p:spTree>
    <p:extLst>
      <p:ext uri="{BB962C8B-B14F-4D97-AF65-F5344CB8AC3E}">
        <p14:creationId xmlns:p14="http://schemas.microsoft.com/office/powerpoint/2010/main" val="20396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30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대응 두 집단 평균 검정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대응 표본 </a:t>
            </a:r>
            <a:r>
              <a:rPr lang="en-US" altLang="ko-KR" dirty="0" smtClean="0">
                <a:latin typeface="+mn-ea"/>
              </a:rPr>
              <a:t>T</a:t>
            </a:r>
            <a:r>
              <a:rPr lang="ko-KR" altLang="en-US" dirty="0" smtClean="0">
                <a:latin typeface="+mn-ea"/>
              </a:rPr>
              <a:t>검정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대응 표본 평균검정</a:t>
            </a:r>
            <a:r>
              <a:rPr lang="en-US" altLang="ko-KR" dirty="0" smtClean="0">
                <a:latin typeface="+mn-ea"/>
              </a:rPr>
              <a:t>(Paired Samples t-test)</a:t>
            </a:r>
            <a:r>
              <a:rPr lang="ko-KR" altLang="en-US" dirty="0" smtClean="0">
                <a:latin typeface="+mn-ea"/>
              </a:rPr>
              <a:t>은 동일한 표본을 대상으로 측정된 두 변수의 평균 차이를 검정하는  분석 방법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일반적으로  사전검사와 사후 검사의 평균 차이를 검증할 때 많이 이용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예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교수법 프로그램을 적용하기 전 학생들의 </a:t>
            </a:r>
            <a:r>
              <a:rPr lang="ko-KR" altLang="en-US" dirty="0" err="1" smtClean="0">
                <a:latin typeface="+mn-ea"/>
              </a:rPr>
              <a:t>학습력과</a:t>
            </a:r>
            <a:r>
              <a:rPr lang="ko-KR" altLang="en-US" dirty="0" smtClean="0">
                <a:latin typeface="+mn-ea"/>
              </a:rPr>
              <a:t> 교수법 프로그램 적용한 후 학생들의 </a:t>
            </a:r>
            <a:r>
              <a:rPr lang="ko-KR" altLang="en-US" dirty="0" err="1" smtClean="0">
                <a:latin typeface="+mn-ea"/>
              </a:rPr>
              <a:t>학습력에</a:t>
            </a:r>
            <a:r>
              <a:rPr lang="ko-KR" altLang="en-US" dirty="0" smtClean="0">
                <a:latin typeface="+mn-ea"/>
              </a:rPr>
              <a:t> 차이가 있는지를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데이터 전처리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전과 후  </a:t>
            </a:r>
            <a:r>
              <a:rPr lang="en-US" altLang="ko-KR" dirty="0" smtClean="0">
                <a:latin typeface="+mn-ea"/>
              </a:rPr>
              <a:t>subset </a:t>
            </a:r>
            <a:r>
              <a:rPr lang="ko-KR" altLang="en-US" dirty="0" smtClean="0">
                <a:latin typeface="+mn-ea"/>
              </a:rPr>
              <a:t>작성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기술 통계량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평균</a:t>
            </a:r>
            <a:r>
              <a:rPr lang="en-US" altLang="ko-KR" dirty="0" smtClean="0">
                <a:latin typeface="+mn-ea"/>
              </a:rPr>
              <a:t>)  -&gt;  </a:t>
            </a:r>
            <a:r>
              <a:rPr lang="ko-KR" altLang="en-US" dirty="0" smtClean="0">
                <a:latin typeface="+mn-ea"/>
              </a:rPr>
              <a:t>동질성분포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var.test</a:t>
            </a:r>
            <a:r>
              <a:rPr lang="en-US" altLang="ko-KR" dirty="0" smtClean="0">
                <a:latin typeface="+mn-ea"/>
              </a:rPr>
              <a:t>()) -&gt; </a:t>
            </a:r>
            <a:r>
              <a:rPr lang="en-US" altLang="ko-KR" dirty="0" err="1" smtClean="0">
                <a:latin typeface="+mn-ea"/>
              </a:rPr>
              <a:t>t.test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또는 </a:t>
            </a:r>
            <a:r>
              <a:rPr lang="en-US" altLang="ko-KR" dirty="0" err="1" smtClean="0">
                <a:latin typeface="+mn-ea"/>
              </a:rPr>
              <a:t>wilcox.text</a:t>
            </a:r>
            <a:r>
              <a:rPr lang="en-US" altLang="ko-KR" dirty="0" smtClean="0">
                <a:latin typeface="+mn-ea"/>
              </a:rPr>
              <a:t>() -&gt; </a:t>
            </a:r>
            <a:r>
              <a:rPr lang="ko-KR" altLang="en-US" dirty="0" smtClean="0">
                <a:latin typeface="+mn-ea"/>
              </a:rPr>
              <a:t>검정통계량 분석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91298" y="3386881"/>
            <a:ext cx="10187412" cy="1092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연구가설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(H1) :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교수법 프로그램을 적용하기 전 학생들의 </a:t>
            </a:r>
            <a:r>
              <a:rPr lang="ko-KR" altLang="en-US" sz="1600" dirty="0" err="1">
                <a:solidFill>
                  <a:srgbClr val="002060"/>
                </a:solidFill>
                <a:latin typeface="+mn-ea"/>
              </a:rPr>
              <a:t>학습력과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 교수법 프로그램 적용한 후 학생들의 </a:t>
            </a:r>
            <a:r>
              <a:rPr lang="ko-KR" altLang="en-US" sz="1600" dirty="0" err="1">
                <a:solidFill>
                  <a:srgbClr val="002060"/>
                </a:solidFill>
                <a:latin typeface="+mn-ea"/>
              </a:rPr>
              <a:t>학습력에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 차이가 </a:t>
            </a:r>
            <a:r>
              <a:rPr lang="ko-KR" altLang="en-US" sz="1600" dirty="0" smtClean="0">
                <a:solidFill>
                  <a:srgbClr val="002060"/>
                </a:solidFill>
              </a:rPr>
              <a:t>있다</a:t>
            </a:r>
            <a:r>
              <a:rPr lang="en-US" altLang="ko-KR" sz="16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귀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무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가설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H0)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교수법 프로그램을 적용하기 전 학생들의 </a:t>
            </a:r>
            <a:r>
              <a:rPr lang="ko-KR" altLang="en-US" sz="1600" dirty="0" err="1">
                <a:solidFill>
                  <a:srgbClr val="002060"/>
                </a:solidFill>
                <a:latin typeface="+mn-ea"/>
              </a:rPr>
              <a:t>학습력과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 교수법 프로그램 적용한 후 학생들의 </a:t>
            </a:r>
            <a:r>
              <a:rPr lang="ko-KR" altLang="en-US" sz="1600" dirty="0" err="1">
                <a:solidFill>
                  <a:srgbClr val="002060"/>
                </a:solidFill>
                <a:latin typeface="+mn-ea"/>
              </a:rPr>
              <a:t>학습력에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차이가 없다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91298" y="4919765"/>
            <a:ext cx="10187412" cy="9075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교육센터에서 교육생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100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명을 대상으로 교수법 프로그램 적용 전에 실기시험을 실시한 후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개월 동안 동일한 교육생에게 교수법 프로그램을 적용한 후 실기시험을 실시한 점수와 평균에 차이가 있는지를 검정한다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2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31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>
                <a:latin typeface="+mn-ea"/>
              </a:rPr>
              <a:t>세 집단 검정 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비율 차이 검정은 기술 통계량으로 빈도수에 대한 비율에 의미가 있으며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세 집단의 평균 차이 검정은 분산 분석이라고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>
                <a:latin typeface="+mn-ea"/>
              </a:rPr>
              <a:t>세 집단 비율검정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데이터 전처리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세 집단  </a:t>
            </a:r>
            <a:r>
              <a:rPr lang="en-US" altLang="ko-KR" dirty="0" smtClean="0">
                <a:latin typeface="+mn-ea"/>
              </a:rPr>
              <a:t>subset </a:t>
            </a:r>
            <a:r>
              <a:rPr lang="ko-KR" altLang="en-US" dirty="0" smtClean="0">
                <a:latin typeface="+mn-ea"/>
              </a:rPr>
              <a:t>작성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en-US" altLang="ko-KR" dirty="0" err="1" smtClean="0">
                <a:latin typeface="+mn-ea"/>
              </a:rPr>
              <a:t>prop.test</a:t>
            </a:r>
            <a:r>
              <a:rPr lang="en-US" altLang="ko-KR" dirty="0" smtClean="0">
                <a:latin typeface="+mn-ea"/>
              </a:rPr>
              <a:t>()  -&gt; </a:t>
            </a:r>
            <a:r>
              <a:rPr lang="ko-KR" altLang="en-US" dirty="0" smtClean="0">
                <a:latin typeface="+mn-ea"/>
              </a:rPr>
              <a:t>검정통계량 분석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2810" y="2611966"/>
            <a:ext cx="10187412" cy="7976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연구가설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(H1) : </a:t>
            </a:r>
            <a:r>
              <a:rPr lang="ko-KR" altLang="en-US" sz="1600" dirty="0" smtClean="0">
                <a:solidFill>
                  <a:srgbClr val="002060"/>
                </a:solidFill>
                <a:latin typeface="+mn-ea"/>
              </a:rPr>
              <a:t>세 가지 교육방법에 따른 집단 간 </a:t>
            </a:r>
            <a:r>
              <a:rPr lang="ko-KR" altLang="en-US" sz="1600" dirty="0" err="1" smtClean="0">
                <a:solidFill>
                  <a:srgbClr val="002060"/>
                </a:solidFill>
                <a:latin typeface="+mn-ea"/>
              </a:rPr>
              <a:t>만족률에</a:t>
            </a:r>
            <a:r>
              <a:rPr lang="ko-KR" altLang="en-US" sz="1600" dirty="0" smtClean="0">
                <a:solidFill>
                  <a:srgbClr val="002060"/>
                </a:solidFill>
                <a:latin typeface="+mn-ea"/>
              </a:rPr>
              <a:t> 차이가 있다 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귀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무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가설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H0)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세 가지 교육방법에 따른 집단 간 </a:t>
            </a:r>
            <a:r>
              <a:rPr lang="ko-KR" altLang="en-US" sz="1600" dirty="0" err="1">
                <a:solidFill>
                  <a:srgbClr val="002060"/>
                </a:solidFill>
                <a:latin typeface="+mn-ea"/>
              </a:rPr>
              <a:t>만족률에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 차이가 </a:t>
            </a:r>
            <a:r>
              <a:rPr lang="ko-KR" altLang="en-US" sz="1600" dirty="0" smtClean="0">
                <a:solidFill>
                  <a:srgbClr val="002060"/>
                </a:solidFill>
                <a:latin typeface="+mn-ea"/>
              </a:rPr>
              <a:t>없다 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2810" y="3715808"/>
            <a:ext cx="10187412" cy="761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IT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교육센터에서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가지 교육방법을 적용하여 교육을 실시하였다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 3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가지 교육방법 중 더 효과적인 교육방법을 조사하기 위해서 교육생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150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명을 대상으로 설문을 실시하였다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12095"/>
              </p:ext>
            </p:extLst>
          </p:nvPr>
        </p:nvGraphicFramePr>
        <p:xfrm>
          <a:off x="1182810" y="4804487"/>
          <a:ext cx="4961535" cy="1695320"/>
        </p:xfrm>
        <a:graphic>
          <a:graphicData uri="http://schemas.openxmlformats.org/drawingml/2006/table">
            <a:tbl>
              <a:tblPr/>
              <a:tblGrid>
                <a:gridCol w="1365928"/>
                <a:gridCol w="1100380"/>
                <a:gridCol w="1007389"/>
                <a:gridCol w="1487838"/>
              </a:tblGrid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만족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불만족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참가자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PT </a:t>
                      </a:r>
                      <a:r>
                        <a:rPr lang="ko-KR" altLang="en-US" sz="1600" dirty="0" smtClean="0"/>
                        <a:t>교육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34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50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코딩 교육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37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50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코딩 교육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39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50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합  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110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2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분산 분석 </a:t>
            </a:r>
            <a:r>
              <a:rPr lang="en-US" altLang="ko-KR" dirty="0" smtClean="0">
                <a:latin typeface="+mn-ea"/>
              </a:rPr>
              <a:t>(F </a:t>
            </a:r>
            <a:r>
              <a:rPr lang="ko-KR" altLang="en-US" dirty="0" smtClean="0">
                <a:latin typeface="+mn-ea"/>
              </a:rPr>
              <a:t>검정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분산분석</a:t>
            </a:r>
            <a:r>
              <a:rPr lang="en-US" altLang="ko-KR" dirty="0" smtClean="0">
                <a:latin typeface="+mn-ea"/>
              </a:rPr>
              <a:t>(ANOVA  Analysis)- 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T </a:t>
            </a:r>
            <a:r>
              <a:rPr lang="ko-KR" altLang="en-US" dirty="0" smtClean="0">
                <a:latin typeface="+mn-ea"/>
              </a:rPr>
              <a:t>검정과 동일하게 평균에 의한 차이 검정 방법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두 집단 이상의 평균 차이를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예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의학연구 분야에서 개발된 </a:t>
            </a: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가지 치료제가 있다고 가정할 때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 </a:t>
            </a: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가지 치료제의 효과에 차이가 있는지를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분산분석은 가설 검정을 위해 </a:t>
            </a:r>
            <a:r>
              <a:rPr lang="en-US" altLang="ko-KR" dirty="0" smtClean="0">
                <a:latin typeface="+mn-ea"/>
              </a:rPr>
              <a:t>F </a:t>
            </a:r>
            <a:r>
              <a:rPr lang="ko-KR" altLang="en-US" dirty="0" smtClean="0">
                <a:latin typeface="+mn-ea"/>
              </a:rPr>
              <a:t>분포를 따른 </a:t>
            </a:r>
            <a:r>
              <a:rPr lang="en-US" altLang="ko-KR" dirty="0" smtClean="0">
                <a:latin typeface="+mn-ea"/>
              </a:rPr>
              <a:t>F </a:t>
            </a:r>
            <a:r>
              <a:rPr lang="ko-KR" altLang="en-US" dirty="0" smtClean="0">
                <a:latin typeface="+mn-ea"/>
              </a:rPr>
              <a:t>통계량을  검정 통계량으로 사용하기 때문에 </a:t>
            </a:r>
            <a:r>
              <a:rPr lang="en-US" altLang="ko-KR" dirty="0" smtClean="0">
                <a:latin typeface="+mn-ea"/>
              </a:rPr>
              <a:t>F</a:t>
            </a:r>
            <a:r>
              <a:rPr lang="ko-KR" altLang="en-US" dirty="0" smtClean="0">
                <a:latin typeface="+mn-ea"/>
              </a:rPr>
              <a:t>검정이라고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데이터 전처리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각 집단 </a:t>
            </a:r>
            <a:r>
              <a:rPr lang="en-US" altLang="ko-KR" dirty="0" smtClean="0">
                <a:latin typeface="+mn-ea"/>
              </a:rPr>
              <a:t>subset </a:t>
            </a:r>
            <a:r>
              <a:rPr lang="ko-KR" altLang="en-US" dirty="0" smtClean="0">
                <a:latin typeface="+mn-ea"/>
              </a:rPr>
              <a:t>작성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기술 통계량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평균</a:t>
            </a:r>
            <a:r>
              <a:rPr lang="en-US" altLang="ko-KR" dirty="0" smtClean="0">
                <a:latin typeface="+mn-ea"/>
              </a:rPr>
              <a:t>)  -&gt;  </a:t>
            </a:r>
            <a:r>
              <a:rPr lang="ko-KR" altLang="en-US" dirty="0" smtClean="0">
                <a:latin typeface="+mn-ea"/>
              </a:rPr>
              <a:t>동질성분포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barlett.test</a:t>
            </a:r>
            <a:r>
              <a:rPr lang="en-US" altLang="ko-KR" dirty="0" smtClean="0">
                <a:latin typeface="+mn-ea"/>
              </a:rPr>
              <a:t>()) -&gt; </a:t>
            </a:r>
            <a:r>
              <a:rPr lang="en-US" altLang="ko-KR" dirty="0" err="1" smtClean="0">
                <a:latin typeface="+mn-ea"/>
              </a:rPr>
              <a:t>aov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또는 </a:t>
            </a:r>
            <a:r>
              <a:rPr lang="en-US" altLang="ko-KR" dirty="0" err="1" smtClean="0">
                <a:latin typeface="+mn-ea"/>
              </a:rPr>
              <a:t>kruskal.test</a:t>
            </a:r>
            <a:r>
              <a:rPr lang="en-US" altLang="ko-KR" dirty="0" smtClean="0">
                <a:latin typeface="+mn-ea"/>
              </a:rPr>
              <a:t>() -&gt; </a:t>
            </a:r>
            <a:r>
              <a:rPr lang="en-US" altLang="ko-KR" dirty="0" err="1" smtClean="0">
                <a:latin typeface="+mn-ea"/>
              </a:rPr>
              <a:t>TukeyHSD</a:t>
            </a:r>
            <a:r>
              <a:rPr lang="en-US" altLang="ko-KR" dirty="0" smtClean="0">
                <a:latin typeface="+mn-ea"/>
              </a:rPr>
              <a:t>()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91298" y="4053308"/>
            <a:ext cx="10187412" cy="1092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연구가설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(H1) :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교수법 프로그램을 적용하기 전 학생들의 </a:t>
            </a:r>
            <a:r>
              <a:rPr lang="ko-KR" altLang="en-US" sz="1600" dirty="0" err="1">
                <a:solidFill>
                  <a:srgbClr val="002060"/>
                </a:solidFill>
                <a:latin typeface="+mn-ea"/>
              </a:rPr>
              <a:t>학습력과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 교수법 프로그램 적용한 후 학생들의 </a:t>
            </a:r>
            <a:r>
              <a:rPr lang="ko-KR" altLang="en-US" sz="1600" dirty="0" err="1">
                <a:solidFill>
                  <a:srgbClr val="002060"/>
                </a:solidFill>
                <a:latin typeface="+mn-ea"/>
              </a:rPr>
              <a:t>학습력에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 차이가 </a:t>
            </a:r>
            <a:r>
              <a:rPr lang="ko-KR" altLang="en-US" sz="1600" dirty="0" smtClean="0">
                <a:solidFill>
                  <a:srgbClr val="002060"/>
                </a:solidFill>
              </a:rPr>
              <a:t>있다</a:t>
            </a:r>
            <a:r>
              <a:rPr lang="en-US" altLang="ko-KR" sz="16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귀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무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가설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H0)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교수법 프로그램을 적용하기 전 학생들의 </a:t>
            </a:r>
            <a:r>
              <a:rPr lang="ko-KR" altLang="en-US" sz="1600" dirty="0" err="1">
                <a:solidFill>
                  <a:srgbClr val="002060"/>
                </a:solidFill>
                <a:latin typeface="+mn-ea"/>
              </a:rPr>
              <a:t>학습력과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 교수법 프로그램 적용한 후 학생들의 </a:t>
            </a:r>
            <a:r>
              <a:rPr lang="ko-KR" altLang="en-US" sz="1600" dirty="0" err="1">
                <a:solidFill>
                  <a:srgbClr val="002060"/>
                </a:solidFill>
                <a:latin typeface="+mn-ea"/>
              </a:rPr>
              <a:t>학습력에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차이가 없다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91298" y="5373563"/>
            <a:ext cx="10187412" cy="9075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교육센터에서 교육생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100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명을 대상으로 교수법 프로그램 적용 전에 실기시험을 실시한 후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개월 동안 동일한 교육생에게 교수법 프로그램을 적용한 후 실기시험을 실시한 점수와 평균에 차이가 있는지를 검정한다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33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분산 분석 </a:t>
            </a:r>
            <a:r>
              <a:rPr lang="en-US" altLang="ko-KR" dirty="0" smtClean="0">
                <a:latin typeface="+mn-ea"/>
              </a:rPr>
              <a:t>(F </a:t>
            </a:r>
            <a:r>
              <a:rPr lang="ko-KR" altLang="en-US" dirty="0" smtClean="0">
                <a:latin typeface="+mn-ea"/>
              </a:rPr>
              <a:t>검정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분산분석</a:t>
            </a:r>
            <a:r>
              <a:rPr lang="en-US" altLang="ko-KR" dirty="0" smtClean="0">
                <a:latin typeface="+mn-ea"/>
              </a:rPr>
              <a:t>(ANOVA  Analysis)- 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T </a:t>
            </a:r>
            <a:r>
              <a:rPr lang="ko-KR" altLang="en-US" dirty="0" smtClean="0">
                <a:latin typeface="+mn-ea"/>
              </a:rPr>
              <a:t>검정과 동일하게 평균에 의한 차이 검정 방법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두 집단 이상의 평균 차이를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예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의학연구 분야에서 개발된 </a:t>
            </a: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가지 치료제가 있다고 가정할 때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 </a:t>
            </a: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가지 치료제의 효과에 차이가 있는지를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분산분석은 가설 검정을 위해 </a:t>
            </a:r>
            <a:r>
              <a:rPr lang="en-US" altLang="ko-KR" dirty="0" smtClean="0">
                <a:latin typeface="+mn-ea"/>
              </a:rPr>
              <a:t>F </a:t>
            </a:r>
            <a:r>
              <a:rPr lang="ko-KR" altLang="en-US" dirty="0" smtClean="0">
                <a:latin typeface="+mn-ea"/>
              </a:rPr>
              <a:t>분포를 따른 </a:t>
            </a:r>
            <a:r>
              <a:rPr lang="en-US" altLang="ko-KR" dirty="0" smtClean="0">
                <a:latin typeface="+mn-ea"/>
              </a:rPr>
              <a:t>F </a:t>
            </a:r>
            <a:r>
              <a:rPr lang="ko-KR" altLang="en-US" dirty="0" smtClean="0">
                <a:latin typeface="+mn-ea"/>
              </a:rPr>
              <a:t>통계량을  검정 통계량으로 사용하기 때문에 </a:t>
            </a:r>
            <a:r>
              <a:rPr lang="en-US" altLang="ko-KR" dirty="0" smtClean="0">
                <a:latin typeface="+mn-ea"/>
              </a:rPr>
              <a:t>F</a:t>
            </a:r>
            <a:r>
              <a:rPr lang="ko-KR" altLang="en-US" dirty="0" smtClean="0">
                <a:latin typeface="+mn-ea"/>
              </a:rPr>
              <a:t>검정이라고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데이터 전처리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각 집단 </a:t>
            </a:r>
            <a:r>
              <a:rPr lang="en-US" altLang="ko-KR" dirty="0" smtClean="0">
                <a:latin typeface="+mn-ea"/>
              </a:rPr>
              <a:t>subset </a:t>
            </a:r>
            <a:r>
              <a:rPr lang="ko-KR" altLang="en-US" dirty="0" smtClean="0">
                <a:latin typeface="+mn-ea"/>
              </a:rPr>
              <a:t>작성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기술 통계량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평균</a:t>
            </a:r>
            <a:r>
              <a:rPr lang="en-US" altLang="ko-KR" dirty="0" smtClean="0">
                <a:latin typeface="+mn-ea"/>
              </a:rPr>
              <a:t>)  -&gt;  </a:t>
            </a:r>
            <a:r>
              <a:rPr lang="ko-KR" altLang="en-US" dirty="0" smtClean="0">
                <a:latin typeface="+mn-ea"/>
              </a:rPr>
              <a:t>동질성분포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barlett.test</a:t>
            </a:r>
            <a:r>
              <a:rPr lang="en-US" altLang="ko-KR" dirty="0" smtClean="0">
                <a:latin typeface="+mn-ea"/>
              </a:rPr>
              <a:t>()) -&gt; </a:t>
            </a:r>
            <a:r>
              <a:rPr lang="en-US" altLang="ko-KR" dirty="0" err="1" smtClean="0">
                <a:latin typeface="+mn-ea"/>
              </a:rPr>
              <a:t>aov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또는 </a:t>
            </a:r>
            <a:r>
              <a:rPr lang="en-US" altLang="ko-KR" dirty="0" err="1" smtClean="0">
                <a:latin typeface="+mn-ea"/>
              </a:rPr>
              <a:t>kruskal.test</a:t>
            </a:r>
            <a:r>
              <a:rPr lang="en-US" altLang="ko-KR" dirty="0" smtClean="0">
                <a:latin typeface="+mn-ea"/>
              </a:rPr>
              <a:t>() -&gt; </a:t>
            </a:r>
            <a:r>
              <a:rPr lang="en-US" altLang="ko-KR" dirty="0" err="1" smtClean="0">
                <a:latin typeface="+mn-ea"/>
              </a:rPr>
              <a:t>TukeyHSD</a:t>
            </a:r>
            <a:r>
              <a:rPr lang="en-US" altLang="ko-KR" dirty="0" smtClean="0">
                <a:latin typeface="+mn-ea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분산분석에서 집단 간의 동질성 여부를 검정하기 위해서는 </a:t>
            </a:r>
            <a:r>
              <a:rPr lang="en-US" altLang="ko-KR" dirty="0" err="1" smtClean="0">
                <a:latin typeface="+mn-ea"/>
              </a:rPr>
              <a:t>bartlett.test</a:t>
            </a:r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 smtClean="0">
                <a:latin typeface="+mn-ea"/>
              </a:rPr>
              <a:t>를 이용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집단 간의 분포가 </a:t>
            </a:r>
            <a:r>
              <a:rPr lang="ko-KR" altLang="en-US" dirty="0" err="1" smtClean="0">
                <a:latin typeface="+mn-ea"/>
              </a:rPr>
              <a:t>동질한</a:t>
            </a:r>
            <a:r>
              <a:rPr lang="ko-KR" altLang="en-US" dirty="0" smtClean="0">
                <a:latin typeface="+mn-ea"/>
              </a:rPr>
              <a:t> 경우 분산분석을 수행하는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aov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함수를 이용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비모수</a:t>
            </a:r>
            <a:r>
              <a:rPr lang="ko-KR" altLang="en-US" dirty="0" smtClean="0">
                <a:latin typeface="+mn-ea"/>
              </a:rPr>
              <a:t> 검정 방법인 </a:t>
            </a:r>
            <a:r>
              <a:rPr lang="en-US" altLang="ko-KR" dirty="0" err="1" smtClean="0">
                <a:latin typeface="+mn-ea"/>
              </a:rPr>
              <a:t>kruskal.test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를 이용하여 분석을 수행하고</a:t>
            </a:r>
            <a:r>
              <a:rPr lang="en-US" altLang="ko-KR" dirty="0" smtClean="0">
                <a:latin typeface="+mn-ea"/>
              </a:rPr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마지막으로 </a:t>
            </a:r>
            <a:r>
              <a:rPr lang="en-US" altLang="ko-KR" dirty="0" err="1" smtClean="0">
                <a:latin typeface="+mn-ea"/>
              </a:rPr>
              <a:t>TukeyHSD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함수를 이용하여 사후 검정을 수행한다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2810" y="4673349"/>
            <a:ext cx="10187412" cy="659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연구가설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(H1) :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교육방법에 따른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세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 집단 간 실기시험의 평균에 차이가 있다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귀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무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가설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H0)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교육방법에 따른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세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집단 간 실기시험의 평균에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차이가 없다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82810" y="5586302"/>
            <a:ext cx="10187412" cy="6440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세가지 교육방법을 적용하여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개월 동안 교육받은 교육생 각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50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명씩을 대상으로 실기시험을 실시하였다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세 집단 간 실기시험의 평균에 차이가 있는지를 검정한다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98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34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745770" y="1221334"/>
            <a:ext cx="7023830" cy="401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290" fontAlgn="ctr"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Session </a:t>
            </a:r>
            <a:r>
              <a:rPr lang="en-US" altLang="ko-KR" sz="32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6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32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3200" b="1" dirty="0" smtClean="0"/>
              <a:t> 요인 분석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smtClean="0"/>
              <a:t>상관 관계 분석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  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761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35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2800" smtClean="0"/>
              <a:t> 요인분석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latin typeface="+mn-ea"/>
              </a:rPr>
              <a:t>요인 분석 </a:t>
            </a:r>
            <a:r>
              <a:rPr lang="en-US" altLang="ko-KR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변수들의 상관성을 바탕으로 변수를 정제하여 상관관계 분석이나 회귀분석에 설명변수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독립변수</a:t>
            </a:r>
            <a:r>
              <a:rPr lang="en-US" altLang="ko-KR" smtClean="0">
                <a:latin typeface="+mn-ea"/>
              </a:rPr>
              <a:t>)</a:t>
            </a:r>
            <a:r>
              <a:rPr lang="ko-KR" altLang="en-US" smtClean="0">
                <a:latin typeface="+mn-ea"/>
              </a:rPr>
              <a:t>로 사용된다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latin typeface="+mn-ea"/>
              </a:rPr>
              <a:t>상관 </a:t>
            </a:r>
            <a:r>
              <a:rPr lang="ko-KR" altLang="en-US">
                <a:latin typeface="+mn-ea"/>
              </a:rPr>
              <a:t>분석 </a:t>
            </a:r>
            <a:r>
              <a:rPr lang="en-US" altLang="ko-KR">
                <a:latin typeface="+mn-ea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요인분석 과정에서 변수들이 상관관계를 분석하여 변수 간의 관련성을 분석하는데 이용</a:t>
            </a:r>
            <a:endParaRPr lang="en-US" altLang="ko-KR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latin typeface="+mn-ea"/>
              </a:rPr>
              <a:t>회귀 </a:t>
            </a:r>
            <a:r>
              <a:rPr lang="ko-KR" altLang="en-US">
                <a:latin typeface="+mn-ea"/>
              </a:rPr>
              <a:t>분석 </a:t>
            </a:r>
            <a:r>
              <a:rPr lang="en-US" altLang="ko-KR">
                <a:latin typeface="+mn-ea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인과관계를 분석하는데 중요한 자료를 제공</a:t>
            </a: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36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요인 분석 </a:t>
            </a:r>
            <a:r>
              <a:rPr lang="en-US" altLang="ko-KR" dirty="0" smtClean="0">
                <a:latin typeface="+mn-ea"/>
              </a:rPr>
              <a:t>(Factor Analysis)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다수의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변수를 대상으로 변수간의 관계를 분석하여 공통차원으로 축약하는 통계기법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데이터를 축소하는 변수의 정제 과정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여러 가지 항목들을 비슷한 항목으로 묶는 것으로 여러 변수 사이에 존재하는 상호관계를 분석하여 타당성을 검정하고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공통으로 속해있는 차원이나 요인들을 밝혀냄으로써 변수를 축소하는 과정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탐색적 요인분석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요인분석을 할 때 사전에 어</a:t>
            </a:r>
            <a:r>
              <a:rPr lang="ko-KR" altLang="en-US" dirty="0">
                <a:latin typeface="+mn-ea"/>
              </a:rPr>
              <a:t>떤</a:t>
            </a:r>
            <a:r>
              <a:rPr lang="ko-KR" altLang="en-US" dirty="0" smtClean="0">
                <a:latin typeface="+mn-ea"/>
              </a:rPr>
              <a:t> 변수끼리 묶어야 한다는 전제를 두지 않고 분석하는 방법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확인적 요인 분석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사전에 묶일 것으로 기대되는 항목끼리 묶여 지는지를 조사하는 방법 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타당성 </a:t>
            </a:r>
            <a:r>
              <a:rPr lang="en-US" altLang="ko-KR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측정 도구가 측정하고자 하는 것을 정확히 측정할 수 있는 정도를 의미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통계량 검정 이전에 구성 타당성</a:t>
            </a:r>
            <a:r>
              <a:rPr lang="en-US" altLang="ko-KR" dirty="0" smtClean="0">
                <a:latin typeface="+mn-ea"/>
              </a:rPr>
              <a:t>(Construct validity)  </a:t>
            </a:r>
            <a:r>
              <a:rPr lang="ko-KR" altLang="en-US" dirty="0" smtClean="0">
                <a:latin typeface="+mn-ea"/>
              </a:rPr>
              <a:t>검증을 위해서 요인분석을 실시한다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요인 </a:t>
            </a:r>
            <a:r>
              <a:rPr lang="ko-KR" altLang="en-US" dirty="0">
                <a:latin typeface="+mn-ea"/>
              </a:rPr>
              <a:t>분석 </a:t>
            </a:r>
            <a:r>
              <a:rPr lang="ko-KR" altLang="en-US" dirty="0" smtClean="0">
                <a:latin typeface="+mn-ea"/>
              </a:rPr>
              <a:t>전제조건</a:t>
            </a:r>
            <a:r>
              <a:rPr lang="en-US" altLang="ko-KR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하위요인으로 구성되는 데이터 셋이 준비되어 있어야 한다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분석에 사용되는 변수는 </a:t>
            </a:r>
            <a:r>
              <a:rPr lang="ko-KR" altLang="en-US" dirty="0" err="1" smtClean="0">
                <a:latin typeface="+mn-ea"/>
              </a:rPr>
              <a:t>등간척도나</a:t>
            </a:r>
            <a:r>
              <a:rPr lang="ko-KR" altLang="en-US" dirty="0" smtClean="0">
                <a:latin typeface="+mn-ea"/>
              </a:rPr>
              <a:t> 비율척도이어야 하며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표본의 크기는 최소 </a:t>
            </a:r>
            <a:r>
              <a:rPr lang="en-US" altLang="ko-KR" dirty="0" smtClean="0">
                <a:latin typeface="+mn-ea"/>
              </a:rPr>
              <a:t>50</a:t>
            </a:r>
            <a:r>
              <a:rPr lang="ko-KR" altLang="en-US" dirty="0" smtClean="0">
                <a:latin typeface="+mn-ea"/>
              </a:rPr>
              <a:t>개 이상이 바람직하다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요인분석은 상관관계가 높은 </a:t>
            </a:r>
            <a:r>
              <a:rPr lang="ko-KR" altLang="en-US" dirty="0" err="1" smtClean="0">
                <a:latin typeface="+mn-ea"/>
              </a:rPr>
              <a:t>변수들까리</a:t>
            </a:r>
            <a:r>
              <a:rPr lang="ko-KR" altLang="en-US" dirty="0" smtClean="0">
                <a:latin typeface="+mn-ea"/>
              </a:rPr>
              <a:t> 그룹화하는 것이므로 변수 간의 상관관계가 매우 낮다면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보통 </a:t>
            </a:r>
            <a:r>
              <a:rPr lang="en-US" altLang="ko-KR" dirty="0" smtClean="0">
                <a:latin typeface="+mn-ea"/>
              </a:rPr>
              <a:t>±3 </a:t>
            </a:r>
            <a:r>
              <a:rPr lang="ko-KR" altLang="en-US" dirty="0" smtClean="0">
                <a:latin typeface="+mn-ea"/>
              </a:rPr>
              <a:t>이하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그  자료는 요인분석에 적합하지 않다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405352" y="217564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mtClean="0"/>
              <a:t> 요인분석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078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37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latin typeface="+mn-ea"/>
              </a:rPr>
              <a:t>요인 분석 </a:t>
            </a:r>
            <a:r>
              <a:rPr lang="en-US" altLang="ko-KR" smtClean="0">
                <a:latin typeface="+mn-ea"/>
              </a:rPr>
              <a:t>(Factor Analysis) </a:t>
            </a:r>
            <a:r>
              <a:rPr lang="ko-KR" altLang="en-US" smtClean="0">
                <a:latin typeface="+mn-ea"/>
              </a:rPr>
              <a:t>목적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자료의 요약 </a:t>
            </a:r>
            <a:r>
              <a:rPr lang="en-US" altLang="ko-KR" smtClean="0">
                <a:latin typeface="+mn-ea"/>
              </a:rPr>
              <a:t>: </a:t>
            </a:r>
            <a:r>
              <a:rPr lang="ko-KR" altLang="en-US" smtClean="0">
                <a:latin typeface="+mn-ea"/>
              </a:rPr>
              <a:t>변인을 몇 개의 공통된 변인으로 묶음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변인 구조 파악 </a:t>
            </a:r>
            <a:r>
              <a:rPr lang="en-US" altLang="ko-KR" smtClean="0">
                <a:latin typeface="+mn-ea"/>
              </a:rPr>
              <a:t>: </a:t>
            </a:r>
            <a:r>
              <a:rPr lang="ko-KR" altLang="en-US" smtClean="0">
                <a:latin typeface="+mn-ea"/>
              </a:rPr>
              <a:t>변인들의 상호관계 파악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독립성등</a:t>
            </a:r>
            <a:r>
              <a:rPr lang="en-US" altLang="ko-KR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불필요한 변인 제거 </a:t>
            </a:r>
            <a:r>
              <a:rPr lang="en-US" altLang="ko-KR" smtClean="0">
                <a:latin typeface="+mn-ea"/>
              </a:rPr>
              <a:t>: </a:t>
            </a:r>
            <a:r>
              <a:rPr lang="ko-KR" altLang="en-US" smtClean="0">
                <a:latin typeface="+mn-ea"/>
              </a:rPr>
              <a:t>중요도가 떨어진 변수 제거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측정 도구 타당성 검증 </a:t>
            </a:r>
            <a:r>
              <a:rPr lang="en-US" altLang="ko-KR" smtClean="0">
                <a:latin typeface="+mn-ea"/>
              </a:rPr>
              <a:t>: </a:t>
            </a:r>
            <a:r>
              <a:rPr lang="ko-KR" altLang="en-US" smtClean="0">
                <a:latin typeface="+mn-ea"/>
              </a:rPr>
              <a:t>변인들이 동일한 요인으로 묶이는지 확인 </a:t>
            </a:r>
            <a:r>
              <a:rPr lang="en-US" altLang="ko-KR" smtClean="0">
                <a:latin typeface="+mn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mtClean="0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요인 분석에 대한 활용 방안</a:t>
            </a:r>
            <a:r>
              <a:rPr lang="en-US" altLang="ko-KR" smtClean="0">
                <a:latin typeface="+mn-ea"/>
              </a:rPr>
              <a:t> </a:t>
            </a: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측정 도구가 정확히 측정했는지를 알아보기 위해서 측정 변수들이 동일한 요인으로 묶이는지를 검정한다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타당성 검정</a:t>
            </a:r>
            <a:r>
              <a:rPr lang="en-US" altLang="ko-KR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변수들의 상관관계가 높은 것끼리 묶어서 변수를 정제한다</a:t>
            </a:r>
            <a:r>
              <a:rPr lang="en-US" altLang="ko-KR" smtClean="0">
                <a:latin typeface="+mn-ea"/>
              </a:rPr>
              <a:t>. (</a:t>
            </a:r>
            <a:r>
              <a:rPr lang="ko-KR" altLang="en-US" smtClean="0">
                <a:latin typeface="+mn-ea"/>
              </a:rPr>
              <a:t>변수 축소</a:t>
            </a:r>
            <a:r>
              <a:rPr lang="en-US" altLang="ko-KR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변수의 중요도를 나타내는 요인적재량이 </a:t>
            </a:r>
            <a:r>
              <a:rPr lang="en-US" altLang="ko-KR" smtClean="0">
                <a:latin typeface="+mn-ea"/>
              </a:rPr>
              <a:t>0.4 </a:t>
            </a:r>
            <a:r>
              <a:rPr lang="ko-KR" altLang="en-US" smtClean="0">
                <a:latin typeface="+mn-ea"/>
              </a:rPr>
              <a:t>미만이면 설명력이 부족한 요인으로 판단하여 제거한다 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변수 제거</a:t>
            </a:r>
            <a:r>
              <a:rPr lang="en-US" altLang="ko-KR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요인분석에서 얻어지는 결과를 이용하여 상관분석이나 회귀분석의 설명변수로 활용한다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482252" y="379796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mtClean="0"/>
              <a:t> 요인분석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525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38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공통요인으로 변수 정제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특정 항목으로 묶여 지는데 사용되는 </a:t>
            </a:r>
            <a:r>
              <a:rPr lang="ko-KR" altLang="en-US" dirty="0" err="1" smtClean="0">
                <a:latin typeface="+mn-ea"/>
              </a:rPr>
              <a:t>요인수</a:t>
            </a:r>
            <a:r>
              <a:rPr lang="ko-KR" altLang="en-US" dirty="0" smtClean="0">
                <a:latin typeface="+mn-ea"/>
              </a:rPr>
              <a:t> 결정은 주성분 분석방법과 상관계수 행렬을 이용한 초기 </a:t>
            </a:r>
            <a:r>
              <a:rPr lang="ko-KR" altLang="en-US" dirty="0" err="1" smtClean="0">
                <a:latin typeface="+mn-ea"/>
              </a:rPr>
              <a:t>고유값을</a:t>
            </a:r>
            <a:r>
              <a:rPr lang="ko-KR" altLang="en-US" dirty="0" smtClean="0">
                <a:latin typeface="+mn-ea"/>
              </a:rPr>
              <a:t> 이용한다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단계</a:t>
            </a:r>
            <a:r>
              <a:rPr lang="en-US" altLang="ko-KR" dirty="0" smtClean="0">
                <a:latin typeface="+mn-ea"/>
              </a:rPr>
              <a:t>1] 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주성분 분석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err="1" smtClean="0">
                <a:latin typeface="+mn-ea"/>
              </a:rPr>
              <a:t>변동량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분산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에 영향을 주는 주요 성분을 분석하는 방법으로 요인분석에서 사용될 요인의 개수를 결정하는데 주로 이용된다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단계</a:t>
            </a:r>
            <a:r>
              <a:rPr lang="en-US" altLang="ko-KR" dirty="0" smtClean="0">
                <a:latin typeface="+mn-ea"/>
              </a:rPr>
              <a:t>2] </a:t>
            </a:r>
            <a:r>
              <a:rPr lang="ko-KR" altLang="en-US" dirty="0" err="1" smtClean="0">
                <a:solidFill>
                  <a:srgbClr val="002060"/>
                </a:solidFill>
                <a:latin typeface="+mn-ea"/>
              </a:rPr>
              <a:t>고유값으로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rgbClr val="002060"/>
                </a:solidFill>
                <a:latin typeface="+mn-ea"/>
              </a:rPr>
              <a:t>요인수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 분석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고유값이란</a:t>
            </a:r>
            <a:r>
              <a:rPr lang="ko-KR" altLang="en-US" dirty="0" smtClean="0">
                <a:latin typeface="+mn-ea"/>
              </a:rPr>
              <a:t> 어떤 행렬로부터 유도되는 </a:t>
            </a:r>
            <a:r>
              <a:rPr lang="ko-KR" altLang="en-US" dirty="0" err="1" smtClean="0">
                <a:latin typeface="+mn-ea"/>
              </a:rPr>
              <a:t>실수값을</a:t>
            </a:r>
            <a:r>
              <a:rPr lang="ko-KR" altLang="en-US" dirty="0" smtClean="0">
                <a:latin typeface="+mn-ea"/>
              </a:rPr>
              <a:t> 의미한다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일반적으로 </a:t>
            </a:r>
            <a:r>
              <a:rPr lang="ko-KR" altLang="en-US" dirty="0" err="1" smtClean="0">
                <a:latin typeface="+mn-ea"/>
              </a:rPr>
              <a:t>변화량의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총분산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을 기준으로 </a:t>
            </a:r>
            <a:r>
              <a:rPr lang="ko-KR" altLang="en-US" dirty="0" err="1" smtClean="0">
                <a:latin typeface="+mn-ea"/>
              </a:rPr>
              <a:t>요인수를</a:t>
            </a:r>
            <a:r>
              <a:rPr lang="ko-KR" altLang="en-US" dirty="0" smtClean="0">
                <a:latin typeface="+mn-ea"/>
              </a:rPr>
              <a:t> 결정하는데 이용된다</a:t>
            </a:r>
            <a:r>
              <a:rPr lang="en-US" altLang="ko-KR" dirty="0" smtClean="0">
                <a:latin typeface="+mn-ea"/>
              </a:rPr>
              <a:t>. </a:t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상관계수 행렬을 대상으로 초기 </a:t>
            </a:r>
            <a:r>
              <a:rPr lang="ko-KR" altLang="en-US" dirty="0" err="1" smtClean="0">
                <a:latin typeface="+mn-ea"/>
              </a:rPr>
              <a:t>고유값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요인수</a:t>
            </a:r>
            <a:r>
              <a:rPr lang="ko-KR" altLang="en-US" dirty="0" smtClean="0">
                <a:latin typeface="+mn-ea"/>
              </a:rPr>
              <a:t> 분석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err="1" smtClean="0">
                <a:latin typeface="+mn-ea"/>
              </a:rPr>
              <a:t>eigen</a:t>
            </a:r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 smtClean="0">
                <a:latin typeface="+mn-ea"/>
              </a:rPr>
              <a:t>은 상관계수 행렬을 대상으로 초기 </a:t>
            </a:r>
            <a:r>
              <a:rPr lang="ko-KR" altLang="en-US" dirty="0" err="1" smtClean="0">
                <a:latin typeface="+mn-ea"/>
              </a:rPr>
              <a:t>고유값과</a:t>
            </a:r>
            <a:r>
              <a:rPr lang="ko-KR" altLang="en-US" dirty="0" smtClean="0">
                <a:latin typeface="+mn-ea"/>
              </a:rPr>
              <a:t> 고유벡터를 계산하는 함수이다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482252" y="379796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mtClean="0"/>
              <a:t> 요인분석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847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39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변수간의 상관관계 분석과 요인분석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단계</a:t>
            </a:r>
            <a:r>
              <a:rPr lang="en-US" altLang="ko-KR" dirty="0" smtClean="0">
                <a:latin typeface="+mn-ea"/>
              </a:rPr>
              <a:t>1] </a:t>
            </a:r>
            <a:r>
              <a:rPr lang="ko-KR" altLang="en-US" dirty="0" smtClean="0">
                <a:latin typeface="+mn-ea"/>
              </a:rPr>
              <a:t>상관관계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 분석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변수 간의 상관성으로 공통요인 추출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단계</a:t>
            </a:r>
            <a:r>
              <a:rPr lang="en-US" altLang="ko-KR" dirty="0" smtClean="0">
                <a:latin typeface="+mn-ea"/>
              </a:rPr>
              <a:t>2] 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요인 </a:t>
            </a:r>
            <a:r>
              <a:rPr lang="ko-KR" altLang="en-US" dirty="0" err="1" smtClean="0">
                <a:solidFill>
                  <a:srgbClr val="002060"/>
                </a:solidFill>
                <a:latin typeface="+mn-ea"/>
              </a:rPr>
              <a:t>회전법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 적용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요인 해석이 어려운 경우 어느 한 요인을 높게 나타내기 위해서 </a:t>
            </a:r>
            <a:r>
              <a:rPr lang="ko-KR" altLang="en-US" dirty="0" err="1" smtClean="0">
                <a:latin typeface="+mn-ea"/>
              </a:rPr>
              <a:t>요인축을</a:t>
            </a:r>
            <a:r>
              <a:rPr lang="ko-KR" altLang="en-US" dirty="0" smtClean="0">
                <a:latin typeface="+mn-ea"/>
              </a:rPr>
              <a:t> 회전하는 방법이 있다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err="1" smtClean="0">
                <a:latin typeface="+mn-ea"/>
              </a:rPr>
              <a:t>베리멕스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회전법을</a:t>
            </a:r>
            <a:r>
              <a:rPr lang="ko-KR" altLang="en-US" dirty="0" smtClean="0">
                <a:latin typeface="+mn-ea"/>
              </a:rPr>
              <a:t> 기본으로 사용한다</a:t>
            </a:r>
            <a:r>
              <a:rPr lang="en-US" altLang="ko-KR" dirty="0" smtClean="0">
                <a:latin typeface="+mn-ea"/>
              </a:rPr>
              <a:t>.</a:t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- </a:t>
            </a:r>
            <a:r>
              <a:rPr lang="ko-KR" altLang="en-US" sz="1600" dirty="0" smtClean="0">
                <a:latin typeface="+mn-ea"/>
              </a:rPr>
              <a:t>요인분석결과에서 만약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p-value </a:t>
            </a:r>
            <a:r>
              <a:rPr lang="ko-KR" altLang="en-US" sz="1600" dirty="0" smtClean="0">
                <a:latin typeface="+mn-ea"/>
              </a:rPr>
              <a:t>값이 </a:t>
            </a:r>
            <a:r>
              <a:rPr lang="en-US" altLang="ko-KR" sz="1600" dirty="0" smtClean="0">
                <a:latin typeface="+mn-ea"/>
              </a:rPr>
              <a:t>0.05 </a:t>
            </a:r>
            <a:r>
              <a:rPr lang="ko-KR" altLang="en-US" sz="1600" dirty="0" smtClean="0">
                <a:latin typeface="+mn-ea"/>
              </a:rPr>
              <a:t>미만이면 요인수가 부족하다는 의미로 </a:t>
            </a:r>
            <a:r>
              <a:rPr lang="ko-KR" altLang="en-US" sz="1600" dirty="0" err="1" smtClean="0">
                <a:latin typeface="+mn-ea"/>
              </a:rPr>
              <a:t>요인수를</a:t>
            </a:r>
            <a:r>
              <a:rPr lang="ko-KR" altLang="en-US" sz="1600" dirty="0" smtClean="0">
                <a:latin typeface="+mn-ea"/>
              </a:rPr>
              <a:t> 늘려서 다시 분석을 수행해야 한다</a:t>
            </a:r>
            <a:r>
              <a:rPr lang="en-US" altLang="ko-KR" sz="1600" dirty="0" smtClean="0">
                <a:latin typeface="+mn-ea"/>
              </a:rPr>
              <a:t>.</a:t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-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Uniqueness</a:t>
            </a:r>
            <a:r>
              <a:rPr lang="ko-KR" altLang="en-US" sz="1600" dirty="0" smtClean="0">
                <a:latin typeface="+mn-ea"/>
              </a:rPr>
              <a:t>항목은 유효성을 판단하여 제시한 값으로 통상 </a:t>
            </a:r>
            <a:r>
              <a:rPr lang="en-US" altLang="ko-KR" sz="1600" dirty="0" smtClean="0">
                <a:latin typeface="+mn-ea"/>
              </a:rPr>
              <a:t>0.5</a:t>
            </a:r>
            <a:r>
              <a:rPr lang="ko-KR" altLang="en-US" sz="1600" dirty="0" smtClean="0">
                <a:latin typeface="+mn-ea"/>
              </a:rPr>
              <a:t>이하이면 유효한 것으로 본다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-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Loading </a:t>
            </a:r>
            <a:r>
              <a:rPr lang="ko-KR" altLang="en-US" sz="1600" dirty="0" smtClean="0">
                <a:latin typeface="+mn-ea"/>
              </a:rPr>
              <a:t>항목은 요인 </a:t>
            </a:r>
            <a:r>
              <a:rPr lang="ko-KR" altLang="en-US" sz="1600" dirty="0" err="1" smtClean="0">
                <a:latin typeface="+mn-ea"/>
              </a:rPr>
              <a:t>적재값</a:t>
            </a:r>
            <a:r>
              <a:rPr lang="en-US" altLang="ko-KR" sz="1600" dirty="0" smtClean="0">
                <a:latin typeface="+mn-ea"/>
              </a:rPr>
              <a:t>(Loadings)</a:t>
            </a:r>
            <a:r>
              <a:rPr lang="ko-KR" altLang="en-US" sz="1600" dirty="0" smtClean="0">
                <a:latin typeface="+mn-ea"/>
              </a:rPr>
              <a:t>를 보여주는 항목으로 각 변수와 해당 요인 간의 상관관계계수를 제시한다</a:t>
            </a:r>
            <a:r>
              <a:rPr lang="en-US" altLang="ko-KR" sz="1600" dirty="0" smtClean="0">
                <a:latin typeface="+mn-ea"/>
              </a:rPr>
              <a:t>. </a:t>
            </a:r>
            <a:br>
              <a:rPr lang="en-US" altLang="ko-KR" sz="1600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요인 </a:t>
            </a:r>
            <a:r>
              <a:rPr lang="ko-KR" altLang="en-US" sz="1600" dirty="0" err="1" smtClean="0">
                <a:latin typeface="+mn-ea"/>
              </a:rPr>
              <a:t>적재값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요인 </a:t>
            </a:r>
            <a:r>
              <a:rPr lang="ko-KR" altLang="en-US" sz="1600" dirty="0" err="1" smtClean="0">
                <a:latin typeface="+mn-ea"/>
              </a:rPr>
              <a:t>부하량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이 통상 </a:t>
            </a:r>
            <a:r>
              <a:rPr lang="en-US" altLang="ko-KR" sz="1600" dirty="0" smtClean="0">
                <a:latin typeface="+mn-ea"/>
              </a:rPr>
              <a:t>+0.4 </a:t>
            </a:r>
            <a:r>
              <a:rPr lang="ko-KR" altLang="en-US" sz="1600" dirty="0" smtClean="0">
                <a:latin typeface="+mn-ea"/>
              </a:rPr>
              <a:t>이상이면 </a:t>
            </a:r>
            <a:r>
              <a:rPr lang="ko-KR" altLang="en-US" sz="1600" dirty="0" err="1" smtClean="0">
                <a:latin typeface="+mn-ea"/>
              </a:rPr>
              <a:t>유의하다고</a:t>
            </a:r>
            <a:r>
              <a:rPr lang="ko-KR" altLang="en-US" sz="1600" dirty="0" smtClean="0">
                <a:latin typeface="+mn-ea"/>
              </a:rPr>
              <a:t> 볼 수 있다</a:t>
            </a:r>
            <a:r>
              <a:rPr lang="en-US" altLang="ko-KR" sz="1600" dirty="0" smtClean="0">
                <a:latin typeface="+mn-ea"/>
              </a:rPr>
              <a:t>.</a:t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+0.4 </a:t>
            </a:r>
            <a:r>
              <a:rPr lang="ko-KR" altLang="en-US" sz="1600" dirty="0" smtClean="0">
                <a:latin typeface="+mn-ea"/>
              </a:rPr>
              <a:t>미만이면 설명력이 부족한 요인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중요도가 낮은 변수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으로 판단할 수 있다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-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SS loadings </a:t>
            </a:r>
            <a:r>
              <a:rPr lang="ko-KR" altLang="en-US" sz="1600" dirty="0" smtClean="0">
                <a:latin typeface="+mn-ea"/>
              </a:rPr>
              <a:t>항목은 각 요인 </a:t>
            </a:r>
            <a:r>
              <a:rPr lang="ko-KR" altLang="en-US" sz="1600" dirty="0" err="1" smtClean="0">
                <a:latin typeface="+mn-ea"/>
              </a:rPr>
              <a:t>적재값의</a:t>
            </a:r>
            <a:r>
              <a:rPr lang="ko-KR" altLang="en-US" sz="1600" dirty="0" smtClean="0">
                <a:latin typeface="+mn-ea"/>
              </a:rPr>
              <a:t> 제곱의 합을 제시한 값으로 각 요인의 설명력을 보여준다</a:t>
            </a:r>
            <a:r>
              <a:rPr lang="en-US" altLang="ko-KR" sz="1600" dirty="0" smtClean="0">
                <a:latin typeface="+mn-ea"/>
              </a:rPr>
              <a:t>.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-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Proportion </a:t>
            </a:r>
            <a:r>
              <a:rPr lang="en-US" altLang="ko-KR" sz="1600" dirty="0" err="1" smtClean="0">
                <a:solidFill>
                  <a:srgbClr val="C00000"/>
                </a:solidFill>
                <a:latin typeface="+mn-ea"/>
              </a:rPr>
              <a:t>Var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항목은 설명된 요인의 분산 비율로 각 요인이 차지하는 설명력의 비율이다</a:t>
            </a:r>
            <a:r>
              <a:rPr lang="en-US" altLang="ko-KR" sz="1600" dirty="0" smtClean="0">
                <a:latin typeface="+mn-ea"/>
              </a:rPr>
              <a:t>.</a:t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-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Cumulative </a:t>
            </a:r>
            <a:r>
              <a:rPr lang="en-US" altLang="ko-KR" sz="1600" dirty="0" err="1" smtClean="0">
                <a:solidFill>
                  <a:srgbClr val="C00000"/>
                </a:solidFill>
                <a:latin typeface="+mn-ea"/>
              </a:rPr>
              <a:t>Var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항목은 누적 분산 비율로 요인의 분산 비율을 누적하여 제시한 값으로 정보손실이 너무 크면 요인분석의 의미가 없어진다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14785" y="2816269"/>
            <a:ext cx="10187412" cy="659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actanal(dataset, factors=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요인수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, rotation=“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요인회전법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“ )</a:t>
            </a:r>
          </a:p>
          <a:p>
            <a:r>
              <a:rPr lang="en-US" altLang="ko-KR" sz="160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cores =“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요인점수 계산 방법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＂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82252" y="379796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smtClean="0"/>
              <a:t> 요인분석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3378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35243" y="1066207"/>
            <a:ext cx="11079997" cy="9875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1800" b="1" dirty="0" err="1" smtClean="0"/>
              <a:t>피셔의</a:t>
            </a:r>
            <a:r>
              <a:rPr lang="ko-KR" altLang="en-US" sz="1800" b="1" dirty="0" smtClean="0"/>
              <a:t> 정확 검정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표본 수가 적거나 표본이 분할표의 셀에 매우 치우치게 분포되어 있다면 </a:t>
            </a:r>
            <a:r>
              <a:rPr lang="ko-KR" altLang="en-US" sz="1800" dirty="0" err="1" smtClean="0"/>
              <a:t>카이</a:t>
            </a:r>
            <a:r>
              <a:rPr lang="ko-KR" altLang="en-US" sz="1800" dirty="0" smtClean="0"/>
              <a:t> 제곱 검정의 결과가 부정확할 수 있다</a:t>
            </a:r>
            <a:r>
              <a:rPr lang="en-US" altLang="ko-KR" sz="1800" dirty="0" smtClean="0"/>
              <a:t>.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85137" y="2309654"/>
            <a:ext cx="9697452" cy="1251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fisher.test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x,      # </a:t>
            </a:r>
            <a:r>
              <a:rPr lang="ko-KR" altLang="en-US" sz="1600" b="1" dirty="0">
                <a:solidFill>
                  <a:srgbClr val="002060"/>
                </a:solidFill>
              </a:rPr>
              <a:t>행렬 형태의 이차원 </a:t>
            </a:r>
            <a:r>
              <a:rPr lang="ko-KR" altLang="en-US" sz="1600" b="1" dirty="0" err="1">
                <a:solidFill>
                  <a:srgbClr val="002060"/>
                </a:solidFill>
              </a:rPr>
              <a:t>분할표</a:t>
            </a:r>
            <a:r>
              <a:rPr lang="ko-KR" altLang="en-US" sz="1600" b="1" dirty="0">
                <a:solidFill>
                  <a:srgbClr val="002060"/>
                </a:solidFill>
              </a:rPr>
              <a:t> 또는 </a:t>
            </a:r>
            <a:r>
              <a:rPr lang="ko-KR" altLang="en-US" sz="1600" b="1" dirty="0" err="1">
                <a:solidFill>
                  <a:srgbClr val="002060"/>
                </a:solidFill>
              </a:rPr>
              <a:t>팩터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>
                <a:solidFill>
                  <a:srgbClr val="002060"/>
                </a:solidFill>
              </a:rPr>
              <a:t>y=NULL, # </a:t>
            </a:r>
            <a:r>
              <a:rPr lang="ko-KR" altLang="en-US" sz="1600" b="1" dirty="0" err="1">
                <a:solidFill>
                  <a:srgbClr val="002060"/>
                </a:solidFill>
              </a:rPr>
              <a:t>팩터</a:t>
            </a:r>
            <a:r>
              <a:rPr lang="en-US" altLang="ko-KR" sz="1600" b="1" dirty="0">
                <a:solidFill>
                  <a:srgbClr val="002060"/>
                </a:solidFill>
              </a:rPr>
              <a:t>. x</a:t>
            </a:r>
            <a:r>
              <a:rPr lang="ko-KR" altLang="en-US" sz="1600" b="1" dirty="0">
                <a:solidFill>
                  <a:srgbClr val="002060"/>
                </a:solidFill>
              </a:rPr>
              <a:t>가 행렬이면 무시된다</a:t>
            </a:r>
            <a:r>
              <a:rPr lang="en-US" altLang="ko-KR" sz="1600" b="1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alternative="</a:t>
            </a:r>
            <a:r>
              <a:rPr lang="en-US" altLang="ko-KR" sz="1600" b="1" dirty="0" err="1">
                <a:solidFill>
                  <a:srgbClr val="002060"/>
                </a:solidFill>
              </a:rPr>
              <a:t>two.sided</a:t>
            </a:r>
            <a:r>
              <a:rPr lang="en-US" altLang="ko-KR" sz="1600" b="1" dirty="0">
                <a:solidFill>
                  <a:srgbClr val="002060"/>
                </a:solidFill>
              </a:rPr>
              <a:t>" # </a:t>
            </a:r>
            <a:r>
              <a:rPr lang="ko-KR" altLang="en-US" sz="1600" b="1" dirty="0">
                <a:solidFill>
                  <a:srgbClr val="002060"/>
                </a:solidFill>
              </a:rPr>
              <a:t>대립가설로 </a:t>
            </a:r>
            <a:r>
              <a:rPr lang="en-US" altLang="ko-KR" sz="1600" b="1" dirty="0" err="1">
                <a:solidFill>
                  <a:srgbClr val="002060"/>
                </a:solidFill>
              </a:rPr>
              <a:t>two.sided</a:t>
            </a:r>
            <a:r>
              <a:rPr lang="ko-KR" altLang="en-US" sz="1600" b="1" dirty="0">
                <a:solidFill>
                  <a:srgbClr val="002060"/>
                </a:solidFill>
              </a:rPr>
              <a:t>는 양측 검정</a:t>
            </a:r>
            <a:r>
              <a:rPr lang="en-US" altLang="ko-KR" sz="1600" b="1" dirty="0">
                <a:solidFill>
                  <a:srgbClr val="002060"/>
                </a:solidFill>
              </a:rPr>
              <a:t>, less</a:t>
            </a:r>
            <a:r>
              <a:rPr lang="ko-KR" altLang="en-US" sz="1600" b="1" dirty="0">
                <a:solidFill>
                  <a:srgbClr val="002060"/>
                </a:solidFill>
              </a:rPr>
              <a:t>는 작다</a:t>
            </a:r>
            <a:r>
              <a:rPr lang="en-US" altLang="ko-KR" sz="1600" b="1" dirty="0">
                <a:solidFill>
                  <a:srgbClr val="002060"/>
                </a:solidFill>
              </a:rPr>
              <a:t>, greater</a:t>
            </a:r>
            <a:r>
              <a:rPr lang="ko-KR" altLang="en-US" sz="1600" b="1" dirty="0">
                <a:solidFill>
                  <a:srgbClr val="002060"/>
                </a:solidFill>
              </a:rPr>
              <a:t>는 </a:t>
            </a:r>
            <a:r>
              <a:rPr lang="ko-KR" altLang="en-US" sz="1600" b="1" dirty="0" err="1">
                <a:solidFill>
                  <a:srgbClr val="002060"/>
                </a:solidFill>
              </a:rPr>
              <a:t>크다를</a:t>
            </a:r>
            <a:r>
              <a:rPr lang="ko-KR" altLang="en-US" sz="1600" b="1" dirty="0">
                <a:solidFill>
                  <a:srgbClr val="002060"/>
                </a:solidFill>
              </a:rPr>
              <a:t> 의미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en-US" altLang="ko-KR" sz="1600" b="1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85137" y="4014468"/>
            <a:ext cx="9697452" cy="1251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MASS::survey </a:t>
            </a:r>
            <a:r>
              <a:rPr lang="ko-KR" altLang="en-US" sz="1600" dirty="0" smtClean="0">
                <a:solidFill>
                  <a:schemeClr val="tx1"/>
                </a:solidFill>
              </a:rPr>
              <a:t>데이터에서 손 글씨를 어느 손으로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쓰는지와</a:t>
            </a:r>
            <a:r>
              <a:rPr lang="ko-KR" altLang="en-US" sz="1600" dirty="0" smtClean="0">
                <a:solidFill>
                  <a:schemeClr val="tx1"/>
                </a:solidFill>
              </a:rPr>
              <a:t> 박수를 칠 때 어느 손이 위로 가는지 사이의 경우에 대해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피셔의</a:t>
            </a:r>
            <a:r>
              <a:rPr lang="ko-KR" altLang="en-US" sz="1600" dirty="0" smtClean="0">
                <a:solidFill>
                  <a:schemeClr val="tx1"/>
                </a:solidFill>
              </a:rPr>
              <a:t> 정확 검정을 수행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xtabs</a:t>
            </a:r>
            <a:r>
              <a:rPr lang="en-US" altLang="ko-KR" sz="1600" dirty="0" smtClean="0">
                <a:solidFill>
                  <a:schemeClr val="tx1"/>
                </a:solidFill>
              </a:rPr>
              <a:t>(~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W.Hnd</a:t>
            </a:r>
            <a:r>
              <a:rPr lang="en-US" altLang="ko-KR" sz="1600" dirty="0" smtClean="0">
                <a:solidFill>
                  <a:schemeClr val="tx1"/>
                </a:solidFill>
              </a:rPr>
              <a:t> + Clap, data=survey)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chisq.test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xtabs</a:t>
            </a:r>
            <a:r>
              <a:rPr lang="en-US" altLang="ko-KR" sz="1600" dirty="0" smtClean="0">
                <a:solidFill>
                  <a:schemeClr val="tx1"/>
                </a:solidFill>
              </a:rPr>
              <a:t>(~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W.Hnd</a:t>
            </a:r>
            <a:r>
              <a:rPr lang="en-US" altLang="ko-KR" sz="1600" dirty="0" smtClean="0">
                <a:solidFill>
                  <a:schemeClr val="tx1"/>
                </a:solidFill>
              </a:rPr>
              <a:t> + Clap, data=survey))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fisher.test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xtabs</a:t>
            </a:r>
            <a:r>
              <a:rPr lang="en-US" altLang="ko-KR" sz="1600" dirty="0" smtClean="0">
                <a:solidFill>
                  <a:schemeClr val="tx1"/>
                </a:solidFill>
              </a:rPr>
              <a:t>(~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W.Hnd</a:t>
            </a:r>
            <a:r>
              <a:rPr lang="en-US" altLang="ko-KR" sz="1600" dirty="0" smtClean="0">
                <a:solidFill>
                  <a:schemeClr val="tx1"/>
                </a:solidFill>
              </a:rPr>
              <a:t> + Clap, data=survey))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27828" y="5569953"/>
            <a:ext cx="10187412" cy="659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연구가설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(H1) :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글씨를 쓰는 손이 박수 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칠때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 위로 가는지 관련이 있다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 (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독립이 아니다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귀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무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가설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H0)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글씨를 쓰는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손이 박수 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칠때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 위로 가는지 관련이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없다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 (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독립이다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40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latin typeface="+mn-ea"/>
              </a:rPr>
              <a:t>베리맥스 요인회전법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요인분석을 실시하면 요인행렬이 구해지는데</a:t>
            </a:r>
            <a:r>
              <a:rPr lang="en-US" altLang="ko-KR" smtClean="0">
                <a:latin typeface="+mn-ea"/>
              </a:rPr>
              <a:t>, </a:t>
            </a:r>
            <a:r>
              <a:rPr lang="ko-KR" altLang="en-US" smtClean="0">
                <a:latin typeface="+mn-ea"/>
              </a:rPr>
              <a:t>이 행렬은 어떤 변수들이 어떤 요인에 의해 높게 관계 되어 있는지를 보여주지 않는다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따라서 요인축의 회전을 통해서 특정 변수가 어떤 요인과 관계가 있는지를 나타내주어야 한다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요인회전법은 직각회전과 사각회전 방식이 있다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직각회전 방식인 베리멕스</a:t>
            </a:r>
            <a:r>
              <a:rPr lang="en-US" altLang="ko-KR" smtClean="0">
                <a:latin typeface="+mn-ea"/>
              </a:rPr>
              <a:t>(varimax)</a:t>
            </a:r>
            <a:r>
              <a:rPr lang="ko-KR" altLang="en-US" smtClean="0">
                <a:latin typeface="+mn-ea"/>
              </a:rPr>
              <a:t>는</a:t>
            </a:r>
            <a:r>
              <a:rPr lang="en-US" altLang="ko-KR" smtClean="0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요인행렬의 열</a:t>
            </a:r>
            <a:r>
              <a:rPr lang="en-US" altLang="ko-KR" smtClean="0">
                <a:latin typeface="+mn-ea"/>
              </a:rPr>
              <a:t>(Column)</a:t>
            </a:r>
            <a:r>
              <a:rPr lang="ko-KR" altLang="en-US" smtClean="0">
                <a:latin typeface="+mn-ea"/>
              </a:rPr>
              <a:t>에 위치한 변수들의 분산 합계가 최대화되도록 요인 적재량 </a:t>
            </a:r>
            <a:r>
              <a:rPr lang="en-US" altLang="ko-KR" smtClean="0">
                <a:latin typeface="+mn-ea"/>
              </a:rPr>
              <a:t>+1, -1, 0</a:t>
            </a:r>
            <a:r>
              <a:rPr lang="ko-KR" altLang="en-US" smtClean="0">
                <a:latin typeface="+mn-ea"/>
              </a:rPr>
              <a:t>에 가깝도록 해주는 회전법으로 각 요인 간의 상관관계가 없다고 자정한 경우 사용되는 방법이다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05352" y="221116"/>
            <a:ext cx="10972800" cy="432000"/>
          </a:xfrm>
        </p:spPr>
        <p:txBody>
          <a:bodyPr>
            <a:noAutofit/>
          </a:bodyPr>
          <a:lstStyle/>
          <a:p>
            <a:r>
              <a:rPr lang="ko-KR" altLang="en-US" sz="2800" smtClean="0"/>
              <a:t> 요인분석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7700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41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latin typeface="+mn-ea"/>
              </a:rPr>
              <a:t>요인점수를 이용한 요인적재량 시각화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요인분석에서 요인점수는 각 관측치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표준화된 값</a:t>
            </a:r>
            <a:r>
              <a:rPr lang="en-US" altLang="ko-KR" smtClean="0">
                <a:latin typeface="+mn-ea"/>
              </a:rPr>
              <a:t>)</a:t>
            </a:r>
            <a:r>
              <a:rPr lang="ko-KR" altLang="en-US" smtClean="0">
                <a:latin typeface="+mn-ea"/>
              </a:rPr>
              <a:t>와 요인 간의 관계를 통해서 구해진 점수를 의미한다</a:t>
            </a:r>
            <a:r>
              <a:rPr lang="en-US" altLang="ko-KR" smtClean="0">
                <a:latin typeface="+mn-ea"/>
              </a:rPr>
              <a:t>. </a:t>
            </a:r>
            <a:r>
              <a:rPr lang="ko-KR" altLang="en-US" smtClean="0">
                <a:latin typeface="+mn-ea"/>
              </a:rPr>
              <a:t>관측치의 길이와 동일하다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요인 점수를 얻기 위해서는 </a:t>
            </a:r>
            <a:r>
              <a:rPr lang="en-US" altLang="ko-KR" smtClean="0">
                <a:latin typeface="+mn-ea"/>
              </a:rPr>
              <a:t>scores </a:t>
            </a:r>
            <a:r>
              <a:rPr lang="ko-KR" altLang="en-US" smtClean="0">
                <a:latin typeface="+mn-ea"/>
              </a:rPr>
              <a:t>속성</a:t>
            </a:r>
            <a:r>
              <a:rPr lang="en-US" altLang="ko-KR" smtClean="0">
                <a:latin typeface="+mn-ea"/>
              </a:rPr>
              <a:t>(scores=“regression” : </a:t>
            </a:r>
            <a:r>
              <a:rPr lang="ko-KR" altLang="en-US" smtClean="0">
                <a:latin typeface="+mn-ea"/>
              </a:rPr>
              <a:t>회귀분석으로 요인점수 계산</a:t>
            </a:r>
            <a:r>
              <a:rPr lang="en-US" altLang="ko-KR" smtClean="0">
                <a:latin typeface="+mn-ea"/>
              </a:rPr>
              <a:t>)</a:t>
            </a:r>
            <a:r>
              <a:rPr lang="ko-KR" altLang="en-US" smtClean="0">
                <a:latin typeface="+mn-ea"/>
              </a:rPr>
              <a:t>을 지정해야 한다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smtClean="0"/>
              <a:t> 요인분석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410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latin typeface="+mn-ea"/>
              </a:rPr>
              <a:t>요인별</a:t>
            </a:r>
            <a:r>
              <a:rPr lang="ko-KR" altLang="en-US" dirty="0" smtClean="0">
                <a:latin typeface="+mn-ea"/>
              </a:rPr>
              <a:t> 변수 묶기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요인분석을 통해서 각 요인에 속하는 입력변수들을 묶어서 파생변수를 생성할 수 있는데 이러한 파생변수는 상관분석이나 회귀분석에서 독립변수로 사용할 수 있다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파생 변수는 </a:t>
            </a:r>
            <a:r>
              <a:rPr lang="ko-KR" altLang="en-US" dirty="0" err="1" smtClean="0">
                <a:latin typeface="+mn-ea"/>
              </a:rPr>
              <a:t>가독성과</a:t>
            </a:r>
            <a:r>
              <a:rPr lang="ko-KR" altLang="en-US" dirty="0" smtClean="0">
                <a:latin typeface="+mn-ea"/>
              </a:rPr>
              <a:t> 설득력이 가장 높은 산술평균 방식을 적용하여 생성할 수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단계</a:t>
            </a:r>
            <a:r>
              <a:rPr lang="en-US" altLang="ko-KR" dirty="0" smtClean="0">
                <a:latin typeface="+mn-ea"/>
              </a:rPr>
              <a:t>1 ] </a:t>
            </a:r>
            <a:r>
              <a:rPr lang="ko-KR" altLang="en-US" dirty="0" err="1" smtClean="0">
                <a:latin typeface="+mn-ea"/>
              </a:rPr>
              <a:t>요인별</a:t>
            </a:r>
            <a:r>
              <a:rPr lang="ko-KR" altLang="en-US" dirty="0" smtClean="0">
                <a:latin typeface="+mn-ea"/>
              </a:rPr>
              <a:t> 파생변수를 대상으로 데이터프레임 생성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단계</a:t>
            </a:r>
            <a:r>
              <a:rPr lang="en-US" altLang="ko-KR" dirty="0" smtClean="0">
                <a:latin typeface="+mn-ea"/>
              </a:rPr>
              <a:t>2 ] </a:t>
            </a:r>
            <a:r>
              <a:rPr lang="ko-KR" altLang="en-US" dirty="0" err="1" smtClean="0">
                <a:latin typeface="+mn-ea"/>
              </a:rPr>
              <a:t>요인별</a:t>
            </a:r>
            <a:r>
              <a:rPr lang="ko-KR" altLang="en-US" dirty="0" smtClean="0">
                <a:latin typeface="+mn-ea"/>
              </a:rPr>
              <a:t> 산술평균 계산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단계</a:t>
            </a:r>
            <a:r>
              <a:rPr lang="en-US" altLang="ko-KR" dirty="0" smtClean="0">
                <a:latin typeface="+mn-ea"/>
              </a:rPr>
              <a:t>3 ] </a:t>
            </a:r>
            <a:r>
              <a:rPr lang="ko-KR" altLang="en-US" dirty="0" smtClean="0">
                <a:latin typeface="+mn-ea"/>
              </a:rPr>
              <a:t>상관관계 분석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smtClean="0"/>
              <a:t> 요인분석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527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43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잘못 분류된 요인 제거로 변수 정제 실습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요인분석을 위해서 </a:t>
            </a:r>
            <a:r>
              <a:rPr lang="en-US" altLang="ko-KR" dirty="0" err="1" smtClean="0">
                <a:latin typeface="+mn-ea"/>
              </a:rPr>
              <a:t>spss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에서 사용되는 데이터를 </a:t>
            </a:r>
            <a:r>
              <a:rPr lang="en-US" altLang="ko-KR" dirty="0" smtClean="0">
                <a:latin typeface="+mn-ea"/>
              </a:rPr>
              <a:t>R</a:t>
            </a:r>
            <a:r>
              <a:rPr lang="ko-KR" altLang="en-US" dirty="0" smtClean="0">
                <a:latin typeface="+mn-ea"/>
              </a:rPr>
              <a:t>로 가져오기 위해서 </a:t>
            </a:r>
            <a:r>
              <a:rPr lang="en-US" altLang="ko-KR" dirty="0" err="1" smtClean="0">
                <a:latin typeface="+mn-ea"/>
              </a:rPr>
              <a:t>memisc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패키지를 설치하고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패키지에서 제공되는 </a:t>
            </a:r>
            <a:r>
              <a:rPr lang="en-US" altLang="ko-KR" dirty="0" err="1" smtClean="0">
                <a:latin typeface="+mn-ea"/>
              </a:rPr>
              <a:t>spss.system.file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함수를 이용하여 데이터를 가져온 후 데이터프레임으로 변경하여 요인분석을 위한 데이터를 준비한다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smtClean="0"/>
              <a:t> 요인분석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7317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5352" y="283109"/>
            <a:ext cx="10972800" cy="432000"/>
          </a:xfrm>
        </p:spPr>
        <p:txBody>
          <a:bodyPr>
            <a:noAutofit/>
          </a:bodyPr>
          <a:lstStyle/>
          <a:p>
            <a:r>
              <a:rPr lang="ko-KR" altLang="en-US" sz="2800" smtClean="0"/>
              <a:t>상관관계 분석</a:t>
            </a:r>
            <a:endParaRPr lang="ko-KR" altLang="en-US" sz="28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44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latin typeface="+mn-ea"/>
              </a:rPr>
              <a:t>상관관계 분석</a:t>
            </a:r>
            <a:r>
              <a:rPr lang="en-US" altLang="ko-KR" smtClean="0">
                <a:latin typeface="+mn-ea"/>
              </a:rPr>
              <a:t>(Correlation Analysis)</a:t>
            </a:r>
            <a:r>
              <a:rPr lang="ko-KR" altLang="en-US" smtClean="0">
                <a:latin typeface="+mn-ea"/>
              </a:rPr>
              <a:t> 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변수 간의 관련성을 분석하기 위해 사용하는 분석방법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하나의 변수가 다른 변수와 관련성이 있는지</a:t>
            </a:r>
            <a:r>
              <a:rPr lang="en-US" altLang="ko-KR" smtClean="0">
                <a:latin typeface="+mn-ea"/>
              </a:rPr>
              <a:t>, </a:t>
            </a:r>
            <a:r>
              <a:rPr lang="ko-KR" altLang="en-US" smtClean="0">
                <a:latin typeface="+mn-ea"/>
              </a:rPr>
              <a:t>있다면 어느 정도의 관련성이 있는지를 개관할 수 있는 분석기법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예</a:t>
            </a:r>
            <a:r>
              <a:rPr lang="en-US" altLang="ko-KR" smtClean="0">
                <a:latin typeface="+mn-ea"/>
              </a:rPr>
              <a:t>) </a:t>
            </a:r>
            <a:r>
              <a:rPr lang="ko-KR" altLang="en-US" smtClean="0">
                <a:latin typeface="+mn-ea"/>
              </a:rPr>
              <a:t>광고량과 브랜드 인지도의 관련성</a:t>
            </a:r>
            <a:r>
              <a:rPr lang="en-US" altLang="ko-KR" smtClean="0">
                <a:latin typeface="+mn-ea"/>
              </a:rPr>
              <a:t>, </a:t>
            </a:r>
            <a:r>
              <a:rPr lang="ko-KR" altLang="en-US" smtClean="0">
                <a:latin typeface="+mn-ea"/>
              </a:rPr>
              <a:t>광고비와 매출액 사이의 관련성 등을 분석하는데 이용한다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>
                <a:latin typeface="+mn-ea"/>
              </a:rPr>
              <a:t>상관관계 분석</a:t>
            </a:r>
            <a:r>
              <a:rPr lang="en-US" altLang="ko-KR">
                <a:latin typeface="+mn-ea"/>
              </a:rPr>
              <a:t>(Correlation Analysis)</a:t>
            </a:r>
            <a:r>
              <a:rPr lang="ko-KR" altLang="en-US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중요사항</a:t>
            </a: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회귀분석에서 변수 간의 인과관계를 분석하기 전에 변수 간의 관련성을 분석하는 선행자료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가설 검정 전 수행</a:t>
            </a:r>
            <a:r>
              <a:rPr lang="en-US" altLang="ko-KR" smtClean="0">
                <a:latin typeface="+mn-ea"/>
              </a:rPr>
              <a:t>)</a:t>
            </a:r>
            <a:r>
              <a:rPr lang="ko-KR" altLang="en-US" smtClean="0">
                <a:latin typeface="+mn-ea"/>
              </a:rPr>
              <a:t>로 이용한다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변수 간의 관련성은 상관계수인 피어슨</a:t>
            </a:r>
            <a:r>
              <a:rPr lang="en-US" altLang="ko-KR" smtClean="0">
                <a:latin typeface="+mn-ea"/>
              </a:rPr>
              <a:t>(Pearson) R </a:t>
            </a:r>
            <a:r>
              <a:rPr lang="ko-KR" altLang="en-US" smtClean="0">
                <a:latin typeface="+mn-ea"/>
              </a:rPr>
              <a:t>계수를 이용해 관련성의 유무와 정도를 파악한다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상관관계 분석의 척도인 피어슨 상관계수</a:t>
            </a:r>
            <a:r>
              <a:rPr lang="en-US" altLang="ko-KR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R</a:t>
            </a:r>
            <a:r>
              <a:rPr lang="ko-KR" altLang="en-US" smtClean="0">
                <a:latin typeface="+mn-ea"/>
              </a:rPr>
              <a:t>과 상관관계 정도</a:t>
            </a: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879241"/>
              </p:ext>
            </p:extLst>
          </p:nvPr>
        </p:nvGraphicFramePr>
        <p:xfrm>
          <a:off x="1423469" y="4448026"/>
          <a:ext cx="5486378" cy="2034384"/>
        </p:xfrm>
        <a:graphic>
          <a:graphicData uri="http://schemas.openxmlformats.org/drawingml/2006/table">
            <a:tbl>
              <a:tblPr/>
              <a:tblGrid>
                <a:gridCol w="3038549"/>
                <a:gridCol w="2447829"/>
              </a:tblGrid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+mn-ea"/>
                        </a:rPr>
                        <a:t>피어슨</a:t>
                      </a:r>
                      <a:r>
                        <a:rPr lang="ko-KR" altLang="en-US" sz="1600" dirty="0" smtClean="0">
                          <a:latin typeface="+mn-ea"/>
                        </a:rPr>
                        <a:t> 상관계수</a:t>
                      </a:r>
                      <a:r>
                        <a:rPr lang="en-US" altLang="ko-KR" sz="1600" dirty="0" smtClean="0">
                          <a:latin typeface="+mn-ea"/>
                        </a:rPr>
                        <a:t> R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smtClean="0">
                          <a:latin typeface="+mn-ea"/>
                        </a:rPr>
                        <a:t>상관관계 정도</a:t>
                      </a:r>
                      <a:endParaRPr lang="en-US" altLang="ko-KR" sz="1600">
                        <a:latin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±0.9</a:t>
                      </a:r>
                      <a:r>
                        <a:rPr lang="ko-KR" altLang="en-US" sz="1600" smtClean="0"/>
                        <a:t>이상 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매우 높은 상관관계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±0.9 ~ ±0.7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 </a:t>
                      </a:r>
                      <a:r>
                        <a:rPr lang="ko-KR" altLang="en-US" sz="1600" smtClean="0"/>
                        <a:t>높은 상관관계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±0.7</a:t>
                      </a:r>
                      <a:r>
                        <a:rPr lang="en-US" altLang="ko-KR" sz="1600" baseline="0" smtClean="0"/>
                        <a:t> ~</a:t>
                      </a:r>
                      <a:r>
                        <a:rPr lang="en-US" altLang="ko-KR" sz="1600" smtClean="0"/>
                        <a:t>±0.4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다소 높은 상관관계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±0.4</a:t>
                      </a:r>
                      <a:r>
                        <a:rPr lang="en-US" altLang="ko-KR" sz="1600" baseline="0" dirty="0" smtClean="0"/>
                        <a:t> ~ </a:t>
                      </a:r>
                      <a:r>
                        <a:rPr lang="en-US" altLang="ko-KR" sz="1600" dirty="0" smtClean="0"/>
                        <a:t>±0.2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낮은 상관관계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±0.2</a:t>
                      </a:r>
                      <a:r>
                        <a:rPr lang="en-US" altLang="ko-KR" sz="1600" baseline="0" smtClean="0"/>
                        <a:t> </a:t>
                      </a:r>
                      <a:r>
                        <a:rPr lang="ko-KR" altLang="en-US" sz="1600" baseline="0" smtClean="0"/>
                        <a:t>미만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상관관계 없음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75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45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상관계수  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두 변량 </a:t>
            </a:r>
            <a:r>
              <a:rPr lang="en-US" altLang="ko-KR" dirty="0">
                <a:latin typeface="+mn-ea"/>
              </a:rPr>
              <a:t>X, Y </a:t>
            </a:r>
            <a:r>
              <a:rPr lang="ko-KR" altLang="en-US" dirty="0">
                <a:latin typeface="+mn-ea"/>
              </a:rPr>
              <a:t>사이의 상관관계의 정도를 나타내는 수치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계수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이다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-1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사이의 값을 가지며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절대값이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에 가까울수록 두 변량 간의 상관관계의 정도가 높은 것으로 볼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상관계수로 두 변량의 인과관계는 알 수 없다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상관계수로 두 변량의 선형 관계만 파악할 수 있다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상관계수 </a:t>
            </a:r>
            <a:r>
              <a:rPr lang="en-US" altLang="ko-KR" dirty="0" smtClean="0">
                <a:latin typeface="+mn-ea"/>
              </a:rPr>
              <a:t>r</a:t>
            </a:r>
            <a:r>
              <a:rPr lang="ko-KR" altLang="en-US" dirty="0" smtClean="0">
                <a:latin typeface="+mn-ea"/>
              </a:rPr>
              <a:t>과 상관관계 정도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완전 정</a:t>
            </a:r>
            <a:r>
              <a:rPr lang="en-US" altLang="ko-KR" dirty="0" smtClean="0">
                <a:latin typeface="+mn-ea"/>
              </a:rPr>
              <a:t>(+) </a:t>
            </a:r>
            <a:r>
              <a:rPr lang="ko-KR" altLang="en-US" dirty="0" smtClean="0">
                <a:latin typeface="+mn-ea"/>
              </a:rPr>
              <a:t>상관관계는 </a:t>
            </a:r>
            <a:r>
              <a:rPr lang="en-US" altLang="ko-KR" dirty="0" smtClean="0">
                <a:latin typeface="+mn-ea"/>
              </a:rPr>
              <a:t>X</a:t>
            </a:r>
            <a:r>
              <a:rPr lang="ko-KR" altLang="en-US" dirty="0" smtClean="0">
                <a:latin typeface="+mn-ea"/>
              </a:rPr>
              <a:t>의 갓이 증가하면 </a:t>
            </a:r>
            <a:r>
              <a:rPr lang="en-US" altLang="ko-KR" dirty="0" smtClean="0">
                <a:latin typeface="+mn-ea"/>
              </a:rPr>
              <a:t>Y</a:t>
            </a:r>
            <a:r>
              <a:rPr lang="ko-KR" altLang="en-US" dirty="0" smtClean="0">
                <a:latin typeface="+mn-ea"/>
              </a:rPr>
              <a:t>의 값도 증가하는 형태로 </a:t>
            </a:r>
            <a:r>
              <a:rPr lang="en-US" altLang="ko-KR" dirty="0" smtClean="0">
                <a:latin typeface="+mn-ea"/>
              </a:rPr>
              <a:t>r=1</a:t>
            </a:r>
            <a:r>
              <a:rPr lang="ko-KR" altLang="en-US" dirty="0" smtClean="0">
                <a:latin typeface="+mn-ea"/>
              </a:rPr>
              <a:t>이며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완전 부</a:t>
            </a:r>
            <a:r>
              <a:rPr lang="en-US" altLang="ko-KR" dirty="0" smtClean="0">
                <a:latin typeface="+mn-ea"/>
              </a:rPr>
              <a:t>(-) </a:t>
            </a:r>
            <a:r>
              <a:rPr lang="ko-KR" altLang="en-US" dirty="0" smtClean="0">
                <a:latin typeface="+mn-ea"/>
              </a:rPr>
              <a:t>상관관계는 </a:t>
            </a:r>
            <a:r>
              <a:rPr lang="en-US" altLang="ko-KR" dirty="0" smtClean="0">
                <a:latin typeface="+mn-ea"/>
              </a:rPr>
              <a:t>x</a:t>
            </a:r>
            <a:r>
              <a:rPr lang="ko-KR" altLang="en-US" dirty="0" smtClean="0">
                <a:latin typeface="+mn-ea"/>
              </a:rPr>
              <a:t>의 값이 증가하면 </a:t>
            </a:r>
            <a:r>
              <a:rPr lang="en-US" altLang="ko-KR" dirty="0" smtClean="0">
                <a:latin typeface="+mn-ea"/>
              </a:rPr>
              <a:t>y</a:t>
            </a:r>
            <a:r>
              <a:rPr lang="ko-KR" altLang="en-US" dirty="0" smtClean="0">
                <a:latin typeface="+mn-ea"/>
              </a:rPr>
              <a:t>의 값은 감소하는 형태로 </a:t>
            </a:r>
            <a:r>
              <a:rPr lang="en-US" altLang="ko-KR" dirty="0" smtClean="0">
                <a:latin typeface="+mn-ea"/>
              </a:rPr>
              <a:t>r=-1</a:t>
            </a:r>
            <a:r>
              <a:rPr lang="ko-KR" altLang="en-US" dirty="0" smtClean="0">
                <a:latin typeface="+mn-ea"/>
              </a:rPr>
              <a:t>이다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39" y="4053372"/>
            <a:ext cx="6081873" cy="138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24839" y="5672380"/>
            <a:ext cx="998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강한 양의    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상관관계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275801" y="5672380"/>
            <a:ext cx="998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강한 음의    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상관관계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3161654" y="5669797"/>
            <a:ext cx="100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상관관계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없음</a:t>
            </a:r>
            <a:endParaRPr lang="ko-KR" altLang="en-US" sz="14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smtClean="0"/>
              <a:t>상관관계 분석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75903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46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상관계수 보기  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변수 간의 상관계수는 </a:t>
            </a:r>
            <a:r>
              <a:rPr lang="en-US" altLang="ko-KR" dirty="0" smtClean="0">
                <a:latin typeface="+mn-ea"/>
              </a:rPr>
              <a:t>stats </a:t>
            </a:r>
            <a:r>
              <a:rPr lang="ko-KR" altLang="en-US" dirty="0" smtClean="0">
                <a:latin typeface="+mn-ea"/>
              </a:rPr>
              <a:t>패키지에서 제공되는 </a:t>
            </a:r>
            <a:r>
              <a:rPr lang="en-US" altLang="ko-KR" dirty="0" err="1" smtClean="0">
                <a:latin typeface="+mn-ea"/>
              </a:rPr>
              <a:t>cor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함수를 이용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c</a:t>
            </a:r>
            <a:r>
              <a:rPr lang="en-US" altLang="ko-KR" dirty="0" err="1" smtClean="0">
                <a:latin typeface="+mn-ea"/>
              </a:rPr>
              <a:t>orrgram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은 상관계수와 상관계수에 따라서 색의 농도로 시각화해 준다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서열척도로 구성된 변수에 대해서 상관계수를 구하기 위해서는 </a:t>
            </a:r>
            <a:r>
              <a:rPr lang="en-US" altLang="ko-KR" dirty="0" smtClean="0">
                <a:latin typeface="+mn-ea"/>
              </a:rPr>
              <a:t>spearman</a:t>
            </a:r>
            <a:r>
              <a:rPr lang="ko-KR" altLang="en-US" dirty="0" smtClean="0">
                <a:latin typeface="+mn-ea"/>
              </a:rPr>
              <a:t>을 적용할 수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대상 변수가 </a:t>
            </a:r>
            <a:r>
              <a:rPr lang="ko-KR" altLang="en-US" dirty="0" err="1" smtClean="0">
                <a:latin typeface="+mn-ea"/>
              </a:rPr>
              <a:t>등간척도</a:t>
            </a:r>
            <a:r>
              <a:rPr lang="ko-KR" altLang="en-US" dirty="0" smtClean="0">
                <a:latin typeface="+mn-ea"/>
              </a:rPr>
              <a:t> 또는 비율척도일 때 </a:t>
            </a:r>
            <a:r>
              <a:rPr lang="ko-KR" altLang="en-US" dirty="0" err="1" smtClean="0">
                <a:latin typeface="+mn-ea"/>
              </a:rPr>
              <a:t>피어슨</a:t>
            </a:r>
            <a:r>
              <a:rPr lang="en-US" altLang="ko-KR" dirty="0" smtClean="0">
                <a:latin typeface="+mn-ea"/>
              </a:rPr>
              <a:t>(Pearson) </a:t>
            </a:r>
            <a:r>
              <a:rPr lang="ko-KR" altLang="en-US" dirty="0" smtClean="0">
                <a:latin typeface="+mn-ea"/>
              </a:rPr>
              <a:t>상관계수를 적용할 수 있다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상관관계 분석의 유형  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단순 상관 관계 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다중 상관 관계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둘 이상의 변수들이 어느 한 변수와 관계를 갖는 경우 그 정도를 파악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편</a:t>
            </a:r>
            <a:r>
              <a:rPr lang="en-US" altLang="ko-KR" dirty="0" smtClean="0">
                <a:latin typeface="+mn-ea"/>
              </a:rPr>
              <a:t>(Partial)</a:t>
            </a:r>
            <a:r>
              <a:rPr lang="ko-KR" altLang="en-US" dirty="0" smtClean="0">
                <a:latin typeface="+mn-ea"/>
              </a:rPr>
              <a:t> 상관관계 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부분</a:t>
            </a:r>
            <a:r>
              <a:rPr lang="en-US" altLang="ko-KR" dirty="0" smtClean="0">
                <a:latin typeface="+mn-ea"/>
              </a:rPr>
              <a:t>(Semi partial) </a:t>
            </a:r>
            <a:r>
              <a:rPr lang="ko-KR" altLang="en-US" dirty="0" smtClean="0">
                <a:latin typeface="+mn-ea"/>
              </a:rPr>
              <a:t>상관 관계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14784" y="1640669"/>
            <a:ext cx="7937703" cy="507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cor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 x, y=NULL, use=“everything”, method=c(“</a:t>
            </a:r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pearson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”, “</a:t>
            </a:r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kendall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”, “spearman”))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smtClean="0"/>
              <a:t>상관관계 분석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97818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483710" y="6615441"/>
            <a:ext cx="21336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47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4806" y="1032534"/>
            <a:ext cx="1129113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smtClean="0"/>
              <a:t>상관분석</a:t>
            </a:r>
            <a:r>
              <a:rPr lang="en-US" altLang="ko-KR" sz="2000" b="1" smtClean="0"/>
              <a:t>(correlation Analysis)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데이터 내의 두 변수간의 관계를 알아보기 위한 분석 방법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상관계수</a:t>
            </a:r>
            <a:r>
              <a:rPr lang="en-US" altLang="ko-KR" smtClean="0"/>
              <a:t>(Correlation coefficient)</a:t>
            </a:r>
            <a:r>
              <a:rPr lang="ko-KR" altLang="en-US" smtClean="0"/>
              <a:t>를 이용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상관분석은 연속형</a:t>
            </a:r>
            <a:r>
              <a:rPr lang="en-US" altLang="ko-KR" smtClean="0"/>
              <a:t>, </a:t>
            </a:r>
            <a:r>
              <a:rPr lang="ko-KR" altLang="en-US" smtClean="0"/>
              <a:t>순서형 자료를 대상으로 하고</a:t>
            </a:r>
            <a:r>
              <a:rPr lang="en-US" altLang="ko-KR" smtClean="0"/>
              <a:t>, </a:t>
            </a:r>
            <a:r>
              <a:rPr lang="ko-KR" altLang="en-US" smtClean="0"/>
              <a:t>범주형은 불가능함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두 변수 간의 연관된 정도만 제시하고 있으며 회귀분석을 통해 두 변수 간 원인과 결과의 인과관계의 방향</a:t>
            </a:r>
            <a:r>
              <a:rPr lang="en-US" altLang="ko-KR" smtClean="0"/>
              <a:t>, </a:t>
            </a:r>
            <a:r>
              <a:rPr lang="ko-KR" altLang="en-US" smtClean="0"/>
              <a:t>정도</a:t>
            </a:r>
            <a:r>
              <a:rPr lang="en-US" altLang="ko-KR" smtClean="0"/>
              <a:t>, </a:t>
            </a:r>
            <a:r>
              <a:rPr lang="ko-KR" altLang="en-US" smtClean="0"/>
              <a:t>모형 적합을 통한 함수관계를 검토할 수 있음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두 변수의 상관성에 대한 예측이므로</a:t>
            </a:r>
            <a:r>
              <a:rPr lang="en-US" altLang="ko-KR" smtClean="0"/>
              <a:t>, </a:t>
            </a:r>
            <a:r>
              <a:rPr lang="ko-KR" altLang="en-US" smtClean="0"/>
              <a:t>가설과 검증을 통해 통계적 유의성을 판단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등간성이나 비율성이 존재하지 않음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결정계수</a:t>
            </a:r>
            <a:r>
              <a:rPr lang="en-US" altLang="ko-KR" smtClean="0"/>
              <a:t>(R square)</a:t>
            </a:r>
            <a:r>
              <a:rPr lang="ko-KR" altLang="en-US" smtClean="0"/>
              <a:t>는 상관계수를 제공하여 나오는 값으로</a:t>
            </a:r>
            <a:r>
              <a:rPr lang="en-US" altLang="ko-KR" smtClean="0"/>
              <a:t>, </a:t>
            </a:r>
            <a:r>
              <a:rPr lang="ko-KR" altLang="en-US" smtClean="0"/>
              <a:t>회귀분석에서 설명력을 의미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mtClean="0"/>
              <a:t>상관분석 절차</a:t>
            </a:r>
            <a:endParaRPr lang="en-US" altLang="ko-KR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mtClean="0"/>
              <a:t>변수들 간의 산점도 그리기</a:t>
            </a:r>
            <a:endParaRPr lang="en-US" altLang="ko-KR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mtClean="0"/>
              <a:t>산점도를 통해 직선관계를 파악</a:t>
            </a:r>
            <a:endParaRPr lang="en-US" altLang="ko-KR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mtClean="0"/>
              <a:t>상관계수 계산</a:t>
            </a:r>
            <a:endParaRPr lang="en-US" altLang="ko-KR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mtClean="0"/>
              <a:t>상관계수로 자료 해석</a:t>
            </a:r>
            <a:endParaRPr lang="en-US" altLang="ko-KR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mtClean="0"/>
              <a:t>상관관계의 유무</a:t>
            </a:r>
            <a:r>
              <a:rPr lang="en-US" altLang="ko-KR" smtClean="0"/>
              <a:t>, </a:t>
            </a:r>
            <a:r>
              <a:rPr lang="ko-KR" altLang="en-US" smtClean="0"/>
              <a:t>정도에 따라 회귀분석 실시</a:t>
            </a:r>
            <a:endParaRPr lang="en-US" altLang="ko-KR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05352" y="283109"/>
            <a:ext cx="10972800" cy="432000"/>
          </a:xfrm>
        </p:spPr>
        <p:txBody>
          <a:bodyPr>
            <a:noAutofit/>
          </a:bodyPr>
          <a:lstStyle/>
          <a:p>
            <a:r>
              <a:rPr lang="ko-KR" altLang="en-US" sz="2800" smtClean="0"/>
              <a:t>상관관계 분석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406161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483710" y="6615441"/>
            <a:ext cx="21336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48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4806" y="1032534"/>
            <a:ext cx="1129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mtClean="0"/>
              <a:t>상관분석 유형</a:t>
            </a:r>
            <a:endParaRPr lang="en-US" altLang="ko-KR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659877" y="1547807"/>
          <a:ext cx="10966066" cy="1529757"/>
        </p:xfrm>
        <a:graphic>
          <a:graphicData uri="http://schemas.openxmlformats.org/drawingml/2006/table">
            <a:tbl>
              <a:tblPr/>
              <a:tblGrid>
                <a:gridCol w="1130424"/>
                <a:gridCol w="3246342"/>
                <a:gridCol w="3429428"/>
                <a:gridCol w="3159872"/>
              </a:tblGrid>
              <a:tr h="250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피어슨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스피어만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켄달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개념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등간척도</a:t>
                      </a:r>
                      <a:r>
                        <a:rPr lang="ko-KR" altLang="en-US" sz="1600" dirty="0" smtClean="0"/>
                        <a:t> 이상으로 측정된 두 변수들의 상관계수 측정 방식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서열척도인 두 변수들의 상관관계 측정 방식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서열척도인 두 변수들의 상관관계 측정 방식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특징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mtClean="0"/>
                        <a:t>연속성 변수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정규성 가정</a:t>
                      </a:r>
                      <a:endParaRPr lang="en-US" altLang="ko-KR" sz="160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mtClean="0"/>
                        <a:t>대부분 많이 사용함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mtClean="0"/>
                        <a:t>순서형 변수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모수 방법</a:t>
                      </a:r>
                      <a:endParaRPr lang="en-US" altLang="ko-KR" sz="160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mtClean="0"/>
                        <a:t>순위를 기준으로 상관관계 측정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순서형</a:t>
                      </a:r>
                      <a:r>
                        <a:rPr lang="ko-KR" altLang="en-US" sz="1600" dirty="0" smtClean="0"/>
                        <a:t> 변수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비모수</a:t>
                      </a:r>
                      <a:r>
                        <a:rPr lang="ko-KR" altLang="en-US" sz="1600" dirty="0" smtClean="0"/>
                        <a:t> 방법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05352" y="283109"/>
            <a:ext cx="10972800" cy="432000"/>
          </a:xfrm>
        </p:spPr>
        <p:txBody>
          <a:bodyPr>
            <a:noAutofit/>
          </a:bodyPr>
          <a:lstStyle/>
          <a:p>
            <a:r>
              <a:rPr lang="ko-KR" altLang="en-US" sz="2800" smtClean="0"/>
              <a:t>상관관계 분석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41866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483710" y="6615441"/>
            <a:ext cx="21336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49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4806" y="1032534"/>
            <a:ext cx="112911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mtClean="0"/>
              <a:t>상관계수의 유의성 검정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“</a:t>
            </a:r>
            <a:r>
              <a:rPr lang="ko-KR" altLang="en-US" smtClean="0"/>
              <a:t>상관계수는 </a:t>
            </a:r>
            <a:r>
              <a:rPr lang="en-US" altLang="ko-KR" smtClean="0"/>
              <a:t>0</a:t>
            </a:r>
            <a:r>
              <a:rPr lang="ko-KR" altLang="en-US" smtClean="0"/>
              <a:t>이다</a:t>
            </a:r>
            <a:r>
              <a:rPr lang="en-US" altLang="ko-KR" smtClean="0"/>
              <a:t>＂</a:t>
            </a:r>
            <a:r>
              <a:rPr lang="ko-KR" altLang="en-US" smtClean="0"/>
              <a:t>라는 귀무가설을 기각할 수 있는지 검정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“</a:t>
            </a:r>
            <a:r>
              <a:rPr lang="ko-KR" altLang="en-US" smtClean="0"/>
              <a:t>유의 확률</a:t>
            </a:r>
            <a:r>
              <a:rPr lang="en-US" altLang="ko-KR" smtClean="0"/>
              <a:t>(</a:t>
            </a:r>
            <a:r>
              <a:rPr lang="ko-KR" altLang="en-US" smtClean="0"/>
              <a:t>양측검정</a:t>
            </a:r>
            <a:r>
              <a:rPr lang="en-US" altLang="ko-KR" smtClean="0"/>
              <a:t>) &lt; 0.05</a:t>
            </a:r>
            <a:r>
              <a:rPr lang="ko-KR" altLang="en-US" smtClean="0"/>
              <a:t>인</a:t>
            </a:r>
            <a:r>
              <a:rPr lang="en-US" altLang="ko-KR" smtClean="0"/>
              <a:t> </a:t>
            </a:r>
            <a:r>
              <a:rPr lang="ko-KR" altLang="en-US" smtClean="0"/>
              <a:t>경우 상관계수가 있다</a:t>
            </a:r>
            <a:r>
              <a:rPr lang="en-US" altLang="ko-KR" smtClean="0"/>
              <a:t>“ </a:t>
            </a:r>
            <a:r>
              <a:rPr lang="ko-KR" altLang="en-US" smtClean="0"/>
              <a:t>고 할 수 있음</a:t>
            </a:r>
            <a:endParaRPr lang="en-US" altLang="ko-KR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상관계수의 해석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-1 &lt; </a:t>
            </a:r>
            <a:r>
              <a:rPr lang="ko-KR" altLang="en-US" smtClean="0"/>
              <a:t>상관계수 </a:t>
            </a:r>
            <a:r>
              <a:rPr lang="en-US" altLang="ko-KR" smtClean="0"/>
              <a:t>&lt; -0.7 : </a:t>
            </a:r>
            <a:r>
              <a:rPr lang="ko-KR" altLang="en-US" smtClean="0"/>
              <a:t>강한 음의 선형관계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-0.7 &lt; </a:t>
            </a:r>
            <a:r>
              <a:rPr lang="ko-KR" altLang="en-US" smtClean="0"/>
              <a:t>상관계수 </a:t>
            </a:r>
            <a:r>
              <a:rPr lang="en-US" altLang="ko-KR" smtClean="0"/>
              <a:t>&lt; -0.3 : </a:t>
            </a:r>
            <a:r>
              <a:rPr lang="ko-KR" altLang="en-US" smtClean="0"/>
              <a:t>뚜렷한 음의 선형 관계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-</a:t>
            </a:r>
            <a:r>
              <a:rPr lang="en-US" altLang="ko-KR" smtClean="0"/>
              <a:t>0.3 </a:t>
            </a:r>
            <a:r>
              <a:rPr lang="en-US" altLang="ko-KR"/>
              <a:t>&lt; </a:t>
            </a:r>
            <a:r>
              <a:rPr lang="ko-KR" altLang="en-US"/>
              <a:t>상관계수 </a:t>
            </a:r>
            <a:r>
              <a:rPr lang="en-US" altLang="ko-KR"/>
              <a:t>&lt; -</a:t>
            </a:r>
            <a:r>
              <a:rPr lang="en-US" altLang="ko-KR" smtClean="0"/>
              <a:t>0.1 </a:t>
            </a:r>
            <a:r>
              <a:rPr lang="en-US" altLang="ko-KR"/>
              <a:t>: </a:t>
            </a:r>
            <a:r>
              <a:rPr lang="ko-KR" altLang="en-US" smtClean="0"/>
              <a:t>약한 </a:t>
            </a:r>
            <a:r>
              <a:rPr lang="ko-KR" altLang="en-US"/>
              <a:t>음의 선형 관계</a:t>
            </a: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-</a:t>
            </a:r>
            <a:r>
              <a:rPr lang="en-US" altLang="ko-KR" smtClean="0"/>
              <a:t>0.1 </a:t>
            </a:r>
            <a:r>
              <a:rPr lang="en-US" altLang="ko-KR"/>
              <a:t>&lt; </a:t>
            </a:r>
            <a:r>
              <a:rPr lang="ko-KR" altLang="en-US"/>
              <a:t>상관계수 </a:t>
            </a:r>
            <a:r>
              <a:rPr lang="en-US" altLang="ko-KR"/>
              <a:t>&lt; </a:t>
            </a:r>
            <a:r>
              <a:rPr lang="en-US" altLang="ko-KR" smtClean="0"/>
              <a:t>0.1 </a:t>
            </a:r>
            <a:r>
              <a:rPr lang="en-US" altLang="ko-KR"/>
              <a:t>: </a:t>
            </a:r>
            <a:r>
              <a:rPr lang="ko-KR" altLang="en-US" smtClean="0"/>
              <a:t>무시될 수 있음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0.1 </a:t>
            </a:r>
            <a:r>
              <a:rPr lang="en-US" altLang="ko-KR"/>
              <a:t>&lt; </a:t>
            </a:r>
            <a:r>
              <a:rPr lang="ko-KR" altLang="en-US"/>
              <a:t>상관계수 </a:t>
            </a:r>
            <a:r>
              <a:rPr lang="en-US" altLang="ko-KR"/>
              <a:t>&lt; </a:t>
            </a:r>
            <a:r>
              <a:rPr lang="en-US" altLang="ko-KR" smtClean="0"/>
              <a:t>0.3 </a:t>
            </a:r>
            <a:r>
              <a:rPr lang="en-US" altLang="ko-KR"/>
              <a:t>: </a:t>
            </a:r>
            <a:r>
              <a:rPr lang="ko-KR" altLang="en-US"/>
              <a:t> </a:t>
            </a:r>
            <a:r>
              <a:rPr lang="ko-KR" altLang="en-US" smtClean="0"/>
              <a:t>약한 양의 </a:t>
            </a:r>
            <a:r>
              <a:rPr lang="ko-KR" altLang="en-US"/>
              <a:t>선형 관계</a:t>
            </a: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0.3 </a:t>
            </a:r>
            <a:r>
              <a:rPr lang="en-US" altLang="ko-KR"/>
              <a:t>&lt; </a:t>
            </a:r>
            <a:r>
              <a:rPr lang="ko-KR" altLang="en-US"/>
              <a:t>상관계수 </a:t>
            </a:r>
            <a:r>
              <a:rPr lang="en-US" altLang="ko-KR"/>
              <a:t>&lt; </a:t>
            </a:r>
            <a:r>
              <a:rPr lang="en-US" altLang="ko-KR" smtClean="0"/>
              <a:t>0.7 </a:t>
            </a:r>
            <a:r>
              <a:rPr lang="en-US" altLang="ko-KR"/>
              <a:t>: </a:t>
            </a:r>
            <a:r>
              <a:rPr lang="ko-KR" altLang="en-US"/>
              <a:t>뚜렷한 </a:t>
            </a:r>
            <a:r>
              <a:rPr lang="ko-KR" altLang="en-US" smtClean="0"/>
              <a:t>양의 </a:t>
            </a:r>
            <a:r>
              <a:rPr lang="ko-KR" altLang="en-US"/>
              <a:t>선형 </a:t>
            </a:r>
            <a:r>
              <a:rPr lang="ko-KR" altLang="en-US" smtClean="0"/>
              <a:t>관계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0.7 </a:t>
            </a:r>
            <a:r>
              <a:rPr lang="en-US" altLang="ko-KR"/>
              <a:t>&lt; </a:t>
            </a:r>
            <a:r>
              <a:rPr lang="ko-KR" altLang="en-US"/>
              <a:t>상관계수 </a:t>
            </a:r>
            <a:r>
              <a:rPr lang="en-US" altLang="ko-KR"/>
              <a:t>&lt; </a:t>
            </a:r>
            <a:r>
              <a:rPr lang="en-US" altLang="ko-KR" smtClean="0"/>
              <a:t>1.0 </a:t>
            </a:r>
            <a:r>
              <a:rPr lang="en-US" altLang="ko-KR"/>
              <a:t>: </a:t>
            </a:r>
            <a:r>
              <a:rPr lang="ko-KR" altLang="en-US" smtClean="0"/>
              <a:t>강한 양의 </a:t>
            </a:r>
            <a:r>
              <a:rPr lang="ko-KR" altLang="en-US"/>
              <a:t>선형 관계</a:t>
            </a: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05352" y="283109"/>
            <a:ext cx="10972800" cy="432000"/>
          </a:xfrm>
        </p:spPr>
        <p:txBody>
          <a:bodyPr>
            <a:noAutofit/>
          </a:bodyPr>
          <a:lstStyle/>
          <a:p>
            <a:r>
              <a:rPr lang="ko-KR" altLang="en-US" sz="2800" smtClean="0"/>
              <a:t>상관관계 분석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90991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5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10151" y="1018050"/>
            <a:ext cx="11144573" cy="2081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1800" b="1" dirty="0" err="1" smtClean="0"/>
              <a:t>맥니마</a:t>
            </a:r>
            <a:r>
              <a:rPr lang="ko-KR" altLang="en-US" sz="1800" b="1" dirty="0" smtClean="0"/>
              <a:t> 검정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벌금을 부과하기 시작한 후 안전벨트 착용자의 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선거 유세를 하고 난 뒤 지지율의 변화와 같이 응답자의 성향이 사건 전후에 어떻게 달라지는지를 알아보는 경우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/>
              <a:t>사건 전후에 설문 결과에 응답자 수 변화가 없다면 </a:t>
            </a:r>
            <a:r>
              <a:rPr lang="en-US" altLang="ko-KR" sz="1800" dirty="0"/>
              <a:t>Test1</a:t>
            </a:r>
            <a:r>
              <a:rPr lang="ko-KR" altLang="en-US" sz="1800" dirty="0"/>
              <a:t>의 </a:t>
            </a:r>
            <a:r>
              <a:rPr lang="en-US" altLang="ko-KR" sz="1800" dirty="0"/>
              <a:t>positive</a:t>
            </a:r>
            <a:r>
              <a:rPr lang="ko-KR" altLang="en-US" sz="1800" dirty="0"/>
              <a:t>와 </a:t>
            </a:r>
            <a:r>
              <a:rPr lang="en-US" altLang="ko-KR" sz="1800" dirty="0"/>
              <a:t>Test2</a:t>
            </a:r>
            <a:r>
              <a:rPr lang="ko-KR" altLang="en-US" sz="1800" dirty="0"/>
              <a:t>의 </a:t>
            </a:r>
            <a:r>
              <a:rPr lang="en-US" altLang="ko-KR" sz="1800" dirty="0"/>
              <a:t>positive</a:t>
            </a:r>
            <a:r>
              <a:rPr lang="ko-KR" altLang="en-US" sz="1800" dirty="0"/>
              <a:t>가 동일해야 하므로 </a:t>
            </a:r>
            <a:r>
              <a:rPr lang="en-US" altLang="ko-KR" sz="1800" dirty="0"/>
              <a:t>a + b = a + c</a:t>
            </a:r>
            <a:r>
              <a:rPr lang="ko-KR" altLang="en-US" sz="1800" dirty="0"/>
              <a:t>가 성립해야 한다</a:t>
            </a:r>
            <a:r>
              <a:rPr lang="en-US" altLang="ko-KR" sz="1800" dirty="0"/>
              <a:t>. </a:t>
            </a:r>
            <a:r>
              <a:rPr lang="ko-KR" altLang="en-US" sz="1800" dirty="0"/>
              <a:t>또한</a:t>
            </a:r>
            <a:r>
              <a:rPr lang="en-US" altLang="ko-KR" sz="1800" dirty="0"/>
              <a:t>, Test1</a:t>
            </a:r>
            <a:r>
              <a:rPr lang="ko-KR" altLang="en-US" sz="1800" dirty="0"/>
              <a:t>의 </a:t>
            </a:r>
            <a:r>
              <a:rPr lang="en-US" altLang="ko-KR" sz="1800" dirty="0"/>
              <a:t>negative</a:t>
            </a:r>
            <a:r>
              <a:rPr lang="ko-KR" altLang="en-US" sz="1800" dirty="0"/>
              <a:t>와 </a:t>
            </a:r>
            <a:r>
              <a:rPr lang="en-US" altLang="ko-KR" sz="1800" dirty="0"/>
              <a:t>Test2</a:t>
            </a:r>
            <a:r>
              <a:rPr lang="ko-KR" altLang="en-US" sz="1800" dirty="0"/>
              <a:t>의 </a:t>
            </a:r>
            <a:r>
              <a:rPr lang="en-US" altLang="ko-KR" sz="1800" dirty="0"/>
              <a:t>negative</a:t>
            </a:r>
            <a:r>
              <a:rPr lang="ko-KR" altLang="en-US" sz="1800" dirty="0"/>
              <a:t>가 동일해야 하므로 </a:t>
            </a:r>
            <a:r>
              <a:rPr lang="en-US" altLang="ko-KR" sz="1800" dirty="0"/>
              <a:t>c + d = b + d</a:t>
            </a:r>
            <a:r>
              <a:rPr lang="ko-KR" altLang="en-US" sz="1800" dirty="0"/>
              <a:t>가 성립해야 한다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둘을 정리해 결과적으로 </a:t>
            </a:r>
            <a:r>
              <a:rPr lang="en-US" altLang="ko-KR" sz="1800" dirty="0"/>
              <a:t>b = c </a:t>
            </a:r>
            <a:r>
              <a:rPr lang="ko-KR" altLang="en-US" sz="1800" dirty="0"/>
              <a:t>여부를 검토하면 사건 전후에 성향 변화가 생겼는지 알 수 있다</a:t>
            </a:r>
            <a:r>
              <a:rPr lang="en-US" altLang="ko-KR" sz="18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480904" y="3498743"/>
          <a:ext cx="8181474" cy="1463040"/>
        </p:xfrm>
        <a:graphic>
          <a:graphicData uri="http://schemas.openxmlformats.org/drawingml/2006/table">
            <a:tbl>
              <a:tblPr/>
              <a:tblGrid>
                <a:gridCol w="2260671">
                  <a:extLst>
                    <a:ext uri="{9D8B030D-6E8A-4147-A177-3AD203B41FA5}">
                      <a16:colId xmlns="" xmlns:a16="http://schemas.microsoft.com/office/drawing/2014/main" val="553933312"/>
                    </a:ext>
                  </a:extLst>
                </a:gridCol>
                <a:gridCol w="2380282">
                  <a:extLst>
                    <a:ext uri="{9D8B030D-6E8A-4147-A177-3AD203B41FA5}">
                      <a16:colId xmlns="" xmlns:a16="http://schemas.microsoft.com/office/drawing/2014/main" val="1169874793"/>
                    </a:ext>
                  </a:extLst>
                </a:gridCol>
                <a:gridCol w="2595584">
                  <a:extLst>
                    <a:ext uri="{9D8B030D-6E8A-4147-A177-3AD203B41FA5}">
                      <a16:colId xmlns="" xmlns:a16="http://schemas.microsoft.com/office/drawing/2014/main" val="1891384452"/>
                    </a:ext>
                  </a:extLst>
                </a:gridCol>
                <a:gridCol w="944937">
                  <a:extLst>
                    <a:ext uri="{9D8B030D-6E8A-4147-A177-3AD203B41FA5}">
                      <a16:colId xmlns="" xmlns:a16="http://schemas.microsoft.com/office/drawing/2014/main" val="1637910430"/>
                    </a:ext>
                  </a:extLst>
                </a:gridCol>
              </a:tblGrid>
              <a:tr h="363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Test 2 </a:t>
                      </a:r>
                      <a:r>
                        <a:rPr lang="ko-KR" altLang="en-US" sz="1600" dirty="0" smtClean="0"/>
                        <a:t>양성</a:t>
                      </a:r>
                      <a:r>
                        <a:rPr lang="en-US" altLang="ko-KR" sz="1600" dirty="0" smtClean="0"/>
                        <a:t>(positive)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Test 2 </a:t>
                      </a:r>
                      <a:r>
                        <a:rPr lang="ko-KR" altLang="en-US" sz="1600" dirty="0" smtClean="0"/>
                        <a:t>음성</a:t>
                      </a:r>
                      <a:r>
                        <a:rPr lang="en-US" altLang="ko-KR" sz="1600" dirty="0" smtClean="0"/>
                        <a:t>(negative)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총계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2740047"/>
                  </a:ext>
                </a:extLst>
              </a:tr>
              <a:tr h="363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Test 1 </a:t>
                      </a:r>
                      <a:r>
                        <a:rPr lang="ko-KR" altLang="en-US" sz="1600" dirty="0" smtClean="0"/>
                        <a:t>양성</a:t>
                      </a:r>
                      <a:r>
                        <a:rPr lang="en-US" altLang="ko-KR" sz="1600" dirty="0" smtClean="0"/>
                        <a:t>(positive)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a+b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32778667"/>
                  </a:ext>
                </a:extLst>
              </a:tr>
              <a:tr h="363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Test 1 </a:t>
                      </a:r>
                      <a:r>
                        <a:rPr lang="ko-KR" altLang="en-US" sz="1600" dirty="0" smtClean="0"/>
                        <a:t>음성</a:t>
                      </a:r>
                      <a:r>
                        <a:rPr lang="en-US" altLang="ko-KR" sz="1600" dirty="0" smtClean="0"/>
                        <a:t>(negative)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c+d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19462889"/>
                  </a:ext>
                </a:extLst>
              </a:tr>
              <a:tr h="363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총계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a+c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b+d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28725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50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50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745770" y="1221334"/>
            <a:ext cx="7023830" cy="401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290" fontAlgn="ctr"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Session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32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3200" b="1" dirty="0" smtClean="0"/>
              <a:t> 예</a:t>
            </a:r>
            <a:r>
              <a:rPr lang="ko-KR" altLang="en-US" sz="3200" b="1" dirty="0"/>
              <a:t>측</a:t>
            </a:r>
            <a:r>
              <a:rPr lang="ko-KR" altLang="en-US" sz="3200" b="1" dirty="0" smtClean="0"/>
              <a:t> 분석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지도학습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  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57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51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기계학습</a:t>
            </a:r>
            <a:r>
              <a:rPr lang="en-US" altLang="ko-KR" dirty="0" smtClean="0">
                <a:latin typeface="+mn-ea"/>
              </a:rPr>
              <a:t>(Machine Learning)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알고리즘을 통해서 기계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컴퓨터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로봇 등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에게 학습을 시킨 후 새로운 데이터가 들어오는 경우 해당 데이터의 결과를 예측하는 학문 분야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인간과 로봇과의 상호작용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포털 사이트에서 </a:t>
            </a:r>
            <a:r>
              <a:rPr lang="ko-KR" altLang="en-US" dirty="0" err="1" smtClean="0">
                <a:latin typeface="+mn-ea"/>
              </a:rPr>
              <a:t>검색어</a:t>
            </a:r>
            <a:r>
              <a:rPr lang="ko-KR" altLang="en-US" dirty="0" smtClean="0">
                <a:latin typeface="+mn-ea"/>
              </a:rPr>
              <a:t> 자동 완성 기능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악성 코드 탐지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문자인식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기계 오작동으로 인한 사고 발생 가능성 등을 예측하는 분야에서 이용된다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데이터를 통해서 반복 학습으로 만들어진 모델을 바탕으로 최적의 판단이나 예측을 가능하게 해주는 것을 목표로 한다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기계학습 분류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지도학습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사전에 입력과 출력에 대한 정보를 가지고 있는 상태에서 입력이 들어오는 경우 해당 출력이 나타나는 규칙을 발견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알고리즘 이용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만들어진 모델</a:t>
            </a:r>
            <a:r>
              <a:rPr lang="en-US" altLang="ko-KR" dirty="0" smtClean="0">
                <a:latin typeface="+mn-ea"/>
              </a:rPr>
              <a:t>(model)</a:t>
            </a:r>
            <a:r>
              <a:rPr lang="ko-KR" altLang="en-US" dirty="0" smtClean="0">
                <a:latin typeface="+mn-ea"/>
              </a:rPr>
              <a:t>에 의해서 새로운 데이터를 추정 및 예측한다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비지도학습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smtClean="0">
                <a:latin typeface="+mn-ea"/>
              </a:rPr>
              <a:t>최종적인 정보가 없는 상태에서 컴퓨터 스스로 공통점과 차이점 등의 패턴을 이용해서 규칙을 생성하고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규칙을 통해서 분석 결과를 도출하는 방식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비지도학습은</a:t>
            </a:r>
            <a:r>
              <a:rPr lang="ko-KR" altLang="en-US" dirty="0" smtClean="0">
                <a:latin typeface="+mn-ea"/>
              </a:rPr>
              <a:t> 유사한 데이터를 </a:t>
            </a:r>
            <a:r>
              <a:rPr lang="ko-KR" altLang="en-US" dirty="0" err="1" smtClean="0">
                <a:latin typeface="+mn-ea"/>
              </a:rPr>
              <a:t>그룹화해주는</a:t>
            </a:r>
            <a:r>
              <a:rPr lang="ko-KR" altLang="en-US" dirty="0" smtClean="0">
                <a:latin typeface="+mn-ea"/>
              </a:rPr>
              <a:t> 군집화와 군집 내의 특성을 </a:t>
            </a:r>
            <a:r>
              <a:rPr lang="ko-KR" altLang="en-US" dirty="0" err="1" smtClean="0">
                <a:latin typeface="+mn-ea"/>
              </a:rPr>
              <a:t>나태내는</a:t>
            </a:r>
            <a:r>
              <a:rPr lang="ko-KR" altLang="en-US" dirty="0" smtClean="0">
                <a:latin typeface="+mn-ea"/>
              </a:rPr>
              <a:t> 연관분석 방법에 주로 이용된다 </a:t>
            </a:r>
            <a:r>
              <a:rPr lang="en-US" altLang="ko-KR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017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52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지도학습과 </a:t>
            </a:r>
            <a:r>
              <a:rPr lang="ko-KR" altLang="en-US" dirty="0" err="1" smtClean="0">
                <a:latin typeface="+mn-ea"/>
              </a:rPr>
              <a:t>비지도학습의</a:t>
            </a:r>
            <a:r>
              <a:rPr lang="ko-KR" altLang="en-US" dirty="0" smtClean="0">
                <a:latin typeface="+mn-ea"/>
              </a:rPr>
              <a:t> 차이 비교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지도학습은 영향을 미치는 독립변수와 영향을 받는 종속변수의 관계</a:t>
            </a:r>
            <a:r>
              <a:rPr lang="en-US" altLang="ko-KR" dirty="0" smtClean="0">
                <a:latin typeface="+mn-ea"/>
              </a:rPr>
              <a:t>(x -&gt; y)</a:t>
            </a:r>
            <a:r>
              <a:rPr lang="ko-KR" altLang="en-US" dirty="0" smtClean="0">
                <a:latin typeface="+mn-ea"/>
              </a:rPr>
              <a:t>가 형성되지만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비지도학습은</a:t>
            </a:r>
            <a:r>
              <a:rPr lang="ko-KR" altLang="en-US" dirty="0" smtClean="0">
                <a:latin typeface="+mn-ea"/>
              </a:rPr>
              <a:t> 종속변수가 존재하지 않는다</a:t>
            </a:r>
            <a:r>
              <a:rPr lang="en-US" altLang="ko-KR" dirty="0" smtClean="0">
                <a:latin typeface="+mn-ea"/>
              </a:rPr>
              <a:t>  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54929"/>
              </p:ext>
            </p:extLst>
          </p:nvPr>
        </p:nvGraphicFramePr>
        <p:xfrm>
          <a:off x="1286541" y="2147674"/>
          <a:ext cx="9856740" cy="1773397"/>
        </p:xfrm>
        <a:graphic>
          <a:graphicData uri="http://schemas.openxmlformats.org/drawingml/2006/table">
            <a:tbl>
              <a:tblPr/>
              <a:tblGrid>
                <a:gridCol w="1427366"/>
                <a:gridCol w="4099097"/>
                <a:gridCol w="4330277"/>
              </a:tblGrid>
              <a:tr h="300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분류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지도학습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비지도학습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5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주관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 사람의 개입에 의한 학습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컴퓨터에 의한 기계학습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기법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 smtClean="0"/>
                        <a:t>확률과 통계기반 추론통계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 smtClean="0"/>
                        <a:t>패턴분석 기반 데이터 </a:t>
                      </a:r>
                      <a:r>
                        <a:rPr lang="ko-KR" altLang="en-US" sz="1600" dirty="0" err="1" smtClean="0"/>
                        <a:t>마이닝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7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유형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 smtClean="0"/>
                        <a:t>회귀분석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분류분석</a:t>
                      </a:r>
                      <a:r>
                        <a:rPr lang="en-US" altLang="ko-KR" sz="1600" dirty="0" smtClean="0"/>
                        <a:t>(y </a:t>
                      </a:r>
                      <a:r>
                        <a:rPr lang="ko-KR" altLang="en-US" sz="1600" dirty="0" smtClean="0"/>
                        <a:t>변수 있음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 smtClean="0"/>
                        <a:t>군집분석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연관분석</a:t>
                      </a:r>
                      <a:r>
                        <a:rPr lang="en-US" altLang="ko-KR" sz="1600" dirty="0" smtClean="0"/>
                        <a:t>(y </a:t>
                      </a:r>
                      <a:r>
                        <a:rPr lang="ko-KR" altLang="en-US" sz="1600" dirty="0" smtClean="0"/>
                        <a:t>변수 없음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분야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 smtClean="0"/>
                        <a:t>인문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사회 계열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 smtClean="0"/>
                        <a:t>공학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자연 계열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43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53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혼돈 매트릭스</a:t>
            </a:r>
            <a:r>
              <a:rPr lang="en-US" altLang="ko-KR" dirty="0" smtClean="0">
                <a:latin typeface="+mn-ea"/>
              </a:rPr>
              <a:t>(Confusion Matrix)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기계학습에 의해서 생성된 분류분석 모델의 성능을 지표화 할 수 있는 테이블로 모델에 의해서 예측한 값은 열</a:t>
            </a:r>
            <a:r>
              <a:rPr lang="en-US" altLang="ko-KR" dirty="0" smtClean="0">
                <a:latin typeface="+mn-ea"/>
              </a:rPr>
              <a:t>(column)</a:t>
            </a:r>
            <a:r>
              <a:rPr lang="ko-KR" altLang="en-US" dirty="0" smtClean="0">
                <a:latin typeface="+mn-ea"/>
              </a:rPr>
              <a:t>로 나타나고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관측치의 값은 행</a:t>
            </a:r>
            <a:r>
              <a:rPr lang="en-US" altLang="ko-KR" dirty="0" smtClean="0">
                <a:latin typeface="+mn-ea"/>
              </a:rPr>
              <a:t>(row)</a:t>
            </a:r>
            <a:r>
              <a:rPr lang="ko-KR" altLang="en-US" dirty="0" smtClean="0">
                <a:latin typeface="+mn-ea"/>
              </a:rPr>
              <a:t>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표시된다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정분류율</a:t>
            </a:r>
            <a:r>
              <a:rPr lang="en-US" altLang="ko-KR" dirty="0" smtClean="0">
                <a:latin typeface="+mn-ea"/>
              </a:rPr>
              <a:t>(Accuracy)  = (TP +TN) / </a:t>
            </a:r>
            <a:r>
              <a:rPr lang="ko-KR" altLang="en-US" dirty="0" smtClean="0">
                <a:latin typeface="+mn-ea"/>
              </a:rPr>
              <a:t>전체관측치</a:t>
            </a:r>
            <a:r>
              <a:rPr lang="en-US" altLang="ko-KR" dirty="0" smtClean="0">
                <a:latin typeface="+mn-ea"/>
              </a:rPr>
              <a:t>(TN+FP+FN+TP)</a:t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모델이 </a:t>
            </a:r>
            <a:r>
              <a:rPr lang="en-US" altLang="ko-KR" dirty="0" smtClean="0">
                <a:latin typeface="+mn-ea"/>
              </a:rPr>
              <a:t>Yes</a:t>
            </a:r>
            <a:r>
              <a:rPr lang="ko-KR" altLang="en-US" dirty="0" smtClean="0">
                <a:latin typeface="+mn-ea"/>
              </a:rPr>
              <a:t>로 판단한 것 중에서 실제로 </a:t>
            </a:r>
            <a:r>
              <a:rPr lang="en-US" altLang="ko-KR" dirty="0" smtClean="0">
                <a:latin typeface="+mn-ea"/>
              </a:rPr>
              <a:t>Yes</a:t>
            </a:r>
            <a:r>
              <a:rPr lang="ko-KR" altLang="en-US" dirty="0" smtClean="0">
                <a:latin typeface="+mn-ea"/>
              </a:rPr>
              <a:t>인 비율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</a:rPr>
              <a:t>오</a:t>
            </a:r>
            <a:r>
              <a:rPr lang="ko-KR" altLang="en-US" dirty="0" err="1" smtClean="0">
                <a:latin typeface="+mn-ea"/>
              </a:rPr>
              <a:t>분류율</a:t>
            </a:r>
            <a:r>
              <a:rPr lang="en-US" altLang="ko-KR" dirty="0" smtClean="0">
                <a:latin typeface="+mn-ea"/>
              </a:rPr>
              <a:t>(Inaccuracy</a:t>
            </a:r>
            <a:r>
              <a:rPr lang="en-US" altLang="ko-KR" dirty="0">
                <a:latin typeface="+mn-ea"/>
              </a:rPr>
              <a:t>)  = </a:t>
            </a:r>
            <a:r>
              <a:rPr lang="en-US" altLang="ko-KR" dirty="0" smtClean="0">
                <a:latin typeface="+mn-ea"/>
              </a:rPr>
              <a:t>(FN +FP)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전체관측치</a:t>
            </a:r>
            <a:r>
              <a:rPr lang="en-US" altLang="ko-KR" dirty="0">
                <a:latin typeface="+mn-ea"/>
              </a:rPr>
              <a:t>(TN+FP+FN+TP</a:t>
            </a:r>
            <a:r>
              <a:rPr lang="en-US" altLang="ko-KR" dirty="0" smtClean="0">
                <a:latin typeface="+mn-ea"/>
              </a:rPr>
              <a:t>) = 1- </a:t>
            </a:r>
            <a:r>
              <a:rPr lang="ko-KR" altLang="en-US" dirty="0" err="1" smtClean="0">
                <a:latin typeface="+mn-ea"/>
              </a:rPr>
              <a:t>정분류율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정확율</a:t>
            </a:r>
            <a:r>
              <a:rPr lang="en-US" altLang="ko-KR" dirty="0" smtClean="0">
                <a:latin typeface="+mn-ea"/>
              </a:rPr>
              <a:t>(Precision)  </a:t>
            </a:r>
            <a:r>
              <a:rPr lang="en-US" altLang="ko-KR" dirty="0">
                <a:latin typeface="+mn-ea"/>
              </a:rPr>
              <a:t>= </a:t>
            </a:r>
            <a:r>
              <a:rPr lang="en-US" altLang="ko-KR" dirty="0" smtClean="0">
                <a:latin typeface="+mn-ea"/>
              </a:rPr>
              <a:t>TP  </a:t>
            </a:r>
            <a:r>
              <a:rPr lang="en-US" altLang="ko-KR" dirty="0">
                <a:latin typeface="+mn-ea"/>
              </a:rPr>
              <a:t>/ (TP </a:t>
            </a:r>
            <a:r>
              <a:rPr lang="en-US" altLang="ko-KR" dirty="0" smtClean="0">
                <a:latin typeface="+mn-ea"/>
              </a:rPr>
              <a:t>+FP)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재현율</a:t>
            </a:r>
            <a:r>
              <a:rPr lang="en-US" altLang="ko-KR" dirty="0" smtClean="0">
                <a:latin typeface="+mn-ea"/>
              </a:rPr>
              <a:t>(Recall)  </a:t>
            </a:r>
            <a:r>
              <a:rPr lang="en-US" altLang="ko-KR" dirty="0">
                <a:latin typeface="+mn-ea"/>
              </a:rPr>
              <a:t>= TP  / (TP +</a:t>
            </a:r>
            <a:r>
              <a:rPr lang="en-US" altLang="ko-KR" dirty="0" smtClean="0">
                <a:latin typeface="+mn-ea"/>
              </a:rPr>
              <a:t>FN) </a:t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관측치가 </a:t>
            </a:r>
            <a:r>
              <a:rPr lang="en-US" altLang="ko-KR" dirty="0" smtClean="0">
                <a:latin typeface="+mn-ea"/>
              </a:rPr>
              <a:t>Yes</a:t>
            </a:r>
            <a:r>
              <a:rPr lang="ko-KR" altLang="en-US" dirty="0" smtClean="0">
                <a:latin typeface="+mn-ea"/>
              </a:rPr>
              <a:t>인 것 중에서 모델이 </a:t>
            </a:r>
            <a:r>
              <a:rPr lang="en-US" altLang="ko-KR" dirty="0" smtClean="0">
                <a:latin typeface="+mn-ea"/>
              </a:rPr>
              <a:t>Yes</a:t>
            </a:r>
            <a:r>
              <a:rPr lang="ko-KR" altLang="en-US" dirty="0" smtClean="0">
                <a:latin typeface="+mn-ea"/>
              </a:rPr>
              <a:t>로 판단한 비율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F1 </a:t>
            </a:r>
            <a:r>
              <a:rPr lang="ko-KR" altLang="en-US" dirty="0" smtClean="0">
                <a:latin typeface="+mn-ea"/>
              </a:rPr>
              <a:t>점수</a:t>
            </a:r>
            <a:r>
              <a:rPr lang="en-US" altLang="ko-KR" dirty="0" smtClean="0">
                <a:latin typeface="+mn-ea"/>
              </a:rPr>
              <a:t>(F1 score)  =(2 * (Precision * Recall) / (Precision + Recall)</a:t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기계학습에서 </a:t>
            </a:r>
            <a:r>
              <a:rPr lang="en-US" altLang="ko-KR" dirty="0" smtClean="0">
                <a:latin typeface="+mn-ea"/>
              </a:rPr>
              <a:t>Y</a:t>
            </a:r>
            <a:r>
              <a:rPr lang="ko-KR" altLang="en-US" dirty="0" smtClean="0">
                <a:latin typeface="+mn-ea"/>
              </a:rPr>
              <a:t>변수가 갖는 </a:t>
            </a:r>
            <a:r>
              <a:rPr lang="en-US" altLang="ko-KR" dirty="0" smtClean="0">
                <a:latin typeface="+mn-ea"/>
              </a:rPr>
              <a:t>1(Yes)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smtClean="0">
                <a:latin typeface="+mn-ea"/>
              </a:rPr>
              <a:t>0(No)</a:t>
            </a:r>
            <a:r>
              <a:rPr lang="ko-KR" altLang="en-US" dirty="0" smtClean="0">
                <a:latin typeface="+mn-ea"/>
              </a:rPr>
              <a:t>의 비율이 불균형을 이루는 경우 모델의 평가결과로 </a:t>
            </a:r>
            <a:r>
              <a:rPr lang="en-US" altLang="ko-KR" dirty="0" smtClean="0">
                <a:latin typeface="+mn-ea"/>
              </a:rPr>
              <a:t>F1 </a:t>
            </a:r>
            <a:r>
              <a:rPr lang="ko-KR" altLang="en-US" dirty="0" smtClean="0">
                <a:latin typeface="+mn-ea"/>
              </a:rPr>
              <a:t>점수를 주로 이용한다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254640"/>
              </p:ext>
            </p:extLst>
          </p:nvPr>
        </p:nvGraphicFramePr>
        <p:xfrm>
          <a:off x="1286541" y="2147674"/>
          <a:ext cx="9856740" cy="1081479"/>
        </p:xfrm>
        <a:graphic>
          <a:graphicData uri="http://schemas.openxmlformats.org/drawingml/2006/table">
            <a:tbl>
              <a:tblPr/>
              <a:tblGrid>
                <a:gridCol w="1427366"/>
                <a:gridCol w="4099097"/>
                <a:gridCol w="4330277"/>
              </a:tblGrid>
              <a:tr h="300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 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예측치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P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예측치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5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관측치 </a:t>
                      </a:r>
                      <a:r>
                        <a:rPr lang="en-US" altLang="ko-KR" sz="1600" dirty="0" smtClean="0"/>
                        <a:t>P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TP(</a:t>
                      </a:r>
                      <a:r>
                        <a:rPr lang="ko-KR" altLang="en-US" sz="1600" dirty="0" smtClean="0"/>
                        <a:t>참 긍정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거짓 부정</a:t>
                      </a:r>
                      <a:r>
                        <a:rPr lang="en-US" altLang="ko-KR" sz="1600" dirty="0" smtClean="0"/>
                        <a:t>(FN)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관측치 </a:t>
                      </a:r>
                      <a:r>
                        <a:rPr lang="en-US" altLang="ko-KR" sz="1600" dirty="0" smtClean="0"/>
                        <a:t>N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 smtClean="0"/>
                        <a:t> FP (</a:t>
                      </a:r>
                      <a:r>
                        <a:rPr lang="ko-KR" altLang="en-US" sz="1600" dirty="0" smtClean="0"/>
                        <a:t>거짓 긍정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dirty="0" smtClean="0"/>
                        <a:t>참 부정</a:t>
                      </a:r>
                      <a:r>
                        <a:rPr lang="en-US" altLang="ko-KR" sz="1600" dirty="0" smtClean="0"/>
                        <a:t>(TN)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43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54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지도 학습 절차 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단계 </a:t>
            </a:r>
            <a:r>
              <a:rPr lang="en-US" altLang="ko-KR" dirty="0" smtClean="0">
                <a:latin typeface="+mn-ea"/>
              </a:rPr>
              <a:t>1] </a:t>
            </a:r>
            <a:r>
              <a:rPr lang="ko-KR" altLang="en-US" dirty="0" smtClean="0">
                <a:latin typeface="+mn-ea"/>
              </a:rPr>
              <a:t>학습데이터를 대상으로 알고리즘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회귀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분류 관련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적용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단계 </a:t>
            </a:r>
            <a:r>
              <a:rPr lang="en-US" altLang="ko-KR" dirty="0" smtClean="0">
                <a:latin typeface="+mn-ea"/>
              </a:rPr>
              <a:t>2] </a:t>
            </a:r>
            <a:r>
              <a:rPr lang="ko-KR" altLang="en-US" dirty="0" smtClean="0">
                <a:latin typeface="+mn-ea"/>
              </a:rPr>
              <a:t>학습 후 모델 생성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단계 </a:t>
            </a:r>
            <a:r>
              <a:rPr lang="en-US" altLang="ko-KR" dirty="0" smtClean="0">
                <a:latin typeface="+mn-ea"/>
              </a:rPr>
              <a:t>3] </a:t>
            </a:r>
            <a:r>
              <a:rPr lang="ko-KR" altLang="en-US" dirty="0" smtClean="0">
                <a:latin typeface="+mn-ea"/>
              </a:rPr>
              <a:t>검정데이터를 이용하여 생성된 모델의 정확도를 평가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98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55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회귀분석 </a:t>
            </a:r>
            <a:r>
              <a:rPr lang="en-US" altLang="ko-KR" dirty="0" smtClean="0">
                <a:latin typeface="+mn-ea"/>
              </a:rPr>
              <a:t>(Regression Analysis)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특정변수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독립변수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가 다른 변수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종속변수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에  어떠한 영향을 미치는가를 분석하는 방법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인과관계가 있는지 등을 분석하기 위한 방법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한 변수의 값을 가지고 다른 변수의 값을 예측해 주는 분석 방법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회귀분석 </a:t>
            </a:r>
            <a:r>
              <a:rPr lang="en-US" altLang="ko-KR" dirty="0">
                <a:latin typeface="+mn-ea"/>
              </a:rPr>
              <a:t>(Regression Analysis)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중요사항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가장 강력하고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사용 범위가 넓은 분석 방법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독립변수가 종속변수에 영향을 미치는 변수를 규명하고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이들 변수에 의해서 회귀 방정식</a:t>
            </a:r>
            <a:r>
              <a:rPr lang="en-US" altLang="ko-KR" dirty="0" smtClean="0">
                <a:latin typeface="+mn-ea"/>
              </a:rPr>
              <a:t>(Y=a+</a:t>
            </a:r>
            <a:r>
              <a:rPr lang="el-GR" altLang="ko-KR" dirty="0" smtClean="0"/>
              <a:t>β</a:t>
            </a:r>
            <a:r>
              <a:rPr lang="en-US" altLang="ko-KR" dirty="0" smtClean="0"/>
              <a:t>X -&gt; Y:</a:t>
            </a:r>
            <a:r>
              <a:rPr lang="ko-KR" altLang="en-US" dirty="0" smtClean="0"/>
              <a:t>종속변수</a:t>
            </a:r>
            <a:r>
              <a:rPr lang="en-US" altLang="ko-KR" dirty="0" smtClean="0"/>
              <a:t>, a:</a:t>
            </a:r>
            <a:r>
              <a:rPr lang="ko-KR" altLang="en-US" dirty="0" smtClean="0"/>
              <a:t>상수</a:t>
            </a:r>
            <a:r>
              <a:rPr lang="en-US" altLang="ko-KR" dirty="0" smtClean="0"/>
              <a:t>, </a:t>
            </a:r>
            <a:r>
              <a:rPr lang="el-GR" altLang="ko-KR" dirty="0" smtClean="0"/>
              <a:t>β</a:t>
            </a:r>
            <a:r>
              <a:rPr lang="en-US" altLang="ko-KR" dirty="0" smtClean="0"/>
              <a:t>:</a:t>
            </a:r>
            <a:r>
              <a:rPr lang="ko-KR" altLang="en-US" dirty="0" smtClean="0"/>
              <a:t>회귀계수</a:t>
            </a:r>
            <a:r>
              <a:rPr lang="en-US" altLang="ko-KR" dirty="0" smtClean="0"/>
              <a:t>, X: </a:t>
            </a:r>
            <a:r>
              <a:rPr lang="ko-KR" altLang="en-US" dirty="0" smtClean="0"/>
              <a:t>독립변수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도출하여 회귀선을 추정한다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회귀계수</a:t>
            </a:r>
            <a:r>
              <a:rPr lang="en-US" altLang="ko-KR" dirty="0" smtClean="0">
                <a:latin typeface="+mn-ea"/>
              </a:rPr>
              <a:t>(</a:t>
            </a:r>
            <a:r>
              <a:rPr lang="el-GR" altLang="ko-KR" dirty="0" smtClean="0"/>
              <a:t>β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단위시간에 따라 변하는 양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기울기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회귀선은 </a:t>
            </a:r>
            <a:r>
              <a:rPr lang="ko-KR" altLang="en-US" dirty="0" err="1" smtClean="0">
                <a:latin typeface="+mn-ea"/>
              </a:rPr>
              <a:t>산점도에</a:t>
            </a:r>
            <a:r>
              <a:rPr lang="ko-KR" altLang="en-US" dirty="0" smtClean="0">
                <a:latin typeface="+mn-ea"/>
              </a:rPr>
              <a:t> 위치한 각 점들의 </a:t>
            </a:r>
            <a:r>
              <a:rPr lang="ko-KR" altLang="en-US" dirty="0" err="1" smtClean="0">
                <a:latin typeface="+mn-ea"/>
              </a:rPr>
              <a:t>정중앙을</a:t>
            </a:r>
            <a:r>
              <a:rPr lang="ko-KR" altLang="en-US" dirty="0" smtClean="0">
                <a:latin typeface="+mn-ea"/>
              </a:rPr>
              <a:t> 통과하는 직선을 추정하는 </a:t>
            </a:r>
            <a:r>
              <a:rPr lang="ko-KR" altLang="en-US" dirty="0" err="1" smtClean="0">
                <a:latin typeface="+mn-ea"/>
              </a:rPr>
              <a:t>최소제곱법을</a:t>
            </a:r>
            <a:r>
              <a:rPr lang="ko-KR" altLang="en-US" dirty="0" smtClean="0">
                <a:latin typeface="+mn-ea"/>
              </a:rPr>
              <a:t> 이용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독립변수와 종속변수가 모두 </a:t>
            </a:r>
            <a:r>
              <a:rPr lang="ko-KR" altLang="en-US" dirty="0" err="1" smtClean="0">
                <a:latin typeface="+mn-ea"/>
              </a:rPr>
              <a:t>등간척도</a:t>
            </a:r>
            <a:r>
              <a:rPr lang="ko-KR" altLang="en-US" dirty="0" smtClean="0">
                <a:latin typeface="+mn-ea"/>
              </a:rPr>
              <a:t> 또는 비율척도로 구성되어 있어야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회귀방정식의 이해 </a:t>
            </a:r>
            <a:r>
              <a:rPr lang="en-US" altLang="ko-KR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독립변수</a:t>
            </a:r>
            <a:r>
              <a:rPr lang="en-US" altLang="ko-KR" dirty="0" smtClean="0">
                <a:latin typeface="+mn-ea"/>
              </a:rPr>
              <a:t>(X)</a:t>
            </a:r>
            <a:r>
              <a:rPr lang="ko-KR" altLang="en-US" dirty="0" smtClean="0">
                <a:latin typeface="+mn-ea"/>
              </a:rPr>
              <a:t>와 종속변수</a:t>
            </a:r>
            <a:r>
              <a:rPr lang="en-US" altLang="ko-KR" dirty="0" smtClean="0">
                <a:latin typeface="+mn-ea"/>
              </a:rPr>
              <a:t>(Y)</a:t>
            </a:r>
            <a:r>
              <a:rPr lang="ko-KR" altLang="en-US" dirty="0" smtClean="0">
                <a:latin typeface="+mn-ea"/>
              </a:rPr>
              <a:t>에 대한 분포를 나타내는 </a:t>
            </a:r>
            <a:r>
              <a:rPr lang="ko-KR" altLang="en-US" dirty="0" err="1" smtClean="0">
                <a:latin typeface="+mn-ea"/>
              </a:rPr>
              <a:t>산점도를</a:t>
            </a:r>
            <a:r>
              <a:rPr lang="ko-KR" altLang="en-US" dirty="0" smtClean="0">
                <a:latin typeface="+mn-ea"/>
              </a:rPr>
              <a:t> 대상으로 최소자승의 원리를 적용하여 가장 적합한 선을 그릴 수 있다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회귀선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회귀선은 두 집단의 분포에서 </a:t>
            </a:r>
            <a:r>
              <a:rPr lang="ko-KR" altLang="en-US" dirty="0" err="1" smtClean="0">
                <a:latin typeface="+mn-ea"/>
              </a:rPr>
              <a:t>잔차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각 값들과 편차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들의 제곱의 합을 최소화시키는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최소제곱법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회귀방정식에 의해서 만들어진다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795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56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 </a:t>
            </a:r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단순 회귀분석 </a:t>
            </a:r>
            <a:r>
              <a:rPr lang="en-US" altLang="ko-KR" sz="2400" dirty="0">
                <a:solidFill>
                  <a:srgbClr val="002060"/>
                </a:solidFill>
                <a:latin typeface="+mn-ea"/>
              </a:rPr>
              <a:t>(Regression Analysis)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단순 회귀분석 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(Regression Analysis)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독립변수와 종속변수가 각각 한 개일 경우 독립변수가 종속변수에 미치는 인과관계 등을 분석하고자 할 때 이용하는 분석 방법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회귀분석 </a:t>
            </a:r>
            <a:r>
              <a:rPr lang="en-US" altLang="ko-KR" dirty="0">
                <a:latin typeface="+mn-ea"/>
              </a:rPr>
              <a:t>(Regression Analysis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의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기본적인 가정 충족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선형성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독립변수와 종속변수가 선형적이어야 한다</a:t>
            </a:r>
            <a:r>
              <a:rPr lang="en-US" altLang="ko-KR" dirty="0" smtClean="0">
                <a:latin typeface="+mn-ea"/>
              </a:rPr>
              <a:t>. – </a:t>
            </a:r>
            <a:r>
              <a:rPr lang="ko-KR" altLang="en-US" dirty="0" smtClean="0">
                <a:latin typeface="+mn-ea"/>
              </a:rPr>
              <a:t>회귀선 확인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잔차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정규성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err="1" smtClean="0">
                <a:latin typeface="+mn-ea"/>
              </a:rPr>
              <a:t>잔차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오차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란 종속변수의 </a:t>
            </a:r>
            <a:r>
              <a:rPr lang="ko-KR" altLang="en-US" dirty="0" err="1" smtClean="0">
                <a:latin typeface="+mn-ea"/>
              </a:rPr>
              <a:t>관측값과</a:t>
            </a:r>
            <a:r>
              <a:rPr lang="ko-KR" altLang="en-US" dirty="0" smtClean="0">
                <a:latin typeface="+mn-ea"/>
              </a:rPr>
              <a:t> 회귀모델의 </a:t>
            </a:r>
            <a:r>
              <a:rPr lang="ko-KR" altLang="en-US" dirty="0" err="1" smtClean="0">
                <a:latin typeface="+mn-ea"/>
              </a:rPr>
              <a:t>예측값</a:t>
            </a:r>
            <a:r>
              <a:rPr lang="ko-KR" altLang="en-US" dirty="0" smtClean="0">
                <a:latin typeface="+mn-ea"/>
              </a:rPr>
              <a:t> 간의 차이로 </a:t>
            </a:r>
            <a:r>
              <a:rPr lang="ko-KR" altLang="en-US" dirty="0" err="1" smtClean="0">
                <a:latin typeface="+mn-ea"/>
              </a:rPr>
              <a:t>잔차의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기대값은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0</a:t>
            </a:r>
            <a:r>
              <a:rPr lang="ko-KR" altLang="en-US" dirty="0" smtClean="0">
                <a:latin typeface="+mn-ea"/>
              </a:rPr>
              <a:t>이며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정규분포를 이루어야 한다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정규성</a:t>
            </a:r>
            <a:r>
              <a:rPr lang="ko-KR" altLang="en-US" dirty="0" smtClean="0">
                <a:latin typeface="+mn-ea"/>
              </a:rPr>
              <a:t> 검정 확인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잔차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독립성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err="1" smtClean="0">
                <a:latin typeface="+mn-ea"/>
              </a:rPr>
              <a:t>잔차들은</a:t>
            </a:r>
            <a:r>
              <a:rPr lang="ko-KR" altLang="en-US" dirty="0" smtClean="0">
                <a:latin typeface="+mn-ea"/>
              </a:rPr>
              <a:t> 서로 독립적이어야 한다</a:t>
            </a:r>
            <a:r>
              <a:rPr lang="en-US" altLang="ko-KR" dirty="0" smtClean="0">
                <a:latin typeface="+mn-ea"/>
              </a:rPr>
              <a:t>. – </a:t>
            </a:r>
            <a:r>
              <a:rPr lang="ko-KR" altLang="en-US" dirty="0" err="1" smtClean="0">
                <a:latin typeface="+mn-ea"/>
              </a:rPr>
              <a:t>더빈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왓슨</a:t>
            </a:r>
            <a:r>
              <a:rPr lang="ko-KR" altLang="en-US" dirty="0" smtClean="0">
                <a:latin typeface="+mn-ea"/>
              </a:rPr>
              <a:t> 값 확인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잔차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등분산성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err="1" smtClean="0">
                <a:latin typeface="+mn-ea"/>
              </a:rPr>
              <a:t>잔차들의</a:t>
            </a:r>
            <a:r>
              <a:rPr lang="ko-KR" altLang="en-US" dirty="0" smtClean="0">
                <a:latin typeface="+mn-ea"/>
              </a:rPr>
              <a:t> 분산이 일정해야 한다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표준잔차와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표준예측치</a:t>
            </a:r>
            <a:r>
              <a:rPr lang="ko-KR" altLang="en-US" dirty="0" smtClean="0">
                <a:latin typeface="+mn-ea"/>
              </a:rPr>
              <a:t> 도표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다중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공산성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다중 회귀분석을 수행할 경우 </a:t>
            </a: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개 이상의 독립변수 간의 강한 상관관계로 인한 문제가 발생하지 않아야 한다</a:t>
            </a:r>
            <a:r>
              <a:rPr lang="en-US" altLang="ko-KR" dirty="0" smtClean="0">
                <a:latin typeface="+mn-ea"/>
              </a:rPr>
              <a:t>. – </a:t>
            </a:r>
            <a:r>
              <a:rPr lang="ko-KR" altLang="en-US" dirty="0" smtClean="0">
                <a:latin typeface="+mn-ea"/>
              </a:rPr>
              <a:t>분산팽창요인</a:t>
            </a:r>
            <a:r>
              <a:rPr lang="en-US" altLang="ko-KR" dirty="0" smtClean="0">
                <a:latin typeface="+mn-ea"/>
              </a:rPr>
              <a:t>(VIF) </a:t>
            </a:r>
            <a:r>
              <a:rPr lang="ko-KR" altLang="en-US" dirty="0" smtClean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573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57</a:t>
            </a:fld>
            <a:r>
              <a:rPr lang="en-US" dirty="0" smtClean="0"/>
              <a:t> - 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회귀분석 </a:t>
            </a:r>
            <a:r>
              <a:rPr lang="en-US" altLang="ko-KR" dirty="0">
                <a:latin typeface="+mn-ea"/>
              </a:rPr>
              <a:t>(Regression Analysis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의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분석 절차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단계</a:t>
            </a:r>
            <a:r>
              <a:rPr lang="en-US" altLang="ko-KR" dirty="0" smtClean="0">
                <a:latin typeface="+mn-ea"/>
              </a:rPr>
              <a:t>1] </a:t>
            </a:r>
            <a:r>
              <a:rPr lang="ko-KR" altLang="en-US" dirty="0" smtClean="0">
                <a:latin typeface="+mn-ea"/>
              </a:rPr>
              <a:t>회귀분석의 기본적인 가정이 충족되는지 확인한다</a:t>
            </a:r>
            <a:r>
              <a:rPr lang="en-US" altLang="ko-KR" dirty="0" smtClean="0">
                <a:latin typeface="+mn-ea"/>
              </a:rPr>
              <a:t>. – </a:t>
            </a:r>
            <a:r>
              <a:rPr lang="ko-KR" altLang="en-US" dirty="0" smtClean="0">
                <a:latin typeface="+mn-ea"/>
              </a:rPr>
              <a:t>회귀분석의 기본적인 가정 충족 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단계</a:t>
            </a:r>
            <a:r>
              <a:rPr lang="en-US" altLang="ko-KR" dirty="0" smtClean="0">
                <a:latin typeface="+mn-ea"/>
              </a:rPr>
              <a:t>2] </a:t>
            </a:r>
            <a:r>
              <a:rPr lang="ko-KR" altLang="en-US" dirty="0" smtClean="0">
                <a:latin typeface="+mn-ea"/>
              </a:rPr>
              <a:t>분산분석의 </a:t>
            </a:r>
            <a:r>
              <a:rPr lang="en-US" altLang="ko-KR" dirty="0" smtClean="0">
                <a:latin typeface="+mn-ea"/>
              </a:rPr>
              <a:t>F </a:t>
            </a:r>
            <a:r>
              <a:rPr lang="ko-KR" altLang="en-US" dirty="0" smtClean="0">
                <a:latin typeface="+mn-ea"/>
              </a:rPr>
              <a:t>값으로 회귀모형의 유의성 여부를 판단한다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단계</a:t>
            </a:r>
            <a:r>
              <a:rPr lang="en-US" altLang="ko-KR" dirty="0" smtClean="0">
                <a:latin typeface="+mn-ea"/>
              </a:rPr>
              <a:t>3] </a:t>
            </a:r>
            <a:r>
              <a:rPr lang="ko-KR" altLang="en-US" dirty="0" smtClean="0">
                <a:latin typeface="+mn-ea"/>
              </a:rPr>
              <a:t>독립변수와 종속변수 간의 상관관계와 회귀모형의 설명력을 확인한다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단계</a:t>
            </a:r>
            <a:r>
              <a:rPr lang="en-US" altLang="ko-KR" dirty="0" smtClean="0">
                <a:latin typeface="+mn-ea"/>
              </a:rPr>
              <a:t>4] </a:t>
            </a:r>
            <a:r>
              <a:rPr lang="ko-KR" altLang="en-US" dirty="0" smtClean="0">
                <a:latin typeface="+mn-ea"/>
              </a:rPr>
              <a:t>검정 통계량 </a:t>
            </a:r>
            <a:r>
              <a:rPr lang="en-US" altLang="ko-KR" dirty="0" smtClean="0">
                <a:latin typeface="+mn-ea"/>
              </a:rPr>
              <a:t>t</a:t>
            </a:r>
            <a:r>
              <a:rPr lang="ko-KR" altLang="en-US" dirty="0" smtClean="0">
                <a:latin typeface="+mn-ea"/>
              </a:rPr>
              <a:t>값에 대한 유의확률을 통해서 가설의 채택 여부를 결정한다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단계</a:t>
            </a:r>
            <a:r>
              <a:rPr lang="en-US" altLang="ko-KR" dirty="0" smtClean="0">
                <a:latin typeface="+mn-ea"/>
              </a:rPr>
              <a:t>5] </a:t>
            </a:r>
            <a:r>
              <a:rPr lang="ko-KR" altLang="en-US" dirty="0" smtClean="0">
                <a:latin typeface="+mn-ea"/>
              </a:rPr>
              <a:t>회귀방정식을 적용하여 </a:t>
            </a:r>
            <a:r>
              <a:rPr lang="ko-KR" altLang="en-US" dirty="0" err="1" smtClean="0">
                <a:latin typeface="+mn-ea"/>
              </a:rPr>
              <a:t>회귀식을</a:t>
            </a:r>
            <a:r>
              <a:rPr lang="ko-KR" altLang="en-US" dirty="0" smtClean="0">
                <a:latin typeface="+mn-ea"/>
              </a:rPr>
              <a:t> 수립하고 결과를 해석한다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14784" y="2978670"/>
            <a:ext cx="9998979" cy="1019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연구가설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(H1) :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제품의 가격과 품질을 결정하는 제품 적절성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독립변수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은 제품 만족도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종속변수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에 양의 영향을 미친다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귀무가설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(H0) :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제품의 가격과 품질을 결정하는 제품 적절성은 제품의 만족도에 영향을 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미치치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 않는다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7751" y="4493874"/>
            <a:ext cx="112273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회귀분석 </a:t>
            </a:r>
            <a:r>
              <a:rPr lang="en-US" altLang="ko-KR" dirty="0">
                <a:latin typeface="+mn-ea"/>
              </a:rPr>
              <a:t>(Regression Analysis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의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분석 </a:t>
            </a:r>
            <a:r>
              <a:rPr lang="en-US" altLang="ko-KR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데이터로부터 독립변수와 종속변수 생성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단순 선형회귀 모델 생성 </a:t>
            </a:r>
            <a:r>
              <a:rPr lang="en-US" altLang="ko-KR" dirty="0" smtClean="0">
                <a:latin typeface="+mn-ea"/>
              </a:rPr>
              <a:t>– stats </a:t>
            </a:r>
            <a:r>
              <a:rPr lang="ko-KR" altLang="en-US" dirty="0" smtClean="0">
                <a:latin typeface="+mn-ea"/>
              </a:rPr>
              <a:t>패키지의 </a:t>
            </a:r>
            <a:r>
              <a:rPr lang="en-US" altLang="ko-KR" dirty="0" smtClean="0">
                <a:latin typeface="+mn-ea"/>
              </a:rPr>
              <a:t>lm()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모델의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적합값과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잔차</a:t>
            </a:r>
            <a:r>
              <a:rPr lang="ko-KR" altLang="en-US" dirty="0" smtClean="0">
                <a:latin typeface="+mn-ea"/>
              </a:rPr>
              <a:t> 보기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계산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선형회귀분석 모델 시각화 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회귀선</a:t>
            </a:r>
            <a:endParaRPr lang="en-US" altLang="ko-KR" dirty="0"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329852" y="227396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</a:t>
            </a:r>
            <a:r>
              <a:rPr lang="ko-KR" altLang="en-US" sz="2400" smtClean="0">
                <a:solidFill>
                  <a:srgbClr val="002060"/>
                </a:solidFill>
                <a:latin typeface="+mn-ea"/>
              </a:rPr>
              <a:t>단순 회귀분석 </a:t>
            </a:r>
            <a:r>
              <a:rPr lang="en-US" altLang="ko-KR" sz="2400" smtClean="0">
                <a:solidFill>
                  <a:srgbClr val="002060"/>
                </a:solidFill>
                <a:latin typeface="+mn-ea"/>
              </a:rPr>
              <a:t>(Regression Analysis)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580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58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회귀 방정식  </a:t>
            </a:r>
            <a:r>
              <a:rPr lang="en-US" altLang="ko-KR" dirty="0" smtClean="0">
                <a:latin typeface="+mn-ea"/>
              </a:rPr>
              <a:t>Y=</a:t>
            </a:r>
            <a:r>
              <a:rPr lang="el-GR" altLang="ko-KR" dirty="0" smtClean="0"/>
              <a:t>α</a:t>
            </a:r>
            <a:r>
              <a:rPr lang="en-US" altLang="ko-KR" dirty="0" smtClean="0">
                <a:latin typeface="+mn-ea"/>
              </a:rPr>
              <a:t> + </a:t>
            </a:r>
            <a:r>
              <a:rPr lang="el-GR" altLang="ko-KR" dirty="0" smtClean="0"/>
              <a:t>β</a:t>
            </a:r>
            <a:r>
              <a:rPr lang="en-US" altLang="ko-KR" dirty="0" smtClean="0"/>
              <a:t>X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l-GR" altLang="ko-KR" dirty="0"/>
              <a:t>α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절편</a:t>
            </a:r>
            <a:r>
              <a:rPr lang="en-US" altLang="ko-KR" dirty="0" smtClean="0">
                <a:latin typeface="+mn-ea"/>
              </a:rPr>
              <a:t>,  </a:t>
            </a:r>
            <a:r>
              <a:rPr lang="el-GR" altLang="ko-KR" dirty="0" smtClean="0"/>
              <a:t>β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회귀계수</a:t>
            </a:r>
            <a:r>
              <a:rPr lang="en-US" altLang="ko-KR" dirty="0" smtClean="0"/>
              <a:t>, X: </a:t>
            </a:r>
            <a:r>
              <a:rPr lang="ko-KR" altLang="en-US" dirty="0" smtClean="0"/>
              <a:t>독립 변수</a:t>
            </a:r>
            <a:r>
              <a:rPr lang="en-US" altLang="ko-KR" dirty="0" smtClean="0"/>
              <a:t>, Y: </a:t>
            </a:r>
            <a:r>
              <a:rPr lang="ko-KR" altLang="en-US" dirty="0" smtClean="0"/>
              <a:t>종속변수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절편</a:t>
            </a:r>
            <a:r>
              <a:rPr lang="en-US" altLang="ko-KR" dirty="0" smtClean="0"/>
              <a:t>(Intercept)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값을 의미하고</a:t>
            </a:r>
            <a:r>
              <a:rPr lang="en-US" altLang="ko-KR" dirty="0" smtClean="0"/>
              <a:t>,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기울기</a:t>
            </a:r>
            <a:r>
              <a:rPr lang="en-US" altLang="ko-KR" dirty="0" smtClean="0"/>
              <a:t>(gradient)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값의 변화에 따른 </a:t>
            </a:r>
            <a:r>
              <a:rPr lang="en-US" altLang="ko-KR" dirty="0" smtClean="0"/>
              <a:t>y</a:t>
            </a:r>
            <a:r>
              <a:rPr lang="ko-KR" altLang="en-US" dirty="0"/>
              <a:t> </a:t>
            </a:r>
            <a:r>
              <a:rPr lang="ko-KR" altLang="en-US" dirty="0" smtClean="0"/>
              <a:t>값의 변화하는 정도를 의미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fitted.values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모델의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적합값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residuals() – </a:t>
            </a:r>
            <a:r>
              <a:rPr lang="ko-KR" altLang="en-US" dirty="0" smtClean="0"/>
              <a:t>모델의 </a:t>
            </a:r>
            <a:r>
              <a:rPr lang="ko-KR" altLang="en-US" dirty="0" err="1" smtClean="0"/>
              <a:t>잔차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잔차와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적합값의</a:t>
            </a:r>
            <a:r>
              <a:rPr lang="ko-KR" altLang="en-US" dirty="0" smtClean="0"/>
              <a:t> 합으로 </a:t>
            </a:r>
            <a:r>
              <a:rPr lang="ko-KR" altLang="en-US" dirty="0" err="1" smtClean="0"/>
              <a:t>관측값을</a:t>
            </a:r>
            <a:r>
              <a:rPr lang="ko-KR" altLang="en-US" dirty="0" smtClean="0"/>
              <a:t> 계산 할 수 있다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회귀선</a:t>
            </a:r>
            <a:r>
              <a:rPr lang="en-US" altLang="ko-KR" dirty="0" smtClean="0">
                <a:latin typeface="+mn-ea"/>
              </a:rPr>
              <a:t>(regression line)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두 변수 간의 예측관계에서 한 변수에 의해서 예측되는 다른 변수의 </a:t>
            </a:r>
            <a:r>
              <a:rPr lang="ko-KR" altLang="en-US" dirty="0" err="1" smtClean="0">
                <a:latin typeface="+mn-ea"/>
              </a:rPr>
              <a:t>예측치들이</a:t>
            </a:r>
            <a:r>
              <a:rPr lang="ko-KR" altLang="en-US" dirty="0" smtClean="0">
                <a:latin typeface="+mn-ea"/>
              </a:rPr>
              <a:t>  그 변수의 평균치로 회귀하는 경향이 있다고 하여 </a:t>
            </a:r>
            <a:r>
              <a:rPr lang="ko-KR" altLang="en-US" dirty="0" err="1" smtClean="0">
                <a:latin typeface="+mn-ea"/>
              </a:rPr>
              <a:t>갈톤</a:t>
            </a:r>
            <a:r>
              <a:rPr lang="en-US" altLang="ko-KR" dirty="0" smtClean="0">
                <a:latin typeface="+mn-ea"/>
              </a:rPr>
              <a:t>(Galton)</a:t>
            </a:r>
            <a:r>
              <a:rPr lang="ko-KR" altLang="en-US" dirty="0" smtClean="0">
                <a:latin typeface="+mn-ea"/>
              </a:rPr>
              <a:t>에 의해서 명명됨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한 변수의 증감이 다른 변수의 단위증가에 대해 어느 정도인가를 나타내는 선을 의미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회귀 분석 결과는 요약 통계량을 구할 때 </a:t>
            </a:r>
            <a:r>
              <a:rPr lang="en-US" altLang="ko-KR" dirty="0" smtClean="0">
                <a:latin typeface="+mn-ea"/>
              </a:rPr>
              <a:t>summary() </a:t>
            </a:r>
            <a:r>
              <a:rPr lang="ko-KR" altLang="en-US" dirty="0" smtClean="0">
                <a:latin typeface="+mn-ea"/>
              </a:rPr>
              <a:t>이용하여 확인할 수 있다</a:t>
            </a:r>
            <a:r>
              <a:rPr lang="en-US" altLang="ko-KR" dirty="0" smtClean="0">
                <a:latin typeface="+mn-ea"/>
              </a:rPr>
              <a:t>  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329852" y="227396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</a:t>
            </a:r>
            <a:r>
              <a:rPr lang="ko-KR" altLang="en-US" sz="2400" smtClean="0">
                <a:solidFill>
                  <a:srgbClr val="002060"/>
                </a:solidFill>
                <a:latin typeface="+mn-ea"/>
              </a:rPr>
              <a:t>단순 회귀분석 </a:t>
            </a:r>
            <a:r>
              <a:rPr lang="en-US" altLang="ko-KR" sz="2400" smtClean="0">
                <a:solidFill>
                  <a:srgbClr val="002060"/>
                </a:solidFill>
                <a:latin typeface="+mn-ea"/>
              </a:rPr>
              <a:t>(Regression Analysis)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175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59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다중 회귀분석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여러 개의 독립변수가 동시에 한 개의 종속변수에 미치는 영향을 분석할 때 이용하는 분석방법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다수의 독립변수가 투입되기 때문에 한 독립변수가 다른 독립변수들에 의해서 설명되지 않은 부분을 의미하는 공차한계</a:t>
            </a:r>
            <a:r>
              <a:rPr lang="en-US" altLang="ko-KR" dirty="0" smtClean="0"/>
              <a:t>(Tolerance)</a:t>
            </a:r>
            <a:r>
              <a:rPr lang="ko-KR" altLang="en-US" dirty="0" smtClean="0"/>
              <a:t>와 공차한계의 역수로 표시되는 분산팽창요인</a:t>
            </a:r>
            <a:r>
              <a:rPr lang="en-US" altLang="ko-KR" dirty="0" smtClean="0"/>
              <a:t>(VIF)</a:t>
            </a:r>
            <a:r>
              <a:rPr lang="ko-KR" altLang="en-US" dirty="0" smtClean="0"/>
              <a:t>으로 다중 공선성에 문제가 없는지를 확인해야 한다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+mn-ea"/>
              </a:rPr>
              <a:t>다</a:t>
            </a:r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중</a:t>
            </a:r>
            <a:r>
              <a:rPr lang="ko-KR" altLang="en-US" sz="2400" dirty="0" smtClean="0">
                <a:solidFill>
                  <a:srgbClr val="002060"/>
                </a:solidFill>
                <a:latin typeface="+mn-ea"/>
              </a:rPr>
              <a:t> 회귀분석 </a:t>
            </a:r>
            <a:r>
              <a:rPr lang="en-US" altLang="ko-KR" sz="2400" dirty="0" smtClean="0">
                <a:solidFill>
                  <a:srgbClr val="002060"/>
                </a:solidFill>
                <a:latin typeface="+mn-ea"/>
              </a:rPr>
              <a:t>(Regression Analysis)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1314783" y="2622209"/>
            <a:ext cx="9998979" cy="1314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다중공선성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Multicollinearity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)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문제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한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독립변수의 값이 증가할 때 다른 독립변수의 값이 이와 관련하여 증가하거나 감소하는 현상</a:t>
            </a:r>
            <a:endParaRPr lang="en-US" altLang="ko-KR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대부분 다중회귀분석에서 독립변수들은 어느 정도 상관관계를 보이고 있기 때문에 다중 공선성은 존재하지만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독립변수들이 강한 상관관계를 보이는 경우는 회귀분석의 결과를 신뢰하기가 어렵다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상관관계가 높은 독립변수 중 하나 혹은 일부를 제거하거나 변수를 변형시켜서 해결한다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14782" y="4389017"/>
            <a:ext cx="9998979" cy="694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연구가설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(H1) :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제품의 적절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성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과 제품의 친밀도는 제품 만족도에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양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의 영향을 미친다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귀무가설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(H0) :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제품의 적절성과 제품의 친밀도는 제품 만족도에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양의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영향을 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미치치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않는다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4783" y="5408908"/>
            <a:ext cx="9998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분산 팽창요인 값을 확인하기 위해서 관련 패키지를 설치하고 </a:t>
            </a:r>
            <a:r>
              <a:rPr lang="en-US" altLang="ko-KR" sz="1600" dirty="0" err="1" smtClean="0"/>
              <a:t>vif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함수를 이용하여 다중 </a:t>
            </a:r>
            <a:r>
              <a:rPr lang="ko-KR" altLang="en-US" sz="1600" dirty="0" err="1" smtClean="0"/>
              <a:t>공선성</a:t>
            </a:r>
            <a:r>
              <a:rPr lang="ko-KR" altLang="en-US" sz="1600" dirty="0" smtClean="0"/>
              <a:t> 문제를 확인한다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0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10153" y="1078078"/>
            <a:ext cx="11144572" cy="179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 smtClean="0"/>
              <a:t>베르누이 실험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이항 분포는 </a:t>
            </a:r>
            <a:r>
              <a:rPr lang="en-US" altLang="ko-KR" sz="1800" dirty="0" smtClean="0"/>
              <a:t>B(n, p)</a:t>
            </a:r>
            <a:r>
              <a:rPr lang="ko-KR" altLang="en-US" sz="1800" dirty="0" smtClean="0"/>
              <a:t>로 표현하며 성공 가능성이 </a:t>
            </a:r>
            <a:r>
              <a:rPr lang="en-US" altLang="ko-KR" sz="1800" dirty="0" smtClean="0"/>
              <a:t>p</a:t>
            </a:r>
            <a:r>
              <a:rPr lang="ko-KR" altLang="en-US" sz="1800" dirty="0" smtClean="0"/>
              <a:t>로 일정하고 성공과 실패의 두 가지 결과만을 가진 실험을 </a:t>
            </a:r>
            <a:r>
              <a:rPr lang="en-US" altLang="ko-KR" sz="1800" dirty="0" smtClean="0"/>
              <a:t>n</a:t>
            </a:r>
            <a:r>
              <a:rPr lang="ko-KR" altLang="en-US" sz="1800" dirty="0" smtClean="0"/>
              <a:t>회 수행할 때 총 성공 횟수의 분포를 나타낸다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정규 분포는 평균 </a:t>
            </a:r>
            <a:r>
              <a:rPr lang="en-US" altLang="ko-KR" sz="1800" dirty="0" smtClean="0"/>
              <a:t>μ, </a:t>
            </a:r>
            <a:r>
              <a:rPr lang="ko-KR" altLang="en-US" sz="1800" dirty="0" smtClean="0"/>
              <a:t>분산 </a:t>
            </a:r>
            <a:r>
              <a:rPr lang="en-US" altLang="ko-KR" sz="1800" dirty="0" smtClean="0"/>
              <a:t>σ</a:t>
            </a:r>
            <a:r>
              <a:rPr lang="en-US" altLang="ko-KR" sz="1800" baseline="30000" dirty="0" smtClean="0"/>
              <a:t>2</a:t>
            </a:r>
            <a:r>
              <a:rPr lang="ko-KR" altLang="en-US" sz="1800" dirty="0" smtClean="0"/>
              <a:t>일 때 </a:t>
            </a:r>
            <a:r>
              <a:rPr lang="en-US" altLang="ko-KR" sz="1800" dirty="0" smtClean="0"/>
              <a:t>N(μ, σ</a:t>
            </a:r>
            <a:r>
              <a:rPr lang="en-US" altLang="ko-KR" sz="1800" baseline="30000" dirty="0" smtClean="0"/>
              <a:t>2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으로 표현한다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이항 분포 </a:t>
            </a:r>
            <a:r>
              <a:rPr lang="en-US" altLang="ko-KR" sz="1800" dirty="0" smtClean="0"/>
              <a:t>B(n, p)</a:t>
            </a:r>
            <a:r>
              <a:rPr lang="ko-KR" altLang="en-US" sz="1800" dirty="0" smtClean="0"/>
              <a:t>의 평균은 </a:t>
            </a:r>
            <a:r>
              <a:rPr lang="en-US" altLang="ko-KR" sz="1800" dirty="0" smtClean="0"/>
              <a:t>np, </a:t>
            </a:r>
            <a:r>
              <a:rPr lang="ko-KR" altLang="en-US" sz="1800" dirty="0" smtClean="0"/>
              <a:t>분산은 </a:t>
            </a:r>
            <a:r>
              <a:rPr lang="en-US" altLang="ko-KR" sz="1800" dirty="0" smtClean="0"/>
              <a:t>np(q-p)</a:t>
            </a:r>
            <a:r>
              <a:rPr lang="ko-KR" altLang="en-US" sz="1800" dirty="0" smtClean="0"/>
              <a:t>므로 </a:t>
            </a:r>
            <a:r>
              <a:rPr lang="en-US" altLang="ko-KR" sz="1800" dirty="0" smtClean="0"/>
              <a:t>n</a:t>
            </a:r>
            <a:r>
              <a:rPr lang="ko-KR" altLang="en-US" sz="1800" dirty="0" smtClean="0"/>
              <a:t>이 클 때 </a:t>
            </a:r>
            <a:r>
              <a:rPr lang="en-US" altLang="ko-KR" sz="1800" dirty="0" smtClean="0"/>
              <a:t>B(n, p)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N(p, np(1-p))</a:t>
            </a:r>
            <a:r>
              <a:rPr lang="ko-KR" altLang="en-US" sz="1800" dirty="0" smtClean="0"/>
              <a:t>로 근사할 수 있다</a:t>
            </a:r>
            <a:endParaRPr lang="en-US" altLang="ko-KR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322" y="2753984"/>
            <a:ext cx="4741117" cy="16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321" y="4635204"/>
            <a:ext cx="8018716" cy="195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75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60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다중 </a:t>
            </a:r>
            <a:r>
              <a:rPr lang="ko-KR" altLang="en-US" dirty="0" err="1" smtClean="0">
                <a:latin typeface="+mn-ea"/>
              </a:rPr>
              <a:t>공선성</a:t>
            </a:r>
            <a:r>
              <a:rPr lang="ko-KR" altLang="en-US" dirty="0" smtClean="0">
                <a:latin typeface="+mn-ea"/>
              </a:rPr>
              <a:t> 문제 해결과 모델 성능 평가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학습데이터와 검정데이터를 </a:t>
            </a:r>
            <a:r>
              <a:rPr lang="en-US" altLang="ko-KR" dirty="0" smtClean="0"/>
              <a:t>7:3 </a:t>
            </a:r>
            <a:r>
              <a:rPr lang="ko-KR" altLang="en-US" dirty="0" smtClean="0"/>
              <a:t>비율로 샘플링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표본 추출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C00000"/>
                </a:solidFill>
              </a:rPr>
              <a:t>다중 </a:t>
            </a:r>
            <a:r>
              <a:rPr lang="ko-KR" altLang="en-US" dirty="0" err="1" smtClean="0">
                <a:solidFill>
                  <a:srgbClr val="C00000"/>
                </a:solidFill>
              </a:rPr>
              <a:t>공선성</a:t>
            </a:r>
            <a:r>
              <a:rPr lang="ko-KR" altLang="en-US" dirty="0" smtClean="0">
                <a:solidFill>
                  <a:srgbClr val="C00000"/>
                </a:solidFill>
              </a:rPr>
              <a:t> 문제 해결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강한 상관관계를 갖는 독립변수를 제거하여 해결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학습 데이터로부터 </a:t>
            </a:r>
            <a:r>
              <a:rPr lang="ko-KR" altLang="en-US" dirty="0" smtClean="0">
                <a:solidFill>
                  <a:srgbClr val="C00000"/>
                </a:solidFill>
              </a:rPr>
              <a:t>회귀모델 생성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검정 통계량 분석하여 가설 검정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검정 데이터를 이용하여 모델의 </a:t>
            </a:r>
            <a:r>
              <a:rPr lang="ko-KR" altLang="en-US" dirty="0" err="1" smtClean="0">
                <a:solidFill>
                  <a:srgbClr val="C00000"/>
                </a:solidFill>
              </a:rPr>
              <a:t>예측치</a:t>
            </a:r>
            <a:r>
              <a:rPr lang="ko-KR" altLang="en-US" dirty="0" smtClean="0">
                <a:solidFill>
                  <a:srgbClr val="C00000"/>
                </a:solidFill>
              </a:rPr>
              <a:t> 생성 </a:t>
            </a:r>
            <a:r>
              <a:rPr lang="en-US" altLang="ko-KR" dirty="0" smtClean="0"/>
              <a:t>– stats</a:t>
            </a:r>
            <a:r>
              <a:rPr lang="ko-KR" altLang="en-US" dirty="0" smtClean="0"/>
              <a:t>패키지의 </a:t>
            </a:r>
            <a:r>
              <a:rPr lang="en-US" altLang="ko-KR" dirty="0" smtClean="0"/>
              <a:t>predict()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회귀 </a:t>
            </a:r>
            <a:r>
              <a:rPr lang="ko-KR" altLang="en-US" dirty="0" smtClean="0">
                <a:solidFill>
                  <a:srgbClr val="C00000"/>
                </a:solidFill>
              </a:rPr>
              <a:t>모델 </a:t>
            </a:r>
            <a:r>
              <a:rPr lang="ko-KR" altLang="en-US" dirty="0">
                <a:solidFill>
                  <a:srgbClr val="C00000"/>
                </a:solidFill>
              </a:rPr>
              <a:t>성</a:t>
            </a:r>
            <a:r>
              <a:rPr lang="ko-KR" altLang="en-US" dirty="0" smtClean="0">
                <a:solidFill>
                  <a:srgbClr val="C00000"/>
                </a:solidFill>
              </a:rPr>
              <a:t>능을 평가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상관계수를 이용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모델의 </a:t>
            </a:r>
            <a:r>
              <a:rPr lang="ko-KR" altLang="en-US" dirty="0" err="1" smtClean="0"/>
              <a:t>예측치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pred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검정데이터의 종속변수</a:t>
            </a:r>
            <a:r>
              <a:rPr lang="en-US" altLang="ko-KR" dirty="0" smtClean="0"/>
              <a:t>(y)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이용하여 상관계수</a:t>
            </a:r>
            <a:r>
              <a:rPr lang="en-US" altLang="ko-KR" dirty="0" smtClean="0"/>
              <a:t>(r) </a:t>
            </a:r>
            <a:r>
              <a:rPr lang="ko-KR" altLang="en-US" dirty="0" smtClean="0"/>
              <a:t>를 구하여 모델의 분류정확도를 평가한다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+mn-ea"/>
              </a:rPr>
              <a:t>다</a:t>
            </a:r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중</a:t>
            </a:r>
            <a:r>
              <a:rPr lang="ko-KR" altLang="en-US" sz="2400" dirty="0" smtClean="0">
                <a:solidFill>
                  <a:srgbClr val="002060"/>
                </a:solidFill>
                <a:latin typeface="+mn-ea"/>
              </a:rPr>
              <a:t> 회귀분석 </a:t>
            </a:r>
            <a:r>
              <a:rPr lang="en-US" altLang="ko-KR" sz="2400" dirty="0" smtClean="0">
                <a:solidFill>
                  <a:srgbClr val="002060"/>
                </a:solidFill>
                <a:latin typeface="+mn-ea"/>
              </a:rPr>
              <a:t>(Regression Analysis)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581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61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회귀분석은 </a:t>
            </a:r>
            <a:r>
              <a:rPr lang="ko-KR" altLang="en-US" dirty="0" err="1" smtClean="0">
                <a:latin typeface="+mn-ea"/>
              </a:rPr>
              <a:t>선형성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다중 </a:t>
            </a:r>
            <a:r>
              <a:rPr lang="ko-KR" altLang="en-US" dirty="0" err="1" smtClean="0">
                <a:latin typeface="+mn-ea"/>
              </a:rPr>
              <a:t>공선성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잔차의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정규성</a:t>
            </a:r>
            <a:r>
              <a:rPr lang="ko-KR" altLang="en-US" dirty="0" smtClean="0">
                <a:latin typeface="+mn-ea"/>
              </a:rPr>
              <a:t> 등 몇 가지 기본 가정이 </a:t>
            </a:r>
            <a:r>
              <a:rPr lang="ko-KR" altLang="en-US" dirty="0" err="1" smtClean="0">
                <a:latin typeface="+mn-ea"/>
              </a:rPr>
              <a:t>총족되어야</a:t>
            </a:r>
            <a:r>
              <a:rPr lang="ko-KR" altLang="en-US" dirty="0" smtClean="0">
                <a:latin typeface="+mn-ea"/>
              </a:rPr>
              <a:t> 수행 할 수 있는 모두 검정 방법이다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회귀 모델의 결과변수를 대상으로 </a:t>
            </a:r>
            <a:r>
              <a:rPr lang="ko-KR" altLang="en-US" dirty="0" err="1" smtClean="0">
                <a:solidFill>
                  <a:srgbClr val="002060"/>
                </a:solidFill>
                <a:latin typeface="+mn-ea"/>
              </a:rPr>
              <a:t>잔차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오차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</a:rPr>
              <a:t>) 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분석과 다중 </a:t>
            </a:r>
            <a:r>
              <a:rPr lang="ko-KR" altLang="en-US" dirty="0" err="1" smtClean="0">
                <a:solidFill>
                  <a:srgbClr val="002060"/>
                </a:solidFill>
                <a:latin typeface="+mn-ea"/>
              </a:rPr>
              <a:t>공선성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 검사를 통해서 회귀분석의 기본 가정이 충족하는지 확인 실습</a:t>
            </a:r>
            <a:endParaRPr lang="en-US" altLang="ko-KR" dirty="0" smtClean="0">
              <a:solidFill>
                <a:srgbClr val="002060"/>
              </a:solidFill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>
                <a:latin typeface="+mn-ea"/>
              </a:rPr>
              <a:t>잔차의</a:t>
            </a:r>
            <a:r>
              <a:rPr lang="ko-KR" altLang="en-US" dirty="0" smtClean="0">
                <a:latin typeface="+mn-ea"/>
              </a:rPr>
              <a:t> 독립성 검정을 위해서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en-US" altLang="ko-KR" dirty="0" err="1" smtClean="0">
                <a:latin typeface="+mn-ea"/>
              </a:rPr>
              <a:t>lmtest</a:t>
            </a:r>
            <a:r>
              <a:rPr lang="en-US" altLang="ko-KR" dirty="0" smtClean="0">
                <a:latin typeface="+mn-ea"/>
              </a:rPr>
              <a:t>’ </a:t>
            </a:r>
            <a:r>
              <a:rPr lang="ko-KR" altLang="en-US" dirty="0" smtClean="0">
                <a:latin typeface="+mn-ea"/>
              </a:rPr>
              <a:t>패키지의 </a:t>
            </a:r>
            <a:r>
              <a:rPr lang="en-US" altLang="ko-KR" dirty="0" err="1" smtClean="0">
                <a:latin typeface="+mn-ea"/>
              </a:rPr>
              <a:t>dwtest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의 인수로 회귀모델의 결과 변수를 적용하여 </a:t>
            </a:r>
            <a:r>
              <a:rPr lang="ko-KR" altLang="en-US" dirty="0" err="1" smtClean="0">
                <a:latin typeface="+mn-ea"/>
              </a:rPr>
              <a:t>더빈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왓슨값을</a:t>
            </a:r>
            <a:r>
              <a:rPr lang="ko-KR" altLang="en-US" dirty="0" smtClean="0">
                <a:latin typeface="+mn-ea"/>
              </a:rPr>
              <a:t> 확인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>
                <a:latin typeface="+mn-ea"/>
              </a:rPr>
              <a:t>더빈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왓슨값의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p-value</a:t>
            </a:r>
            <a:r>
              <a:rPr lang="ko-KR" altLang="en-US" dirty="0" smtClean="0">
                <a:latin typeface="+mn-ea"/>
              </a:rPr>
              <a:t>가 </a:t>
            </a:r>
            <a:r>
              <a:rPr lang="en-US" altLang="ko-KR" dirty="0" smtClean="0">
                <a:latin typeface="+mn-ea"/>
              </a:rPr>
              <a:t>0.05</a:t>
            </a:r>
            <a:r>
              <a:rPr lang="ko-KR" altLang="en-US" dirty="0" smtClean="0">
                <a:latin typeface="+mn-ea"/>
              </a:rPr>
              <a:t>이상 </a:t>
            </a:r>
            <a:r>
              <a:rPr lang="en-US" altLang="ko-KR" dirty="0" smtClean="0">
                <a:latin typeface="+mn-ea"/>
              </a:rPr>
              <a:t>(DW</a:t>
            </a:r>
            <a:r>
              <a:rPr lang="ko-KR" altLang="en-US" dirty="0" smtClean="0">
                <a:latin typeface="+mn-ea"/>
              </a:rPr>
              <a:t>값 </a:t>
            </a:r>
            <a:r>
              <a:rPr lang="en-US" altLang="ko-KR" dirty="0" smtClean="0">
                <a:latin typeface="+mn-ea"/>
              </a:rPr>
              <a:t>1~3</a:t>
            </a:r>
            <a:r>
              <a:rPr lang="ko-KR" altLang="en-US" dirty="0" smtClean="0">
                <a:latin typeface="+mn-ea"/>
              </a:rPr>
              <a:t>범위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이면 </a:t>
            </a:r>
            <a:r>
              <a:rPr lang="ko-KR" altLang="en-US" dirty="0" err="1" smtClean="0">
                <a:latin typeface="+mn-ea"/>
              </a:rPr>
              <a:t>잔차에</a:t>
            </a:r>
            <a:r>
              <a:rPr lang="ko-KR" altLang="en-US" dirty="0" smtClean="0">
                <a:latin typeface="+mn-ea"/>
              </a:rPr>
              <a:t> 유의미한 자기 상관이 없다고 볼 수 있다</a:t>
            </a:r>
            <a:r>
              <a:rPr lang="en-US" altLang="ko-KR" dirty="0" smtClean="0">
                <a:latin typeface="+mn-ea"/>
              </a:rPr>
              <a:t>.  </a:t>
            </a:r>
            <a:r>
              <a:rPr lang="ko-KR" altLang="en-US" dirty="0" smtClean="0">
                <a:latin typeface="+mn-ea"/>
              </a:rPr>
              <a:t>즉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독립성과 차이가 없다</a:t>
            </a:r>
            <a:r>
              <a:rPr lang="en-US" altLang="ko-KR" dirty="0" smtClean="0">
                <a:latin typeface="+mn-ea"/>
              </a:rPr>
              <a:t>’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독립변수</a:t>
            </a:r>
            <a:r>
              <a:rPr lang="en-US" altLang="ko-KR" dirty="0" smtClean="0">
                <a:latin typeface="+mn-ea"/>
              </a:rPr>
              <a:t>(X)</a:t>
            </a:r>
            <a:r>
              <a:rPr lang="ko-KR" altLang="en-US" dirty="0" smtClean="0">
                <a:latin typeface="+mn-ea"/>
              </a:rPr>
              <a:t>의 값에 대응하는 종속변수</a:t>
            </a:r>
            <a:r>
              <a:rPr lang="en-US" altLang="ko-KR" dirty="0" smtClean="0">
                <a:latin typeface="+mn-ea"/>
              </a:rPr>
              <a:t>(Y)</a:t>
            </a:r>
            <a:r>
              <a:rPr lang="ko-KR" altLang="en-US" dirty="0" smtClean="0">
                <a:latin typeface="+mn-ea"/>
              </a:rPr>
              <a:t>의 분산이 독립변수의 모든 값에 대해서 같다는 의미인 등분산성 검정을 위해서 회귀모델의 결과변수를 </a:t>
            </a:r>
            <a:r>
              <a:rPr lang="en-US" altLang="ko-KR" dirty="0" smtClean="0">
                <a:latin typeface="+mn-ea"/>
              </a:rPr>
              <a:t>plot()</a:t>
            </a:r>
            <a:r>
              <a:rPr lang="ko-KR" altLang="en-US" dirty="0" smtClean="0">
                <a:latin typeface="+mn-ea"/>
              </a:rPr>
              <a:t>함수의 인수로 적용하여 시각화를 통해서 등분산성 여부를 확인할 수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>
                <a:latin typeface="+mn-ea"/>
              </a:rPr>
              <a:t>잔차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Residudals</a:t>
            </a:r>
            <a:r>
              <a:rPr lang="en-US" altLang="ko-KR" dirty="0" smtClean="0">
                <a:latin typeface="+mn-ea"/>
              </a:rPr>
              <a:t>) 0</a:t>
            </a:r>
            <a:r>
              <a:rPr lang="ko-KR" altLang="en-US" dirty="0" smtClean="0">
                <a:latin typeface="+mn-ea"/>
              </a:rPr>
              <a:t>을 기준으로 </a:t>
            </a:r>
            <a:r>
              <a:rPr lang="ko-KR" altLang="en-US" dirty="0" err="1" smtClean="0">
                <a:latin typeface="+mn-ea"/>
              </a:rPr>
              <a:t>적합값</a:t>
            </a:r>
            <a:r>
              <a:rPr lang="en-US" altLang="ko-KR" dirty="0" smtClean="0">
                <a:latin typeface="+mn-ea"/>
              </a:rPr>
              <a:t>(Fitted values)</a:t>
            </a:r>
            <a:r>
              <a:rPr lang="ko-KR" altLang="en-US" dirty="0" smtClean="0">
                <a:latin typeface="+mn-ea"/>
              </a:rPr>
              <a:t>의 분포가 </a:t>
            </a:r>
            <a:r>
              <a:rPr lang="ko-KR" altLang="en-US" dirty="0" err="1" smtClean="0">
                <a:latin typeface="+mn-ea"/>
              </a:rPr>
              <a:t>좌우균등하면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잔차들은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smtClean="0">
                <a:latin typeface="+mn-ea"/>
              </a:rPr>
              <a:t>등분산성과 차이가 없다</a:t>
            </a:r>
            <a:r>
              <a:rPr lang="en-US" altLang="ko-KR" dirty="0" smtClean="0">
                <a:latin typeface="+mn-ea"/>
              </a:rPr>
              <a:t>’</a:t>
            </a:r>
            <a:r>
              <a:rPr lang="ko-KR" altLang="en-US" dirty="0" smtClean="0">
                <a:latin typeface="+mn-ea"/>
              </a:rPr>
              <a:t>라고 볼 수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>
                <a:latin typeface="+mn-ea"/>
              </a:rPr>
              <a:t>잔차의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정규성</a:t>
            </a:r>
            <a:r>
              <a:rPr lang="ko-KR" altLang="en-US" dirty="0" smtClean="0">
                <a:latin typeface="+mn-ea"/>
              </a:rPr>
              <a:t> 검정을 위해서 회귀모델의 결과변수를 대상으로 </a:t>
            </a:r>
            <a:r>
              <a:rPr lang="ko-KR" altLang="en-US" dirty="0" err="1" smtClean="0">
                <a:latin typeface="+mn-ea"/>
              </a:rPr>
              <a:t>잔차를</a:t>
            </a:r>
            <a:r>
              <a:rPr lang="ko-KR" altLang="en-US" dirty="0" smtClean="0">
                <a:latin typeface="+mn-ea"/>
              </a:rPr>
              <a:t> 추출하고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shapiro.test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함수를 이용하여 </a:t>
            </a:r>
            <a:r>
              <a:rPr lang="ko-KR" altLang="en-US" dirty="0" err="1" smtClean="0">
                <a:latin typeface="+mn-ea"/>
              </a:rPr>
              <a:t>정규성을</a:t>
            </a:r>
            <a:r>
              <a:rPr lang="ko-KR" altLang="en-US" dirty="0" smtClean="0">
                <a:latin typeface="+mn-ea"/>
              </a:rPr>
              <a:t>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+mn-ea"/>
              </a:rPr>
              <a:t>다</a:t>
            </a:r>
            <a:r>
              <a:rPr lang="ko-KR" altLang="en-US" sz="2400" dirty="0">
                <a:solidFill>
                  <a:srgbClr val="002060"/>
                </a:solidFill>
                <a:latin typeface="+mn-ea"/>
              </a:rPr>
              <a:t>중</a:t>
            </a:r>
            <a:r>
              <a:rPr lang="ko-KR" altLang="en-US" sz="2400" dirty="0" smtClean="0">
                <a:solidFill>
                  <a:srgbClr val="002060"/>
                </a:solidFill>
                <a:latin typeface="+mn-ea"/>
              </a:rPr>
              <a:t> 회귀분석 </a:t>
            </a:r>
            <a:r>
              <a:rPr lang="en-US" altLang="ko-KR" sz="2400" dirty="0" smtClean="0">
                <a:solidFill>
                  <a:srgbClr val="002060"/>
                </a:solidFill>
                <a:latin typeface="+mn-ea"/>
              </a:rPr>
              <a:t>(Regression Analysis)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947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solidFill>
                  <a:srgbClr val="002060"/>
                </a:solidFill>
                <a:latin typeface="+mn-ea"/>
              </a:rPr>
              <a:t>로지스틱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 회귀 분석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</a:rPr>
              <a:t>(Logistic Regression Analysis)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종속변수와 독립변수 간의 관계를 예측모델로 생성 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독립변수</a:t>
            </a:r>
            <a:r>
              <a:rPr lang="en-US" altLang="ko-KR" dirty="0" smtClean="0">
                <a:latin typeface="+mn-ea"/>
              </a:rPr>
              <a:t>(x)</a:t>
            </a:r>
            <a:r>
              <a:rPr lang="ko-KR" altLang="en-US" dirty="0" smtClean="0">
                <a:latin typeface="+mn-ea"/>
              </a:rPr>
              <a:t>에 의해서 종속변수</a:t>
            </a:r>
            <a:r>
              <a:rPr lang="en-US" altLang="ko-KR" dirty="0" smtClean="0">
                <a:latin typeface="+mn-ea"/>
              </a:rPr>
              <a:t>(y)</a:t>
            </a:r>
            <a:r>
              <a:rPr lang="ko-KR" altLang="en-US" dirty="0" smtClean="0">
                <a:latin typeface="+mn-ea"/>
              </a:rPr>
              <a:t>의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범주로 분류하는 분류분석 방법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solidFill>
                  <a:srgbClr val="002060"/>
                </a:solidFill>
                <a:latin typeface="+mn-ea"/>
              </a:rPr>
              <a:t>로지스틱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 회귀 분석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(Logistic Regression Analysis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</a:rPr>
              <a:t>) 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특징</a:t>
            </a:r>
            <a:endParaRPr lang="en-US" altLang="ko-KR" dirty="0">
              <a:solidFill>
                <a:srgbClr val="002060"/>
              </a:solidFill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분석 목적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종속변수와 </a:t>
            </a:r>
            <a:r>
              <a:rPr lang="ko-KR" altLang="en-US" dirty="0">
                <a:latin typeface="+mn-ea"/>
              </a:rPr>
              <a:t>독립변수 간의 </a:t>
            </a:r>
            <a:r>
              <a:rPr lang="ko-KR" altLang="en-US" dirty="0" smtClean="0">
                <a:latin typeface="+mn-ea"/>
              </a:rPr>
              <a:t>관계를 통해서 예측모델을 </a:t>
            </a:r>
            <a:r>
              <a:rPr lang="ko-KR" altLang="en-US" dirty="0">
                <a:latin typeface="+mn-ea"/>
              </a:rPr>
              <a:t>생성 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회귀분석과의 차이점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종속변수는 반드시 범주형 변수이어야 한다</a:t>
            </a:r>
            <a:r>
              <a:rPr lang="en-US" altLang="ko-KR" dirty="0" smtClean="0">
                <a:latin typeface="+mn-ea"/>
              </a:rPr>
              <a:t>.  (</a:t>
            </a:r>
            <a:r>
              <a:rPr lang="ko-KR" altLang="en-US" dirty="0" err="1" smtClean="0">
                <a:latin typeface="+mn-ea"/>
              </a:rPr>
              <a:t>이산형</a:t>
            </a:r>
            <a:r>
              <a:rPr lang="en-US" altLang="ko-KR" dirty="0" smtClean="0">
                <a:latin typeface="+mn-ea"/>
              </a:rPr>
              <a:t>: Yes/No, </a:t>
            </a:r>
            <a:r>
              <a:rPr lang="ko-KR" altLang="en-US" dirty="0" err="1" smtClean="0">
                <a:latin typeface="+mn-ea"/>
              </a:rPr>
              <a:t>다항형</a:t>
            </a:r>
            <a:r>
              <a:rPr lang="en-US" altLang="ko-KR" dirty="0" smtClean="0">
                <a:latin typeface="+mn-ea"/>
              </a:rPr>
              <a:t>: iris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species </a:t>
            </a:r>
            <a:r>
              <a:rPr lang="ko-KR" altLang="en-US" dirty="0" err="1" smtClean="0">
                <a:latin typeface="+mn-ea"/>
              </a:rPr>
              <a:t>컬럼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>
                <a:latin typeface="+mn-ea"/>
              </a:rPr>
              <a:t>정규성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정규분포 대신에 이항분포를 따른다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>
                <a:latin typeface="+mn-ea"/>
              </a:rPr>
              <a:t>로짓</a:t>
            </a:r>
            <a:r>
              <a:rPr lang="ko-KR" altLang="en-US" dirty="0" smtClean="0">
                <a:latin typeface="+mn-ea"/>
              </a:rPr>
              <a:t> 변환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종속변수의 출력범위를 </a:t>
            </a:r>
            <a:r>
              <a:rPr lang="en-US" altLang="ko-KR" dirty="0" smtClean="0">
                <a:latin typeface="+mn-ea"/>
              </a:rPr>
              <a:t>0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로 조정하는 과정을 의미한다</a:t>
            </a:r>
            <a:r>
              <a:rPr lang="en-US" altLang="ko-KR" dirty="0" smtClean="0">
                <a:latin typeface="+mn-ea"/>
              </a:rPr>
              <a:t>. (</a:t>
            </a:r>
            <a:r>
              <a:rPr lang="ko-KR" altLang="en-US" dirty="0" smtClean="0">
                <a:latin typeface="+mn-ea"/>
              </a:rPr>
              <a:t>예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혈액형 </a:t>
            </a:r>
            <a:r>
              <a:rPr lang="en-US" altLang="ko-KR" dirty="0" smtClean="0">
                <a:latin typeface="+mn-ea"/>
              </a:rPr>
              <a:t>A</a:t>
            </a:r>
            <a:r>
              <a:rPr lang="ko-KR" altLang="en-US" dirty="0" smtClean="0">
                <a:latin typeface="+mn-ea"/>
              </a:rPr>
              <a:t>인 경우 </a:t>
            </a:r>
            <a:r>
              <a:rPr lang="en-US" altLang="ko-KR" dirty="0" smtClean="0">
                <a:latin typeface="+mn-ea"/>
              </a:rPr>
              <a:t>-&gt; [1,  0, 0, 0]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활용분야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의료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통신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날씨 등 다양한 분야에서 활용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로지스틱</a:t>
            </a:r>
            <a:r>
              <a:rPr lang="ko-KR" altLang="en-US" sz="2400" dirty="0" smtClean="0"/>
              <a:t> 회귀분석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949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63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solidFill>
                  <a:srgbClr val="002060"/>
                </a:solidFill>
                <a:latin typeface="+mn-ea"/>
              </a:rPr>
              <a:t>로지스틱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 회귀 분석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</a:rPr>
              <a:t>(Logistic Regression Analysis)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>
                <a:latin typeface="+mn-ea"/>
              </a:rPr>
              <a:t>glm</a:t>
            </a:r>
            <a:r>
              <a:rPr lang="en-US" altLang="ko-KR" dirty="0" smtClean="0">
                <a:latin typeface="+mn-ea"/>
              </a:rPr>
              <a:t>(y ~x, data, family)  </a:t>
            </a:r>
            <a:r>
              <a:rPr lang="ko-KR" altLang="en-US" dirty="0" smtClean="0">
                <a:latin typeface="+mn-ea"/>
              </a:rPr>
              <a:t>이용하여  학습 데이터로부터 </a:t>
            </a:r>
            <a:r>
              <a:rPr lang="ko-KR" altLang="en-US" dirty="0" err="1" smtClean="0">
                <a:latin typeface="+mn-ea"/>
              </a:rPr>
              <a:t>로지스틱</a:t>
            </a:r>
            <a:r>
              <a:rPr lang="ko-KR" altLang="en-US" dirty="0" smtClean="0">
                <a:latin typeface="+mn-ea"/>
              </a:rPr>
              <a:t> 회귀모델  생성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family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en-US" altLang="ko-KR" dirty="0" err="1" smtClean="0">
                <a:latin typeface="+mn-ea"/>
              </a:rPr>
              <a:t>binormial</a:t>
            </a:r>
            <a:r>
              <a:rPr lang="en-US" altLang="ko-KR" dirty="0" smtClean="0">
                <a:latin typeface="+mn-ea"/>
              </a:rPr>
              <a:t>’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y</a:t>
            </a:r>
            <a:r>
              <a:rPr lang="ko-KR" altLang="en-US" dirty="0" smtClean="0">
                <a:latin typeface="+mn-ea"/>
              </a:rPr>
              <a:t>변수가 </a:t>
            </a:r>
            <a:r>
              <a:rPr lang="ko-KR" altLang="en-US" dirty="0" err="1" smtClean="0">
                <a:latin typeface="+mn-ea"/>
              </a:rPr>
              <a:t>이항형인</a:t>
            </a:r>
            <a:r>
              <a:rPr lang="ko-KR" altLang="en-US" dirty="0" smtClean="0">
                <a:latin typeface="+mn-ea"/>
              </a:rPr>
              <a:t> 경우 지정하는 속성값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x </a:t>
            </a:r>
            <a:r>
              <a:rPr lang="ko-KR" altLang="en-US" dirty="0" smtClean="0">
                <a:latin typeface="+mn-ea"/>
              </a:rPr>
              <a:t>변수의 유의성 검정을 제공하지만</a:t>
            </a:r>
            <a:r>
              <a:rPr lang="en-US" altLang="ko-KR" dirty="0" smtClean="0">
                <a:latin typeface="+mn-ea"/>
              </a:rPr>
              <a:t>, F </a:t>
            </a:r>
            <a:r>
              <a:rPr lang="ko-KR" altLang="en-US" dirty="0" smtClean="0">
                <a:latin typeface="+mn-ea"/>
              </a:rPr>
              <a:t>검정 통계량과 모델의 설명력은 제공되지 않는다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모델을 평가하기 위해서는 혼돈 매트릭스를 이용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ROC Curve </a:t>
            </a:r>
            <a:r>
              <a:rPr lang="ko-KR" altLang="en-US" dirty="0" smtClean="0"/>
              <a:t>패키지를 이용한 모델 평가 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로지스틱</a:t>
            </a:r>
            <a:r>
              <a:rPr lang="ko-KR" altLang="en-US" sz="2400" dirty="0" smtClean="0"/>
              <a:t> 회귀분석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11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64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745770" y="1221334"/>
            <a:ext cx="7023830" cy="401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290" fontAlgn="ctr"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</a:t>
            </a:r>
            <a:r>
              <a:rPr lang="en-US" altLang="ko-KR" sz="32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8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32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3200" b="1" smtClean="0"/>
              <a:t> 분</a:t>
            </a:r>
            <a:r>
              <a:rPr lang="ko-KR" altLang="en-US" sz="3200" b="1"/>
              <a:t>류</a:t>
            </a:r>
            <a:r>
              <a:rPr lang="ko-KR" altLang="en-US" sz="3200" b="1" smtClean="0"/>
              <a:t> </a:t>
            </a:r>
            <a:r>
              <a:rPr lang="ko-KR" altLang="en-US" sz="3200" b="1" dirty="0" smtClean="0"/>
              <a:t>분석</a:t>
            </a:r>
            <a:r>
              <a:rPr lang="en-US" altLang="ko-KR" sz="3200" b="1" smtClean="0"/>
              <a:t/>
            </a:r>
            <a:br>
              <a:rPr lang="en-US" altLang="ko-KR" sz="3200" b="1" smtClean="0"/>
            </a:br>
            <a:r>
              <a:rPr lang="ko-KR" altLang="en-US" sz="3200" b="1" smtClean="0"/>
              <a:t>지도학습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  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491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65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분류 분석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</a:rPr>
              <a:t>(Classification Analysis)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다수의 변수를 갖는 데이터 셋을 대상으로 특정 변수의 값을 조건으로 지정하여 데이터를 분류하고 트리 형태의 모델을 생성하는 분석 방법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의사결정트리</a:t>
            </a:r>
            <a:r>
              <a:rPr lang="en-US" altLang="ko-KR" dirty="0" smtClean="0"/>
              <a:t>(Decision Tree)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랜덤 </a:t>
            </a:r>
            <a:r>
              <a:rPr lang="ko-KR" altLang="en-US" dirty="0" err="1" smtClean="0"/>
              <a:t>포레스트</a:t>
            </a:r>
            <a:r>
              <a:rPr lang="en-US" altLang="ko-KR" dirty="0" smtClean="0"/>
              <a:t>(Random Forest)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인공신경망</a:t>
            </a:r>
            <a:r>
              <a:rPr lang="en-US" altLang="ko-KR" dirty="0" smtClean="0"/>
              <a:t>(Artificial Neural Network)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고객을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분류하는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규칙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특성을 찾아내고 이를 토대로 미래 잠재 고객의 행동이나 반응을 예측하거나 유도하는데 활용된다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대출 은행에서 기존 고객들의 데이터를 활용하여 신용상태의 분류모델을 생성한 후 새로운 고객에 대하여 향후 신용상태를 예측하는 데 이용한다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분류 모델 생성 규칙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 체납횟수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대출금과 현재 고객의 수입 비율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대출 사유 등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과거의 환자들에 대한 종양 검사의 결과를 바탕으로 종양의 악성 또는 양성 여부를 분류하는 모델을 생성하여 새로운 환자에 대한 암을 진단하는데 이용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분류 조건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종양의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분류분석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7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66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분류 분석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</a:rPr>
              <a:t>(Classification Analysis) 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특징</a:t>
            </a:r>
            <a:endParaRPr lang="en-US" altLang="ko-KR" dirty="0" smtClean="0">
              <a:solidFill>
                <a:srgbClr val="002060"/>
              </a:solidFill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>
                <a:latin typeface="+mn-ea"/>
              </a:rPr>
              <a:t>Y </a:t>
            </a:r>
            <a:r>
              <a:rPr lang="ko-KR" altLang="en-US" dirty="0" smtClean="0">
                <a:latin typeface="+mn-ea"/>
              </a:rPr>
              <a:t>변수 존재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설명변수</a:t>
            </a:r>
            <a:r>
              <a:rPr lang="en-US" altLang="ko-KR" dirty="0" smtClean="0">
                <a:latin typeface="+mn-ea"/>
              </a:rPr>
              <a:t>(x </a:t>
            </a:r>
            <a:r>
              <a:rPr lang="ko-KR" altLang="en-US" dirty="0" smtClean="0">
                <a:latin typeface="+mn-ea"/>
              </a:rPr>
              <a:t>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반응변수</a:t>
            </a:r>
            <a:r>
              <a:rPr lang="en-US" altLang="ko-KR" dirty="0" smtClean="0"/>
              <a:t>(y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존재한다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의사결정트리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분류 예측모델에 의해서 </a:t>
            </a:r>
            <a:r>
              <a:rPr lang="ko-KR" altLang="en-US" dirty="0" err="1" smtClean="0"/>
              <a:t>의사결정트리</a:t>
            </a:r>
            <a:r>
              <a:rPr lang="ko-KR" altLang="en-US" dirty="0" smtClean="0"/>
              <a:t> 형태로 데이터가 분류된다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비모수</a:t>
            </a:r>
            <a:r>
              <a:rPr lang="ko-KR" altLang="en-US" dirty="0" smtClean="0"/>
              <a:t> 검정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선형성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정규성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등분산성 가정이 필요 없다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추론 기능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유의수준 판단 기준이 없다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추론 기능 없음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활용분야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이탈고객과 지속고객 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신용상태의 좋고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번호이동고객과 지속 고객 분류 등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002060"/>
                </a:solidFill>
                <a:latin typeface="+mn-ea"/>
              </a:rPr>
              <a:t>분류 분석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(Classification Analysis) 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절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차</a:t>
            </a:r>
            <a:endParaRPr lang="en-US" altLang="ko-KR" dirty="0">
              <a:solidFill>
                <a:srgbClr val="002060"/>
              </a:solidFill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학습 데이터 생성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분류 알고리즘을 통해 예측 모델 생성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검정 데이터를 통해 분류규칙의 모델 평가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모형 평가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새로운 데이터에 적용하여 결과 예측</a:t>
            </a:r>
            <a:endParaRPr lang="ko-KR" altLang="en-US" dirty="0"/>
          </a:p>
          <a:p>
            <a:pPr marL="742950" lvl="1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분류분석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1175298" y="5024446"/>
            <a:ext cx="9998979" cy="10043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모형평가</a:t>
            </a:r>
            <a:endParaRPr lang="en-US" altLang="ko-KR" sz="16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어떤 모형이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random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하게 예측하는 모형보다 예측력이 우수한지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고려된 여러 모형 중 어느 모형이 가장 좋은 예측력을 보유하고 있는지를 비교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분석하는 과정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0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67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의사 결정 트리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</a:rPr>
              <a:t>(Decision Tree)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나무</a:t>
            </a:r>
            <a:r>
              <a:rPr lang="en-US" altLang="ko-KR" dirty="0" smtClean="0">
                <a:latin typeface="+mn-ea"/>
              </a:rPr>
              <a:t>(Tree) </a:t>
            </a:r>
            <a:r>
              <a:rPr lang="ko-KR" altLang="en-US" dirty="0" smtClean="0">
                <a:latin typeface="+mn-ea"/>
              </a:rPr>
              <a:t>구조 형태로 분류결과를 도출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>
                <a:latin typeface="+mn-ea"/>
              </a:rPr>
              <a:t>입력변수 중 가장 영향력 있는 변수를 기준으로 </a:t>
            </a:r>
            <a:r>
              <a:rPr lang="ko-KR" altLang="en-US" dirty="0" err="1" smtClean="0">
                <a:latin typeface="+mn-ea"/>
              </a:rPr>
              <a:t>이진분류하여</a:t>
            </a:r>
            <a:r>
              <a:rPr lang="ko-KR" altLang="en-US" dirty="0" smtClean="0">
                <a:latin typeface="+mn-ea"/>
              </a:rPr>
              <a:t> 분류 결과를 나무 구조 형태로 시각화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비교적 모델 생성이 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명료하여 현업에서 많이 사용되는 지도학습 모델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의사결정규칙을 도표화 하여 분류와 예측을 수행하는 분석방법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party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ctree</a:t>
            </a:r>
            <a:r>
              <a:rPr lang="en-US" altLang="ko-KR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rpart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</a:t>
            </a:r>
            <a:r>
              <a:rPr lang="en-US" altLang="ko-KR" dirty="0" err="1" smtClean="0"/>
              <a:t>rpart</a:t>
            </a:r>
            <a:r>
              <a:rPr lang="en-US" altLang="ko-KR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party </a:t>
            </a:r>
            <a:r>
              <a:rPr lang="ko-KR" altLang="en-US" dirty="0"/>
              <a:t>패키지</a:t>
            </a:r>
            <a:r>
              <a:rPr lang="en-US" altLang="ko-KR" dirty="0"/>
              <a:t> </a:t>
            </a:r>
            <a:r>
              <a:rPr lang="en-US" altLang="ko-KR" dirty="0" err="1"/>
              <a:t>ctree</a:t>
            </a:r>
            <a:r>
              <a:rPr lang="en-US" altLang="ko-KR" dirty="0" smtClean="0"/>
              <a:t>()  </a:t>
            </a:r>
            <a:r>
              <a:rPr lang="ko-KR" altLang="en-US" dirty="0" smtClean="0"/>
              <a:t>분류 결과 해석</a:t>
            </a:r>
            <a:endParaRPr lang="en-US" altLang="ko-KR" dirty="0">
              <a:solidFill>
                <a:srgbClr val="002060"/>
              </a:solidFill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첫번째</a:t>
            </a:r>
            <a:r>
              <a:rPr lang="ko-KR" altLang="en-US" dirty="0" smtClean="0"/>
              <a:t> 번호는 반응변수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종속변수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대해서 설명변수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독립변수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영향을 미치는 중요 변수의 척도를 나타내는 수치로서 수치가 작을 수록 영향을 미치는 정도가 높고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순서는 분기되는 순서를 의미한다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두번째는</a:t>
            </a:r>
            <a:r>
              <a:rPr lang="ko-KR" altLang="en-US" dirty="0" smtClean="0"/>
              <a:t> 의사결정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번호 뒤에 </a:t>
            </a:r>
            <a:r>
              <a:rPr lang="en-US" altLang="ko-KR" dirty="0" smtClean="0"/>
              <a:t>* </a:t>
            </a:r>
            <a:r>
              <a:rPr lang="ko-KR" altLang="en-US" dirty="0" smtClean="0"/>
              <a:t>기호가 오면 해당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마지막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의미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err="1" smtClean="0"/>
              <a:t>노드명</a:t>
            </a:r>
            <a:r>
              <a:rPr lang="ko-KR" altLang="en-US" dirty="0" smtClean="0"/>
              <a:t> 뒤에 해당 변수의 </a:t>
            </a:r>
            <a:r>
              <a:rPr lang="ko-KR" altLang="en-US" dirty="0" err="1" smtClean="0"/>
              <a:t>임계값이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조건식으로</a:t>
            </a:r>
            <a:r>
              <a:rPr lang="ko-KR" altLang="en-US" dirty="0" smtClean="0"/>
              <a:t> 온다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세번째는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분기 기준</a:t>
            </a:r>
            <a:r>
              <a:rPr lang="en-US" altLang="ko-KR" dirty="0" smtClean="0"/>
              <a:t>(criterion)</a:t>
            </a:r>
            <a:r>
              <a:rPr lang="ko-KR" altLang="en-US" dirty="0" smtClean="0"/>
              <a:t>이 되는 수치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네번째는</a:t>
            </a:r>
            <a:r>
              <a:rPr lang="ko-KR" altLang="en-US" dirty="0" smtClean="0"/>
              <a:t> 반응변수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종속변수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통계량</a:t>
            </a:r>
            <a:r>
              <a:rPr lang="en-US" altLang="ko-KR" dirty="0" smtClean="0"/>
              <a:t>(statistic)</a:t>
            </a:r>
            <a:r>
              <a:rPr lang="ko-KR" altLang="en-US" dirty="0" smtClean="0"/>
              <a:t>이 표시된다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pPr marL="742950" lvl="1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분류분석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5331417" y="3404727"/>
            <a:ext cx="5842860" cy="502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 1)  Ozone &lt;= 37; criterion= 1, statistic=56.086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3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68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60" y="944880"/>
            <a:ext cx="11262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dirty="0"/>
              <a:t>k</a:t>
            </a:r>
            <a:r>
              <a:rPr lang="ko-KR" altLang="en-US" dirty="0"/>
              <a:t>겹 교차 검증</a:t>
            </a:r>
            <a:r>
              <a:rPr lang="en-US" altLang="ko-KR" dirty="0"/>
              <a:t>(k-fold cross validation)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테스트를 </a:t>
            </a:r>
            <a:r>
              <a:rPr lang="ko-KR" altLang="en-US" dirty="0"/>
              <a:t>더 정확하게 설정할수록 세상으로 나왔을 때 더 잘 작동한다고 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ko-KR" altLang="en-US" dirty="0"/>
              <a:t>혹은 </a:t>
            </a:r>
            <a:r>
              <a:rPr lang="ko-KR" altLang="en-US" dirty="0" err="1"/>
              <a:t>머신러닝</a:t>
            </a:r>
            <a:r>
              <a:rPr lang="ko-KR" altLang="en-US" dirty="0"/>
              <a:t> 작업을 할 때 늘 어려운 문제 중 하나는 알고리즘을 충분히 테스트하였어도 데이터가 충분치 않으면 좋은 결과를 내기가 </a:t>
            </a:r>
            <a:r>
              <a:rPr lang="ko-KR" altLang="en-US" dirty="0" smtClean="0"/>
              <a:t>어렵습니다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데이터의 </a:t>
            </a:r>
            <a:r>
              <a:rPr lang="ko-KR" altLang="en-US" dirty="0"/>
              <a:t>약 </a:t>
            </a:r>
            <a:r>
              <a:rPr lang="en-US" altLang="ko-KR" dirty="0"/>
              <a:t>70%</a:t>
            </a:r>
            <a:r>
              <a:rPr lang="ko-KR" altLang="en-US" dirty="0"/>
              <a:t>를 </a:t>
            </a:r>
            <a:r>
              <a:rPr lang="ko-KR" altLang="en-US" dirty="0" err="1"/>
              <a:t>학습셋으로</a:t>
            </a:r>
            <a:r>
              <a:rPr lang="ko-KR" altLang="en-US" dirty="0"/>
              <a:t> 써야 했으므로 </a:t>
            </a:r>
            <a:r>
              <a:rPr lang="ko-KR" altLang="en-US" dirty="0" err="1"/>
              <a:t>테스트셋은</a:t>
            </a:r>
            <a:r>
              <a:rPr lang="ko-KR" altLang="en-US" dirty="0"/>
              <a:t> 겨우 전체 데이터의 </a:t>
            </a:r>
            <a:r>
              <a:rPr lang="en-US" altLang="ko-KR" dirty="0"/>
              <a:t>30%</a:t>
            </a:r>
            <a:r>
              <a:rPr lang="ko-KR" altLang="en-US" dirty="0"/>
              <a:t>에 그쳤습니다</a:t>
            </a:r>
            <a:r>
              <a:rPr lang="en-US" altLang="ko-KR" dirty="0"/>
              <a:t>. </a:t>
            </a:r>
            <a:r>
              <a:rPr lang="ko-KR" altLang="en-US" dirty="0"/>
              <a:t>이 정도 테스트만으로는 실제로 얼마나 잘 작동하는지 확신하기는 쉽지 않습니다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k</a:t>
            </a:r>
            <a:r>
              <a:rPr lang="ko-KR" altLang="en-US" dirty="0"/>
              <a:t>겹 교차 검증</a:t>
            </a:r>
            <a:r>
              <a:rPr lang="en-US" altLang="ko-KR" dirty="0"/>
              <a:t>(k-fold cross validation)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테스트 데이터 충분하지 않을 경우  </a:t>
            </a:r>
            <a:r>
              <a:rPr lang="ko-KR" altLang="en-US" dirty="0"/>
              <a:t>단점을 보완하고자 만든 방법이 바로 </a:t>
            </a:r>
            <a:r>
              <a:rPr lang="ko-KR" altLang="en-US" dirty="0" smtClean="0"/>
              <a:t>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k</a:t>
            </a:r>
            <a:r>
              <a:rPr lang="ko-KR" altLang="en-US" dirty="0"/>
              <a:t>겹 교차 검증이란 </a:t>
            </a:r>
            <a:r>
              <a:rPr lang="ko-KR" altLang="en-US" dirty="0" err="1"/>
              <a:t>데이터셋을</a:t>
            </a:r>
            <a:r>
              <a:rPr lang="ko-KR" altLang="en-US" dirty="0"/>
              <a:t> 여러 개로 나누어 하나씩 </a:t>
            </a:r>
            <a:r>
              <a:rPr lang="ko-KR" altLang="en-US" dirty="0" err="1"/>
              <a:t>테스트셋으로</a:t>
            </a:r>
            <a:r>
              <a:rPr lang="ko-KR" altLang="en-US" dirty="0"/>
              <a:t> 사용하고 나머지를 모두 합해서 </a:t>
            </a:r>
            <a:r>
              <a:rPr lang="ko-KR" altLang="en-US" dirty="0" err="1"/>
              <a:t>학습셋으로</a:t>
            </a:r>
            <a:r>
              <a:rPr lang="ko-KR" altLang="en-US" dirty="0"/>
              <a:t> 사용하는 방법입니다</a:t>
            </a:r>
            <a:r>
              <a:rPr lang="en-US" altLang="ko-KR" dirty="0"/>
              <a:t>. </a:t>
            </a:r>
            <a:r>
              <a:rPr lang="ko-KR" altLang="en-US" dirty="0"/>
              <a:t>이렇게 하면 가지고 있는 데이터의 </a:t>
            </a:r>
            <a:r>
              <a:rPr lang="en-US" altLang="ko-KR" dirty="0"/>
              <a:t>100%</a:t>
            </a:r>
            <a:r>
              <a:rPr lang="ko-KR" altLang="en-US" dirty="0"/>
              <a:t>를 </a:t>
            </a:r>
            <a:r>
              <a:rPr lang="ko-KR" altLang="en-US" dirty="0" err="1"/>
              <a:t>테스트셋으로</a:t>
            </a:r>
            <a:r>
              <a:rPr lang="ko-KR" altLang="en-US" dirty="0"/>
              <a:t> 사용할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분류분석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733" y="3810001"/>
            <a:ext cx="5736907" cy="277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15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69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/>
              <a:t>rpart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en-US" altLang="ko-KR" dirty="0" err="1" smtClean="0"/>
              <a:t>rpart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를 이용한 분류 분석</a:t>
            </a:r>
            <a:endParaRPr lang="en-US" altLang="ko-KR" dirty="0" smtClean="0">
              <a:solidFill>
                <a:srgbClr val="002060"/>
              </a:solidFill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재귀분할</a:t>
            </a:r>
            <a:r>
              <a:rPr lang="en-US" altLang="ko-KR" dirty="0" smtClean="0"/>
              <a:t>(recursive partitioning)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2</a:t>
            </a:r>
            <a:r>
              <a:rPr lang="ko-KR" altLang="en-US" dirty="0" smtClean="0"/>
              <a:t>수준 요인으로 분산분석을 실행한 결과를 트리 형태로 제공하여 모형을 단순화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전체적인 분류기준을 쉽게 분석할 수 있는 장점이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분류분석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1309083" y="2313536"/>
            <a:ext cx="8185437" cy="384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rpart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(formula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data)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60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7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8535" y="1151770"/>
            <a:ext cx="11029695" cy="4499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투표권이 있는 나이의 미국인 </a:t>
            </a:r>
            <a:r>
              <a:rPr lang="en-US" altLang="ko-KR" sz="1600" dirty="0" smtClean="0">
                <a:solidFill>
                  <a:schemeClr val="tx1"/>
                </a:solidFill>
              </a:rPr>
              <a:t>1,600</a:t>
            </a:r>
            <a:r>
              <a:rPr lang="ko-KR" altLang="en-US" sz="1600" dirty="0" smtClean="0">
                <a:solidFill>
                  <a:schemeClr val="tx1"/>
                </a:solidFill>
              </a:rPr>
              <a:t>명에 대해 대통령 지지율을 조사한 것으로</a:t>
            </a:r>
            <a:r>
              <a:rPr lang="en-US" altLang="ko-KR" sz="1600" dirty="0" smtClean="0">
                <a:solidFill>
                  <a:schemeClr val="tx1"/>
                </a:solidFill>
              </a:rPr>
              <a:t>, 1</a:t>
            </a:r>
            <a:r>
              <a:rPr lang="ko-KR" altLang="en-US" sz="1600" dirty="0" smtClean="0">
                <a:solidFill>
                  <a:schemeClr val="tx1"/>
                </a:solidFill>
              </a:rPr>
              <a:t>차 조사</a:t>
            </a:r>
            <a:r>
              <a:rPr lang="en-US" altLang="ko-KR" sz="1600" dirty="0" smtClean="0">
                <a:solidFill>
                  <a:schemeClr val="tx1"/>
                </a:solidFill>
              </a:rPr>
              <a:t>1st Survey</a:t>
            </a:r>
            <a:r>
              <a:rPr lang="ko-KR" altLang="en-US" sz="1600" dirty="0" smtClean="0">
                <a:solidFill>
                  <a:schemeClr val="tx1"/>
                </a:solidFill>
              </a:rPr>
              <a:t>와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차 조사</a:t>
            </a:r>
            <a:r>
              <a:rPr lang="en-US" altLang="ko-KR" sz="1600" dirty="0" smtClean="0">
                <a:solidFill>
                  <a:schemeClr val="tx1"/>
                </a:solidFill>
              </a:rPr>
              <a:t>2nd Survey</a:t>
            </a:r>
            <a:r>
              <a:rPr lang="ko-KR" altLang="en-US" sz="1600" dirty="0" smtClean="0">
                <a:solidFill>
                  <a:schemeClr val="tx1"/>
                </a:solidFill>
              </a:rPr>
              <a:t>는 한 달 간격으로 수행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##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Agresti</a:t>
            </a:r>
            <a:r>
              <a:rPr lang="en-US" altLang="ko-KR" sz="1600" dirty="0" smtClean="0">
                <a:solidFill>
                  <a:schemeClr val="tx1"/>
                </a:solidFill>
              </a:rPr>
              <a:t> (1990), p. 350.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## Presidential Approval Ratings.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## Approval of the President's performance in office in two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## surveys, one month apart, for a random sample of 1600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## voting-age Americans.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Performance &lt;-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+   matrix(c(794, 86, 150, 570),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+    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nrow</a:t>
            </a:r>
            <a:r>
              <a:rPr lang="en-US" altLang="ko-KR" sz="1600" dirty="0" smtClean="0">
                <a:solidFill>
                  <a:schemeClr val="tx1"/>
                </a:solidFill>
              </a:rPr>
              <a:t> = 2,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+    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dimnames</a:t>
            </a:r>
            <a:r>
              <a:rPr lang="en-US" altLang="ko-KR" sz="1600" dirty="0" smtClean="0">
                <a:solidFill>
                  <a:schemeClr val="tx1"/>
                </a:solidFill>
              </a:rPr>
              <a:t> = list(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+          "1st Survey" = c("Approve", "Disapprove"),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+          "2nd Survey" = c("Approve", "Disapprove")))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Performance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mcnemar.test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(Performance)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#p-value &lt; 0.05</a:t>
            </a:r>
            <a:r>
              <a:rPr lang="ko-KR" altLang="en-US" sz="1600" dirty="0" smtClean="0">
                <a:solidFill>
                  <a:schemeClr val="tx1"/>
                </a:solidFill>
              </a:rPr>
              <a:t>가 나타나 사건 전후에 </a:t>
            </a:r>
            <a:r>
              <a:rPr lang="en-US" altLang="ko-KR" sz="1600" dirty="0" smtClean="0">
                <a:solidFill>
                  <a:schemeClr val="tx1"/>
                </a:solidFill>
              </a:rPr>
              <a:t>Approve, Disapprove</a:t>
            </a:r>
            <a:r>
              <a:rPr lang="ko-KR" altLang="en-US" sz="1600" dirty="0" smtClean="0">
                <a:solidFill>
                  <a:schemeClr val="tx1"/>
                </a:solidFill>
              </a:rPr>
              <a:t>에 차이가 없다는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귀무가설이</a:t>
            </a:r>
            <a:r>
              <a:rPr lang="ko-KR" altLang="en-US" sz="1600" dirty="0" smtClean="0">
                <a:solidFill>
                  <a:schemeClr val="tx1"/>
                </a:solidFill>
              </a:rPr>
              <a:t> 기각된다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즉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사건 전후에 </a:t>
            </a:r>
            <a:r>
              <a:rPr lang="en-US" altLang="ko-KR" sz="1600" dirty="0" smtClean="0">
                <a:solidFill>
                  <a:schemeClr val="tx1"/>
                </a:solidFill>
              </a:rPr>
              <a:t>Approve, Disapprove </a:t>
            </a:r>
            <a:r>
              <a:rPr lang="ko-KR" altLang="en-US" sz="1600" dirty="0" smtClean="0">
                <a:solidFill>
                  <a:schemeClr val="tx1"/>
                </a:solidFill>
              </a:rPr>
              <a:t>비율에 차이가 발생했다</a:t>
            </a:r>
          </a:p>
        </p:txBody>
      </p:sp>
    </p:spTree>
    <p:extLst>
      <p:ext uri="{BB962C8B-B14F-4D97-AF65-F5344CB8AC3E}">
        <p14:creationId xmlns:p14="http://schemas.microsoft.com/office/powerpoint/2010/main" val="371538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70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랜덤 </a:t>
            </a:r>
            <a:r>
              <a:rPr lang="ko-KR" altLang="en-US" dirty="0" err="1" smtClean="0">
                <a:solidFill>
                  <a:srgbClr val="002060"/>
                </a:solidFill>
                <a:latin typeface="+mn-ea"/>
              </a:rPr>
              <a:t>포레스트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</a:rPr>
              <a:t>(Random Forest)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의사결정트리에서</a:t>
            </a:r>
            <a:r>
              <a:rPr lang="ko-KR" altLang="en-US" dirty="0" smtClean="0"/>
              <a:t> 파생된 앙상블 학습기법을 적용한 모델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앙상블 학습 기법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새로운 데이터에 대해서 여러 개의 트리</a:t>
            </a:r>
            <a:r>
              <a:rPr lang="en-US" altLang="ko-KR" dirty="0" smtClean="0"/>
              <a:t>(Forest)</a:t>
            </a:r>
            <a:r>
              <a:rPr lang="ko-KR" altLang="en-US" dirty="0" smtClean="0"/>
              <a:t>로 학습을 수행한 후 학습 결과들을 종합해서 예측하는 모델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기존의 </a:t>
            </a:r>
            <a:r>
              <a:rPr lang="ko-KR" altLang="en-US" dirty="0" err="1" smtClean="0"/>
              <a:t>의사결정트리</a:t>
            </a:r>
            <a:r>
              <a:rPr lang="ko-KR" altLang="en-US" dirty="0" smtClean="0"/>
              <a:t> 방식에 비해서 많은 데이터를 이용하여 학습을 수행하기 때문에 비교적 예측력이 뛰어나고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과적합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overfitting</a:t>
            </a:r>
            <a:r>
              <a:rPr lang="en-US" altLang="ko-KR" dirty="0" smtClean="0"/>
              <a:t>)</a:t>
            </a:r>
            <a:r>
              <a:rPr lang="ko-KR" altLang="en-US" dirty="0" smtClean="0"/>
              <a:t>문제를 해결할 수 있다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과적합</a:t>
            </a:r>
            <a:r>
              <a:rPr lang="ko-KR" altLang="en-US" dirty="0" smtClean="0"/>
              <a:t> 문제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작은 데이터 셋은 높은 정확도가 나타나지만 큰 </a:t>
            </a:r>
            <a:r>
              <a:rPr lang="ko-KR" altLang="en-US" dirty="0" err="1" smtClean="0"/>
              <a:t>데이터셋에서는</a:t>
            </a:r>
            <a:r>
              <a:rPr lang="ko-KR" altLang="en-US" dirty="0" smtClean="0"/>
              <a:t> 정확도가 떨어지는 현상을 의미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002060"/>
                </a:solidFill>
                <a:latin typeface="+mn-ea"/>
              </a:rPr>
              <a:t>랜덤 </a:t>
            </a:r>
            <a:r>
              <a:rPr lang="ko-KR" altLang="en-US" dirty="0" err="1">
                <a:solidFill>
                  <a:srgbClr val="002060"/>
                </a:solidFill>
                <a:latin typeface="+mn-ea"/>
              </a:rPr>
              <a:t>포레스트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(Random Forest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</a:rPr>
              <a:t>) </a:t>
            </a: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학습데이터 구성방법</a:t>
            </a:r>
            <a:endParaRPr lang="en-US" altLang="ko-KR" dirty="0">
              <a:solidFill>
                <a:srgbClr val="002060"/>
              </a:solidFill>
              <a:latin typeface="+mn-e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표본에서 일부분만 복원추출 방법으로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샘플링하는</a:t>
            </a:r>
            <a:r>
              <a:rPr lang="ko-KR" altLang="en-US" dirty="0" smtClean="0"/>
              <a:t> 방식인 부트스트랩 표본</a:t>
            </a:r>
            <a:r>
              <a:rPr lang="en-US" altLang="ko-KR" dirty="0" smtClean="0"/>
              <a:t>(bootstrap sample) </a:t>
            </a:r>
            <a:r>
              <a:rPr lang="ko-KR" altLang="en-US" dirty="0" smtClean="0"/>
              <a:t>방식으로 학습데이터로 사용될 트리</a:t>
            </a:r>
            <a:r>
              <a:rPr lang="en-US" altLang="ko-KR" dirty="0" smtClean="0"/>
              <a:t>(Forest)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입력변수 중에서 일부 변수만 적용하여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자식노드</a:t>
            </a:r>
            <a:r>
              <a:rPr lang="en-US" altLang="ko-KR" dirty="0" smtClean="0"/>
              <a:t>(child node)</a:t>
            </a:r>
            <a:r>
              <a:rPr lang="ko-KR" altLang="en-US" dirty="0" smtClean="0"/>
              <a:t>를 분류한다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분류분석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703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71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랜덤 </a:t>
            </a:r>
            <a:r>
              <a:rPr lang="ko-KR" altLang="en-US" dirty="0" err="1" smtClean="0">
                <a:solidFill>
                  <a:srgbClr val="002060"/>
                </a:solidFill>
                <a:latin typeface="+mn-ea"/>
              </a:rPr>
              <a:t>포레스트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</a:rPr>
              <a:t>(Random Forest)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formula : </a:t>
            </a:r>
            <a:r>
              <a:rPr lang="en-US" altLang="ko-KR" dirty="0" err="1" smtClean="0"/>
              <a:t>y~x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형식으로 반응변수와 설명변수 식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data : </a:t>
            </a:r>
            <a:r>
              <a:rPr lang="ko-KR" altLang="en-US" dirty="0" smtClean="0"/>
              <a:t>모델 생성에 사용될 데이터 셋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ntree</a:t>
            </a:r>
            <a:r>
              <a:rPr lang="en-US" altLang="ko-KR" dirty="0" smtClean="0"/>
              <a:t> :  </a:t>
            </a:r>
            <a:r>
              <a:rPr lang="ko-KR" altLang="en-US" dirty="0" err="1" smtClean="0"/>
              <a:t>복원추출하여</a:t>
            </a:r>
            <a:r>
              <a:rPr lang="ko-KR" altLang="en-US" dirty="0" smtClean="0"/>
              <a:t> 생성할 트리 수 지정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mtry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자식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분류할 변수 수 지정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na.action</a:t>
            </a:r>
            <a:r>
              <a:rPr lang="en-US" altLang="ko-KR" dirty="0" smtClean="0"/>
              <a:t> :  </a:t>
            </a:r>
            <a:r>
              <a:rPr lang="ko-KR" altLang="en-US" dirty="0" err="1" smtClean="0"/>
              <a:t>결측치를</a:t>
            </a:r>
            <a:r>
              <a:rPr lang="ko-KR" altLang="en-US" dirty="0" smtClean="0"/>
              <a:t> 제거할 함수 지정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importance : </a:t>
            </a:r>
            <a:r>
              <a:rPr lang="ko-KR" altLang="en-US" dirty="0" smtClean="0"/>
              <a:t>분류모델 생성과정에서 중요 변수 정보 제공 여부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분류분석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1019523" y="1475336"/>
            <a:ext cx="9998979" cy="384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randomForest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(formula, data, </a:t>
            </a:r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ntree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mtry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na.action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, importance)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14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72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인공신경</a:t>
            </a:r>
            <a:r>
              <a:rPr lang="ko-KR" altLang="en-US" dirty="0">
                <a:solidFill>
                  <a:srgbClr val="002060"/>
                </a:solidFill>
                <a:latin typeface="+mn-ea"/>
              </a:rPr>
              <a:t>망</a:t>
            </a:r>
            <a:r>
              <a:rPr lang="en-US" altLang="ko-KR" dirty="0" smtClean="0">
                <a:solidFill>
                  <a:srgbClr val="002060"/>
                </a:solidFill>
                <a:latin typeface="+mn-ea"/>
              </a:rPr>
              <a:t>(Artificial Neural Network)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인간의 두뇌 신경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뉴런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들이 상호작용하여 경험과 학습을 통해서 패턴을 발견하고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발견된 패턴을 통해서 특정 사건을 일반화하거나 데이터를 분류하는데 이용되는 </a:t>
            </a:r>
            <a:r>
              <a:rPr lang="ko-KR" altLang="en-US" smtClean="0"/>
              <a:t>기계학습 방법</a:t>
            </a:r>
            <a:endParaRPr lang="en-US" altLang="ko-KR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mtClean="0"/>
              <a:t>인간의 개입 없이 컴퓨터가 스스로 인지하고 추론</a:t>
            </a:r>
            <a:r>
              <a:rPr lang="en-US" altLang="ko-KR" smtClean="0"/>
              <a:t>, </a:t>
            </a:r>
            <a:r>
              <a:rPr lang="ko-KR" altLang="en-US" smtClean="0"/>
              <a:t>판단하여 사물을 구분하거나 특정 상황의 미래를 예측하는데 이용될 수 있는 기계학습 방법</a:t>
            </a:r>
            <a:endParaRPr lang="en-US" altLang="ko-KR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mtClean="0"/>
              <a:t>문자</a:t>
            </a:r>
            <a:r>
              <a:rPr lang="en-US" altLang="ko-KR" smtClean="0"/>
              <a:t>, </a:t>
            </a:r>
            <a:r>
              <a:rPr lang="ko-KR" altLang="en-US" smtClean="0"/>
              <a:t>음성</a:t>
            </a:r>
            <a:r>
              <a:rPr lang="en-US" altLang="ko-KR" smtClean="0"/>
              <a:t>, </a:t>
            </a:r>
            <a:r>
              <a:rPr lang="ko-KR" altLang="en-US" smtClean="0"/>
              <a:t>이미지 인식</a:t>
            </a:r>
            <a:r>
              <a:rPr lang="en-US" altLang="ko-KR" smtClean="0"/>
              <a:t>, </a:t>
            </a:r>
            <a:r>
              <a:rPr lang="ko-KR" altLang="en-US" smtClean="0"/>
              <a:t>증권시장</a:t>
            </a:r>
            <a:r>
              <a:rPr lang="en-US" altLang="ko-KR"/>
              <a:t> </a:t>
            </a:r>
            <a:r>
              <a:rPr lang="ko-KR" altLang="en-US" smtClean="0"/>
              <a:t>예측</a:t>
            </a:r>
            <a:r>
              <a:rPr lang="en-US" altLang="ko-KR" smtClean="0"/>
              <a:t>, </a:t>
            </a:r>
            <a:r>
              <a:rPr lang="ko-KR" altLang="en-US" smtClean="0"/>
              <a:t>날씨 예보 등 다양한 분야에서 활용</a:t>
            </a:r>
            <a:endParaRPr lang="en-US" altLang="ko-KR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구글의 알파고</a:t>
            </a:r>
            <a:r>
              <a:rPr lang="en-US" altLang="ko-KR" smtClean="0"/>
              <a:t>(</a:t>
            </a:r>
            <a:r>
              <a:rPr lang="ko-KR" altLang="en-US" smtClean="0"/>
              <a:t>딥러닝</a:t>
            </a:r>
            <a:r>
              <a:rPr lang="en-US" altLang="ko-KR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/>
          </a:p>
          <a:p>
            <a:pPr lvl="1"/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분류분석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240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190" y="3356085"/>
            <a:ext cx="5581991" cy="253566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73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생물학적 신경망 구조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수상돌기</a:t>
            </a:r>
            <a:r>
              <a:rPr lang="en-US" altLang="ko-KR" dirty="0" smtClean="0"/>
              <a:t>(Dendrites) : </a:t>
            </a:r>
            <a:r>
              <a:rPr lang="ko-KR" altLang="en-US" dirty="0" smtClean="0"/>
              <a:t>외부로부터 신경 자극을 받아들이는 역할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시냅스</a:t>
            </a:r>
            <a:r>
              <a:rPr lang="en-US" altLang="ko-KR" dirty="0" smtClean="0"/>
              <a:t>(Synapse) : </a:t>
            </a:r>
            <a:r>
              <a:rPr lang="ko-KR" altLang="en-US" dirty="0" smtClean="0"/>
              <a:t>신경과 신경의 연결 고리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뉴런 간의 교신</a:t>
            </a:r>
            <a:r>
              <a:rPr lang="en-US" altLang="ko-KR" dirty="0" smtClean="0"/>
              <a:t>)  </a:t>
            </a:r>
            <a:r>
              <a:rPr lang="ko-KR" altLang="en-US" dirty="0" smtClean="0"/>
              <a:t>신경과 신경 간의 신호 전달 기능으로 전달할 신호의 세기</a:t>
            </a:r>
            <a:r>
              <a:rPr lang="en-US" altLang="ko-KR" dirty="0" smtClean="0"/>
              <a:t>(Weight)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세포</a:t>
            </a:r>
            <a:r>
              <a:rPr lang="ko-KR" altLang="en-US" dirty="0" err="1"/>
              <a:t>체</a:t>
            </a:r>
            <a:r>
              <a:rPr lang="en-US" altLang="ko-KR" dirty="0" smtClean="0"/>
              <a:t>(Soma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여러 신경으로부터 전달되는 신경 자극에 대한 판정과 다른 신경으로 신호 전달 여부 결정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축</a:t>
            </a:r>
            <a:r>
              <a:rPr lang="ko-KR" altLang="en-US" dirty="0"/>
              <a:t>색</a:t>
            </a:r>
            <a:r>
              <a:rPr lang="ko-KR" altLang="en-US" dirty="0" smtClean="0"/>
              <a:t>돌기</a:t>
            </a:r>
            <a:r>
              <a:rPr lang="en-US" altLang="ko-KR" dirty="0" smtClean="0"/>
              <a:t>(Axon) : </a:t>
            </a:r>
            <a:r>
              <a:rPr lang="ko-KR" altLang="en-US" dirty="0" smtClean="0"/>
              <a:t>전류와 비슷한 형태로 다른 신경으로 신호 전달 기능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분류분석</a:t>
            </a:r>
            <a:endParaRPr lang="ko-KR" altLang="en-US" sz="2400" dirty="0"/>
          </a:p>
        </p:txBody>
      </p:sp>
      <p:cxnSp>
        <p:nvCxnSpPr>
          <p:cNvPr id="7" name="구부러진 연결선 6"/>
          <p:cNvCxnSpPr/>
          <p:nvPr/>
        </p:nvCxnSpPr>
        <p:spPr>
          <a:xfrm flipV="1">
            <a:off x="5090160" y="3535680"/>
            <a:ext cx="3566160" cy="74676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4592185" y="4086666"/>
            <a:ext cx="909455" cy="9730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945880" y="3356085"/>
            <a:ext cx="1752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신호 출력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다른 뉴런에서 전파된 신호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127760" y="4282440"/>
            <a:ext cx="899160" cy="290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280" y="3725417"/>
            <a:ext cx="1584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신호 입력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외부 신경 자극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046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74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5478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solidFill>
                  <a:srgbClr val="002060"/>
                </a:solidFill>
                <a:latin typeface="+mn-ea"/>
              </a:rPr>
              <a:t>인공신경망과 비교</a:t>
            </a:r>
            <a:endParaRPr lang="en-US" altLang="ko-KR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/>
              <a:t>신경세포</a:t>
            </a:r>
            <a:r>
              <a:rPr lang="en-US" altLang="ko-KR"/>
              <a:t>(</a:t>
            </a:r>
            <a:r>
              <a:rPr lang="ko-KR" altLang="en-US"/>
              <a:t>뉴런</a:t>
            </a:r>
            <a:r>
              <a:rPr lang="en-US" altLang="ko-KR"/>
              <a:t>)</a:t>
            </a:r>
            <a:r>
              <a:rPr lang="ko-KR" altLang="en-US"/>
              <a:t>의 입력은 다수이고 출력은 하나이며</a:t>
            </a:r>
            <a:r>
              <a:rPr lang="en-US" altLang="ko-KR"/>
              <a:t>, </a:t>
            </a:r>
            <a:r>
              <a:rPr lang="ko-KR" altLang="en-US"/>
              <a:t>여러 신경세포로부터 전달되어 온 신호들은 합산되어 출력됩니다</a:t>
            </a:r>
            <a:r>
              <a:rPr lang="en-US" altLang="ko-KR"/>
              <a:t>. </a:t>
            </a:r>
            <a:r>
              <a:rPr lang="ko-KR" altLang="en-US"/>
              <a:t>합산된 값이 설정값 이상이면 출력 신호가 생기고 이하이면 출력 신호가 없습니다</a:t>
            </a:r>
            <a:r>
              <a:rPr lang="en-US" altLang="ko-KR"/>
              <a:t>. 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/>
          </a:p>
          <a:p>
            <a:pPr lvl="1"/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분류분석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073" y="1363940"/>
            <a:ext cx="7115175" cy="1943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623" y="4051851"/>
            <a:ext cx="6918442" cy="244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7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75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5478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solidFill>
                  <a:srgbClr val="002060"/>
                </a:solidFill>
                <a:latin typeface="+mn-ea"/>
              </a:rPr>
              <a:t>인공신경망과 비교</a:t>
            </a:r>
            <a:endParaRPr lang="en-US" altLang="ko-KR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mtClean="0"/>
              <a:t>인간의 </a:t>
            </a:r>
            <a:r>
              <a:rPr lang="ko-KR" altLang="en-US"/>
              <a:t>생물학적 신경세포가 하나가 아닌 다수가 연결되어 의미 있는 작업을 하듯</a:t>
            </a:r>
            <a:r>
              <a:rPr lang="en-US" altLang="ko-KR"/>
              <a:t>, </a:t>
            </a:r>
            <a:r>
              <a:rPr lang="ko-KR" altLang="en-US"/>
              <a:t>인공신경망의 경우도 개별 뉴런들을 서로 시냅스를 통해 서로 연결시켜서 복수개의 계층</a:t>
            </a:r>
            <a:r>
              <a:rPr lang="en-US" altLang="ko-KR"/>
              <a:t>(layer)</a:t>
            </a:r>
            <a:r>
              <a:rPr lang="ko-KR" altLang="en-US"/>
              <a:t>이 서로 연결되어 각 층간의 연결 강도는 가중치로 수정</a:t>
            </a:r>
            <a:r>
              <a:rPr lang="en-US" altLang="ko-KR"/>
              <a:t>(update) </a:t>
            </a:r>
            <a:r>
              <a:rPr lang="ko-KR" altLang="en-US"/>
              <a:t>가능합니다</a:t>
            </a:r>
            <a:r>
              <a:rPr lang="en-US" altLang="ko-KR"/>
              <a:t>. </a:t>
            </a:r>
            <a:r>
              <a:rPr lang="ko-KR" altLang="en-US"/>
              <a:t>이와 같이 다층 구조와 연결강도로 학습과 인지를 위한 분야에 활용됩니다</a:t>
            </a:r>
            <a:r>
              <a:rPr lang="en-US" altLang="ko-KR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/>
          </a:p>
          <a:p>
            <a:pPr lvl="1"/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분류분석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225" y="3930977"/>
            <a:ext cx="5008775" cy="28091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08" y="2550468"/>
            <a:ext cx="7008681" cy="229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76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5478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solidFill>
                  <a:srgbClr val="002060"/>
                </a:solidFill>
                <a:latin typeface="+mn-ea"/>
              </a:rPr>
              <a:t>인공신경망과 비교</a:t>
            </a:r>
            <a:endParaRPr lang="en-US" altLang="ko-KR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외부 신호를 받는 수상돌기는 컴퓨터에 입력 신호</a:t>
            </a:r>
            <a:r>
              <a:rPr lang="en-US" altLang="ko-KR" sz="1600" smtClean="0"/>
              <a:t>(X)</a:t>
            </a:r>
            <a:r>
              <a:rPr lang="ko-KR" altLang="en-US" sz="1600" smtClean="0"/>
              <a:t>에 해당되고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시냅스는 입력 시호에 가중치를 적용하는 역할을 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세포핵은 입력 신호와 가중치를 이용하여 망의 총합</a:t>
            </a:r>
            <a:r>
              <a:rPr lang="en-US" altLang="ko-KR" sz="1600" smtClean="0"/>
              <a:t>(</a:t>
            </a:r>
            <a:r>
              <a:rPr lang="el-GR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Σ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계산하고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활성함수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(f)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망의 총합을 출력 신호</a:t>
            </a:r>
            <a:r>
              <a:rPr lang="en-US" altLang="ko-KR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(y)</a:t>
            </a:r>
            <a:r>
              <a:rPr lang="ko-KR" altLang="en-US" sz="16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보내는 역할을 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망의 총합은 입력 신호</a:t>
            </a:r>
            <a:r>
              <a:rPr lang="en-US" altLang="ko-KR" sz="1600" smtClean="0"/>
              <a:t>(X)</a:t>
            </a:r>
            <a:r>
              <a:rPr lang="ko-KR" altLang="en-US" sz="1600" smtClean="0"/>
              <a:t>와 가중치</a:t>
            </a:r>
            <a:r>
              <a:rPr lang="en-US" altLang="ko-KR" sz="1600" smtClean="0"/>
              <a:t>(W) </a:t>
            </a:r>
            <a:r>
              <a:rPr lang="ko-KR" altLang="en-US" sz="1600" smtClean="0"/>
              <a:t>곱의 합</a:t>
            </a:r>
            <a:r>
              <a:rPr lang="en-US" altLang="ko-KR" sz="1600"/>
              <a:t> (</a:t>
            </a:r>
            <a:r>
              <a:rPr lang="el-GR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Σ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600" smtClean="0"/>
              <a:t>에 의해서 계산된다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활성함수</a:t>
            </a:r>
            <a:r>
              <a:rPr lang="en-US" altLang="ko-KR" sz="1600" smtClean="0"/>
              <a:t>(f)</a:t>
            </a:r>
            <a:r>
              <a:rPr lang="ko-KR" altLang="en-US" sz="1600" smtClean="0"/>
              <a:t>는 망의 총합을 받아서 축색돌기 출력 신호</a:t>
            </a:r>
            <a:r>
              <a:rPr lang="en-US" altLang="ko-KR" sz="1600" smtClean="0"/>
              <a:t>(y)</a:t>
            </a:r>
            <a:r>
              <a:rPr lang="ko-KR" altLang="en-US" sz="1600" smtClean="0"/>
              <a:t>를 전송하는 역할을 한다</a:t>
            </a: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/>
          </a:p>
          <a:p>
            <a:pPr lvl="1"/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분류분석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204" y="3141330"/>
            <a:ext cx="5340284" cy="31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8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77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54783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가중치 적용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dirty="0" smtClean="0"/>
              <a:t>시냅스에서는 외부 신호 입력에 따라서 세기를 적용한다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dirty="0" err="1" smtClean="0"/>
              <a:t>입력값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(x1, x2, x3,…</a:t>
            </a:r>
            <a:r>
              <a:rPr lang="ko-KR" altLang="en-US" sz="1600" dirty="0" smtClean="0"/>
              <a:t>투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수상돌기에 해당하는 외부 신경 자극에 해당하고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가중치 </a:t>
            </a:r>
            <a:r>
              <a:rPr lang="en-US" altLang="ko-KR" sz="1600" dirty="0" smtClean="0"/>
              <a:t>(w1, w2, w3, ….</a:t>
            </a:r>
            <a:r>
              <a:rPr lang="ko-KR" altLang="en-US" sz="1600" dirty="0" smtClean="0"/>
              <a:t>주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시냅스에 의해서 신호의 세기가 결정되는 부분에 해당한다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dirty="0" smtClean="0"/>
              <a:t>입력 신호</a:t>
            </a:r>
            <a:r>
              <a:rPr lang="en-US" altLang="ko-KR" sz="1600" dirty="0" smtClean="0"/>
              <a:t>(X)</a:t>
            </a:r>
            <a:r>
              <a:rPr lang="ko-KR" altLang="en-US" sz="1600" dirty="0" smtClean="0"/>
              <a:t>와 일대일로 가중치</a:t>
            </a:r>
            <a:r>
              <a:rPr lang="en-US" altLang="ko-KR" sz="1600" dirty="0" smtClean="0"/>
              <a:t>(W)</a:t>
            </a:r>
            <a:r>
              <a:rPr lang="ko-KR" altLang="en-US" sz="1600" dirty="0" smtClean="0"/>
              <a:t>가 적용된다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dirty="0" err="1" smtClean="0"/>
              <a:t>경계값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b:bias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은 활성 함수에 의해서 망의 총합을 다음 계층으로 넘길 때 영향을 주는 값이다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dirty="0" smtClean="0"/>
              <a:t>입력 신호의 가중치는 중요 변수에 따라서 가중치가 달라지는데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초기 가중치는 무작위</a:t>
            </a:r>
            <a:r>
              <a:rPr lang="en-US" altLang="ko-KR" sz="1600" dirty="0" smtClean="0"/>
              <a:t>(Random)</a:t>
            </a:r>
            <a:r>
              <a:rPr lang="ko-KR" altLang="en-US" sz="1600" dirty="0" smtClean="0"/>
              <a:t>로 생성되지만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출력 값의 예측결과에 따라서 가중치는 수정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중요 변수의 가중치는 높게 설정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된다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분류분석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460" y="3426454"/>
            <a:ext cx="4438404" cy="297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78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54783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rgbClr val="002060"/>
                </a:solidFill>
                <a:latin typeface="+mn-ea"/>
              </a:rPr>
              <a:t>활성 함수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망의 총합과 경계값</a:t>
            </a:r>
            <a:r>
              <a:rPr lang="en-US" altLang="ko-KR" sz="1600" smtClean="0"/>
              <a:t>(bias)</a:t>
            </a:r>
            <a:r>
              <a:rPr lang="ko-KR" altLang="en-US" sz="1600" smtClean="0"/>
              <a:t>을 계산하여 출력 신호</a:t>
            </a:r>
            <a:r>
              <a:rPr lang="en-US" altLang="ko-KR" sz="1600" smtClean="0"/>
              <a:t>(y)</a:t>
            </a:r>
            <a:r>
              <a:rPr lang="ko-KR" altLang="en-US" sz="1600" smtClean="0"/>
              <a:t>를 결정한다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활성 함수는 </a:t>
            </a:r>
            <a:r>
              <a:rPr lang="en-US" altLang="ko-KR" sz="1600" smtClean="0"/>
              <a:t>0</a:t>
            </a:r>
            <a:r>
              <a:rPr lang="ko-KR" altLang="en-US" sz="1600" smtClean="0"/>
              <a:t>과 </a:t>
            </a:r>
            <a:r>
              <a:rPr lang="en-US" altLang="ko-KR" sz="1600" smtClean="0"/>
              <a:t>1</a:t>
            </a:r>
            <a:r>
              <a:rPr lang="ko-KR" altLang="en-US" sz="1600" smtClean="0"/>
              <a:t>사이의 확률분포를 갖는 시그모이드 함수</a:t>
            </a:r>
            <a:r>
              <a:rPr lang="en-US" altLang="ko-KR" sz="1600" smtClean="0"/>
              <a:t>(Sigmoid function)</a:t>
            </a:r>
            <a:r>
              <a:rPr lang="ko-KR" altLang="en-US" sz="1600" smtClean="0"/>
              <a:t>를 이용한다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시그모이드 함수는 가중치나 경계값</a:t>
            </a:r>
            <a:r>
              <a:rPr lang="en-US" altLang="ko-KR" sz="1600" smtClean="0"/>
              <a:t>(bias)</a:t>
            </a:r>
            <a:r>
              <a:rPr lang="ko-KR" altLang="en-US" sz="1600" smtClean="0"/>
              <a:t>이 변경된 경우 출력 신호에 변화를 준다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스텝 함수</a:t>
            </a:r>
            <a:r>
              <a:rPr lang="en-US" altLang="ko-KR" sz="1600" smtClean="0"/>
              <a:t>(Step function)</a:t>
            </a:r>
            <a:r>
              <a:rPr lang="ko-KR" altLang="en-US" sz="1600" smtClean="0"/>
              <a:t>는 </a:t>
            </a:r>
            <a:r>
              <a:rPr lang="en-US" altLang="ko-KR" sz="1600" smtClean="0"/>
              <a:t>0</a:t>
            </a:r>
            <a:r>
              <a:rPr lang="ko-KR" altLang="en-US" sz="1600"/>
              <a:t> </a:t>
            </a:r>
            <a:r>
              <a:rPr lang="ko-KR" altLang="en-US" sz="1600" smtClean="0"/>
              <a:t>또는 </a:t>
            </a:r>
            <a:r>
              <a:rPr lang="en-US" altLang="ko-KR" sz="1600" smtClean="0"/>
              <a:t>1</a:t>
            </a:r>
            <a:r>
              <a:rPr lang="ko-KR" altLang="en-US" sz="1600" smtClean="0"/>
              <a:t>의 이항값으로 출력 신호</a:t>
            </a:r>
            <a:r>
              <a:rPr lang="en-US" altLang="ko-KR" sz="1600" smtClean="0"/>
              <a:t>(y)</a:t>
            </a:r>
            <a:r>
              <a:rPr lang="ko-KR" altLang="en-US" sz="1600" smtClean="0"/>
              <a:t>가</a:t>
            </a:r>
            <a:r>
              <a:rPr lang="en-US" altLang="ko-KR" sz="1600" smtClean="0"/>
              <a:t> </a:t>
            </a:r>
            <a:r>
              <a:rPr lang="ko-KR" altLang="en-US" sz="1600" smtClean="0"/>
              <a:t>결정하므로 가중치와 경계값의 변화에 대해서 출력 신호에 변화를 주지 못한다</a:t>
            </a:r>
            <a:r>
              <a:rPr lang="en-US" altLang="ko-KR" sz="1600" smtClean="0"/>
              <a:t>.</a:t>
            </a:r>
            <a:endParaRPr lang="en-US" altLang="ko-KR" sz="16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스텝 함수는 </a:t>
            </a:r>
            <a:r>
              <a:rPr lang="en-US" altLang="ko-KR" sz="1600" smtClean="0"/>
              <a:t>x </a:t>
            </a:r>
            <a:r>
              <a:rPr lang="ko-KR" altLang="en-US" sz="1600" smtClean="0"/>
              <a:t>변량이 </a:t>
            </a:r>
            <a:r>
              <a:rPr lang="en-US" altLang="ko-KR" sz="1600" smtClean="0"/>
              <a:t>0</a:t>
            </a:r>
            <a:r>
              <a:rPr lang="ko-KR" altLang="en-US" sz="1600" smtClean="0"/>
              <a:t>보다 큰 경우</a:t>
            </a:r>
            <a:r>
              <a:rPr lang="en-US" altLang="ko-KR" sz="1600"/>
              <a:t> </a:t>
            </a:r>
            <a:r>
              <a:rPr lang="en-US" altLang="ko-KR" sz="1600" smtClean="0"/>
              <a:t>1, 0</a:t>
            </a:r>
            <a:r>
              <a:rPr lang="ko-KR" altLang="en-US" sz="1600" smtClean="0"/>
              <a:t>보다 적으면 </a:t>
            </a:r>
            <a:r>
              <a:rPr lang="en-US" altLang="ko-KR" sz="1600" smtClean="0"/>
              <a:t>0</a:t>
            </a:r>
            <a:r>
              <a:rPr lang="ko-KR" altLang="en-US" sz="1600" smtClean="0"/>
              <a:t>으로 극단적인 상황만 제공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시그모이드 함수는 </a:t>
            </a:r>
            <a:r>
              <a:rPr lang="en-US" altLang="ko-KR" sz="1600" smtClean="0"/>
              <a:t>0</a:t>
            </a:r>
            <a:r>
              <a:rPr lang="ko-KR" altLang="en-US" sz="1600" smtClean="0"/>
              <a:t>과 </a:t>
            </a:r>
            <a:r>
              <a:rPr lang="en-US" altLang="ko-KR" sz="1600" smtClean="0"/>
              <a:t>1 </a:t>
            </a:r>
            <a:r>
              <a:rPr lang="ko-KR" altLang="en-US" sz="1600" smtClean="0"/>
              <a:t>사이의 확률분포를 제공하여 가중치나 바이어스</a:t>
            </a:r>
            <a:r>
              <a:rPr lang="en-US" altLang="ko-KR" sz="1600" smtClean="0"/>
              <a:t>(bias) </a:t>
            </a:r>
            <a:r>
              <a:rPr lang="ko-KR" altLang="en-US" sz="1600" smtClean="0"/>
              <a:t>변화 시 출력 신호</a:t>
            </a:r>
            <a:r>
              <a:rPr lang="en-US" altLang="ko-KR" sz="1600" smtClean="0"/>
              <a:t>(y)</a:t>
            </a:r>
            <a:r>
              <a:rPr lang="ko-KR" altLang="en-US" sz="1600" smtClean="0"/>
              <a:t>에 변화를 준다</a:t>
            </a:r>
            <a:endParaRPr lang="en-US" altLang="ko-KR" sz="1600" dirty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분류분석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654" y="4143375"/>
            <a:ext cx="5891051" cy="205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9" y="4254100"/>
            <a:ext cx="2119312" cy="79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29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79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54783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퍼셉트론</a:t>
            </a:r>
            <a:r>
              <a:rPr lang="en-US" altLang="ko-KR" smtClean="0"/>
              <a:t>(Perceptron)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여러 개의 계츠응로 다층화하여 만들어진 인공신경망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퍼셉트론 모형에서 입력변수와 출력변수는 분석자가 지정해준다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인공신경망은 은닉층에서 연산과정이 공개되지 않기 때문에 블랙박스 모형으로 분류되기도 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데이터 분류나 예측 결과는 제공하지만 어떠한 원인으로 결과가 도출되었는지에 대한 이유를 설명할 수 없는 모형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여러 변수 간의 관계를 밝히는데 이 모형을 이용할 수 없다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/>
              <a:t>퍼셉트론</a:t>
            </a:r>
            <a:r>
              <a:rPr lang="en-US" altLang="ko-KR"/>
              <a:t>(Perceptron</a:t>
            </a:r>
            <a:r>
              <a:rPr lang="en-US" altLang="ko-KR" smtClean="0"/>
              <a:t>) </a:t>
            </a:r>
            <a:r>
              <a:rPr lang="ko-KR" altLang="en-US" smtClean="0"/>
              <a:t>각 계층의 구성 요소</a:t>
            </a:r>
            <a:endParaRPr lang="en-US" altLang="ko-KR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입력값 </a:t>
            </a:r>
            <a:r>
              <a:rPr lang="en-US" altLang="ko-KR" sz="1600" smtClean="0"/>
              <a:t>: x1, x2, x3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입력층 </a:t>
            </a:r>
            <a:r>
              <a:rPr lang="en-US" altLang="ko-KR" sz="1600" smtClean="0"/>
              <a:t>: </a:t>
            </a:r>
            <a:r>
              <a:rPr lang="ko-KR" altLang="en-US" sz="1600" smtClean="0"/>
              <a:t>입력변수의 가중치</a:t>
            </a:r>
            <a:r>
              <a:rPr lang="en-US" altLang="ko-KR" sz="1600" smtClean="0"/>
              <a:t>(w)</a:t>
            </a:r>
            <a:r>
              <a:rPr lang="ko-KR" altLang="en-US" sz="1600" smtClean="0"/>
              <a:t>와 경계값</a:t>
            </a:r>
            <a:r>
              <a:rPr lang="en-US" altLang="ko-KR" sz="1600" smtClean="0"/>
              <a:t>(b)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은닉층 </a:t>
            </a:r>
            <a:r>
              <a:rPr lang="en-US" altLang="ko-KR" sz="1600" smtClean="0"/>
              <a:t>: </a:t>
            </a:r>
            <a:r>
              <a:rPr lang="ko-KR" altLang="en-US" sz="1600" smtClean="0"/>
              <a:t>입력층의 가중치</a:t>
            </a:r>
            <a:r>
              <a:rPr lang="en-US" altLang="ko-KR" sz="1600" smtClean="0"/>
              <a:t>(w)</a:t>
            </a:r>
            <a:r>
              <a:rPr lang="ko-KR" altLang="en-US" sz="1600" smtClean="0"/>
              <a:t>와 경계값</a:t>
            </a:r>
            <a:r>
              <a:rPr lang="en-US" altLang="ko-KR" sz="1600" smtClean="0"/>
              <a:t>(b)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출력층 </a:t>
            </a:r>
            <a:r>
              <a:rPr lang="en-US" altLang="ko-KR" sz="1600" smtClean="0"/>
              <a:t>: </a:t>
            </a:r>
            <a:r>
              <a:rPr lang="ko-KR" altLang="en-US" sz="1600" smtClean="0"/>
              <a:t>은직층의 가중치</a:t>
            </a:r>
            <a:r>
              <a:rPr lang="en-US" altLang="ko-KR" sz="1600" smtClean="0"/>
              <a:t>(w)</a:t>
            </a:r>
            <a:r>
              <a:rPr lang="ko-KR" altLang="en-US" sz="1600" smtClean="0"/>
              <a:t>와 경계값</a:t>
            </a:r>
            <a:r>
              <a:rPr lang="en-US" altLang="ko-KR" sz="1600" smtClean="0"/>
              <a:t>(b)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출력값 </a:t>
            </a:r>
            <a:r>
              <a:rPr lang="en-US" altLang="ko-KR" sz="1600" smtClean="0"/>
              <a:t>: o1, o2, o3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분류분석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98" y="3071814"/>
            <a:ext cx="5440801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66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8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94034" y="1273311"/>
            <a:ext cx="10983200" cy="1347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</a:rPr>
              <a:t>binom.test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 )</a:t>
            </a:r>
            <a:r>
              <a:rPr lang="ko-KR" altLang="en-US" sz="1600" dirty="0" smtClean="0">
                <a:solidFill>
                  <a:schemeClr val="tx1"/>
                </a:solidFill>
              </a:rPr>
              <a:t>를 사용해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차 조사에서의 </a:t>
            </a:r>
            <a:r>
              <a:rPr lang="en-US" altLang="ko-KR" sz="1600" dirty="0" smtClean="0">
                <a:solidFill>
                  <a:schemeClr val="tx1"/>
                </a:solidFill>
              </a:rPr>
              <a:t>Disapprove</a:t>
            </a:r>
            <a:r>
              <a:rPr lang="ko-KR" altLang="en-US" sz="1600" dirty="0" smtClean="0">
                <a:solidFill>
                  <a:schemeClr val="tx1"/>
                </a:solidFill>
              </a:rPr>
              <a:t>와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차 조사에서의 </a:t>
            </a:r>
            <a:r>
              <a:rPr lang="en-US" altLang="ko-KR" sz="1600" dirty="0" smtClean="0">
                <a:solidFill>
                  <a:schemeClr val="tx1"/>
                </a:solidFill>
              </a:rPr>
              <a:t>Disapprove</a:t>
            </a:r>
            <a:r>
              <a:rPr lang="ko-KR" altLang="en-US" sz="1600" dirty="0" smtClean="0">
                <a:solidFill>
                  <a:schemeClr val="tx1"/>
                </a:solidFill>
              </a:rPr>
              <a:t>가 같은 값인지 확인할 수 있다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binom.test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(86, 86 + 150, .5)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3185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80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54783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인공신경망 기계학습 역전파 알고리즘</a:t>
            </a:r>
            <a:r>
              <a:rPr lang="en-US" altLang="ko-KR" smtClean="0"/>
              <a:t>)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인공신경망에서 기계학습은 출력값</a:t>
            </a:r>
            <a:r>
              <a:rPr lang="en-US" altLang="ko-KR" sz="1600" smtClean="0"/>
              <a:t>(o1)</a:t>
            </a:r>
            <a:r>
              <a:rPr lang="ko-KR" altLang="en-US" sz="1600" smtClean="0"/>
              <a:t>과 실제 관측치</a:t>
            </a:r>
            <a:r>
              <a:rPr lang="en-US" altLang="ko-KR" sz="1600" smtClean="0"/>
              <a:t>(y1)</a:t>
            </a:r>
            <a:r>
              <a:rPr lang="ko-KR" altLang="en-US" sz="1600" smtClean="0"/>
              <a:t>을 비교하여 오차</a:t>
            </a:r>
            <a:r>
              <a:rPr lang="en-US" altLang="ko-KR" sz="1600" smtClean="0"/>
              <a:t>(E)</a:t>
            </a:r>
            <a:r>
              <a:rPr lang="ko-KR" altLang="en-US" sz="1600" smtClean="0"/>
              <a:t>를 계산하고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이러한 오차를 줄이기 위해서 가중치</a:t>
            </a:r>
            <a:r>
              <a:rPr lang="en-US" altLang="ko-KR" sz="1600" smtClean="0"/>
              <a:t>(w)</a:t>
            </a:r>
            <a:r>
              <a:rPr lang="ko-KR" altLang="en-US" sz="1600" smtClean="0"/>
              <a:t>와 경계값</a:t>
            </a:r>
            <a:r>
              <a:rPr lang="en-US" altLang="ko-KR" sz="1600" smtClean="0"/>
              <a:t>(b)</a:t>
            </a:r>
            <a:r>
              <a:rPr lang="ko-KR" altLang="en-US" sz="1600" smtClean="0"/>
              <a:t>를 조절한다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예</a:t>
            </a:r>
            <a:r>
              <a:rPr lang="en-US" altLang="ko-KR" sz="1600" smtClean="0"/>
              <a:t>) </a:t>
            </a:r>
            <a:r>
              <a:rPr lang="ko-KR" altLang="en-US" sz="1600"/>
              <a:t>오차</a:t>
            </a:r>
            <a:r>
              <a:rPr lang="en-US" altLang="ko-KR" sz="1600"/>
              <a:t>(E</a:t>
            </a:r>
            <a:r>
              <a:rPr lang="en-US" altLang="ko-KR" sz="1600" smtClean="0"/>
              <a:t>)</a:t>
            </a:r>
            <a:r>
              <a:rPr lang="ko-KR" altLang="en-US" sz="1600" smtClean="0"/>
              <a:t>가 </a:t>
            </a:r>
            <a:r>
              <a:rPr lang="en-US" altLang="ko-KR" sz="1600" smtClean="0"/>
              <a:t>0</a:t>
            </a:r>
            <a:r>
              <a:rPr lang="ko-KR" altLang="en-US" sz="1600" smtClean="0"/>
              <a:t>보다 큰 경우</a:t>
            </a:r>
            <a:r>
              <a:rPr lang="en-US" altLang="ko-KR" sz="1600" smtClean="0"/>
              <a:t>( E &gt; 0)</a:t>
            </a:r>
            <a:r>
              <a:rPr lang="ko-KR" altLang="en-US" sz="1600" smtClean="0"/>
              <a:t>는  관측값에 비교하여 출력값이 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ko-KR" altLang="en-US" sz="1600" smtClean="0"/>
              <a:t>작다는 의미이다 따라서 은닉층의 출력</a:t>
            </a:r>
            <a:r>
              <a:rPr lang="en-US" altLang="ko-KR" sz="1600" smtClean="0"/>
              <a:t>(hi)</a:t>
            </a:r>
            <a:r>
              <a:rPr lang="ko-KR" altLang="en-US" sz="1600" smtClean="0"/>
              <a:t>이 양수이면 가중치</a:t>
            </a:r>
            <a:r>
              <a:rPr lang="en-US" altLang="ko-KR" sz="1600" smtClean="0"/>
              <a:t>(wi)</a:t>
            </a:r>
            <a:r>
              <a:rPr lang="ko-KR" altLang="en-US" sz="1600" smtClean="0"/>
              <a:t>를</a:t>
            </a:r>
            <a:r>
              <a:rPr lang="en-US" altLang="ko-KR" sz="1600" smtClean="0"/>
              <a:t> </a:t>
            </a:r>
            <a:r>
              <a:rPr lang="ko-KR" altLang="en-US" sz="1600" smtClean="0"/>
              <a:t>크게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ko-KR" altLang="en-US" sz="1600" smtClean="0"/>
              <a:t>하고</a:t>
            </a:r>
            <a:r>
              <a:rPr lang="en-US" altLang="ko-KR" sz="1600" smtClean="0"/>
              <a:t>, </a:t>
            </a:r>
            <a:r>
              <a:rPr lang="ko-KR" altLang="en-US" sz="1600"/>
              <a:t>은닉층의 출력</a:t>
            </a:r>
            <a:r>
              <a:rPr lang="en-US" altLang="ko-KR" sz="1600"/>
              <a:t>(hi)</a:t>
            </a:r>
            <a:r>
              <a:rPr lang="ko-KR" altLang="en-US" sz="1600"/>
              <a:t>이 </a:t>
            </a:r>
            <a:r>
              <a:rPr lang="ko-KR" altLang="en-US" sz="1600" smtClean="0"/>
              <a:t>음수이면 </a:t>
            </a:r>
            <a:r>
              <a:rPr lang="ko-KR" altLang="en-US" sz="1600"/>
              <a:t>가중치</a:t>
            </a:r>
            <a:r>
              <a:rPr lang="en-US" altLang="ko-KR" sz="1600"/>
              <a:t>(wi)</a:t>
            </a:r>
            <a:r>
              <a:rPr lang="ko-KR" altLang="en-US" sz="1600"/>
              <a:t>를</a:t>
            </a:r>
            <a:r>
              <a:rPr lang="en-US" altLang="ko-KR" sz="1600"/>
              <a:t> </a:t>
            </a:r>
            <a:r>
              <a:rPr lang="ko-KR" altLang="en-US" sz="1600" smtClean="0"/>
              <a:t>더 작게 한다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ko-KR" altLang="en-US" sz="1600" smtClean="0"/>
              <a:t>또한</a:t>
            </a:r>
            <a:r>
              <a:rPr lang="en-US" altLang="ko-KR" sz="1600" smtClean="0"/>
              <a:t>, </a:t>
            </a:r>
            <a:r>
              <a:rPr lang="ko-KR" altLang="en-US" sz="1600"/>
              <a:t>오차</a:t>
            </a:r>
            <a:r>
              <a:rPr lang="en-US" altLang="ko-KR" sz="1600"/>
              <a:t>(E)</a:t>
            </a:r>
            <a:r>
              <a:rPr lang="ko-KR" altLang="en-US" sz="1600"/>
              <a:t>가 </a:t>
            </a:r>
            <a:r>
              <a:rPr lang="en-US" altLang="ko-KR" sz="1600"/>
              <a:t>0</a:t>
            </a:r>
            <a:r>
              <a:rPr lang="ko-KR" altLang="en-US" sz="1600"/>
              <a:t>보다 </a:t>
            </a:r>
            <a:r>
              <a:rPr lang="ko-KR" altLang="en-US" sz="1600" smtClean="0"/>
              <a:t>작은 </a:t>
            </a:r>
            <a:r>
              <a:rPr lang="ko-KR" altLang="en-US" sz="1600"/>
              <a:t>경우</a:t>
            </a:r>
            <a:r>
              <a:rPr lang="en-US" altLang="ko-KR" sz="1600"/>
              <a:t>( E </a:t>
            </a:r>
            <a:r>
              <a:rPr lang="en-US" altLang="ko-KR" sz="1600" smtClean="0"/>
              <a:t>&lt; </a:t>
            </a:r>
            <a:r>
              <a:rPr lang="en-US" altLang="ko-KR" sz="1600"/>
              <a:t>0)</a:t>
            </a:r>
            <a:r>
              <a:rPr lang="ko-KR" altLang="en-US" sz="1600"/>
              <a:t>는  관측값에 비교하여 출력값이 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ko-KR" altLang="en-US" sz="1600"/>
              <a:t>작다는 의미이다 따라서 은닉층의 출력</a:t>
            </a:r>
            <a:r>
              <a:rPr lang="en-US" altLang="ko-KR" sz="1600"/>
              <a:t>(hi)</a:t>
            </a:r>
            <a:r>
              <a:rPr lang="ko-KR" altLang="en-US" sz="1600"/>
              <a:t>이 양수이면 가중치</a:t>
            </a:r>
            <a:r>
              <a:rPr lang="en-US" altLang="ko-KR" sz="1600"/>
              <a:t>(wi)</a:t>
            </a:r>
            <a:r>
              <a:rPr lang="ko-KR" altLang="en-US" sz="1600"/>
              <a:t>를</a:t>
            </a:r>
            <a:r>
              <a:rPr lang="en-US" altLang="ko-KR" sz="1600"/>
              <a:t> </a:t>
            </a:r>
            <a:r>
              <a:rPr lang="ko-KR" altLang="en-US" sz="1600" smtClean="0"/>
              <a:t>더 작게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ko-KR" altLang="en-US" sz="1600"/>
              <a:t>하고</a:t>
            </a:r>
            <a:r>
              <a:rPr lang="en-US" altLang="ko-KR" sz="1600"/>
              <a:t>, </a:t>
            </a:r>
            <a:r>
              <a:rPr lang="ko-KR" altLang="en-US" sz="1600"/>
              <a:t>은닉층의 출력</a:t>
            </a:r>
            <a:r>
              <a:rPr lang="en-US" altLang="ko-KR" sz="1600"/>
              <a:t>(hi)</a:t>
            </a:r>
            <a:r>
              <a:rPr lang="ko-KR" altLang="en-US" sz="1600"/>
              <a:t>이 음수이면 가중치</a:t>
            </a:r>
            <a:r>
              <a:rPr lang="en-US" altLang="ko-KR" sz="1600"/>
              <a:t>(wi)</a:t>
            </a:r>
            <a:r>
              <a:rPr lang="ko-KR" altLang="en-US" sz="1600"/>
              <a:t>를</a:t>
            </a:r>
            <a:r>
              <a:rPr lang="en-US" altLang="ko-KR" sz="1600"/>
              <a:t> </a:t>
            </a:r>
            <a:r>
              <a:rPr lang="ko-KR" altLang="en-US" sz="1600"/>
              <a:t>더 </a:t>
            </a:r>
            <a:r>
              <a:rPr lang="ko-KR" altLang="en-US" sz="1600" smtClean="0"/>
              <a:t>크게 한다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인공신경망</a:t>
            </a:r>
            <a:r>
              <a:rPr lang="en-US" altLang="ko-KR" sz="1600" smtClean="0"/>
              <a:t>(</a:t>
            </a:r>
            <a:r>
              <a:rPr lang="ko-KR" altLang="en-US" sz="1600" smtClean="0"/>
              <a:t>퍼셉트론</a:t>
            </a:r>
            <a:r>
              <a:rPr lang="en-US" altLang="ko-KR" sz="1600" smtClean="0"/>
              <a:t>)</a:t>
            </a:r>
            <a:r>
              <a:rPr lang="ko-KR" altLang="en-US" sz="1600" smtClean="0"/>
              <a:t>은 기본적으로 단방향 망</a:t>
            </a:r>
            <a:r>
              <a:rPr lang="en-US" altLang="ko-KR" sz="1600" smtClean="0"/>
              <a:t>(Feed Forward Network)</a:t>
            </a:r>
            <a:r>
              <a:rPr lang="ko-KR" altLang="en-US" sz="1600" smtClean="0"/>
              <a:t>으로 구성된다 </a:t>
            </a:r>
            <a:r>
              <a:rPr lang="en-US" altLang="ko-KR" sz="1600" smtClean="0"/>
              <a:t>(</a:t>
            </a:r>
            <a:r>
              <a:rPr lang="ko-KR" altLang="en-US" sz="1600" smtClean="0"/>
              <a:t>입력층</a:t>
            </a:r>
            <a:r>
              <a:rPr lang="en-US" altLang="ko-KR" sz="1600" smtClean="0"/>
              <a:t>-&gt;</a:t>
            </a:r>
            <a:r>
              <a:rPr lang="ko-KR" altLang="en-US" sz="1600" smtClean="0"/>
              <a:t>은닉층</a:t>
            </a:r>
            <a:r>
              <a:rPr lang="en-US" altLang="ko-KR" sz="1600" smtClean="0"/>
              <a:t>-&gt;</a:t>
            </a:r>
            <a:r>
              <a:rPr lang="ko-KR" altLang="en-US" sz="1600" smtClean="0"/>
              <a:t>출력층</a:t>
            </a:r>
            <a:r>
              <a:rPr lang="en-US" altLang="ko-KR" sz="160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단방향 전파 방식을 개선하여 </a:t>
            </a:r>
            <a:r>
              <a:rPr lang="en-US" altLang="ko-KR" sz="1600" smtClean="0"/>
              <a:t>(</a:t>
            </a:r>
            <a:r>
              <a:rPr lang="ko-KR" altLang="en-US" sz="1600" smtClean="0"/>
              <a:t>은닉층</a:t>
            </a:r>
            <a:r>
              <a:rPr lang="en-US" altLang="ko-KR" sz="1600" smtClean="0"/>
              <a:t>&lt;-</a:t>
            </a:r>
            <a:r>
              <a:rPr lang="ko-KR" altLang="en-US" sz="1600" smtClean="0"/>
              <a:t>출력층</a:t>
            </a:r>
            <a:r>
              <a:rPr lang="en-US" altLang="ko-KR" sz="1600" smtClean="0"/>
              <a:t>) </a:t>
            </a:r>
            <a:r>
              <a:rPr lang="ko-KR" altLang="en-US" sz="1600" smtClean="0"/>
              <a:t>역방향으로 오차</a:t>
            </a:r>
            <a:r>
              <a:rPr lang="en-US" altLang="ko-KR" sz="1600" smtClean="0"/>
              <a:t>(E)</a:t>
            </a:r>
            <a:r>
              <a:rPr lang="ko-KR" altLang="en-US" sz="1600" smtClean="0"/>
              <a:t>를 전파하여 은닉층의 가중치와 경계값을 조정하여 분류정확도를 높이는 역전파</a:t>
            </a:r>
            <a:r>
              <a:rPr lang="en-US" altLang="ko-KR" sz="1600" smtClean="0"/>
              <a:t>(Backpropagation) </a:t>
            </a:r>
            <a:r>
              <a:rPr lang="ko-KR" altLang="en-US" sz="1600" smtClean="0"/>
              <a:t>알고리즘을 도입하고 있다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역전파 알고리즘은 출력에서 생긴 오차를 신경망의 역방향</a:t>
            </a:r>
            <a:r>
              <a:rPr lang="en-US" altLang="ko-KR" sz="1600" smtClean="0"/>
              <a:t>(</a:t>
            </a:r>
            <a:r>
              <a:rPr lang="ko-KR" altLang="en-US" sz="1600" smtClean="0"/>
              <a:t>입력층</a:t>
            </a:r>
            <a:r>
              <a:rPr lang="en-US" altLang="ko-KR" sz="1600" smtClean="0"/>
              <a:t>)</a:t>
            </a:r>
            <a:r>
              <a:rPr lang="ko-KR" altLang="en-US" sz="1600" smtClean="0"/>
              <a:t>으로 전파하여 순차적으로 편미분을 수행하면서 가중치</a:t>
            </a:r>
            <a:r>
              <a:rPr lang="en-US" altLang="ko-KR" sz="1600" smtClean="0"/>
              <a:t>(w)</a:t>
            </a:r>
            <a:r>
              <a:rPr lang="ko-KR" altLang="en-US" sz="1600" smtClean="0"/>
              <a:t>와 경계값</a:t>
            </a:r>
            <a:r>
              <a:rPr lang="en-US" altLang="ko-KR" sz="1600" smtClean="0"/>
              <a:t>(b)</a:t>
            </a:r>
            <a:r>
              <a:rPr lang="ko-KR" altLang="en-US" sz="1600" smtClean="0"/>
              <a:t>등을 수정한다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입력값에 최적화된 가중치와 경계값이 적용되도록 구현된 인공신경망 관련된 알고리즘을 의미한다</a:t>
            </a:r>
            <a:r>
              <a:rPr lang="en-US" altLang="ko-KR" sz="1600" smtClean="0"/>
              <a:t>.</a:t>
            </a:r>
            <a:br>
              <a:rPr lang="en-US" altLang="ko-KR" sz="1600" smtClean="0"/>
            </a:br>
            <a:endParaRPr lang="ko-KR" altLang="en-US" sz="1600"/>
          </a:p>
          <a:p>
            <a:pPr marL="742950" lvl="1" indent="-285750">
              <a:buFont typeface="Arial" pitchFamily="34" charset="0"/>
              <a:buChar char="•"/>
            </a:pPr>
            <a:endParaRPr lang="ko-KR" altLang="en-US" sz="1600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분류분석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7858123" y="1699784"/>
            <a:ext cx="3686175" cy="3551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오차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(E) =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관측값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(y1) –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출력값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(o1)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90648" y="4917651"/>
            <a:ext cx="4962527" cy="3551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nnet::nnet(formula, data, weights, size)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90648" y="5495925"/>
            <a:ext cx="73342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formula : y ~ x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형식으로 반응변수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종속변수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와 설명변수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독립변수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 식</a:t>
            </a:r>
            <a:endParaRPr lang="en-US" altLang="ko-KR" sz="160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data :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모델 생성에 사용될 데이터 셋</a:t>
            </a:r>
            <a:endParaRPr lang="en-US" altLang="ko-KR" sz="160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weights :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각 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case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에 적용할 가중치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기본값 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1)</a:t>
            </a:r>
            <a:b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size :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은닉층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(hidden layer)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의 수 지정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23714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81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54783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인공신경망 기계학습 역전파 알고리즘</a:t>
            </a:r>
            <a:r>
              <a:rPr lang="en-US" altLang="ko-KR" smtClean="0"/>
              <a:t>)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/>
              <a:t>n</a:t>
            </a:r>
            <a:r>
              <a:rPr lang="en-US" altLang="ko-KR" sz="1600" smtClean="0"/>
              <a:t>euralnet </a:t>
            </a:r>
            <a:r>
              <a:rPr lang="ko-KR" altLang="en-US" sz="1600" smtClean="0"/>
              <a:t>패키지는 역전파</a:t>
            </a:r>
            <a:r>
              <a:rPr lang="en-US" altLang="ko-KR" sz="1600" smtClean="0"/>
              <a:t>(Backpropagation) </a:t>
            </a:r>
            <a:r>
              <a:rPr lang="ko-KR" altLang="en-US" sz="1600" smtClean="0"/>
              <a:t>알고리즘을 적용할 수 있고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가중치 망을 시각화하는 기능도 제공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 출력변수</a:t>
            </a:r>
            <a:r>
              <a:rPr lang="en-US" altLang="ko-KR" sz="1600" smtClean="0"/>
              <a:t>(y)</a:t>
            </a:r>
            <a:r>
              <a:rPr lang="ko-KR" altLang="en-US" sz="1600" smtClean="0"/>
              <a:t>는 </a:t>
            </a:r>
            <a:r>
              <a:rPr lang="en-US" altLang="ko-KR" sz="1600" smtClean="0"/>
              <a:t>‘yes’, ‘no’ </a:t>
            </a:r>
            <a:r>
              <a:rPr lang="ko-KR" altLang="en-US" sz="1600" smtClean="0"/>
              <a:t>형태의 문자열이 아닌 </a:t>
            </a:r>
            <a:r>
              <a:rPr lang="en-US" altLang="ko-KR" sz="1600" smtClean="0"/>
              <a:t>1</a:t>
            </a:r>
            <a:r>
              <a:rPr lang="ko-KR" altLang="en-US" sz="1600" smtClean="0"/>
              <a:t>과 </a:t>
            </a:r>
            <a:r>
              <a:rPr lang="en-US" altLang="ko-KR" sz="1600" smtClean="0"/>
              <a:t>0</a:t>
            </a:r>
            <a:r>
              <a:rPr lang="ko-KR" altLang="en-US" sz="1600" smtClean="0"/>
              <a:t>의 수치형 이여야 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모델의 정확도를 평가하기 위해서 </a:t>
            </a:r>
            <a:r>
              <a:rPr lang="en-US" altLang="ko-KR" sz="1600" smtClean="0"/>
              <a:t>compute() </a:t>
            </a:r>
            <a:r>
              <a:rPr lang="ko-KR" altLang="en-US" sz="1600" smtClean="0"/>
              <a:t>함수를</a:t>
            </a:r>
            <a:r>
              <a:rPr lang="en-US" altLang="ko-KR" sz="1600" smtClean="0"/>
              <a:t> </a:t>
            </a:r>
            <a:r>
              <a:rPr lang="ko-KR" altLang="en-US" sz="1600" smtClean="0"/>
              <a:t>이용하여 모델의 예측치를 생성한다</a:t>
            </a:r>
            <a:r>
              <a:rPr lang="en-US" altLang="ko-KR" sz="1600" smtClean="0"/>
              <a:t>.</a:t>
            </a:r>
            <a:br>
              <a:rPr lang="en-US" altLang="ko-KR" sz="1600" smtClean="0"/>
            </a:br>
            <a:endParaRPr lang="ko-KR" altLang="en-US" sz="1600"/>
          </a:p>
          <a:p>
            <a:pPr marL="742950" lvl="1" indent="-285750">
              <a:buFont typeface="Arial" pitchFamily="34" charset="0"/>
              <a:buChar char="•"/>
            </a:pPr>
            <a:endParaRPr lang="ko-KR" altLang="en-US" sz="1600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분류분석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1390648" y="2031576"/>
            <a:ext cx="9115427" cy="6830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nnet::neuralnet(formula, data, hidden=1, threshold=0.01, stepmax=1e+05, rep=1,</a:t>
            </a:r>
            <a:b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                    startweights = NULL, learnningrate=NULL, algorithm=“rprop+”)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90648" y="2981325"/>
            <a:ext cx="7334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formula : y ~ x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형식으로 반응변수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종속변수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와 설명변수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독립변수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 식</a:t>
            </a:r>
            <a:endParaRPr lang="en-US" altLang="ko-KR" sz="160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data :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모델 생성에 사용될 데이터 셋</a:t>
            </a:r>
            <a:endParaRPr lang="en-US" altLang="ko-KR" sz="160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>
                <a:solidFill>
                  <a:schemeClr val="accent5">
                    <a:lumMod val="50000"/>
                  </a:schemeClr>
                </a:solidFill>
              </a:rPr>
              <a:t>h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idden :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은닉층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(hidden layer)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의 수 지정</a:t>
            </a:r>
            <a:endParaRPr lang="en-US" altLang="ko-KR" sz="160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threshold :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경계값 지정</a:t>
            </a:r>
            <a:endParaRPr lang="en-US" altLang="ko-KR" sz="160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stepmax :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인공신경망 학습을 위한 최대 스텝 지정</a:t>
            </a:r>
            <a:endParaRPr lang="en-US" altLang="ko-KR" sz="160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ep :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인공신경망의 학습을 위한 반복 수 지정</a:t>
            </a:r>
            <a:endParaRPr lang="en-US" altLang="ko-KR" sz="160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tartweights :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랜덤으로 초기화된 가중치를 직접 지정</a:t>
            </a:r>
            <a:endParaRPr lang="en-US" altLang="ko-KR" sz="160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>
                <a:solidFill>
                  <a:schemeClr val="accent5">
                    <a:lumMod val="50000"/>
                  </a:schemeClr>
                </a:solidFill>
              </a:rPr>
              <a:t>l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earningrate : backpropagation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알고리즘에서 사용될 학습비율을 지정</a:t>
            </a:r>
            <a:endParaRPr lang="en-US" altLang="ko-KR" sz="160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algorithm : backpropagation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과</a:t>
            </a:r>
            <a:r>
              <a:rPr lang="en-US" altLang="ko-KR" sz="160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같은 알고리즘 적용을 위한 속성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0119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82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54783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인공신경망 기계학습 역전파 알고리즘</a:t>
            </a:r>
            <a:r>
              <a:rPr lang="en-US" altLang="ko-KR" smtClean="0"/>
              <a:t>)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분류모델의 성능을 향상시키기 위해서 은닉층의 노드</a:t>
            </a:r>
            <a:r>
              <a:rPr lang="en-US" altLang="ko-KR" sz="1600" smtClean="0"/>
              <a:t>(hidden)</a:t>
            </a:r>
            <a:r>
              <a:rPr lang="ko-KR" altLang="en-US" sz="1600" smtClean="0"/>
              <a:t>를 증가시키거나 역전파 알고리즘 등을 적용하여 분류모델의 성능을 높일 수 있다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무조건 은닉층의 노드 수를 증가시킨다고 분류의 정확도가 높아지는 것은 아니다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smtClean="0"/>
              <a:t>Algorithm </a:t>
            </a:r>
            <a:r>
              <a:rPr lang="ko-KR" altLang="en-US" sz="1600" smtClean="0"/>
              <a:t>속성에서 </a:t>
            </a:r>
            <a:r>
              <a:rPr lang="en-US" altLang="ko-KR" sz="1600" smtClean="0"/>
              <a:t>backprop </a:t>
            </a:r>
            <a:r>
              <a:rPr lang="ko-KR" altLang="en-US" sz="1600" smtClean="0"/>
              <a:t>는 역전파를 통해서 가중치와 경계값을 조정하여 오차</a:t>
            </a:r>
            <a:r>
              <a:rPr lang="en-US" altLang="ko-KR" sz="1600" smtClean="0"/>
              <a:t>(E)</a:t>
            </a:r>
            <a:r>
              <a:rPr lang="ko-KR" altLang="en-US" sz="1600" smtClean="0"/>
              <a:t>를 줄이기 위해서 사용되는 속성이다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 분류분석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569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83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745770" y="1221334"/>
            <a:ext cx="7023830" cy="401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290" fontAlgn="ctr"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9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32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3200" b="1" smtClean="0"/>
              <a:t> 군집 </a:t>
            </a:r>
            <a:r>
              <a:rPr lang="ko-KR" altLang="en-US" sz="3200" b="1" dirty="0" smtClean="0"/>
              <a:t>분석</a:t>
            </a:r>
            <a:r>
              <a:rPr lang="en-US" altLang="ko-KR" sz="3200" b="1" smtClean="0"/>
              <a:t/>
            </a:r>
            <a:br>
              <a:rPr lang="en-US" altLang="ko-KR" sz="3200" b="1" smtClean="0"/>
            </a:br>
            <a:r>
              <a:rPr lang="ko-KR" altLang="en-US" sz="3200" b="1" smtClean="0"/>
              <a:t>비지도학습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  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140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84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5478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비지도학습</a:t>
            </a:r>
            <a:r>
              <a:rPr lang="en-US" altLang="ko-KR" smtClean="0"/>
              <a:t>(unSupervised Learning)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데이터에 의한 학습을 통해 최적의 판단이나 예측을 가능하게 해주는 기계학습 방법의 하나로 어떤 입력에 대해서 어떤 결과가 출력되는지 사전지식이 없는 상태에서 컴퓨터 스스로 공통점과 차이점 등의 패턴을 찾아서 규칙</a:t>
            </a:r>
            <a:r>
              <a:rPr lang="en-US" altLang="ko-KR" sz="1600" smtClean="0"/>
              <a:t>(rule)</a:t>
            </a:r>
            <a:r>
              <a:rPr lang="ko-KR" altLang="en-US" sz="1600" smtClean="0"/>
              <a:t>을 생성하고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분석 결과를 도출해내는 방식</a:t>
            </a: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smtClean="0"/>
              <a:t>Y</a:t>
            </a:r>
            <a:r>
              <a:rPr lang="ko-KR" altLang="en-US" sz="1600" smtClean="0"/>
              <a:t>변수</a:t>
            </a:r>
            <a:r>
              <a:rPr lang="en-US" altLang="ko-KR" sz="1600" smtClean="0"/>
              <a:t>(</a:t>
            </a:r>
            <a:r>
              <a:rPr lang="ko-KR" altLang="en-US" sz="1600" smtClean="0"/>
              <a:t>정답</a:t>
            </a:r>
            <a:r>
              <a:rPr lang="en-US" altLang="ko-KR" sz="1600" smtClean="0"/>
              <a:t>)</a:t>
            </a:r>
            <a:r>
              <a:rPr lang="ko-KR" altLang="en-US" sz="1600" smtClean="0"/>
              <a:t>가 없기 때문에 검정 데이터를 이용하여 모델을 평가할 수 없다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군</a:t>
            </a:r>
            <a:r>
              <a:rPr lang="ko-KR" altLang="en-US" sz="2400"/>
              <a:t>집</a:t>
            </a:r>
            <a:r>
              <a:rPr lang="ko-KR" altLang="en-US" sz="2400" smtClean="0"/>
              <a:t>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16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85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443748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군집분석</a:t>
            </a:r>
            <a:r>
              <a:rPr lang="en-US" altLang="ko-KR" smtClean="0"/>
              <a:t>(Cluster Analysis)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데이터 간의 유사도를 정의하고 그 유사도에 가까운 것부터 순서대로 합쳐 가는 방법으로 그룹</a:t>
            </a:r>
            <a:r>
              <a:rPr lang="en-US" altLang="ko-KR" sz="1600" smtClean="0"/>
              <a:t>(</a:t>
            </a:r>
            <a:r>
              <a:rPr lang="ko-KR" altLang="en-US" sz="1600" smtClean="0"/>
              <a:t>군집</a:t>
            </a:r>
            <a:r>
              <a:rPr lang="en-US" altLang="ko-KR" sz="1600" smtClean="0"/>
              <a:t>)</a:t>
            </a:r>
            <a:r>
              <a:rPr lang="ko-KR" altLang="en-US" sz="1600" smtClean="0"/>
              <a:t>을 형성한 후 각 그룹의 성격을 파악하거나 그룹 간의 비교분석을 통해서 데이터 전체의 구조에 대한 이해를 돕고자 하는 탐색적 분석 방법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유사도 거리</a:t>
            </a:r>
            <a:r>
              <a:rPr lang="en-US" altLang="ko-KR" sz="1600" smtClean="0"/>
              <a:t>(distance)</a:t>
            </a:r>
            <a:r>
              <a:rPr lang="ko-KR" altLang="en-US" sz="1600" smtClean="0"/>
              <a:t>를</a:t>
            </a:r>
            <a:r>
              <a:rPr lang="en-US" altLang="ko-KR" sz="1600" smtClean="0"/>
              <a:t> </a:t>
            </a:r>
            <a:r>
              <a:rPr lang="ko-KR" altLang="en-US" sz="1600" smtClean="0"/>
              <a:t>이용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유클리디안</a:t>
            </a:r>
            <a:r>
              <a:rPr lang="en-US" altLang="ko-KR" sz="1600" smtClean="0"/>
              <a:t>(Euclidean) </a:t>
            </a:r>
            <a:r>
              <a:rPr lang="ko-KR" altLang="en-US" sz="1600" smtClean="0"/>
              <a:t>거리도 측정한 거리정보를 이용해서 분석 대상을 몇 개의 집단으로 분류한다</a:t>
            </a:r>
            <a:r>
              <a:rPr lang="en-US" altLang="ko-KR" sz="1600" smtClean="0"/>
              <a:t>.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군집분석에 의해서 그룹화된 군집은 변수의 특성이 그룹 내적으로는 동일하고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외적으로는 이질적인 특성을 갖는다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용도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고객의 충성도에 따라서 몇 개의 그룹으로 분류하고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그룹별로 맞춤형 마케팅 및 프로모션 전략을 수립하는데 활용된다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/>
              <a:t>군집분석</a:t>
            </a:r>
            <a:r>
              <a:rPr lang="en-US" altLang="ko-KR"/>
              <a:t>(Cluster Analysis</a:t>
            </a:r>
            <a:r>
              <a:rPr lang="en-US" altLang="ko-KR" smtClean="0"/>
              <a:t>) </a:t>
            </a:r>
            <a:r>
              <a:rPr lang="ko-KR" altLang="en-US" smtClean="0"/>
              <a:t>목적</a:t>
            </a:r>
            <a:endParaRPr lang="en-US" altLang="ko-KR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/>
              <a:t>데이터 </a:t>
            </a:r>
            <a:r>
              <a:rPr lang="ko-KR" altLang="en-US" sz="1600" smtClean="0"/>
              <a:t>셋 전체를 대상으로 서로 유사한 개체 들을 몇 개의 군집으로 세분화하여 대상 집단을 정확하게 이해하고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효율적으로 활용하기 위함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/>
              <a:t>군집분석</a:t>
            </a:r>
            <a:r>
              <a:rPr lang="en-US" altLang="ko-KR"/>
              <a:t>(Cluster Analysis) </a:t>
            </a:r>
            <a:r>
              <a:rPr lang="ko-KR" altLang="en-US" smtClean="0"/>
              <a:t>중요사항</a:t>
            </a:r>
            <a:endParaRPr lang="en-US" altLang="ko-KR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군집화를 위해서 거리 측정에 사용되는 변인은 비율척도나 등간척도이어야 하며</a:t>
            </a:r>
            <a:r>
              <a:rPr lang="en-US" altLang="ko-KR" sz="1600" smtClean="0"/>
              <a:t>, </a:t>
            </a:r>
            <a:r>
              <a:rPr lang="ko-KR" altLang="en-US" sz="1600" smtClean="0"/>
              <a:t>인구 통계적 변인</a:t>
            </a:r>
            <a:r>
              <a:rPr lang="en-US" altLang="ko-KR" sz="1600" smtClean="0"/>
              <a:t>, </a:t>
            </a:r>
            <a:r>
              <a:rPr lang="ko-KR" altLang="en-US" sz="1600" smtClean="0"/>
              <a:t>구매패턴 변인</a:t>
            </a:r>
            <a:r>
              <a:rPr lang="en-US" altLang="ko-KR" sz="1600" smtClean="0"/>
              <a:t>, </a:t>
            </a:r>
            <a:r>
              <a:rPr lang="ko-KR" altLang="en-US" sz="1600" smtClean="0"/>
              <a:t>생활 패턴 변인 등이 이용된다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군집분석에 사용되는 입력 자료는 변수의 측정단위와 관계없이 그 차이에 따라 일정하게 거리를 측정하기 때문에 변수를 표준화하여 사용하는 것이 필요하다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군집화 방법에 따라 계층적 군집분석과 비계층적 군집분석으로 분류된다</a:t>
            </a:r>
            <a:r>
              <a:rPr lang="en-US" altLang="ko-KR" sz="1600" smtClean="0"/>
              <a:t>.</a:t>
            </a:r>
            <a:r>
              <a:rPr lang="ko-KR" altLang="en-US" sz="1600" smtClean="0"/>
              <a:t> </a:t>
            </a:r>
            <a:endParaRPr lang="en-US" altLang="ko-KR" sz="160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군</a:t>
            </a:r>
            <a:r>
              <a:rPr lang="ko-KR" altLang="en-US" sz="2400"/>
              <a:t>집</a:t>
            </a:r>
            <a:r>
              <a:rPr lang="ko-KR" altLang="en-US" sz="2400" smtClean="0"/>
              <a:t>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529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86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44374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군집분석</a:t>
            </a:r>
            <a:r>
              <a:rPr lang="en-US" altLang="ko-KR" smtClean="0"/>
              <a:t>(Cluster Analysis)</a:t>
            </a:r>
            <a:r>
              <a:rPr lang="ko-KR" altLang="en-US" smtClean="0"/>
              <a:t>에 이용되는 변인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인구 통계적 변인 </a:t>
            </a:r>
            <a:r>
              <a:rPr lang="en-US" altLang="ko-KR" sz="1600" smtClean="0"/>
              <a:t>: </a:t>
            </a:r>
            <a:r>
              <a:rPr lang="ko-KR" altLang="en-US" sz="1600" smtClean="0"/>
              <a:t>거주지</a:t>
            </a:r>
            <a:r>
              <a:rPr lang="en-US" altLang="ko-KR" sz="1600" smtClean="0"/>
              <a:t>, </a:t>
            </a:r>
            <a:r>
              <a:rPr lang="ko-KR" altLang="en-US" sz="1600" smtClean="0"/>
              <a:t>성별</a:t>
            </a:r>
            <a:r>
              <a:rPr lang="en-US" altLang="ko-KR" sz="1600" smtClean="0"/>
              <a:t>, </a:t>
            </a:r>
            <a:r>
              <a:rPr lang="ko-KR" altLang="en-US" sz="1600" smtClean="0"/>
              <a:t>나이</a:t>
            </a:r>
            <a:r>
              <a:rPr lang="en-US" altLang="ko-KR" sz="1600" smtClean="0"/>
              <a:t>, </a:t>
            </a:r>
            <a:r>
              <a:rPr lang="ko-KR" altLang="en-US" sz="1600" smtClean="0"/>
              <a:t>교육수준</a:t>
            </a:r>
            <a:r>
              <a:rPr lang="en-US" altLang="ko-KR" sz="1600" smtClean="0"/>
              <a:t>, </a:t>
            </a:r>
            <a:r>
              <a:rPr lang="ko-KR" altLang="en-US" sz="1600" smtClean="0"/>
              <a:t>직업</a:t>
            </a:r>
            <a:r>
              <a:rPr lang="en-US" altLang="ko-KR" sz="1600" smtClean="0"/>
              <a:t>, </a:t>
            </a:r>
            <a:r>
              <a:rPr lang="ko-KR" altLang="en-US" sz="1600" smtClean="0"/>
              <a:t>소득수준 등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구매패턴 변인 </a:t>
            </a:r>
            <a:r>
              <a:rPr lang="en-US" altLang="ko-KR" sz="1600" smtClean="0"/>
              <a:t>: </a:t>
            </a:r>
            <a:r>
              <a:rPr lang="ko-KR" altLang="en-US" sz="1600" smtClean="0"/>
              <a:t>구매상품</a:t>
            </a:r>
            <a:r>
              <a:rPr lang="en-US" altLang="ko-KR" sz="1600" smtClean="0"/>
              <a:t>, 1</a:t>
            </a:r>
            <a:r>
              <a:rPr lang="ko-KR" altLang="en-US" sz="1600" smtClean="0"/>
              <a:t>회 평균</a:t>
            </a:r>
            <a:r>
              <a:rPr lang="en-US" altLang="ko-KR" sz="1600"/>
              <a:t> </a:t>
            </a:r>
            <a:r>
              <a:rPr lang="ko-KR" altLang="en-US" sz="1600" smtClean="0"/>
              <a:t>거래액</a:t>
            </a:r>
            <a:r>
              <a:rPr lang="en-US" altLang="ko-KR" sz="1600" smtClean="0"/>
              <a:t>, </a:t>
            </a:r>
            <a:r>
              <a:rPr lang="ko-KR" altLang="en-US" sz="1600" smtClean="0"/>
              <a:t>구매횟수</a:t>
            </a:r>
            <a:r>
              <a:rPr lang="en-US" altLang="ko-KR" sz="1600" smtClean="0"/>
              <a:t>, </a:t>
            </a:r>
            <a:r>
              <a:rPr lang="ko-KR" altLang="en-US" sz="1600" smtClean="0"/>
              <a:t>구매주기 등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생활패턴 변인 </a:t>
            </a:r>
            <a:r>
              <a:rPr lang="en-US" altLang="ko-KR" sz="1600" smtClean="0"/>
              <a:t>: </a:t>
            </a:r>
            <a:r>
              <a:rPr lang="ko-KR" altLang="en-US" sz="1600" smtClean="0"/>
              <a:t>생활습관</a:t>
            </a:r>
            <a:r>
              <a:rPr lang="en-US" altLang="ko-KR" sz="1600" smtClean="0"/>
              <a:t>, </a:t>
            </a:r>
            <a:r>
              <a:rPr lang="ko-KR" altLang="en-US" sz="1600" smtClean="0"/>
              <a:t>가치관</a:t>
            </a:r>
            <a:r>
              <a:rPr lang="en-US" altLang="ko-KR" sz="1600" smtClean="0"/>
              <a:t>, </a:t>
            </a:r>
            <a:r>
              <a:rPr lang="ko-KR" altLang="en-US" sz="1600" smtClean="0"/>
              <a:t>성격</a:t>
            </a:r>
            <a:r>
              <a:rPr lang="en-US" altLang="ko-KR" sz="1600" smtClean="0"/>
              <a:t>, </a:t>
            </a:r>
            <a:r>
              <a:rPr lang="ko-KR" altLang="en-US" sz="1600" smtClean="0"/>
              <a:t>취미 등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/>
              <a:t>군집분석</a:t>
            </a:r>
            <a:r>
              <a:rPr lang="en-US" altLang="ko-KR"/>
              <a:t>(Cluster Analysis</a:t>
            </a:r>
            <a:r>
              <a:rPr lang="en-US" altLang="ko-KR" smtClean="0"/>
              <a:t>) </a:t>
            </a:r>
            <a:r>
              <a:rPr lang="ko-KR" altLang="en-US" smtClean="0"/>
              <a:t>특징</a:t>
            </a:r>
            <a:endParaRPr lang="en-US" altLang="ko-KR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전체적인 데이터 구조를 파악하는데 이용된다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관측대상 간 유사성을 기초로 비슷한 것끼리 그룹화</a:t>
            </a:r>
            <a:r>
              <a:rPr lang="en-US" altLang="ko-KR" sz="1600" smtClean="0"/>
              <a:t>(Clustering)</a:t>
            </a:r>
            <a:r>
              <a:rPr lang="ko-KR" altLang="en-US" sz="1600" smtClean="0"/>
              <a:t>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유사성은 유클리디안 거리를 이용한다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분석결과에 대한 가설 검정이 없다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반응변수</a:t>
            </a:r>
            <a:r>
              <a:rPr lang="en-US" altLang="ko-KR" sz="1600" smtClean="0"/>
              <a:t>(y </a:t>
            </a:r>
            <a:r>
              <a:rPr lang="ko-KR" altLang="en-US" sz="1600" smtClean="0"/>
              <a:t>변수</a:t>
            </a:r>
            <a:r>
              <a:rPr lang="en-US" altLang="ko-KR" sz="1600" smtClean="0"/>
              <a:t>)</a:t>
            </a:r>
            <a:r>
              <a:rPr lang="ko-KR" altLang="en-US" sz="1600" smtClean="0"/>
              <a:t>가 존재하지 않는 데이터마이닝 기법이다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규칙</a:t>
            </a:r>
            <a:r>
              <a:rPr lang="en-US" altLang="ko-KR" sz="1600" smtClean="0"/>
              <a:t>(Rule)</a:t>
            </a:r>
            <a:r>
              <a:rPr lang="ko-KR" altLang="en-US" sz="1600" smtClean="0"/>
              <a:t>을 기반으로 계층적인 트리 구조를 생성한다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활용분야는 구매패턴에 따른 고객분류</a:t>
            </a:r>
            <a:r>
              <a:rPr lang="en-US" altLang="ko-KR" sz="1600" smtClean="0"/>
              <a:t>, </a:t>
            </a:r>
            <a:r>
              <a:rPr lang="ko-KR" altLang="en-US" sz="1600" smtClean="0"/>
              <a:t>충성도에 따른 고객분류 등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군</a:t>
            </a:r>
            <a:r>
              <a:rPr lang="ko-KR" altLang="en-US" sz="2400"/>
              <a:t>집</a:t>
            </a:r>
            <a:r>
              <a:rPr lang="ko-KR" altLang="en-US" sz="2400" smtClean="0"/>
              <a:t>분석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885823" y="4469976"/>
            <a:ext cx="10448927" cy="6830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데이터 마이닝 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–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대규모 데이터에 포함된 유용한 정보를 발견하는 과정으로 데이터에 숨겨진 규칙과 패턴을 이용하여 광맥을 찾아내듯이 기존에 알려지지 않은 유용한 정보를 발견해 내는 기법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67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87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44374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군집분석</a:t>
            </a:r>
            <a:r>
              <a:rPr lang="en-US" altLang="ko-KR" smtClean="0"/>
              <a:t>(Cluster Analysis) </a:t>
            </a:r>
            <a:r>
              <a:rPr lang="ko-KR" altLang="en-US" smtClean="0"/>
              <a:t>절차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단계 </a:t>
            </a:r>
            <a:r>
              <a:rPr lang="en-US" altLang="ko-KR" sz="1600" smtClean="0"/>
              <a:t>1] </a:t>
            </a:r>
            <a:r>
              <a:rPr lang="ko-KR" altLang="en-US" sz="1600" smtClean="0"/>
              <a:t>분석 대상의 데이터에서 군집분석에 사용할 변수 추출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단계 </a:t>
            </a:r>
            <a:r>
              <a:rPr lang="en-US" altLang="ko-KR" sz="1600" smtClean="0"/>
              <a:t>2] </a:t>
            </a:r>
            <a:r>
              <a:rPr lang="ko-KR" altLang="en-US" sz="1600" smtClean="0"/>
              <a:t>계층적 군집분석을 이용한 대략적인 군집의 수 결정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단계 </a:t>
            </a:r>
            <a:r>
              <a:rPr lang="en-US" altLang="ko-KR" sz="1600" smtClean="0"/>
              <a:t>3] </a:t>
            </a:r>
            <a:r>
              <a:rPr lang="ko-KR" altLang="en-US" sz="1600" smtClean="0"/>
              <a:t>계층적 군집분석에 대한 타당성 검증</a:t>
            </a:r>
            <a:r>
              <a:rPr lang="en-US" altLang="ko-KR" sz="1600" smtClean="0"/>
              <a:t>(ANOVA </a:t>
            </a:r>
            <a:r>
              <a:rPr lang="ko-KR" altLang="en-US" sz="1600" smtClean="0"/>
              <a:t>분석</a:t>
            </a:r>
            <a:r>
              <a:rPr lang="en-US" altLang="ko-KR" sz="160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단계 </a:t>
            </a:r>
            <a:r>
              <a:rPr lang="en-US" altLang="ko-KR" sz="1600" smtClean="0"/>
              <a:t>4] </a:t>
            </a:r>
            <a:r>
              <a:rPr lang="ko-KR" altLang="en-US" sz="1600" smtClean="0"/>
              <a:t>비계층적 군집분석을 이용한 군집분류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단계 </a:t>
            </a:r>
            <a:r>
              <a:rPr lang="en-US" altLang="ko-KR" sz="1600" smtClean="0"/>
              <a:t>5] </a:t>
            </a:r>
            <a:r>
              <a:rPr lang="ko-KR" altLang="en-US" sz="1600" smtClean="0"/>
              <a:t>분류된 군집의 특성 파악 및 업무 적용</a:t>
            </a:r>
            <a:endParaRPr lang="en-US" altLang="ko-KR" sz="160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군</a:t>
            </a:r>
            <a:r>
              <a:rPr lang="ko-KR" altLang="en-US" sz="2400"/>
              <a:t>집</a:t>
            </a:r>
            <a:r>
              <a:rPr lang="ko-KR" altLang="en-US" sz="2400" smtClean="0"/>
              <a:t>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59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88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44374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유클리디안 거리</a:t>
            </a:r>
            <a:r>
              <a:rPr lang="en-US" altLang="ko-KR" smtClean="0"/>
              <a:t>(Euclidean distance)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두 점 사이의 거리를 계산하는 방법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관측대상 </a:t>
            </a:r>
            <a:r>
              <a:rPr lang="en-US" altLang="ko-KR" sz="1600" smtClean="0"/>
              <a:t>p</a:t>
            </a:r>
            <a:r>
              <a:rPr lang="ko-KR" altLang="en-US" sz="1600" smtClean="0"/>
              <a:t>와 </a:t>
            </a:r>
            <a:r>
              <a:rPr lang="en-US" altLang="ko-KR" sz="1600" smtClean="0"/>
              <a:t>q</a:t>
            </a:r>
            <a:r>
              <a:rPr lang="ko-KR" altLang="en-US" sz="1600" smtClean="0"/>
              <a:t>의 대응하는 변량 값의 차가 작으면</a:t>
            </a:r>
            <a:r>
              <a:rPr lang="en-US" altLang="ko-KR" sz="1600" smtClean="0"/>
              <a:t>, </a:t>
            </a:r>
            <a:r>
              <a:rPr lang="ko-KR" altLang="en-US" sz="1600" smtClean="0"/>
              <a:t>두 관측대상은 유사하다고 정의하는 식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유클리디안 거리 계산식은 관측대상 </a:t>
            </a:r>
            <a:r>
              <a:rPr lang="en-US" altLang="ko-KR" sz="1600" smtClean="0"/>
              <a:t>p</a:t>
            </a:r>
            <a:r>
              <a:rPr lang="ko-KR" altLang="en-US" sz="1600" smtClean="0"/>
              <a:t>와 </a:t>
            </a:r>
            <a:r>
              <a:rPr lang="en-US" altLang="ko-KR" sz="1600" smtClean="0"/>
              <a:t>q</a:t>
            </a:r>
            <a:r>
              <a:rPr lang="ko-KR" altLang="en-US" sz="1600" smtClean="0"/>
              <a:t>의</a:t>
            </a:r>
            <a:r>
              <a:rPr lang="en-US" altLang="ko-KR" sz="1600" smtClean="0"/>
              <a:t> </a:t>
            </a:r>
            <a:r>
              <a:rPr lang="ko-KR" altLang="en-US" sz="1600" smtClean="0"/>
              <a:t>대응하는 변량 값의 차의 제곱의 합에 제곱근을 적용한 결과이다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/>
              <a:t>m</a:t>
            </a:r>
            <a:r>
              <a:rPr lang="en-US" altLang="ko-KR" sz="1600" smtClean="0"/>
              <a:t>atrix </a:t>
            </a:r>
            <a:r>
              <a:rPr lang="ko-KR" altLang="en-US" sz="1600" smtClean="0"/>
              <a:t>객체를 대상으로 </a:t>
            </a:r>
            <a:r>
              <a:rPr lang="en-US" altLang="ko-KR" sz="1600" smtClean="0"/>
              <a:t>dist() </a:t>
            </a:r>
            <a:r>
              <a:rPr lang="ko-KR" altLang="en-US" sz="1600" smtClean="0"/>
              <a:t>함수를 이용하여 유클리디안 거리를 생성한다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/>
              <a:t>matrix </a:t>
            </a:r>
            <a:r>
              <a:rPr lang="ko-KR" altLang="en-US" sz="1600" smtClean="0"/>
              <a:t>객체의 값이 서로 가까울수록 유클리디안 거리값이 작은 값으로 나타나고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거리가 멀수록 큰 값으로 나타난다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군</a:t>
            </a:r>
            <a:r>
              <a:rPr lang="ko-KR" altLang="en-US" sz="2400"/>
              <a:t>집</a:t>
            </a:r>
            <a:r>
              <a:rPr lang="ko-KR" altLang="en-US" sz="2400" smtClean="0"/>
              <a:t>분석</a:t>
            </a:r>
            <a:endParaRPr lang="ko-KR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020098"/>
            <a:ext cx="6477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657348" y="3696640"/>
            <a:ext cx="3686175" cy="3551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dist( x, method=“euclidean”)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3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89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44374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계층적 군집분석</a:t>
            </a:r>
            <a:r>
              <a:rPr lang="en-US" altLang="ko-KR" smtClean="0"/>
              <a:t>(Hierarchical Clustering) </a:t>
            </a:r>
            <a:r>
              <a:rPr lang="ko-KR" altLang="en-US" smtClean="0"/>
              <a:t>절차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개별대상 간의 거리에 의하여 가장 가까운 대상부터 결합하여 나무 모양의 계층구조를 상향식</a:t>
            </a:r>
            <a:r>
              <a:rPr lang="en-US" altLang="ko-KR" sz="1600" smtClean="0"/>
              <a:t>(Bottom-up)</a:t>
            </a:r>
            <a:r>
              <a:rPr lang="ko-KR" altLang="en-US" sz="1600" smtClean="0"/>
              <a:t>으로</a:t>
            </a:r>
            <a:r>
              <a:rPr lang="en-US" altLang="ko-KR" sz="1600" smtClean="0"/>
              <a:t> </a:t>
            </a:r>
            <a:r>
              <a:rPr lang="ko-KR" altLang="en-US" sz="1600" smtClean="0"/>
              <a:t>만들어가면서 군집을 형성하는 방법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계층적 군집 분석은 군집이 형성되는 과정을 파악할 수 있다는 장점과 자료의 크기가 큰 경우 분석이 어렵다는 단점이 있다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군집화된 결과를 </a:t>
            </a:r>
            <a:r>
              <a:rPr lang="en-US" altLang="ko-KR" sz="1600" smtClean="0"/>
              <a:t>plot() </a:t>
            </a:r>
            <a:r>
              <a:rPr lang="ko-KR" altLang="en-US" sz="1600" smtClean="0"/>
              <a:t>함수를 이용하여 시각화하면 덴드로그램</a:t>
            </a:r>
            <a:r>
              <a:rPr lang="en-US" altLang="ko-KR" sz="1600" smtClean="0"/>
              <a:t>(Dendrogram)</a:t>
            </a:r>
            <a:r>
              <a:rPr lang="ko-KR" altLang="en-US" sz="1600" smtClean="0"/>
              <a:t>에 의해서 클러스터 형태로 시각화해 준다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덴드로그램에서 </a:t>
            </a:r>
            <a:r>
              <a:rPr lang="en-US" altLang="ko-KR" sz="1600" smtClean="0"/>
              <a:t>Height</a:t>
            </a:r>
            <a:r>
              <a:rPr lang="ko-KR" altLang="en-US" sz="1600" smtClean="0"/>
              <a:t>는 해당 군집에 대한 유클리디안 거리를 의미한다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계층적 군집분석결과에서 분석자가 원하는 군집수 만큼 인위적으로 군집을 만들 수 있다 </a:t>
            </a:r>
            <a:r>
              <a:rPr lang="en-US" altLang="ko-KR" sz="1600" smtClean="0"/>
              <a:t>(stats::cutree(</a:t>
            </a:r>
            <a:r>
              <a:rPr lang="ko-KR" altLang="en-US" sz="1600" smtClean="0"/>
              <a:t>계층적 군집분석결과</a:t>
            </a:r>
            <a:r>
              <a:rPr lang="en-US" altLang="ko-KR" sz="1600" smtClean="0"/>
              <a:t>, k=</a:t>
            </a:r>
            <a:r>
              <a:rPr lang="ko-KR" altLang="en-US" sz="1600" smtClean="0"/>
              <a:t>군집</a:t>
            </a:r>
            <a:r>
              <a:rPr lang="ko-KR" altLang="en-US" sz="1600"/>
              <a:t>수</a:t>
            </a:r>
            <a:r>
              <a:rPr lang="en-US" altLang="ko-KR" sz="1600" smtClean="0"/>
              <a:t>))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mtClean="0"/>
              <a:t>군집 대상 간의 거리를 산정하는 기준에 따라 계층적 군집 분석 분류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단일결합기준</a:t>
            </a:r>
            <a:r>
              <a:rPr lang="en-US" altLang="ko-KR" sz="1600" smtClean="0"/>
              <a:t>(</a:t>
            </a:r>
            <a:r>
              <a:rPr lang="ko-KR" altLang="en-US" sz="1600" smtClean="0"/>
              <a:t>최소거리 이용</a:t>
            </a:r>
            <a:r>
              <a:rPr lang="en-US" altLang="ko-KR" sz="160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완전결합기준</a:t>
            </a:r>
            <a:r>
              <a:rPr lang="en-US" altLang="ko-KR" sz="1600" smtClean="0"/>
              <a:t>(</a:t>
            </a:r>
            <a:r>
              <a:rPr lang="ko-KR" altLang="en-US" sz="1600" smtClean="0"/>
              <a:t>최대거리 이용</a:t>
            </a:r>
            <a:r>
              <a:rPr lang="en-US" altLang="ko-KR" sz="160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평균결합기준</a:t>
            </a:r>
            <a:r>
              <a:rPr lang="en-US" altLang="ko-KR" sz="1600" smtClean="0"/>
              <a:t>(</a:t>
            </a:r>
            <a:r>
              <a:rPr lang="ko-KR" altLang="en-US" sz="1600" smtClean="0"/>
              <a:t>평균거리 이용</a:t>
            </a:r>
            <a:r>
              <a:rPr lang="en-US" altLang="ko-KR" sz="160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중심결합 기준</a:t>
            </a:r>
            <a:r>
              <a:rPr lang="en-US" altLang="ko-KR" sz="1600" smtClean="0"/>
              <a:t>(</a:t>
            </a:r>
            <a:r>
              <a:rPr lang="ko-KR" altLang="en-US" sz="1600" smtClean="0"/>
              <a:t>중심 값의 거리 이용</a:t>
            </a:r>
            <a:r>
              <a:rPr lang="en-US" altLang="ko-KR" sz="160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smtClean="0"/>
              <a:t>ward(</a:t>
            </a:r>
            <a:r>
              <a:rPr lang="ko-KR" altLang="en-US" sz="1600" smtClean="0"/>
              <a:t>유클리디안 제곱거리</a:t>
            </a:r>
            <a:r>
              <a:rPr lang="en-US" altLang="ko-KR" sz="1600" smtClean="0"/>
              <a:t>) </a:t>
            </a:r>
            <a:r>
              <a:rPr lang="ko-KR" altLang="en-US" sz="1600" smtClean="0"/>
              <a:t> </a:t>
            </a:r>
            <a:endParaRPr lang="en-US" altLang="ko-KR" sz="160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군</a:t>
            </a:r>
            <a:r>
              <a:rPr lang="ko-KR" altLang="en-US" sz="2400"/>
              <a:t>집</a:t>
            </a:r>
            <a:r>
              <a:rPr lang="ko-KR" altLang="en-US" sz="2400" smtClean="0"/>
              <a:t>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70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9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97237" y="1159271"/>
            <a:ext cx="10515600" cy="1332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2000" smtClean="0"/>
              <a:t>적합도 검정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데이터의 크기가 일정 수 이상이라면 데이터가 정규 분포를 따르는지 확인</a:t>
            </a:r>
            <a:endParaRPr lang="en-US" altLang="ko-KR" sz="18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데이터가 특정 분포를 따르는지 살펴보기 위해 분할표를 만들고</a:t>
            </a:r>
            <a:r>
              <a:rPr lang="en-US" altLang="ko-KR" sz="1800" smtClean="0"/>
              <a:t>,  </a:t>
            </a:r>
            <a:r>
              <a:rPr lang="ko-KR" altLang="en-US" sz="1800" smtClean="0"/>
              <a:t>카이 제곱 검정</a:t>
            </a:r>
            <a:r>
              <a:rPr lang="en-US" altLang="ko-KR" sz="1800" smtClean="0"/>
              <a:t>Chi Squared Test</a:t>
            </a:r>
            <a:r>
              <a:rPr lang="ko-KR" altLang="en-US" sz="1800" smtClean="0"/>
              <a:t>을 사용할 수 있다</a:t>
            </a:r>
            <a:r>
              <a:rPr lang="en-US" altLang="ko-KR" sz="1800" smtClean="0"/>
              <a:t>.</a:t>
            </a:r>
            <a:endParaRPr lang="ko-KR" altLang="en-US" sz="1800" dirty="0"/>
          </a:p>
        </p:txBody>
      </p:sp>
      <p:sp>
        <p:nvSpPr>
          <p:cNvPr id="6" name="직사각형 5"/>
          <p:cNvSpPr/>
          <p:nvPr/>
        </p:nvSpPr>
        <p:spPr>
          <a:xfrm>
            <a:off x="974150" y="2686103"/>
            <a:ext cx="10287000" cy="2021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MASS::survey </a:t>
            </a:r>
            <a:r>
              <a:rPr lang="ko-KR" altLang="en-US" sz="1600" dirty="0" smtClean="0">
                <a:solidFill>
                  <a:schemeClr val="tx1"/>
                </a:solidFill>
              </a:rPr>
              <a:t>데이터를 사용해 글씨를 왼손으로 쓰는 사람과 오른손으로 쓰는 사람의 비율이 </a:t>
            </a:r>
            <a:r>
              <a:rPr lang="en-US" altLang="ko-KR" sz="1600" dirty="0" smtClean="0">
                <a:solidFill>
                  <a:schemeClr val="tx1"/>
                </a:solidFill>
              </a:rPr>
              <a:t>30% : 70%</a:t>
            </a:r>
            <a:r>
              <a:rPr lang="ko-KR" altLang="en-US" sz="1600" dirty="0" smtClean="0">
                <a:solidFill>
                  <a:schemeClr val="tx1"/>
                </a:solidFill>
              </a:rPr>
              <a:t>인지 여부를 분석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table(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survey$W.Hnd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chisq.test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(table(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survey$W.Hnd</a:t>
            </a:r>
            <a:r>
              <a:rPr lang="en-US" altLang="ko-KR" sz="1600" dirty="0" smtClean="0">
                <a:solidFill>
                  <a:schemeClr val="tx1"/>
                </a:solidFill>
              </a:rPr>
              <a:t>), p=c(.3, .7))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#p-value &lt; 0.05</a:t>
            </a:r>
            <a:r>
              <a:rPr lang="ko-KR" altLang="en-US" sz="1600" dirty="0" smtClean="0">
                <a:solidFill>
                  <a:schemeClr val="tx1"/>
                </a:solidFill>
              </a:rPr>
              <a:t>이므로 글씨를 왼손으로 쓰는 사람과 오른손으로 쓰는 사람의 비가 </a:t>
            </a:r>
            <a:r>
              <a:rPr lang="en-US" altLang="ko-KR" sz="1600" dirty="0" smtClean="0">
                <a:solidFill>
                  <a:schemeClr val="tx1"/>
                </a:solidFill>
              </a:rPr>
              <a:t>30% : 70%</a:t>
            </a:r>
            <a:r>
              <a:rPr lang="ko-KR" altLang="en-US" sz="1600" dirty="0" smtClean="0">
                <a:solidFill>
                  <a:schemeClr val="tx1"/>
                </a:solidFill>
              </a:rPr>
              <a:t>라는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귀무가설을</a:t>
            </a:r>
            <a:r>
              <a:rPr lang="ko-KR" altLang="en-US" sz="1600" dirty="0" smtClean="0">
                <a:solidFill>
                  <a:schemeClr val="tx1"/>
                </a:solidFill>
              </a:rPr>
              <a:t> 기각한다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339210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90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443748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비계층적 군집분석</a:t>
            </a:r>
            <a:r>
              <a:rPr lang="en-US" altLang="ko-KR" smtClean="0"/>
              <a:t>(Cluster Analysis)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군집의 수가 정해진 상태에서 군집의 중심에서 가장 가까운 개체를 하나씩 포함해 나가는 방법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군집수를 미리 알고 있는 경우 군집 대상의 분포에 따라 군집의 초기값을 설정해 주면</a:t>
            </a:r>
            <a:r>
              <a:rPr lang="en-US" altLang="ko-KR" sz="1600" smtClean="0"/>
              <a:t>, </a:t>
            </a:r>
            <a:r>
              <a:rPr lang="ko-KR" altLang="en-US" sz="1600" smtClean="0"/>
              <a:t>초기값에 가장 가까운 거리에 있는 대상을 하나씩 더해 가는 방식으로 군집화를 수행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계층적 군집분석을 통해 대략적인 군집의 수를 파악하고 이를 초기 군집 수로 설정하여 비계층적 군집분석을 수행하는 것이 효과적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smtClean="0"/>
              <a:t>K-means clustering  (stats::kmeans())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/>
              <a:t>비계층적 군집분석</a:t>
            </a:r>
            <a:r>
              <a:rPr lang="en-US" altLang="ko-KR"/>
              <a:t>(Cluster Analysis) </a:t>
            </a:r>
            <a:r>
              <a:rPr lang="en-US" altLang="ko-KR" smtClean="0"/>
              <a:t> </a:t>
            </a:r>
            <a:r>
              <a:rPr lang="ko-KR" altLang="en-US" smtClean="0"/>
              <a:t>장점</a:t>
            </a:r>
            <a:endParaRPr lang="en-US" altLang="ko-KR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대량의 자료를 빠르고 쉽게 분류할 수 있다</a:t>
            </a:r>
            <a:endParaRPr lang="en-US" altLang="ko-KR" sz="1600" smtClean="0"/>
          </a:p>
          <a:p>
            <a:pPr lvl="1"/>
            <a:endParaRPr lang="en-US" altLang="ko-KR" sz="160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/>
              <a:t>비계층적 군집분석</a:t>
            </a:r>
            <a:r>
              <a:rPr lang="en-US" altLang="ko-KR"/>
              <a:t>(Cluster Analysis) </a:t>
            </a:r>
            <a:r>
              <a:rPr lang="ko-KR" altLang="en-US" smtClean="0"/>
              <a:t>단점</a:t>
            </a:r>
            <a:endParaRPr lang="en-US" altLang="ko-KR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군집의 수를 미리 알고 있어야 한다</a:t>
            </a:r>
            <a:endParaRPr lang="en-US" altLang="ko-KR" sz="160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군</a:t>
            </a:r>
            <a:r>
              <a:rPr lang="ko-KR" altLang="en-US" sz="2400"/>
              <a:t>집</a:t>
            </a:r>
            <a:r>
              <a:rPr lang="ko-KR" altLang="en-US" sz="2400" smtClean="0"/>
              <a:t>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12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91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745770" y="1221334"/>
            <a:ext cx="7023830" cy="401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290" fontAlgn="ctr"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</a:t>
            </a:r>
            <a:r>
              <a:rPr lang="en-US" altLang="ko-KR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10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32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3200" b="1" smtClean="0"/>
              <a:t> 연</a:t>
            </a:r>
            <a:r>
              <a:rPr lang="ko-KR" altLang="en-US" sz="3200" b="1"/>
              <a:t>관</a:t>
            </a:r>
            <a:r>
              <a:rPr lang="ko-KR" altLang="en-US" sz="3200" b="1" smtClean="0"/>
              <a:t> </a:t>
            </a:r>
            <a:r>
              <a:rPr lang="ko-KR" altLang="en-US" sz="3200" b="1" dirty="0" smtClean="0"/>
              <a:t>분석</a:t>
            </a:r>
            <a:r>
              <a:rPr lang="en-US" altLang="ko-KR" sz="3200" b="1" smtClean="0"/>
              <a:t/>
            </a:r>
            <a:br>
              <a:rPr lang="en-US" altLang="ko-KR" sz="3200" b="1" smtClean="0"/>
            </a:br>
            <a:r>
              <a:rPr lang="ko-KR" altLang="en-US" sz="3200" b="1" smtClean="0"/>
              <a:t>비지도학습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  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29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92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44374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연관 분석</a:t>
            </a:r>
            <a:r>
              <a:rPr lang="en-US" altLang="ko-KR" smtClean="0"/>
              <a:t>(Association Analysis)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하나의 거래나 사건에 포함된 항목 간의 관련성을 파악하여 둘 이상의 항목들로 구성된 연관성 규칙을 도출하는 탐색적인 분석방법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군집분석에 의해서 생성된 군집</a:t>
            </a:r>
            <a:r>
              <a:rPr lang="en-US" altLang="ko-KR" sz="1600" smtClean="0"/>
              <a:t>(cluster)</a:t>
            </a:r>
            <a:r>
              <a:rPr lang="ko-KR" altLang="en-US" sz="1600" smtClean="0"/>
              <a:t>의 특성을 분석하는 장바구니 분석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예</a:t>
            </a:r>
            <a:r>
              <a:rPr lang="en-US" altLang="ko-KR" sz="1600" smtClean="0"/>
              <a:t>) </a:t>
            </a:r>
            <a:r>
              <a:rPr lang="ko-KR" altLang="en-US" sz="1600" smtClean="0"/>
              <a:t>트랜잭션</a:t>
            </a:r>
            <a:r>
              <a:rPr lang="en-US" altLang="ko-KR" sz="1600" smtClean="0"/>
              <a:t>(</a:t>
            </a:r>
            <a:r>
              <a:rPr lang="ko-KR" altLang="en-US" sz="1600" smtClean="0"/>
              <a:t>상품 거래 정보</a:t>
            </a:r>
            <a:r>
              <a:rPr lang="en-US" altLang="ko-KR" sz="1600" smtClean="0"/>
              <a:t>)</a:t>
            </a:r>
            <a:r>
              <a:rPr lang="ko-KR" altLang="en-US" sz="1600" smtClean="0"/>
              <a:t>을 대상으로 트랜잭션 내의 연관성을 분석하여 상품 거래의 규칙이나 패턴을 통해서 상품 간의 연관성을 도출해내는 분석 방법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거래나 사건으로부터 연관성을 찾아내기 위해서는 각각 연관성을 비교할 수 있는 규칙</a:t>
            </a:r>
            <a:r>
              <a:rPr lang="en-US" altLang="ko-KR" sz="1600" smtClean="0"/>
              <a:t>(</a:t>
            </a:r>
            <a:r>
              <a:rPr lang="ko-KR" altLang="en-US" sz="1600" smtClean="0">
                <a:solidFill>
                  <a:srgbClr val="C00000"/>
                </a:solidFill>
              </a:rPr>
              <a:t>지지도</a:t>
            </a:r>
            <a:r>
              <a:rPr lang="en-US" altLang="ko-KR" sz="1600" smtClean="0">
                <a:solidFill>
                  <a:srgbClr val="C00000"/>
                </a:solidFill>
              </a:rPr>
              <a:t>support, </a:t>
            </a:r>
            <a:r>
              <a:rPr lang="ko-KR" altLang="en-US" sz="1600" smtClean="0">
                <a:solidFill>
                  <a:srgbClr val="C00000"/>
                </a:solidFill>
              </a:rPr>
              <a:t>신뢰도</a:t>
            </a:r>
            <a:r>
              <a:rPr lang="en-US" altLang="ko-KR" sz="1600" smtClean="0">
                <a:solidFill>
                  <a:srgbClr val="C00000"/>
                </a:solidFill>
              </a:rPr>
              <a:t>confidence, </a:t>
            </a:r>
            <a:r>
              <a:rPr lang="ko-KR" altLang="en-US" sz="1600" smtClean="0">
                <a:solidFill>
                  <a:srgbClr val="C00000"/>
                </a:solidFill>
              </a:rPr>
              <a:t>향상도</a:t>
            </a:r>
            <a:r>
              <a:rPr lang="en-US" altLang="ko-KR" sz="1600" smtClean="0">
                <a:solidFill>
                  <a:srgbClr val="C00000"/>
                </a:solidFill>
              </a:rPr>
              <a:t>lift</a:t>
            </a:r>
            <a:r>
              <a:rPr lang="en-US" altLang="ko-KR" sz="1600" smtClean="0"/>
              <a:t>)</a:t>
            </a:r>
            <a:r>
              <a:rPr lang="ko-KR" altLang="en-US" sz="1600" smtClean="0"/>
              <a:t>을 평가 척도로 사용한다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/>
              <a:t>연관 분석</a:t>
            </a:r>
            <a:r>
              <a:rPr lang="en-US" altLang="ko-KR"/>
              <a:t>(Association Analysis) </a:t>
            </a:r>
            <a:r>
              <a:rPr lang="ko-KR" altLang="en-US" smtClean="0"/>
              <a:t>활용 분야</a:t>
            </a:r>
            <a:endParaRPr lang="en-US" altLang="ko-KR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마케팅에 활용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예</a:t>
            </a:r>
            <a:r>
              <a:rPr lang="en-US" altLang="ko-KR" sz="1600" smtClean="0"/>
              <a:t>1) </a:t>
            </a:r>
            <a:r>
              <a:rPr lang="ko-KR" altLang="en-US" sz="1600" smtClean="0"/>
              <a:t>고객 대상 상품추천 및 상품정보 발송 </a:t>
            </a:r>
            <a:r>
              <a:rPr lang="en-US" altLang="ko-KR" sz="1600" smtClean="0"/>
              <a:t>: A </a:t>
            </a:r>
            <a:r>
              <a:rPr lang="ko-KR" altLang="en-US" sz="1600" smtClean="0"/>
              <a:t>고객에 대한 </a:t>
            </a:r>
            <a:r>
              <a:rPr lang="en-US" altLang="ko-KR" sz="1600" smtClean="0"/>
              <a:t>B </a:t>
            </a:r>
            <a:r>
              <a:rPr lang="ko-KR" altLang="en-US" sz="1600" smtClean="0"/>
              <a:t>상품 쿠폰 발송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예</a:t>
            </a:r>
            <a:r>
              <a:rPr lang="en-US" altLang="ko-KR" sz="1600" smtClean="0"/>
              <a:t>2) </a:t>
            </a:r>
            <a:r>
              <a:rPr lang="ko-KR" altLang="en-US" sz="1600" smtClean="0"/>
              <a:t>텔레마케팅을 통해서 패키지 상품 판매 기획 및 홍보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예</a:t>
            </a:r>
            <a:r>
              <a:rPr lang="en-US" altLang="ko-KR" sz="1600" smtClean="0"/>
              <a:t>3) </a:t>
            </a:r>
            <a:r>
              <a:rPr lang="ko-KR" altLang="en-US" sz="1600" smtClean="0"/>
              <a:t>상점대 상품 진열 및 쇼윈도</a:t>
            </a:r>
            <a:r>
              <a:rPr lang="en-US" altLang="ko-KR" sz="1600" smtClean="0"/>
              <a:t>(show window) </a:t>
            </a:r>
            <a:r>
              <a:rPr lang="ko-KR" altLang="en-US" sz="1600" smtClean="0"/>
              <a:t>상품 디스플레이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연관분석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343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93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44374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연관 분석</a:t>
            </a:r>
            <a:r>
              <a:rPr lang="en-US" altLang="ko-KR" smtClean="0"/>
              <a:t>(Association Analysis) </a:t>
            </a:r>
            <a:r>
              <a:rPr lang="ko-KR" altLang="en-US" smtClean="0"/>
              <a:t>특징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데이터베이스에서 사건의 연관규칙을 찾아는 데이터마이닝 기법이다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smtClean="0"/>
              <a:t>Y </a:t>
            </a:r>
            <a:r>
              <a:rPr lang="ko-KR" altLang="en-US" sz="1600" smtClean="0"/>
              <a:t>변수가 없으면</a:t>
            </a:r>
            <a:r>
              <a:rPr lang="en-US" altLang="ko-KR" sz="1600" smtClean="0"/>
              <a:t>, </a:t>
            </a:r>
            <a:r>
              <a:rPr lang="ko-KR" altLang="en-US" sz="1600" smtClean="0"/>
              <a:t>비지도 학습에 의한 패턴 분석 방법이다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거래 사실이 기록된 트랜잭션</a:t>
            </a:r>
            <a:r>
              <a:rPr lang="en-US" altLang="ko-KR" sz="1600" smtClean="0"/>
              <a:t>(Transaction)</a:t>
            </a:r>
            <a:r>
              <a:rPr lang="ko-KR" altLang="en-US" sz="1600"/>
              <a:t> </a:t>
            </a:r>
            <a:r>
              <a:rPr lang="ko-KR" altLang="en-US" sz="1600" smtClean="0"/>
              <a:t>형식의 데이터 셋을 이용한다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사건과 사건 간의 연관성을 찾는 방법</a:t>
            </a:r>
            <a:r>
              <a:rPr lang="en-US" altLang="ko-KR" sz="1600" smtClean="0"/>
              <a:t>(</a:t>
            </a:r>
            <a:r>
              <a:rPr lang="ko-KR" altLang="en-US" sz="1600" smtClean="0"/>
              <a:t>예</a:t>
            </a:r>
            <a:r>
              <a:rPr lang="en-US" altLang="ko-KR" sz="1600" smtClean="0"/>
              <a:t>: </a:t>
            </a:r>
            <a:r>
              <a:rPr lang="ko-KR" altLang="en-US" sz="1600" smtClean="0"/>
              <a:t>기저귀와 맥주</a:t>
            </a:r>
            <a:r>
              <a:rPr lang="en-US" altLang="ko-KR" sz="1600" smtClean="0"/>
              <a:t>)</a:t>
            </a:r>
            <a:r>
              <a:rPr lang="ko-KR" altLang="en-US" sz="1600" smtClean="0"/>
              <a:t>이다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지지도</a:t>
            </a:r>
            <a:r>
              <a:rPr lang="en-US" altLang="ko-KR" sz="1600" smtClean="0"/>
              <a:t>(</a:t>
            </a:r>
            <a:r>
              <a:rPr lang="ko-KR" altLang="en-US" sz="1600" smtClean="0"/>
              <a:t>제품 동시 구매패턴</a:t>
            </a:r>
            <a:r>
              <a:rPr lang="en-US" altLang="ko-KR" sz="1600" smtClean="0"/>
              <a:t>), </a:t>
            </a:r>
            <a:r>
              <a:rPr lang="ko-KR" altLang="en-US" sz="1600" smtClean="0"/>
              <a:t>신뢰도</a:t>
            </a:r>
            <a:r>
              <a:rPr lang="en-US" altLang="ko-KR" sz="1600" smtClean="0"/>
              <a:t>(A</a:t>
            </a:r>
            <a:r>
              <a:rPr lang="ko-KR" altLang="en-US" sz="1600" smtClean="0"/>
              <a:t>제품 구매시 </a:t>
            </a:r>
            <a:r>
              <a:rPr lang="en-US" altLang="ko-KR" sz="1600" smtClean="0"/>
              <a:t>B</a:t>
            </a:r>
            <a:r>
              <a:rPr lang="ko-KR" altLang="en-US" sz="1600" smtClean="0"/>
              <a:t>제품 구매패턴</a:t>
            </a:r>
            <a:r>
              <a:rPr lang="en-US" altLang="ko-KR" sz="1600" smtClean="0"/>
              <a:t>), </a:t>
            </a:r>
            <a:r>
              <a:rPr lang="ko-KR" altLang="en-US" sz="1600" smtClean="0"/>
              <a:t>향상도</a:t>
            </a:r>
            <a:r>
              <a:rPr lang="en-US" altLang="ko-KR" sz="1600" smtClean="0"/>
              <a:t>(A </a:t>
            </a:r>
            <a:r>
              <a:rPr lang="ko-KR" altLang="en-US" sz="1600" smtClean="0"/>
              <a:t>제품과 </a:t>
            </a:r>
            <a:r>
              <a:rPr lang="en-US" altLang="ko-KR" sz="1600" smtClean="0"/>
              <a:t>B </a:t>
            </a:r>
            <a:r>
              <a:rPr lang="ko-KR" altLang="en-US" sz="1600" smtClean="0"/>
              <a:t>제품간의 상관성</a:t>
            </a:r>
            <a:r>
              <a:rPr lang="en-US" altLang="ko-KR" sz="1600" smtClean="0"/>
              <a:t>)</a:t>
            </a:r>
            <a:r>
              <a:rPr lang="ko-KR" altLang="en-US" sz="1600" smtClean="0"/>
              <a:t>를 연관규칙의 평가 도구로 사용한다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활용분야 </a:t>
            </a:r>
            <a:r>
              <a:rPr lang="en-US" altLang="ko-KR" sz="1600" smtClean="0"/>
              <a:t>: </a:t>
            </a:r>
            <a:r>
              <a:rPr lang="ko-KR" altLang="en-US" sz="1600" smtClean="0"/>
              <a:t>상품구매 규칙을 통한 구매패턴 예측</a:t>
            </a:r>
            <a:r>
              <a:rPr lang="en-US" altLang="ko-KR" sz="1600" smtClean="0"/>
              <a:t>(</a:t>
            </a:r>
            <a:r>
              <a:rPr lang="ko-KR" altLang="en-US" sz="1600" smtClean="0"/>
              <a:t>상품 연관성</a:t>
            </a:r>
            <a:r>
              <a:rPr lang="en-US" altLang="ko-KR" sz="160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 </a:t>
            </a:r>
            <a:r>
              <a:rPr lang="en-US" altLang="ko-KR" sz="160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/>
              <a:t>연관 분석</a:t>
            </a:r>
            <a:r>
              <a:rPr lang="en-US" altLang="ko-KR"/>
              <a:t>(Association Analysis) </a:t>
            </a:r>
            <a:r>
              <a:rPr lang="ko-KR" altLang="en-US" smtClean="0"/>
              <a:t>절차</a:t>
            </a:r>
            <a:endParaRPr lang="en-US" altLang="ko-KR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단계</a:t>
            </a:r>
            <a:r>
              <a:rPr lang="en-US" altLang="ko-KR" sz="1600"/>
              <a:t> </a:t>
            </a:r>
            <a:r>
              <a:rPr lang="en-US" altLang="ko-KR" sz="1600" smtClean="0"/>
              <a:t>1] </a:t>
            </a:r>
            <a:r>
              <a:rPr lang="ko-KR" altLang="en-US" sz="1600" smtClean="0"/>
              <a:t>거래 내역 데이터를 대상으로 트랜잭션 객체 생성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단계 </a:t>
            </a:r>
            <a:r>
              <a:rPr lang="en-US" altLang="ko-KR" sz="1600" smtClean="0"/>
              <a:t>2] </a:t>
            </a:r>
            <a:r>
              <a:rPr lang="ko-KR" altLang="en-US" sz="1600" smtClean="0"/>
              <a:t>품목</a:t>
            </a:r>
            <a:r>
              <a:rPr lang="en-US" altLang="ko-KR" sz="1600" smtClean="0"/>
              <a:t>(item)</a:t>
            </a:r>
            <a:r>
              <a:rPr lang="ko-KR" altLang="en-US" sz="1600" smtClean="0"/>
              <a:t>과 트랜잭션 </a:t>
            </a:r>
            <a:r>
              <a:rPr lang="en-US" altLang="ko-KR" sz="1600" smtClean="0"/>
              <a:t>ID </a:t>
            </a:r>
            <a:r>
              <a:rPr lang="ko-KR" altLang="en-US" sz="1600" smtClean="0"/>
              <a:t>관찰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단계</a:t>
            </a:r>
            <a:r>
              <a:rPr lang="en-US" altLang="ko-KR" sz="1600"/>
              <a:t> </a:t>
            </a:r>
            <a:r>
              <a:rPr lang="en-US" altLang="ko-KR" sz="1600" smtClean="0"/>
              <a:t>3] </a:t>
            </a:r>
            <a:r>
              <a:rPr lang="ko-KR" altLang="en-US" sz="1600" smtClean="0"/>
              <a:t>평가 척도</a:t>
            </a:r>
            <a:r>
              <a:rPr lang="en-US" altLang="ko-KR" sz="1600" smtClean="0"/>
              <a:t>(</a:t>
            </a:r>
            <a:r>
              <a:rPr lang="ko-KR" altLang="en-US" sz="1600" smtClean="0"/>
              <a:t>지지도</a:t>
            </a:r>
            <a:r>
              <a:rPr lang="en-US" altLang="ko-KR" sz="1600" smtClean="0"/>
              <a:t>, </a:t>
            </a:r>
            <a:r>
              <a:rPr lang="ko-KR" altLang="en-US" sz="1600" smtClean="0"/>
              <a:t>신뢰도</a:t>
            </a:r>
            <a:r>
              <a:rPr lang="en-US" altLang="ko-KR" sz="1600" smtClean="0"/>
              <a:t>, </a:t>
            </a:r>
            <a:r>
              <a:rPr lang="ko-KR" altLang="en-US" sz="1600" smtClean="0"/>
              <a:t>향상도</a:t>
            </a:r>
            <a:r>
              <a:rPr lang="en-US" altLang="ko-KR" sz="1600" smtClean="0"/>
              <a:t>)</a:t>
            </a:r>
            <a:r>
              <a:rPr lang="ko-KR" altLang="en-US" sz="1600" smtClean="0"/>
              <a:t>를 이용한 연관 규칙</a:t>
            </a:r>
            <a:r>
              <a:rPr lang="en-US" altLang="ko-KR" sz="1600" smtClean="0"/>
              <a:t>(rule) </a:t>
            </a:r>
            <a:r>
              <a:rPr lang="ko-KR" altLang="en-US" sz="1600" smtClean="0"/>
              <a:t>발견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단계 </a:t>
            </a:r>
            <a:r>
              <a:rPr lang="en-US" altLang="ko-KR" sz="1600" smtClean="0"/>
              <a:t>4] </a:t>
            </a:r>
            <a:r>
              <a:rPr lang="ko-KR" altLang="en-US" sz="1600" smtClean="0"/>
              <a:t>연관분석결과에 대한 시각화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단계 </a:t>
            </a:r>
            <a:r>
              <a:rPr lang="en-US" altLang="ko-KR" sz="1600" smtClean="0"/>
              <a:t>5] </a:t>
            </a:r>
            <a:r>
              <a:rPr lang="ko-KR" altLang="en-US" sz="1600" smtClean="0"/>
              <a:t>연관분석결과 해설 및 업무 적용</a:t>
            </a:r>
            <a:endParaRPr lang="en-US" altLang="ko-KR" sz="160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연관분석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428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94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44374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연관 분석</a:t>
            </a:r>
            <a:r>
              <a:rPr lang="en-US" altLang="ko-KR" smtClean="0"/>
              <a:t>(Association Analysis) </a:t>
            </a:r>
            <a:r>
              <a:rPr lang="ko-KR" altLang="en-US" smtClean="0"/>
              <a:t>평가 척도 </a:t>
            </a:r>
            <a:r>
              <a:rPr lang="en-US" altLang="ko-KR" smtClean="0"/>
              <a:t> 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연관규칙</a:t>
            </a:r>
            <a:r>
              <a:rPr lang="en-US" altLang="ko-KR" sz="1600" smtClean="0"/>
              <a:t>(Association Rule) </a:t>
            </a:r>
            <a:r>
              <a:rPr lang="ko-KR" altLang="en-US" sz="1600" smtClean="0"/>
              <a:t> </a:t>
            </a:r>
            <a:r>
              <a:rPr lang="en-US" altLang="ko-KR" sz="1600" smtClean="0"/>
              <a:t>:  </a:t>
            </a:r>
            <a:r>
              <a:rPr lang="ko-KR" altLang="en-US" sz="1600" smtClean="0"/>
              <a:t>어떤 사건이 얼마나 자주 동시에 발생하는가를 표현하는 규칙</a:t>
            </a:r>
            <a:r>
              <a:rPr lang="en-US" altLang="ko-KR" sz="1600" smtClean="0"/>
              <a:t>(</a:t>
            </a:r>
            <a:r>
              <a:rPr lang="ko-KR" altLang="en-US" sz="1600" smtClean="0"/>
              <a:t>조건</a:t>
            </a:r>
            <a:r>
              <a:rPr lang="en-US" altLang="ko-KR" sz="1600" smtClean="0"/>
              <a:t>)</a:t>
            </a:r>
            <a:r>
              <a:rPr lang="ko-KR" altLang="en-US" sz="1600" smtClean="0"/>
              <a:t>으로 데이터 내에 포함된 특정 항목들의 연관성을 수치화시켜 나타내는 방법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지지도</a:t>
            </a:r>
            <a:r>
              <a:rPr lang="en-US" altLang="ko-KR" sz="1600" smtClean="0"/>
              <a:t>(Support) - </a:t>
            </a:r>
            <a:r>
              <a:rPr lang="ko-KR" altLang="en-US" sz="1600" smtClean="0"/>
              <a:t>전체에 대한 품목 </a:t>
            </a:r>
            <a:r>
              <a:rPr lang="en-US" altLang="ko-KR" sz="1600" smtClean="0"/>
              <a:t>A</a:t>
            </a:r>
            <a:r>
              <a:rPr lang="ko-KR" altLang="en-US" sz="1600" smtClean="0"/>
              <a:t>와 품목 </a:t>
            </a:r>
            <a:r>
              <a:rPr lang="en-US" altLang="ko-KR" sz="1600" smtClean="0"/>
              <a:t>B</a:t>
            </a:r>
            <a:r>
              <a:rPr lang="ko-KR" altLang="en-US" sz="1600" smtClean="0"/>
              <a:t>가 동시에 일어나는 확률 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ko-KR" altLang="en-US" sz="1600" smtClean="0"/>
              <a:t>전체 품목에서 관련 품목의 거래 확률을 나타낸다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A</a:t>
            </a:r>
            <a:r>
              <a:rPr lang="ko-KR" altLang="en-US" sz="1600" smtClean="0"/>
              <a:t>를 구매한 후 </a:t>
            </a:r>
            <a:r>
              <a:rPr lang="en-US" altLang="ko-KR" sz="1600" smtClean="0"/>
              <a:t>B</a:t>
            </a:r>
            <a:r>
              <a:rPr lang="ko-KR" altLang="en-US" sz="1600" smtClean="0"/>
              <a:t>를 구매하는 거래 비율을 제공한다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ko-KR" altLang="en-US" sz="1600" smtClean="0"/>
              <a:t>지지도가 낮다는 의미는 해당 규칙</a:t>
            </a:r>
            <a:r>
              <a:rPr lang="en-US" altLang="ko-KR" sz="1600" smtClean="0"/>
              <a:t>(</a:t>
            </a:r>
            <a:r>
              <a:rPr lang="en-US" altLang="ko-KR" sz="1600"/>
              <a:t>A</a:t>
            </a:r>
            <a:r>
              <a:rPr lang="ko-KR" altLang="en-US" sz="1600"/>
              <a:t>를 구매한 후 </a:t>
            </a:r>
            <a:r>
              <a:rPr lang="en-US" altLang="ko-KR" sz="1600"/>
              <a:t>B</a:t>
            </a:r>
            <a:r>
              <a:rPr lang="ko-KR" altLang="en-US" sz="1600"/>
              <a:t>를 구매하는 </a:t>
            </a:r>
            <a:r>
              <a:rPr lang="ko-KR" altLang="en-US" sz="1600" smtClean="0"/>
              <a:t>거래</a:t>
            </a:r>
            <a:r>
              <a:rPr lang="en-US" altLang="ko-KR" sz="1600" smtClean="0"/>
              <a:t>)</a:t>
            </a:r>
            <a:r>
              <a:rPr lang="ko-KR" altLang="en-US" sz="1600" smtClean="0"/>
              <a:t>이 자주 발생하지 않는 규칙을 의미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ko-KR" altLang="en-US" sz="1600" smtClean="0"/>
              <a:t>지지도가 낮은 규칙을 제거하는데 이용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ko-KR" altLang="en-US" sz="1600" smtClean="0"/>
              <a:t>지지도는 </a:t>
            </a:r>
            <a:r>
              <a:rPr lang="en-US" altLang="ko-KR" sz="1600" smtClean="0"/>
              <a:t>Support(A-&gt;B)</a:t>
            </a:r>
            <a:r>
              <a:rPr lang="ko-KR" altLang="en-US" sz="1600" smtClean="0"/>
              <a:t>와 </a:t>
            </a:r>
            <a:r>
              <a:rPr lang="en-US" altLang="ko-KR" sz="1600" smtClean="0"/>
              <a:t>Support(B-&gt;A)</a:t>
            </a:r>
            <a:r>
              <a:rPr lang="ko-KR" altLang="en-US" sz="1600" smtClean="0"/>
              <a:t>가 상호 대칭적으로 서로 같은 값을 가진다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연관분석</a:t>
            </a:r>
            <a:endParaRPr lang="ko-KR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2" y="2352675"/>
            <a:ext cx="60483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3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95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44374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연관 분석</a:t>
            </a:r>
            <a:r>
              <a:rPr lang="en-US" altLang="ko-KR" smtClean="0"/>
              <a:t>(Association Analysis) </a:t>
            </a:r>
            <a:r>
              <a:rPr lang="ko-KR" altLang="en-US" smtClean="0"/>
              <a:t>평가 척도 </a:t>
            </a:r>
            <a:r>
              <a:rPr lang="en-US" altLang="ko-KR" smtClean="0"/>
              <a:t> 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신뢰도</a:t>
            </a:r>
            <a:r>
              <a:rPr lang="en-US" altLang="ko-KR" sz="1600" smtClean="0"/>
              <a:t>(confidence) - </a:t>
            </a:r>
            <a:r>
              <a:rPr lang="ko-KR" altLang="en-US" sz="1600" smtClean="0"/>
              <a:t> 품목 </a:t>
            </a:r>
            <a:r>
              <a:rPr lang="en-US" altLang="ko-KR" sz="1600" smtClean="0"/>
              <a:t>A</a:t>
            </a:r>
            <a:r>
              <a:rPr lang="ko-KR" altLang="en-US" sz="1600" smtClean="0"/>
              <a:t>가 구매될 때 품목 </a:t>
            </a:r>
            <a:r>
              <a:rPr lang="en-US" altLang="ko-KR" sz="1600" smtClean="0"/>
              <a:t>B</a:t>
            </a:r>
            <a:r>
              <a:rPr lang="ko-KR" altLang="en-US" sz="1600" smtClean="0"/>
              <a:t>가 구매되는 경우의 조건부확률 </a:t>
            </a:r>
            <a:r>
              <a:rPr lang="en-US" altLang="ko-KR" sz="1600" smtClean="0"/>
              <a:t> </a:t>
            </a:r>
            <a:br>
              <a:rPr lang="en-US" altLang="ko-KR" sz="1600" smtClean="0"/>
            </a:b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ko-KR" altLang="en-US" sz="1600" smtClean="0"/>
              <a:t>지지도가 </a:t>
            </a:r>
            <a:r>
              <a:rPr lang="ko-KR" altLang="en-US" sz="1600"/>
              <a:t>상호 대칭적으로 </a:t>
            </a:r>
            <a:r>
              <a:rPr lang="en-US" altLang="ko-KR" sz="1600" smtClean="0"/>
              <a:t>Support(A-&gt;B)</a:t>
            </a:r>
            <a:r>
              <a:rPr lang="ko-KR" altLang="en-US" sz="1600" smtClean="0"/>
              <a:t>와 </a:t>
            </a:r>
            <a:r>
              <a:rPr lang="en-US" altLang="ko-KR" sz="1600" smtClean="0"/>
              <a:t>Support(B-&gt;A)</a:t>
            </a:r>
            <a:r>
              <a:rPr lang="ko-KR" altLang="en-US" sz="1600" smtClean="0"/>
              <a:t>가 서로 같은 값을 가지기 때문에 포함비중이 낮은 경우에는 연관성을 판단하는데 어려움이 있다</a:t>
            </a:r>
            <a:r>
              <a:rPr lang="en-US" altLang="ko-KR" sz="1600" smtClean="0"/>
              <a:t>.</a:t>
            </a:r>
            <a:br>
              <a:rPr lang="en-US" altLang="ko-KR" sz="1600" smtClean="0"/>
            </a:br>
            <a:r>
              <a:rPr lang="ko-KR" altLang="en-US" sz="1600" smtClean="0"/>
              <a:t>지지도의 단점을 보완하는 것이 신뢰도이며 품목 </a:t>
            </a:r>
            <a:r>
              <a:rPr lang="en-US" altLang="ko-KR" sz="1600" smtClean="0"/>
              <a:t>A</a:t>
            </a:r>
            <a:r>
              <a:rPr lang="ko-KR" altLang="en-US" sz="1600" smtClean="0"/>
              <a:t>가 포함된 거래 중에서 품목 </a:t>
            </a:r>
            <a:r>
              <a:rPr lang="en-US" altLang="ko-KR" sz="1600" smtClean="0"/>
              <a:t>B</a:t>
            </a:r>
            <a:r>
              <a:rPr lang="ko-KR" altLang="en-US" sz="1600" smtClean="0"/>
              <a:t>를 포함한 거래의 비율을 제공한다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향상도 </a:t>
            </a:r>
            <a:r>
              <a:rPr lang="en-US" altLang="ko-KR" sz="1600" smtClean="0"/>
              <a:t>(Lift) – </a:t>
            </a:r>
            <a:r>
              <a:rPr lang="ko-KR" altLang="en-US" sz="1600" smtClean="0"/>
              <a:t>하위</a:t>
            </a:r>
            <a:r>
              <a:rPr lang="en-US" altLang="ko-KR" sz="1600" smtClean="0"/>
              <a:t> </a:t>
            </a:r>
            <a:r>
              <a:rPr lang="ko-KR" altLang="en-US" sz="1600" smtClean="0"/>
              <a:t>항목들이 독립에서 얼마나 벗어나는지의 정도를 측정한 값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ko-KR" altLang="en-US" sz="1600" smtClean="0"/>
              <a:t>지지도 또는 신뢰도가 높은 연관성 규칙 중에서는 우연히 연관성이 높게 보이는 것들이 나타날 수도 있는데</a:t>
            </a:r>
            <a:r>
              <a:rPr lang="en-US" altLang="ko-KR" sz="1600" smtClean="0"/>
              <a:t>, </a:t>
            </a:r>
            <a:r>
              <a:rPr lang="ko-KR" altLang="en-US" sz="1600" smtClean="0"/>
              <a:t>이부분을 보완하기 위해 향상도가 사용된다</a:t>
            </a:r>
            <a:r>
              <a:rPr lang="en-US" altLang="ko-KR" sz="1600" smtClean="0"/>
              <a:t>.</a:t>
            </a:r>
            <a:br>
              <a:rPr lang="en-US" altLang="ko-KR" sz="1600" smtClean="0"/>
            </a:br>
            <a:r>
              <a:rPr lang="ko-KR" altLang="en-US" sz="1600" smtClean="0"/>
              <a:t>두 상품의 독립성 여부를 수치로 제공</a:t>
            </a:r>
            <a:r>
              <a:rPr lang="en-US" altLang="ko-KR" sz="1600" smtClean="0"/>
              <a:t>- </a:t>
            </a:r>
            <a:r>
              <a:rPr lang="ko-KR" altLang="en-US" sz="1600" smtClean="0"/>
              <a:t>독립성 여부에 따라서 상품 간의 상관관계를 예측할 수 있다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연관분석</a:t>
            </a:r>
            <a:endParaRPr lang="ko-KR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719263"/>
            <a:ext cx="64103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53374" y="1888540"/>
            <a:ext cx="3228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지지도 </a:t>
            </a:r>
            <a:r>
              <a:rPr lang="en-US" altLang="ko-KR" sz="1600" smtClean="0"/>
              <a:t>/</a:t>
            </a:r>
            <a:r>
              <a:rPr lang="ko-KR" altLang="en-US" sz="1600" smtClean="0"/>
              <a:t> 품목 </a:t>
            </a:r>
            <a:r>
              <a:rPr lang="en-US" altLang="ko-KR" sz="1600" smtClean="0"/>
              <a:t>A</a:t>
            </a:r>
            <a:r>
              <a:rPr lang="ko-KR" altLang="en-US" sz="1600" smtClean="0"/>
              <a:t>를 포함한 거래수</a:t>
            </a:r>
            <a:endParaRPr lang="ko-KR" altLang="en-US" sz="160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99" y="3838575"/>
            <a:ext cx="66960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172449" y="4094435"/>
            <a:ext cx="3228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신</a:t>
            </a:r>
            <a:r>
              <a:rPr lang="ko-KR" altLang="en-US" sz="1600"/>
              <a:t>뢰</a:t>
            </a:r>
            <a:r>
              <a:rPr lang="ko-KR" altLang="en-US" sz="1600" smtClean="0"/>
              <a:t>도 </a:t>
            </a:r>
            <a:r>
              <a:rPr lang="en-US" altLang="ko-KR" sz="1600" smtClean="0"/>
              <a:t>/</a:t>
            </a:r>
            <a:r>
              <a:rPr lang="ko-KR" altLang="en-US" sz="1600" smtClean="0"/>
              <a:t> 품목 </a:t>
            </a:r>
            <a:r>
              <a:rPr lang="en-US" altLang="ko-KR" sz="1600"/>
              <a:t>B</a:t>
            </a:r>
            <a:r>
              <a:rPr lang="ko-KR" altLang="en-US" sz="1600" smtClean="0"/>
              <a:t>를 포함한 거래율</a:t>
            </a:r>
            <a:endParaRPr lang="ko-KR" altLang="en-US" sz="1600"/>
          </a:p>
        </p:txBody>
      </p:sp>
      <p:sp>
        <p:nvSpPr>
          <p:cNvPr id="11" name="직사각형 10"/>
          <p:cNvSpPr/>
          <p:nvPr/>
        </p:nvSpPr>
        <p:spPr>
          <a:xfrm>
            <a:off x="1352550" y="5803476"/>
            <a:ext cx="10048874" cy="6830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향상도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(Lift) = 1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인 경우에는 상품 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의 상품 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가 독립관계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상관성 없음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b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ko-KR" altLang="en-US" sz="1600">
                <a:solidFill>
                  <a:schemeClr val="accent5">
                    <a:lumMod val="50000"/>
                  </a:schemeClr>
                </a:solidFill>
              </a:rPr>
              <a:t>향상도</a:t>
            </a:r>
            <a:r>
              <a:rPr lang="en-US" altLang="ko-KR" sz="1600">
                <a:solidFill>
                  <a:schemeClr val="accent5">
                    <a:lumMod val="50000"/>
                  </a:schemeClr>
                </a:solidFill>
              </a:rPr>
              <a:t>(Lift)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≠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accent5">
                    <a:lumMod val="50000"/>
                  </a:schemeClr>
                </a:solidFill>
              </a:rPr>
              <a:t>1 </a:t>
            </a:r>
            <a:r>
              <a:rPr lang="ko-KR" altLang="en-US" sz="1600">
                <a:solidFill>
                  <a:schemeClr val="accent5">
                    <a:lumMod val="50000"/>
                  </a:schemeClr>
                </a:solidFill>
              </a:rPr>
              <a:t>인 경우에는 상품 </a:t>
            </a:r>
            <a:r>
              <a:rPr lang="en-US" altLang="ko-KR" sz="160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ko-KR" altLang="en-US" sz="1600">
                <a:solidFill>
                  <a:schemeClr val="accent5">
                    <a:lumMod val="50000"/>
                  </a:schemeClr>
                </a:solidFill>
              </a:rPr>
              <a:t>의 상품 </a:t>
            </a:r>
            <a:r>
              <a:rPr lang="en-US" altLang="ko-KR" sz="160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ko-KR" altLang="en-US" sz="1600">
                <a:solidFill>
                  <a:schemeClr val="accent5">
                    <a:lumMod val="50000"/>
                  </a:schemeClr>
                </a:solidFill>
              </a:rPr>
              <a:t>가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독립이 아닌 관계</a:t>
            </a:r>
            <a:r>
              <a:rPr lang="en-US" altLang="ko-KR" sz="160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600">
                <a:solidFill>
                  <a:schemeClr val="accent5">
                    <a:lumMod val="50000"/>
                  </a:schemeClr>
                </a:solidFill>
              </a:rPr>
              <a:t>상관성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있음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altLang="ko-KR" sz="160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01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96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44374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연관 분석</a:t>
            </a:r>
            <a:r>
              <a:rPr lang="en-US" altLang="ko-KR" smtClean="0"/>
              <a:t>(Association Analysis) </a:t>
            </a:r>
            <a:r>
              <a:rPr lang="ko-KR" altLang="en-US" smtClean="0"/>
              <a:t>평가 척도 </a:t>
            </a:r>
            <a:r>
              <a:rPr lang="en-US" altLang="ko-KR" smtClean="0"/>
              <a:t> 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향상도 </a:t>
            </a:r>
            <a:r>
              <a:rPr lang="en-US" altLang="ko-KR" sz="1600" smtClean="0"/>
              <a:t>(Lift)</a:t>
            </a:r>
            <a:r>
              <a:rPr lang="ko-KR" altLang="en-US" sz="1600" smtClean="0"/>
              <a:t>가 </a:t>
            </a:r>
            <a:r>
              <a:rPr lang="en-US" altLang="ko-KR" sz="1600" smtClean="0"/>
              <a:t>1</a:t>
            </a:r>
            <a:r>
              <a:rPr lang="ko-KR" altLang="en-US" sz="1600" smtClean="0"/>
              <a:t>에 가까우면 두 상품은 서로 독립적이고</a:t>
            </a:r>
            <a:r>
              <a:rPr lang="en-US" altLang="ko-KR" sz="1600" smtClean="0"/>
              <a:t>, 1</a:t>
            </a:r>
            <a:r>
              <a:rPr lang="ko-KR" altLang="en-US" sz="1600" smtClean="0"/>
              <a:t>보다 작으면 두 상품은 음의 상관성을 </a:t>
            </a:r>
            <a:r>
              <a:rPr lang="en-US" altLang="ko-KR" sz="1600" smtClean="0"/>
              <a:t>1</a:t>
            </a:r>
            <a:r>
              <a:rPr lang="ko-KR" altLang="en-US" sz="1600" smtClean="0"/>
              <a:t>보다 크면 두 상품은 양의 상관성을 나타낸다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연관규칙에 의미가 있으려면 향상도가 </a:t>
            </a:r>
            <a:r>
              <a:rPr lang="en-US" altLang="ko-KR" sz="1600" smtClean="0"/>
              <a:t>1</a:t>
            </a:r>
            <a:r>
              <a:rPr lang="ko-KR" altLang="en-US" sz="1600" smtClean="0"/>
              <a:t>보다 큰 값이어야 한다</a:t>
            </a:r>
            <a:r>
              <a:rPr lang="en-US" altLang="ko-KR" sz="1600" smtClean="0"/>
              <a:t>. (</a:t>
            </a:r>
            <a:r>
              <a:rPr lang="ko-KR" altLang="en-US" sz="1600" smtClean="0"/>
              <a:t>향상도의 값이 클수록 상품 간의 연관성이 높다고 볼 수 있다</a:t>
            </a:r>
            <a:r>
              <a:rPr lang="en-US" altLang="ko-KR" sz="1600" smtClean="0"/>
              <a:t>) 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연관분석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23900" y="2847975"/>
            <a:ext cx="2695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2060"/>
                </a:solidFill>
              </a:rPr>
              <a:t>상품거래 트랜잭션 예</a:t>
            </a:r>
            <a:endParaRPr lang="en-US" altLang="ko-KR" sz="1400" smtClean="0">
              <a:solidFill>
                <a:srgbClr val="002060"/>
              </a:solidFill>
            </a:endParaRPr>
          </a:p>
          <a:p>
            <a:r>
              <a:rPr lang="en-US" altLang="ko-KR" sz="1400" smtClean="0">
                <a:solidFill>
                  <a:srgbClr val="002060"/>
                </a:solidFill>
              </a:rPr>
              <a:t>T1 : </a:t>
            </a:r>
            <a:r>
              <a:rPr lang="ko-KR" altLang="en-US" sz="1400" smtClean="0">
                <a:solidFill>
                  <a:srgbClr val="002060"/>
                </a:solidFill>
              </a:rPr>
              <a:t>라면</a:t>
            </a:r>
            <a:r>
              <a:rPr lang="en-US" altLang="ko-KR" sz="1400" smtClean="0">
                <a:solidFill>
                  <a:srgbClr val="002060"/>
                </a:solidFill>
              </a:rPr>
              <a:t>, </a:t>
            </a:r>
            <a:r>
              <a:rPr lang="ko-KR" altLang="en-US" sz="1400" smtClean="0">
                <a:solidFill>
                  <a:srgbClr val="002060"/>
                </a:solidFill>
              </a:rPr>
              <a:t>맥주</a:t>
            </a:r>
            <a:r>
              <a:rPr lang="en-US" altLang="ko-KR" sz="1400" smtClean="0">
                <a:solidFill>
                  <a:srgbClr val="002060"/>
                </a:solidFill>
              </a:rPr>
              <a:t>, </a:t>
            </a:r>
            <a:r>
              <a:rPr lang="ko-KR" altLang="en-US" sz="1400" smtClean="0">
                <a:solidFill>
                  <a:srgbClr val="002060"/>
                </a:solidFill>
              </a:rPr>
              <a:t>우유</a:t>
            </a:r>
            <a:endParaRPr lang="en-US" altLang="ko-KR" sz="1400" smtClean="0">
              <a:solidFill>
                <a:srgbClr val="002060"/>
              </a:solidFill>
            </a:endParaRPr>
          </a:p>
          <a:p>
            <a:r>
              <a:rPr lang="en-US" altLang="ko-KR" sz="1400" smtClean="0">
                <a:solidFill>
                  <a:srgbClr val="002060"/>
                </a:solidFill>
              </a:rPr>
              <a:t>T2 : </a:t>
            </a:r>
            <a:r>
              <a:rPr lang="ko-KR" altLang="en-US" sz="1400" smtClean="0">
                <a:solidFill>
                  <a:srgbClr val="002060"/>
                </a:solidFill>
              </a:rPr>
              <a:t>라면</a:t>
            </a:r>
            <a:r>
              <a:rPr lang="en-US" altLang="ko-KR" sz="1400" smtClean="0">
                <a:solidFill>
                  <a:srgbClr val="002060"/>
                </a:solidFill>
              </a:rPr>
              <a:t>, </a:t>
            </a:r>
            <a:r>
              <a:rPr lang="ko-KR" altLang="en-US" sz="1400" smtClean="0">
                <a:solidFill>
                  <a:srgbClr val="002060"/>
                </a:solidFill>
              </a:rPr>
              <a:t>고기</a:t>
            </a:r>
            <a:r>
              <a:rPr lang="en-US" altLang="ko-KR" sz="1400" smtClean="0">
                <a:solidFill>
                  <a:srgbClr val="002060"/>
                </a:solidFill>
              </a:rPr>
              <a:t>, </a:t>
            </a:r>
            <a:r>
              <a:rPr lang="ko-KR" altLang="en-US" sz="1400" smtClean="0">
                <a:solidFill>
                  <a:srgbClr val="002060"/>
                </a:solidFill>
              </a:rPr>
              <a:t>우유</a:t>
            </a:r>
            <a:endParaRPr lang="en-US" altLang="ko-KR" sz="1400" smtClean="0">
              <a:solidFill>
                <a:srgbClr val="002060"/>
              </a:solidFill>
            </a:endParaRPr>
          </a:p>
          <a:p>
            <a:r>
              <a:rPr lang="en-US" altLang="ko-KR" sz="1400" smtClean="0">
                <a:solidFill>
                  <a:srgbClr val="002060"/>
                </a:solidFill>
              </a:rPr>
              <a:t>T3 </a:t>
            </a:r>
            <a:r>
              <a:rPr lang="en-US" altLang="ko-KR" sz="1400">
                <a:solidFill>
                  <a:srgbClr val="002060"/>
                </a:solidFill>
              </a:rPr>
              <a:t>: </a:t>
            </a:r>
            <a:r>
              <a:rPr lang="ko-KR" altLang="en-US" sz="1400">
                <a:solidFill>
                  <a:srgbClr val="002060"/>
                </a:solidFill>
              </a:rPr>
              <a:t>라면</a:t>
            </a:r>
            <a:r>
              <a:rPr lang="en-US" altLang="ko-KR" sz="1400">
                <a:solidFill>
                  <a:srgbClr val="002060"/>
                </a:solidFill>
              </a:rPr>
              <a:t>, </a:t>
            </a:r>
            <a:r>
              <a:rPr lang="ko-KR" altLang="en-US" sz="1400" smtClean="0">
                <a:solidFill>
                  <a:srgbClr val="002060"/>
                </a:solidFill>
              </a:rPr>
              <a:t>과일</a:t>
            </a:r>
            <a:r>
              <a:rPr lang="en-US" altLang="ko-KR" sz="1400" smtClean="0">
                <a:solidFill>
                  <a:srgbClr val="002060"/>
                </a:solidFill>
              </a:rPr>
              <a:t>, </a:t>
            </a:r>
            <a:r>
              <a:rPr lang="ko-KR" altLang="en-US" sz="1400" smtClean="0">
                <a:solidFill>
                  <a:srgbClr val="002060"/>
                </a:solidFill>
              </a:rPr>
              <a:t>고기</a:t>
            </a:r>
            <a:endParaRPr lang="en-US" altLang="ko-KR" sz="1400" smtClean="0">
              <a:solidFill>
                <a:srgbClr val="002060"/>
              </a:solidFill>
            </a:endParaRPr>
          </a:p>
          <a:p>
            <a:r>
              <a:rPr lang="en-US" altLang="ko-KR" sz="1400" smtClean="0">
                <a:solidFill>
                  <a:srgbClr val="002060"/>
                </a:solidFill>
              </a:rPr>
              <a:t>T4 </a:t>
            </a:r>
            <a:r>
              <a:rPr lang="en-US" altLang="ko-KR" sz="1400">
                <a:solidFill>
                  <a:srgbClr val="002060"/>
                </a:solidFill>
              </a:rPr>
              <a:t>: </a:t>
            </a:r>
            <a:r>
              <a:rPr lang="ko-KR" altLang="en-US" sz="1400" smtClean="0">
                <a:solidFill>
                  <a:srgbClr val="002060"/>
                </a:solidFill>
              </a:rPr>
              <a:t>고기</a:t>
            </a:r>
            <a:r>
              <a:rPr lang="en-US" altLang="ko-KR" sz="1400">
                <a:solidFill>
                  <a:srgbClr val="002060"/>
                </a:solidFill>
              </a:rPr>
              <a:t>, </a:t>
            </a:r>
            <a:r>
              <a:rPr lang="ko-KR" altLang="en-US" sz="1400" smtClean="0">
                <a:solidFill>
                  <a:srgbClr val="002060"/>
                </a:solidFill>
              </a:rPr>
              <a:t>맥주</a:t>
            </a:r>
            <a:r>
              <a:rPr lang="en-US" altLang="ko-KR" sz="1400" smtClean="0">
                <a:solidFill>
                  <a:srgbClr val="002060"/>
                </a:solidFill>
              </a:rPr>
              <a:t>, </a:t>
            </a:r>
            <a:r>
              <a:rPr lang="ko-KR" altLang="en-US" sz="1400" smtClean="0">
                <a:solidFill>
                  <a:srgbClr val="002060"/>
                </a:solidFill>
              </a:rPr>
              <a:t>우유</a:t>
            </a:r>
            <a:endParaRPr lang="en-US" altLang="ko-KR" sz="1400" smtClean="0">
              <a:solidFill>
                <a:srgbClr val="002060"/>
              </a:solidFill>
            </a:endParaRPr>
          </a:p>
          <a:p>
            <a:r>
              <a:rPr lang="en-US" altLang="ko-KR" sz="1400" smtClean="0">
                <a:solidFill>
                  <a:srgbClr val="002060"/>
                </a:solidFill>
              </a:rPr>
              <a:t>T5 : </a:t>
            </a:r>
            <a:r>
              <a:rPr lang="ko-KR" altLang="en-US" sz="1400">
                <a:solidFill>
                  <a:srgbClr val="002060"/>
                </a:solidFill>
              </a:rPr>
              <a:t>라면</a:t>
            </a:r>
            <a:r>
              <a:rPr lang="en-US" altLang="ko-KR" sz="1400">
                <a:solidFill>
                  <a:srgbClr val="002060"/>
                </a:solidFill>
              </a:rPr>
              <a:t>, </a:t>
            </a:r>
            <a:r>
              <a:rPr lang="ko-KR" altLang="en-US" sz="1400">
                <a:solidFill>
                  <a:srgbClr val="002060"/>
                </a:solidFill>
              </a:rPr>
              <a:t>고기</a:t>
            </a:r>
            <a:r>
              <a:rPr lang="en-US" altLang="ko-KR" sz="1400">
                <a:solidFill>
                  <a:srgbClr val="002060"/>
                </a:solidFill>
              </a:rPr>
              <a:t>, </a:t>
            </a:r>
            <a:r>
              <a:rPr lang="ko-KR" altLang="en-US" sz="1400" smtClean="0">
                <a:solidFill>
                  <a:srgbClr val="002060"/>
                </a:solidFill>
              </a:rPr>
              <a:t>우유</a:t>
            </a:r>
            <a:endParaRPr lang="en-US" altLang="ko-KR" sz="1400" smtClean="0">
              <a:solidFill>
                <a:srgbClr val="002060"/>
              </a:solidFill>
            </a:endParaRPr>
          </a:p>
          <a:p>
            <a:r>
              <a:rPr lang="en-US" altLang="ko-KR" sz="1400" smtClean="0">
                <a:solidFill>
                  <a:srgbClr val="002060"/>
                </a:solidFill>
              </a:rPr>
              <a:t>T6 </a:t>
            </a:r>
            <a:r>
              <a:rPr lang="en-US" altLang="ko-KR" sz="1400">
                <a:solidFill>
                  <a:srgbClr val="002060"/>
                </a:solidFill>
              </a:rPr>
              <a:t>: </a:t>
            </a:r>
            <a:r>
              <a:rPr lang="ko-KR" altLang="en-US" sz="1400" smtClean="0">
                <a:solidFill>
                  <a:srgbClr val="002060"/>
                </a:solidFill>
              </a:rPr>
              <a:t>과일</a:t>
            </a:r>
            <a:r>
              <a:rPr lang="en-US" altLang="ko-KR" sz="1400" smtClean="0">
                <a:solidFill>
                  <a:srgbClr val="002060"/>
                </a:solidFill>
              </a:rPr>
              <a:t>, </a:t>
            </a:r>
            <a:r>
              <a:rPr lang="ko-KR" altLang="en-US" sz="1400" smtClean="0">
                <a:solidFill>
                  <a:srgbClr val="002060"/>
                </a:solidFill>
              </a:rPr>
              <a:t>우유</a:t>
            </a:r>
            <a:endParaRPr lang="en-US" altLang="ko-KR" sz="1400">
              <a:solidFill>
                <a:srgbClr val="002060"/>
              </a:solidFill>
            </a:endParaRPr>
          </a:p>
          <a:p>
            <a:endParaRPr lang="en-US" altLang="ko-KR" sz="1400">
              <a:solidFill>
                <a:srgbClr val="002060"/>
              </a:solidFill>
            </a:endParaRPr>
          </a:p>
          <a:p>
            <a:endParaRPr lang="en-US" altLang="ko-KR" sz="1400">
              <a:solidFill>
                <a:srgbClr val="002060"/>
              </a:solidFill>
            </a:endParaRPr>
          </a:p>
          <a:p>
            <a:endParaRPr lang="en-US" altLang="ko-KR" sz="1400">
              <a:solidFill>
                <a:srgbClr val="00206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31769"/>
              </p:ext>
            </p:extLst>
          </p:nvPr>
        </p:nvGraphicFramePr>
        <p:xfrm>
          <a:off x="3924300" y="2962275"/>
          <a:ext cx="6467476" cy="1005840"/>
        </p:xfrm>
        <a:graphic>
          <a:graphicData uri="http://schemas.openxmlformats.org/drawingml/2006/table">
            <a:tbl>
              <a:tblPr/>
              <a:tblGrid>
                <a:gridCol w="1914525"/>
                <a:gridCol w="1409700"/>
                <a:gridCol w="1526382"/>
                <a:gridCol w="1616869"/>
              </a:tblGrid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상품</a:t>
                      </a:r>
                      <a:r>
                        <a:rPr lang="en-US" altLang="ko-KR" sz="1600" smtClean="0"/>
                        <a:t>A -&gt; </a:t>
                      </a:r>
                      <a:r>
                        <a:rPr lang="ko-KR" altLang="en-US" sz="1600" smtClean="0"/>
                        <a:t>상품</a:t>
                      </a:r>
                      <a:r>
                        <a:rPr lang="en-US" altLang="ko-KR" sz="1600" smtClean="0"/>
                        <a:t>B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지지도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신뢰도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향상도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맥주 </a:t>
                      </a:r>
                      <a:r>
                        <a:rPr lang="en-US" altLang="ko-KR" sz="1600" smtClean="0"/>
                        <a:t>-&gt; </a:t>
                      </a:r>
                      <a:r>
                        <a:rPr lang="ko-KR" altLang="en-US" sz="1600" smtClean="0"/>
                        <a:t>고기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라면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맥주 </a:t>
                      </a:r>
                      <a:r>
                        <a:rPr lang="en-US" altLang="ko-KR" sz="1600" smtClean="0"/>
                        <a:t>-&gt; </a:t>
                      </a:r>
                      <a:r>
                        <a:rPr lang="ko-KR" altLang="en-US" sz="1600" smtClean="0"/>
                        <a:t>우유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3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97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4437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트랜잭션 객체를 대상으로 연관 규칙 생성 </a:t>
            </a:r>
            <a:r>
              <a:rPr lang="en-US" altLang="ko-KR" smtClean="0"/>
              <a:t> 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smtClean="0"/>
              <a:t>arules </a:t>
            </a:r>
            <a:r>
              <a:rPr lang="ko-KR" altLang="en-US" sz="1600" smtClean="0"/>
              <a:t>패키지는 </a:t>
            </a:r>
            <a:r>
              <a:rPr lang="en-US" altLang="ko-KR" sz="1600" smtClean="0"/>
              <a:t>read.transactions(), apriori() </a:t>
            </a:r>
            <a:r>
              <a:rPr lang="ko-KR" altLang="en-US" sz="1600" smtClean="0"/>
              <a:t>와 </a:t>
            </a:r>
            <a:r>
              <a:rPr lang="en-US" altLang="ko-KR" sz="1600" smtClean="0"/>
              <a:t>Adult</a:t>
            </a:r>
            <a:r>
              <a:rPr lang="ko-KR" altLang="en-US" sz="1600" smtClean="0"/>
              <a:t>와 </a:t>
            </a:r>
            <a:r>
              <a:rPr lang="en-US" altLang="ko-KR" sz="1600" smtClean="0"/>
              <a:t>AdultUCK </a:t>
            </a:r>
            <a:r>
              <a:rPr lang="ko-KR" altLang="en-US" sz="1600" smtClean="0"/>
              <a:t>데이터 셋을 제공한다</a:t>
            </a:r>
            <a:r>
              <a:rPr lang="en-US" altLang="ko-KR" sz="160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smtClean="0"/>
              <a:t>arules </a:t>
            </a:r>
            <a:r>
              <a:rPr lang="ko-KR" altLang="en-US" sz="1600" smtClean="0"/>
              <a:t>패키지에서 제공하는 </a:t>
            </a:r>
            <a:r>
              <a:rPr lang="en-US" altLang="ko-KR" sz="1600" smtClean="0"/>
              <a:t>inspect() </a:t>
            </a:r>
            <a:r>
              <a:rPr lang="ko-KR" altLang="en-US" sz="1600" smtClean="0"/>
              <a:t>함수를 이용하여 트랜잭션 객체를 확인할 수 있다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/>
              <a:t>arules </a:t>
            </a:r>
            <a:r>
              <a:rPr lang="ko-KR" altLang="en-US" sz="1600" smtClean="0"/>
              <a:t>패키지에서 제공하는 </a:t>
            </a:r>
            <a:r>
              <a:rPr lang="en-US" altLang="ko-KR" sz="1600" smtClean="0"/>
              <a:t>apriori()</a:t>
            </a:r>
            <a:r>
              <a:rPr lang="ko-KR" altLang="en-US" sz="1600" smtClean="0"/>
              <a:t>를 이용하여 트랜잭션 객체를 대상으로 규칙을 발견할 수 있다</a:t>
            </a:r>
            <a:endParaRPr lang="en-US" altLang="ko-KR" sz="160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연관분석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1238250" y="2174451"/>
            <a:ext cx="6905625" cy="492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apriori(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트랜잭션 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data, parameter=list(supp, conf))</a:t>
            </a:r>
            <a:endParaRPr lang="en-US" altLang="ko-KR" sz="16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14450" y="3527001"/>
            <a:ext cx="6905625" cy="6449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read.transaction(file, format=c(“basket”, “single”), sep=NULL, cols=NULL, rm.duplicates=FALSE, encoding=“unkown)</a:t>
            </a:r>
            <a:endParaRPr lang="en-US" altLang="ko-KR" sz="16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8250" y="4371409"/>
            <a:ext cx="9020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002060"/>
                </a:solidFill>
              </a:rPr>
              <a:t>File : </a:t>
            </a:r>
            <a:r>
              <a:rPr lang="ko-KR" altLang="en-US" sz="1400" smtClean="0">
                <a:solidFill>
                  <a:srgbClr val="002060"/>
                </a:solidFill>
              </a:rPr>
              <a:t>트랜잭션 객체를 생성할 대상의 데이터 파일명</a:t>
            </a:r>
            <a:endParaRPr lang="en-US" altLang="ko-KR" sz="1400" smtClean="0">
              <a:solidFill>
                <a:srgbClr val="002060"/>
              </a:solidFill>
            </a:endParaRPr>
          </a:p>
          <a:p>
            <a:r>
              <a:rPr lang="en-US" altLang="ko-KR" sz="1400" smtClean="0">
                <a:solidFill>
                  <a:srgbClr val="002060"/>
                </a:solidFill>
              </a:rPr>
              <a:t>Format : </a:t>
            </a:r>
            <a:r>
              <a:rPr lang="ko-KR" altLang="en-US" sz="1400" smtClean="0">
                <a:solidFill>
                  <a:srgbClr val="002060"/>
                </a:solidFill>
              </a:rPr>
              <a:t>트랜잭션 데이터 셋의 형식 지정</a:t>
            </a:r>
            <a:r>
              <a:rPr lang="en-US" altLang="ko-KR" sz="1400" smtClean="0">
                <a:solidFill>
                  <a:srgbClr val="002060"/>
                </a:solidFill>
              </a:rPr>
              <a:t>(basket </a:t>
            </a:r>
            <a:r>
              <a:rPr lang="ko-KR" altLang="en-US" sz="1400" smtClean="0">
                <a:solidFill>
                  <a:srgbClr val="002060"/>
                </a:solidFill>
              </a:rPr>
              <a:t>또는 </a:t>
            </a:r>
            <a:r>
              <a:rPr lang="en-US" altLang="ko-KR" sz="1400" smtClean="0">
                <a:solidFill>
                  <a:srgbClr val="002060"/>
                </a:solidFill>
              </a:rPr>
              <a:t>single)</a:t>
            </a:r>
            <a:br>
              <a:rPr lang="en-US" altLang="ko-KR" sz="1400" smtClean="0">
                <a:solidFill>
                  <a:srgbClr val="002060"/>
                </a:solidFill>
              </a:rPr>
            </a:br>
            <a:r>
              <a:rPr lang="en-US" altLang="ko-KR" sz="1400" smtClean="0">
                <a:solidFill>
                  <a:srgbClr val="002060"/>
                </a:solidFill>
              </a:rPr>
              <a:t>single : </a:t>
            </a:r>
            <a:r>
              <a:rPr lang="ko-KR" altLang="en-US" sz="1400" smtClean="0">
                <a:solidFill>
                  <a:srgbClr val="002060"/>
                </a:solidFill>
              </a:rPr>
              <a:t>트랜잭션 구분자</a:t>
            </a:r>
            <a:r>
              <a:rPr lang="en-US" altLang="ko-KR" sz="1400" smtClean="0">
                <a:solidFill>
                  <a:srgbClr val="002060"/>
                </a:solidFill>
              </a:rPr>
              <a:t>(Transaction ID)</a:t>
            </a:r>
            <a:r>
              <a:rPr lang="ko-KR" altLang="en-US" sz="1400" smtClean="0">
                <a:solidFill>
                  <a:srgbClr val="002060"/>
                </a:solidFill>
              </a:rPr>
              <a:t>에 의해서 상품</a:t>
            </a:r>
            <a:r>
              <a:rPr lang="en-US" altLang="ko-KR" sz="1400" smtClean="0">
                <a:solidFill>
                  <a:srgbClr val="002060"/>
                </a:solidFill>
              </a:rPr>
              <a:t>(item)</a:t>
            </a:r>
            <a:r>
              <a:rPr lang="ko-KR" altLang="en-US" sz="1400" smtClean="0">
                <a:solidFill>
                  <a:srgbClr val="002060"/>
                </a:solidFill>
              </a:rPr>
              <a:t>이 대응된 경우</a:t>
            </a:r>
            <a:endParaRPr lang="en-US" altLang="ko-KR" sz="1400" smtClean="0">
              <a:solidFill>
                <a:srgbClr val="002060"/>
              </a:solidFill>
            </a:endParaRPr>
          </a:p>
          <a:p>
            <a:r>
              <a:rPr lang="en-US" altLang="ko-KR" sz="1400">
                <a:solidFill>
                  <a:srgbClr val="002060"/>
                </a:solidFill>
              </a:rPr>
              <a:t>basket </a:t>
            </a:r>
            <a:r>
              <a:rPr lang="en-US" altLang="ko-KR" sz="1400" smtClean="0">
                <a:solidFill>
                  <a:srgbClr val="002060"/>
                </a:solidFill>
              </a:rPr>
              <a:t>: </a:t>
            </a:r>
            <a:r>
              <a:rPr lang="ko-KR" altLang="en-US" sz="1400" smtClean="0">
                <a:solidFill>
                  <a:srgbClr val="002060"/>
                </a:solidFill>
              </a:rPr>
              <a:t>여러 개의 상품</a:t>
            </a:r>
            <a:r>
              <a:rPr lang="en-US" altLang="ko-KR" sz="1400" smtClean="0">
                <a:solidFill>
                  <a:srgbClr val="002060"/>
                </a:solidFill>
              </a:rPr>
              <a:t>(item)</a:t>
            </a:r>
            <a:r>
              <a:rPr lang="ko-KR" altLang="en-US" sz="1400" smtClean="0">
                <a:solidFill>
                  <a:srgbClr val="002060"/>
                </a:solidFill>
              </a:rPr>
              <a:t>으로 구성된 경우</a:t>
            </a:r>
            <a:r>
              <a:rPr lang="en-US" altLang="ko-KR" sz="1400" smtClean="0">
                <a:solidFill>
                  <a:srgbClr val="002060"/>
                </a:solidFill>
              </a:rPr>
              <a:t>(tranaction ID</a:t>
            </a:r>
            <a:r>
              <a:rPr lang="ko-KR" altLang="en-US" sz="1400" smtClean="0">
                <a:solidFill>
                  <a:srgbClr val="002060"/>
                </a:solidFill>
              </a:rPr>
              <a:t>없이 여러 상품으로만 구성된 경우</a:t>
            </a:r>
            <a:r>
              <a:rPr lang="en-US" altLang="ko-KR" sz="140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400">
                <a:solidFill>
                  <a:srgbClr val="002060"/>
                </a:solidFill>
              </a:rPr>
              <a:t>s</a:t>
            </a:r>
            <a:r>
              <a:rPr lang="en-US" altLang="ko-KR" sz="1400" smtClean="0">
                <a:solidFill>
                  <a:srgbClr val="002060"/>
                </a:solidFill>
              </a:rPr>
              <a:t>ep : </a:t>
            </a:r>
            <a:r>
              <a:rPr lang="ko-KR" altLang="en-US" sz="1400" smtClean="0">
                <a:solidFill>
                  <a:srgbClr val="002060"/>
                </a:solidFill>
              </a:rPr>
              <a:t>각 상품</a:t>
            </a:r>
            <a:r>
              <a:rPr lang="en-US" altLang="ko-KR" sz="1400" smtClean="0">
                <a:solidFill>
                  <a:srgbClr val="002060"/>
                </a:solidFill>
              </a:rPr>
              <a:t>(item)</a:t>
            </a:r>
            <a:r>
              <a:rPr lang="ko-KR" altLang="en-US" sz="1400" smtClean="0">
                <a:solidFill>
                  <a:srgbClr val="002060"/>
                </a:solidFill>
              </a:rPr>
              <a:t>을 구분하는 구분자 지정</a:t>
            </a:r>
            <a:endParaRPr lang="en-US" altLang="ko-KR" sz="1400" smtClean="0">
              <a:solidFill>
                <a:srgbClr val="002060"/>
              </a:solidFill>
            </a:endParaRPr>
          </a:p>
          <a:p>
            <a:r>
              <a:rPr lang="en-US" altLang="ko-KR" sz="1400">
                <a:solidFill>
                  <a:srgbClr val="002060"/>
                </a:solidFill>
              </a:rPr>
              <a:t>c</a:t>
            </a:r>
            <a:r>
              <a:rPr lang="en-US" altLang="ko-KR" sz="1400" smtClean="0">
                <a:solidFill>
                  <a:srgbClr val="002060"/>
                </a:solidFill>
              </a:rPr>
              <a:t>ols : single</a:t>
            </a:r>
            <a:r>
              <a:rPr lang="ko-KR" altLang="en-US" sz="1400" smtClean="0">
                <a:solidFill>
                  <a:srgbClr val="002060"/>
                </a:solidFill>
              </a:rPr>
              <a:t>인 경우 읽을 컬럼 수 지정</a:t>
            </a:r>
            <a:r>
              <a:rPr lang="en-US" altLang="ko-KR" sz="1400" smtClean="0">
                <a:solidFill>
                  <a:srgbClr val="002060"/>
                </a:solidFill>
              </a:rPr>
              <a:t>(basket </a:t>
            </a:r>
            <a:r>
              <a:rPr lang="ko-KR" altLang="en-US" sz="1400" smtClean="0">
                <a:solidFill>
                  <a:srgbClr val="002060"/>
                </a:solidFill>
              </a:rPr>
              <a:t>은 생략</a:t>
            </a:r>
            <a:r>
              <a:rPr lang="en-US" altLang="ko-KR" sz="140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400" smtClean="0">
                <a:solidFill>
                  <a:srgbClr val="002060"/>
                </a:solidFill>
              </a:rPr>
              <a:t>rm.duplicates : </a:t>
            </a:r>
            <a:r>
              <a:rPr lang="ko-KR" altLang="en-US" sz="1400" smtClean="0">
                <a:solidFill>
                  <a:srgbClr val="002060"/>
                </a:solidFill>
              </a:rPr>
              <a:t>중복 트랜잭션 상품</a:t>
            </a:r>
            <a:r>
              <a:rPr lang="en-US" altLang="ko-KR" sz="1400" smtClean="0">
                <a:solidFill>
                  <a:srgbClr val="002060"/>
                </a:solidFill>
              </a:rPr>
              <a:t>(item) </a:t>
            </a:r>
            <a:r>
              <a:rPr lang="ko-KR" altLang="en-US" sz="1400" smtClean="0">
                <a:solidFill>
                  <a:srgbClr val="002060"/>
                </a:solidFill>
              </a:rPr>
              <a:t>제거</a:t>
            </a:r>
            <a:endParaRPr lang="en-US" altLang="ko-KR" sz="1400" smtClean="0">
              <a:solidFill>
                <a:srgbClr val="002060"/>
              </a:solidFill>
            </a:endParaRPr>
          </a:p>
          <a:p>
            <a:r>
              <a:rPr lang="en-US" altLang="ko-KR" sz="1400" smtClean="0">
                <a:solidFill>
                  <a:srgbClr val="002060"/>
                </a:solidFill>
              </a:rPr>
              <a:t>encoding : </a:t>
            </a:r>
            <a:r>
              <a:rPr lang="ko-KR" altLang="en-US" sz="1400" smtClean="0">
                <a:solidFill>
                  <a:srgbClr val="002060"/>
                </a:solidFill>
              </a:rPr>
              <a:t>데이터 셋의 인코딩 방식 지정</a:t>
            </a:r>
            <a:endParaRPr lang="en-US" altLang="ko-KR" sz="140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38249" y="2856934"/>
            <a:ext cx="9020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002060"/>
                </a:solidFill>
              </a:rPr>
              <a:t>p</a:t>
            </a:r>
            <a:r>
              <a:rPr lang="en-US" altLang="ko-KR" sz="1400" smtClean="0">
                <a:solidFill>
                  <a:srgbClr val="002060"/>
                </a:solidFill>
              </a:rPr>
              <a:t>arameter </a:t>
            </a:r>
            <a:r>
              <a:rPr lang="ko-KR" altLang="en-US" sz="1400" smtClean="0">
                <a:solidFill>
                  <a:srgbClr val="002060"/>
                </a:solidFill>
              </a:rPr>
              <a:t>속성을 생략하면 기본값으로 </a:t>
            </a:r>
            <a:r>
              <a:rPr lang="en-US" altLang="ko-KR" sz="1400" smtClean="0">
                <a:solidFill>
                  <a:srgbClr val="002060"/>
                </a:solidFill>
              </a:rPr>
              <a:t>supp=0.1, conf=0.8</a:t>
            </a:r>
            <a:r>
              <a:rPr lang="ko-KR" altLang="en-US" sz="1400" smtClean="0">
                <a:solidFill>
                  <a:srgbClr val="002060"/>
                </a:solidFill>
              </a:rPr>
              <a:t>과 같은 수준으로 규칙이 생성된다</a:t>
            </a:r>
            <a:r>
              <a:rPr lang="en-US" altLang="ko-KR" sz="1400" smtClean="0">
                <a:solidFill>
                  <a:srgbClr val="002060"/>
                </a:solidFill>
              </a:rPr>
              <a:t>.</a:t>
            </a:r>
            <a:endParaRPr lang="en-US" altLang="ko-KR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51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98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443748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연관 규칙</a:t>
            </a:r>
            <a:r>
              <a:rPr lang="en-US" altLang="ko-KR" smtClean="0"/>
              <a:t> </a:t>
            </a:r>
            <a:r>
              <a:rPr lang="ko-KR" altLang="en-US" smtClean="0"/>
              <a:t>시각화 </a:t>
            </a:r>
            <a:r>
              <a:rPr lang="en-US" altLang="ko-KR" smtClean="0"/>
              <a:t> 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연관성 규칙에 대한 데이터 시각화 패키지 </a:t>
            </a:r>
            <a:r>
              <a:rPr lang="en-US" altLang="ko-KR" sz="1600" smtClean="0"/>
              <a:t>– arulesViz::plot()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연관 네트워크 그래프에서 타원의 크기는 지지도</a:t>
            </a:r>
            <a:r>
              <a:rPr lang="en-US" altLang="ko-KR" sz="1600" smtClean="0"/>
              <a:t>(</a:t>
            </a:r>
            <a:r>
              <a:rPr lang="ko-KR" altLang="en-US" sz="1600" smtClean="0"/>
              <a:t>조합</a:t>
            </a:r>
            <a:r>
              <a:rPr lang="en-US" altLang="ko-KR" sz="1600" smtClean="0"/>
              <a:t>), </a:t>
            </a:r>
            <a:r>
              <a:rPr lang="ko-KR" altLang="en-US" sz="1600" smtClean="0"/>
              <a:t>색상은</a:t>
            </a:r>
            <a:r>
              <a:rPr lang="en-US" altLang="ko-KR" sz="1600" smtClean="0"/>
              <a:t> </a:t>
            </a:r>
            <a:r>
              <a:rPr lang="ko-KR" altLang="en-US" sz="1600" smtClean="0"/>
              <a:t>향상도</a:t>
            </a:r>
            <a:r>
              <a:rPr lang="en-US" altLang="ko-KR" sz="1600" smtClean="0"/>
              <a:t>(</a:t>
            </a:r>
            <a:r>
              <a:rPr lang="ko-KR" altLang="en-US" sz="1600" smtClean="0"/>
              <a:t>관련성</a:t>
            </a:r>
            <a:r>
              <a:rPr lang="en-US" altLang="ko-KR" sz="1600" smtClean="0"/>
              <a:t>), </a:t>
            </a:r>
            <a:r>
              <a:rPr lang="ko-KR" altLang="en-US" sz="1600" smtClean="0"/>
              <a:t>화살표는 상품</a:t>
            </a:r>
            <a:r>
              <a:rPr lang="en-US" altLang="ko-KR" sz="1600" smtClean="0"/>
              <a:t>(item)</a:t>
            </a:r>
            <a:r>
              <a:rPr lang="ko-KR" altLang="en-US" sz="1600" smtClean="0"/>
              <a:t>간의 관계를 나타낸다</a:t>
            </a:r>
            <a:r>
              <a:rPr lang="en-US" altLang="ko-KR" sz="1600" smtClean="0"/>
              <a:t>.</a:t>
            </a:r>
            <a:r>
              <a:rPr lang="ko-KR" altLang="en-US" sz="1600" smtClean="0"/>
              <a:t>  </a:t>
            </a:r>
            <a:r>
              <a:rPr lang="en-US" altLang="ko-KR" sz="1600" smtClean="0"/>
              <a:t>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ko-KR" sz="160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연관분석</a:t>
            </a:r>
            <a:endParaRPr lang="ko-KR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899" y="1876425"/>
            <a:ext cx="4856075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5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99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44374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mtClean="0"/>
              <a:t>SNS </a:t>
            </a:r>
            <a:r>
              <a:rPr lang="ko-KR" altLang="en-US" smtClean="0"/>
              <a:t>연관어 분석 </a:t>
            </a:r>
            <a:r>
              <a:rPr lang="en-US" altLang="ko-KR" smtClean="0"/>
              <a:t>- </a:t>
            </a:r>
            <a:r>
              <a:rPr lang="en-US" altLang="ko-KR" sz="1600" smtClean="0"/>
              <a:t>Twitter </a:t>
            </a:r>
            <a:r>
              <a:rPr lang="en-US" altLang="ko-KR" sz="1600"/>
              <a:t>SNS </a:t>
            </a:r>
            <a:r>
              <a:rPr lang="ko-KR" altLang="en-US" sz="1600"/>
              <a:t>연관어 분석 단계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단계 </a:t>
            </a:r>
            <a:r>
              <a:rPr lang="en-US" altLang="ko-KR" sz="1600" smtClean="0"/>
              <a:t>1] Twitter </a:t>
            </a:r>
            <a:r>
              <a:rPr lang="ko-KR" altLang="en-US" sz="1600" smtClean="0"/>
              <a:t>로그인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/>
              <a:t>단계 </a:t>
            </a:r>
            <a:r>
              <a:rPr lang="en-US" altLang="ko-KR" sz="1600" smtClean="0"/>
              <a:t>2] </a:t>
            </a:r>
            <a:r>
              <a:rPr lang="en-US" altLang="ko-KR" sz="1600"/>
              <a:t>Twitter </a:t>
            </a:r>
            <a:r>
              <a:rPr lang="ko-KR" altLang="en-US" sz="1600" smtClean="0"/>
              <a:t>앱 만들기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/>
              <a:t>단계 </a:t>
            </a:r>
            <a:r>
              <a:rPr lang="en-US" altLang="ko-KR" sz="1600" smtClean="0"/>
              <a:t>3] </a:t>
            </a:r>
            <a:r>
              <a:rPr lang="en-US" altLang="ko-KR" sz="1600"/>
              <a:t>Twitter </a:t>
            </a:r>
            <a:r>
              <a:rPr lang="ko-KR" altLang="en-US" sz="1600" smtClean="0"/>
              <a:t>앱 설정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/>
              <a:t>단계 </a:t>
            </a:r>
            <a:r>
              <a:rPr lang="en-US" altLang="ko-KR" sz="1600" smtClean="0"/>
              <a:t>4] </a:t>
            </a:r>
            <a:r>
              <a:rPr lang="en-US" altLang="ko-KR" sz="1600"/>
              <a:t>Twitter </a:t>
            </a:r>
            <a:r>
              <a:rPr lang="ko-KR" altLang="en-US" sz="1600" smtClean="0"/>
              <a:t>앱 키와 접근 토큰 생성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/>
              <a:t>단계 </a:t>
            </a:r>
            <a:r>
              <a:rPr lang="en-US" altLang="ko-KR" sz="1600" smtClean="0"/>
              <a:t>5] </a:t>
            </a:r>
            <a:r>
              <a:rPr lang="en-US" altLang="ko-KR" sz="1600"/>
              <a:t>Twitter </a:t>
            </a:r>
            <a:r>
              <a:rPr lang="ko-KR" altLang="en-US" sz="1600" smtClean="0"/>
              <a:t>앱에 관한 사용자의 권한 설정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/>
              <a:t>단계 </a:t>
            </a:r>
            <a:r>
              <a:rPr lang="en-US" altLang="ko-KR" sz="1600" smtClean="0"/>
              <a:t>6] </a:t>
            </a:r>
            <a:r>
              <a:rPr lang="en-US" altLang="ko-KR" sz="1600"/>
              <a:t>Twitter </a:t>
            </a:r>
            <a:r>
              <a:rPr lang="ko-KR" altLang="en-US" sz="1600" smtClean="0"/>
              <a:t>앱 토큰 생성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smtClean="0"/>
              <a:t>twitteR </a:t>
            </a:r>
            <a:r>
              <a:rPr lang="ko-KR" altLang="en-US" sz="1600" smtClean="0"/>
              <a:t>패키지 로딩 </a:t>
            </a:r>
            <a:r>
              <a:rPr lang="en-US" altLang="ko-KR" sz="1600" smtClean="0"/>
              <a:t>– twitter </a:t>
            </a:r>
            <a:r>
              <a:rPr lang="ko-KR" altLang="en-US" sz="1600" smtClean="0"/>
              <a:t>인증 관련 함수 제공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smtClean="0"/>
              <a:t>ROAuth  </a:t>
            </a:r>
            <a:r>
              <a:rPr lang="ko-KR" altLang="en-US" sz="1600" smtClean="0"/>
              <a:t>패키지 로딩 </a:t>
            </a:r>
            <a:r>
              <a:rPr lang="en-US" altLang="ko-KR" sz="1600" smtClean="0"/>
              <a:t>– OAuthFactory </a:t>
            </a:r>
            <a:r>
              <a:rPr lang="ko-KR" altLang="en-US" sz="1600" smtClean="0"/>
              <a:t>객체 제공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sz="1600" smtClean="0"/>
              <a:t>Base64enc </a:t>
            </a:r>
            <a:r>
              <a:rPr lang="ko-KR" altLang="en-US" sz="1600" smtClean="0"/>
              <a:t>패키지 로딩 </a:t>
            </a:r>
            <a:r>
              <a:rPr lang="en-US" altLang="ko-KR" sz="1600" smtClean="0"/>
              <a:t>– enc2utf8()  </a:t>
            </a:r>
            <a:r>
              <a:rPr lang="ko-KR" altLang="en-US" sz="1600" smtClean="0"/>
              <a:t>함수 제공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/>
              <a:t>단계 </a:t>
            </a:r>
            <a:r>
              <a:rPr lang="en-US" altLang="ko-KR" sz="1600" smtClean="0"/>
              <a:t>7] </a:t>
            </a:r>
            <a:r>
              <a:rPr lang="en-US" altLang="ko-KR" sz="1600"/>
              <a:t>Twitter </a:t>
            </a:r>
            <a:r>
              <a:rPr lang="ko-KR" altLang="en-US" sz="1600" smtClean="0"/>
              <a:t>앱 요청 </a:t>
            </a:r>
            <a:r>
              <a:rPr lang="en-US" altLang="ko-KR" sz="1600" smtClean="0"/>
              <a:t>URL</a:t>
            </a:r>
            <a:r>
              <a:rPr lang="ko-KR" altLang="en-US" sz="1600" smtClean="0"/>
              <a:t>과 </a:t>
            </a:r>
            <a:r>
              <a:rPr lang="en-US" altLang="ko-KR" sz="1600" smtClean="0"/>
              <a:t>API </a:t>
            </a:r>
            <a:r>
              <a:rPr lang="ko-KR" altLang="en-US" sz="1600" smtClean="0"/>
              <a:t>설정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/>
              <a:t>단계 </a:t>
            </a:r>
            <a:r>
              <a:rPr lang="en-US" altLang="ko-KR" sz="1600" smtClean="0"/>
              <a:t>8] </a:t>
            </a:r>
            <a:r>
              <a:rPr lang="en-US" altLang="ko-KR" sz="1600"/>
              <a:t>Twitter </a:t>
            </a:r>
            <a:r>
              <a:rPr lang="ko-KR" altLang="en-US" sz="1600" smtClean="0"/>
              <a:t>앱 인증 요청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/>
              <a:t>단계 </a:t>
            </a:r>
            <a:r>
              <a:rPr lang="en-US" altLang="ko-KR" sz="1600" smtClean="0"/>
              <a:t>9] </a:t>
            </a:r>
            <a:r>
              <a:rPr lang="en-US" altLang="ko-KR" sz="1600"/>
              <a:t>Twitter </a:t>
            </a:r>
            <a:r>
              <a:rPr lang="ko-KR" altLang="en-US" sz="1600" smtClean="0"/>
              <a:t>앱 인증 수행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/>
              <a:t>단계 </a:t>
            </a:r>
            <a:r>
              <a:rPr lang="en-US" altLang="ko-KR" sz="1600" smtClean="0"/>
              <a:t>10] </a:t>
            </a:r>
            <a:r>
              <a:rPr lang="en-US" altLang="ko-KR" sz="1600"/>
              <a:t>Twitter </a:t>
            </a:r>
            <a:r>
              <a:rPr lang="ko-KR" altLang="en-US" sz="1600" smtClean="0"/>
              <a:t>앱 인증을 위한 </a:t>
            </a:r>
            <a:r>
              <a:rPr lang="en-US" altLang="ko-KR" sz="1600" smtClean="0"/>
              <a:t>PIN(Personal Identification Number) </a:t>
            </a:r>
            <a:r>
              <a:rPr lang="ko-KR" altLang="en-US" sz="1600" smtClean="0"/>
              <a:t>받기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/>
              <a:t>단계 </a:t>
            </a:r>
            <a:r>
              <a:rPr lang="en-US" altLang="ko-KR" sz="1600" smtClean="0"/>
              <a:t>11] </a:t>
            </a:r>
            <a:r>
              <a:rPr lang="ko-KR" altLang="en-US" sz="1600" smtClean="0"/>
              <a:t>검색어 입력과 검색 결과 받기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최대 </a:t>
            </a:r>
            <a:r>
              <a:rPr lang="en-US" altLang="ko-KR" sz="1600" smtClean="0"/>
              <a:t>300</a:t>
            </a:r>
            <a:r>
              <a:rPr lang="ko-KR" altLang="en-US" sz="1600" smtClean="0"/>
              <a:t>개까지 문서를 가져옴 </a:t>
            </a:r>
            <a:r>
              <a:rPr lang="en-US" altLang="ko-KR" sz="1600" smtClean="0"/>
              <a:t>, </a:t>
            </a:r>
            <a:r>
              <a:rPr lang="ko-KR" altLang="en-US" sz="1600" smtClean="0"/>
              <a:t>특정 날짜에 작성된 문서를 가져오기 위해서는 </a:t>
            </a:r>
            <a:r>
              <a:rPr lang="en-US" altLang="ko-KR" sz="1600" smtClean="0"/>
              <a:t>since</a:t>
            </a:r>
            <a:r>
              <a:rPr lang="ko-KR" altLang="en-US" sz="1600" smtClean="0"/>
              <a:t>와 </a:t>
            </a:r>
            <a:r>
              <a:rPr lang="en-US" altLang="ko-KR" sz="1600" smtClean="0"/>
              <a:t>until </a:t>
            </a:r>
            <a:r>
              <a:rPr lang="ko-KR" altLang="en-US" sz="1600" smtClean="0"/>
              <a:t>속성을 이용하여 시작일과 종료일을 지정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/>
              <a:t>단계 </a:t>
            </a:r>
            <a:r>
              <a:rPr lang="en-US" altLang="ko-KR" sz="1600" smtClean="0"/>
              <a:t>12] list </a:t>
            </a:r>
            <a:r>
              <a:rPr lang="ko-KR" altLang="en-US" sz="1600" smtClean="0"/>
              <a:t>자료구조를 </a:t>
            </a:r>
            <a:r>
              <a:rPr lang="en-US" altLang="ko-KR" sz="1600" smtClean="0"/>
              <a:t>vector </a:t>
            </a:r>
            <a:r>
              <a:rPr lang="ko-KR" altLang="en-US" sz="1600" smtClean="0"/>
              <a:t>자료구조로 변경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/>
              <a:t>단계 </a:t>
            </a:r>
            <a:r>
              <a:rPr lang="en-US" altLang="ko-KR" sz="1600" smtClean="0"/>
              <a:t>13] </a:t>
            </a:r>
            <a:r>
              <a:rPr lang="ko-KR" altLang="en-US" sz="1600" smtClean="0"/>
              <a:t>파일 저장 및 가져오기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 smtClean="0"/>
              <a:t>한글 처리를 위한 </a:t>
            </a:r>
            <a:r>
              <a:rPr lang="en-US" altLang="ko-KR" sz="1600" smtClean="0"/>
              <a:t>rJava, KoNLP </a:t>
            </a:r>
            <a:r>
              <a:rPr lang="ko-KR" altLang="en-US" sz="1600" smtClean="0"/>
              <a:t>패키지 로딩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/>
              <a:t>단계 </a:t>
            </a:r>
            <a:r>
              <a:rPr lang="en-US" altLang="ko-KR" sz="1600"/>
              <a:t>13] </a:t>
            </a:r>
            <a:r>
              <a:rPr lang="ko-KR" altLang="en-US" sz="1600" smtClean="0"/>
              <a:t>줄 단위 단어 추출</a:t>
            </a:r>
            <a:endParaRPr lang="en-US" altLang="ko-KR" sz="160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sz="1600"/>
              <a:t>단계 </a:t>
            </a:r>
            <a:r>
              <a:rPr lang="en-US" altLang="ko-KR" sz="1600" smtClean="0"/>
              <a:t>14] </a:t>
            </a:r>
            <a:r>
              <a:rPr lang="ko-KR" altLang="en-US" sz="1600" smtClean="0"/>
              <a:t>데이터 전처리  </a:t>
            </a:r>
            <a:r>
              <a:rPr lang="en-US" altLang="ko-KR" sz="1600" smtClean="0"/>
              <a:t>- </a:t>
            </a:r>
            <a:r>
              <a:rPr lang="ko-KR" altLang="en-US" sz="1600" smtClean="0"/>
              <a:t>길이가 </a:t>
            </a:r>
            <a:r>
              <a:rPr lang="en-US" altLang="ko-KR" sz="1600" smtClean="0"/>
              <a:t>2~4</a:t>
            </a:r>
            <a:r>
              <a:rPr lang="ko-KR" altLang="en-US" sz="1600" smtClean="0"/>
              <a:t>사이의 단어 필터링</a:t>
            </a:r>
            <a:endParaRPr lang="en-US" altLang="ko-KR" sz="160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05352" y="186568"/>
            <a:ext cx="10515600" cy="40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 연관분석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47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19527</TotalTime>
  <Words>11637</Words>
  <Application>Microsoft Office PowerPoint</Application>
  <PresentationFormat>사용자 지정</PresentationFormat>
  <Paragraphs>1522</Paragraphs>
  <Slides>118</Slides>
  <Notes>42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118</vt:i4>
      </vt:variant>
    </vt:vector>
  </HeadingPairs>
  <TitlesOfParts>
    <vt:vector size="1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추정과 검정</vt:lpstr>
      <vt:lpstr> 추정과 검정</vt:lpstr>
      <vt:lpstr>추정과 검정</vt:lpstr>
      <vt:lpstr>추정과 검정</vt:lpstr>
      <vt:lpstr>추정과 검정</vt:lpstr>
      <vt:lpstr>추정과 검정</vt:lpstr>
      <vt:lpstr>추정과 검정</vt:lpstr>
      <vt:lpstr>추정과 검정</vt:lpstr>
      <vt:lpstr>추정과 검정</vt:lpstr>
      <vt:lpstr>추정과 검정</vt:lpstr>
      <vt:lpstr>추정과 검정</vt:lpstr>
      <vt:lpstr>추정과 검정</vt:lpstr>
      <vt:lpstr>추정과 검정</vt:lpstr>
      <vt:lpstr>추정과 검정</vt:lpstr>
      <vt:lpstr>추정과 검정</vt:lpstr>
      <vt:lpstr>추정과 검정</vt:lpstr>
      <vt:lpstr>추정과 검정</vt:lpstr>
      <vt:lpstr>PowerPoint 프레젠테이션</vt:lpstr>
      <vt:lpstr> 요인분석</vt:lpstr>
      <vt:lpstr> </vt:lpstr>
      <vt:lpstr> </vt:lpstr>
      <vt:lpstr> </vt:lpstr>
      <vt:lpstr> </vt:lpstr>
      <vt:lpstr> 요인분석</vt:lpstr>
      <vt:lpstr> 요인분석</vt:lpstr>
      <vt:lpstr> 요인분석</vt:lpstr>
      <vt:lpstr> 요인분석</vt:lpstr>
      <vt:lpstr>상관관계 분석</vt:lpstr>
      <vt:lpstr>상관관계 분석</vt:lpstr>
      <vt:lpstr>상관관계 분석</vt:lpstr>
      <vt:lpstr>상관관계 분석</vt:lpstr>
      <vt:lpstr>상관관계 분석</vt:lpstr>
      <vt:lpstr>상관관계 분석</vt:lpstr>
      <vt:lpstr>PowerPoint 프레젠테이션</vt:lpstr>
      <vt:lpstr> </vt:lpstr>
      <vt:lpstr> </vt:lpstr>
      <vt:lpstr> </vt:lpstr>
      <vt:lpstr> </vt:lpstr>
      <vt:lpstr> </vt:lpstr>
      <vt:lpstr> 단순 회귀분석 (Regression Analysis)</vt:lpstr>
      <vt:lpstr>PowerPoint 프레젠테이션</vt:lpstr>
      <vt:lpstr>PowerPoint 프레젠테이션</vt:lpstr>
      <vt:lpstr> </vt:lpstr>
      <vt:lpstr> </vt:lpstr>
      <vt:lpstr> </vt:lpstr>
      <vt:lpstr> </vt:lpstr>
      <vt:lpstr> </vt:lpstr>
      <vt:lpstr>PowerPoint 프레젠테이션</vt:lpstr>
      <vt:lpstr> </vt:lpstr>
      <vt:lpstr> </vt:lpstr>
      <vt:lpstr> </vt:lpstr>
      <vt:lpstr>PowerPoint 프레젠테이션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프레젠테이션</vt:lpstr>
      <vt:lpstr> </vt:lpstr>
      <vt:lpstr> </vt:lpstr>
      <vt:lpstr> </vt:lpstr>
      <vt:lpstr> </vt:lpstr>
      <vt:lpstr> </vt:lpstr>
      <vt:lpstr> </vt:lpstr>
      <vt:lpstr> </vt:lpstr>
      <vt:lpstr>PowerPoint 프레젠테이션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프레젠테이션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프레젠테이션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KOSTA1</dc:creator>
  <cp:lastModifiedBy>student</cp:lastModifiedBy>
  <cp:revision>1180</cp:revision>
  <cp:lastPrinted>2017-11-30T07:36:52Z</cp:lastPrinted>
  <dcterms:created xsi:type="dcterms:W3CDTF">2017-01-06T09:07:17Z</dcterms:created>
  <dcterms:modified xsi:type="dcterms:W3CDTF">2019-09-23T05:17:45Z</dcterms:modified>
</cp:coreProperties>
</file>