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78" r:id="rId2"/>
    <p:sldId id="645" r:id="rId3"/>
    <p:sldId id="647" r:id="rId4"/>
    <p:sldId id="749" r:id="rId5"/>
    <p:sldId id="757" r:id="rId6"/>
    <p:sldId id="758" r:id="rId7"/>
    <p:sldId id="759" r:id="rId8"/>
    <p:sldId id="760" r:id="rId9"/>
    <p:sldId id="761" r:id="rId10"/>
    <p:sldId id="762" r:id="rId11"/>
    <p:sldId id="765" r:id="rId12"/>
    <p:sldId id="763" r:id="rId13"/>
    <p:sldId id="764" r:id="rId14"/>
    <p:sldId id="766" r:id="rId15"/>
    <p:sldId id="767" r:id="rId16"/>
    <p:sldId id="768" r:id="rId17"/>
    <p:sldId id="769" r:id="rId18"/>
    <p:sldId id="770" r:id="rId19"/>
    <p:sldId id="771" r:id="rId20"/>
    <p:sldId id="772" r:id="rId21"/>
    <p:sldId id="773" r:id="rId22"/>
    <p:sldId id="774" r:id="rId23"/>
    <p:sldId id="775" r:id="rId24"/>
    <p:sldId id="776" r:id="rId25"/>
    <p:sldId id="777" r:id="rId26"/>
    <p:sldId id="787" r:id="rId27"/>
    <p:sldId id="778" r:id="rId28"/>
    <p:sldId id="779" r:id="rId29"/>
    <p:sldId id="788" r:id="rId30"/>
    <p:sldId id="780" r:id="rId31"/>
    <p:sldId id="781" r:id="rId32"/>
    <p:sldId id="782" r:id="rId33"/>
    <p:sldId id="783" r:id="rId34"/>
    <p:sldId id="789" r:id="rId35"/>
    <p:sldId id="784" r:id="rId36"/>
    <p:sldId id="785" r:id="rId37"/>
    <p:sldId id="786" r:id="rId38"/>
    <p:sldId id="800" r:id="rId39"/>
    <p:sldId id="790" r:id="rId40"/>
    <p:sldId id="791" r:id="rId41"/>
    <p:sldId id="792" r:id="rId42"/>
    <p:sldId id="793" r:id="rId43"/>
    <p:sldId id="794" r:id="rId44"/>
    <p:sldId id="795" r:id="rId45"/>
    <p:sldId id="796" r:id="rId46"/>
    <p:sldId id="797" r:id="rId47"/>
    <p:sldId id="798" r:id="rId48"/>
    <p:sldId id="799" r:id="rId4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1721" autoAdjust="0"/>
  </p:normalViewPr>
  <p:slideViewPr>
    <p:cSldViewPr snapToGrid="0">
      <p:cViewPr varScale="1">
        <p:scale>
          <a:sx n="61" d="100"/>
          <a:sy n="61" d="100"/>
        </p:scale>
        <p:origin x="-102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732970F-6D66-4764-B324-DC4D988F38F7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33FBC30-0205-43A0-8ECD-EBB3A3F7D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3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6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3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2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1679" y="562346"/>
            <a:ext cx="4202462" cy="46737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37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2437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데이터 분석</a:t>
            </a:r>
            <a:endParaRPr lang="en-US" altLang="ko-KR" sz="2437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497" y="1414065"/>
            <a:ext cx="2963003" cy="25019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26" dirty="0" smtClean="0"/>
              <a:t>(</a:t>
            </a:r>
            <a:r>
              <a:rPr lang="ko-KR" altLang="en-US" sz="1026" dirty="0" smtClean="0"/>
              <a:t>교육기간 </a:t>
            </a:r>
            <a:r>
              <a:rPr lang="en-US" altLang="ko-KR" sz="1026" dirty="0" smtClean="0"/>
              <a:t>: 2019</a:t>
            </a:r>
            <a:r>
              <a:rPr lang="ko-KR" altLang="en-US" sz="1026" dirty="0" smtClean="0"/>
              <a:t>년 </a:t>
            </a:r>
            <a:r>
              <a:rPr lang="en-US" altLang="ko-KR" sz="1026" dirty="0"/>
              <a:t>9</a:t>
            </a:r>
            <a:r>
              <a:rPr lang="ko-KR" altLang="en-US" sz="1026" dirty="0" smtClean="0"/>
              <a:t>월 </a:t>
            </a:r>
            <a:r>
              <a:rPr lang="en-US" altLang="ko-KR" sz="1026" dirty="0"/>
              <a:t>6</a:t>
            </a:r>
            <a:r>
              <a:rPr lang="en-US" altLang="ko-KR" sz="1026" dirty="0" smtClean="0"/>
              <a:t>9</a:t>
            </a:r>
            <a:r>
              <a:rPr lang="ko-KR" altLang="en-US" sz="1026" dirty="0" smtClean="0"/>
              <a:t>일 </a:t>
            </a:r>
            <a:r>
              <a:rPr lang="en-US" altLang="ko-KR" sz="1026" dirty="0" smtClean="0"/>
              <a:t>~ </a:t>
            </a:r>
            <a:r>
              <a:rPr lang="en-US" altLang="ko-KR" sz="1026" dirty="0"/>
              <a:t>9</a:t>
            </a:r>
            <a:r>
              <a:rPr lang="ko-KR" altLang="en-US" sz="1026" dirty="0" smtClean="0"/>
              <a:t>월</a:t>
            </a:r>
            <a:r>
              <a:rPr lang="en-US" altLang="ko-KR" sz="1026" dirty="0" smtClean="0"/>
              <a:t>22</a:t>
            </a:r>
            <a:r>
              <a:rPr lang="ko-KR" altLang="en-US" sz="1026" dirty="0" smtClean="0"/>
              <a:t>일 </a:t>
            </a:r>
            <a:r>
              <a:rPr lang="en-US" altLang="ko-KR" sz="1026" dirty="0" smtClean="0"/>
              <a:t>)</a:t>
            </a:r>
            <a:endParaRPr lang="ko-KR" altLang="en-US" sz="1026" dirty="0"/>
          </a:p>
        </p:txBody>
      </p:sp>
      <p:sp>
        <p:nvSpPr>
          <p:cNvPr id="13" name="TextBox 12"/>
          <p:cNvSpPr txBox="1"/>
          <p:nvPr/>
        </p:nvSpPr>
        <p:spPr>
          <a:xfrm>
            <a:off x="10323094" y="1334488"/>
            <a:ext cx="1372288" cy="26994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4" b="1" dirty="0" smtClean="0"/>
              <a:t>박  태  정</a:t>
            </a:r>
            <a:endParaRPr lang="ko-KR" altLang="en-US" sz="1154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323094" y="119974"/>
            <a:ext cx="1419727" cy="25019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26" smtClean="0">
                <a:latin typeface="HY헤드라인M" pitchFamily="18" charset="-127"/>
                <a:ea typeface="HY헤드라인M" pitchFamily="18" charset="-127"/>
              </a:rPr>
              <a:t>박데이터</a:t>
            </a:r>
            <a:endParaRPr lang="ko-KR" altLang="en-US" sz="1026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2338409"/>
            <a:ext cx="7204669" cy="397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2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293962"/>
            <a:ext cx="11205712" cy="4883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유의확률</a:t>
            </a:r>
            <a:r>
              <a:rPr lang="en-US" altLang="ko-KR" sz="1800" smtClean="0"/>
              <a:t>(p)</a:t>
            </a:r>
          </a:p>
          <a:p>
            <a:pPr lvl="1"/>
            <a:r>
              <a:rPr lang="ko-KR" altLang="en-US" sz="1800" smtClean="0"/>
              <a:t>귀무가설을 기각할 수 있는 최소의 유의수준을 의미한다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유의확률이 유의수준보다 작은 경우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(p&lt;</a:t>
            </a:r>
            <a:r>
              <a:rPr lang="el-GR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α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귀무가설을 기각한다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유의확률이 유의수준보다 큰 경우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 &gt;</a:t>
            </a:r>
            <a:r>
              <a:rPr lang="el-GR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α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귀무가설을 채택한다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유의확률이 유의수준보다 작다는 것은 관측치가 귀무가설 기각역에 있다는 것을 의미한다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991319" y="3446478"/>
            <a:ext cx="10223740" cy="1091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rgbClr val="2006BA"/>
                </a:solidFill>
              </a:rPr>
              <a:t>‘</a:t>
            </a:r>
            <a:r>
              <a:rPr lang="ko-KR" altLang="en-US" sz="1400">
                <a:solidFill>
                  <a:srgbClr val="2006BA"/>
                </a:solidFill>
              </a:rPr>
              <a:t>통계적으로 유의하다 </a:t>
            </a:r>
            <a:r>
              <a:rPr lang="en-US" altLang="ko-KR" sz="1400" smtClean="0">
                <a:solidFill>
                  <a:srgbClr val="2006BA"/>
                </a:solidFill>
              </a:rPr>
              <a:t>‘ – </a:t>
            </a:r>
            <a:r>
              <a:rPr lang="ko-KR" altLang="en-US" sz="1400" smtClean="0">
                <a:solidFill>
                  <a:srgbClr val="2006BA"/>
                </a:solidFill>
              </a:rPr>
              <a:t>확률적으로 볼때 단순히 우연이라고 생각되지 않을 정도로 의미가 있다는 뜻</a:t>
            </a:r>
            <a:endParaRPr lang="en-US" altLang="ko-KR" sz="1400" smtClean="0">
              <a:solidFill>
                <a:srgbClr val="2006BA"/>
              </a:solidFill>
            </a:endParaRPr>
          </a:p>
          <a:p>
            <a:r>
              <a:rPr lang="en-US" altLang="ko-KR" sz="1400" smtClean="0">
                <a:solidFill>
                  <a:srgbClr val="2006BA"/>
                </a:solidFill>
              </a:rPr>
              <a:t>‘</a:t>
            </a:r>
            <a:r>
              <a:rPr lang="ko-KR" altLang="en-US" sz="1400" smtClean="0">
                <a:solidFill>
                  <a:srgbClr val="2006BA"/>
                </a:solidFill>
              </a:rPr>
              <a:t>통계적으로 유의하지 않다</a:t>
            </a:r>
            <a:r>
              <a:rPr lang="en-US" altLang="ko-KR" sz="1400" smtClean="0">
                <a:solidFill>
                  <a:srgbClr val="2006BA"/>
                </a:solidFill>
              </a:rPr>
              <a:t>‘ – </a:t>
            </a:r>
            <a:r>
              <a:rPr lang="ko-KR" altLang="en-US" sz="1400" smtClean="0">
                <a:solidFill>
                  <a:srgbClr val="2006BA"/>
                </a:solidFill>
              </a:rPr>
              <a:t>실험 결과가 단순한 우연일 수도 있다는 뜻</a:t>
            </a:r>
            <a:endParaRPr lang="en-US" altLang="ko-KR" sz="1400" smtClean="0">
              <a:solidFill>
                <a:srgbClr val="2006BA"/>
              </a:solidFill>
            </a:endParaRPr>
          </a:p>
          <a:p>
            <a:r>
              <a:rPr lang="ko-KR" altLang="en-US" sz="1400" smtClean="0">
                <a:solidFill>
                  <a:srgbClr val="2006BA"/>
                </a:solidFill>
              </a:rPr>
              <a:t>가설 검정에서 검정통계량</a:t>
            </a:r>
            <a:r>
              <a:rPr lang="en-US" altLang="ko-KR" sz="1400" smtClean="0">
                <a:solidFill>
                  <a:srgbClr val="2006BA"/>
                </a:solidFill>
              </a:rPr>
              <a:t>(</a:t>
            </a:r>
            <a:r>
              <a:rPr lang="ko-KR" altLang="en-US" sz="1400" smtClean="0">
                <a:solidFill>
                  <a:srgbClr val="2006BA"/>
                </a:solidFill>
              </a:rPr>
              <a:t>통계값</a:t>
            </a:r>
            <a:r>
              <a:rPr lang="en-US" altLang="ko-KR" sz="1400" smtClean="0">
                <a:solidFill>
                  <a:srgbClr val="2006BA"/>
                </a:solidFill>
              </a:rPr>
              <a:t>)</a:t>
            </a:r>
            <a:r>
              <a:rPr lang="ko-KR" altLang="en-US" sz="1400" smtClean="0">
                <a:solidFill>
                  <a:srgbClr val="2006BA"/>
                </a:solidFill>
              </a:rPr>
              <a:t>과 연구자가 설정한 수준</a:t>
            </a:r>
            <a:r>
              <a:rPr lang="en-US" altLang="ko-KR" sz="1400" smtClean="0">
                <a:solidFill>
                  <a:srgbClr val="2006BA"/>
                </a:solidFill>
              </a:rPr>
              <a:t>(</a:t>
            </a:r>
            <a:r>
              <a:rPr lang="ko-KR" altLang="en-US" sz="1400" smtClean="0">
                <a:solidFill>
                  <a:srgbClr val="2006BA"/>
                </a:solidFill>
              </a:rPr>
              <a:t>유의수준</a:t>
            </a:r>
            <a:r>
              <a:rPr lang="en-US" altLang="ko-KR" sz="1400" smtClean="0">
                <a:solidFill>
                  <a:srgbClr val="2006BA"/>
                </a:solidFill>
              </a:rPr>
              <a:t>)</a:t>
            </a:r>
            <a:r>
              <a:rPr lang="ko-KR" altLang="en-US" sz="1400" smtClean="0">
                <a:solidFill>
                  <a:srgbClr val="2006BA"/>
                </a:solidFill>
              </a:rPr>
              <a:t>을 비교 및 판단하여 귀무가설을 기각할 때</a:t>
            </a:r>
            <a:r>
              <a:rPr lang="en-US" altLang="ko-KR" sz="1400" smtClean="0">
                <a:solidFill>
                  <a:srgbClr val="2006BA"/>
                </a:solidFill>
              </a:rPr>
              <a:t>, </a:t>
            </a:r>
            <a:r>
              <a:rPr lang="ko-KR" altLang="en-US" sz="1400" smtClean="0">
                <a:solidFill>
                  <a:srgbClr val="2006BA"/>
                </a:solidFill>
              </a:rPr>
              <a:t>연구가설이 </a:t>
            </a:r>
            <a:r>
              <a:rPr lang="en-US" altLang="ko-KR" sz="1400" smtClean="0">
                <a:solidFill>
                  <a:srgbClr val="2006BA"/>
                </a:solidFill>
              </a:rPr>
              <a:t>‘</a:t>
            </a:r>
            <a:r>
              <a:rPr lang="ko-KR" altLang="en-US" sz="1400" smtClean="0">
                <a:solidFill>
                  <a:srgbClr val="2006BA"/>
                </a:solidFill>
              </a:rPr>
              <a:t>통계적으로 유의하다</a:t>
            </a:r>
            <a:r>
              <a:rPr lang="en-US" altLang="ko-KR" sz="1400" smtClean="0">
                <a:solidFill>
                  <a:srgbClr val="2006BA"/>
                </a:solidFill>
              </a:rPr>
              <a:t>＇</a:t>
            </a:r>
            <a:r>
              <a:rPr lang="ko-KR" altLang="en-US" sz="1400" smtClean="0">
                <a:solidFill>
                  <a:srgbClr val="2006BA"/>
                </a:solidFill>
              </a:rPr>
              <a:t>라고 표현한다</a:t>
            </a:r>
            <a:r>
              <a:rPr lang="en-US" altLang="ko-KR" sz="1400" smtClean="0">
                <a:solidFill>
                  <a:srgbClr val="2006BA"/>
                </a:solidFill>
              </a:rPr>
              <a:t>.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69675"/>
            <a:ext cx="11205712" cy="33815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객체</a:t>
            </a:r>
            <a:r>
              <a:rPr lang="en-US" altLang="ko-KR" sz="1800" smtClean="0"/>
              <a:t>(Object)</a:t>
            </a:r>
          </a:p>
          <a:p>
            <a:pPr lvl="1"/>
            <a:r>
              <a:rPr lang="ko-KR" altLang="en-US" sz="1800" smtClean="0"/>
              <a:t>연구 대상의 단위로 여러 개의 속성으로 구성된다</a:t>
            </a:r>
            <a:r>
              <a:rPr lang="en-US" altLang="ko-KR" sz="180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(Attribute)</a:t>
            </a:r>
          </a:p>
          <a:p>
            <a:pPr lvl="1"/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 또는 변인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변수의 유형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독립변수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(Independent variable) :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종속변수에 영향을 주는 변수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설명변수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/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종속변수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(dependent variable) :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독립변수의 영향을 받아 변화될 것으로 예측되는 변수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반응변수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/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매개변수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(Intervening) :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변수를 중간에서 연결해주는 변수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조절변수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(Control variable) : 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독립변수와 종속변수 사이의 관계 강도를 조절해주는 변수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외생변수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(Extraneous) :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독립변수가 아니면서 종속변수에 영향을 미치는 변수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1811547" y="4891177"/>
            <a:ext cx="1578634" cy="46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바닷물 온도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en-US" altLang="ko-KR" sz="1400" smtClean="0">
                <a:solidFill>
                  <a:schemeClr val="tx1"/>
                </a:solidFill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</a:rPr>
              <a:t>독립변수</a:t>
            </a:r>
            <a:r>
              <a:rPr lang="en-US" altLang="ko-KR" sz="1400" smtClean="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64347" y="4891177"/>
            <a:ext cx="1578634" cy="46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물고기 어획량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en-US" altLang="ko-KR" sz="1400" smtClean="0">
                <a:solidFill>
                  <a:schemeClr val="tx1"/>
                </a:solidFill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</a:rPr>
              <a:t>종속변수</a:t>
            </a:r>
            <a:r>
              <a:rPr lang="en-US" altLang="ko-KR" sz="1400" smtClean="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467819" y="5124090"/>
            <a:ext cx="1613139" cy="0"/>
          </a:xfrm>
          <a:prstGeom prst="straightConnector1">
            <a:avLst/>
          </a:prstGeom>
          <a:ln w="31750">
            <a:solidFill>
              <a:srgbClr val="2006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249698" y="5892200"/>
            <a:ext cx="1218122" cy="46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천재지변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외생변수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5327" y="5426373"/>
            <a:ext cx="1218122" cy="46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플랑크</a:t>
            </a:r>
            <a:r>
              <a:rPr lang="ko-KR" altLang="en-US" sz="1400" dirty="0">
                <a:solidFill>
                  <a:schemeClr val="tx1"/>
                </a:solidFill>
              </a:rPr>
              <a:t>톤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( </a:t>
            </a:r>
            <a:r>
              <a:rPr lang="ko-KR" altLang="en-US" sz="1400" dirty="0" smtClean="0">
                <a:solidFill>
                  <a:schemeClr val="tx1"/>
                </a:solidFill>
              </a:rPr>
              <a:t>매개변수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V="1">
            <a:off x="4274388" y="5124090"/>
            <a:ext cx="0" cy="30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10800000">
            <a:off x="4414839" y="5219340"/>
            <a:ext cx="1358569" cy="6728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flipV="1">
            <a:off x="2733675" y="5219340"/>
            <a:ext cx="1343025" cy="6728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44603" y="5892200"/>
            <a:ext cx="1218122" cy="46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</a:t>
            </a:r>
            <a:r>
              <a:rPr lang="ko-KR" altLang="en-US" sz="1400" dirty="0">
                <a:solidFill>
                  <a:schemeClr val="tx1"/>
                </a:solidFill>
              </a:rPr>
              <a:t>소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조절 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293962"/>
            <a:ext cx="11205712" cy="4883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척도</a:t>
            </a:r>
            <a:r>
              <a:rPr lang="en-US" altLang="ko-KR" sz="1800" dirty="0" smtClean="0"/>
              <a:t>(Scale)</a:t>
            </a:r>
          </a:p>
          <a:p>
            <a:pPr lvl="1"/>
            <a:r>
              <a:rPr lang="ko-KR" altLang="en-US" sz="1800" dirty="0" smtClean="0">
                <a:latin typeface="+mn-ea"/>
              </a:rPr>
              <a:t>연구 대상을 측정하기 위한 측정도구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응답자가 </a:t>
            </a:r>
            <a:r>
              <a:rPr lang="ko-KR" altLang="en-US" sz="1800" dirty="0" smtClean="0">
                <a:latin typeface="+mn-ea"/>
              </a:rPr>
              <a:t>변인의 값을 선택할 수 있도록 일련의 기호 또는 숫자로 나타내어 변수를 측정하게 하는 단위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측정수준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측정 </a:t>
            </a:r>
            <a:r>
              <a:rPr lang="en-US" altLang="ko-KR" sz="1800" dirty="0" smtClean="0">
                <a:latin typeface="+mn-ea"/>
              </a:rPr>
              <a:t>: </a:t>
            </a:r>
            <a:r>
              <a:rPr lang="ko-KR" altLang="en-US" sz="1800" dirty="0" smtClean="0">
                <a:latin typeface="+mn-ea"/>
              </a:rPr>
              <a:t>추상적인 개념이나 변수를 일정한 규칙에 따라 수치를 부여하여 구체적인 지표로 나타내는 것</a:t>
            </a: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척도 구성의 기본 원칙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분류된 범주는 다른 범주와의 관계에서 상호배타적이어야 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smtClean="0">
                <a:latin typeface="+mn-ea"/>
              </a:rPr>
              <a:t>응답범주들이 응답 가능한 모든 상황을 포함해야 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smtClean="0">
                <a:latin typeface="+mn-ea"/>
              </a:rPr>
              <a:t>응답 범주들이 논리적인 일관성을 가지고 있어야 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smtClean="0">
                <a:latin typeface="+mn-ea"/>
              </a:rPr>
              <a:t>여러 개의 문항 간에는 상호 내적 일관성을 가져야 한다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03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991544"/>
            <a:ext cx="11205712" cy="53924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척도</a:t>
            </a:r>
            <a:r>
              <a:rPr lang="en-US" altLang="ko-KR" sz="1800" dirty="0" smtClean="0"/>
              <a:t>(Scale)</a:t>
            </a:r>
            <a:r>
              <a:rPr lang="ko-KR" altLang="en-US" sz="1800" dirty="0" smtClean="0"/>
              <a:t>의 분류</a:t>
            </a:r>
            <a:endParaRPr lang="en-US" altLang="ko-KR" sz="1800" dirty="0" smtClean="0"/>
          </a:p>
          <a:p>
            <a:pPr lvl="1"/>
            <a:r>
              <a:rPr lang="ko-KR" altLang="en-US" sz="1600" dirty="0" smtClean="0">
                <a:latin typeface="+mn-ea"/>
              </a:rPr>
              <a:t>명목척도</a:t>
            </a:r>
            <a:r>
              <a:rPr lang="en-US" altLang="ko-KR" sz="1600" dirty="0" smtClean="0">
                <a:latin typeface="+mn-ea"/>
              </a:rPr>
              <a:t>(Nominal scale) : </a:t>
            </a:r>
            <a:r>
              <a:rPr lang="ko-KR" altLang="en-US" sz="1600" dirty="0" smtClean="0">
                <a:latin typeface="+mn-ea"/>
              </a:rPr>
              <a:t>단순히 속성을 분류할 목적으로 명목상 숫자를 부여한 척도로 연산은 불가능한 변수이다</a:t>
            </a:r>
            <a:r>
              <a:rPr lang="en-US" altLang="ko-KR" sz="1600" dirty="0" smtClean="0">
                <a:latin typeface="+mn-ea"/>
              </a:rPr>
              <a:t>. (</a:t>
            </a:r>
            <a:r>
              <a:rPr lang="ko-KR" altLang="en-US" sz="1600" dirty="0" smtClean="0">
                <a:latin typeface="+mn-ea"/>
              </a:rPr>
              <a:t>연산은 가능하지만 의미가 없다</a:t>
            </a:r>
            <a:r>
              <a:rPr lang="en-US" altLang="ko-KR" sz="1600" dirty="0" smtClean="0">
                <a:latin typeface="+mn-ea"/>
              </a:rPr>
              <a:t>)</a:t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성별</a:t>
            </a:r>
            <a:r>
              <a:rPr lang="en-US" altLang="ko-KR" sz="1600" dirty="0" smtClean="0">
                <a:latin typeface="+mn-ea"/>
              </a:rPr>
              <a:t>(1=</a:t>
            </a:r>
            <a:r>
              <a:rPr lang="ko-KR" altLang="en-US" sz="1600" dirty="0" smtClean="0">
                <a:latin typeface="+mn-ea"/>
              </a:rPr>
              <a:t>남자</a:t>
            </a:r>
            <a:r>
              <a:rPr lang="en-US" altLang="ko-KR" sz="1600" dirty="0" smtClean="0">
                <a:latin typeface="+mn-ea"/>
              </a:rPr>
              <a:t>, 2=</a:t>
            </a:r>
            <a:r>
              <a:rPr lang="ko-KR" altLang="en-US" sz="1600" dirty="0" smtClean="0">
                <a:latin typeface="+mn-ea"/>
              </a:rPr>
              <a:t>여자</a:t>
            </a:r>
            <a:r>
              <a:rPr lang="en-US" altLang="ko-KR" sz="1600" dirty="0" smtClean="0">
                <a:latin typeface="+mn-ea"/>
              </a:rPr>
              <a:t>), </a:t>
            </a:r>
            <a:r>
              <a:rPr lang="ko-KR" altLang="en-US" sz="1600" dirty="0" smtClean="0">
                <a:latin typeface="+mn-ea"/>
              </a:rPr>
              <a:t>연령별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학력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종교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취미등</a:t>
            </a:r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서열척도</a:t>
            </a:r>
            <a:r>
              <a:rPr lang="en-US" altLang="ko-KR" sz="1600" dirty="0" smtClean="0">
                <a:latin typeface="+mn-ea"/>
              </a:rPr>
              <a:t>(Ordinal scale) : </a:t>
            </a:r>
            <a:r>
              <a:rPr lang="ko-KR" altLang="en-US" sz="1600" dirty="0" smtClean="0">
                <a:latin typeface="+mn-ea"/>
              </a:rPr>
              <a:t>측정 대상 간의 크고 적음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양의 많고 적음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선호도의 높고 낮음 등과 같이 순서 관계를 밝혀주는 척도로 연산은 불가능한 변수</a:t>
            </a:r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err="1" smtClean="0">
                <a:latin typeface="+mn-ea"/>
              </a:rPr>
              <a:t>등간척도</a:t>
            </a:r>
            <a:r>
              <a:rPr lang="en-US" altLang="ko-KR" sz="1600" dirty="0" smtClean="0">
                <a:latin typeface="+mn-ea"/>
              </a:rPr>
              <a:t>(Interval scale) : </a:t>
            </a:r>
            <a:r>
              <a:rPr lang="ko-KR" altLang="en-US" sz="1600" dirty="0" smtClean="0">
                <a:latin typeface="+mn-ea"/>
              </a:rPr>
              <a:t>측정 대상의 속성에 대한 각 수준 간의 간격이 동일한 척도로 간격이 일정하여 덧셈과 뺄셈 연산이 가능한 변수이다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또한 절대 원점</a:t>
            </a:r>
            <a:r>
              <a:rPr lang="en-US" altLang="ko-KR" sz="1600" dirty="0" smtClean="0">
                <a:latin typeface="+mn-ea"/>
              </a:rPr>
              <a:t>(0)</a:t>
            </a:r>
            <a:r>
              <a:rPr lang="ko-KR" altLang="en-US" sz="1600" dirty="0" smtClean="0">
                <a:latin typeface="+mn-ea"/>
              </a:rPr>
              <a:t>을 가지고 있지 않기 때문에 </a:t>
            </a:r>
            <a:r>
              <a:rPr lang="en-US" altLang="ko-KR" sz="1600" dirty="0" smtClean="0">
                <a:latin typeface="+mn-ea"/>
              </a:rPr>
              <a:t>0</a:t>
            </a:r>
            <a:r>
              <a:rPr lang="ko-KR" altLang="en-US" sz="1600" dirty="0" smtClean="0">
                <a:latin typeface="+mn-ea"/>
              </a:rPr>
              <a:t>이 </a:t>
            </a:r>
            <a:r>
              <a:rPr lang="ko-KR" altLang="en-US" sz="1600" dirty="0" smtClean="0">
                <a:latin typeface="+mn-ea"/>
              </a:rPr>
              <a:t>아무것도 </a:t>
            </a:r>
            <a:r>
              <a:rPr lang="ko-KR" altLang="en-US" sz="1600" dirty="0" smtClean="0">
                <a:latin typeface="+mn-ea"/>
              </a:rPr>
              <a:t>없는 것을 의미하지 않기 때문에 몇 배라고 이야기할 수 없는 척도이다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측정도구 작성에 가장 많이 이용되는 척도이다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시각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년도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시각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월</a:t>
            </a:r>
            <a:r>
              <a:rPr lang="en-US" altLang="ko-KR" sz="1600" dirty="0" smtClean="0">
                <a:latin typeface="+mn-ea"/>
              </a:rPr>
              <a:t>), </a:t>
            </a:r>
            <a:r>
              <a:rPr lang="ko-KR" altLang="en-US" sz="1600" dirty="0" smtClean="0">
                <a:latin typeface="+mn-ea"/>
              </a:rPr>
              <a:t>섭씨온도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화씨온도</a:t>
            </a:r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비율척도</a:t>
            </a:r>
            <a:r>
              <a:rPr lang="en-US" altLang="ko-KR" sz="1600" dirty="0" smtClean="0">
                <a:latin typeface="+mn-ea"/>
              </a:rPr>
              <a:t>(Ratio) : </a:t>
            </a:r>
            <a:r>
              <a:rPr lang="ko-KR" altLang="en-US" sz="1600" dirty="0" smtClean="0">
                <a:latin typeface="+mn-ea"/>
              </a:rPr>
              <a:t>척도의 수가 등간이며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절대 원점</a:t>
            </a:r>
            <a:r>
              <a:rPr lang="en-US" altLang="ko-KR" sz="1600" dirty="0" smtClean="0">
                <a:latin typeface="+mn-ea"/>
              </a:rPr>
              <a:t>(0)</a:t>
            </a:r>
            <a:r>
              <a:rPr lang="ko-KR" altLang="en-US" sz="1600" dirty="0" smtClean="0">
                <a:latin typeface="+mn-ea"/>
              </a:rPr>
              <a:t>을 가지고 있는 척도를 말한다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즉 속성이 </a:t>
            </a:r>
            <a:r>
              <a:rPr lang="en-US" altLang="ko-KR" sz="1600" dirty="0" smtClean="0">
                <a:latin typeface="+mn-ea"/>
              </a:rPr>
              <a:t>0</a:t>
            </a:r>
            <a:r>
              <a:rPr lang="ko-KR" altLang="en-US" sz="1600" dirty="0" smtClean="0">
                <a:latin typeface="+mn-ea"/>
              </a:rPr>
              <a:t>을 기준으로 한 수치로 되어있기 때문에 사칙연산이 모두 가능한 변수로 </a:t>
            </a:r>
            <a:r>
              <a:rPr lang="ko-KR" altLang="en-US" sz="1600" dirty="0" err="1" smtClean="0">
                <a:latin typeface="+mn-ea"/>
              </a:rPr>
              <a:t>등간척도와</a:t>
            </a:r>
            <a:r>
              <a:rPr lang="ko-KR" altLang="en-US" sz="1600" dirty="0" smtClean="0">
                <a:latin typeface="+mn-ea"/>
              </a:rPr>
              <a:t> 함께 많이 이용되는 척도이다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성적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키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무게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인구수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길이 </a:t>
            </a:r>
            <a:r>
              <a:rPr lang="ko-KR" altLang="en-US" sz="1600" dirty="0" err="1" smtClean="0">
                <a:latin typeface="+mn-ea"/>
              </a:rPr>
              <a:t>금액등</a:t>
            </a:r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1552755" y="2061716"/>
            <a:ext cx="5995359" cy="500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본인의 </a:t>
            </a:r>
            <a:r>
              <a:rPr lang="ko-KR" altLang="en-US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최종학력을 표시하시오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초졸 ②중졸 ③고졸 ④대졸 ⑤대학원졸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52754" y="3131888"/>
            <a:ext cx="5995359" cy="500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좋아하는 차를 순서대로 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1, 2, 3, 4</a:t>
            </a:r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숫자를 표시하시오</a:t>
            </a:r>
            <a:endParaRPr lang="ko-KR" altLang="en-US" sz="14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우롱차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  )   </a:t>
            </a:r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커피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  )   </a:t>
            </a:r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녹차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   )  </a:t>
            </a:r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홍차 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      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52753" y="4853799"/>
            <a:ext cx="7427345" cy="500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연수 교재는 학생상담에 유용한 자료가 되었습니까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?(5</a:t>
            </a:r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 척도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전혀 그렇지 않다   ② 그렇지 않다   ③ 보통이다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④ 그렇다  ⑤ 매우 그렇다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89495" y="6148437"/>
            <a:ext cx="5995359" cy="500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귀하의 몸무게는 얼마입니까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             )kg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293963"/>
            <a:ext cx="11205712" cy="5434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정성적</a:t>
            </a:r>
            <a:r>
              <a:rPr lang="en-US" altLang="ko-KR" sz="1800" smtClean="0"/>
              <a:t>-</a:t>
            </a:r>
            <a:r>
              <a:rPr lang="ko-KR" altLang="en-US" sz="1800" smtClean="0"/>
              <a:t>질적 척도</a:t>
            </a:r>
            <a:r>
              <a:rPr lang="en-US" altLang="ko-KR" sz="1800" smtClean="0"/>
              <a:t>(</a:t>
            </a:r>
            <a:r>
              <a:rPr lang="ko-KR" altLang="en-US" sz="1800" smtClean="0"/>
              <a:t>범주형 변수</a:t>
            </a:r>
            <a:r>
              <a:rPr lang="en-US" altLang="ko-KR" sz="1800" smtClean="0"/>
              <a:t>)</a:t>
            </a:r>
            <a:r>
              <a:rPr lang="ko-KR" altLang="en-US" sz="1800" smtClean="0"/>
              <a:t>와 정량적</a:t>
            </a:r>
            <a:r>
              <a:rPr lang="en-US" altLang="ko-KR" sz="1800" smtClean="0"/>
              <a:t>-</a:t>
            </a:r>
            <a:r>
              <a:rPr lang="ko-KR" altLang="en-US" sz="1800" smtClean="0"/>
              <a:t>양적 척도</a:t>
            </a:r>
            <a:r>
              <a:rPr lang="en-US" altLang="ko-KR" sz="1800" smtClean="0"/>
              <a:t>(</a:t>
            </a:r>
            <a:r>
              <a:rPr lang="ko-KR" altLang="en-US" sz="1800" smtClean="0"/>
              <a:t>연속형 변수</a:t>
            </a:r>
            <a:r>
              <a:rPr lang="en-US" altLang="ko-KR" sz="1800" smtClean="0"/>
              <a:t>) </a:t>
            </a:r>
            <a:r>
              <a:rPr lang="ko-KR" altLang="en-US" sz="1800" smtClean="0"/>
              <a:t>분류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10646"/>
              </p:ext>
            </p:extLst>
          </p:nvPr>
        </p:nvGraphicFramePr>
        <p:xfrm>
          <a:off x="923026" y="1897811"/>
          <a:ext cx="9920379" cy="2295202"/>
        </p:xfrm>
        <a:graphic>
          <a:graphicData uri="http://schemas.openxmlformats.org/drawingml/2006/table">
            <a:tbl>
              <a:tblPr/>
              <a:tblGrid>
                <a:gridCol w="1138687"/>
                <a:gridCol w="3821502"/>
                <a:gridCol w="1207698"/>
                <a:gridCol w="3752492"/>
              </a:tblGrid>
              <a:tr h="405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정성적</a:t>
                      </a:r>
                      <a:r>
                        <a:rPr lang="en-US" altLang="ko-KR" sz="1600" smtClean="0"/>
                        <a:t>-</a:t>
                      </a:r>
                      <a:r>
                        <a:rPr lang="ko-KR" altLang="en-US" sz="1600" smtClean="0"/>
                        <a:t>질적 척도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범주형 변수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정량적</a:t>
                      </a:r>
                      <a:r>
                        <a:rPr lang="en-US" altLang="ko-KR" sz="1600" smtClean="0"/>
                        <a:t>-</a:t>
                      </a:r>
                      <a:r>
                        <a:rPr lang="ko-KR" altLang="en-US" sz="1600" smtClean="0"/>
                        <a:t>양적 척도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연속형 변수</a:t>
                      </a:r>
                      <a:r>
                        <a:rPr lang="en-US" altLang="ko-KR" sz="1600" smtClean="0"/>
                        <a:t>) 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명목척도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이름이나 범주를 대표하는 의미 없는 숫자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예</a:t>
                      </a:r>
                      <a:r>
                        <a:rPr lang="en-US" altLang="ko-KR" sz="1600" smtClean="0"/>
                        <a:t>: </a:t>
                      </a:r>
                      <a:r>
                        <a:rPr lang="ko-KR" altLang="en-US" sz="1600" smtClean="0"/>
                        <a:t>남자 </a:t>
                      </a:r>
                      <a:r>
                        <a:rPr lang="en-US" altLang="ko-KR" sz="1600" smtClean="0"/>
                        <a:t>-1, </a:t>
                      </a:r>
                      <a:r>
                        <a:rPr lang="ko-KR" altLang="en-US" sz="1600" smtClean="0"/>
                        <a:t>여자</a:t>
                      </a:r>
                      <a:r>
                        <a:rPr lang="en-US" altLang="ko-KR" sz="1600" smtClean="0"/>
                        <a:t>-2)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등간척도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속성에 대한 각 수준 간의 간격이 동일한 경우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가감산 연산</a:t>
                      </a:r>
                      <a:r>
                        <a:rPr lang="en-US" altLang="ko-KR" sz="1600" smtClean="0"/>
                        <a:t>) </a:t>
                      </a:r>
                      <a:br>
                        <a:rPr lang="en-US" altLang="ko-KR" sz="1600" smtClean="0"/>
                      </a:b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예</a:t>
                      </a:r>
                      <a:r>
                        <a:rPr lang="en-US" altLang="ko-KR" sz="1600" smtClean="0"/>
                        <a:t>: </a:t>
                      </a:r>
                      <a:r>
                        <a:rPr lang="ko-KR" altLang="en-US" sz="1600" smtClean="0"/>
                        <a:t>연소득이 어디에 해당합니까</a:t>
                      </a:r>
                      <a:r>
                        <a:rPr lang="en-US" altLang="ko-KR" sz="1600" smtClean="0"/>
                        <a:t>?)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서열척도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측정 대상 간의 높고 낮음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서열</a:t>
                      </a:r>
                      <a:r>
                        <a:rPr lang="en-US" altLang="ko-KR" sz="1600" smtClean="0"/>
                        <a:t>), </a:t>
                      </a:r>
                      <a:r>
                        <a:rPr lang="ko-KR" altLang="en-US" sz="1600" smtClean="0"/>
                        <a:t>순서에 대한 값 부여</a:t>
                      </a:r>
                      <a:r>
                        <a:rPr lang="en-US" altLang="ko-KR" sz="1600" smtClean="0"/>
                        <a:t/>
                      </a:r>
                      <a:br>
                        <a:rPr lang="en-US" altLang="ko-KR" sz="1600" smtClean="0"/>
                      </a:b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예</a:t>
                      </a:r>
                      <a:r>
                        <a:rPr lang="en-US" altLang="ko-KR" sz="1600" smtClean="0"/>
                        <a:t>: </a:t>
                      </a:r>
                      <a:r>
                        <a:rPr lang="ko-KR" altLang="en-US" sz="1600" smtClean="0"/>
                        <a:t>좋아하는 순위를 표시하시오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비율척도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등간척도의 특성에 절대 원점</a:t>
                      </a:r>
                      <a:r>
                        <a:rPr lang="en-US" altLang="ko-KR" sz="1600" smtClean="0"/>
                        <a:t>(0)</a:t>
                      </a:r>
                      <a:r>
                        <a:rPr lang="ko-KR" altLang="en-US" sz="1600" smtClean="0"/>
                        <a:t>이 존재하고 비율계산이 가능한 경우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사칙연산</a:t>
                      </a:r>
                      <a:r>
                        <a:rPr lang="en-US" altLang="ko-KR" sz="1600" smtClean="0"/>
                        <a:t>)</a:t>
                      </a:r>
                      <a:br>
                        <a:rPr lang="en-US" altLang="ko-KR" sz="1600" smtClean="0"/>
                      </a:b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예</a:t>
                      </a:r>
                      <a:r>
                        <a:rPr lang="en-US" altLang="ko-KR" sz="1600" smtClean="0"/>
                        <a:t>: </a:t>
                      </a:r>
                      <a:r>
                        <a:rPr lang="ko-KR" altLang="en-US" sz="1600" smtClean="0"/>
                        <a:t>나이가 몇 세입니까</a:t>
                      </a:r>
                      <a:r>
                        <a:rPr lang="en-US" altLang="ko-KR" sz="1600" smtClean="0"/>
                        <a:t>?)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3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293962"/>
            <a:ext cx="11205712" cy="4883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 수집</a:t>
            </a:r>
            <a:endParaRPr lang="en-US" altLang="ko-KR" sz="1800" smtClean="0"/>
          </a:p>
          <a:p>
            <a:pPr lvl="1"/>
            <a:r>
              <a:rPr lang="ko-KR" altLang="en-US" sz="1800" smtClean="0">
                <a:latin typeface="+mn-ea"/>
              </a:rPr>
              <a:t>선정된 측정 도구를 이용하여 설문 문항을 작성하고</a:t>
            </a:r>
            <a:r>
              <a:rPr lang="en-US" altLang="ko-KR" sz="1800" smtClean="0">
                <a:latin typeface="+mn-ea"/>
              </a:rPr>
              <a:t>, </a:t>
            </a:r>
            <a:r>
              <a:rPr lang="ko-KR" altLang="en-US" sz="1800" smtClean="0">
                <a:latin typeface="+mn-ea"/>
              </a:rPr>
              <a:t>오프라인과 온라인</a:t>
            </a:r>
            <a:r>
              <a:rPr lang="en-US" altLang="ko-KR" sz="1800" smtClean="0">
                <a:latin typeface="+mn-ea"/>
              </a:rPr>
              <a:t>(</a:t>
            </a:r>
            <a:r>
              <a:rPr lang="ko-KR" altLang="en-US" sz="1800" smtClean="0">
                <a:latin typeface="+mn-ea"/>
              </a:rPr>
              <a:t>웹</a:t>
            </a:r>
            <a:r>
              <a:rPr lang="en-US" altLang="ko-KR" sz="1800" smtClean="0">
                <a:latin typeface="+mn-ea"/>
              </a:rPr>
              <a:t>, SNS)</a:t>
            </a:r>
            <a:r>
              <a:rPr lang="ko-KR" altLang="en-US" sz="1800" smtClean="0">
                <a:latin typeface="+mn-ea"/>
              </a:rPr>
              <a:t>을</a:t>
            </a:r>
            <a:r>
              <a:rPr lang="en-US" altLang="ko-KR" sz="1800" smtClean="0">
                <a:latin typeface="+mn-ea"/>
              </a:rPr>
              <a:t> </a:t>
            </a:r>
            <a:r>
              <a:rPr lang="ko-KR" altLang="en-US" sz="1800" smtClean="0">
                <a:latin typeface="+mn-ea"/>
              </a:rPr>
              <a:t>통해서 데이터를 수집하는 단계</a:t>
            </a:r>
            <a:r>
              <a:rPr lang="en-US" altLang="ko-KR" sz="1800" smtClean="0">
                <a:latin typeface="+mn-ea"/>
              </a:rPr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03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293962"/>
            <a:ext cx="11205712" cy="4883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 코딩</a:t>
            </a:r>
            <a:endParaRPr lang="en-US" altLang="ko-KR" sz="1800" smtClean="0"/>
          </a:p>
          <a:p>
            <a:pPr lvl="1"/>
            <a:r>
              <a:rPr lang="ko-KR" altLang="en-US" sz="1800" smtClean="0">
                <a:latin typeface="+mn-ea"/>
              </a:rPr>
              <a:t>데이터의 수집을 통해서 획득한 데이터를 통계 분석 프로그램</a:t>
            </a:r>
            <a:r>
              <a:rPr lang="en-US" altLang="ko-KR" sz="1800" smtClean="0">
                <a:latin typeface="+mn-ea"/>
              </a:rPr>
              <a:t>(R, Python, SPSS, SAS, Excel)</a:t>
            </a:r>
            <a:r>
              <a:rPr lang="ko-KR" altLang="en-US" sz="1800" smtClean="0">
                <a:latin typeface="+mn-ea"/>
              </a:rPr>
              <a:t>을 이용하여 데이터를 입력</a:t>
            </a:r>
            <a:r>
              <a:rPr lang="en-US" altLang="ko-KR" sz="1800" smtClean="0">
                <a:latin typeface="+mn-ea"/>
              </a:rPr>
              <a:t>(</a:t>
            </a:r>
            <a:r>
              <a:rPr lang="ko-KR" altLang="en-US" sz="1800" smtClean="0">
                <a:latin typeface="+mn-ea"/>
              </a:rPr>
              <a:t>코딩</a:t>
            </a:r>
            <a:r>
              <a:rPr lang="en-US" altLang="ko-KR" sz="1800" smtClean="0">
                <a:latin typeface="+mn-ea"/>
              </a:rPr>
              <a:t>)</a:t>
            </a:r>
            <a:r>
              <a:rPr lang="ko-KR" altLang="en-US" sz="1800" smtClean="0">
                <a:latin typeface="+mn-ea"/>
              </a:rPr>
              <a:t>하는 단계</a:t>
            </a:r>
            <a:endParaRPr lang="en-US" altLang="ko-KR" sz="1800" smtClean="0">
              <a:latin typeface="+mn-ea"/>
            </a:endParaRPr>
          </a:p>
          <a:p>
            <a:pPr lvl="1"/>
            <a:r>
              <a:rPr lang="ko-KR" altLang="en-US" sz="1800" smtClean="0">
                <a:latin typeface="+mn-ea"/>
              </a:rPr>
              <a:t>사용자의 응답 결과를 숫자나 기호 등을 이용하여 데이터를 입력하는 과정</a:t>
            </a:r>
            <a:endParaRPr lang="en-US" altLang="ko-KR" sz="180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>
                <a:latin typeface="+mn-ea"/>
              </a:rPr>
              <a:t>코딩 시 주의사항</a:t>
            </a:r>
            <a:endParaRPr lang="en-US" altLang="ko-KR" sz="1800" smtClean="0">
              <a:latin typeface="+mn-ea"/>
            </a:endParaRPr>
          </a:p>
          <a:p>
            <a:pPr lvl="1"/>
            <a:r>
              <a:rPr lang="ko-KR" altLang="en-US" sz="1600" smtClean="0">
                <a:latin typeface="+mn-ea"/>
              </a:rPr>
              <a:t>응답이 부실한 설문자와 무성의하게 응답한 설문지를 선별하여 제거한다</a:t>
            </a:r>
            <a:r>
              <a:rPr lang="en-US" altLang="ko-KR" sz="1600" smtClean="0">
                <a:latin typeface="+mn-ea"/>
              </a:rPr>
              <a:t>. </a:t>
            </a:r>
          </a:p>
          <a:p>
            <a:pPr lvl="1"/>
            <a:r>
              <a:rPr lang="ko-KR" altLang="en-US" sz="1600" smtClean="0">
                <a:latin typeface="+mn-ea"/>
              </a:rPr>
              <a:t>설문지 앞면에 일련번호를 순서대로 기입하여 데이터 입력 손실을 막는다</a:t>
            </a:r>
            <a:r>
              <a:rPr lang="en-US" altLang="ko-KR" sz="1600" smtClean="0">
                <a:latin typeface="+mn-ea"/>
              </a:rPr>
              <a:t>.</a:t>
            </a:r>
          </a:p>
          <a:p>
            <a:pPr lvl="1"/>
            <a:r>
              <a:rPr lang="ko-KR" altLang="en-US" sz="1600" smtClean="0">
                <a:latin typeface="+mn-ea"/>
              </a:rPr>
              <a:t>가능하면 모든 항목을 숫자로 입력해야 분석이 용이하다</a:t>
            </a:r>
            <a:endParaRPr lang="en-US" altLang="ko-KR" sz="1600" smtClean="0">
              <a:latin typeface="+mn-ea"/>
            </a:endParaRPr>
          </a:p>
          <a:p>
            <a:pPr lvl="1"/>
            <a:r>
              <a:rPr lang="en-US" altLang="ko-KR" sz="1600" smtClean="0">
                <a:latin typeface="+mn-ea"/>
              </a:rPr>
              <a:t>‘</a:t>
            </a:r>
            <a:r>
              <a:rPr lang="ko-KR" altLang="en-US" sz="1600" smtClean="0">
                <a:latin typeface="+mn-ea"/>
              </a:rPr>
              <a:t>무응답</a:t>
            </a:r>
            <a:r>
              <a:rPr lang="en-US" altLang="ko-KR" sz="1600" smtClean="0">
                <a:latin typeface="+mn-ea"/>
              </a:rPr>
              <a:t>＇</a:t>
            </a:r>
            <a:r>
              <a:rPr lang="ko-KR" altLang="en-US" sz="1600" smtClean="0">
                <a:latin typeface="+mn-ea"/>
              </a:rPr>
              <a:t>과 같은 결측치</a:t>
            </a:r>
            <a:r>
              <a:rPr lang="en-US" altLang="ko-KR" sz="1600" smtClean="0">
                <a:latin typeface="+mn-ea"/>
              </a:rPr>
              <a:t>(Missing Values) </a:t>
            </a:r>
            <a:r>
              <a:rPr lang="ko-KR" altLang="en-US" sz="1600" smtClean="0">
                <a:latin typeface="+mn-ea"/>
              </a:rPr>
              <a:t>항목에 대해서는 분석 도구에 맞게 </a:t>
            </a:r>
            <a:r>
              <a:rPr lang="en-US" altLang="ko-KR" sz="1600" smtClean="0">
                <a:latin typeface="+mn-ea"/>
              </a:rPr>
              <a:t>NA(R), NAN(Python), 999(SPSS, SAS)</a:t>
            </a:r>
            <a:r>
              <a:rPr lang="ko-KR" altLang="en-US" sz="1600" smtClean="0">
                <a:latin typeface="+mn-ea"/>
              </a:rPr>
              <a:t>등을 부호화한다</a:t>
            </a:r>
            <a:r>
              <a:rPr lang="en-US" altLang="ko-KR" sz="1600" smtClean="0">
                <a:latin typeface="+mn-ea"/>
              </a:rPr>
              <a:t>.</a:t>
            </a:r>
          </a:p>
          <a:p>
            <a:pPr lvl="1"/>
            <a:r>
              <a:rPr lang="ko-KR" altLang="en-US" sz="1600" smtClean="0">
                <a:latin typeface="+mn-ea"/>
              </a:rPr>
              <a:t>숫자나 문자를 직접 입력하는 자유 형식은 입력될 수 있는 가장 큰 값을 고려하여 폭</a:t>
            </a:r>
            <a:r>
              <a:rPr lang="en-US" altLang="ko-KR" sz="1600" smtClean="0">
                <a:latin typeface="+mn-ea"/>
              </a:rPr>
              <a:t>(Width)</a:t>
            </a:r>
            <a:r>
              <a:rPr lang="ko-KR" altLang="en-US" sz="1600" smtClean="0">
                <a:latin typeface="+mn-ea"/>
              </a:rPr>
              <a:t>를 배정한다</a:t>
            </a:r>
            <a:r>
              <a:rPr lang="en-US" altLang="ko-KR" sz="1600" smtClean="0">
                <a:latin typeface="+mn-ea"/>
              </a:rPr>
              <a:t>.</a:t>
            </a:r>
          </a:p>
          <a:p>
            <a:pPr lvl="1"/>
            <a:r>
              <a:rPr lang="ko-KR" altLang="en-US" sz="1600" smtClean="0">
                <a:latin typeface="+mn-ea"/>
              </a:rPr>
              <a:t>개방형보다 폐쇄형</a:t>
            </a:r>
            <a:r>
              <a:rPr lang="en-US" altLang="ko-KR" sz="1600" smtClean="0">
                <a:latin typeface="+mn-ea"/>
              </a:rPr>
              <a:t>(</a:t>
            </a:r>
            <a:r>
              <a:rPr lang="ko-KR" altLang="en-US" sz="1600" smtClean="0">
                <a:latin typeface="+mn-ea"/>
              </a:rPr>
              <a:t>고정형식</a:t>
            </a:r>
            <a:r>
              <a:rPr lang="en-US" altLang="ko-KR" sz="1600" smtClean="0">
                <a:latin typeface="+mn-ea"/>
              </a:rPr>
              <a:t>)</a:t>
            </a:r>
            <a:r>
              <a:rPr lang="ko-KR" altLang="en-US" sz="1600" smtClean="0">
                <a:latin typeface="+mn-ea"/>
              </a:rPr>
              <a:t>으로 코딩하는 것이 바람직하다</a:t>
            </a:r>
            <a:r>
              <a:rPr lang="en-US" altLang="ko-KR" sz="1600" smtClean="0">
                <a:latin typeface="+mn-ea"/>
              </a:rPr>
              <a:t>.(</a:t>
            </a:r>
            <a:r>
              <a:rPr lang="ko-KR" altLang="en-US" sz="1600" smtClean="0">
                <a:latin typeface="+mn-ea"/>
              </a:rPr>
              <a:t>예</a:t>
            </a:r>
            <a:r>
              <a:rPr lang="en-US" altLang="ko-KR" sz="1600" smtClean="0">
                <a:latin typeface="+mn-ea"/>
              </a:rPr>
              <a:t>: </a:t>
            </a:r>
            <a:r>
              <a:rPr lang="ko-KR" altLang="en-US" sz="1600" smtClean="0">
                <a:latin typeface="+mn-ea"/>
              </a:rPr>
              <a:t>거주지를 기입하는 방식보다 선택항목중 하나를 선택하도록 한다</a:t>
            </a:r>
            <a:r>
              <a:rPr lang="en-US" altLang="ko-KR" sz="1600" smtClean="0">
                <a:latin typeface="+mn-ea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03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138687"/>
            <a:ext cx="11205712" cy="5434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통계 분석 방법과 변수 척도</a:t>
            </a:r>
            <a:r>
              <a:rPr lang="en-US" altLang="ko-KR" sz="1800" smtClean="0"/>
              <a:t> </a:t>
            </a:r>
            <a:r>
              <a:rPr lang="ko-KR" altLang="en-US" sz="1800" smtClean="0"/>
              <a:t>관계</a:t>
            </a:r>
            <a:endParaRPr lang="ko-KR" altLang="en-US" sz="18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66310"/>
              </p:ext>
            </p:extLst>
          </p:nvPr>
        </p:nvGraphicFramePr>
        <p:xfrm>
          <a:off x="797942" y="1682151"/>
          <a:ext cx="10537167" cy="4721306"/>
        </p:xfrm>
        <a:graphic>
          <a:graphicData uri="http://schemas.openxmlformats.org/drawingml/2006/table">
            <a:tbl>
              <a:tblPr/>
              <a:tblGrid>
                <a:gridCol w="1401794"/>
                <a:gridCol w="7297947"/>
                <a:gridCol w="1837426"/>
              </a:tblGrid>
              <a:tr h="362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분석 방법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적용분야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변수 척도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빈도 분석</a:t>
                      </a:r>
                      <a:endParaRPr lang="ko-KR" altLang="en-US" sz="1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가장 기초적이고</a:t>
                      </a:r>
                      <a:r>
                        <a:rPr lang="en-US" altLang="ko-KR" sz="1400" b="0" smtClean="0"/>
                        <a:t>, </a:t>
                      </a:r>
                      <a:r>
                        <a:rPr lang="ko-KR" altLang="en-US" sz="1400" b="0" smtClean="0"/>
                        <a:t>간단한 분석방법으로 변수의 분포를 제공하며 인구 통계적 특성을 제시하는데 용이하다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모든 척도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교차분석</a:t>
                      </a:r>
                      <a:r>
                        <a:rPr lang="en-US" altLang="ko-KR" sz="1400" b="0" smtClean="0"/>
                        <a:t/>
                      </a:r>
                      <a:br>
                        <a:rPr lang="en-US" altLang="ko-KR" sz="1400" b="0" smtClean="0"/>
                      </a:br>
                      <a:r>
                        <a:rPr lang="en-US" altLang="ko-KR" sz="1400" b="0" smtClean="0"/>
                        <a:t>(</a:t>
                      </a:r>
                      <a:r>
                        <a:rPr lang="ko-KR" altLang="en-US" sz="1400" b="0" smtClean="0"/>
                        <a:t>카이제곱</a:t>
                      </a:r>
                      <a:r>
                        <a:rPr lang="en-US" altLang="ko-KR" sz="1400" b="0" smtClean="0"/>
                        <a:t>)</a:t>
                      </a:r>
                      <a:endParaRPr lang="ko-KR" altLang="en-US" sz="1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변수 간의 분포와 백분율을 나타내는 </a:t>
                      </a:r>
                      <a:r>
                        <a:rPr lang="ko-KR" altLang="en-US" sz="1400" b="0" dirty="0" err="1" smtClean="0"/>
                        <a:t>교차표를</a:t>
                      </a:r>
                      <a:r>
                        <a:rPr lang="ko-KR" altLang="en-US" sz="1400" b="0" dirty="0" smtClean="0"/>
                        <a:t> 작성하고 두 변수 간의 독립성과 관련성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err="1" smtClean="0"/>
                        <a:t>카이제곱검정</a:t>
                      </a:r>
                      <a:r>
                        <a:rPr lang="en-US" altLang="ko-KR" sz="1400" b="0" dirty="0" smtClean="0"/>
                        <a:t>)</a:t>
                      </a:r>
                      <a:r>
                        <a:rPr lang="ko-KR" altLang="en-US" sz="1400" b="0" dirty="0" smtClean="0"/>
                        <a:t>을 분석한다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명목척도</a:t>
                      </a:r>
                      <a:r>
                        <a:rPr lang="en-US" altLang="ko-KR" sz="1400" b="0" smtClean="0"/>
                        <a:t/>
                      </a:r>
                      <a:br>
                        <a:rPr lang="en-US" altLang="ko-KR" sz="1400" b="0" smtClean="0"/>
                      </a:br>
                      <a:r>
                        <a:rPr lang="ko-KR" altLang="en-US" sz="1400" b="0" smtClean="0"/>
                        <a:t>서열척도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3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요인분석</a:t>
                      </a:r>
                      <a:endParaRPr lang="ko-KR" altLang="en-US" sz="1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측정하려는 변수들의 상관관계가 높은 것끼리 묶어서 변수를 단순화하는 데 이용한다 </a:t>
                      </a:r>
                      <a:r>
                        <a:rPr lang="en-US" altLang="ko-KR" sz="1400" b="0" smtClean="0"/>
                        <a:t>(</a:t>
                      </a:r>
                      <a:r>
                        <a:rPr lang="ko-KR" altLang="en-US" sz="1400" b="0" smtClean="0"/>
                        <a:t>타당성 검정</a:t>
                      </a:r>
                      <a:r>
                        <a:rPr lang="en-US" altLang="ko-KR" sz="1400" b="0" smtClean="0"/>
                        <a:t>)</a:t>
                      </a:r>
                      <a:br>
                        <a:rPr lang="en-US" altLang="ko-KR" sz="1400" b="0" smtClean="0"/>
                      </a:br>
                      <a:r>
                        <a:rPr lang="ko-KR" altLang="en-US" sz="1400" b="0" smtClean="0"/>
                        <a:t>잘못 적재된 변수나 설명력이 부족한 변수를 제거한다</a:t>
                      </a:r>
                      <a:r>
                        <a:rPr lang="en-US" altLang="ko-KR" sz="1400" b="0" smtClean="0"/>
                        <a:t>.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등간척도</a:t>
                      </a:r>
                      <a:r>
                        <a:rPr lang="en-US" altLang="ko-KR" sz="1400" b="0" smtClean="0"/>
                        <a:t>,</a:t>
                      </a:r>
                      <a:br>
                        <a:rPr lang="en-US" altLang="ko-KR" sz="1400" b="0" smtClean="0"/>
                      </a:br>
                      <a:r>
                        <a:rPr lang="ko-KR" altLang="en-US" sz="1400" b="0" smtClean="0"/>
                        <a:t>비율척도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신뢰도 분석</a:t>
                      </a:r>
                      <a:endParaRPr lang="ko-KR" altLang="en-US" sz="1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요인분석으로 추출된 요인들이 동질적인 변수들로 구성되어 있는가를 파악하는 분석방법이다</a:t>
                      </a:r>
                      <a:r>
                        <a:rPr lang="en-US" altLang="ko-KR" sz="1400" b="0" smtClean="0"/>
                        <a:t>.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등간척도</a:t>
                      </a:r>
                      <a:r>
                        <a:rPr lang="en-US" altLang="ko-KR" sz="1400" b="0" smtClean="0"/>
                        <a:t/>
                      </a:r>
                      <a:br>
                        <a:rPr lang="en-US" altLang="ko-KR" sz="1400" b="0" smtClean="0"/>
                      </a:br>
                      <a:r>
                        <a:rPr lang="ko-KR" altLang="en-US" sz="1400" b="0" smtClean="0"/>
                        <a:t>비율척도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9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상관관계 분석</a:t>
                      </a:r>
                      <a:endParaRPr lang="ko-KR" altLang="en-US" sz="1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설정한 가설을 검정하기</a:t>
                      </a:r>
                      <a:r>
                        <a:rPr lang="ko-KR" altLang="en-US" sz="1400" b="0" baseline="0" dirty="0" smtClean="0"/>
                        <a:t> 전에 모든 연구가설에 사용되는 측정변수 간의 관계 정도를 </a:t>
                      </a:r>
                      <a:r>
                        <a:rPr lang="ko-KR" altLang="en-US" sz="1400" b="0" baseline="0" dirty="0" smtClean="0"/>
                        <a:t>제시하여 </a:t>
                      </a:r>
                      <a:r>
                        <a:rPr lang="ko-KR" altLang="en-US" sz="1400" b="0" baseline="0" dirty="0" smtClean="0"/>
                        <a:t>변수 간의 관련성에 대한 윤곽을 제시한다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피어슨</a:t>
                      </a:r>
                      <a:r>
                        <a:rPr lang="en-US" altLang="ko-KR" sz="1400" b="0" smtClean="0"/>
                        <a:t>-</a:t>
                      </a:r>
                      <a:r>
                        <a:rPr lang="ko-KR" altLang="en-US" sz="1400" b="0" smtClean="0"/>
                        <a:t>등간척도</a:t>
                      </a:r>
                      <a:r>
                        <a:rPr lang="en-US" altLang="ko-KR" sz="1400" b="0" smtClean="0"/>
                        <a:t>, </a:t>
                      </a:r>
                      <a:r>
                        <a:rPr lang="ko-KR" altLang="en-US" sz="1400" b="0" smtClean="0"/>
                        <a:t>비율척도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/>
                        <a:t>스피어만</a:t>
                      </a:r>
                      <a:r>
                        <a:rPr lang="en-US" altLang="ko-KR" sz="1400" b="0" smtClean="0"/>
                        <a:t>-</a:t>
                      </a:r>
                      <a:r>
                        <a:rPr lang="ko-KR" altLang="en-US" sz="1400" b="0" smtClean="0"/>
                        <a:t>서열척도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회귀분석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독립변수가 종속변수에 어떠한 영향을 미치는지 파악하기 위해 실시하는 분석방법이다 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두 변수 인과관계 분석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등간 척도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비율 척도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t-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검정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종속변수에 대한 독립 변수의 집단 간 평균의 차이를 검정한다</a:t>
                      </a:r>
                      <a:endParaRPr lang="en-US" altLang="ko-KR" sz="1400" smtClean="0"/>
                    </a:p>
                    <a:p>
                      <a:pPr latinLnBrk="1"/>
                      <a:r>
                        <a:rPr lang="ko-KR" altLang="en-US" sz="1400" smtClean="0"/>
                        <a:t>독립표본 </a:t>
                      </a:r>
                      <a:r>
                        <a:rPr lang="en-US" altLang="ko-KR" sz="1400" smtClean="0"/>
                        <a:t>t-test</a:t>
                      </a:r>
                      <a:r>
                        <a:rPr lang="ko-KR" altLang="en-US" sz="1400" smtClean="0"/>
                        <a:t>와 대응표본 </a:t>
                      </a:r>
                      <a:r>
                        <a:rPr lang="en-US" altLang="ko-KR" sz="1400" smtClean="0"/>
                        <a:t>t-test </a:t>
                      </a:r>
                      <a:r>
                        <a:rPr lang="ko-KR" altLang="en-US" sz="1400" smtClean="0"/>
                        <a:t>분류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독립변수 </a:t>
                      </a:r>
                      <a:r>
                        <a:rPr lang="en-US" altLang="ko-KR" sz="1400" smtClean="0"/>
                        <a:t>: </a:t>
                      </a:r>
                      <a:r>
                        <a:rPr lang="ko-KR" altLang="en-US" sz="1400" smtClean="0"/>
                        <a:t>명목척도</a:t>
                      </a:r>
                      <a:r>
                        <a:rPr lang="en-US" altLang="ko-KR" sz="1400" smtClean="0"/>
                        <a:t/>
                      </a:r>
                      <a:br>
                        <a:rPr lang="en-US" altLang="ko-KR" sz="1400" smtClean="0"/>
                      </a:br>
                      <a:r>
                        <a:rPr lang="ko-KR" altLang="en-US" sz="1400" smtClean="0"/>
                        <a:t>종속변수 </a:t>
                      </a:r>
                      <a:r>
                        <a:rPr lang="en-US" altLang="ko-KR" sz="1400" smtClean="0"/>
                        <a:t>: </a:t>
                      </a:r>
                      <a:r>
                        <a:rPr lang="ko-KR" altLang="en-US" sz="1400" smtClean="0"/>
                        <a:t>등간척도또는 비율척도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138687"/>
            <a:ext cx="11205712" cy="5434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통계 분석 방법과 변수 척도</a:t>
            </a:r>
            <a:r>
              <a:rPr lang="en-US" altLang="ko-KR" sz="1800" smtClean="0"/>
              <a:t> </a:t>
            </a:r>
            <a:r>
              <a:rPr lang="ko-KR" altLang="en-US" sz="1800" smtClean="0"/>
              <a:t>관계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88227"/>
              </p:ext>
            </p:extLst>
          </p:nvPr>
        </p:nvGraphicFramePr>
        <p:xfrm>
          <a:off x="797942" y="1682151"/>
          <a:ext cx="10537167" cy="1094186"/>
        </p:xfrm>
        <a:graphic>
          <a:graphicData uri="http://schemas.openxmlformats.org/drawingml/2006/table">
            <a:tbl>
              <a:tblPr/>
              <a:tblGrid>
                <a:gridCol w="1401794"/>
                <a:gridCol w="7297947"/>
                <a:gridCol w="1837426"/>
              </a:tblGrid>
              <a:tr h="362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분석 방법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적용분야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변수 척도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분산분석</a:t>
                      </a:r>
                      <a:endParaRPr lang="en-US" altLang="ko-KR" sz="1400" smtClean="0"/>
                    </a:p>
                    <a:p>
                      <a:pPr algn="ctr" latinLnBrk="1"/>
                      <a:r>
                        <a:rPr lang="en-US" altLang="ko-KR" sz="1400" smtClean="0"/>
                        <a:t>(anova)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t-</a:t>
                      </a:r>
                      <a:r>
                        <a:rPr lang="ko-KR" altLang="en-US" sz="1400" smtClean="0"/>
                        <a:t>검정과 같이 집단 간 평균의 차이를 구하는 분석 기법으로 다른 점은 </a:t>
                      </a:r>
                      <a:r>
                        <a:rPr lang="en-US" altLang="ko-KR" sz="1400" smtClean="0"/>
                        <a:t>3</a:t>
                      </a:r>
                      <a:r>
                        <a:rPr lang="ko-KR" altLang="en-US" sz="1400" smtClean="0"/>
                        <a:t>집단 이상의 평균을 검정할 때 이용된다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독립변수 </a:t>
                      </a:r>
                      <a:r>
                        <a:rPr lang="en-US" altLang="ko-KR" sz="1400" smtClean="0"/>
                        <a:t>: </a:t>
                      </a:r>
                      <a:r>
                        <a:rPr lang="ko-KR" altLang="en-US" sz="1400" smtClean="0"/>
                        <a:t>명목척도</a:t>
                      </a:r>
                      <a:r>
                        <a:rPr lang="en-US" altLang="ko-KR" sz="1400" smtClean="0"/>
                        <a:t/>
                      </a:r>
                      <a:br>
                        <a:rPr lang="en-US" altLang="ko-KR" sz="1400" smtClean="0"/>
                      </a:br>
                      <a:r>
                        <a:rPr lang="ko-KR" altLang="en-US" sz="1400" smtClean="0"/>
                        <a:t>종속변수 </a:t>
                      </a:r>
                      <a:r>
                        <a:rPr lang="en-US" altLang="ko-KR" sz="1400" smtClean="0"/>
                        <a:t>: </a:t>
                      </a:r>
                      <a:r>
                        <a:rPr lang="ko-KR" altLang="en-US" sz="1400" smtClean="0"/>
                        <a:t>등간척도또는 비율척도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293962"/>
            <a:ext cx="11205712" cy="4883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분석 결과 제시</a:t>
            </a:r>
            <a:endParaRPr lang="en-US" altLang="ko-KR" sz="1800" smtClean="0"/>
          </a:p>
          <a:p>
            <a:pPr lvl="1"/>
            <a:r>
              <a:rPr lang="ko-KR" altLang="en-US" sz="1800" smtClean="0">
                <a:latin typeface="+mn-ea"/>
              </a:rPr>
              <a:t>연구 목적과 연구가설에 대한 검증을 중심으로 분석하는 단계이다</a:t>
            </a:r>
            <a:r>
              <a:rPr lang="en-US" altLang="ko-KR" sz="1800" smtClean="0">
                <a:latin typeface="+mn-ea"/>
              </a:rPr>
              <a:t>. </a:t>
            </a:r>
            <a:r>
              <a:rPr lang="ko-KR" altLang="en-US" sz="1800" smtClean="0">
                <a:latin typeface="+mn-ea"/>
              </a:rPr>
              <a:t>단순한 통계 결과 제시보다는 인구 통계학적 특성을 시작으로 결과의 의미를 해석하고</a:t>
            </a:r>
            <a:r>
              <a:rPr lang="en-US" altLang="ko-KR" sz="1800" smtClean="0">
                <a:latin typeface="+mn-ea"/>
              </a:rPr>
              <a:t>, </a:t>
            </a:r>
            <a:r>
              <a:rPr lang="ko-KR" altLang="en-US" sz="1800" smtClean="0">
                <a:latin typeface="+mn-ea"/>
              </a:rPr>
              <a:t>연구자의 개인적인 의견을 기술하여 분석 결과를 제시한다</a:t>
            </a:r>
            <a:r>
              <a:rPr lang="en-US" altLang="ko-KR" sz="1800" smtClean="0">
                <a:latin typeface="+mn-ea"/>
              </a:rPr>
              <a:t>.</a:t>
            </a:r>
          </a:p>
          <a:p>
            <a:pPr lvl="1"/>
            <a:r>
              <a:rPr lang="en-US" altLang="ko-KR" sz="1800" smtClean="0">
                <a:latin typeface="+mn-ea"/>
              </a:rPr>
              <a:t>[</a:t>
            </a:r>
            <a:r>
              <a:rPr lang="ko-KR" altLang="en-US" sz="1800" smtClean="0">
                <a:latin typeface="+mn-ea"/>
              </a:rPr>
              <a:t>단계 </a:t>
            </a:r>
            <a:r>
              <a:rPr lang="en-US" altLang="ko-KR" sz="1800" smtClean="0">
                <a:latin typeface="+mn-ea"/>
              </a:rPr>
              <a:t>1] </a:t>
            </a:r>
            <a:r>
              <a:rPr lang="ko-KR" altLang="en-US" sz="1800" smtClean="0">
                <a:latin typeface="+mn-ea"/>
              </a:rPr>
              <a:t>연구목적과 연구가설에 대한 분석 및 검증 단계</a:t>
            </a:r>
            <a:endParaRPr lang="en-US" altLang="ko-KR" sz="1800" smtClean="0">
              <a:latin typeface="+mn-ea"/>
            </a:endParaRPr>
          </a:p>
          <a:p>
            <a:pPr lvl="1"/>
            <a:r>
              <a:rPr lang="en-US" altLang="ko-KR" sz="1800" smtClean="0">
                <a:latin typeface="+mn-ea"/>
              </a:rPr>
              <a:t>[</a:t>
            </a:r>
            <a:r>
              <a:rPr lang="ko-KR" altLang="en-US" sz="1800" smtClean="0">
                <a:latin typeface="+mn-ea"/>
              </a:rPr>
              <a:t>단계 </a:t>
            </a:r>
            <a:r>
              <a:rPr lang="en-US" altLang="ko-KR" sz="1800" smtClean="0">
                <a:latin typeface="+mn-ea"/>
              </a:rPr>
              <a:t>2] </a:t>
            </a:r>
            <a:r>
              <a:rPr lang="ko-KR" altLang="en-US" sz="1800" smtClean="0">
                <a:latin typeface="+mn-ea"/>
              </a:rPr>
              <a:t>인구통계학적 특성 변수 제시 단계</a:t>
            </a:r>
            <a:endParaRPr lang="en-US" altLang="ko-KR" sz="1800" smtClean="0">
              <a:latin typeface="+mn-ea"/>
            </a:endParaRPr>
          </a:p>
          <a:p>
            <a:pPr lvl="1"/>
            <a:r>
              <a:rPr lang="en-US" altLang="ko-KR" sz="1800" smtClean="0">
                <a:latin typeface="+mn-ea"/>
              </a:rPr>
              <a:t>[</a:t>
            </a:r>
            <a:r>
              <a:rPr lang="ko-KR" altLang="en-US" sz="1800" smtClean="0">
                <a:latin typeface="+mn-ea"/>
              </a:rPr>
              <a:t>단계 </a:t>
            </a:r>
            <a:r>
              <a:rPr lang="en-US" altLang="ko-KR" sz="1800" smtClean="0">
                <a:latin typeface="+mn-ea"/>
              </a:rPr>
              <a:t>3] </a:t>
            </a:r>
            <a:r>
              <a:rPr lang="ko-KR" altLang="en-US" sz="1800" smtClean="0">
                <a:latin typeface="+mn-ea"/>
              </a:rPr>
              <a:t>주요 변인에 대한 기술 통계량 제시 단계</a:t>
            </a:r>
            <a:endParaRPr lang="en-US" altLang="ko-KR" sz="1800" smtClean="0">
              <a:latin typeface="+mn-ea"/>
            </a:endParaRPr>
          </a:p>
          <a:p>
            <a:pPr lvl="1"/>
            <a:r>
              <a:rPr lang="en-US" altLang="ko-KR" sz="1800" smtClean="0">
                <a:latin typeface="+mn-ea"/>
              </a:rPr>
              <a:t>[</a:t>
            </a:r>
            <a:r>
              <a:rPr lang="ko-KR" altLang="en-US" sz="1800" smtClean="0">
                <a:latin typeface="+mn-ea"/>
              </a:rPr>
              <a:t>단계 </a:t>
            </a:r>
            <a:r>
              <a:rPr lang="en-US" altLang="ko-KR" sz="1800" smtClean="0">
                <a:latin typeface="+mn-ea"/>
              </a:rPr>
              <a:t>4] </a:t>
            </a:r>
            <a:r>
              <a:rPr lang="ko-KR" altLang="en-US" sz="1800" smtClean="0">
                <a:latin typeface="+mn-ea"/>
              </a:rPr>
              <a:t>연구가설에 대한 통계량 검정 및 해석 단계</a:t>
            </a:r>
            <a:endParaRPr lang="en-US" altLang="ko-KR" sz="1800" smtClean="0">
              <a:latin typeface="+mn-ea"/>
            </a:endParaRPr>
          </a:p>
          <a:p>
            <a:pPr lvl="1"/>
            <a:r>
              <a:rPr lang="en-US" altLang="ko-KR" sz="1800" smtClean="0">
                <a:latin typeface="+mn-ea"/>
              </a:rPr>
              <a:t>[</a:t>
            </a:r>
            <a:r>
              <a:rPr lang="ko-KR" altLang="en-US" sz="1800" smtClean="0">
                <a:latin typeface="+mn-ea"/>
              </a:rPr>
              <a:t>단계 </a:t>
            </a:r>
            <a:r>
              <a:rPr lang="en-US" altLang="ko-KR" sz="1800" smtClean="0">
                <a:latin typeface="+mn-ea"/>
              </a:rPr>
              <a:t>5] </a:t>
            </a:r>
            <a:r>
              <a:rPr lang="ko-KR" altLang="en-US" sz="1800" smtClean="0">
                <a:latin typeface="+mn-ea"/>
              </a:rPr>
              <a:t>연구자 의견 기술 및 논문</a:t>
            </a:r>
            <a:r>
              <a:rPr lang="en-US" altLang="ko-KR" sz="1800" smtClean="0">
                <a:latin typeface="+mn-ea"/>
              </a:rPr>
              <a:t>/</a:t>
            </a:r>
            <a:r>
              <a:rPr lang="ko-KR" altLang="en-US" sz="1800" smtClean="0">
                <a:latin typeface="+mn-ea"/>
              </a:rPr>
              <a:t>보고서 마무리 단계</a:t>
            </a:r>
            <a:r>
              <a:rPr lang="en-US" altLang="ko-KR" sz="1800" smtClean="0">
                <a:latin typeface="+mn-ea"/>
              </a:rPr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5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116887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</a:t>
            </a:r>
            <a:r>
              <a:rPr lang="en-US" altLang="ko-KR" sz="32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dirty="0"/>
              <a:t>데이터 분석 프로세스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 sz="3200" b="1" dirty="0"/>
              <a:t>분석 절차와 통계지식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8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293962"/>
            <a:ext cx="11205712" cy="1179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통계학</a:t>
            </a:r>
            <a:r>
              <a:rPr lang="en-US" altLang="ko-KR" sz="1800" smtClean="0"/>
              <a:t>(Statistics)</a:t>
            </a:r>
          </a:p>
          <a:p>
            <a:pPr lvl="1"/>
            <a:r>
              <a:rPr lang="ko-KR" altLang="en-US" sz="1800" smtClean="0">
                <a:latin typeface="+mn-ea"/>
              </a:rPr>
              <a:t>논리적 사고와 객관적인 사실에 따르며</a:t>
            </a:r>
            <a:r>
              <a:rPr lang="en-US" altLang="ko-KR" sz="1800" smtClean="0">
                <a:latin typeface="+mn-ea"/>
              </a:rPr>
              <a:t>, </a:t>
            </a:r>
            <a:r>
              <a:rPr lang="ko-KR" altLang="en-US" sz="1800" smtClean="0">
                <a:latin typeface="+mn-ea"/>
              </a:rPr>
              <a:t>일반적이고 확률적 결정론에 따라서 인과관계를 규명한다</a:t>
            </a:r>
            <a:r>
              <a:rPr lang="en-US" altLang="ko-KR" sz="1800" smtClean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>
                <a:latin typeface="+mn-ea"/>
              </a:rPr>
              <a:t>이용 분야에 따른 통계학의 구분</a:t>
            </a:r>
            <a:r>
              <a:rPr lang="en-US" altLang="ko-KR" sz="1800" smtClean="0">
                <a:latin typeface="+mn-ea"/>
              </a:rPr>
              <a:t> 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12809"/>
              </p:ext>
            </p:extLst>
          </p:nvPr>
        </p:nvGraphicFramePr>
        <p:xfrm>
          <a:off x="927338" y="2579298"/>
          <a:ext cx="10537167" cy="1243492"/>
        </p:xfrm>
        <a:graphic>
          <a:graphicData uri="http://schemas.openxmlformats.org/drawingml/2006/table">
            <a:tbl>
              <a:tblPr/>
              <a:tblGrid>
                <a:gridCol w="1117122"/>
                <a:gridCol w="4848046"/>
                <a:gridCol w="4571999"/>
              </a:tblGrid>
              <a:tr h="36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기술</a:t>
                      </a:r>
                      <a:r>
                        <a:rPr lang="en-US" altLang="ko-KR" sz="1400" dirty="0" smtClean="0"/>
                        <a:t>(Descriptive) </a:t>
                      </a:r>
                      <a:r>
                        <a:rPr lang="ko-KR" altLang="en-US" sz="1400" dirty="0" smtClean="0"/>
                        <a:t>통계학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추론</a:t>
                      </a:r>
                      <a:r>
                        <a:rPr lang="en-US" altLang="ko-KR" sz="1400" smtClean="0"/>
                        <a:t>(Inferential)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통계학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기능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mtClean="0"/>
                        <a:t>수집된 자료의 특성을 쉽게 파악하기 위해서 자료를 정리 및 요약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모집단에서 추출한 표본의 정보를 이용하여 모집단의 다양한 특성을 과학적으로 추론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방법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mtClean="0"/>
                        <a:t>표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그래프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대표값 등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회귀분석</a:t>
                      </a:r>
                      <a:r>
                        <a:rPr lang="en-US" altLang="ko-KR" sz="1400" dirty="0" smtClean="0"/>
                        <a:t>, T-</a:t>
                      </a:r>
                      <a:r>
                        <a:rPr lang="ko-KR" altLang="en-US" sz="1400" dirty="0" smtClean="0"/>
                        <a:t>검정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분산분석 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293962"/>
            <a:ext cx="11205712" cy="4883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전수조사</a:t>
            </a:r>
            <a:endParaRPr lang="en-US" altLang="ko-KR" sz="1800" dirty="0" smtClean="0"/>
          </a:p>
          <a:p>
            <a:pPr lvl="1"/>
            <a:r>
              <a:rPr lang="ko-KR" altLang="en-US" sz="1600" dirty="0" smtClean="0">
                <a:latin typeface="+mn-ea"/>
              </a:rPr>
              <a:t>모집단 내에 있는 모든 대상을 조사하는 방법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전 국민을 대상으로 한 인구조사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전</a:t>
            </a:r>
            <a:r>
              <a:rPr lang="ko-KR" altLang="en-US" sz="1600" dirty="0" smtClean="0">
                <a:latin typeface="+mn-ea"/>
              </a:rPr>
              <a:t>체를 </a:t>
            </a:r>
            <a:r>
              <a:rPr lang="ko-KR" altLang="en-US" sz="1600" dirty="0" smtClean="0">
                <a:latin typeface="+mn-ea"/>
              </a:rPr>
              <a:t>대상으로 실시하기 때문에 모집단의 특성을 정확히 반영할 수 있다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시</a:t>
            </a:r>
            <a:r>
              <a:rPr lang="ko-KR" altLang="en-US" sz="1600" dirty="0">
                <a:latin typeface="+mn-ea"/>
              </a:rPr>
              <a:t>간</a:t>
            </a:r>
            <a:r>
              <a:rPr lang="ko-KR" altLang="en-US" sz="1600" dirty="0" smtClean="0">
                <a:latin typeface="+mn-ea"/>
              </a:rPr>
              <a:t>과 </a:t>
            </a:r>
            <a:r>
              <a:rPr lang="ko-KR" altLang="en-US" sz="1600" dirty="0" smtClean="0">
                <a:latin typeface="+mn-ea"/>
              </a:rPr>
              <a:t>비용이 많이 소요되는 단점</a:t>
            </a:r>
            <a:endParaRPr lang="en-US" altLang="ko-KR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표본 조사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모집단으로부터 추출된 표본을 대상으로 분석을 실시하기 때문에 전수 조사의 단점을 보완할 수 있다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모집단의 특성을 반영하는 표본이 추출되지 못하는 경우 수집된 자료가 무용지물이 될 수 있다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선거 여론 조사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마케팅 조사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산업현장의 </a:t>
            </a:r>
            <a:r>
              <a:rPr lang="ko-KR" altLang="en-US" sz="1600" dirty="0" smtClean="0">
                <a:latin typeface="+mn-ea"/>
              </a:rPr>
              <a:t>안전성 검사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의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생명 분야 임상 실험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모집단</a:t>
            </a:r>
            <a:r>
              <a:rPr lang="en-US" altLang="ko-KR" sz="1800" dirty="0" smtClean="0">
                <a:latin typeface="+mn-ea"/>
              </a:rPr>
              <a:t>(Population)</a:t>
            </a:r>
          </a:p>
          <a:p>
            <a:pPr lvl="1"/>
            <a:r>
              <a:rPr lang="ko-KR" altLang="en-US" sz="1600" dirty="0" smtClean="0">
                <a:latin typeface="+mn-ea"/>
              </a:rPr>
              <a:t>통계적 관찰 대상이 되는 개체의 전체집합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표본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모집단에서 조사대상으로 추출된 부분집합</a:t>
            </a:r>
            <a:endParaRPr lang="en-US" altLang="ko-KR" sz="1600" dirty="0" smtClean="0">
              <a:latin typeface="+mn-ea"/>
            </a:endParaRPr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5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293963"/>
            <a:ext cx="11205712" cy="369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>
                <a:latin typeface="+mn-ea"/>
              </a:rPr>
              <a:t>모수와 통계량 표기 방법</a:t>
            </a:r>
            <a:r>
              <a:rPr lang="en-US" altLang="ko-KR" sz="1800" smtClean="0">
                <a:latin typeface="+mn-ea"/>
              </a:rPr>
              <a:t> </a:t>
            </a:r>
            <a:endParaRPr lang="ko-KR" altLang="en-US" sz="18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91918"/>
              </p:ext>
            </p:extLst>
          </p:nvPr>
        </p:nvGraphicFramePr>
        <p:xfrm>
          <a:off x="901459" y="1863305"/>
          <a:ext cx="10537167" cy="2194560"/>
        </p:xfrm>
        <a:graphic>
          <a:graphicData uri="http://schemas.openxmlformats.org/drawingml/2006/table">
            <a:tbl>
              <a:tblPr/>
              <a:tblGrid>
                <a:gridCol w="1117122"/>
                <a:gridCol w="4848046"/>
                <a:gridCol w="457199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모수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모집단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통계량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표본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의미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mtClean="0"/>
                        <a:t>모집단의 특성을 나타내는 수치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표본의 특성을 나타내는 수치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표기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mtClean="0"/>
                        <a:t>그리스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로마자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영문 알파벳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평균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l-GR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μ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모평균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x (</a:t>
                      </a:r>
                      <a:r>
                        <a:rPr lang="ko-KR" altLang="en-US" sz="1400" dirty="0" smtClean="0"/>
                        <a:t>표본의 평균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표준편차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az-Cyrl-AZ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б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모표준편차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S (</a:t>
                      </a:r>
                      <a:r>
                        <a:rPr lang="ko-KR" altLang="en-US" sz="1400" smtClean="0"/>
                        <a:t>표본의 표준편차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분산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az-Cyrl-AZ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</a:t>
                      </a:r>
                      <a:r>
                        <a:rPr lang="en-US" altLang="ko-KR" sz="18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모분산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18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표본의 분산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대상 수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N(</a:t>
                      </a:r>
                      <a:r>
                        <a:rPr lang="ko-KR" altLang="en-US" sz="1400" smtClean="0"/>
                        <a:t>사례수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  (</a:t>
                      </a:r>
                      <a:r>
                        <a:rPr lang="ko-KR" altLang="en-US" sz="1400" dirty="0" err="1" smtClean="0"/>
                        <a:t>표본수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51695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통계적 추정</a:t>
            </a:r>
            <a:endParaRPr lang="en-US" altLang="ko-KR" sz="1800" dirty="0" smtClean="0"/>
          </a:p>
          <a:p>
            <a:pPr lvl="1"/>
            <a:r>
              <a:rPr lang="ko-KR" altLang="en-US" sz="1600" dirty="0" smtClean="0">
                <a:latin typeface="+mn-ea"/>
              </a:rPr>
              <a:t>모집단의 특성을 파악하기 위해서 모집단의 특성을 대표하는 표본을 추출하고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이러한 표본을 이용하여 모집단의 특성을 나타내는 각종 </a:t>
            </a:r>
            <a:r>
              <a:rPr lang="ko-KR" altLang="en-US" sz="1600" dirty="0" err="1" smtClean="0">
                <a:latin typeface="+mn-ea"/>
              </a:rPr>
              <a:t>모수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모평균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모분산</a:t>
            </a:r>
            <a:r>
              <a:rPr lang="ko-KR" altLang="en-US" sz="1600" dirty="0" smtClean="0">
                <a:latin typeface="+mn-ea"/>
              </a:rPr>
              <a:t> 등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를 예측하는 방법</a:t>
            </a:r>
            <a:endParaRPr lang="en-US" altLang="ko-KR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통계적 추정 방법</a:t>
            </a:r>
            <a:r>
              <a:rPr lang="en-US" altLang="ko-KR" sz="1800" dirty="0" smtClean="0">
                <a:latin typeface="+mn-ea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구간추정 주요 용어</a:t>
            </a:r>
            <a:endParaRPr lang="en-US" altLang="ko-KR" sz="1800" dirty="0" smtClean="0"/>
          </a:p>
          <a:p>
            <a:pPr lvl="1"/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신뢰수준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(Confidence Level)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smtClean="0">
                <a:latin typeface="+mn-ea"/>
              </a:rPr>
              <a:t>계산된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구간이 모두를 포함할 확률을 의미하며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통상 </a:t>
            </a:r>
            <a:r>
              <a:rPr lang="en-US" altLang="ko-KR" sz="1600" dirty="0" smtClean="0">
                <a:latin typeface="+mn-ea"/>
              </a:rPr>
              <a:t>90%, 95%, 99%</a:t>
            </a:r>
            <a:r>
              <a:rPr lang="ko-KR" altLang="en-US" sz="1600" dirty="0" smtClean="0">
                <a:latin typeface="+mn-ea"/>
              </a:rPr>
              <a:t>등으로 표현한다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신뢰구간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(Confidence Interval)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err="1" smtClean="0">
                <a:latin typeface="+mn-ea"/>
              </a:rPr>
              <a:t>신뢰수준하에서</a:t>
            </a:r>
            <a:r>
              <a:rPr lang="ko-KR" altLang="en-US" sz="1600" dirty="0" smtClean="0">
                <a:latin typeface="+mn-ea"/>
              </a:rPr>
              <a:t> 모두를 구간으로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하한값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상한값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의 형식으로 표현한다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표본오차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(Sampling Error)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smtClean="0">
                <a:latin typeface="+mn-ea"/>
              </a:rPr>
              <a:t>모집단에서 추출한 표본이 모집단의 특성과 정확히 일치하지 않아서 발생하는 확률의 차이를 의미한다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758"/>
              </p:ext>
            </p:extLst>
          </p:nvPr>
        </p:nvGraphicFramePr>
        <p:xfrm>
          <a:off x="847983" y="2281181"/>
          <a:ext cx="10527773" cy="1317023"/>
        </p:xfrm>
        <a:graphic>
          <a:graphicData uri="http://schemas.openxmlformats.org/drawingml/2006/table">
            <a:tbl>
              <a:tblPr/>
              <a:tblGrid>
                <a:gridCol w="1116126"/>
                <a:gridCol w="4436691"/>
                <a:gridCol w="4974956"/>
              </a:tblGrid>
              <a:tr h="32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점 추정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구간 추정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방식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모집단의 특성을 하나의 값으로 추정하는 방식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모집단의 특성을 적절한 구간을 이용하여 추정하는 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특징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모수와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smtClean="0"/>
                        <a:t>동일한 가능성이 가장 큰 하나의 값을 선택하는 방법으로 가능성은 희박하다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모수가</a:t>
                      </a:r>
                      <a:r>
                        <a:rPr lang="ko-KR" altLang="en-US" sz="1400" dirty="0" smtClean="0"/>
                        <a:t> 속하는 일정 구간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하한값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상한값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으로 </a:t>
                      </a:r>
                      <a:r>
                        <a:rPr lang="ko-KR" altLang="en-US" sz="1400" dirty="0" smtClean="0"/>
                        <a:t>추정하기 때문에 일반적으로 많이 사용한다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91319" y="5637310"/>
            <a:ext cx="10223740" cy="545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2006BA"/>
                </a:solidFill>
              </a:rPr>
              <a:t>대통령 후보의 지지율 여론조사에서 어떤 후보의 지지율이 </a:t>
            </a:r>
            <a:r>
              <a:rPr lang="en-US" altLang="ko-KR" sz="1400" dirty="0" smtClean="0">
                <a:solidFill>
                  <a:srgbClr val="2006BA"/>
                </a:solidFill>
              </a:rPr>
              <a:t>95% </a:t>
            </a:r>
            <a:r>
              <a:rPr lang="ko-KR" altLang="en-US" sz="1400" dirty="0" smtClean="0">
                <a:solidFill>
                  <a:srgbClr val="2006BA"/>
                </a:solidFill>
              </a:rPr>
              <a:t>신뢰수준에서 표본 오차 </a:t>
            </a:r>
            <a:r>
              <a:rPr lang="en-US" altLang="ko-KR" sz="1400" dirty="0" smtClean="0">
                <a:solidFill>
                  <a:srgbClr val="2006BA"/>
                </a:solidFill>
              </a:rPr>
              <a:t>±3% </a:t>
            </a:r>
            <a:r>
              <a:rPr lang="ko-KR" altLang="en-US" sz="1400" dirty="0" smtClean="0">
                <a:solidFill>
                  <a:srgbClr val="2006BA"/>
                </a:solidFill>
              </a:rPr>
              <a:t>범위에서 </a:t>
            </a:r>
            <a:r>
              <a:rPr lang="en-US" altLang="ko-KR" sz="1400" dirty="0" smtClean="0">
                <a:solidFill>
                  <a:srgbClr val="2006BA"/>
                </a:solidFill>
              </a:rPr>
              <a:t>32.4%</a:t>
            </a:r>
            <a:r>
              <a:rPr lang="ko-KR" altLang="en-US" sz="1400" dirty="0" smtClean="0">
                <a:solidFill>
                  <a:srgbClr val="2006BA"/>
                </a:solidFill>
              </a:rPr>
              <a:t>로 조사되었다고 가정한다면 실제 지지율은 </a:t>
            </a:r>
            <a:r>
              <a:rPr lang="en-US" altLang="ko-KR" sz="1400" dirty="0" smtClean="0">
                <a:solidFill>
                  <a:srgbClr val="2006BA"/>
                </a:solidFill>
              </a:rPr>
              <a:t>29.4% ~35.4%(-3%~+3%) </a:t>
            </a:r>
            <a:r>
              <a:rPr lang="ko-KR" altLang="en-US" sz="1400" dirty="0" smtClean="0">
                <a:solidFill>
                  <a:srgbClr val="2006BA"/>
                </a:solidFill>
              </a:rPr>
              <a:t>사이에 나타날 수 있다는 의미이다</a:t>
            </a:r>
            <a:r>
              <a:rPr lang="en-US" altLang="ko-KR" sz="1400" dirty="0" smtClean="0">
                <a:solidFill>
                  <a:srgbClr val="2006BA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51695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표본 오차</a:t>
            </a:r>
            <a:endParaRPr lang="en-US" altLang="ko-KR" sz="1800" dirty="0" smtClean="0"/>
          </a:p>
          <a:p>
            <a:pPr lvl="1"/>
            <a:r>
              <a:rPr lang="ko-KR" altLang="en-US" sz="1600" dirty="0" smtClean="0">
                <a:latin typeface="+mn-ea"/>
              </a:rPr>
              <a:t>표본 오차를 줄이기 위해서는 정확한 표본추출 과정을 통해서 가능한 한 모집단의 가치를 최대한 반영해야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표본의 수를 최대한 늘리는 방법도 고려해 볼 수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표본오차와 표본 크기는 일반적으로 반비례 관계를 갖는다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 smtClean="0">
                <a:latin typeface="+mn-ea"/>
              </a:rPr>
              <a:t>기각역</a:t>
            </a:r>
            <a:r>
              <a:rPr lang="en-US" altLang="ko-KR" sz="1800" dirty="0">
                <a:latin typeface="+mn-ea"/>
              </a:rPr>
              <a:t> (Critical region)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600" dirty="0" err="1" smtClean="0">
                <a:latin typeface="+mn-ea"/>
              </a:rPr>
              <a:t>귀무가설이</a:t>
            </a:r>
            <a:r>
              <a:rPr lang="ko-KR" altLang="en-US" sz="1600" dirty="0" smtClean="0">
                <a:latin typeface="+mn-ea"/>
              </a:rPr>
              <a:t> 타당하면 </a:t>
            </a:r>
            <a:r>
              <a:rPr lang="ko-KR" altLang="en-US" sz="1600" dirty="0" err="1" smtClean="0">
                <a:latin typeface="+mn-ea"/>
              </a:rPr>
              <a:t>귀무가설을</a:t>
            </a:r>
            <a:r>
              <a:rPr lang="ko-KR" altLang="en-US" sz="1600" dirty="0" smtClean="0">
                <a:latin typeface="+mn-ea"/>
              </a:rPr>
              <a:t> 채택</a:t>
            </a:r>
            <a:r>
              <a:rPr lang="en-US" altLang="ko-KR" sz="1600" dirty="0" smtClean="0">
                <a:latin typeface="+mn-ea"/>
              </a:rPr>
              <a:t>(Accept)</a:t>
            </a:r>
            <a:r>
              <a:rPr lang="ko-KR" altLang="en-US" sz="1600" dirty="0" smtClean="0">
                <a:latin typeface="+mn-ea"/>
              </a:rPr>
              <a:t>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연구가설이 타당하면 </a:t>
            </a:r>
            <a:r>
              <a:rPr lang="ko-KR" altLang="en-US" sz="1600" dirty="0" err="1" smtClean="0">
                <a:latin typeface="+mn-ea"/>
              </a:rPr>
              <a:t>귀무가설을</a:t>
            </a:r>
            <a:r>
              <a:rPr lang="ko-KR" altLang="en-US" sz="1600" dirty="0" smtClean="0">
                <a:latin typeface="+mn-ea"/>
              </a:rPr>
              <a:t> 기각</a:t>
            </a:r>
            <a:r>
              <a:rPr lang="en-US" altLang="ko-KR" sz="1600" dirty="0" smtClean="0">
                <a:latin typeface="+mn-ea"/>
              </a:rPr>
              <a:t>(Reject)</a:t>
            </a:r>
            <a:r>
              <a:rPr lang="ko-KR" altLang="en-US" sz="1600" dirty="0" smtClean="0">
                <a:latin typeface="+mn-ea"/>
              </a:rPr>
              <a:t>하게 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기각되는 범위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400" dirty="0"/>
              <a:t>확률분포에서 </a:t>
            </a:r>
            <a:r>
              <a:rPr lang="ko-KR" altLang="en-US" sz="1400" dirty="0" err="1"/>
              <a:t>귀무가설을</a:t>
            </a:r>
            <a:r>
              <a:rPr lang="ko-KR" altLang="en-US" sz="1400" dirty="0"/>
              <a:t> 기각하는 </a:t>
            </a:r>
            <a:r>
              <a:rPr lang="ko-KR" altLang="en-US" sz="1400" dirty="0" smtClean="0"/>
              <a:t>영역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기각역에</a:t>
            </a:r>
            <a:r>
              <a:rPr lang="ko-KR" altLang="en-US" sz="1400" dirty="0"/>
              <a:t> 검정통계량이 위치하면 </a:t>
            </a:r>
            <a:r>
              <a:rPr lang="ko-KR" altLang="en-US" sz="1400" dirty="0" err="1"/>
              <a:t>귀무가설을</a:t>
            </a:r>
            <a:r>
              <a:rPr lang="ko-KR" altLang="en-US" sz="1400" dirty="0"/>
              <a:t> 기각한다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양측검정인 경우 </a:t>
            </a:r>
            <a:r>
              <a:rPr lang="ko-KR" altLang="en-US" sz="1400" dirty="0" err="1"/>
              <a:t>기각역은</a:t>
            </a:r>
            <a:r>
              <a:rPr lang="ko-KR" altLang="en-US" sz="1400" dirty="0"/>
              <a:t> 유의수준 </a:t>
            </a:r>
            <a:r>
              <a:rPr lang="en-US" altLang="ko-KR" sz="1400" dirty="0" smtClean="0"/>
              <a:t>1/2 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단측검정인</a:t>
            </a:r>
            <a:r>
              <a:rPr lang="ko-KR" altLang="en-US" sz="1400" dirty="0"/>
              <a:t> 경우 </a:t>
            </a:r>
            <a:r>
              <a:rPr lang="ko-KR" altLang="en-US" sz="1400" dirty="0" err="1"/>
              <a:t>기각역은</a:t>
            </a:r>
            <a:r>
              <a:rPr lang="ko-KR" altLang="en-US" sz="1400" dirty="0"/>
              <a:t> 유의수준과 같다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800" dirty="0" smtClean="0"/>
              <a:t>신뢰구간</a:t>
            </a:r>
            <a:endParaRPr lang="ko-KR" altLang="en-US" sz="1800" dirty="0"/>
          </a:p>
          <a:p>
            <a:pPr lvl="1"/>
            <a:r>
              <a:rPr lang="ko-KR" altLang="en-US" sz="1400" dirty="0"/>
              <a:t>신뢰수준에 포함되는 </a:t>
            </a:r>
            <a:r>
              <a:rPr lang="en-US" altLang="ko-KR" sz="1400" dirty="0"/>
              <a:t>x</a:t>
            </a:r>
            <a:r>
              <a:rPr lang="ko-KR" altLang="en-US" sz="1400" dirty="0"/>
              <a:t>값 구간을 말한다</a:t>
            </a:r>
            <a:r>
              <a:rPr lang="en-US" altLang="ko-KR" sz="14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800" dirty="0" err="1">
                <a:latin typeface="+mn-ea"/>
              </a:rPr>
              <a:t>임계값</a:t>
            </a:r>
            <a:r>
              <a:rPr lang="en-US" altLang="ko-KR" sz="1800" dirty="0">
                <a:latin typeface="+mn-ea"/>
              </a:rPr>
              <a:t>(Critical value) </a:t>
            </a:r>
            <a:endParaRPr lang="ko-KR" altLang="en-US" sz="1800" dirty="0"/>
          </a:p>
          <a:p>
            <a:pPr lvl="1"/>
            <a:r>
              <a:rPr lang="ko-KR" altLang="en-US" sz="1400" dirty="0" err="1">
                <a:latin typeface="+mn-ea"/>
              </a:rPr>
              <a:t>귀무가설을</a:t>
            </a:r>
            <a:r>
              <a:rPr lang="ko-KR" altLang="en-US" sz="1400" dirty="0">
                <a:latin typeface="+mn-ea"/>
              </a:rPr>
              <a:t> 채택하거나 기각하는 </a:t>
            </a:r>
            <a:r>
              <a:rPr lang="ko-KR" altLang="en-US" sz="1400" dirty="0" smtClean="0">
                <a:latin typeface="+mn-ea"/>
              </a:rPr>
              <a:t>기준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신뢰구간에서 </a:t>
            </a:r>
            <a:r>
              <a:rPr lang="ko-KR" altLang="en-US" sz="1400" dirty="0" err="1"/>
              <a:t>기각역으로</a:t>
            </a:r>
            <a:r>
              <a:rPr lang="ko-KR" altLang="en-US" sz="1400" dirty="0"/>
              <a:t> 넘어가는 기준이 되는 </a:t>
            </a:r>
            <a:r>
              <a:rPr lang="en-US" altLang="ko-KR" sz="1400" dirty="0"/>
              <a:t>x</a:t>
            </a:r>
            <a:r>
              <a:rPr lang="ko-KR" altLang="en-US" sz="1400" dirty="0"/>
              <a:t>값을 말한다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800" dirty="0" err="1" smtClean="0">
                <a:latin typeface="+mn-ea"/>
              </a:rPr>
              <a:t>채택역</a:t>
            </a:r>
            <a:r>
              <a:rPr lang="en-US" altLang="ko-KR" sz="1800" dirty="0" smtClean="0">
                <a:latin typeface="+mn-ea"/>
              </a:rPr>
              <a:t>(Acceptance region)</a:t>
            </a:r>
          </a:p>
          <a:p>
            <a:pPr lvl="1"/>
            <a:r>
              <a:rPr lang="ko-KR" altLang="en-US" sz="1400" dirty="0" err="1">
                <a:latin typeface="+mn-ea"/>
              </a:rPr>
              <a:t>임계값을</a:t>
            </a:r>
            <a:r>
              <a:rPr lang="ko-KR" altLang="en-US" sz="1400" dirty="0">
                <a:latin typeface="+mn-ea"/>
              </a:rPr>
              <a:t> 기준으로 채택되는 </a:t>
            </a:r>
            <a:r>
              <a:rPr lang="ko-KR" altLang="en-US" sz="1400" dirty="0" smtClean="0">
                <a:latin typeface="+mn-ea"/>
              </a:rPr>
              <a:t>범위</a:t>
            </a:r>
            <a:endParaRPr lang="en-US" altLang="ko-KR" sz="1400" dirty="0" smtClean="0">
              <a:latin typeface="+mn-ea"/>
            </a:endParaRPr>
          </a:p>
          <a:p>
            <a:pPr lvl="1"/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47" y="4107050"/>
            <a:ext cx="4878098" cy="237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42155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양측검정</a:t>
            </a:r>
            <a:r>
              <a:rPr lang="en-US" altLang="ko-KR" sz="1800" dirty="0" smtClean="0"/>
              <a:t>(Sig.(2-sided))</a:t>
            </a:r>
            <a:endParaRPr lang="ko-KR" altLang="en-US" sz="1800" dirty="0"/>
          </a:p>
          <a:p>
            <a:pPr lvl="1"/>
            <a:r>
              <a:rPr lang="ko-KR" altLang="en-US" sz="1600" dirty="0" err="1"/>
              <a:t>귀무가설을</a:t>
            </a:r>
            <a:r>
              <a:rPr lang="ko-KR" altLang="en-US" sz="1600" dirty="0"/>
              <a:t> 기각하는 영역이 양쪽에 있는 검정을 말한다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대립가설이 </a:t>
            </a:r>
            <a:r>
              <a:rPr lang="en-US" altLang="ko-KR" sz="1600" dirty="0"/>
              <a:t>000</a:t>
            </a:r>
            <a:r>
              <a:rPr lang="ko-KR" altLang="en-US" sz="1600" dirty="0"/>
              <a:t>가 아니다</a:t>
            </a:r>
            <a:r>
              <a:rPr lang="en-US" altLang="ko-KR" sz="1600" dirty="0"/>
              <a:t>(</a:t>
            </a:r>
            <a:r>
              <a:rPr lang="ko-KR" altLang="en-US" sz="1600" dirty="0"/>
              <a:t>크거나 작다</a:t>
            </a:r>
            <a:r>
              <a:rPr lang="en-US" altLang="ko-KR" sz="1600" dirty="0"/>
              <a:t>) </a:t>
            </a:r>
            <a:r>
              <a:rPr lang="ko-KR" altLang="en-US" sz="1600" dirty="0"/>
              <a:t>라면 양측검정을 </a:t>
            </a:r>
            <a:r>
              <a:rPr lang="ko-KR" altLang="en-US" sz="1600" dirty="0" smtClean="0"/>
              <a:t>사용한다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예</a:t>
            </a:r>
            <a:r>
              <a:rPr lang="en-US" altLang="ko-KR" sz="1600" dirty="0" smtClean="0"/>
              <a:t>) ‘</a:t>
            </a:r>
            <a:r>
              <a:rPr lang="ko-KR" altLang="en-US" sz="1600" dirty="0" smtClean="0"/>
              <a:t>성별에 따라 만족도에 차이가 없다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와 같은 형식으로 방향성이 없는 경우 적용하는 검정방법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단측검정</a:t>
            </a:r>
            <a:r>
              <a:rPr lang="en-US" altLang="ko-KR" sz="1800" dirty="0"/>
              <a:t>(Sig</a:t>
            </a:r>
            <a:r>
              <a:rPr lang="en-US" altLang="ko-KR" sz="1800" dirty="0" smtClean="0"/>
              <a:t>.(1-sided))</a:t>
            </a:r>
            <a:endParaRPr lang="ko-KR" altLang="en-US" sz="1800" dirty="0"/>
          </a:p>
          <a:p>
            <a:pPr lvl="1"/>
            <a:r>
              <a:rPr lang="ko-KR" altLang="en-US" sz="1600" dirty="0" err="1"/>
              <a:t>귀무가설을</a:t>
            </a:r>
            <a:r>
              <a:rPr lang="ko-KR" altLang="en-US" sz="1600" dirty="0"/>
              <a:t> 기각하는 영역이 한쪽 끝에 있는 검정을 말한다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대립가설이 </a:t>
            </a:r>
            <a:r>
              <a:rPr lang="en-US" altLang="ko-KR" sz="1600" dirty="0"/>
              <a:t>000 </a:t>
            </a:r>
            <a:r>
              <a:rPr lang="ko-KR" altLang="en-US" sz="1600" dirty="0"/>
              <a:t>보다 작다 또는 크다 인 경우 </a:t>
            </a:r>
            <a:r>
              <a:rPr lang="ko-KR" altLang="en-US" sz="1600" dirty="0" err="1"/>
              <a:t>단측검정을</a:t>
            </a:r>
            <a:r>
              <a:rPr lang="ko-KR" altLang="en-US" sz="1600" dirty="0"/>
              <a:t> 사용한다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>
                <a:latin typeface="+mn-ea"/>
              </a:rPr>
              <a:t>어느 한쪽이 많거나 적은 가설인 </a:t>
            </a:r>
            <a:r>
              <a:rPr lang="ko-KR" altLang="en-US" sz="1600" dirty="0" smtClean="0">
                <a:latin typeface="+mn-ea"/>
              </a:rPr>
              <a:t>경우에 </a:t>
            </a:r>
            <a:r>
              <a:rPr lang="ko-KR" altLang="en-US" sz="1600" dirty="0" smtClean="0">
                <a:latin typeface="+mn-ea"/>
              </a:rPr>
              <a:t>해당한다</a:t>
            </a:r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40" y="2655420"/>
            <a:ext cx="37147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56239" y="2382666"/>
            <a:ext cx="6067450" cy="545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2006BA"/>
                </a:solidFill>
              </a:rPr>
              <a:t>H0 : </a:t>
            </a:r>
            <a:r>
              <a:rPr lang="ko-KR" altLang="en-US" sz="1400" dirty="0" smtClean="0">
                <a:solidFill>
                  <a:srgbClr val="2006BA"/>
                </a:solidFill>
              </a:rPr>
              <a:t>성별에 따라 만족도에 차이가 없다</a:t>
            </a:r>
            <a:r>
              <a:rPr lang="en-US" altLang="ko-KR" sz="1400" dirty="0" smtClean="0">
                <a:solidFill>
                  <a:srgbClr val="2006BA"/>
                </a:solidFill>
              </a:rPr>
              <a:t>(=</a:t>
            </a:r>
            <a:r>
              <a:rPr lang="ko-KR" altLang="en-US" sz="1400" dirty="0" smtClean="0">
                <a:solidFill>
                  <a:srgbClr val="2006BA"/>
                </a:solidFill>
              </a:rPr>
              <a:t>남녀 만족도가 같다</a:t>
            </a:r>
            <a:r>
              <a:rPr lang="en-US" altLang="ko-KR" sz="1400" dirty="0" smtClean="0">
                <a:solidFill>
                  <a:srgbClr val="2006BA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rgbClr val="2006BA"/>
                </a:solidFill>
              </a:rPr>
              <a:t>H1 : </a:t>
            </a:r>
            <a:r>
              <a:rPr lang="ko-KR" altLang="en-US" sz="1400" dirty="0" smtClean="0">
                <a:solidFill>
                  <a:srgbClr val="2006BA"/>
                </a:solidFill>
              </a:rPr>
              <a:t>성별에 따라 만족도에 차이가 있다</a:t>
            </a:r>
            <a:r>
              <a:rPr lang="en-US" altLang="ko-KR" sz="1400" dirty="0" smtClean="0">
                <a:solidFill>
                  <a:srgbClr val="2006BA"/>
                </a:solidFill>
              </a:rPr>
              <a:t>(=</a:t>
            </a:r>
            <a:r>
              <a:rPr lang="ko-KR" altLang="en-US" sz="1400" dirty="0" smtClean="0">
                <a:solidFill>
                  <a:srgbClr val="2006BA"/>
                </a:solidFill>
              </a:rPr>
              <a:t>남녀 만족도가 같지 않다</a:t>
            </a:r>
            <a:r>
              <a:rPr lang="en-US" altLang="ko-KR" sz="1400" dirty="0" smtClean="0">
                <a:solidFill>
                  <a:srgbClr val="2006BA"/>
                </a:solidFill>
              </a:rPr>
              <a:t>.)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98673" y="5238426"/>
            <a:ext cx="6067450" cy="836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2006BA"/>
                </a:solidFill>
              </a:rPr>
              <a:t>H0 : 1</a:t>
            </a:r>
            <a:r>
              <a:rPr lang="ko-KR" altLang="en-US" sz="1400" dirty="0" smtClean="0">
                <a:solidFill>
                  <a:srgbClr val="2006BA"/>
                </a:solidFill>
              </a:rPr>
              <a:t>일 생산되는 불량품의 개수는 평균 </a:t>
            </a:r>
            <a:r>
              <a:rPr lang="en-US" altLang="ko-KR" sz="1400" dirty="0" smtClean="0">
                <a:solidFill>
                  <a:srgbClr val="2006BA"/>
                </a:solidFill>
              </a:rPr>
              <a:t>30</a:t>
            </a:r>
            <a:r>
              <a:rPr lang="ko-KR" altLang="en-US" sz="1400" dirty="0" smtClean="0">
                <a:solidFill>
                  <a:srgbClr val="2006BA"/>
                </a:solidFill>
              </a:rPr>
              <a:t>개이다 </a:t>
            </a:r>
            <a:r>
              <a:rPr lang="en-US" altLang="ko-KR" sz="1400" dirty="0" smtClean="0">
                <a:solidFill>
                  <a:srgbClr val="2006BA"/>
                </a:solidFill>
              </a:rPr>
              <a:t>(</a:t>
            </a:r>
            <a:r>
              <a:rPr lang="el-GR" altLang="ko-KR" sz="1400" dirty="0" smtClean="0">
                <a:solidFill>
                  <a:srgbClr val="2006BA"/>
                </a:solidFill>
              </a:rPr>
              <a:t>μ</a:t>
            </a:r>
            <a:r>
              <a:rPr lang="en-US" altLang="ko-KR" sz="1400" dirty="0" smtClean="0">
                <a:solidFill>
                  <a:srgbClr val="2006BA"/>
                </a:solidFill>
              </a:rPr>
              <a:t>=30)</a:t>
            </a:r>
          </a:p>
          <a:p>
            <a:r>
              <a:rPr lang="en-US" altLang="ko-KR" sz="1400" dirty="0" smtClean="0">
                <a:solidFill>
                  <a:srgbClr val="2006BA"/>
                </a:solidFill>
              </a:rPr>
              <a:t>H1 : </a:t>
            </a:r>
            <a:r>
              <a:rPr lang="en-US" altLang="ko-KR" sz="1400" dirty="0">
                <a:solidFill>
                  <a:srgbClr val="2006BA"/>
                </a:solidFill>
              </a:rPr>
              <a:t>1</a:t>
            </a:r>
            <a:r>
              <a:rPr lang="ko-KR" altLang="en-US" sz="1400" dirty="0">
                <a:solidFill>
                  <a:srgbClr val="2006BA"/>
                </a:solidFill>
              </a:rPr>
              <a:t>일 생산되는 불량품의 개수는 평균 </a:t>
            </a:r>
            <a:r>
              <a:rPr lang="en-US" altLang="ko-KR" sz="1400" dirty="0">
                <a:solidFill>
                  <a:srgbClr val="2006BA"/>
                </a:solidFill>
              </a:rPr>
              <a:t>30</a:t>
            </a:r>
            <a:r>
              <a:rPr lang="ko-KR" altLang="en-US" sz="1400" dirty="0" smtClean="0">
                <a:solidFill>
                  <a:srgbClr val="2006BA"/>
                </a:solidFill>
              </a:rPr>
              <a:t>개 이하이다 </a:t>
            </a:r>
            <a:r>
              <a:rPr lang="en-US" altLang="ko-KR" sz="1400" dirty="0">
                <a:solidFill>
                  <a:srgbClr val="2006BA"/>
                </a:solidFill>
              </a:rPr>
              <a:t>(</a:t>
            </a:r>
            <a:r>
              <a:rPr lang="el-GR" altLang="ko-KR" sz="1400" dirty="0" smtClean="0">
                <a:solidFill>
                  <a:srgbClr val="2006BA"/>
                </a:solidFill>
              </a:rPr>
              <a:t>μ</a:t>
            </a:r>
            <a:r>
              <a:rPr lang="en-US" altLang="ko-KR" sz="1400" dirty="0" smtClean="0">
                <a:solidFill>
                  <a:srgbClr val="2006BA"/>
                </a:solidFill>
              </a:rPr>
              <a:t>&lt;30) </a:t>
            </a:r>
          </a:p>
          <a:p>
            <a:r>
              <a:rPr lang="en-US" altLang="ko-KR" sz="1400" dirty="0" smtClean="0">
                <a:solidFill>
                  <a:srgbClr val="2006BA"/>
                </a:solidFill>
              </a:rPr>
              <a:t>      </a:t>
            </a:r>
            <a:r>
              <a:rPr lang="ko-KR" altLang="en-US" sz="1400" dirty="0" smtClean="0">
                <a:solidFill>
                  <a:srgbClr val="2006BA"/>
                </a:solidFill>
              </a:rPr>
              <a:t>또는 </a:t>
            </a:r>
            <a:r>
              <a:rPr lang="en-US" altLang="ko-KR" sz="1400" dirty="0">
                <a:solidFill>
                  <a:srgbClr val="2006BA"/>
                </a:solidFill>
              </a:rPr>
              <a:t>1</a:t>
            </a:r>
            <a:r>
              <a:rPr lang="ko-KR" altLang="en-US" sz="1400" dirty="0">
                <a:solidFill>
                  <a:srgbClr val="2006BA"/>
                </a:solidFill>
              </a:rPr>
              <a:t>일 생산되는 불량품의 개수는 평균 </a:t>
            </a:r>
            <a:r>
              <a:rPr lang="en-US" altLang="ko-KR" sz="1400" dirty="0">
                <a:solidFill>
                  <a:srgbClr val="2006BA"/>
                </a:solidFill>
              </a:rPr>
              <a:t>30</a:t>
            </a:r>
            <a:r>
              <a:rPr lang="ko-KR" altLang="en-US" sz="1400" dirty="0" smtClean="0">
                <a:solidFill>
                  <a:srgbClr val="2006BA"/>
                </a:solidFill>
              </a:rPr>
              <a:t>개 이상이다 </a:t>
            </a:r>
            <a:r>
              <a:rPr lang="en-US" altLang="ko-KR" sz="1400" dirty="0">
                <a:solidFill>
                  <a:srgbClr val="2006BA"/>
                </a:solidFill>
              </a:rPr>
              <a:t>(</a:t>
            </a:r>
            <a:r>
              <a:rPr lang="el-GR" altLang="ko-KR" sz="1400" dirty="0" smtClean="0">
                <a:solidFill>
                  <a:srgbClr val="2006BA"/>
                </a:solidFill>
              </a:rPr>
              <a:t>μ</a:t>
            </a:r>
            <a:r>
              <a:rPr lang="en-US" altLang="ko-KR" sz="1400" dirty="0" smtClean="0">
                <a:solidFill>
                  <a:srgbClr val="2006BA"/>
                </a:solidFill>
              </a:rPr>
              <a:t>&gt;30)</a:t>
            </a:r>
            <a:endParaRPr lang="en-US" altLang="ko-KR" sz="1400" dirty="0">
              <a:solidFill>
                <a:srgbClr val="200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51695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좌측검정</a:t>
            </a:r>
            <a:endParaRPr lang="ko-KR" altLang="en-US" sz="1800" dirty="0"/>
          </a:p>
          <a:p>
            <a:pPr lvl="1"/>
            <a:r>
              <a:rPr lang="ko-KR" altLang="en-US" sz="1600" dirty="0" err="1"/>
              <a:t>단측검정</a:t>
            </a:r>
            <a:r>
              <a:rPr lang="ko-KR" altLang="en-US" sz="1600" dirty="0"/>
              <a:t> 중 하나로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귀무가설을</a:t>
            </a:r>
            <a:r>
              <a:rPr lang="ko-KR" altLang="en-US" sz="1600" dirty="0"/>
              <a:t> 기각하는 영역이 왼쪽에 있는 검정을 말한다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대립가설이 </a:t>
            </a:r>
            <a:r>
              <a:rPr lang="en-US" altLang="ko-KR" sz="1600" dirty="0"/>
              <a:t>000 </a:t>
            </a:r>
            <a:r>
              <a:rPr lang="ko-KR" altLang="en-US" sz="1600" dirty="0"/>
              <a:t>보다 작다 인 경우 좌측검정을 사용한다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000" dirty="0">
                <a:latin typeface="+mn-ea"/>
              </a:rPr>
              <a:t>우측검정</a:t>
            </a:r>
          </a:p>
          <a:p>
            <a:pPr lvl="1"/>
            <a:r>
              <a:rPr lang="ko-KR" altLang="en-US" sz="1600" dirty="0" err="1">
                <a:latin typeface="+mn-ea"/>
              </a:rPr>
              <a:t>단측검정</a:t>
            </a:r>
            <a:r>
              <a:rPr lang="ko-KR" altLang="en-US" sz="1600" dirty="0">
                <a:latin typeface="+mn-ea"/>
              </a:rPr>
              <a:t> 중 하나로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귀무가설을</a:t>
            </a:r>
            <a:r>
              <a:rPr lang="ko-KR" altLang="en-US" sz="1600" dirty="0">
                <a:latin typeface="+mn-ea"/>
              </a:rPr>
              <a:t> 기각하는 영역이 오른쪽에 있는 검정을 말한다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latin typeface="+mn-ea"/>
              </a:rPr>
              <a:t>대립가설이 </a:t>
            </a:r>
            <a:r>
              <a:rPr lang="en-US" altLang="ko-KR" sz="1600" dirty="0">
                <a:latin typeface="+mn-ea"/>
              </a:rPr>
              <a:t>000 </a:t>
            </a:r>
            <a:r>
              <a:rPr lang="ko-KR" altLang="en-US" sz="1600" dirty="0">
                <a:latin typeface="+mn-ea"/>
              </a:rPr>
              <a:t>보다 크다 인 경우 우측검정을 사용한다</a:t>
            </a:r>
            <a:endParaRPr lang="en-US" altLang="ko-KR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210" y="1757282"/>
            <a:ext cx="37909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210" y="4049094"/>
            <a:ext cx="37814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2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51695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가설 검정 오류</a:t>
            </a:r>
            <a:endParaRPr lang="ko-KR" altLang="en-US" sz="1800" dirty="0"/>
          </a:p>
          <a:p>
            <a:pPr lvl="1"/>
            <a:r>
              <a:rPr lang="ko-KR" altLang="en-US" sz="1600" dirty="0" smtClean="0"/>
              <a:t>제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종 오류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귀무가설이</a:t>
            </a:r>
            <a:r>
              <a:rPr lang="ko-KR" altLang="en-US" sz="1600" dirty="0" smtClean="0"/>
              <a:t> 참인데도 불구하고 </a:t>
            </a:r>
            <a:r>
              <a:rPr lang="ko-KR" altLang="en-US" sz="1600" dirty="0" err="1" smtClean="0"/>
              <a:t>귀무가설을</a:t>
            </a:r>
            <a:r>
              <a:rPr lang="ko-KR" altLang="en-US" sz="1600" dirty="0" smtClean="0"/>
              <a:t> 기각하는 오류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제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종 오류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귀무가설이</a:t>
            </a:r>
            <a:r>
              <a:rPr lang="ko-KR" altLang="en-US" sz="1600" dirty="0" smtClean="0"/>
              <a:t> 거짓인데도 불구하고 </a:t>
            </a:r>
            <a:r>
              <a:rPr lang="ko-KR" altLang="en-US" sz="1600" dirty="0" err="1" smtClean="0"/>
              <a:t>귀무가설을</a:t>
            </a:r>
            <a:r>
              <a:rPr lang="ko-KR" altLang="en-US" sz="1600" dirty="0" smtClean="0"/>
              <a:t> 채택하는 오류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제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종 오류를 범할 확률은 </a:t>
            </a:r>
            <a:r>
              <a:rPr lang="el-GR" altLang="ko-KR" sz="1600" dirty="0" smtClean="0"/>
              <a:t>α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표현하고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종 오류를 범할 확률은 </a:t>
            </a:r>
            <a:r>
              <a:rPr lang="el-GR" altLang="ko-KR" sz="1600" dirty="0" smtClean="0"/>
              <a:t>β</a:t>
            </a:r>
            <a:r>
              <a:rPr lang="ko-KR" altLang="en-US" sz="1600" dirty="0" smtClean="0"/>
              <a:t>로 표현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제</a:t>
            </a:r>
            <a:r>
              <a:rPr lang="en-US" altLang="ko-KR" sz="1600" dirty="0"/>
              <a:t>1</a:t>
            </a:r>
            <a:r>
              <a:rPr lang="ko-KR" altLang="en-US" sz="1600" dirty="0"/>
              <a:t>종 오류를 범할 </a:t>
            </a:r>
            <a:r>
              <a:rPr lang="ko-KR" altLang="en-US" sz="1600" dirty="0" smtClean="0"/>
              <a:t>확률 </a:t>
            </a:r>
            <a:r>
              <a:rPr lang="el-GR" altLang="ko-KR" sz="1600" dirty="0" smtClean="0"/>
              <a:t>α</a:t>
            </a:r>
            <a:r>
              <a:rPr lang="ko-KR" altLang="en-US" sz="1600" dirty="0" smtClean="0"/>
              <a:t>는 유의수준</a:t>
            </a:r>
            <a:r>
              <a:rPr lang="en-US" altLang="ko-KR" sz="1600" dirty="0" smtClean="0"/>
              <a:t>(Significant level)</a:t>
            </a:r>
          </a:p>
          <a:p>
            <a:pPr lvl="1"/>
            <a:r>
              <a:rPr lang="ko-KR" altLang="en-US" sz="1600" dirty="0"/>
              <a:t>제</a:t>
            </a:r>
            <a:r>
              <a:rPr lang="en-US" altLang="ko-KR" sz="1600" dirty="0"/>
              <a:t>2</a:t>
            </a:r>
            <a:r>
              <a:rPr lang="ko-KR" altLang="en-US" sz="1600" dirty="0"/>
              <a:t>종 오류를 </a:t>
            </a:r>
            <a:r>
              <a:rPr lang="ko-KR" altLang="en-US" sz="1600" dirty="0" smtClean="0"/>
              <a:t>범하지 않을 확률 </a:t>
            </a:r>
            <a:r>
              <a:rPr lang="en-US" altLang="ko-KR" sz="1600" dirty="0" smtClean="0"/>
              <a:t>1-</a:t>
            </a:r>
            <a:r>
              <a:rPr lang="el-GR" altLang="ko-KR" sz="1600" dirty="0"/>
              <a:t> </a:t>
            </a:r>
            <a:r>
              <a:rPr lang="el-GR" altLang="ko-KR" sz="1600" dirty="0" smtClean="0"/>
              <a:t>β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검정력</a:t>
            </a:r>
            <a:r>
              <a:rPr lang="en-US" altLang="ko-KR" sz="1600" dirty="0" smtClean="0"/>
              <a:t>(Power of the test)</a:t>
            </a:r>
          </a:p>
          <a:p>
            <a:pPr lvl="1"/>
            <a:r>
              <a:rPr lang="ko-KR" altLang="en-US" sz="1600" dirty="0" err="1" smtClean="0"/>
              <a:t>귀무가설의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채택역을</a:t>
            </a:r>
            <a:r>
              <a:rPr lang="ko-KR" altLang="en-US" sz="1600" dirty="0" smtClean="0"/>
              <a:t> 크게 하면 제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종 오류는 적어지나 제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종 오류는 커지고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귀무가설의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채택역을</a:t>
            </a:r>
            <a:r>
              <a:rPr lang="ko-KR" altLang="en-US" sz="1600" dirty="0" smtClean="0"/>
              <a:t> 작게 하면 제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종 오류는 적어지나 제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종 오류가 커진다</a:t>
            </a:r>
            <a:endParaRPr lang="en-US" altLang="ko-KR" sz="1600" dirty="0" smtClean="0"/>
          </a:p>
          <a:p>
            <a:r>
              <a:rPr lang="ko-KR" altLang="en-US" sz="2000" dirty="0" err="1" smtClean="0"/>
              <a:t>검정력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Power of the </a:t>
            </a:r>
            <a:r>
              <a:rPr lang="en-US" altLang="ko-KR" sz="2000" dirty="0" smtClean="0"/>
              <a:t>test)</a:t>
            </a:r>
          </a:p>
          <a:p>
            <a:pPr lvl="1"/>
            <a:r>
              <a:rPr lang="ko-KR" altLang="en-US" sz="1600" dirty="0" smtClean="0"/>
              <a:t>대립가설이 맞을 때 </a:t>
            </a:r>
            <a:r>
              <a:rPr lang="ko-KR" altLang="en-US" sz="1600" dirty="0" err="1" smtClean="0"/>
              <a:t>귀무가설을</a:t>
            </a:r>
            <a:r>
              <a:rPr lang="ko-KR" altLang="en-US" sz="1600" dirty="0" smtClean="0"/>
              <a:t> 기각할 확률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87058"/>
              </p:ext>
            </p:extLst>
          </p:nvPr>
        </p:nvGraphicFramePr>
        <p:xfrm>
          <a:off x="1361291" y="2092273"/>
          <a:ext cx="7100784" cy="1084368"/>
        </p:xfrm>
        <a:graphic>
          <a:graphicData uri="http://schemas.openxmlformats.org/drawingml/2006/table">
            <a:tbl>
              <a:tblPr/>
              <a:tblGrid>
                <a:gridCol w="2122242"/>
                <a:gridCol w="2393530"/>
                <a:gridCol w="2585012"/>
              </a:tblGrid>
              <a:tr h="289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귀무가설</a:t>
                      </a:r>
                      <a:r>
                        <a:rPr lang="en-US" altLang="ko-KR" sz="1400" dirty="0" smtClean="0"/>
                        <a:t>(H0) </a:t>
                      </a:r>
                      <a:r>
                        <a:rPr lang="ko-KR" altLang="en-US" sz="1400" dirty="0" smtClean="0"/>
                        <a:t>참인 경우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연구가설</a:t>
                      </a:r>
                      <a:r>
                        <a:rPr lang="en-US" altLang="ko-KR" sz="1400" dirty="0" smtClean="0"/>
                        <a:t>(H1) </a:t>
                      </a:r>
                      <a:r>
                        <a:rPr lang="ko-KR" altLang="en-US" sz="1400" dirty="0" smtClean="0"/>
                        <a:t>참인 경우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귀무가설</a:t>
                      </a:r>
                      <a:r>
                        <a:rPr lang="en-US" altLang="ko-KR" sz="1400" dirty="0" smtClean="0"/>
                        <a:t>(H0) </a:t>
                      </a:r>
                      <a:r>
                        <a:rPr lang="ko-KR" altLang="en-US" sz="1400" dirty="0" smtClean="0"/>
                        <a:t>채택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문제 없음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제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종 오류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연구가설</a:t>
                      </a:r>
                      <a:r>
                        <a:rPr lang="en-US" altLang="ko-KR" sz="1400" dirty="0" smtClean="0"/>
                        <a:t>(H1)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채택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종 오류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문제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19837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검정 </a:t>
            </a:r>
            <a:r>
              <a:rPr lang="ko-KR" altLang="en-US" sz="1800" dirty="0" smtClean="0"/>
              <a:t>통계량</a:t>
            </a:r>
            <a:r>
              <a:rPr lang="en-US" altLang="ko-KR" sz="1800" dirty="0" smtClean="0"/>
              <a:t>(</a:t>
            </a:r>
            <a:r>
              <a:rPr lang="en-US" altLang="ko-KR" sz="1800" dirty="0" smtClean="0"/>
              <a:t>Test statistic)</a:t>
            </a:r>
            <a:endParaRPr lang="ko-KR" altLang="en-US" sz="1800" dirty="0"/>
          </a:p>
          <a:p>
            <a:pPr lvl="1"/>
            <a:r>
              <a:rPr lang="ko-KR" altLang="en-US" sz="1600" dirty="0" smtClean="0"/>
              <a:t>가설을 검정하기 위해 수집된 데이터로부터 계산된 통계량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가설 검정에서 </a:t>
            </a:r>
            <a:r>
              <a:rPr lang="ko-KR" altLang="en-US" sz="1600" dirty="0" err="1" smtClean="0"/>
              <a:t>기각역을</a:t>
            </a:r>
            <a:r>
              <a:rPr lang="ko-KR" altLang="en-US" sz="1600" dirty="0" smtClean="0"/>
              <a:t> 결정하는 기준이 되는 통계량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검정 통계량은 유의수준 </a:t>
            </a:r>
            <a:r>
              <a:rPr lang="el-GR" altLang="ko-KR" sz="1600" dirty="0" smtClean="0"/>
              <a:t>α</a:t>
            </a:r>
            <a:r>
              <a:rPr lang="ko-KR" altLang="en-US" sz="1600" dirty="0" smtClean="0"/>
              <a:t>의 값과 비교하여 </a:t>
            </a:r>
            <a:r>
              <a:rPr lang="ko-KR" altLang="en-US" sz="1600" dirty="0" err="1" smtClean="0"/>
              <a:t>귀무가설</a:t>
            </a:r>
            <a:r>
              <a:rPr lang="ko-KR" altLang="en-US" sz="1600" dirty="0" smtClean="0"/>
              <a:t> 기각 혹은 채택 여부를 결정하게 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검정 통계량은 분석 방법에 따라서 달라지는데 상관분석은 </a:t>
            </a:r>
            <a:r>
              <a:rPr lang="en-US" altLang="ko-KR" sz="1600" dirty="0" smtClean="0"/>
              <a:t>r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회귀분석은 </a:t>
            </a:r>
            <a:r>
              <a:rPr lang="en-US" altLang="ko-KR" sz="1600" dirty="0" smtClean="0"/>
              <a:t>t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T</a:t>
            </a:r>
            <a:r>
              <a:rPr lang="ko-KR" altLang="en-US" sz="1600" dirty="0" smtClean="0"/>
              <a:t>검정은 </a:t>
            </a:r>
            <a:r>
              <a:rPr lang="en-US" altLang="ko-KR" sz="1600" dirty="0" smtClean="0"/>
              <a:t>t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분산분석은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카이제곱은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</a:t>
            </a:r>
            <a:r>
              <a:rPr lang="en-US" altLang="ko-KR" sz="1600" baseline="30000" dirty="0" smtClean="0"/>
              <a:t>2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등으로 나타난다</a:t>
            </a:r>
            <a:r>
              <a:rPr lang="en-US" altLang="ko-KR" sz="2000" dirty="0" smtClean="0"/>
              <a:t> </a:t>
            </a:r>
            <a:endParaRPr lang="ko-KR" altLang="ko-KR" sz="1800" dirty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4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51695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정규분포</a:t>
            </a:r>
            <a:r>
              <a:rPr lang="en-US" altLang="ko-KR" sz="2000" dirty="0" smtClean="0"/>
              <a:t>(Normal Distribution)</a:t>
            </a:r>
          </a:p>
          <a:p>
            <a:pPr lvl="1"/>
            <a:r>
              <a:rPr lang="ko-KR" altLang="en-US" sz="1600" dirty="0" smtClean="0"/>
              <a:t>도수분포곡선이 평균값을 중앙으로 하여 좌우대칭인 종 모양</a:t>
            </a:r>
            <a:r>
              <a:rPr lang="en-US" altLang="ko-KR" sz="1600" dirty="0" smtClean="0"/>
              <a:t>(Bell-shape)</a:t>
            </a:r>
            <a:endParaRPr lang="en-US" altLang="ko-KR" sz="1600" dirty="0"/>
          </a:p>
          <a:p>
            <a:pPr lvl="1"/>
            <a:r>
              <a:rPr lang="ko-KR" altLang="en-US" sz="1600" dirty="0" err="1" smtClean="0"/>
              <a:t>가우스분포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가우스곡선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정규분포는 평균과 표준편차에 의해서 그래프의 모양과 위치가 결정된다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데이터의 분포가 평균을 중심으로 많은 데이터가  모여 있는 특성을 보인다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‘</a:t>
            </a:r>
            <a:r>
              <a:rPr lang="ko-KR" altLang="en-US" sz="1600" dirty="0" smtClean="0"/>
              <a:t>중심 극한의 정리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에 의해서 데이터의 수가 많아질수록 정규분포를 따른다고 할 수 있다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정규성을</a:t>
            </a:r>
            <a:r>
              <a:rPr lang="ko-KR" altLang="en-US" sz="1600" dirty="0" smtClean="0"/>
              <a:t> 전제로 하는 분석기법을 적용하기 위해서는 </a:t>
            </a:r>
            <a:r>
              <a:rPr lang="ko-KR" altLang="en-US" sz="1600" dirty="0" err="1"/>
              <a:t>정</a:t>
            </a:r>
            <a:r>
              <a:rPr lang="ko-KR" altLang="en-US" sz="1600" dirty="0" err="1" smtClean="0"/>
              <a:t>규성</a:t>
            </a:r>
            <a:r>
              <a:rPr lang="ko-KR" altLang="en-US" sz="1600" dirty="0" smtClean="0"/>
              <a:t> 검증을 수행해야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정규분포의 확률을 구하기 위해서 평균을 </a:t>
            </a:r>
            <a:r>
              <a:rPr lang="en-US" altLang="ko-KR" sz="1600" dirty="0" smtClean="0"/>
              <a:t>0, </a:t>
            </a:r>
            <a:r>
              <a:rPr lang="ko-KR" altLang="en-US" sz="1600" dirty="0" smtClean="0"/>
              <a:t>표준편차를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고정하여 표준화한 결과를 표준정규분포하고 한다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94750"/>
              </p:ext>
            </p:extLst>
          </p:nvPr>
        </p:nvGraphicFramePr>
        <p:xfrm>
          <a:off x="1314795" y="3592176"/>
          <a:ext cx="4497069" cy="2438400"/>
        </p:xfrm>
        <a:graphic>
          <a:graphicData uri="http://schemas.openxmlformats.org/drawingml/2006/table">
            <a:tbl>
              <a:tblPr/>
              <a:tblGrid>
                <a:gridCol w="1005767"/>
                <a:gridCol w="3491302"/>
              </a:tblGrid>
              <a:tr h="281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특징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연속 변수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분포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평균을 중심으로 좌우대칭인 종 모양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대표값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평균 </a:t>
                      </a:r>
                      <a:r>
                        <a:rPr lang="en-US" altLang="ko-KR" sz="1400" dirty="0" smtClean="0"/>
                        <a:t>= </a:t>
                      </a:r>
                      <a:r>
                        <a:rPr lang="ko-KR" altLang="en-US" sz="1400" dirty="0" smtClean="0"/>
                        <a:t>중앙값 </a:t>
                      </a:r>
                      <a:r>
                        <a:rPr lang="en-US" altLang="ko-KR" sz="1400" dirty="0" smtClean="0"/>
                        <a:t>= </a:t>
                      </a:r>
                      <a:r>
                        <a:rPr lang="ko-KR" altLang="en-US" sz="1400" dirty="0" err="1" smtClean="0"/>
                        <a:t>최빈값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왜도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첨도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왜도 </a:t>
                      </a:r>
                      <a:r>
                        <a:rPr lang="en-US" altLang="ko-KR" sz="1400" dirty="0" smtClean="0"/>
                        <a:t>=0, </a:t>
                      </a:r>
                      <a:r>
                        <a:rPr lang="ko-KR" altLang="en-US" sz="1400" dirty="0" smtClean="0"/>
                        <a:t>첨도 </a:t>
                      </a:r>
                      <a:r>
                        <a:rPr lang="en-US" altLang="ko-KR" sz="1400" dirty="0" smtClean="0"/>
                        <a:t>=0  </a:t>
                      </a:r>
                      <a:r>
                        <a:rPr lang="ko-KR" altLang="en-US" sz="1400" dirty="0" smtClean="0"/>
                        <a:t>또는 </a:t>
                      </a:r>
                      <a:r>
                        <a:rPr lang="en-US" altLang="ko-KR" sz="14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표준편차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az-Cyrl-AZ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б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에 의해서 모양이 달라진다</a:t>
                      </a: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평균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l-GR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μ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의해서 위치가 달라진다</a:t>
                      </a: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넓이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정규분포의 전체 면적은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이다</a:t>
                      </a: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69803" y="4273459"/>
            <a:ext cx="5176434" cy="1274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002060"/>
                </a:solidFill>
              </a:rPr>
              <a:t>중심극한정리</a:t>
            </a:r>
            <a:r>
              <a:rPr lang="en-US" altLang="ko-KR" sz="1400" dirty="0" smtClean="0">
                <a:solidFill>
                  <a:srgbClr val="002060"/>
                </a:solidFill>
              </a:rPr>
              <a:t>(The Central Limit Theorem)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표본의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크기가 커질수록 근사적으로 표본의 평균이 모평균과 같고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분산이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모분산과</a:t>
            </a:r>
            <a:r>
              <a:rPr lang="ko-KR" altLang="en-US" sz="1400" dirty="0" smtClean="0">
                <a:solidFill>
                  <a:schemeClr val="tx1"/>
                </a:solidFill>
              </a:rPr>
              <a:t> 같은 정규분포를 취한다는 이론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일반적으로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n≥30 </a:t>
            </a:r>
            <a:r>
              <a:rPr lang="ko-KR" altLang="en-US" sz="1400" dirty="0" smtClean="0">
                <a:solidFill>
                  <a:schemeClr val="tx1"/>
                </a:solidFill>
              </a:rPr>
              <a:t>인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경우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4" y="956650"/>
            <a:ext cx="116176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b="1" dirty="0"/>
              <a:t>기초 통계</a:t>
            </a:r>
            <a:r>
              <a:rPr lang="en-US" altLang="ko-KR" b="1" dirty="0"/>
              <a:t>(descriptive statistics</a:t>
            </a:r>
            <a:r>
              <a:rPr lang="en-US" altLang="ko-KR" b="1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/>
              <a:t>데이터에 대한 통계적 자료분석에 앞서 데이터의 대략적인 통계적 수치를 계산해 봄으로써 데이터에 대한 대략적인 이해와 앞으로 진행될 분석에 대한 </a:t>
            </a:r>
            <a:r>
              <a:rPr lang="en-US" altLang="ko-KR" dirty="0"/>
              <a:t>insight </a:t>
            </a:r>
            <a:r>
              <a:rPr lang="ko-KR" altLang="ko-KR" dirty="0"/>
              <a:t>얻기 위한 분석방법이다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b="1" dirty="0"/>
              <a:t>변수 </a:t>
            </a:r>
            <a:r>
              <a:rPr lang="en-US" altLang="ko-KR" b="1" dirty="0"/>
              <a:t>(Variable)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 smtClean="0"/>
              <a:t>수집된 </a:t>
            </a:r>
            <a:r>
              <a:rPr lang="ko-KR" altLang="ko-KR" dirty="0"/>
              <a:t>자료에서 관심의 대상이 되는 특성이나 관측된 결과로서 주어지는 </a:t>
            </a:r>
            <a:r>
              <a:rPr lang="ko-KR" altLang="ko-KR" dirty="0" smtClean="0"/>
              <a:t>특성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b="1" dirty="0"/>
              <a:t>변수의 유형 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 err="1"/>
              <a:t>질적변수</a:t>
            </a:r>
            <a:r>
              <a:rPr lang="en-US" altLang="ko-KR" dirty="0"/>
              <a:t>(Qualitative Variable) </a:t>
            </a:r>
            <a:r>
              <a:rPr lang="ko-KR" altLang="ko-KR" dirty="0"/>
              <a:t>또는 범주형 변수</a:t>
            </a:r>
            <a:r>
              <a:rPr lang="en-US" altLang="ko-KR" dirty="0"/>
              <a:t>(</a:t>
            </a:r>
            <a:r>
              <a:rPr lang="en-US" altLang="ko-KR" dirty="0" err="1"/>
              <a:t>Categorial</a:t>
            </a:r>
            <a:r>
              <a:rPr lang="en-US" altLang="ko-KR" dirty="0"/>
              <a:t> Variable</a:t>
            </a:r>
            <a:r>
              <a:rPr lang="en-US" altLang="ko-KR" dirty="0" smtClean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특성을 </a:t>
            </a:r>
            <a:r>
              <a:rPr lang="ko-KR" altLang="en-US" dirty="0"/>
              <a:t>범주로 구분해서 나타내는 변수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예</a:t>
            </a:r>
            <a:r>
              <a:rPr lang="en-US" altLang="ko-KR" dirty="0"/>
              <a:t>&gt; </a:t>
            </a:r>
            <a:r>
              <a:rPr lang="ko-KR" altLang="en-US" dirty="0"/>
              <a:t>성별구분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:1 , </a:t>
            </a:r>
            <a:r>
              <a:rPr lang="ko-KR" altLang="en-US" dirty="0"/>
              <a:t>여자 </a:t>
            </a:r>
            <a:r>
              <a:rPr lang="en-US" altLang="ko-KR" dirty="0"/>
              <a:t>:2) ,  </a:t>
            </a:r>
            <a:r>
              <a:rPr lang="ko-KR" altLang="en-US" dirty="0"/>
              <a:t>소득수준 </a:t>
            </a:r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하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 err="1" smtClean="0"/>
              <a:t>양적변수</a:t>
            </a:r>
            <a:r>
              <a:rPr lang="en-US" altLang="ko-KR" dirty="0"/>
              <a:t>(</a:t>
            </a:r>
            <a:r>
              <a:rPr lang="en-US" altLang="ko-KR" dirty="0" err="1"/>
              <a:t>Quantative</a:t>
            </a:r>
            <a:r>
              <a:rPr lang="en-US" altLang="ko-KR" dirty="0"/>
              <a:t> Variable) – </a:t>
            </a:r>
            <a:r>
              <a:rPr lang="ko-KR" altLang="ko-KR" dirty="0" err="1"/>
              <a:t>연속형</a:t>
            </a:r>
            <a:r>
              <a:rPr lang="ko-KR" altLang="ko-KR" dirty="0"/>
              <a:t> 변수</a:t>
            </a:r>
            <a:r>
              <a:rPr lang="en-US" altLang="ko-KR" dirty="0"/>
              <a:t>(continuous Variable), </a:t>
            </a:r>
            <a:r>
              <a:rPr lang="ko-KR" altLang="ko-KR" dirty="0" err="1"/>
              <a:t>이산형</a:t>
            </a:r>
            <a:r>
              <a:rPr lang="ko-KR" altLang="ko-KR" dirty="0"/>
              <a:t> 변수</a:t>
            </a:r>
            <a:r>
              <a:rPr lang="en-US" altLang="ko-KR" dirty="0"/>
              <a:t>(Discrete Variable</a:t>
            </a:r>
            <a:r>
              <a:rPr lang="en-US" altLang="ko-KR" dirty="0" smtClean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양적변수</a:t>
            </a:r>
            <a:r>
              <a:rPr lang="ko-KR" altLang="en-US" dirty="0" smtClean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관심대상이 되는 특성을 수치로 나타내는 변수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예</a:t>
            </a:r>
            <a:r>
              <a:rPr lang="en-US" altLang="ko-KR" dirty="0"/>
              <a:t>&gt; </a:t>
            </a:r>
            <a:r>
              <a:rPr lang="ko-KR" altLang="en-US" dirty="0"/>
              <a:t>몸무게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환자의 나이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독립변수 </a:t>
            </a:r>
            <a:r>
              <a:rPr lang="en-US" altLang="ko-KR" dirty="0"/>
              <a:t>: </a:t>
            </a:r>
            <a:r>
              <a:rPr lang="ko-KR" altLang="en-US" dirty="0"/>
              <a:t>다른 변수에 영향을 주는 변수 </a:t>
            </a:r>
            <a:r>
              <a:rPr lang="en-US" altLang="ko-KR" dirty="0"/>
              <a:t>(</a:t>
            </a:r>
            <a:r>
              <a:rPr lang="ko-KR" altLang="en-US" dirty="0"/>
              <a:t>원인변수</a:t>
            </a:r>
            <a:r>
              <a:rPr lang="en-US" altLang="ko-KR" dirty="0"/>
              <a:t>, </a:t>
            </a:r>
            <a:r>
              <a:rPr lang="ko-KR" altLang="en-US" dirty="0"/>
              <a:t>설명변수</a:t>
            </a:r>
            <a:r>
              <a:rPr lang="en-US" altLang="ko-KR" dirty="0"/>
              <a:t>, </a:t>
            </a:r>
            <a:r>
              <a:rPr lang="ko-KR" altLang="en-US" dirty="0"/>
              <a:t>예측변수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종속변수 </a:t>
            </a:r>
            <a:r>
              <a:rPr lang="en-US" altLang="ko-KR" dirty="0"/>
              <a:t>: </a:t>
            </a:r>
            <a:r>
              <a:rPr lang="ko-KR" altLang="en-US" dirty="0"/>
              <a:t>다른 변수에 영향을 받는 변수 </a:t>
            </a:r>
            <a:r>
              <a:rPr lang="en-US" altLang="ko-KR" dirty="0"/>
              <a:t>(</a:t>
            </a:r>
            <a:r>
              <a:rPr lang="ko-KR" altLang="en-US" dirty="0"/>
              <a:t>결과변수</a:t>
            </a:r>
            <a:r>
              <a:rPr lang="en-US" altLang="ko-KR" dirty="0"/>
              <a:t>, </a:t>
            </a:r>
            <a:r>
              <a:rPr lang="ko-KR" altLang="en-US" dirty="0" err="1"/>
              <a:t>피설명변수</a:t>
            </a:r>
            <a:r>
              <a:rPr lang="en-US" altLang="ko-KR" dirty="0"/>
              <a:t>, </a:t>
            </a:r>
            <a:r>
              <a:rPr lang="ko-KR" altLang="en-US" dirty="0" err="1"/>
              <a:t>피예측변수</a:t>
            </a:r>
            <a:r>
              <a:rPr lang="en-US" altLang="ko-KR" dirty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예</a:t>
            </a:r>
            <a:r>
              <a:rPr lang="en-US" altLang="ko-KR" dirty="0"/>
              <a:t>&gt; '</a:t>
            </a:r>
            <a:r>
              <a:rPr lang="ko-KR" altLang="en-US" dirty="0"/>
              <a:t>흡연은 폐암을 유발한다</a:t>
            </a:r>
            <a:r>
              <a:rPr lang="en-US" altLang="ko-KR" dirty="0"/>
              <a:t>'</a:t>
            </a:r>
            <a:r>
              <a:rPr lang="ko-KR" altLang="en-US" dirty="0"/>
              <a:t>에서  흡연은 독립변수</a:t>
            </a:r>
            <a:r>
              <a:rPr lang="en-US" altLang="ko-KR" dirty="0"/>
              <a:t>, </a:t>
            </a:r>
            <a:r>
              <a:rPr lang="ko-KR" altLang="en-US" dirty="0"/>
              <a:t>폐암은 종속변수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ko-KR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6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 </a:t>
            </a:r>
            <a:r>
              <a:rPr lang="ko-KR" altLang="en-US" b="1" dirty="0" smtClean="0"/>
              <a:t>데이터 분석 프로세스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18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3099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모수</a:t>
            </a:r>
            <a:r>
              <a:rPr lang="en-US" altLang="ko-KR" sz="1800" dirty="0" smtClean="0"/>
              <a:t>(Parametric)</a:t>
            </a:r>
            <a:r>
              <a:rPr lang="ko-KR" altLang="en-US" sz="1800" dirty="0" smtClean="0"/>
              <a:t>와 </a:t>
            </a:r>
            <a:r>
              <a:rPr lang="ko-KR" altLang="en-US" sz="1800" dirty="0" err="1" smtClean="0"/>
              <a:t>비모수</a:t>
            </a:r>
            <a:r>
              <a:rPr lang="ko-KR" altLang="en-US" sz="1800" dirty="0" smtClean="0"/>
              <a:t> 검정</a:t>
            </a:r>
            <a:endParaRPr lang="ko-KR" altLang="en-US" sz="1800" dirty="0"/>
          </a:p>
          <a:p>
            <a:pPr lvl="1"/>
            <a:r>
              <a:rPr lang="ko-KR" altLang="en-US" sz="1600" dirty="0" err="1" smtClean="0"/>
              <a:t>모수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Parametric) </a:t>
            </a:r>
            <a:r>
              <a:rPr lang="ko-KR" altLang="en-US" sz="1600" dirty="0" smtClean="0"/>
              <a:t>검정은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어느 특정한 확률분포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정규분포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이항분포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따른다고 전제한 후 그 분포의 </a:t>
            </a:r>
            <a:r>
              <a:rPr lang="ko-KR" altLang="en-US" sz="1600" dirty="0" err="1" smtClean="0"/>
              <a:t>모수에</a:t>
            </a:r>
            <a:r>
              <a:rPr lang="ko-KR" altLang="en-US" sz="1600" dirty="0" smtClean="0"/>
              <a:t> 대한 검정을 실시하는 방법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비모수</a:t>
            </a:r>
            <a:r>
              <a:rPr lang="en-US" altLang="ko-KR" sz="1600" dirty="0" smtClean="0"/>
              <a:t>(Non-Parametric) </a:t>
            </a:r>
            <a:r>
              <a:rPr lang="ko-KR" altLang="en-US" sz="1600" dirty="0" smtClean="0"/>
              <a:t>검정은 그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어느 특정한 확률분포를 따른다고 전제할 수 없는 경우에 실시하는 검정 방법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일반적으로 케이스의 수가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개 이상이면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중심극한정리</a:t>
            </a:r>
            <a:r>
              <a:rPr lang="en-US" altLang="ko-KR" sz="1600" dirty="0" smtClean="0"/>
              <a:t>(The Central Limit Theorem)”</a:t>
            </a:r>
            <a:r>
              <a:rPr lang="ko-KR" altLang="en-US" sz="1600" dirty="0" smtClean="0"/>
              <a:t>에 의해서 정규분포를 따른다고는 전제하에 </a:t>
            </a:r>
            <a:r>
              <a:rPr lang="ko-KR" altLang="en-US" sz="1600" dirty="0" err="1" smtClean="0"/>
              <a:t>모수</a:t>
            </a:r>
            <a:r>
              <a:rPr lang="ko-KR" altLang="en-US" sz="1600" dirty="0" smtClean="0"/>
              <a:t> 검정을 적용</a:t>
            </a:r>
            <a:endParaRPr lang="en-US" altLang="ko-KR" sz="1600" dirty="0" smtClean="0"/>
          </a:p>
          <a:p>
            <a:r>
              <a:rPr lang="ko-KR" altLang="en-US" sz="2000" dirty="0" err="1" smtClean="0"/>
              <a:t>정규성</a:t>
            </a:r>
            <a:r>
              <a:rPr lang="ko-KR" altLang="en-US" sz="2000" dirty="0" smtClean="0"/>
              <a:t> 검정 방법 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히스토그램과 </a:t>
            </a:r>
            <a:r>
              <a:rPr lang="en-US" altLang="ko-KR" sz="1600" dirty="0" smtClean="0"/>
              <a:t>Q-Q </a:t>
            </a:r>
            <a:r>
              <a:rPr lang="ko-KR" altLang="en-US" sz="1600" dirty="0" smtClean="0"/>
              <a:t>플롯</a:t>
            </a:r>
            <a:r>
              <a:rPr lang="en-US" altLang="ko-KR" sz="1600" dirty="0" smtClean="0"/>
              <a:t>(Plot)</a:t>
            </a:r>
            <a:r>
              <a:rPr lang="ko-KR" altLang="en-US" sz="1600" dirty="0" smtClean="0"/>
              <a:t>을 이용한다</a:t>
            </a:r>
            <a:endParaRPr lang="en-US" altLang="ko-KR" sz="1600" dirty="0" smtClean="0"/>
          </a:p>
          <a:p>
            <a:r>
              <a:rPr lang="ko-KR" altLang="en-US" sz="2000" dirty="0" err="1" smtClean="0"/>
              <a:t>정규성</a:t>
            </a:r>
            <a:r>
              <a:rPr lang="ko-KR" altLang="en-US" sz="2000" dirty="0" smtClean="0"/>
              <a:t> 검정에 따른 </a:t>
            </a:r>
            <a:r>
              <a:rPr lang="ko-KR" altLang="en-US" sz="2000" dirty="0" err="1" smtClean="0"/>
              <a:t>모수와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비모수</a:t>
            </a:r>
            <a:r>
              <a:rPr lang="ko-KR" altLang="en-US" sz="2000" dirty="0" smtClean="0"/>
              <a:t> 검정 </a:t>
            </a:r>
            <a:endParaRPr lang="ko-KR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95738"/>
              </p:ext>
            </p:extLst>
          </p:nvPr>
        </p:nvGraphicFramePr>
        <p:xfrm>
          <a:off x="1330295" y="4277534"/>
          <a:ext cx="8046181" cy="1863936"/>
        </p:xfrm>
        <a:graphic>
          <a:graphicData uri="http://schemas.openxmlformats.org/drawingml/2006/table">
            <a:tbl>
              <a:tblPr/>
              <a:tblGrid>
                <a:gridCol w="1381908"/>
                <a:gridCol w="2851689"/>
                <a:gridCol w="3812584"/>
              </a:tblGrid>
              <a:tr h="289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검정 방법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모수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정규분포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비모수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비정규분포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7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 </a:t>
                      </a:r>
                      <a:r>
                        <a:rPr lang="ko-KR" altLang="en-US" sz="1400" dirty="0" smtClean="0"/>
                        <a:t>검정</a:t>
                      </a:r>
                      <a:endParaRPr lang="ko-KR" altLang="en-US" sz="1400" dirty="0"/>
                    </a:p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독립표본 </a:t>
                      </a:r>
                      <a:r>
                        <a:rPr lang="en-US" altLang="ko-KR" sz="1400" dirty="0" smtClean="0"/>
                        <a:t>t</a:t>
                      </a:r>
                      <a:r>
                        <a:rPr lang="ko-KR" altLang="en-US" sz="1400" dirty="0" smtClean="0"/>
                        <a:t>검정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윌콕스</a:t>
                      </a:r>
                      <a:r>
                        <a:rPr lang="en-US" altLang="ko-KR" sz="1400" dirty="0" smtClean="0"/>
                        <a:t>(Wilcoxon)</a:t>
                      </a:r>
                      <a:r>
                        <a:rPr lang="ko-KR" altLang="en-US" sz="1400" dirty="0" smtClean="0"/>
                        <a:t>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대응표본 </a:t>
                      </a:r>
                      <a:r>
                        <a:rPr lang="en-US" altLang="ko-KR" sz="1400" dirty="0" smtClean="0"/>
                        <a:t>t</a:t>
                      </a:r>
                      <a:r>
                        <a:rPr lang="ko-KR" altLang="en-US" sz="1400" dirty="0" smtClean="0"/>
                        <a:t>검정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맨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휘트니</a:t>
                      </a:r>
                      <a:r>
                        <a:rPr lang="en-US" altLang="ko-KR" sz="1400" dirty="0" smtClean="0"/>
                        <a:t>(Mann-Whitney) </a:t>
                      </a:r>
                      <a:r>
                        <a:rPr lang="ko-KR" altLang="en-US" sz="1400" dirty="0" smtClean="0"/>
                        <a:t>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분산분석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일원 배치 분산분석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크루스칼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윌리스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Kruskal</a:t>
                      </a:r>
                      <a:r>
                        <a:rPr lang="en-US" altLang="ko-KR" sz="1400" dirty="0" smtClean="0"/>
                        <a:t>-Wallis) </a:t>
                      </a:r>
                      <a:r>
                        <a:rPr lang="ko-KR" altLang="en-US" sz="1400" dirty="0" smtClean="0"/>
                        <a:t>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관계분석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상관분석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비모수적</a:t>
                      </a:r>
                      <a:r>
                        <a:rPr lang="ko-KR" altLang="en-US" sz="1400" dirty="0" smtClean="0"/>
                        <a:t> 상관분석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3099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표준 정규 분포</a:t>
            </a:r>
            <a:endParaRPr lang="ko-KR" altLang="en-US" sz="1800" dirty="0"/>
          </a:p>
          <a:p>
            <a:pPr lvl="1"/>
            <a:r>
              <a:rPr lang="ko-KR" altLang="en-US" sz="1600" dirty="0" smtClean="0"/>
              <a:t>평균과 분산이 다른 정규분포를 표준화한 것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정규분포의 근간이 되는 평균과 표준편차를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고정하는 과정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정규분포의 확률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신뢰구간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구할 때 이용한다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4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3099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표준화 변수 </a:t>
            </a:r>
            <a:r>
              <a:rPr lang="en-US" altLang="ko-KR" sz="1800" dirty="0" smtClean="0"/>
              <a:t>Z</a:t>
            </a:r>
            <a:endParaRPr lang="ko-KR" altLang="en-US" sz="1800" dirty="0"/>
          </a:p>
          <a:p>
            <a:pPr lvl="1"/>
            <a:r>
              <a:rPr lang="ko-KR" altLang="en-US" sz="1600" dirty="0" smtClean="0"/>
              <a:t>정규분포의 확률변수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구하기 위해서 표준정규분포로 </a:t>
            </a:r>
            <a:r>
              <a:rPr lang="ko-KR" altLang="en-US" sz="1600" smtClean="0"/>
              <a:t>바꾸는 변수 </a:t>
            </a:r>
            <a:r>
              <a:rPr lang="en-US" altLang="ko-KR" sz="1600" smtClean="0"/>
              <a:t> 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58" y="1824434"/>
            <a:ext cx="5526841" cy="302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278" y="1985540"/>
            <a:ext cx="407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X:</a:t>
            </a:r>
            <a:r>
              <a:rPr lang="ko-KR" altLang="en-US" dirty="0" smtClean="0"/>
              <a:t>확률변수</a:t>
            </a:r>
            <a:r>
              <a:rPr lang="en-US" altLang="ko-KR" dirty="0" smtClean="0"/>
              <a:t>, </a:t>
            </a:r>
            <a:r>
              <a:rPr lang="el-G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az-Cyrl-AZ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б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표준편차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91061" y="5085201"/>
            <a:ext cx="5176434" cy="959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rgbClr val="002060"/>
                </a:solidFill>
              </a:rPr>
              <a:t>A </a:t>
            </a:r>
            <a:r>
              <a:rPr lang="ko-KR" altLang="en-US" sz="1400" smtClean="0">
                <a:solidFill>
                  <a:srgbClr val="002060"/>
                </a:solidFill>
              </a:rPr>
              <a:t>고등학교의 </a:t>
            </a:r>
            <a:r>
              <a:rPr lang="en-US" altLang="ko-KR" sz="1400" smtClean="0">
                <a:solidFill>
                  <a:srgbClr val="002060"/>
                </a:solidFill>
              </a:rPr>
              <a:t>B</a:t>
            </a:r>
            <a:r>
              <a:rPr lang="ko-KR" altLang="en-US" sz="1400" smtClean="0">
                <a:solidFill>
                  <a:srgbClr val="002060"/>
                </a:solidFill>
              </a:rPr>
              <a:t>반 학생의 국어 점수가 평균 </a:t>
            </a:r>
            <a:r>
              <a:rPr lang="en-US" altLang="ko-KR" sz="1400" smtClean="0">
                <a:solidFill>
                  <a:srgbClr val="002060"/>
                </a:solidFill>
              </a:rPr>
              <a:t>75</a:t>
            </a:r>
            <a:r>
              <a:rPr lang="ko-KR" altLang="en-US" sz="1400" smtClean="0">
                <a:solidFill>
                  <a:srgbClr val="002060"/>
                </a:solidFill>
              </a:rPr>
              <a:t>점</a:t>
            </a:r>
            <a:r>
              <a:rPr lang="en-US" altLang="ko-KR" sz="1400" smtClean="0">
                <a:solidFill>
                  <a:srgbClr val="002060"/>
                </a:solidFill>
              </a:rPr>
              <a:t>, </a:t>
            </a:r>
            <a:r>
              <a:rPr lang="ko-KR" altLang="en-US" sz="1400" smtClean="0">
                <a:solidFill>
                  <a:srgbClr val="002060"/>
                </a:solidFill>
              </a:rPr>
              <a:t>표준편차 </a:t>
            </a:r>
            <a:r>
              <a:rPr lang="en-US" altLang="ko-KR" sz="1400" smtClean="0">
                <a:solidFill>
                  <a:srgbClr val="002060"/>
                </a:solidFill>
              </a:rPr>
              <a:t>5</a:t>
            </a:r>
            <a:r>
              <a:rPr lang="ko-KR" altLang="en-US" sz="1400" smtClean="0">
                <a:solidFill>
                  <a:srgbClr val="002060"/>
                </a:solidFill>
              </a:rPr>
              <a:t>점인 정규분포로 나타났다</a:t>
            </a:r>
            <a:r>
              <a:rPr lang="en-US" altLang="ko-KR" sz="1400" smtClean="0">
                <a:solidFill>
                  <a:srgbClr val="002060"/>
                </a:solidFill>
              </a:rPr>
              <a:t>. </a:t>
            </a:r>
            <a:r>
              <a:rPr lang="ko-KR" altLang="en-US" sz="1400" smtClean="0">
                <a:solidFill>
                  <a:srgbClr val="002060"/>
                </a:solidFill>
              </a:rPr>
              <a:t>이 경우에 어느 학생의 점수가 </a:t>
            </a:r>
            <a:r>
              <a:rPr lang="en-US" altLang="ko-KR" sz="1400" smtClean="0">
                <a:solidFill>
                  <a:srgbClr val="002060"/>
                </a:solidFill>
              </a:rPr>
              <a:t>70</a:t>
            </a:r>
            <a:r>
              <a:rPr lang="ko-KR" altLang="en-US" sz="1400" smtClean="0">
                <a:solidFill>
                  <a:srgbClr val="002060"/>
                </a:solidFill>
              </a:rPr>
              <a:t>점</a:t>
            </a:r>
            <a:r>
              <a:rPr lang="en-US" altLang="ko-KR" sz="1400" smtClean="0">
                <a:solidFill>
                  <a:srgbClr val="002060"/>
                </a:solidFill>
              </a:rPr>
              <a:t>~80</a:t>
            </a:r>
            <a:r>
              <a:rPr lang="ko-KR" altLang="en-US" sz="1400" smtClean="0">
                <a:solidFill>
                  <a:srgbClr val="002060"/>
                </a:solidFill>
              </a:rPr>
              <a:t>점 사이일 확률은</a:t>
            </a:r>
            <a:r>
              <a:rPr lang="en-US" altLang="ko-KR" sz="1400" smtClean="0">
                <a:solidFill>
                  <a:srgbClr val="002060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3099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표준정규분포 </a:t>
            </a:r>
            <a:r>
              <a:rPr lang="ko-KR" altLang="en-US" sz="1800"/>
              <a:t>표</a:t>
            </a:r>
            <a:endParaRPr lang="ko-KR" altLang="en-US" sz="1800" dirty="0"/>
          </a:p>
          <a:p>
            <a:pPr lvl="1"/>
            <a:r>
              <a:rPr lang="ko-KR" altLang="en-US" sz="1600" smtClean="0"/>
              <a:t>표준 정규분포에서 </a:t>
            </a:r>
            <a:r>
              <a:rPr lang="en-US" altLang="ko-KR" sz="1600" smtClean="0"/>
              <a:t>Z</a:t>
            </a:r>
            <a:r>
              <a:rPr lang="ko-KR" altLang="en-US" sz="1600" smtClean="0"/>
              <a:t>값에 해당하는 확률값을 나타내는 표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행은 </a:t>
            </a:r>
            <a:r>
              <a:rPr lang="en-US" altLang="ko-KR" sz="1600" smtClean="0"/>
              <a:t>Z</a:t>
            </a:r>
            <a:r>
              <a:rPr lang="ko-KR" altLang="en-US" sz="1600" smtClean="0"/>
              <a:t>값의 소수점 첫째 자리 이상을 나타내고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열은 소수점 둘째 자리를 나타낸다</a:t>
            </a:r>
            <a:r>
              <a:rPr lang="en-US" altLang="ko-KR" sz="1600" smtClean="0"/>
              <a:t>. 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05" y="2706891"/>
            <a:ext cx="5660377" cy="38385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1021" y="2003514"/>
            <a:ext cx="5215397" cy="3061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정규분포의 평균은 </a:t>
            </a:r>
            <a:r>
              <a:rPr lang="en-US" altLang="ko-KR" sz="1400">
                <a:solidFill>
                  <a:schemeClr val="tx1"/>
                </a:solidFill>
              </a:rPr>
              <a:t>75</a:t>
            </a:r>
            <a:r>
              <a:rPr lang="ko-KR" altLang="en-US" sz="1400">
                <a:solidFill>
                  <a:schemeClr val="tx1"/>
                </a:solidFill>
              </a:rPr>
              <a:t>점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표준편차는 </a:t>
            </a:r>
            <a:r>
              <a:rPr lang="en-US" altLang="ko-KR" sz="1400">
                <a:solidFill>
                  <a:schemeClr val="tx1"/>
                </a:solidFill>
              </a:rPr>
              <a:t>5</a:t>
            </a:r>
            <a:r>
              <a:rPr lang="ko-KR" altLang="en-US" sz="1400">
                <a:solidFill>
                  <a:schemeClr val="tx1"/>
                </a:solidFill>
              </a:rPr>
              <a:t>점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확률변수 </a:t>
            </a:r>
            <a:r>
              <a:rPr lang="en-US" altLang="ko-KR" sz="1400">
                <a:solidFill>
                  <a:schemeClr val="tx1"/>
                </a:solidFill>
              </a:rPr>
              <a:t>X</a:t>
            </a:r>
            <a:r>
              <a:rPr lang="ko-KR" altLang="en-US" sz="1400">
                <a:solidFill>
                  <a:schemeClr val="tx1"/>
                </a:solidFill>
              </a:rPr>
              <a:t>는 </a:t>
            </a:r>
            <a:r>
              <a:rPr lang="en-US" altLang="ko-KR" sz="1400">
                <a:solidFill>
                  <a:schemeClr val="tx1"/>
                </a:solidFill>
              </a:rPr>
              <a:t>70</a:t>
            </a:r>
            <a:r>
              <a:rPr lang="ko-KR" altLang="en-US" sz="1400">
                <a:solidFill>
                  <a:schemeClr val="tx1"/>
                </a:solidFill>
              </a:rPr>
              <a:t>점과 </a:t>
            </a:r>
            <a:r>
              <a:rPr lang="en-US" altLang="ko-KR" sz="1400">
                <a:solidFill>
                  <a:schemeClr val="tx1"/>
                </a:solidFill>
              </a:rPr>
              <a:t>80</a:t>
            </a:r>
            <a:r>
              <a:rPr lang="ko-KR" altLang="en-US" sz="1400">
                <a:solidFill>
                  <a:schemeClr val="tx1"/>
                </a:solidFill>
              </a:rPr>
              <a:t>점이 된다</a:t>
            </a:r>
            <a:r>
              <a:rPr lang="en-US" altLang="ko-KR" sz="140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Z = (70-75)/5 </a:t>
            </a:r>
            <a:r>
              <a:rPr lang="ko-KR" altLang="en-US" sz="1400">
                <a:solidFill>
                  <a:schemeClr val="tx1"/>
                </a:solidFill>
              </a:rPr>
              <a:t>와 </a:t>
            </a:r>
            <a:r>
              <a:rPr lang="en-US" altLang="ko-KR" sz="1400">
                <a:solidFill>
                  <a:schemeClr val="tx1"/>
                </a:solidFill>
              </a:rPr>
              <a:t>Z = (80-75)/5 </a:t>
            </a:r>
          </a:p>
          <a:p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Z</a:t>
            </a:r>
            <a:r>
              <a:rPr lang="ko-KR" altLang="en-US" sz="1400" smtClean="0">
                <a:solidFill>
                  <a:schemeClr val="tx1"/>
                </a:solidFill>
              </a:rPr>
              <a:t>값의 확률 구간은 </a:t>
            </a:r>
            <a:r>
              <a:rPr lang="en-US" altLang="ko-KR" sz="1400">
                <a:solidFill>
                  <a:schemeClr val="tx1"/>
                </a:solidFill>
              </a:rPr>
              <a:t>P(-</a:t>
            </a:r>
            <a:r>
              <a:rPr lang="en-US" altLang="ko-KR" sz="1400" smtClean="0">
                <a:solidFill>
                  <a:schemeClr val="tx1"/>
                </a:solidFill>
              </a:rPr>
              <a:t>1&lt;Z&lt;1)</a:t>
            </a:r>
            <a:r>
              <a:rPr lang="ko-KR" altLang="en-US" sz="1400" smtClean="0">
                <a:solidFill>
                  <a:schemeClr val="tx1"/>
                </a:solidFill>
              </a:rPr>
              <a:t>이 된다</a:t>
            </a:r>
            <a:r>
              <a:rPr lang="en-US" altLang="ko-KR" sz="140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확률을 구하기 위해서 </a:t>
            </a:r>
            <a:r>
              <a:rPr lang="en-US" altLang="ko-KR" sz="1400" smtClean="0">
                <a:solidFill>
                  <a:schemeClr val="tx1"/>
                </a:solidFill>
              </a:rPr>
              <a:t>Z=1</a:t>
            </a:r>
            <a:r>
              <a:rPr lang="ko-KR" altLang="en-US" sz="1400" smtClean="0">
                <a:solidFill>
                  <a:schemeClr val="tx1"/>
                </a:solidFill>
              </a:rPr>
              <a:t>에 해당하는 값을 표준정규분포 표에서 찾으면 </a:t>
            </a:r>
            <a:r>
              <a:rPr lang="en-US" altLang="ko-KR" sz="1400" smtClean="0">
                <a:solidFill>
                  <a:schemeClr val="tx1"/>
                </a:solidFill>
              </a:rPr>
              <a:t>0.3413</a:t>
            </a:r>
            <a:r>
              <a:rPr lang="ko-KR" altLang="en-US" sz="1400" smtClean="0">
                <a:solidFill>
                  <a:schemeClr val="tx1"/>
                </a:solidFill>
              </a:rPr>
              <a:t>이 된다</a:t>
            </a:r>
            <a:r>
              <a:rPr lang="en-US" altLang="ko-KR" sz="1400" smtClean="0">
                <a:solidFill>
                  <a:schemeClr val="tx1"/>
                </a:solidFill>
              </a:rPr>
              <a:t>. </a:t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정규분포는 좌우 대칭이기 때문에 </a:t>
            </a:r>
            <a:r>
              <a:rPr lang="en-US" altLang="ko-KR" sz="1400" smtClean="0">
                <a:solidFill>
                  <a:schemeClr val="tx1"/>
                </a:solidFill>
              </a:rPr>
              <a:t>0</a:t>
            </a:r>
            <a:r>
              <a:rPr lang="ko-KR" altLang="en-US" sz="1400" smtClean="0">
                <a:solidFill>
                  <a:schemeClr val="tx1"/>
                </a:solidFill>
              </a:rPr>
              <a:t>에서 </a:t>
            </a: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r>
              <a:rPr lang="ko-KR" altLang="en-US" sz="1400" smtClean="0">
                <a:solidFill>
                  <a:schemeClr val="tx1"/>
                </a:solidFill>
              </a:rPr>
              <a:t>까지도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확률은 </a:t>
            </a:r>
            <a:r>
              <a:rPr lang="en-US" altLang="ko-KR" sz="1400" smtClean="0">
                <a:solidFill>
                  <a:schemeClr val="tx1"/>
                </a:solidFill>
              </a:rPr>
              <a:t>0.3413</a:t>
            </a:r>
            <a:r>
              <a:rPr lang="ko-KR" altLang="en-US" sz="1400" smtClean="0">
                <a:solidFill>
                  <a:schemeClr val="tx1"/>
                </a:solidFill>
              </a:rPr>
              <a:t>과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같다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P(-1&lt;Z&lt;1</a:t>
            </a:r>
            <a:r>
              <a:rPr lang="en-US" altLang="ko-KR" sz="1400" smtClean="0">
                <a:solidFill>
                  <a:schemeClr val="tx1"/>
                </a:solidFill>
              </a:rPr>
              <a:t>) </a:t>
            </a:r>
            <a:r>
              <a:rPr lang="ko-KR" altLang="en-US" sz="1400" smtClean="0">
                <a:solidFill>
                  <a:schemeClr val="tx1"/>
                </a:solidFill>
              </a:rPr>
              <a:t>인 경우 확률은 </a:t>
            </a:r>
            <a:r>
              <a:rPr lang="en-US" altLang="ko-KR" sz="1400" smtClean="0">
                <a:solidFill>
                  <a:schemeClr val="tx1"/>
                </a:solidFill>
              </a:rPr>
              <a:t>0.6826</a:t>
            </a:r>
            <a:r>
              <a:rPr lang="ko-KR" altLang="en-US" sz="1400" smtClean="0">
                <a:solidFill>
                  <a:schemeClr val="tx1"/>
                </a:solidFill>
              </a:rPr>
              <a:t>이 된다</a:t>
            </a:r>
            <a:r>
              <a:rPr lang="en-US" altLang="ko-KR" sz="140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ko-KR" altLang="en-US" sz="1400" smtClean="0">
                <a:solidFill>
                  <a:schemeClr val="tx1"/>
                </a:solidFill>
              </a:rPr>
              <a:t>평균이 </a:t>
            </a:r>
            <a:r>
              <a:rPr lang="en-US" altLang="ko-KR" sz="1400">
                <a:solidFill>
                  <a:schemeClr val="tx1"/>
                </a:solidFill>
              </a:rPr>
              <a:t>75</a:t>
            </a:r>
            <a:r>
              <a:rPr lang="ko-KR" altLang="en-US" sz="1400">
                <a:solidFill>
                  <a:schemeClr val="tx1"/>
                </a:solidFill>
              </a:rPr>
              <a:t>점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</a:rPr>
              <a:t>표준편차가 </a:t>
            </a:r>
            <a:r>
              <a:rPr lang="en-US" altLang="ko-KR" sz="1400">
                <a:solidFill>
                  <a:schemeClr val="tx1"/>
                </a:solidFill>
              </a:rPr>
              <a:t>5</a:t>
            </a:r>
            <a:r>
              <a:rPr lang="ko-KR" altLang="en-US" sz="1400" smtClean="0">
                <a:solidFill>
                  <a:schemeClr val="tx1"/>
                </a:solidFill>
              </a:rPr>
              <a:t>점일 때 어느 학생의 점수가 </a:t>
            </a:r>
            <a:r>
              <a:rPr lang="en-US" altLang="ko-KR" sz="1400" smtClean="0">
                <a:solidFill>
                  <a:schemeClr val="tx1"/>
                </a:solidFill>
              </a:rPr>
              <a:t>70~80</a:t>
            </a:r>
            <a:r>
              <a:rPr lang="ko-KR" altLang="en-US" sz="1400" smtClean="0">
                <a:solidFill>
                  <a:schemeClr val="tx1"/>
                </a:solidFill>
              </a:rPr>
              <a:t>점 사이일 확률은 약 </a:t>
            </a:r>
            <a:r>
              <a:rPr lang="en-US" altLang="ko-KR" sz="1400" smtClean="0">
                <a:solidFill>
                  <a:schemeClr val="tx1"/>
                </a:solidFill>
              </a:rPr>
              <a:t>68.3%</a:t>
            </a:r>
            <a:r>
              <a:rPr lang="ko-KR" altLang="en-US" sz="1400" smtClean="0">
                <a:solidFill>
                  <a:schemeClr val="tx1"/>
                </a:solidFill>
              </a:rPr>
              <a:t>가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된다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68" y="5279731"/>
            <a:ext cx="3243102" cy="160658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2460396" y="5511215"/>
            <a:ext cx="466982" cy="57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80388" y="5382705"/>
            <a:ext cx="1348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확률</a:t>
            </a:r>
            <a:r>
              <a:rPr lang="en-US" altLang="ko-KR" sz="1400" smtClean="0"/>
              <a:t>(0.3413)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4346253" y="5447375"/>
            <a:ext cx="1348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확률</a:t>
            </a:r>
            <a:r>
              <a:rPr lang="en-US" altLang="ko-KR" sz="1400" smtClean="0"/>
              <a:t>(0.3413)</a:t>
            </a:r>
            <a:endParaRPr lang="ko-KR" altLang="en-US" sz="140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516198" y="5511215"/>
            <a:ext cx="688015" cy="45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3099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Z</a:t>
            </a:r>
            <a:r>
              <a:rPr lang="ko-KR" altLang="en-US" sz="1800" dirty="0" smtClean="0"/>
              <a:t>값과 확률 구간</a:t>
            </a:r>
            <a:endParaRPr lang="ko-KR" altLang="en-US" sz="1800" dirty="0"/>
          </a:p>
          <a:p>
            <a:pPr lvl="1"/>
            <a:r>
              <a:rPr lang="ko-KR" altLang="en-US" sz="1600" dirty="0" smtClean="0"/>
              <a:t>확률변수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값이 범위가 커질수록 </a:t>
            </a:r>
            <a:r>
              <a:rPr lang="ko-KR" altLang="en-US" sz="1600" dirty="0" err="1" smtClean="0"/>
              <a:t>확률값은</a:t>
            </a:r>
            <a:r>
              <a:rPr lang="ko-KR" altLang="en-US" sz="1600" dirty="0" smtClean="0"/>
              <a:t> 커지는 결과를 볼 수 있다</a:t>
            </a:r>
            <a:r>
              <a:rPr lang="en-US" altLang="ko-KR" sz="16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1328349" y="1824404"/>
            <a:ext cx="9776426" cy="3061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정규분포의 평균은 </a:t>
            </a:r>
            <a:r>
              <a:rPr lang="en-US" altLang="ko-KR" sz="1400">
                <a:solidFill>
                  <a:schemeClr val="tx1"/>
                </a:solidFill>
              </a:rPr>
              <a:t>75</a:t>
            </a:r>
            <a:r>
              <a:rPr lang="ko-KR" altLang="en-US" sz="1400">
                <a:solidFill>
                  <a:schemeClr val="tx1"/>
                </a:solidFill>
              </a:rPr>
              <a:t>점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표준편차는 </a:t>
            </a:r>
            <a:r>
              <a:rPr lang="en-US" altLang="ko-KR" sz="1400">
                <a:solidFill>
                  <a:schemeClr val="tx1"/>
                </a:solidFill>
              </a:rPr>
              <a:t>5</a:t>
            </a:r>
            <a:r>
              <a:rPr lang="ko-KR" altLang="en-US" sz="1400">
                <a:solidFill>
                  <a:schemeClr val="tx1"/>
                </a:solidFill>
              </a:rPr>
              <a:t>점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확률변수 </a:t>
            </a:r>
            <a:r>
              <a:rPr lang="en-US" altLang="ko-KR" sz="1400">
                <a:solidFill>
                  <a:schemeClr val="tx1"/>
                </a:solidFill>
              </a:rPr>
              <a:t>X</a:t>
            </a:r>
            <a:r>
              <a:rPr lang="ko-KR" altLang="en-US" sz="1400">
                <a:solidFill>
                  <a:schemeClr val="tx1"/>
                </a:solidFill>
              </a:rPr>
              <a:t>는 </a:t>
            </a:r>
            <a:r>
              <a:rPr lang="en-US" altLang="ko-KR" sz="1400">
                <a:solidFill>
                  <a:schemeClr val="tx1"/>
                </a:solidFill>
              </a:rPr>
              <a:t>70</a:t>
            </a:r>
            <a:r>
              <a:rPr lang="ko-KR" altLang="en-US" sz="1400">
                <a:solidFill>
                  <a:schemeClr val="tx1"/>
                </a:solidFill>
              </a:rPr>
              <a:t>점과 </a:t>
            </a:r>
            <a:r>
              <a:rPr lang="en-US" altLang="ko-KR" sz="1400">
                <a:solidFill>
                  <a:schemeClr val="tx1"/>
                </a:solidFill>
              </a:rPr>
              <a:t>80</a:t>
            </a:r>
            <a:r>
              <a:rPr lang="ko-KR" altLang="en-US" sz="1400">
                <a:solidFill>
                  <a:schemeClr val="tx1"/>
                </a:solidFill>
              </a:rPr>
              <a:t>점이 된다</a:t>
            </a:r>
            <a:r>
              <a:rPr lang="en-US" altLang="ko-KR" sz="140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Z = (70-75)/5 </a:t>
            </a:r>
            <a:r>
              <a:rPr lang="ko-KR" altLang="en-US" sz="1400">
                <a:solidFill>
                  <a:schemeClr val="tx1"/>
                </a:solidFill>
              </a:rPr>
              <a:t>와 </a:t>
            </a:r>
            <a:r>
              <a:rPr lang="en-US" altLang="ko-KR" sz="1400">
                <a:solidFill>
                  <a:schemeClr val="tx1"/>
                </a:solidFill>
              </a:rPr>
              <a:t>Z = (80-75)/5 </a:t>
            </a:r>
          </a:p>
          <a:p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Z</a:t>
            </a:r>
            <a:r>
              <a:rPr lang="ko-KR" altLang="en-US" sz="1400" smtClean="0">
                <a:solidFill>
                  <a:schemeClr val="tx1"/>
                </a:solidFill>
              </a:rPr>
              <a:t>값의 확률 구간은 </a:t>
            </a:r>
            <a:r>
              <a:rPr lang="en-US" altLang="ko-KR" sz="1400">
                <a:solidFill>
                  <a:schemeClr val="tx1"/>
                </a:solidFill>
              </a:rPr>
              <a:t>P(-</a:t>
            </a:r>
            <a:r>
              <a:rPr lang="en-US" altLang="ko-KR" sz="1400" smtClean="0">
                <a:solidFill>
                  <a:schemeClr val="tx1"/>
                </a:solidFill>
              </a:rPr>
              <a:t>1&lt;Z&lt;1)</a:t>
            </a:r>
            <a:r>
              <a:rPr lang="ko-KR" altLang="en-US" sz="1400" smtClean="0">
                <a:solidFill>
                  <a:schemeClr val="tx1"/>
                </a:solidFill>
              </a:rPr>
              <a:t>이 된다</a:t>
            </a:r>
            <a:r>
              <a:rPr lang="en-US" altLang="ko-KR" sz="140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smtClean="0">
                <a:solidFill>
                  <a:schemeClr val="tx1"/>
                </a:solidFill>
              </a:rPr>
              <a:t>P</a:t>
            </a:r>
            <a:r>
              <a:rPr lang="en-US" altLang="ko-KR" sz="1400">
                <a:solidFill>
                  <a:schemeClr val="tx1"/>
                </a:solidFill>
              </a:rPr>
              <a:t>(-1&lt;Z&lt;1</a:t>
            </a:r>
            <a:r>
              <a:rPr lang="en-US" altLang="ko-KR" sz="1400" smtClean="0">
                <a:solidFill>
                  <a:schemeClr val="tx1"/>
                </a:solidFill>
              </a:rPr>
              <a:t>) </a:t>
            </a:r>
            <a:r>
              <a:rPr lang="ko-KR" altLang="en-US" sz="1400" smtClean="0">
                <a:solidFill>
                  <a:schemeClr val="tx1"/>
                </a:solidFill>
              </a:rPr>
              <a:t>인 경우 확률은 </a:t>
            </a:r>
            <a:r>
              <a:rPr lang="en-US" altLang="ko-KR" sz="1400" smtClean="0">
                <a:solidFill>
                  <a:schemeClr val="tx1"/>
                </a:solidFill>
              </a:rPr>
              <a:t>0.6826</a:t>
            </a:r>
            <a:r>
              <a:rPr lang="ko-KR" altLang="en-US" sz="1400" smtClean="0">
                <a:solidFill>
                  <a:schemeClr val="tx1"/>
                </a:solidFill>
              </a:rPr>
              <a:t>이 된다</a:t>
            </a:r>
            <a:r>
              <a:rPr lang="en-US" altLang="ko-KR" sz="140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ko-KR" altLang="en-US" sz="1400" smtClean="0">
                <a:solidFill>
                  <a:schemeClr val="tx1"/>
                </a:solidFill>
              </a:rPr>
              <a:t>평균이 </a:t>
            </a:r>
            <a:r>
              <a:rPr lang="en-US" altLang="ko-KR" sz="1400">
                <a:solidFill>
                  <a:schemeClr val="tx1"/>
                </a:solidFill>
              </a:rPr>
              <a:t>75</a:t>
            </a:r>
            <a:r>
              <a:rPr lang="ko-KR" altLang="en-US" sz="1400">
                <a:solidFill>
                  <a:schemeClr val="tx1"/>
                </a:solidFill>
              </a:rPr>
              <a:t>점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</a:rPr>
              <a:t>표준편차가 </a:t>
            </a:r>
            <a:r>
              <a:rPr lang="en-US" altLang="ko-KR" sz="1400">
                <a:solidFill>
                  <a:schemeClr val="tx1"/>
                </a:solidFill>
              </a:rPr>
              <a:t>5</a:t>
            </a:r>
            <a:r>
              <a:rPr lang="ko-KR" altLang="en-US" sz="1400" smtClean="0">
                <a:solidFill>
                  <a:schemeClr val="tx1"/>
                </a:solidFill>
              </a:rPr>
              <a:t>점일 때 어느 학생의 점수가 </a:t>
            </a:r>
            <a:r>
              <a:rPr lang="en-US" altLang="ko-KR" sz="1400" smtClean="0">
                <a:solidFill>
                  <a:schemeClr val="tx1"/>
                </a:solidFill>
              </a:rPr>
              <a:t>70~80</a:t>
            </a:r>
            <a:r>
              <a:rPr lang="ko-KR" altLang="en-US" sz="1400" smtClean="0">
                <a:solidFill>
                  <a:schemeClr val="tx1"/>
                </a:solidFill>
              </a:rPr>
              <a:t>점 사이일 확률은 약 </a:t>
            </a:r>
            <a:r>
              <a:rPr lang="en-US" altLang="ko-KR" sz="1400" smtClean="0">
                <a:solidFill>
                  <a:schemeClr val="tx1"/>
                </a:solidFill>
              </a:rPr>
              <a:t>68.3%</a:t>
            </a:r>
            <a:r>
              <a:rPr lang="ko-KR" altLang="en-US" sz="1400" smtClean="0">
                <a:solidFill>
                  <a:schemeClr val="tx1"/>
                </a:solidFill>
              </a:rPr>
              <a:t>가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된다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ko-KR" altLang="en-US" sz="1400" smtClean="0">
                <a:solidFill>
                  <a:schemeClr val="tx1"/>
                </a:solidFill>
              </a:rPr>
              <a:t>어느 학생이 </a:t>
            </a:r>
            <a:r>
              <a:rPr lang="en-US" altLang="ko-KR" sz="1400" smtClean="0">
                <a:solidFill>
                  <a:schemeClr val="tx1"/>
                </a:solidFill>
              </a:rPr>
              <a:t>65~85</a:t>
            </a:r>
            <a:r>
              <a:rPr lang="ko-KR" altLang="en-US" sz="1400" smtClean="0">
                <a:solidFill>
                  <a:schemeClr val="tx1"/>
                </a:solidFill>
              </a:rPr>
              <a:t>점 사이의 확률은 </a:t>
            </a:r>
            <a:r>
              <a:rPr lang="en-US" altLang="ko-KR" sz="1400" smtClean="0">
                <a:solidFill>
                  <a:schemeClr val="tx1"/>
                </a:solidFill>
              </a:rPr>
              <a:t>P(Z </a:t>
            </a:r>
            <a:r>
              <a:rPr lang="en-US" altLang="ko-KR" sz="1400">
                <a:solidFill>
                  <a:schemeClr val="tx1"/>
                </a:solidFill>
              </a:rPr>
              <a:t>= </a:t>
            </a:r>
            <a:r>
              <a:rPr lang="en-US" altLang="ko-KR" sz="1400" smtClean="0">
                <a:solidFill>
                  <a:schemeClr val="tx1"/>
                </a:solidFill>
              </a:rPr>
              <a:t>(65-75</a:t>
            </a:r>
            <a:r>
              <a:rPr lang="en-US" altLang="ko-KR" sz="1400">
                <a:solidFill>
                  <a:schemeClr val="tx1"/>
                </a:solidFill>
              </a:rPr>
              <a:t>)/5 </a:t>
            </a:r>
            <a:r>
              <a:rPr lang="en-US" altLang="ko-KR" sz="1400" smtClean="0">
                <a:solidFill>
                  <a:schemeClr val="tx1"/>
                </a:solidFill>
              </a:rPr>
              <a:t>&lt; Z &lt;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Z = </a:t>
            </a:r>
            <a:r>
              <a:rPr lang="en-US" altLang="ko-KR" sz="1400" smtClean="0">
                <a:solidFill>
                  <a:schemeClr val="tx1"/>
                </a:solidFill>
              </a:rPr>
              <a:t>(85-75</a:t>
            </a:r>
            <a:r>
              <a:rPr lang="en-US" altLang="ko-KR" sz="1400">
                <a:solidFill>
                  <a:schemeClr val="tx1"/>
                </a:solidFill>
              </a:rPr>
              <a:t>)/5 </a:t>
            </a:r>
            <a:r>
              <a:rPr lang="en-US" altLang="ko-KR" sz="1400" smtClean="0">
                <a:solidFill>
                  <a:schemeClr val="tx1"/>
                </a:solidFill>
              </a:rPr>
              <a:t> = 95.4%</a:t>
            </a:r>
            <a:r>
              <a:rPr lang="ko-KR" altLang="en-US" sz="1400">
                <a:solidFill>
                  <a:schemeClr val="tx1"/>
                </a:solidFill>
              </a:rPr>
              <a:t>가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된다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ko-KR" altLang="en-US" sz="1400">
                <a:solidFill>
                  <a:schemeClr val="tx1"/>
                </a:solidFill>
              </a:rPr>
              <a:t>어느 학생이 </a:t>
            </a:r>
            <a:r>
              <a:rPr lang="en-US" altLang="ko-KR" sz="1400" smtClean="0">
                <a:solidFill>
                  <a:schemeClr val="tx1"/>
                </a:solidFill>
              </a:rPr>
              <a:t>60~90</a:t>
            </a:r>
            <a:r>
              <a:rPr lang="ko-KR" altLang="en-US" sz="1400" smtClean="0">
                <a:solidFill>
                  <a:schemeClr val="tx1"/>
                </a:solidFill>
              </a:rPr>
              <a:t>점 </a:t>
            </a:r>
            <a:r>
              <a:rPr lang="ko-KR" altLang="en-US" sz="1400">
                <a:solidFill>
                  <a:schemeClr val="tx1"/>
                </a:solidFill>
              </a:rPr>
              <a:t>사이의 확률은 </a:t>
            </a:r>
            <a:r>
              <a:rPr lang="en-US" altLang="ko-KR" sz="1400">
                <a:solidFill>
                  <a:schemeClr val="tx1"/>
                </a:solidFill>
              </a:rPr>
              <a:t>P(Z = (</a:t>
            </a:r>
            <a:r>
              <a:rPr lang="en-US" altLang="ko-KR" sz="1400" smtClean="0">
                <a:solidFill>
                  <a:schemeClr val="tx1"/>
                </a:solidFill>
              </a:rPr>
              <a:t>60-75</a:t>
            </a:r>
            <a:r>
              <a:rPr lang="en-US" altLang="ko-KR" sz="1400">
                <a:solidFill>
                  <a:schemeClr val="tx1"/>
                </a:solidFill>
              </a:rPr>
              <a:t>)/5 &lt; Z &lt;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Z = </a:t>
            </a:r>
            <a:r>
              <a:rPr lang="en-US" altLang="ko-KR" sz="1400" smtClean="0">
                <a:solidFill>
                  <a:schemeClr val="tx1"/>
                </a:solidFill>
              </a:rPr>
              <a:t>(90-75</a:t>
            </a:r>
            <a:r>
              <a:rPr lang="en-US" altLang="ko-KR" sz="1400">
                <a:solidFill>
                  <a:schemeClr val="tx1"/>
                </a:solidFill>
              </a:rPr>
              <a:t>)/5  = </a:t>
            </a:r>
            <a:r>
              <a:rPr lang="en-US" altLang="ko-KR" sz="1400" smtClean="0">
                <a:solidFill>
                  <a:schemeClr val="tx1"/>
                </a:solidFill>
              </a:rPr>
              <a:t>99.7%</a:t>
            </a:r>
            <a:r>
              <a:rPr lang="ko-KR" altLang="en-US" sz="1400">
                <a:solidFill>
                  <a:schemeClr val="tx1"/>
                </a:solidFill>
              </a:rPr>
              <a:t>가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된다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08028"/>
              </p:ext>
            </p:extLst>
          </p:nvPr>
        </p:nvGraphicFramePr>
        <p:xfrm>
          <a:off x="1175312" y="1625252"/>
          <a:ext cx="4233597" cy="1474152"/>
        </p:xfrm>
        <a:graphic>
          <a:graphicData uri="http://schemas.openxmlformats.org/drawingml/2006/table">
            <a:tbl>
              <a:tblPr/>
              <a:tblGrid>
                <a:gridCol w="1381908"/>
                <a:gridCol w="2851689"/>
              </a:tblGrid>
              <a:tr h="289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</a:t>
                      </a:r>
                      <a:r>
                        <a:rPr lang="ko-KR" altLang="en-US" sz="1400" dirty="0" smtClean="0"/>
                        <a:t>값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확률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r>
                        <a:rPr lang="en-US" altLang="ko-KR" sz="1400" dirty="0" smtClean="0"/>
                        <a:t>±1</a:t>
                      </a:r>
                      <a:r>
                        <a:rPr lang="el-GR" altLang="ko-KR" sz="1400" dirty="0" smtClean="0"/>
                        <a:t>σ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 68.26%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r>
                        <a:rPr lang="en-US" altLang="ko-KR" sz="1400" dirty="0" smtClean="0"/>
                        <a:t>±2</a:t>
                      </a:r>
                      <a:r>
                        <a:rPr lang="el-GR" altLang="ko-KR" sz="1400" dirty="0" smtClean="0"/>
                        <a:t>σ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95.44%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r>
                        <a:rPr lang="en-US" altLang="ko-KR" sz="1400" dirty="0" smtClean="0"/>
                        <a:t>±3</a:t>
                      </a:r>
                      <a:r>
                        <a:rPr lang="el-GR" altLang="ko-KR" sz="1400" dirty="0" smtClean="0"/>
                        <a:t>σ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 99.74%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500333" y="1007391"/>
            <a:ext cx="11205712" cy="3564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평균과 표준편차에 의해서 산출된 </a:t>
            </a:r>
            <a:r>
              <a:rPr lang="en-US" altLang="ko-KR" sz="1800" dirty="0" smtClean="0"/>
              <a:t>Z</a:t>
            </a:r>
            <a:r>
              <a:rPr lang="ko-KR" altLang="en-US" sz="1800" dirty="0" smtClean="0"/>
              <a:t>값과 표준정규분포의 </a:t>
            </a:r>
            <a:r>
              <a:rPr lang="ko-KR" altLang="en-US" sz="1800" dirty="0"/>
              <a:t>확률 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49" y="1363850"/>
            <a:ext cx="4448435" cy="218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00333" y="3763506"/>
            <a:ext cx="11205712" cy="3564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신뢰수준과 </a:t>
            </a:r>
            <a:r>
              <a:rPr lang="en-US" altLang="ko-KR" sz="1800" dirty="0" smtClean="0"/>
              <a:t>Z</a:t>
            </a:r>
            <a:r>
              <a:rPr lang="ko-KR" altLang="en-US" sz="1800" dirty="0" smtClean="0"/>
              <a:t>값 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50108"/>
              </p:ext>
            </p:extLst>
          </p:nvPr>
        </p:nvGraphicFramePr>
        <p:xfrm>
          <a:off x="1126234" y="4396865"/>
          <a:ext cx="4233596" cy="1474152"/>
        </p:xfrm>
        <a:graphic>
          <a:graphicData uri="http://schemas.openxmlformats.org/drawingml/2006/table">
            <a:tbl>
              <a:tblPr/>
              <a:tblGrid>
                <a:gridCol w="1353198"/>
                <a:gridCol w="1353198"/>
                <a:gridCol w="1527200"/>
              </a:tblGrid>
              <a:tr h="289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유의수준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l-GR" altLang="ko-KR" sz="1400" dirty="0" smtClean="0"/>
                        <a:t>α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신뢰수준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확률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</a:t>
                      </a:r>
                      <a:r>
                        <a:rPr lang="ko-KR" altLang="en-US" sz="1400" dirty="0" smtClean="0"/>
                        <a:t>값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 1.65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0.05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95%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1.96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99%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2.58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49" y="4667250"/>
            <a:ext cx="37623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3099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표본 오차</a:t>
            </a:r>
            <a:endParaRPr lang="ko-KR" altLang="en-US" sz="1800" dirty="0"/>
          </a:p>
          <a:p>
            <a:pPr lvl="1"/>
            <a:r>
              <a:rPr lang="ko-KR" altLang="en-US" sz="1600" dirty="0" smtClean="0"/>
              <a:t>표본오차는 표본에서 계산된 </a:t>
            </a:r>
            <a:r>
              <a:rPr lang="ko-KR" altLang="en-US" sz="1600" dirty="0" err="1" smtClean="0"/>
              <a:t>추측값과</a:t>
            </a:r>
            <a:r>
              <a:rPr lang="ko-KR" altLang="en-US" sz="1600" dirty="0" smtClean="0"/>
              <a:t> 모집단의 </a:t>
            </a:r>
            <a:r>
              <a:rPr lang="ko-KR" altLang="en-US" sz="1600" dirty="0" err="1" smtClean="0"/>
              <a:t>실제값과의</a:t>
            </a:r>
            <a:r>
              <a:rPr lang="ko-KR" altLang="en-US" sz="1600" dirty="0" smtClean="0"/>
              <a:t> 차이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허용 오차를 백분율로 나타낸 것</a:t>
            </a:r>
            <a:r>
              <a:rPr lang="en-US" altLang="ko-KR" sz="16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66" y="2371725"/>
            <a:ext cx="22669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48013" y="2900362"/>
            <a:ext cx="452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 : </a:t>
            </a:r>
            <a:r>
              <a:rPr lang="ko-KR" altLang="en-US" dirty="0" smtClean="0"/>
              <a:t>표준화 변수</a:t>
            </a:r>
            <a:r>
              <a:rPr lang="en-US" altLang="ko-KR" dirty="0" smtClean="0"/>
              <a:t>,  n : </a:t>
            </a:r>
            <a:r>
              <a:rPr lang="ko-KR" altLang="en-US" dirty="0" err="1" smtClean="0"/>
              <a:t>표본수</a:t>
            </a:r>
            <a:r>
              <a:rPr lang="en-US" altLang="ko-KR" dirty="0" smtClean="0"/>
              <a:t>,  p : </a:t>
            </a:r>
            <a:r>
              <a:rPr lang="ko-KR" altLang="en-US" dirty="0" smtClean="0"/>
              <a:t>확률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99548" y="3891832"/>
            <a:ext cx="8774349" cy="13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20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세 이상 유권자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1,500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명 대상으로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후보 대선 출마에 대한 찬성과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반대 를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조사하는 설문조사를 시행하였다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설문조사 결과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95%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신뢰수준에서 찬성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55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%,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반대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45%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가 나왔다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이때 표본 오차는 얼마인가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Z :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1.96, 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n :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1,500, 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p :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55%(0.55),  1-p : 45%(0.45)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90"/>
            <a:ext cx="11205712" cy="5207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왜도와</a:t>
            </a:r>
            <a:r>
              <a:rPr lang="ko-KR" altLang="en-US" sz="1800" dirty="0" smtClean="0"/>
              <a:t> 첨도</a:t>
            </a:r>
            <a:endParaRPr lang="ko-KR" altLang="en-US" sz="1800" dirty="0"/>
          </a:p>
          <a:p>
            <a:pPr lvl="1"/>
            <a:r>
              <a:rPr lang="ko-KR" altLang="en-US" sz="1600" dirty="0" smtClean="0"/>
              <a:t>왜도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Skewness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평균을 중심으로 한 확률분포의 비대칭 정도를 나타내는 지표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분포의 기울어진 방향과 정도를 나타내는 양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왜도의</a:t>
            </a:r>
            <a:r>
              <a:rPr lang="ko-KR" altLang="en-US" sz="1600" dirty="0" smtClean="0"/>
              <a:t> 값이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보다 크면 분포의 오른쪽 방향으로 비대칭 꼬리가 치우치고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왜도의</a:t>
            </a:r>
            <a:r>
              <a:rPr lang="ko-KR" altLang="en-US" sz="1600" dirty="0" smtClean="0"/>
              <a:t> 값이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보다 작으면 왼쪽 방향으로 비대칭 꼬리가 치우친다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음의 비대칭도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평균 </a:t>
            </a:r>
            <a:r>
              <a:rPr lang="en-US" altLang="ko-KR" sz="1600" dirty="0" smtClean="0"/>
              <a:t>&lt; </a:t>
            </a:r>
            <a:r>
              <a:rPr lang="ko-KR" altLang="en-US" sz="1600" dirty="0" err="1" smtClean="0"/>
              <a:t>중위수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 </a:t>
            </a:r>
            <a:r>
              <a:rPr lang="ko-KR" altLang="en-US" sz="1600" dirty="0" smtClean="0"/>
              <a:t>최빈수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왜도 </a:t>
            </a:r>
            <a:r>
              <a:rPr lang="en-US" altLang="ko-KR" sz="1600" dirty="0" smtClean="0"/>
              <a:t>&lt; 0</a:t>
            </a:r>
          </a:p>
          <a:p>
            <a:pPr lvl="1"/>
            <a:r>
              <a:rPr lang="ko-KR" altLang="en-US" sz="1600" dirty="0" smtClean="0"/>
              <a:t>양의 비대칭도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평균</a:t>
            </a:r>
            <a:r>
              <a:rPr lang="en-US" altLang="ko-KR" sz="1600" dirty="0" smtClean="0"/>
              <a:t>&gt; </a:t>
            </a:r>
            <a:r>
              <a:rPr lang="ko-KR" altLang="en-US" sz="1600" dirty="0" err="1" smtClean="0"/>
              <a:t>중위수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최빈수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왜도 </a:t>
            </a:r>
            <a:r>
              <a:rPr lang="en-US" altLang="ko-KR" sz="1600" dirty="0" smtClean="0"/>
              <a:t>&gt; 0</a:t>
            </a:r>
          </a:p>
          <a:p>
            <a:pPr lvl="1"/>
            <a:r>
              <a:rPr lang="ko-KR" altLang="en-US" sz="1600" dirty="0" smtClean="0"/>
              <a:t>정규분포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평균 </a:t>
            </a:r>
            <a:r>
              <a:rPr lang="en-US" altLang="ko-KR" sz="1600" dirty="0" smtClean="0"/>
              <a:t>= </a:t>
            </a:r>
            <a:r>
              <a:rPr lang="ko-KR" altLang="en-US" sz="1600" dirty="0" err="1" smtClean="0"/>
              <a:t>중위수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최빈수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첨도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표준정규분포와 비교하여 얼마나 뾰족한지를 측정하는 지표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첨도가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0(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3)</a:t>
            </a:r>
            <a:r>
              <a:rPr lang="ko-KR" altLang="en-US" sz="1600" dirty="0" smtClean="0"/>
              <a:t>이면 정규분포 곡선을 이루고</a:t>
            </a:r>
            <a:r>
              <a:rPr lang="en-US" altLang="ko-KR" sz="1600" dirty="0" smtClean="0"/>
              <a:t>,</a:t>
            </a:r>
          </a:p>
          <a:p>
            <a:pPr lvl="1"/>
            <a:r>
              <a:rPr lang="ko-KR" altLang="en-US" sz="1600" dirty="0" err="1" smtClean="0"/>
              <a:t>첨도가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0(</a:t>
            </a:r>
            <a:r>
              <a:rPr lang="ko-KR" altLang="en-US" sz="1600" dirty="0"/>
              <a:t>또는 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보다 작으면 정규분포보다 완만한 형태의 </a:t>
            </a:r>
            <a:r>
              <a:rPr lang="ko-KR" altLang="en-US" sz="1600" dirty="0" smtClean="0"/>
              <a:t>곡선을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그린다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/>
              <a:t>첨도가</a:t>
            </a:r>
            <a:r>
              <a:rPr lang="ko-KR" altLang="en-US" sz="1600" dirty="0"/>
              <a:t> </a:t>
            </a:r>
            <a:r>
              <a:rPr lang="en-US" altLang="ko-KR" sz="1600" dirty="0"/>
              <a:t>0(</a:t>
            </a:r>
            <a:r>
              <a:rPr lang="ko-KR" altLang="en-US" sz="1600" dirty="0"/>
              <a:t>또는 </a:t>
            </a:r>
            <a:r>
              <a:rPr lang="en-US" altLang="ko-KR" sz="1600" dirty="0"/>
              <a:t>3)</a:t>
            </a:r>
            <a:r>
              <a:rPr lang="ko-KR" altLang="en-US" sz="1600" dirty="0"/>
              <a:t>보다 </a:t>
            </a:r>
            <a:r>
              <a:rPr lang="ko-KR" altLang="en-US" sz="1600" dirty="0" smtClean="0"/>
              <a:t>크면 </a:t>
            </a:r>
            <a:r>
              <a:rPr lang="ko-KR" altLang="en-US" sz="1600" dirty="0"/>
              <a:t>정규분포보다 </a:t>
            </a:r>
            <a:r>
              <a:rPr lang="ko-KR" altLang="en-US" sz="1600" dirty="0" smtClean="0"/>
              <a:t>뾰족</a:t>
            </a:r>
            <a:r>
              <a:rPr lang="ko-KR" altLang="en-US" sz="1600" dirty="0"/>
              <a:t>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형태의 곡선을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그린다</a:t>
            </a:r>
            <a:r>
              <a:rPr lang="en-US" altLang="ko-KR" sz="1600" dirty="0" smtClean="0"/>
              <a:t>.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210" y="2358164"/>
            <a:ext cx="4247395" cy="250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14" y="5159000"/>
            <a:ext cx="5181600" cy="139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38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4" y="956650"/>
            <a:ext cx="1161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b="1" dirty="0"/>
              <a:t>자료의 형태에 따른 분류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6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 </a:t>
            </a:r>
            <a:r>
              <a:rPr lang="ko-KR" altLang="en-US" b="1" smtClean="0"/>
              <a:t>데이터 분석 프로세스</a:t>
            </a:r>
            <a:r>
              <a:rPr lang="en-US" altLang="ko-KR" b="1" smtClean="0"/>
              <a:t> 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55486"/>
              </p:ext>
            </p:extLst>
          </p:nvPr>
        </p:nvGraphicFramePr>
        <p:xfrm>
          <a:off x="886111" y="1591346"/>
          <a:ext cx="10217318" cy="1358683"/>
        </p:xfrm>
        <a:graphic>
          <a:graphicData uri="http://schemas.openxmlformats.org/drawingml/2006/table">
            <a:tbl>
              <a:tblPr/>
              <a:tblGrid>
                <a:gridCol w="2085689"/>
                <a:gridCol w="8131629"/>
              </a:tblGrid>
              <a:tr h="328392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명목척도 자료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단지 구분하기 위한 부호로 표현된 자료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혈액형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주거형태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학과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66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서열척도 자료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관측되는 개체들에 순서를 갖는 자료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선호도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신용등급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구간척도 자료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관측 값의 순서와 </a:t>
                      </a:r>
                      <a:r>
                        <a:rPr lang="ko-KR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순서사이의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간경이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의미가 있는 자료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성적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온도 등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비율척도 자료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두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간격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차이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비율이 의미를 갖는 자료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연령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거리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154477"/>
            <a:ext cx="11205712" cy="4883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빅데이터</a:t>
            </a:r>
            <a:r>
              <a:rPr lang="ko-KR" altLang="en-US" sz="1800" dirty="0" smtClean="0"/>
              <a:t> 분석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기존 데이터 규모에서 불가능했던 데이터 집합체를 대상으로 다양한 분석기법을 적용하여 새로운 통찰이나 새로운 가치를 발견하고 예측하는 일련의 과정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기존의 사실에 대한 객관적인 근거를 제시하고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다변화된 현대 사회를 정확하게 예측 및 대응하며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경제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과학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기술 등 전 영역에 거쳐서 인류에게 가치 있는 정보를 제공한다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분석 절차</a:t>
            </a:r>
            <a:endParaRPr lang="en-US" altLang="ko-KR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 smtClean="0"/>
              <a:t>가설 설정</a:t>
            </a:r>
            <a:endParaRPr lang="en-US" altLang="ko-KR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 smtClean="0"/>
              <a:t>유의 수준 결정</a:t>
            </a:r>
            <a:endParaRPr lang="en-US" altLang="ko-KR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 smtClean="0"/>
              <a:t>측정도구 선정</a:t>
            </a:r>
            <a:endParaRPr lang="en-US" altLang="ko-KR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 smtClean="0"/>
              <a:t>데이터 수집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설문지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웹</a:t>
            </a:r>
            <a:r>
              <a:rPr lang="en-US" altLang="ko-KR" sz="1800" dirty="0" smtClean="0"/>
              <a:t>, SNS)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 smtClean="0"/>
              <a:t>데이터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코딩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프로그래밍</a:t>
            </a:r>
            <a:endParaRPr lang="en-US" altLang="ko-KR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 smtClean="0"/>
              <a:t>통계분석 수행</a:t>
            </a:r>
            <a:r>
              <a:rPr lang="en-US" altLang="ko-KR" sz="1800" dirty="0" smtClean="0"/>
              <a:t>(R, SPSS, SAS)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 smtClean="0"/>
              <a:t>결과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분석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논문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보고서 작성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887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76346" y="1030491"/>
            <a:ext cx="11205712" cy="22342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연구 조사</a:t>
            </a:r>
            <a:endParaRPr lang="en-US" altLang="ko-KR" sz="180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smtClean="0">
                <a:solidFill>
                  <a:srgbClr val="C00000"/>
                </a:solidFill>
              </a:rPr>
              <a:t>연구문제 선정 단계 </a:t>
            </a:r>
            <a:r>
              <a:rPr lang="en-US" altLang="ko-KR" sz="1800" smtClean="0"/>
              <a:t>- </a:t>
            </a:r>
            <a:r>
              <a:rPr lang="ko-KR" altLang="en-US" sz="1800" smtClean="0"/>
              <a:t>연구의 독창성</a:t>
            </a:r>
            <a:r>
              <a:rPr lang="en-US" altLang="ko-KR" sz="1800" smtClean="0"/>
              <a:t>, </a:t>
            </a:r>
            <a:r>
              <a:rPr lang="ko-KR" altLang="en-US" sz="1800" smtClean="0"/>
              <a:t>검증 가능성</a:t>
            </a:r>
            <a:r>
              <a:rPr lang="en-US" altLang="ko-KR" sz="1800" smtClean="0"/>
              <a:t>, </a:t>
            </a:r>
            <a:r>
              <a:rPr lang="ko-KR" altLang="en-US" sz="1800" smtClean="0"/>
              <a:t>결과의 실용성</a:t>
            </a:r>
            <a:r>
              <a:rPr lang="en-US" altLang="ko-KR" sz="1800" smtClean="0"/>
              <a:t>, </a:t>
            </a:r>
            <a:r>
              <a:rPr lang="ko-KR" altLang="en-US" sz="1800" smtClean="0"/>
              <a:t>구체성</a:t>
            </a:r>
            <a:r>
              <a:rPr lang="en-US" altLang="ko-KR" sz="1800" smtClean="0"/>
              <a:t>, </a:t>
            </a:r>
            <a:r>
              <a:rPr lang="ko-KR" altLang="en-US" sz="1800" smtClean="0"/>
              <a:t>경제성</a:t>
            </a:r>
            <a:r>
              <a:rPr lang="en-US" altLang="ko-KR" sz="1800" smtClean="0"/>
              <a:t>(</a:t>
            </a:r>
            <a:r>
              <a:rPr lang="ko-KR" altLang="en-US" sz="1800" smtClean="0"/>
              <a:t>소모비용</a:t>
            </a:r>
            <a:r>
              <a:rPr lang="en-US" altLang="ko-KR" sz="1800" smtClean="0"/>
              <a:t>, </a:t>
            </a:r>
            <a:r>
              <a:rPr lang="ko-KR" altLang="en-US" sz="1800" smtClean="0"/>
              <a:t>노력</a:t>
            </a:r>
            <a:r>
              <a:rPr lang="en-US" altLang="ko-KR" sz="1800" smtClean="0"/>
              <a:t>)</a:t>
            </a:r>
            <a:r>
              <a:rPr lang="ko-KR" altLang="en-US" sz="1800" smtClean="0"/>
              <a:t>을 고려해야 한다</a:t>
            </a:r>
            <a:endParaRPr lang="en-US" altLang="ko-KR" sz="180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smtClean="0">
                <a:solidFill>
                  <a:srgbClr val="C00000"/>
                </a:solidFill>
              </a:rPr>
              <a:t>예비조사 단계 </a:t>
            </a:r>
            <a:r>
              <a:rPr lang="en-US" altLang="ko-KR" sz="1800" smtClean="0"/>
              <a:t>– </a:t>
            </a:r>
            <a:r>
              <a:rPr lang="ko-KR" altLang="en-US" sz="1800" smtClean="0"/>
              <a:t>연구 문제에 대한 사전지식을 수집하고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중요 변수를 규명하며</a:t>
            </a:r>
            <a:r>
              <a:rPr lang="en-US" altLang="ko-KR" sz="1800" smtClean="0"/>
              <a:t>, </a:t>
            </a:r>
            <a:r>
              <a:rPr lang="ko-KR" altLang="en-US" sz="1800" smtClean="0"/>
              <a:t>가설을 도출하기 위한 과정으로 문헌 조사나 전문가조사</a:t>
            </a:r>
            <a:r>
              <a:rPr lang="en-US" altLang="ko-KR" sz="1800" smtClean="0"/>
              <a:t>, </a:t>
            </a:r>
            <a:r>
              <a:rPr lang="ko-KR" altLang="en-US" sz="1800" smtClean="0"/>
              <a:t>사례 조사방법 등이 있다 </a:t>
            </a:r>
            <a:r>
              <a:rPr lang="en-US" altLang="ko-KR" sz="1800" smtClean="0"/>
              <a:t>(</a:t>
            </a:r>
            <a:r>
              <a:rPr lang="ko-KR" altLang="en-US" sz="1800" smtClean="0"/>
              <a:t>사전조사는 측정도구</a:t>
            </a:r>
            <a:r>
              <a:rPr lang="en-US" altLang="ko-KR" sz="1800" smtClean="0"/>
              <a:t>(</a:t>
            </a:r>
            <a:r>
              <a:rPr lang="ko-KR" altLang="en-US" sz="1800" smtClean="0"/>
              <a:t>설문지</a:t>
            </a:r>
            <a:r>
              <a:rPr lang="en-US" altLang="ko-KR" sz="1800" smtClean="0"/>
              <a:t>))</a:t>
            </a:r>
            <a:r>
              <a:rPr lang="ko-KR" altLang="en-US" sz="1800" smtClean="0"/>
              <a:t>를 작성한뒤에 실시한다</a:t>
            </a:r>
            <a:r>
              <a:rPr lang="en-US" altLang="ko-KR" sz="180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smtClean="0">
                <a:solidFill>
                  <a:srgbClr val="C00000"/>
                </a:solidFill>
              </a:rPr>
              <a:t>연구 모형 설계 단계 </a:t>
            </a:r>
            <a:r>
              <a:rPr lang="en-US" altLang="ko-KR" sz="1800" smtClean="0"/>
              <a:t>– </a:t>
            </a:r>
            <a:r>
              <a:rPr lang="ko-KR" altLang="en-US" sz="1800" smtClean="0"/>
              <a:t>변수와 개념을 식별하여 영향을 미치는 변수와 영향을 받은 변수를 식별하고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이들 변수 간의 관계를 설계하는 과정</a:t>
            </a:r>
            <a:r>
              <a:rPr lang="en-US" altLang="ko-KR" sz="1800" smtClean="0"/>
              <a:t> 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2165230" y="3726611"/>
            <a:ext cx="1199072" cy="3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가격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65230" y="4569124"/>
            <a:ext cx="1199072" cy="3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사용기간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65230" y="5411637"/>
            <a:ext cx="1199072" cy="3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브랜드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1879" y="6038490"/>
            <a:ext cx="1199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C00000"/>
                </a:solidFill>
              </a:rPr>
              <a:t>독립변수</a:t>
            </a:r>
            <a:endParaRPr lang="ko-KR" altLang="en-US" sz="1400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96464" y="4569124"/>
            <a:ext cx="1199072" cy="3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만족도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8" idx="3"/>
            <a:endCxn id="11" idx="1"/>
          </p:cNvCxnSpPr>
          <p:nvPr/>
        </p:nvCxnSpPr>
        <p:spPr>
          <a:xfrm>
            <a:off x="3364302" y="4767532"/>
            <a:ext cx="2132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3"/>
          </p:cNvCxnSpPr>
          <p:nvPr/>
        </p:nvCxnSpPr>
        <p:spPr>
          <a:xfrm>
            <a:off x="3364302" y="3925019"/>
            <a:ext cx="621102" cy="8425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9" idx="3"/>
          </p:cNvCxnSpPr>
          <p:nvPr/>
        </p:nvCxnSpPr>
        <p:spPr>
          <a:xfrm flipV="1">
            <a:off x="3364302" y="4799162"/>
            <a:ext cx="638355" cy="8108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99185" y="5893226"/>
            <a:ext cx="1199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C00000"/>
                </a:solidFill>
              </a:rPr>
              <a:t>종속변수</a:t>
            </a:r>
            <a:endParaRPr lang="ko-KR" altLang="en-US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107984"/>
            <a:ext cx="11205712" cy="34764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가설 </a:t>
            </a:r>
            <a:r>
              <a:rPr lang="en-US" altLang="ko-KR" sz="1800" dirty="0" smtClean="0"/>
              <a:t>(hypothesis) </a:t>
            </a:r>
          </a:p>
          <a:p>
            <a:pPr lvl="1"/>
            <a:r>
              <a:rPr lang="ko-KR" altLang="en-US" sz="1800" dirty="0" smtClean="0"/>
              <a:t>실증적인 증명에 앞서 세우는 잠정적인 진술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나중에 논리적으로 검증될 수 있는 명제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통계 분석을 통해서 채택 또는 기각될 수 있다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가설 유형</a:t>
            </a:r>
            <a:endParaRPr lang="en-US" altLang="ko-KR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 err="1" smtClean="0"/>
              <a:t>귀무가설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영가설</a:t>
            </a:r>
            <a:r>
              <a:rPr lang="en-US" altLang="ko-KR" sz="1800" dirty="0" smtClean="0"/>
              <a:t>) : ‘</a:t>
            </a:r>
            <a:r>
              <a:rPr lang="ko-KR" altLang="en-US" sz="1800" dirty="0" smtClean="0"/>
              <a:t>두 변수 간의 관계가 없다</a:t>
            </a:r>
            <a:r>
              <a:rPr lang="en-US" altLang="ko-KR" sz="1800" dirty="0" smtClean="0"/>
              <a:t>‘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차이가 없다</a:t>
            </a:r>
            <a:r>
              <a:rPr lang="en-US" altLang="ko-KR" sz="1800" dirty="0" smtClean="0"/>
              <a:t>＇</a:t>
            </a:r>
            <a:r>
              <a:rPr lang="ko-KR" altLang="en-US" sz="1800" dirty="0" smtClean="0"/>
              <a:t>라는 부정적 형태로 진술하는 기설로 </a:t>
            </a:r>
            <a:r>
              <a:rPr lang="en-US" altLang="ko-KR" sz="1800" dirty="0" smtClean="0"/>
              <a:t>‘H0’</a:t>
            </a:r>
            <a:r>
              <a:rPr lang="ko-KR" altLang="en-US" sz="1800" dirty="0" smtClean="0"/>
              <a:t>으로 표시한다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교육수준이 높은 집단과 낮은 집단 간에는 국가 정책에 대한 비판적 태도에서 차이가 없다</a:t>
            </a:r>
            <a:r>
              <a:rPr lang="en-US" altLang="ko-KR" sz="18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 smtClean="0"/>
              <a:t>연구가설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대립가설</a:t>
            </a:r>
            <a:r>
              <a:rPr lang="en-US" altLang="ko-KR" sz="1800" dirty="0" smtClean="0"/>
              <a:t>) : </a:t>
            </a:r>
            <a:r>
              <a:rPr lang="ko-KR" altLang="en-US" sz="1800" dirty="0" smtClean="0"/>
              <a:t>검정할 가설의 내용에는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차이가 있다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효과가 있다</a:t>
            </a:r>
            <a:r>
              <a:rPr lang="en-US" altLang="ko-KR" sz="1800" dirty="0" smtClean="0"/>
              <a:t>＇</a:t>
            </a:r>
            <a:r>
              <a:rPr lang="ko-KR" altLang="en-US" sz="1800" dirty="0" smtClean="0"/>
              <a:t>라고 진술하는 가설 </a:t>
            </a:r>
            <a:r>
              <a:rPr lang="en-US" altLang="ko-KR" sz="1800" dirty="0" smtClean="0"/>
              <a:t>‘H1’</a:t>
            </a:r>
            <a:r>
              <a:rPr lang="ko-KR" altLang="en-US" sz="1800" dirty="0" smtClean="0"/>
              <a:t>로 표시한다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연구가설은 검정하고자 하는 현상에 관한 예측이며 대립가설 혹은 대체가설이라고 한다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신약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암 치료에 효과가 있다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1130060" y="4770409"/>
            <a:ext cx="10223740" cy="1009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연구자들은 귀무가설을 내세워서 자신이 내세운 귀무가설이 틀렸음을 통계적인 분석 과정을 통해서 입증함으로써 귀무가설과 대립관계에 있는 연구가설을 채택하고 궁극적으로 연구가설이 사실임을 주장하고자 한다</a:t>
            </a:r>
            <a:r>
              <a:rPr lang="en-US" altLang="ko-KR" sz="140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귀무가설이 거짓임을 입증하기가 훨씬 쉽기 때문이다</a:t>
            </a:r>
            <a:r>
              <a:rPr lang="en-US" altLang="ko-KR" sz="1400" smtClean="0">
                <a:solidFill>
                  <a:schemeClr val="tx1"/>
                </a:solidFill>
              </a:rPr>
              <a:t>.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293963"/>
            <a:ext cx="11205712" cy="34764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가설 </a:t>
            </a:r>
            <a:r>
              <a:rPr lang="en-US" altLang="ko-KR" sz="1800" smtClean="0"/>
              <a:t>(hypothesis)</a:t>
            </a:r>
            <a:r>
              <a:rPr lang="ko-KR" altLang="en-US" sz="1800" smtClean="0"/>
              <a:t>의 요건</a:t>
            </a:r>
            <a:endParaRPr lang="en-US" altLang="ko-KR" sz="1800" smtClean="0"/>
          </a:p>
          <a:p>
            <a:pPr lvl="1"/>
            <a:r>
              <a:rPr lang="ko-KR" altLang="en-US" sz="1800" smtClean="0">
                <a:solidFill>
                  <a:srgbClr val="C00000"/>
                </a:solidFill>
              </a:rPr>
              <a:t>검증성</a:t>
            </a:r>
            <a:r>
              <a:rPr lang="ko-KR" altLang="en-US" sz="1800" smtClean="0"/>
              <a:t> </a:t>
            </a:r>
            <a:r>
              <a:rPr lang="en-US" altLang="ko-KR" sz="1800" smtClean="0"/>
              <a:t>: </a:t>
            </a:r>
            <a:r>
              <a:rPr lang="ko-KR" altLang="en-US" sz="1800" smtClean="0"/>
              <a:t>이론적으로 검증 가능해야 한다</a:t>
            </a:r>
            <a:endParaRPr lang="en-US" altLang="ko-KR" sz="1800" smtClean="0"/>
          </a:p>
          <a:p>
            <a:pPr lvl="1"/>
            <a:r>
              <a:rPr lang="ko-KR" altLang="en-US" sz="1800" smtClean="0">
                <a:solidFill>
                  <a:srgbClr val="C00000"/>
                </a:solidFill>
              </a:rPr>
              <a:t>한정성</a:t>
            </a:r>
            <a:r>
              <a:rPr lang="ko-KR" altLang="en-US" sz="1800" smtClean="0"/>
              <a:t>  한정적</a:t>
            </a:r>
            <a:r>
              <a:rPr lang="en-US" altLang="ko-KR" sz="1800" smtClean="0"/>
              <a:t>, </a:t>
            </a:r>
            <a:r>
              <a:rPr lang="ko-KR" altLang="en-US" sz="1800" smtClean="0"/>
              <a:t>특정적이어야 한다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>
                <a:solidFill>
                  <a:srgbClr val="C00000"/>
                </a:solidFill>
              </a:rPr>
              <a:t>측성화</a:t>
            </a:r>
            <a:r>
              <a:rPr lang="ko-KR" altLang="en-US" sz="1800" smtClean="0"/>
              <a:t> </a:t>
            </a:r>
            <a:r>
              <a:rPr lang="en-US" altLang="ko-KR" sz="1800" smtClean="0"/>
              <a:t>: </a:t>
            </a:r>
            <a:r>
              <a:rPr lang="ko-KR" altLang="en-US" sz="1800" smtClean="0"/>
              <a:t>변수 관계를 경험적 사실에 근거하여 측정 가능해야 한다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>
                <a:solidFill>
                  <a:srgbClr val="C00000"/>
                </a:solidFill>
              </a:rPr>
              <a:t>계량화</a:t>
            </a:r>
            <a:r>
              <a:rPr lang="ko-KR" altLang="en-US" sz="1800" smtClean="0"/>
              <a:t> </a:t>
            </a:r>
            <a:r>
              <a:rPr lang="en-US" altLang="ko-KR" sz="1800" smtClean="0"/>
              <a:t>: </a:t>
            </a:r>
            <a:r>
              <a:rPr lang="ko-KR" altLang="en-US" sz="1800" smtClean="0"/>
              <a:t>계량적 형태를 취하거나 계량화할 수 있어야 한다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>
                <a:solidFill>
                  <a:srgbClr val="C00000"/>
                </a:solidFill>
              </a:rPr>
              <a:t>명백성</a:t>
            </a:r>
            <a:r>
              <a:rPr lang="ko-KR" altLang="en-US" sz="1800" smtClean="0"/>
              <a:t> </a:t>
            </a:r>
            <a:r>
              <a:rPr lang="en-US" altLang="ko-KR" sz="1800" smtClean="0"/>
              <a:t>: </a:t>
            </a:r>
            <a:r>
              <a:rPr lang="ko-KR" altLang="en-US" sz="1800" smtClean="0"/>
              <a:t>가설의 표현은 간단</a:t>
            </a:r>
            <a:r>
              <a:rPr lang="en-US" altLang="ko-KR" sz="1800" smtClean="0"/>
              <a:t>. </a:t>
            </a:r>
            <a:r>
              <a:rPr lang="ko-KR" altLang="en-US" sz="1800" smtClean="0"/>
              <a:t>명료해야 한다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>
                <a:solidFill>
                  <a:srgbClr val="C00000"/>
                </a:solidFill>
              </a:rPr>
              <a:t>입증성</a:t>
            </a:r>
            <a:r>
              <a:rPr lang="ko-KR" altLang="en-US" sz="1800" smtClean="0"/>
              <a:t> </a:t>
            </a:r>
            <a:r>
              <a:rPr lang="en-US" altLang="ko-KR" sz="1800" smtClean="0"/>
              <a:t>: </a:t>
            </a:r>
            <a:r>
              <a:rPr lang="ko-KR" altLang="en-US" sz="1800" smtClean="0"/>
              <a:t>명백하게 입증할 수 있어야 한다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>
                <a:solidFill>
                  <a:srgbClr val="C00000"/>
                </a:solidFill>
              </a:rPr>
              <a:t>연관성</a:t>
            </a:r>
            <a:r>
              <a:rPr lang="ko-KR" altLang="en-US" sz="1800" smtClean="0"/>
              <a:t> </a:t>
            </a:r>
            <a:r>
              <a:rPr lang="en-US" altLang="ko-KR" sz="1800" smtClean="0"/>
              <a:t>: </a:t>
            </a:r>
            <a:r>
              <a:rPr lang="ko-KR" altLang="en-US" sz="1800" smtClean="0"/>
              <a:t>동일 연구 분야</a:t>
            </a:r>
            <a:r>
              <a:rPr lang="en-US" altLang="ko-KR" sz="1800" smtClean="0"/>
              <a:t>, </a:t>
            </a:r>
            <a:r>
              <a:rPr lang="ko-KR" altLang="en-US" sz="1800" smtClean="0"/>
              <a:t>다른 가설이나 이론과 연관이 있어야 한다</a:t>
            </a:r>
            <a:r>
              <a:rPr lang="en-US" altLang="ko-KR" sz="180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03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분석 절차와 통계지식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123481"/>
            <a:ext cx="11205712" cy="4883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유의수준 결정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연구가설의 채택 또는 기각은 유의수준</a:t>
            </a:r>
            <a:r>
              <a:rPr lang="en-US" altLang="ko-KR" sz="1800" smtClean="0"/>
              <a:t>(Significant level)</a:t>
            </a:r>
            <a:r>
              <a:rPr lang="ko-KR" altLang="en-US" sz="1800" smtClean="0"/>
              <a:t>을 기준으로 하여 가설 채택 여부가 결정된다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/>
              <a:t>분석 결과가 유의수준 내에 들어가면 가설은 채택되고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그렇지 않으면 기각된다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/>
              <a:t>유의수준은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l-GR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α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P(probability :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확률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표시한다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/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사회과학 분야에서는  </a:t>
            </a:r>
            <a:r>
              <a:rPr lang="el-GR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α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=0.05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p&lt;0.05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한다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오차가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5%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이며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표본통계치가 신뢰도가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95%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 것을 의미한다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pPr lvl="1"/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유의수준은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0.1, 0.05, 0.01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 값을 적용하고 있으며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생명을 다루는 분야는 오차범위를 최소화하기 위해서 </a:t>
            </a:r>
            <a:r>
              <a:rPr lang="el-GR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α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=0.01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p&lt;0.01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기준으로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99%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신뢰도를 확보하고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1%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오차만 인정하는 임계치를 정하기도 한다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1138686" y="4382222"/>
            <a:ext cx="10223740" cy="577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el-GR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α</a:t>
            </a:r>
            <a:r>
              <a: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&gt;</a:t>
            </a:r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 </a:t>
            </a:r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연구가설 채택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귀무가설은 기각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l-GR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α</a:t>
            </a:r>
            <a:r>
              <a: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&lt;=</a:t>
            </a:r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 </a:t>
            </a:r>
            <a:r>
              <a:rPr lang="ko-KR" altLang="en-US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연구가설 기각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귀무가설은  채택</a:t>
            </a:r>
            <a:r>
              <a:rPr lang="en-US" altLang="ko-KR" sz="14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8686" y="5161866"/>
            <a:ext cx="10223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2006BA"/>
                </a:solidFill>
              </a:rPr>
              <a:t>‘</a:t>
            </a:r>
            <a:r>
              <a:rPr lang="ko-KR" altLang="en-US" sz="1400" dirty="0" smtClean="0">
                <a:solidFill>
                  <a:srgbClr val="2006BA"/>
                </a:solidFill>
              </a:rPr>
              <a:t>통계적으로 유의하다 </a:t>
            </a:r>
            <a:r>
              <a:rPr lang="en-US" altLang="ko-KR" sz="1400" dirty="0" smtClean="0">
                <a:solidFill>
                  <a:srgbClr val="2006BA"/>
                </a:solidFill>
              </a:rPr>
              <a:t>‘ – </a:t>
            </a:r>
            <a:r>
              <a:rPr lang="ko-KR" altLang="en-US" sz="1400" dirty="0" err="1" smtClean="0">
                <a:solidFill>
                  <a:srgbClr val="2006BA"/>
                </a:solidFill>
              </a:rPr>
              <a:t>귀무가설</a:t>
            </a:r>
            <a:r>
              <a:rPr lang="en-US" altLang="ko-KR" sz="1400" dirty="0" smtClean="0">
                <a:solidFill>
                  <a:srgbClr val="2006BA"/>
                </a:solidFill>
              </a:rPr>
              <a:t>(H0)  ‘</a:t>
            </a:r>
            <a:r>
              <a:rPr lang="ko-KR" altLang="en-US" sz="1400" dirty="0" smtClean="0">
                <a:solidFill>
                  <a:srgbClr val="2006BA"/>
                </a:solidFill>
              </a:rPr>
              <a:t>신약</a:t>
            </a:r>
            <a:r>
              <a:rPr lang="en-US" altLang="ko-KR" sz="1400" dirty="0" smtClean="0">
                <a:solidFill>
                  <a:srgbClr val="2006BA"/>
                </a:solidFill>
              </a:rPr>
              <a:t>A</a:t>
            </a:r>
            <a:r>
              <a:rPr lang="ko-KR" altLang="en-US" sz="1400" dirty="0" smtClean="0">
                <a:solidFill>
                  <a:srgbClr val="2006BA"/>
                </a:solidFill>
              </a:rPr>
              <a:t>는 </a:t>
            </a:r>
            <a:r>
              <a:rPr lang="en-US" altLang="ko-KR" sz="1400" dirty="0" smtClean="0">
                <a:solidFill>
                  <a:srgbClr val="2006BA"/>
                </a:solidFill>
              </a:rPr>
              <a:t>A</a:t>
            </a:r>
            <a:r>
              <a:rPr lang="ko-KR" altLang="en-US" sz="1400" dirty="0" smtClean="0">
                <a:solidFill>
                  <a:srgbClr val="2006BA"/>
                </a:solidFill>
              </a:rPr>
              <a:t>암 치료에 효과가 없다</a:t>
            </a:r>
            <a:r>
              <a:rPr lang="en-US" altLang="ko-KR" sz="1400" dirty="0" smtClean="0">
                <a:solidFill>
                  <a:srgbClr val="2006BA"/>
                </a:solidFill>
              </a:rPr>
              <a:t>＇</a:t>
            </a:r>
            <a:r>
              <a:rPr lang="ko-KR" altLang="en-US" sz="1400" dirty="0" smtClean="0">
                <a:solidFill>
                  <a:srgbClr val="2006BA"/>
                </a:solidFill>
              </a:rPr>
              <a:t>에서 </a:t>
            </a:r>
            <a:r>
              <a:rPr lang="ko-KR" altLang="en-US" sz="1400" dirty="0" err="1" smtClean="0">
                <a:solidFill>
                  <a:srgbClr val="2006BA"/>
                </a:solidFill>
              </a:rPr>
              <a:t>임계값</a:t>
            </a:r>
            <a:r>
              <a:rPr lang="ko-KR" altLang="en-US" sz="1400" dirty="0" smtClean="0">
                <a:solidFill>
                  <a:srgbClr val="2006BA"/>
                </a:solidFill>
              </a:rPr>
              <a:t> </a:t>
            </a:r>
            <a:r>
              <a:rPr lang="el-GR" altLang="ko-KR" sz="1400" dirty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α</a:t>
            </a:r>
            <a:r>
              <a:rPr lang="en-US" altLang="ko-KR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=0.05 </a:t>
            </a:r>
            <a:r>
              <a:rPr lang="ko-KR" altLang="en-US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수준으로 정한 경우 가설을 검정한 결과 확률 수준</a:t>
            </a:r>
            <a:r>
              <a:rPr lang="en-US" altLang="ko-KR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</a:t>
            </a:r>
            <a:r>
              <a:rPr lang="ko-KR" altLang="en-US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)dl 0.04</a:t>
            </a:r>
            <a:r>
              <a:rPr lang="ko-KR" altLang="en-US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나왔다면 </a:t>
            </a:r>
            <a:r>
              <a:rPr lang="en-US" altLang="ko-KR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(0.04)</a:t>
            </a:r>
            <a:r>
              <a:rPr lang="ko-KR" altLang="en-US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l-GR" altLang="ko-KR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α</a:t>
            </a:r>
            <a:r>
              <a:rPr lang="en-US" altLang="ko-KR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(0.05)</a:t>
            </a:r>
            <a:r>
              <a:rPr lang="ko-KR" altLang="en-US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작기 때문에 </a:t>
            </a:r>
            <a:r>
              <a:rPr lang="ko-KR" altLang="en-US" sz="1400" dirty="0" err="1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귀무가설</a:t>
            </a:r>
            <a:r>
              <a:rPr lang="en-US" altLang="ko-KR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영가설</a:t>
            </a:r>
            <a:r>
              <a:rPr lang="en-US" altLang="ko-KR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기각한다</a:t>
            </a:r>
            <a:r>
              <a:rPr lang="en-US" altLang="ko-KR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신약 </a:t>
            </a:r>
            <a:r>
              <a:rPr lang="en-US" altLang="ko-KR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암 치료에 효과가 있을 확률이 높기 때문에 연구가설</a:t>
            </a:r>
            <a:r>
              <a:rPr lang="en-US" altLang="ko-KR" sz="1400" dirty="0" smtClean="0">
                <a:solidFill>
                  <a:srgbClr val="2006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(H1): </a:t>
            </a:r>
            <a:r>
              <a:rPr lang="en-US" altLang="ko-KR" sz="1400" dirty="0">
                <a:solidFill>
                  <a:srgbClr val="2006BA"/>
                </a:solidFill>
              </a:rPr>
              <a:t>‘</a:t>
            </a:r>
            <a:r>
              <a:rPr lang="ko-KR" altLang="en-US" sz="1400" dirty="0">
                <a:solidFill>
                  <a:srgbClr val="2006BA"/>
                </a:solidFill>
              </a:rPr>
              <a:t>신약</a:t>
            </a:r>
            <a:r>
              <a:rPr lang="en-US" altLang="ko-KR" sz="1400" dirty="0">
                <a:solidFill>
                  <a:srgbClr val="2006BA"/>
                </a:solidFill>
              </a:rPr>
              <a:t>A</a:t>
            </a:r>
            <a:r>
              <a:rPr lang="ko-KR" altLang="en-US" sz="1400" dirty="0">
                <a:solidFill>
                  <a:srgbClr val="2006BA"/>
                </a:solidFill>
              </a:rPr>
              <a:t>는 </a:t>
            </a:r>
            <a:r>
              <a:rPr lang="en-US" altLang="ko-KR" sz="1400" dirty="0">
                <a:solidFill>
                  <a:srgbClr val="2006BA"/>
                </a:solidFill>
              </a:rPr>
              <a:t>A</a:t>
            </a:r>
            <a:r>
              <a:rPr lang="ko-KR" altLang="en-US" sz="1400" dirty="0">
                <a:solidFill>
                  <a:srgbClr val="2006BA"/>
                </a:solidFill>
              </a:rPr>
              <a:t>암 치료에 효과가 </a:t>
            </a:r>
            <a:r>
              <a:rPr lang="ko-KR" altLang="en-US" sz="1400" dirty="0" smtClean="0">
                <a:solidFill>
                  <a:srgbClr val="2006BA"/>
                </a:solidFill>
              </a:rPr>
              <a:t>있다</a:t>
            </a:r>
            <a:r>
              <a:rPr lang="en-US" altLang="ko-KR" sz="1400" dirty="0" smtClean="0">
                <a:solidFill>
                  <a:srgbClr val="2006BA"/>
                </a:solidFill>
              </a:rPr>
              <a:t>＇</a:t>
            </a:r>
            <a:r>
              <a:rPr lang="ko-KR" altLang="en-US" sz="1400" dirty="0" smtClean="0">
                <a:solidFill>
                  <a:srgbClr val="2006BA"/>
                </a:solidFill>
              </a:rPr>
              <a:t>를 채택한다</a:t>
            </a:r>
            <a:r>
              <a:rPr lang="en-US" altLang="ko-KR" sz="1400" dirty="0" smtClean="0">
                <a:solidFill>
                  <a:srgbClr val="2006BA"/>
                </a:solidFill>
              </a:rPr>
              <a:t>.</a:t>
            </a:r>
            <a:endParaRPr lang="ko-KR" altLang="en-US" sz="1400" dirty="0">
              <a:solidFill>
                <a:srgbClr val="200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16966</TotalTime>
  <Words>3795</Words>
  <Application>Microsoft Office PowerPoint</Application>
  <PresentationFormat>사용자 지정</PresentationFormat>
  <Paragraphs>583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분석 절차와 통계지식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student</cp:lastModifiedBy>
  <cp:revision>868</cp:revision>
  <cp:lastPrinted>2017-11-30T07:36:52Z</cp:lastPrinted>
  <dcterms:created xsi:type="dcterms:W3CDTF">2017-01-06T09:07:17Z</dcterms:created>
  <dcterms:modified xsi:type="dcterms:W3CDTF">2019-09-17T03:47:46Z</dcterms:modified>
</cp:coreProperties>
</file>