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8" r:id="rId2"/>
    <p:sldId id="645" r:id="rId3"/>
    <p:sldId id="749" r:id="rId4"/>
    <p:sldId id="801" r:id="rId5"/>
    <p:sldId id="800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790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8" r:id="rId25"/>
    <p:sldId id="810" r:id="rId26"/>
    <p:sldId id="811" r:id="rId27"/>
    <p:sldId id="812" r:id="rId28"/>
    <p:sldId id="813" r:id="rId29"/>
    <p:sldId id="814" r:id="rId30"/>
    <p:sldId id="815" r:id="rId31"/>
    <p:sldId id="816" r:id="rId32"/>
    <p:sldId id="817" r:id="rId33"/>
    <p:sldId id="818" r:id="rId34"/>
    <p:sldId id="791" r:id="rId35"/>
    <p:sldId id="829" r:id="rId36"/>
    <p:sldId id="792" r:id="rId37"/>
    <p:sldId id="830" r:id="rId38"/>
    <p:sldId id="793" r:id="rId39"/>
    <p:sldId id="794" r:id="rId40"/>
    <p:sldId id="795" r:id="rId41"/>
    <p:sldId id="796" r:id="rId42"/>
    <p:sldId id="831" r:id="rId43"/>
    <p:sldId id="797" r:id="rId44"/>
    <p:sldId id="798" r:id="rId45"/>
    <p:sldId id="799" r:id="rId4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1721" autoAdjust="0"/>
  </p:normalViewPr>
  <p:slideViewPr>
    <p:cSldViewPr snapToGrid="0">
      <p:cViewPr>
        <p:scale>
          <a:sx n="78" d="100"/>
          <a:sy n="78" d="100"/>
        </p:scale>
        <p:origin x="-90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732970F-6D66-4764-B324-DC4D988F38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33FBC30-0205-43A0-8ECD-EBB3A3F7D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3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6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3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2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1679" y="562346"/>
            <a:ext cx="4202462" cy="4673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37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2437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데이터 분석</a:t>
            </a:r>
            <a:endParaRPr lang="en-US" altLang="ko-KR" sz="2437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497" y="1414065"/>
            <a:ext cx="2963003" cy="25019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26" dirty="0" smtClean="0"/>
              <a:t>(</a:t>
            </a:r>
            <a:r>
              <a:rPr lang="ko-KR" altLang="en-US" sz="1026" dirty="0" smtClean="0"/>
              <a:t>교육기간 </a:t>
            </a:r>
            <a:r>
              <a:rPr lang="en-US" altLang="ko-KR" sz="1026" dirty="0" smtClean="0"/>
              <a:t>: 2019</a:t>
            </a:r>
            <a:r>
              <a:rPr lang="ko-KR" altLang="en-US" sz="1026" dirty="0" smtClean="0"/>
              <a:t>년 </a:t>
            </a:r>
            <a:r>
              <a:rPr lang="en-US" altLang="ko-KR" sz="1026" dirty="0"/>
              <a:t>9</a:t>
            </a:r>
            <a:r>
              <a:rPr lang="ko-KR" altLang="en-US" sz="1026" dirty="0" smtClean="0"/>
              <a:t>월 </a:t>
            </a:r>
            <a:r>
              <a:rPr lang="en-US" altLang="ko-KR" sz="1026" dirty="0"/>
              <a:t>6</a:t>
            </a:r>
            <a:r>
              <a:rPr lang="en-US" altLang="ko-KR" sz="1026" dirty="0" smtClean="0"/>
              <a:t>9</a:t>
            </a:r>
            <a:r>
              <a:rPr lang="ko-KR" altLang="en-US" sz="1026" dirty="0" smtClean="0"/>
              <a:t>일 </a:t>
            </a:r>
            <a:r>
              <a:rPr lang="en-US" altLang="ko-KR" sz="1026" dirty="0" smtClean="0"/>
              <a:t>~ </a:t>
            </a:r>
            <a:r>
              <a:rPr lang="en-US" altLang="ko-KR" sz="1026" dirty="0"/>
              <a:t>9</a:t>
            </a:r>
            <a:r>
              <a:rPr lang="ko-KR" altLang="en-US" sz="1026" dirty="0" smtClean="0"/>
              <a:t>월</a:t>
            </a:r>
            <a:r>
              <a:rPr lang="en-US" altLang="ko-KR" sz="1026" dirty="0" smtClean="0"/>
              <a:t>22</a:t>
            </a:r>
            <a:r>
              <a:rPr lang="ko-KR" altLang="en-US" sz="1026" dirty="0" smtClean="0"/>
              <a:t>일 </a:t>
            </a:r>
            <a:r>
              <a:rPr lang="en-US" altLang="ko-KR" sz="1026" dirty="0" smtClean="0"/>
              <a:t>)</a:t>
            </a:r>
            <a:endParaRPr lang="ko-KR" altLang="en-US" sz="1026" dirty="0"/>
          </a:p>
        </p:txBody>
      </p:sp>
      <p:sp>
        <p:nvSpPr>
          <p:cNvPr id="13" name="TextBox 12"/>
          <p:cNvSpPr txBox="1"/>
          <p:nvPr/>
        </p:nvSpPr>
        <p:spPr>
          <a:xfrm>
            <a:off x="10323094" y="1334488"/>
            <a:ext cx="1372288" cy="26994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4" b="1" dirty="0" smtClean="0"/>
              <a:t>박  태  정</a:t>
            </a:r>
            <a:endParaRPr lang="ko-KR" altLang="en-US" sz="1154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323094" y="119974"/>
            <a:ext cx="1419727" cy="25019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26" smtClean="0">
                <a:latin typeface="HY헤드라인M" pitchFamily="18" charset="-127"/>
                <a:ea typeface="HY헤드라인M" pitchFamily="18" charset="-127"/>
              </a:rPr>
              <a:t>박데이터</a:t>
            </a:r>
            <a:endParaRPr lang="ko-KR" altLang="en-US" sz="1026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2338409"/>
            <a:ext cx="7204669" cy="397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기술 통계 분석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89"/>
            <a:ext cx="11205712" cy="36965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표본분산과 표본 표준편차</a:t>
            </a:r>
            <a:endParaRPr lang="ko-KR" altLang="en-US" sz="1800" dirty="0"/>
          </a:p>
          <a:p>
            <a:pPr lvl="1"/>
            <a:r>
              <a:rPr lang="ko-KR" altLang="en-US" sz="1600" dirty="0" smtClean="0"/>
              <a:t>계산된 표준오차는 표본과 실제 모집단 간의 차이를 나타내는 값으로 표본의 수가 커지면 </a:t>
            </a:r>
            <a:r>
              <a:rPr lang="ko-KR" altLang="en-US" sz="1600" dirty="0" smtClean="0">
                <a:solidFill>
                  <a:srgbClr val="C00000"/>
                </a:solidFill>
              </a:rPr>
              <a:t>표준오차</a:t>
            </a:r>
            <a:r>
              <a:rPr lang="ko-KR" altLang="en-US" sz="1600" dirty="0" smtClean="0"/>
              <a:t>는 작아지는 특성을 나타내고 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분산은 평균으로부터 얼마나 흩어져 있는가의 정도를 </a:t>
            </a:r>
            <a:r>
              <a:rPr lang="ko-KR" altLang="en-US" sz="1600" dirty="0" err="1" smtClean="0"/>
              <a:t>타나내는</a:t>
            </a:r>
            <a:r>
              <a:rPr lang="ko-KR" altLang="en-US" sz="1600" dirty="0" smtClean="0"/>
              <a:t> 척도를 의미하고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표준편차는 분산의 양의 제곱근으로 대부분 표준편차를 이용하여 산포도를 해석하며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일반 통계학에서도 분산보다 표준편차를 주로 이용한다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변도계수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Cofficient</a:t>
            </a:r>
            <a:r>
              <a:rPr lang="en-US" altLang="ko-KR" sz="2000" dirty="0" smtClean="0"/>
              <a:t> of variation)</a:t>
            </a:r>
          </a:p>
          <a:p>
            <a:pPr lvl="1"/>
            <a:r>
              <a:rPr lang="ko-KR" altLang="en-US" sz="1600" dirty="0" smtClean="0"/>
              <a:t>산포도는 흩어져 있는 정도가 동일하지만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서로 다른 분산과 표준편차를 나타내는 </a:t>
            </a:r>
            <a:r>
              <a:rPr lang="ko-KR" altLang="en-US" sz="1600" dirty="0" err="1" smtClean="0"/>
              <a:t>약점을을</a:t>
            </a:r>
            <a:r>
              <a:rPr lang="ko-KR" altLang="en-US" sz="1600" dirty="0" smtClean="0"/>
              <a:t> 가지고 있고 이러한 약점을 보완하기 위해서 변동계수의 개념을 도입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변동계수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표준편차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평균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9" y="1819766"/>
            <a:ext cx="2733675" cy="1055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0792" y="2205872"/>
            <a:ext cx="385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ko-KR" dirty="0">
                <a:latin typeface="+mn-ea"/>
              </a:rPr>
              <a:t>б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표준편차 </a:t>
            </a:r>
            <a:r>
              <a:rPr lang="en-US" altLang="ko-KR" dirty="0" smtClean="0">
                <a:latin typeface="+mn-ea"/>
              </a:rPr>
              <a:t>,  n: </a:t>
            </a:r>
            <a:r>
              <a:rPr lang="ko-KR" altLang="en-US" dirty="0" smtClean="0">
                <a:latin typeface="+mn-ea"/>
              </a:rPr>
              <a:t>표본의 크기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9548" y="4815659"/>
            <a:ext cx="8774349" cy="1019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자료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(A) = 10, 20, 30, 40, 50 -&gt;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분산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=200,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표준편차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=14.14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자료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(B) = 1, 2, 3, 4, 5 -&gt;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분산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=2,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표준편차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=1.414</a:t>
            </a:r>
          </a:p>
          <a:p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자료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(A)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 14.14/30            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자료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(B)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1.414/3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기술 통계 분석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89"/>
            <a:ext cx="11205712" cy="36965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빈도 분석</a:t>
            </a:r>
          </a:p>
          <a:p>
            <a:pPr lvl="1"/>
            <a:r>
              <a:rPr lang="ko-KR" altLang="en-US" sz="1600" dirty="0" smtClean="0"/>
              <a:t>비율척도 변수의 값은 응답자가 직접 입력하는 수치이기 때문에 동일한 수치의 빈도수를 나타내는  </a:t>
            </a:r>
            <a:r>
              <a:rPr lang="en-US" altLang="ko-KR" sz="1600" dirty="0" smtClean="0"/>
              <a:t>table()</a:t>
            </a:r>
            <a:r>
              <a:rPr lang="ko-KR" altLang="en-US" sz="1600" dirty="0" smtClean="0"/>
              <a:t>함수의 수행 결과는 의미가 없다고 볼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빈도 분석에 의미를 두기 위해서는 일정한 간격으로 범주화하는 리코딩 과정이 필요하다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err="1" smtClean="0"/>
              <a:t>연속형</a:t>
            </a:r>
            <a:r>
              <a:rPr lang="ko-KR" altLang="en-US" sz="1600" dirty="0" smtClean="0"/>
              <a:t> 변수는 히스토그램이나 </a:t>
            </a:r>
            <a:r>
              <a:rPr lang="ko-KR" altLang="en-US" sz="1600" dirty="0" err="1" smtClean="0"/>
              <a:t>산점도</a:t>
            </a:r>
            <a:r>
              <a:rPr lang="ko-KR" altLang="en-US" sz="1600" dirty="0" smtClean="0"/>
              <a:t> 등으로 시각화하는 것이 효과적이다</a:t>
            </a:r>
            <a:r>
              <a:rPr lang="en-US" altLang="ko-KR" sz="16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22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기술 통계 분석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89"/>
            <a:ext cx="11205712" cy="36965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비대칭도 구하기</a:t>
            </a:r>
          </a:p>
          <a:p>
            <a:pPr lvl="1"/>
            <a:r>
              <a:rPr lang="ko-KR" altLang="en-US" sz="1600" dirty="0" err="1" smtClean="0">
                <a:latin typeface="+mn-ea"/>
              </a:rPr>
              <a:t>비대칭도는</a:t>
            </a:r>
            <a:r>
              <a:rPr lang="ko-KR" altLang="en-US" sz="1600" dirty="0" smtClean="0">
                <a:latin typeface="+mn-ea"/>
              </a:rPr>
              <a:t> 데이터의 분포가 정규분포를 갖는지를 알기 위해서 이용하며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왜도와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첨도의</a:t>
            </a:r>
            <a:r>
              <a:rPr lang="ko-KR" altLang="en-US" sz="1600" dirty="0" smtClean="0">
                <a:latin typeface="+mn-ea"/>
              </a:rPr>
              <a:t> 통계량을 사용한다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latin typeface="+mn-ea"/>
              </a:rPr>
              <a:t>m</a:t>
            </a:r>
            <a:r>
              <a:rPr lang="en-US" altLang="ko-KR" sz="1600" dirty="0" smtClean="0">
                <a:latin typeface="+mn-ea"/>
              </a:rPr>
              <a:t>oments </a:t>
            </a:r>
            <a:r>
              <a:rPr lang="ko-KR" altLang="en-US" sz="1600" dirty="0" smtClean="0">
                <a:latin typeface="+mn-ea"/>
              </a:rPr>
              <a:t>패키지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600" dirty="0" err="1" smtClean="0">
                <a:latin typeface="+mn-ea"/>
              </a:rPr>
              <a:t>skewness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데이터</a:t>
            </a:r>
            <a:r>
              <a:rPr lang="en-US" altLang="ko-KR" sz="1600" dirty="0" smtClean="0">
                <a:latin typeface="+mn-ea"/>
              </a:rPr>
              <a:t>) :  </a:t>
            </a:r>
            <a:r>
              <a:rPr lang="ko-KR" altLang="en-US" sz="1600" dirty="0" smtClean="0">
                <a:latin typeface="+mn-ea"/>
              </a:rPr>
              <a:t>왜도 반환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k</a:t>
            </a:r>
            <a:r>
              <a:rPr lang="en-US" altLang="ko-KR" sz="1800" dirty="0" smtClean="0">
                <a:latin typeface="+mn-ea"/>
              </a:rPr>
              <a:t>urtosis() : </a:t>
            </a:r>
            <a:r>
              <a:rPr lang="ko-KR" altLang="en-US" sz="1800" dirty="0" smtClean="0">
                <a:latin typeface="+mn-ea"/>
              </a:rPr>
              <a:t>첨도 반환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2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기술 통계 분석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89"/>
            <a:ext cx="11205712" cy="36965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smtClean="0"/>
              <a:t>Hmisc </a:t>
            </a:r>
            <a:r>
              <a:rPr lang="ko-KR" altLang="en-US" sz="1800" smtClean="0"/>
              <a:t>패키지 이용 기술 통계량 구하기</a:t>
            </a:r>
          </a:p>
          <a:p>
            <a:pPr lvl="1"/>
            <a:r>
              <a:rPr lang="ko-KR" altLang="en-US" sz="1600" smtClean="0">
                <a:latin typeface="+mn-ea"/>
              </a:rPr>
              <a:t>전체 데이터 셋에 포함된 모든 변수를  대상으로 기술 통계량 제공하며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빈도와 비율 데이터를 일괄적으로 제공해준다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 lvl="1"/>
            <a:r>
              <a:rPr lang="en-US" altLang="ko-KR" sz="1600" smtClean="0">
                <a:latin typeface="+mn-ea"/>
              </a:rPr>
              <a:t>describe() : </a:t>
            </a:r>
            <a:r>
              <a:rPr lang="ko-KR" altLang="en-US" sz="1600" smtClean="0">
                <a:latin typeface="+mn-ea"/>
              </a:rPr>
              <a:t>변수의 척도에 따라서 서로 다르게 통계량을 제공한다 명목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서열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등간척도는 빈도수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비율 등을 제공하며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비율척도는 </a:t>
            </a:r>
            <a:r>
              <a:rPr lang="en-US" altLang="ko-KR" sz="1600" smtClean="0">
                <a:latin typeface="+mn-ea"/>
              </a:rPr>
              <a:t>mean, lowest, hightest</a:t>
            </a:r>
            <a:r>
              <a:rPr lang="ko-KR" altLang="en-US" sz="1600" smtClean="0">
                <a:latin typeface="+mn-ea"/>
              </a:rPr>
              <a:t>등의 통계량을 제공해준다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smtClean="0"/>
              <a:t>prettyR </a:t>
            </a:r>
            <a:r>
              <a:rPr lang="ko-KR" altLang="en-US" sz="1800"/>
              <a:t>패키지 이용 기술 통계량 구하기</a:t>
            </a:r>
          </a:p>
          <a:p>
            <a:pPr lvl="1"/>
            <a:r>
              <a:rPr lang="en-US" altLang="ko-KR" sz="1600">
                <a:latin typeface="+mn-ea"/>
              </a:rPr>
              <a:t>f</a:t>
            </a:r>
            <a:r>
              <a:rPr lang="en-US" altLang="ko-KR" sz="1600" smtClean="0">
                <a:latin typeface="+mn-ea"/>
              </a:rPr>
              <a:t>req() :  Hmisc </a:t>
            </a:r>
            <a:r>
              <a:rPr lang="ko-KR" altLang="en-US" sz="1600" smtClean="0">
                <a:latin typeface="+mn-ea"/>
              </a:rPr>
              <a:t>패키지의 </a:t>
            </a:r>
            <a:r>
              <a:rPr lang="en-US" altLang="ko-KR" sz="1600" smtClean="0">
                <a:latin typeface="+mn-ea"/>
              </a:rPr>
              <a:t>describe</a:t>
            </a:r>
            <a:r>
              <a:rPr lang="en-US" altLang="ko-KR" sz="1600">
                <a:latin typeface="+mn-ea"/>
              </a:rPr>
              <a:t>() </a:t>
            </a:r>
            <a:r>
              <a:rPr lang="ko-KR" altLang="en-US" sz="1600" smtClean="0">
                <a:latin typeface="+mn-ea"/>
              </a:rPr>
              <a:t>와 유사한 기능을 제공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변수별 빈도수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결측치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비율을 제공하며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비율은 소주점까지 제공하며</a:t>
            </a:r>
            <a:r>
              <a:rPr lang="en-US" altLang="ko-KR" sz="1600" smtClean="0">
                <a:latin typeface="+mn-ea"/>
              </a:rPr>
              <a:t>, freq() </a:t>
            </a:r>
            <a:r>
              <a:rPr lang="ko-KR" altLang="en-US" sz="1600" smtClean="0">
                <a:latin typeface="+mn-ea"/>
              </a:rPr>
              <a:t>함수는 각 명목척도의 변수를 대상으로 </a:t>
            </a:r>
            <a:r>
              <a:rPr lang="en-US" altLang="ko-KR" sz="1600" smtClean="0">
                <a:latin typeface="+mn-ea"/>
              </a:rPr>
              <a:t>NA </a:t>
            </a:r>
            <a:r>
              <a:rPr lang="ko-KR" altLang="en-US" sz="1600" smtClean="0">
                <a:latin typeface="+mn-ea"/>
              </a:rPr>
              <a:t>비율까지 제공한다</a:t>
            </a:r>
            <a:r>
              <a:rPr lang="en-US" altLang="ko-KR" sz="1600" smtClean="0">
                <a:latin typeface="+mn-ea"/>
              </a:rPr>
              <a:t>.</a:t>
            </a:r>
            <a:endParaRPr lang="en-US" altLang="ko-KR" sz="1600">
              <a:latin typeface="+mn-ea"/>
            </a:endParaRPr>
          </a:p>
          <a:p>
            <a:pPr lvl="1"/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04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65801"/>
              </p:ext>
            </p:extLst>
          </p:nvPr>
        </p:nvGraphicFramePr>
        <p:xfrm>
          <a:off x="759418" y="1100380"/>
          <a:ext cx="9887918" cy="5120640"/>
        </p:xfrm>
        <a:graphic>
          <a:graphicData uri="http://schemas.openxmlformats.org/drawingml/2006/table">
            <a:tbl>
              <a:tblPr/>
              <a:tblGrid>
                <a:gridCol w="1522377"/>
                <a:gridCol w="1748474"/>
                <a:gridCol w="2894024"/>
                <a:gridCol w="3723043"/>
              </a:tblGrid>
              <a:tr h="35646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빈도수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구성비율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특별시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광역시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시군구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장년층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중년층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노년층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학력수준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대학원졸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합격여부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합격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3</a:t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표본추</a:t>
            </a:r>
            <a:r>
              <a:rPr lang="ko-KR" altLang="en-US" sz="3200" b="1" dirty="0"/>
              <a:t>출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표본추출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7237" y="108170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표본 추출</a:t>
            </a:r>
            <a:r>
              <a:rPr lang="en-US" altLang="ko-KR" sz="1800" dirty="0"/>
              <a:t>(</a:t>
            </a:r>
            <a:r>
              <a:rPr lang="ko-KR" altLang="en-US" sz="1800" dirty="0"/>
              <a:t>샘플링</a:t>
            </a:r>
            <a:r>
              <a:rPr lang="en-US" altLang="ko-KR" sz="1800" dirty="0"/>
              <a:t>) 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Sampling</a:t>
            </a:r>
            <a:r>
              <a:rPr lang="ko-KR" altLang="en-US" sz="1800" dirty="0"/>
              <a:t>은 훈련 데이터</a:t>
            </a:r>
            <a:r>
              <a:rPr lang="en-US" altLang="ko-KR" sz="1800" dirty="0"/>
              <a:t>Training Data</a:t>
            </a:r>
            <a:r>
              <a:rPr lang="ko-KR" altLang="en-US" sz="1800" dirty="0"/>
              <a:t>와 테스트 데이터</a:t>
            </a:r>
            <a:r>
              <a:rPr lang="en-US" altLang="ko-KR" sz="1800" dirty="0"/>
              <a:t>Test Data</a:t>
            </a:r>
            <a:r>
              <a:rPr lang="ko-KR" altLang="en-US" sz="1800" dirty="0"/>
              <a:t>의 분리에서도 </a:t>
            </a:r>
            <a:r>
              <a:rPr lang="ko-KR" altLang="en-US" sz="1800" dirty="0" smtClean="0"/>
              <a:t>중요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전체 </a:t>
            </a:r>
            <a:r>
              <a:rPr lang="ko-KR" altLang="en-US" sz="1800" dirty="0"/>
              <a:t>데이터 중 </a:t>
            </a:r>
            <a:r>
              <a:rPr lang="en-US" altLang="ko-KR" sz="1800" dirty="0"/>
              <a:t>80%</a:t>
            </a:r>
            <a:r>
              <a:rPr lang="ko-KR" altLang="en-US" sz="1800" dirty="0"/>
              <a:t>를 훈련 데이터</a:t>
            </a:r>
            <a:r>
              <a:rPr lang="en-US" altLang="ko-KR" sz="1800" dirty="0"/>
              <a:t>, 20%</a:t>
            </a:r>
            <a:r>
              <a:rPr lang="ko-KR" altLang="en-US" sz="1800" dirty="0"/>
              <a:t>를 테스트 데이터로 분리한 뒤 데이터에 대한 모델링은 훈련 데이터로만 수행하고</a:t>
            </a:r>
            <a:r>
              <a:rPr lang="en-US" altLang="ko-KR" sz="1800" dirty="0"/>
              <a:t>, </a:t>
            </a:r>
            <a:r>
              <a:rPr lang="ko-KR" altLang="en-US" sz="1800" dirty="0"/>
              <a:t>모델의 성능은 테스트 데이터로 평가하면 모델의 성능을 가장 적절히 평가할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과적합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데이터를 </a:t>
            </a:r>
            <a:r>
              <a:rPr lang="ko-KR" altLang="en-US" sz="1800" dirty="0"/>
              <a:t>분리하지 않고 전체 데이터를 모델링과 모델 평가에 사용하게 되면 데이터에 내재하는 실제적 특징</a:t>
            </a:r>
            <a:r>
              <a:rPr lang="en-US" altLang="ko-KR" sz="1800" dirty="0"/>
              <a:t>Signal </a:t>
            </a:r>
            <a:r>
              <a:rPr lang="ko-KR" altLang="en-US" sz="1800" dirty="0"/>
              <a:t>외에 데이터에 우연히 포함된 </a:t>
            </a:r>
            <a:r>
              <a:rPr lang="ko-KR" altLang="en-US" sz="1800" dirty="0" err="1"/>
              <a:t>노이즈</a:t>
            </a:r>
            <a:r>
              <a:rPr lang="en-US" altLang="ko-KR" sz="1800" dirty="0"/>
              <a:t>Noise</a:t>
            </a:r>
            <a:r>
              <a:rPr lang="ko-KR" altLang="en-US" sz="1800" dirty="0"/>
              <a:t>까지 반영한 모델을 만들게 될 위험이 있다</a:t>
            </a:r>
            <a:r>
              <a:rPr lang="en-US" altLang="ko-KR" sz="1800" dirty="0"/>
              <a:t>. </a:t>
            </a:r>
            <a:r>
              <a:rPr lang="ko-KR" altLang="en-US" sz="1800" dirty="0" err="1" smtClean="0"/>
              <a:t>과적합된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모델은 예측력이 떨어지므로 반드시 경계해야 할 대상이다</a:t>
            </a:r>
            <a:r>
              <a:rPr lang="en-US" altLang="ko-KR" sz="18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>
              <a:buFont typeface="Wingdings" pitchFamily="2" charset="2"/>
              <a:buChar char="ü"/>
            </a:pPr>
            <a:r>
              <a:rPr lang="ko-KR" altLang="en-US" sz="1800" dirty="0" smtClean="0"/>
              <a:t>표본을 </a:t>
            </a:r>
            <a:r>
              <a:rPr lang="ko-KR" altLang="en-US" sz="1800" dirty="0"/>
              <a:t>추출하는 </a:t>
            </a:r>
            <a:r>
              <a:rPr lang="ko-KR" altLang="en-US" sz="1800" dirty="0" smtClean="0"/>
              <a:t>방법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단순 </a:t>
            </a:r>
            <a:r>
              <a:rPr lang="ko-KR" altLang="en-US" sz="1800" dirty="0"/>
              <a:t>임의 </a:t>
            </a:r>
            <a:r>
              <a:rPr lang="ko-KR" altLang="en-US" sz="1800" dirty="0" smtClean="0"/>
              <a:t>추출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ko-KR" altLang="en-US" sz="1800" dirty="0" err="1" smtClean="0"/>
              <a:t>층화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임의 </a:t>
            </a:r>
            <a:r>
              <a:rPr lang="ko-KR" altLang="en-US" sz="1800" dirty="0" smtClean="0"/>
              <a:t>추출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계통 추출 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04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표본추출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6755" y="1040685"/>
            <a:ext cx="114209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단순 임의 추출</a:t>
            </a:r>
            <a:r>
              <a:rPr lang="en-US" altLang="ko-KR" sz="1800" dirty="0"/>
              <a:t>(</a:t>
            </a:r>
            <a:r>
              <a:rPr lang="ko-KR" altLang="en-US" sz="1800" dirty="0"/>
              <a:t>단순 무작위 추출</a:t>
            </a:r>
            <a:r>
              <a:rPr lang="en-US" altLang="ko-KR" sz="1800" dirty="0"/>
              <a:t>)Simple Random </a:t>
            </a:r>
            <a:r>
              <a:rPr lang="en-US" altLang="ko-KR" sz="1800" dirty="0" smtClean="0"/>
              <a:t>Sampling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전체 </a:t>
            </a:r>
            <a:r>
              <a:rPr lang="ko-KR" altLang="en-US" sz="1800" dirty="0"/>
              <a:t>데이터에서 각 데이터를 추출할 확률을 동일하게 하여 표본을 추출하는 </a:t>
            </a:r>
            <a:r>
              <a:rPr lang="ko-KR" altLang="en-US" sz="1800" dirty="0" smtClean="0"/>
              <a:t>방법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/>
              <a:t>항아리에 빨간색 공 </a:t>
            </a:r>
            <a:r>
              <a:rPr lang="en-US" altLang="ko-KR" sz="1800" dirty="0"/>
              <a:t>30</a:t>
            </a:r>
            <a:r>
              <a:rPr lang="ko-KR" altLang="en-US" sz="1800" dirty="0"/>
              <a:t>개와 파란색 공 </a:t>
            </a:r>
            <a:r>
              <a:rPr lang="en-US" altLang="ko-KR" sz="1800" dirty="0"/>
              <a:t>70</a:t>
            </a:r>
            <a:r>
              <a:rPr lang="ko-KR" altLang="en-US" sz="1800" dirty="0"/>
              <a:t>개를 섞어놓은 뒤 항아리를 보지 않으면서 공 </a:t>
            </a:r>
            <a:r>
              <a:rPr lang="en-US" altLang="ko-KR" sz="1800" dirty="0"/>
              <a:t>10</a:t>
            </a:r>
            <a:r>
              <a:rPr lang="ko-KR" altLang="en-US" sz="1800" dirty="0"/>
              <a:t>개를 꺼내는 </a:t>
            </a:r>
            <a:r>
              <a:rPr lang="ko-KR" altLang="en-US" sz="1800" dirty="0" smtClean="0"/>
              <a:t>경우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복원 </a:t>
            </a:r>
            <a:r>
              <a:rPr lang="ko-KR" altLang="en-US" sz="1800" dirty="0"/>
              <a:t>추출</a:t>
            </a:r>
            <a:r>
              <a:rPr lang="en-US" altLang="ko-KR" sz="1800" dirty="0"/>
              <a:t>Sampling with </a:t>
            </a:r>
            <a:r>
              <a:rPr lang="en-US" altLang="ko-KR" sz="1800" dirty="0" smtClean="0"/>
              <a:t>Replacement : </a:t>
            </a:r>
            <a:r>
              <a:rPr lang="ko-KR" altLang="en-US" sz="1800" dirty="0"/>
              <a:t>한 번 추출된 표본을 다시 선택하는 것이 가능한 </a:t>
            </a:r>
            <a:r>
              <a:rPr lang="ko-KR" altLang="en-US" sz="1800" dirty="0" smtClean="0"/>
              <a:t>경우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항아리에서 </a:t>
            </a:r>
            <a:r>
              <a:rPr lang="ko-KR" altLang="en-US" sz="1800" dirty="0"/>
              <a:t>공을 뽑을 때</a:t>
            </a:r>
            <a:r>
              <a:rPr lang="en-US" altLang="ko-KR" sz="1800" dirty="0"/>
              <a:t>, </a:t>
            </a:r>
            <a:r>
              <a:rPr lang="ko-KR" altLang="en-US" sz="1800" dirty="0"/>
              <a:t>공을 하나 뽑아 그 색깔을 확인한 뒤 다시 항아리에 넣은 다음 공을 뽑는 것을 반복하는 경우가 복원 </a:t>
            </a:r>
            <a:r>
              <a:rPr lang="ko-KR" altLang="en-US" sz="1800" dirty="0" smtClean="0"/>
              <a:t>추출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비복원</a:t>
            </a:r>
            <a:r>
              <a:rPr lang="ko-KR" altLang="en-US" sz="1800" dirty="0"/>
              <a:t> 추출</a:t>
            </a:r>
            <a:r>
              <a:rPr lang="en-US" altLang="ko-KR" sz="1800" dirty="0"/>
              <a:t>Sampling without Replacement : </a:t>
            </a:r>
            <a:r>
              <a:rPr lang="ko-KR" altLang="en-US" sz="1800" dirty="0"/>
              <a:t>한 번 추출한 표본은 다시 선택할 수 없는 </a:t>
            </a:r>
            <a:r>
              <a:rPr lang="ko-KR" altLang="en-US" sz="1800" dirty="0" smtClean="0"/>
              <a:t>경우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/>
              <a:t>항아리에서 공을 뽑을 때</a:t>
            </a:r>
            <a:r>
              <a:rPr lang="en-US" altLang="ko-KR" sz="1800" dirty="0"/>
              <a:t>, </a:t>
            </a:r>
            <a:r>
              <a:rPr lang="ko-KR" altLang="en-US" sz="1800" dirty="0"/>
              <a:t>공을 하나 뽑아 그 색깔을 확인한 뒤 </a:t>
            </a:r>
            <a:r>
              <a:rPr lang="ko-KR" altLang="en-US" sz="1800" dirty="0" smtClean="0"/>
              <a:t> 그 </a:t>
            </a:r>
            <a:r>
              <a:rPr lang="ko-KR" altLang="en-US" sz="1800" dirty="0"/>
              <a:t>공은 꺼내둔 채로 다른 공들을 항아리에서 계속 뽑는 경우가 </a:t>
            </a:r>
            <a:r>
              <a:rPr lang="ko-KR" altLang="en-US" sz="1800" dirty="0" err="1"/>
              <a:t>비복원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추출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단순 임의 추출은 </a:t>
            </a:r>
            <a:r>
              <a:rPr lang="en-US" altLang="ko-KR" sz="1800" dirty="0"/>
              <a:t>sample( </a:t>
            </a:r>
            <a:r>
              <a:rPr lang="en-US" altLang="ko-KR" sz="1800" dirty="0" smtClean="0"/>
              <a:t>) </a:t>
            </a:r>
            <a:r>
              <a:rPr lang="ko-KR" altLang="en-US" sz="1800" dirty="0"/>
              <a:t>함수를 </a:t>
            </a:r>
            <a:r>
              <a:rPr lang="ko-KR" altLang="en-US" sz="1800" dirty="0" smtClean="0"/>
              <a:t>사용</a:t>
            </a:r>
            <a:endParaRPr lang="ko-KR" alt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4097915"/>
            <a:ext cx="6456335" cy="258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1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2773" y="1070204"/>
            <a:ext cx="101875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spcBef>
                <a:spcPts val="1000"/>
              </a:spcBef>
              <a:buFont typeface="Wingdings" pitchFamily="2" charset="2"/>
              <a:buChar char="ü"/>
            </a:pPr>
            <a:r>
              <a:rPr lang="ko-KR" altLang="en-US" dirty="0" smtClean="0"/>
              <a:t> 가중치를 </a:t>
            </a:r>
            <a:r>
              <a:rPr lang="ko-KR" altLang="en-US" dirty="0"/>
              <a:t>고려한 표본 추출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각 데이터의 중요도나 발생 빈도가 다른 경우</a:t>
            </a:r>
            <a:r>
              <a:rPr lang="en-US" altLang="ko-KR" dirty="0"/>
              <a:t>, </a:t>
            </a:r>
            <a:r>
              <a:rPr lang="ko-KR" altLang="en-US" dirty="0"/>
              <a:t>중요도와 발생빈도를 고려하여 표본을 추출해야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sample( ) - </a:t>
            </a:r>
            <a:r>
              <a:rPr lang="ko-KR" altLang="en-US" dirty="0"/>
              <a:t> 각 데이터가 뽑힐 가중치를 지정하는 </a:t>
            </a:r>
            <a:r>
              <a:rPr lang="en-US" altLang="ko-KR" dirty="0" err="1"/>
              <a:t>prob</a:t>
            </a:r>
            <a:r>
              <a:rPr lang="en-US" altLang="ko-KR" dirty="0"/>
              <a:t>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/>
              <a:t>층화</a:t>
            </a:r>
            <a:r>
              <a:rPr lang="ko-KR" altLang="en-US" dirty="0"/>
              <a:t> 임의 추출</a:t>
            </a:r>
            <a:r>
              <a:rPr lang="en-US" altLang="ko-KR" dirty="0"/>
              <a:t>Stratified Random Sampling </a:t>
            </a:r>
            <a:endParaRPr lang="ko-KR" alt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데이터가 중첩 없이 분할될 수 있는 경우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서로 교집합이 없는 집합들로 나뉠 수 있는 경우</a:t>
            </a:r>
            <a:r>
              <a:rPr lang="en-US" altLang="ko-KR" dirty="0"/>
              <a:t>) </a:t>
            </a:r>
            <a:r>
              <a:rPr lang="en-US" altLang="ko-KR" dirty="0" smtClean="0"/>
              <a:t>,</a:t>
            </a:r>
            <a:r>
              <a:rPr lang="ko-KR" altLang="en-US" dirty="0" smtClean="0"/>
              <a:t>각 </a:t>
            </a:r>
            <a:r>
              <a:rPr lang="ko-KR" altLang="en-US" dirty="0"/>
              <a:t>분할의 성격이 명확히 다른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더 </a:t>
            </a:r>
            <a:r>
              <a:rPr lang="ko-KR" altLang="en-US" dirty="0"/>
              <a:t>정확한 분석 결과를 얻을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남성 </a:t>
            </a:r>
            <a:r>
              <a:rPr lang="en-US" altLang="ko-KR" dirty="0"/>
              <a:t>20%, </a:t>
            </a:r>
            <a:r>
              <a:rPr lang="ko-KR" altLang="en-US" dirty="0"/>
              <a:t>여성 </a:t>
            </a:r>
            <a:r>
              <a:rPr lang="en-US" altLang="ko-KR" dirty="0"/>
              <a:t>80%</a:t>
            </a:r>
            <a:r>
              <a:rPr lang="ko-KR" altLang="en-US" dirty="0"/>
              <a:t>로 구성된 집단이 있을 때 이 집단의 일부를 표본으로 뽑아 키를 측정한 뒤 전체 집단의 평균 키를 </a:t>
            </a:r>
            <a:r>
              <a:rPr lang="ko-KR" altLang="en-US" dirty="0" smtClean="0"/>
              <a:t>예상 </a:t>
            </a:r>
            <a:r>
              <a:rPr lang="en-US" altLang="ko-KR" dirty="0" smtClean="0"/>
              <a:t>-  </a:t>
            </a:r>
            <a:r>
              <a:rPr lang="ko-KR" altLang="en-US" dirty="0"/>
              <a:t>성별에 따라 키의 차이가 존재할 것이므로</a:t>
            </a:r>
            <a:r>
              <a:rPr lang="en-US" altLang="ko-KR" dirty="0"/>
              <a:t>, </a:t>
            </a:r>
            <a:r>
              <a:rPr lang="ko-KR" altLang="en-US" dirty="0"/>
              <a:t>성별을 고려하여 표본을 추출하는 것이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ko-KR" altLang="en-US" dirty="0"/>
              <a:t>단순 임의 추출을 이 데이터에 적용하게 되면 전체 데이터로부터 각 데이터를 같은 확률로 뽑는다</a:t>
            </a:r>
            <a:r>
              <a:rPr lang="en-US" altLang="ko-KR" dirty="0"/>
              <a:t>. </a:t>
            </a:r>
            <a:r>
              <a:rPr lang="ko-KR" altLang="en-US" dirty="0"/>
              <a:t>그 결과 남성이 우연히 </a:t>
            </a:r>
            <a:r>
              <a:rPr lang="en-US" altLang="ko-KR" dirty="0"/>
              <a:t>20%</a:t>
            </a:r>
            <a:r>
              <a:rPr lang="ko-KR" altLang="en-US" dirty="0"/>
              <a:t>보다 많이 추출되거나 적게 추출될 수 있다</a:t>
            </a:r>
            <a:r>
              <a:rPr lang="en-US" altLang="ko-KR" dirty="0"/>
              <a:t>. </a:t>
            </a:r>
            <a:r>
              <a:rPr lang="ko-KR" altLang="en-US" dirty="0"/>
              <a:t>이렇게 뽑힌 표본에서 평균 키를 계산하게 되면 평균 키가 집단의 실제 평균보다 우연히 작거나 크게 추정될 위험이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남성과 </a:t>
            </a:r>
            <a:r>
              <a:rPr lang="ko-KR" altLang="en-US" dirty="0"/>
              <a:t>여성의 표본 비율을 </a:t>
            </a:r>
            <a:r>
              <a:rPr lang="en-US" altLang="ko-KR" dirty="0"/>
              <a:t>20% : 80%</a:t>
            </a:r>
            <a:r>
              <a:rPr lang="ko-KR" altLang="en-US" dirty="0"/>
              <a:t>로 유지할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층화</a:t>
            </a:r>
            <a:r>
              <a:rPr lang="ko-KR" altLang="en-US" dirty="0" smtClean="0"/>
              <a:t> </a:t>
            </a:r>
            <a:r>
              <a:rPr lang="ko-KR" altLang="en-US" dirty="0"/>
              <a:t>임의 추출을 하게 되면 뽑힌 남성의 표본을 사용해 남성 키의 평균을 추정할 수 있고</a:t>
            </a:r>
            <a:r>
              <a:rPr lang="en-US" altLang="ko-KR" dirty="0"/>
              <a:t>, </a:t>
            </a:r>
            <a:r>
              <a:rPr lang="ko-KR" altLang="en-US" dirty="0"/>
              <a:t>여성 표본을 사용해 여성 키의 평균을 추정할 수 있다는 장점이 있다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sampling</a:t>
            </a:r>
            <a:r>
              <a:rPr lang="en-US" altLang="ko-KR" dirty="0"/>
              <a:t>::strata( 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2291" y="932854"/>
            <a:ext cx="10187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 smtClean="0"/>
              <a:t>층화</a:t>
            </a:r>
            <a:r>
              <a:rPr lang="ko-KR" altLang="en-US" dirty="0" smtClean="0"/>
              <a:t> </a:t>
            </a:r>
            <a:r>
              <a:rPr lang="ko-KR" altLang="en-US" dirty="0"/>
              <a:t>임의 추출</a:t>
            </a:r>
            <a:r>
              <a:rPr lang="en-US" altLang="ko-KR" dirty="0"/>
              <a:t>Stratified Random Sampling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46" y="1439536"/>
            <a:ext cx="7237613" cy="477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6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116887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기술통계분석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8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2291" y="932854"/>
            <a:ext cx="10187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 smtClean="0"/>
              <a:t>층화</a:t>
            </a:r>
            <a:r>
              <a:rPr lang="ko-KR" altLang="en-US" dirty="0" smtClean="0"/>
              <a:t> </a:t>
            </a:r>
            <a:r>
              <a:rPr lang="ko-KR" altLang="en-US" dirty="0"/>
              <a:t>임의 추출</a:t>
            </a:r>
            <a:r>
              <a:rPr lang="en-US" altLang="ko-KR" dirty="0"/>
              <a:t>Stratified Random </a:t>
            </a:r>
            <a:r>
              <a:rPr lang="en-US" altLang="ko-KR" dirty="0" smtClean="0"/>
              <a:t>Sampling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sampling::</a:t>
            </a:r>
            <a:r>
              <a:rPr lang="en-US" altLang="ko-KR" dirty="0" err="1"/>
              <a:t>getdata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표본 추출을 수행한 뒤 데이터 프레임으로부터 값을 추출한다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6" y="1793929"/>
            <a:ext cx="5432036" cy="138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37406" y="3584033"/>
            <a:ext cx="8774349" cy="2444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</a:rPr>
              <a:t>install.packages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("sampling")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&gt; library(sampling)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&gt; (x &lt;- strata(c("Species"), size=c(3, 3, 3), method="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</a:rPr>
              <a:t>srswor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", data=iris))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getdata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(iris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x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/>
              <a:buChar char="Ø"/>
            </a:pP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&gt; strata(c("Species"), size=c(3, 1, 1), method="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</a:rPr>
              <a:t>srswr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", data=iris)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&gt; iris$Species2 &lt;- rep(1:2, 75) # 1, 2, 1, 2, ..., 1, 2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&gt; strata(c("Species", "Species2"), size=c(1, 1, 1, 1, 1, 1), method="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</a:rPr>
              <a:t>srswr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", data=iris)</a:t>
            </a:r>
          </a:p>
        </p:txBody>
      </p:sp>
    </p:spTree>
    <p:extLst>
      <p:ext uri="{BB962C8B-B14F-4D97-AF65-F5344CB8AC3E}">
        <p14:creationId xmlns:p14="http://schemas.microsoft.com/office/powerpoint/2010/main" val="31168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1739" y="1066208"/>
            <a:ext cx="11126492" cy="32733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계통추출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계통 추출은 모집단의 임의 위치에서 시작해 매 </a:t>
            </a:r>
            <a:r>
              <a:rPr lang="en-US" altLang="ko-KR" sz="1800" dirty="0" smtClean="0"/>
              <a:t>k</a:t>
            </a:r>
            <a:r>
              <a:rPr lang="ko-KR" altLang="en-US" sz="1800" dirty="0" smtClean="0"/>
              <a:t>번째 항목을 표본으로 추출하는 방법이다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단순 임의 추출 방법과 동일한 효과를 보이고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데이터가 순서대로 나열된 순서 모집단</a:t>
            </a:r>
            <a:r>
              <a:rPr lang="en-US" altLang="ko-KR" sz="1800" dirty="0" smtClean="0"/>
              <a:t>Ordered Population(</a:t>
            </a:r>
            <a:r>
              <a:rPr lang="ko-KR" altLang="en-US" sz="1800" dirty="0" smtClean="0"/>
              <a:t>예를 들면</a:t>
            </a:r>
            <a:r>
              <a:rPr lang="en-US" altLang="ko-KR" sz="1800" dirty="0" smtClean="0"/>
              <a:t>, 1, 2, 3, …, 10</a:t>
            </a:r>
            <a:r>
              <a:rPr lang="ko-KR" altLang="en-US" sz="1800" dirty="0" smtClean="0"/>
              <a:t>과 같이 순서대로 나열된 모집단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경우 단순 임의 추출보다 좋은 표본을 추출한다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doBy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패키지의 </a:t>
            </a:r>
            <a:r>
              <a:rPr lang="en-US" altLang="ko-KR" sz="1800" dirty="0" err="1" smtClean="0"/>
              <a:t>sampleBy</a:t>
            </a:r>
            <a:r>
              <a:rPr lang="en-US" altLang="ko-KR" sz="1800" dirty="0" smtClean="0"/>
              <a:t>(formula, </a:t>
            </a:r>
            <a:r>
              <a:rPr lang="en-US" altLang="ko-KR" sz="1800" dirty="0" err="1" smtClean="0"/>
              <a:t>frac</a:t>
            </a:r>
            <a:r>
              <a:rPr lang="en-US" altLang="ko-KR" sz="1800" dirty="0" smtClean="0"/>
              <a:t>=0.1, replace=FALSE, data=</a:t>
            </a:r>
            <a:r>
              <a:rPr lang="en-US" altLang="ko-KR" sz="1800" dirty="0" err="1" smtClean="0"/>
              <a:t>parent.frame</a:t>
            </a:r>
            <a:r>
              <a:rPr lang="en-US" altLang="ko-KR" sz="1800" dirty="0" smtClean="0"/>
              <a:t>( ), systematic=FALSE) </a:t>
            </a:r>
            <a:r>
              <a:rPr lang="ko-KR" altLang="en-US" sz="1800" dirty="0" smtClean="0"/>
              <a:t>함수를 사용하여 수행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sampleBy</a:t>
            </a:r>
            <a:r>
              <a:rPr lang="en-US" altLang="ko-KR" sz="1800" dirty="0" smtClean="0"/>
              <a:t>( )</a:t>
            </a:r>
            <a:r>
              <a:rPr lang="ko-KR" altLang="en-US" sz="1800" dirty="0" smtClean="0"/>
              <a:t>의 첫 번째 인자는 ‘</a:t>
            </a:r>
            <a:r>
              <a:rPr lang="en-US" altLang="ko-KR" sz="1800" dirty="0" smtClean="0"/>
              <a:t>~ 1’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 이유는 첫 번째 인자가 표본을 추출할 그룹을 지정하는 </a:t>
            </a:r>
            <a:r>
              <a:rPr lang="ko-KR" altLang="en-US" sz="1800" dirty="0" err="1" smtClean="0"/>
              <a:t>포뮬러기</a:t>
            </a:r>
            <a:r>
              <a:rPr lang="ko-KR" altLang="en-US" sz="1800" dirty="0" smtClean="0"/>
              <a:t> 때문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표본으로부터 평균을 계산하여 모집단의 평균을 추정할 때 표본 평균의 </a:t>
            </a:r>
            <a:r>
              <a:rPr lang="ko-KR" altLang="en-US" sz="1800" dirty="0" err="1" smtClean="0"/>
              <a:t>기댓값이</a:t>
            </a:r>
            <a:r>
              <a:rPr lang="ko-KR" altLang="en-US" sz="1800" dirty="0" smtClean="0"/>
              <a:t> 모집단의 평균과 다르다면 편향되었다고 말한다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1274939" y="4339525"/>
            <a:ext cx="8798959" cy="818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&gt; (x &lt;- </a:t>
            </a:r>
            <a:r>
              <a:rPr lang="en-US" altLang="ko-KR" dirty="0" err="1" smtClean="0">
                <a:solidFill>
                  <a:schemeClr val="tx1"/>
                </a:solidFill>
              </a:rPr>
              <a:t>data.frame</a:t>
            </a:r>
            <a:r>
              <a:rPr lang="en-US" altLang="ko-KR" dirty="0" smtClean="0">
                <a:solidFill>
                  <a:schemeClr val="tx1"/>
                </a:solidFill>
              </a:rPr>
              <a:t>(x=1:10))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sampleBy</a:t>
            </a:r>
            <a:r>
              <a:rPr lang="en-US" altLang="ko-KR" dirty="0" smtClean="0">
                <a:solidFill>
                  <a:schemeClr val="tx1"/>
                </a:solidFill>
              </a:rPr>
              <a:t>(~1, </a:t>
            </a:r>
            <a:r>
              <a:rPr lang="en-US" altLang="ko-KR" dirty="0" err="1" smtClean="0">
                <a:solidFill>
                  <a:schemeClr val="tx1"/>
                </a:solidFill>
              </a:rPr>
              <a:t>frac</a:t>
            </a:r>
            <a:r>
              <a:rPr lang="en-US" altLang="ko-KR" dirty="0" smtClean="0">
                <a:solidFill>
                  <a:schemeClr val="tx1"/>
                </a:solidFill>
              </a:rPr>
              <a:t>=.3, data=x, systematic=TRUE)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16617" y="1004214"/>
            <a:ext cx="11114121" cy="17544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 err="1" smtClean="0"/>
              <a:t>분할표</a:t>
            </a:r>
            <a:r>
              <a:rPr lang="en-US" altLang="ko-KR" sz="1800" dirty="0" smtClean="0"/>
              <a:t>Contingency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명목형</a:t>
            </a:r>
            <a:r>
              <a:rPr lang="en-US" altLang="ko-KR" sz="1800" dirty="0" smtClean="0"/>
              <a:t>Categorical </a:t>
            </a:r>
            <a:r>
              <a:rPr lang="ko-KR" altLang="en-US" sz="1800" dirty="0" smtClean="0"/>
              <a:t>또는 </a:t>
            </a:r>
            <a:r>
              <a:rPr lang="ko-KR" altLang="en-US" sz="1800" dirty="0" err="1" smtClean="0"/>
              <a:t>순서형</a:t>
            </a:r>
            <a:r>
              <a:rPr lang="en-US" altLang="ko-KR" sz="1800" dirty="0" smtClean="0"/>
              <a:t>Ordinal </a:t>
            </a:r>
            <a:r>
              <a:rPr lang="ko-KR" altLang="en-US" sz="1800" dirty="0" smtClean="0"/>
              <a:t>데이터의 도수</a:t>
            </a:r>
            <a:r>
              <a:rPr lang="en-US" altLang="ko-KR" sz="1800" dirty="0" smtClean="0"/>
              <a:t>frequency</a:t>
            </a:r>
            <a:r>
              <a:rPr lang="ko-KR" altLang="en-US" sz="1800" dirty="0" smtClean="0"/>
              <a:t>를 표 형태로 기록한 것이다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기계 학습으로 데이터의 양성</a:t>
            </a:r>
            <a:r>
              <a:rPr lang="en-US" altLang="ko-KR" sz="1800" dirty="0" smtClean="0"/>
              <a:t>Positive, </a:t>
            </a:r>
            <a:r>
              <a:rPr lang="ko-KR" altLang="en-US" sz="1800" dirty="0" smtClean="0"/>
              <a:t>음성</a:t>
            </a:r>
            <a:r>
              <a:rPr lang="en-US" altLang="ko-KR" sz="1800" dirty="0" smtClean="0"/>
              <a:t>Negative</a:t>
            </a:r>
            <a:r>
              <a:rPr lang="ko-KR" altLang="en-US" sz="1800" dirty="0" smtClean="0"/>
              <a:t>을 예측하는 경우 사용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이메일</a:t>
            </a:r>
            <a:r>
              <a:rPr lang="ko-KR" altLang="en-US" sz="1800" dirty="0" smtClean="0"/>
              <a:t> 텍스트를 보고 해당 </a:t>
            </a:r>
            <a:r>
              <a:rPr lang="ko-KR" altLang="en-US" sz="1800" dirty="0" err="1" smtClean="0"/>
              <a:t>이메일이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스팸인지</a:t>
            </a:r>
            <a:r>
              <a:rPr lang="ko-KR" altLang="en-US" sz="1800" dirty="0" smtClean="0"/>
              <a:t> 아닌지를 예측하는 경우 사용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분할표를</a:t>
            </a:r>
            <a:r>
              <a:rPr lang="ko-KR" altLang="en-US" sz="1800" dirty="0"/>
              <a:t> 작성하는 함수 </a:t>
            </a:r>
            <a:r>
              <a:rPr lang="en-US" altLang="ko-KR" sz="1800" dirty="0"/>
              <a:t>- </a:t>
            </a:r>
            <a:r>
              <a:rPr lang="ko-KR" altLang="en-US" sz="1800" dirty="0"/>
              <a:t> </a:t>
            </a:r>
            <a:r>
              <a:rPr lang="en-US" altLang="ko-KR" sz="1800" dirty="0"/>
              <a:t>table( ), </a:t>
            </a:r>
            <a:r>
              <a:rPr lang="en-US" altLang="ko-KR" sz="1800" dirty="0" err="1"/>
              <a:t>xtabs</a:t>
            </a:r>
            <a:r>
              <a:rPr lang="en-US" altLang="ko-KR" sz="1800" dirty="0"/>
              <a:t>(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xtabs</a:t>
            </a:r>
            <a:r>
              <a:rPr lang="en-US" altLang="ko-KR" sz="1800" dirty="0"/>
              <a:t>( )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포뮬러를</a:t>
            </a:r>
            <a:r>
              <a:rPr lang="ko-KR" altLang="en-US" sz="1800" dirty="0"/>
              <a:t> 사용해 데이터를 지정할 수 있다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56" y="3317323"/>
            <a:ext cx="6650710" cy="15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49" y="2310391"/>
            <a:ext cx="4810059" cy="11774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2684" y="5052447"/>
            <a:ext cx="10563728" cy="1601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&gt; table(c("a", "b", "b", "b", "c", "c", "d"))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d &lt;-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data.frame</a:t>
            </a:r>
            <a:r>
              <a:rPr lang="en-US" altLang="ko-KR" sz="1600" dirty="0" smtClean="0">
                <a:solidFill>
                  <a:schemeClr val="tx1"/>
                </a:solidFill>
              </a:rPr>
              <a:t>(x=c("1", "2", "2", "1"),  y=c("A", "B", "A", "B"),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600" dirty="0" smtClean="0">
                <a:solidFill>
                  <a:schemeClr val="tx1"/>
                </a:solidFill>
              </a:rPr>
              <a:t>=c(3, 5, 8, 7))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600" dirty="0" smtClean="0">
                <a:solidFill>
                  <a:schemeClr val="tx1"/>
                </a:solidFill>
              </a:rPr>
              <a:t> ~ x + y, data=d))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(d2 &lt;-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data.frame</a:t>
            </a:r>
            <a:r>
              <a:rPr lang="en-US" altLang="ko-KR" sz="1600" dirty="0" smtClean="0">
                <a:solidFill>
                  <a:schemeClr val="tx1"/>
                </a:solidFill>
              </a:rPr>
              <a:t>(x=c("A", "A", "A", "B", "B")))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각 관찰 결과가 서로 다른 행으로 표현되어 있다면 ‘</a:t>
            </a:r>
            <a:r>
              <a:rPr lang="en-US" altLang="ko-KR" sz="1600" dirty="0" smtClean="0">
                <a:solidFill>
                  <a:schemeClr val="tx1"/>
                </a:solidFill>
              </a:rPr>
              <a:t>~ 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+ 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…’ </a:t>
            </a:r>
            <a:r>
              <a:rPr lang="ko-KR" altLang="en-US" sz="1600" dirty="0" smtClean="0">
                <a:solidFill>
                  <a:schemeClr val="tx1"/>
                </a:solidFill>
              </a:rPr>
              <a:t>형태로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포뮬러를</a:t>
            </a:r>
            <a:r>
              <a:rPr lang="ko-KR" altLang="en-US" sz="1600" dirty="0" smtClean="0">
                <a:solidFill>
                  <a:schemeClr val="tx1"/>
                </a:solidFill>
              </a:rPr>
              <a:t> 작성한다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x, d2))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19746" y="988717"/>
            <a:ext cx="11064498" cy="1302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smtClean="0"/>
              <a:t>분할표</a:t>
            </a:r>
            <a:r>
              <a:rPr lang="en-US" altLang="ko-KR" sz="1800" smtClean="0"/>
              <a:t>Contingency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smtClean="0"/>
              <a:t>'</a:t>
            </a:r>
            <a:r>
              <a:rPr lang="ko-KR" altLang="en-US" sz="1800" smtClean="0"/>
              <a:t>주변</a:t>
            </a:r>
            <a:r>
              <a:rPr lang="en-US" altLang="ko-KR" sz="1800" smtClean="0"/>
              <a:t>'</a:t>
            </a:r>
            <a:r>
              <a:rPr lang="ko-KR" altLang="en-US" sz="1800" smtClean="0"/>
              <a:t>이란 데이터가 표시된 바깥쪽 행 또는 열에 값이 기록되기에 붙여진 이름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총계 컬럼 또는 행을 주변 합</a:t>
            </a:r>
            <a:r>
              <a:rPr lang="en-US" altLang="ko-KR" sz="1800" smtClean="0"/>
              <a:t>marginal sum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주변 합과 주변 비율은 </a:t>
            </a:r>
            <a:r>
              <a:rPr lang="en-US" altLang="ko-KR" sz="1800" smtClean="0"/>
              <a:t>margin.table( ), prop.table( )</a:t>
            </a:r>
            <a:r>
              <a:rPr lang="ko-KR" altLang="en-US" sz="1800" smtClean="0"/>
              <a:t>로 계산한다</a:t>
            </a:r>
            <a:endParaRPr lang="en-US" altLang="ko-KR" sz="1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173" y="2291303"/>
            <a:ext cx="4200041" cy="178475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14820" y="4786731"/>
            <a:ext cx="5371592" cy="1385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xt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margin.table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xt</a:t>
            </a:r>
            <a:r>
              <a:rPr lang="en-US" altLang="ko-KR" dirty="0" smtClean="0">
                <a:solidFill>
                  <a:schemeClr val="tx1"/>
                </a:solidFill>
              </a:rPr>
              <a:t>, 1)  # 3 + 7 = 10, 8 + 5 = 13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margin.table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xt</a:t>
            </a:r>
            <a:r>
              <a:rPr lang="en-US" altLang="ko-KR" dirty="0" smtClean="0">
                <a:solidFill>
                  <a:schemeClr val="tx1"/>
                </a:solidFill>
              </a:rPr>
              <a:t>, 2)  # 3 + 8 = 11, 7 + 5 = 12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margin.table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xt</a:t>
            </a:r>
            <a:r>
              <a:rPr lang="en-US" altLang="ko-KR" dirty="0" smtClean="0">
                <a:solidFill>
                  <a:schemeClr val="tx1"/>
                </a:solidFill>
              </a:rPr>
              <a:t>)     # 3 + 7 + 8 + 5 = 23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5" y="2640753"/>
            <a:ext cx="6358019" cy="14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03" y="4603165"/>
            <a:ext cx="1863189" cy="108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4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19745" y="973219"/>
            <a:ext cx="10515600" cy="1302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smtClean="0"/>
              <a:t>분할표</a:t>
            </a:r>
            <a:r>
              <a:rPr lang="en-US" altLang="ko-KR" sz="1800" smtClean="0"/>
              <a:t>Contingency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주변 합과 주변 비율은 </a:t>
            </a:r>
            <a:r>
              <a:rPr lang="en-US" altLang="ko-KR" sz="1800" smtClean="0"/>
              <a:t>margin.table( ), prop.table( )</a:t>
            </a:r>
            <a:r>
              <a:rPr lang="ko-KR" altLang="en-US" sz="1800" smtClean="0"/>
              <a:t>로 계산한다</a:t>
            </a:r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69919" y="1749002"/>
            <a:ext cx="8734925" cy="1385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prop.table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xt</a:t>
            </a:r>
            <a:r>
              <a:rPr lang="en-US" altLang="ko-KR" dirty="0" smtClean="0">
                <a:solidFill>
                  <a:schemeClr val="tx1"/>
                </a:solidFill>
              </a:rPr>
              <a:t>, 1) # </a:t>
            </a:r>
            <a:r>
              <a:rPr lang="en-US" altLang="ko-KR" dirty="0" err="1" smtClean="0">
                <a:solidFill>
                  <a:schemeClr val="tx1"/>
                </a:solidFill>
              </a:rPr>
              <a:t>xt</a:t>
            </a:r>
            <a:r>
              <a:rPr lang="ko-KR" altLang="en-US" dirty="0" smtClean="0">
                <a:solidFill>
                  <a:schemeClr val="tx1"/>
                </a:solidFill>
              </a:rPr>
              <a:t>의 각 행을 각각 </a:t>
            </a:r>
            <a:r>
              <a:rPr lang="en-US" altLang="ko-KR" dirty="0" smtClean="0">
                <a:solidFill>
                  <a:schemeClr val="tx1"/>
                </a:solidFill>
              </a:rPr>
              <a:t>10(= 3 + 7), 13(= 8 + 5)</a:t>
            </a:r>
            <a:r>
              <a:rPr lang="ko-KR" altLang="en-US" dirty="0" smtClean="0">
                <a:solidFill>
                  <a:schemeClr val="tx1"/>
                </a:solidFill>
              </a:rPr>
              <a:t>로 나눈 값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prop.table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xt</a:t>
            </a:r>
            <a:r>
              <a:rPr lang="en-US" altLang="ko-KR" dirty="0" smtClean="0">
                <a:solidFill>
                  <a:schemeClr val="tx1"/>
                </a:solidFill>
              </a:rPr>
              <a:t>, 2)  # </a:t>
            </a:r>
            <a:r>
              <a:rPr lang="en-US" altLang="ko-KR" dirty="0" err="1" smtClean="0">
                <a:solidFill>
                  <a:schemeClr val="tx1"/>
                </a:solidFill>
              </a:rPr>
              <a:t>xt</a:t>
            </a:r>
            <a:r>
              <a:rPr lang="ko-KR" altLang="en-US" dirty="0" smtClean="0">
                <a:solidFill>
                  <a:schemeClr val="tx1"/>
                </a:solidFill>
              </a:rPr>
              <a:t>의 각 열을 각각 </a:t>
            </a:r>
            <a:r>
              <a:rPr lang="en-US" altLang="ko-KR" dirty="0" smtClean="0">
                <a:solidFill>
                  <a:schemeClr val="tx1"/>
                </a:solidFill>
              </a:rPr>
              <a:t>11(= 3 + 8), 12(= 7 + 5)</a:t>
            </a:r>
            <a:r>
              <a:rPr lang="ko-KR" altLang="en-US" dirty="0" smtClean="0">
                <a:solidFill>
                  <a:schemeClr val="tx1"/>
                </a:solidFill>
              </a:rPr>
              <a:t>로 나눈 값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prop.table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xt</a:t>
            </a:r>
            <a:r>
              <a:rPr lang="en-US" altLang="ko-KR" dirty="0" smtClean="0">
                <a:solidFill>
                  <a:schemeClr val="tx1"/>
                </a:solidFill>
              </a:rPr>
              <a:t>)     # </a:t>
            </a:r>
            <a:r>
              <a:rPr lang="en-US" altLang="ko-KR" dirty="0" err="1" smtClean="0">
                <a:solidFill>
                  <a:schemeClr val="tx1"/>
                </a:solidFill>
              </a:rPr>
              <a:t>xt</a:t>
            </a:r>
            <a:r>
              <a:rPr lang="ko-KR" altLang="en-US" dirty="0" smtClean="0">
                <a:solidFill>
                  <a:schemeClr val="tx1"/>
                </a:solidFill>
              </a:rPr>
              <a:t>의 각 셀을 전체 데이터의 합 </a:t>
            </a:r>
            <a:r>
              <a:rPr lang="en-US" altLang="ko-KR" dirty="0" smtClean="0">
                <a:solidFill>
                  <a:schemeClr val="tx1"/>
                </a:solidFill>
              </a:rPr>
              <a:t>23(= 3 + 7 + 8 + 5)</a:t>
            </a:r>
            <a:r>
              <a:rPr lang="ko-KR" altLang="en-US" dirty="0" smtClean="0">
                <a:solidFill>
                  <a:schemeClr val="tx1"/>
                </a:solidFill>
              </a:rPr>
              <a:t>로 나눈 값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4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교차 분석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err="1" smtClean="0"/>
              <a:t>카이제곱검정</a:t>
            </a:r>
            <a:r>
              <a:rPr lang="ko-KR" altLang="en-US" sz="3200" b="1" dirty="0" smtClean="0"/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8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교차 분석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89"/>
            <a:ext cx="11205712" cy="49032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교차 분석</a:t>
            </a:r>
          </a:p>
          <a:p>
            <a:pPr lvl="1"/>
            <a:r>
              <a:rPr lang="ko-KR" altLang="en-US" sz="1600" dirty="0" smtClean="0">
                <a:latin typeface="+mn-ea"/>
              </a:rPr>
              <a:t>범주형 자료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명목척도 또는 서열척도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를 대상으로 </a:t>
            </a:r>
            <a:r>
              <a:rPr lang="ko-KR" altLang="en-US" sz="1600" dirty="0" err="1" smtClean="0">
                <a:latin typeface="+mn-ea"/>
              </a:rPr>
              <a:t>두개</a:t>
            </a:r>
            <a:r>
              <a:rPr lang="ko-KR" altLang="en-US" sz="1600" dirty="0" smtClean="0">
                <a:latin typeface="+mn-ea"/>
              </a:rPr>
              <a:t> 이상의 변수들에 대한 관련성을 알아보기 위해서 결합분포를 나타내는 교차 </a:t>
            </a:r>
            <a:r>
              <a:rPr lang="ko-KR" altLang="en-US" sz="1600" dirty="0" err="1" smtClean="0">
                <a:latin typeface="+mn-ea"/>
              </a:rPr>
              <a:t>분할표를</a:t>
            </a:r>
            <a:r>
              <a:rPr lang="ko-KR" altLang="en-US" sz="1600" dirty="0" smtClean="0">
                <a:latin typeface="+mn-ea"/>
              </a:rPr>
              <a:t> 작성하고 이를 통해서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변수 상호 간의 관련성 여부를 분석</a:t>
            </a:r>
            <a:r>
              <a:rPr lang="ko-KR" altLang="en-US" sz="1600" dirty="0" smtClean="0">
                <a:latin typeface="+mn-ea"/>
              </a:rPr>
              <a:t>하는 방법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빈도분석의 </a:t>
            </a:r>
            <a:r>
              <a:rPr lang="ko-KR" altLang="en-US" sz="1600" dirty="0" err="1" smtClean="0">
                <a:latin typeface="+mn-ea"/>
              </a:rPr>
              <a:t>특성별</a:t>
            </a:r>
            <a:r>
              <a:rPr lang="ko-KR" altLang="en-US" sz="1600" dirty="0" smtClean="0">
                <a:latin typeface="+mn-ea"/>
              </a:rPr>
              <a:t> 차이를 분석하기 위해 수행하는 분석방법으로 빈도분석결과에 대한 보충자료를 제시하는데 효과적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교차분석은 빈도분석과 함께 고급통계 분석의 기초 정보를 제공한다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endParaRPr lang="en-US" altLang="ko-KR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교차분석 고려사항</a:t>
            </a:r>
            <a:endParaRPr lang="ko-KR" altLang="en-US" sz="1800" dirty="0"/>
          </a:p>
          <a:p>
            <a:pPr lvl="1"/>
            <a:r>
              <a:rPr lang="ko-KR" altLang="en-US" sz="1600" dirty="0" smtClean="0">
                <a:latin typeface="+mn-ea"/>
              </a:rPr>
              <a:t>교차분석에 사용되는 변수는 값이 </a:t>
            </a:r>
            <a:r>
              <a:rPr lang="en-US" altLang="ko-KR" sz="1600" dirty="0" smtClean="0">
                <a:latin typeface="+mn-ea"/>
              </a:rPr>
              <a:t>10 </a:t>
            </a:r>
            <a:r>
              <a:rPr lang="ko-KR" altLang="en-US" sz="1600" dirty="0" smtClean="0">
                <a:latin typeface="+mn-ea"/>
              </a:rPr>
              <a:t>미만인 범주형 변수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명목 척도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서열 척도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이어야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비율척도인 경우는 코딩변경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리코딩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통해서 </a:t>
            </a:r>
            <a:r>
              <a:rPr lang="ko-KR" altLang="en-US" sz="1600" u="sng" dirty="0" smtClean="0">
                <a:solidFill>
                  <a:srgbClr val="C00000"/>
                </a:solidFill>
                <a:latin typeface="+mn-ea"/>
              </a:rPr>
              <a:t>범주형 자료로 변화해야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연령대 </a:t>
            </a:r>
            <a:r>
              <a:rPr lang="en-US" altLang="ko-KR" sz="1600" dirty="0" smtClean="0">
                <a:latin typeface="+mn-ea"/>
              </a:rPr>
              <a:t>10~19</a:t>
            </a:r>
            <a:r>
              <a:rPr lang="ko-KR" altLang="en-US" sz="1600" dirty="0" smtClean="0">
                <a:latin typeface="+mn-ea"/>
              </a:rPr>
              <a:t>세는 </a:t>
            </a:r>
            <a:r>
              <a:rPr lang="en-US" altLang="ko-KR" sz="1600" dirty="0" smtClean="0">
                <a:latin typeface="+mn-ea"/>
              </a:rPr>
              <a:t>1, 20~29</a:t>
            </a:r>
            <a:r>
              <a:rPr lang="ko-KR" altLang="en-US" sz="1600" dirty="0" smtClean="0">
                <a:latin typeface="+mn-ea"/>
              </a:rPr>
              <a:t>세는 </a:t>
            </a:r>
            <a:r>
              <a:rPr lang="en-US" altLang="ko-KR" sz="1600" dirty="0" smtClean="0">
                <a:latin typeface="+mn-ea"/>
              </a:rPr>
              <a:t>2, 30~39</a:t>
            </a:r>
            <a:r>
              <a:rPr lang="ko-KR" altLang="en-US" sz="1600" dirty="0" smtClean="0">
                <a:latin typeface="+mn-ea"/>
              </a:rPr>
              <a:t>세는 </a:t>
            </a:r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 smtClean="0">
                <a:latin typeface="+mn-ea"/>
              </a:rPr>
              <a:t>등으로 범주화하여 변경한다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교차 </a:t>
            </a:r>
            <a:r>
              <a:rPr lang="ko-KR" altLang="en-US" sz="1600" dirty="0" err="1" smtClean="0">
                <a:latin typeface="+mn-ea"/>
              </a:rPr>
              <a:t>분할표를</a:t>
            </a:r>
            <a:r>
              <a:rPr lang="ko-KR" altLang="en-US" sz="1600" dirty="0" smtClean="0">
                <a:latin typeface="+mn-ea"/>
              </a:rPr>
              <a:t> 작성하기 위해서는 연구 환경에서 해당 변수를 확</a:t>
            </a:r>
            <a:r>
              <a:rPr lang="ko-KR" altLang="en-US" sz="1600" dirty="0">
                <a:latin typeface="+mn-ea"/>
              </a:rPr>
              <a:t>인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독립 변수와 종속변수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하여 </a:t>
            </a:r>
            <a:r>
              <a:rPr lang="ko-KR" altLang="en-US" sz="1600" dirty="0" err="1" smtClean="0">
                <a:latin typeface="+mn-ea"/>
              </a:rPr>
              <a:t>모델링한</a:t>
            </a:r>
            <a:r>
              <a:rPr lang="ko-KR" altLang="en-US" sz="1600" dirty="0" smtClean="0">
                <a:latin typeface="+mn-ea"/>
              </a:rPr>
              <a:t> 후 범주형 데이터로 변환하는 리코딩 과정을 거친 후에 대상 변수를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데이터 프레임으로 생성한다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변수 모델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특정 객체를 대상으로 분석할 속성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변수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선택하여 속성 간의 관계를 설정하는 일련의 과정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6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교차 분석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89"/>
            <a:ext cx="11205712" cy="49032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교차 분석</a:t>
            </a:r>
          </a:p>
          <a:p>
            <a:pPr lvl="1"/>
            <a:r>
              <a:rPr lang="en-US" altLang="ko-KR" sz="1600" dirty="0" err="1">
                <a:latin typeface="+mn-ea"/>
              </a:rPr>
              <a:t>g</a:t>
            </a:r>
            <a:r>
              <a:rPr lang="en-US" altLang="ko-KR" sz="1600" dirty="0" err="1" smtClean="0">
                <a:latin typeface="+mn-ea"/>
              </a:rPr>
              <a:t>models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패키지 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600" dirty="0" err="1" smtClean="0">
                <a:latin typeface="+mn-ea"/>
              </a:rPr>
              <a:t>CrossTable</a:t>
            </a:r>
            <a:r>
              <a:rPr lang="en-US" altLang="ko-KR" sz="1600" dirty="0" smtClean="0">
                <a:latin typeface="+mn-ea"/>
              </a:rPr>
              <a:t>() : </a:t>
            </a:r>
            <a:r>
              <a:rPr lang="ko-KR" altLang="en-US" sz="1600" dirty="0" smtClean="0">
                <a:latin typeface="+mn-ea"/>
              </a:rPr>
              <a:t>교차 </a:t>
            </a:r>
            <a:r>
              <a:rPr lang="ko-KR" altLang="en-US" sz="1600" dirty="0" err="1" smtClean="0">
                <a:latin typeface="+mn-ea"/>
              </a:rPr>
              <a:t>분할표</a:t>
            </a:r>
            <a:r>
              <a:rPr lang="ko-KR" altLang="en-US" sz="1600" dirty="0" smtClean="0">
                <a:latin typeface="+mn-ea"/>
              </a:rPr>
              <a:t> 생성</a:t>
            </a:r>
            <a:r>
              <a:rPr lang="en-US" altLang="ko-KR" sz="1600" dirty="0" smtClean="0">
                <a:latin typeface="+mn-ea"/>
              </a:rPr>
              <a:t>,  ‘</a:t>
            </a:r>
            <a:r>
              <a:rPr lang="en-US" altLang="ko-KR" sz="1600" dirty="0" err="1" smtClean="0">
                <a:latin typeface="+mn-ea"/>
              </a:rPr>
              <a:t>chisq</a:t>
            </a:r>
            <a:r>
              <a:rPr lang="en-US" altLang="ko-KR" sz="1600" dirty="0" smtClean="0">
                <a:latin typeface="+mn-ea"/>
              </a:rPr>
              <a:t>=TRUE’ </a:t>
            </a:r>
            <a:r>
              <a:rPr lang="ko-KR" altLang="en-US" sz="1600" dirty="0" smtClean="0">
                <a:latin typeface="+mn-ea"/>
              </a:rPr>
              <a:t>속성을 적용하면 </a:t>
            </a:r>
            <a:r>
              <a:rPr lang="ko-KR" altLang="en-US" sz="1600" dirty="0" err="1" smtClean="0">
                <a:latin typeface="+mn-ea"/>
              </a:rPr>
              <a:t>카이제곱검정</a:t>
            </a:r>
            <a:r>
              <a:rPr lang="ko-KR" altLang="en-US" sz="1600" dirty="0" smtClean="0">
                <a:latin typeface="+mn-ea"/>
              </a:rPr>
              <a:t> 결과를 </a:t>
            </a:r>
            <a:r>
              <a:rPr lang="ko-KR" altLang="en-US" sz="1600" dirty="0" err="1" smtClean="0">
                <a:latin typeface="+mn-ea"/>
              </a:rPr>
              <a:t>볼수</a:t>
            </a:r>
            <a:r>
              <a:rPr lang="ko-KR" altLang="en-US" sz="1600" dirty="0" smtClean="0">
                <a:latin typeface="+mn-ea"/>
              </a:rPr>
              <a:t> 있다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/>
            </a:r>
            <a:br>
              <a:rPr lang="ko-KR" altLang="en-US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교차분할표의 </a:t>
            </a:r>
            <a:r>
              <a:rPr lang="ko-KR" altLang="en-US" sz="1600" dirty="0" err="1" smtClean="0">
                <a:latin typeface="+mn-ea"/>
              </a:rPr>
              <a:t>첫번째</a:t>
            </a:r>
            <a:r>
              <a:rPr lang="ko-KR" altLang="en-US" sz="1600" dirty="0" smtClean="0">
                <a:latin typeface="+mn-ea"/>
              </a:rPr>
              <a:t> 줄은 관측치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두번째</a:t>
            </a:r>
            <a:r>
              <a:rPr lang="ko-KR" altLang="en-US" sz="1600" dirty="0" smtClean="0">
                <a:latin typeface="+mn-ea"/>
              </a:rPr>
              <a:t> 줄은 </a:t>
            </a:r>
            <a:r>
              <a:rPr lang="ko-KR" altLang="en-US" sz="1600" dirty="0" err="1" smtClean="0">
                <a:latin typeface="+mn-ea"/>
              </a:rPr>
              <a:t>카이제곱의</a:t>
            </a:r>
            <a:r>
              <a:rPr lang="ko-KR" altLang="en-US" sz="1600" dirty="0" smtClean="0">
                <a:latin typeface="+mn-ea"/>
              </a:rPr>
              <a:t> 결과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기대치 비율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ko-KR" altLang="en-US" sz="1600" dirty="0" err="1" smtClean="0">
                <a:latin typeface="+mn-ea"/>
              </a:rPr>
              <a:t>세번째</a:t>
            </a:r>
            <a:r>
              <a:rPr lang="ko-KR" altLang="en-US" sz="1600" dirty="0" smtClean="0">
                <a:latin typeface="+mn-ea"/>
              </a:rPr>
              <a:t> 줄은 현재 행의 비율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네번째는</a:t>
            </a:r>
            <a:r>
              <a:rPr lang="ko-KR" altLang="en-US" sz="1600" dirty="0" smtClean="0">
                <a:latin typeface="+mn-ea"/>
              </a:rPr>
              <a:t> 현재 열의 비율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마지막 줄은 전체 비율에서 현재 셀의 값이 차지하는 비율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교차 </a:t>
            </a:r>
            <a:r>
              <a:rPr lang="ko-KR" altLang="en-US" sz="1600" dirty="0" err="1" smtClean="0">
                <a:latin typeface="+mn-ea"/>
              </a:rPr>
              <a:t>분할표에서</a:t>
            </a:r>
            <a:r>
              <a:rPr lang="ko-KR" altLang="en-US" sz="1600" dirty="0" smtClean="0">
                <a:latin typeface="+mn-ea"/>
              </a:rPr>
              <a:t> 기대비율은 </a:t>
            </a:r>
            <a:r>
              <a:rPr lang="ko-KR" altLang="en-US" sz="1600" dirty="0" err="1" smtClean="0">
                <a:latin typeface="+mn-ea"/>
              </a:rPr>
              <a:t>카이</a:t>
            </a:r>
            <a:r>
              <a:rPr lang="ko-KR" altLang="en-US" sz="1600" dirty="0" smtClean="0">
                <a:latin typeface="+mn-ea"/>
              </a:rPr>
              <a:t> 제곱에 의해서 구해진 결과이다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 err="1" smtClean="0">
                <a:latin typeface="+mn-ea"/>
              </a:rPr>
              <a:t>카이제곱식에서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기대값은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현재 셀의 행 합 </a:t>
            </a:r>
            <a:r>
              <a:rPr lang="en-US" altLang="ko-KR" sz="1600" dirty="0" smtClean="0">
                <a:latin typeface="+mn-ea"/>
              </a:rPr>
              <a:t>X </a:t>
            </a:r>
            <a:r>
              <a:rPr lang="ko-KR" altLang="en-US" sz="1600" dirty="0" smtClean="0">
                <a:latin typeface="+mn-ea"/>
              </a:rPr>
              <a:t>현재 셀의 열 합</a:t>
            </a:r>
            <a:r>
              <a:rPr lang="en-US" altLang="ko-KR" sz="1600" dirty="0" smtClean="0">
                <a:latin typeface="+mn-ea"/>
              </a:rPr>
              <a:t>) / </a:t>
            </a:r>
            <a:r>
              <a:rPr lang="ko-KR" altLang="en-US" sz="1600" dirty="0" err="1" smtClean="0">
                <a:latin typeface="+mn-ea"/>
              </a:rPr>
              <a:t>전체합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59" y="2706522"/>
            <a:ext cx="3524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13810" y="275523"/>
            <a:ext cx="10515600" cy="40213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400" b="1" dirty="0" err="1"/>
              <a:t>카이제곱검정</a:t>
            </a:r>
            <a:r>
              <a:rPr lang="ko-KR" altLang="en-US" sz="2400" b="1" dirty="0"/>
              <a:t> </a:t>
            </a:r>
            <a:endParaRPr lang="ko-KR" altLang="en-US" sz="24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89"/>
            <a:ext cx="11205712" cy="548767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카이제곱 검정</a:t>
            </a:r>
            <a:r>
              <a:rPr lang="en-US" altLang="ko-KR" sz="1800" smtClean="0"/>
              <a:t>(chi-square test)</a:t>
            </a:r>
            <a:endParaRPr lang="ko-KR" altLang="en-US" sz="1800" smtClean="0"/>
          </a:p>
          <a:p>
            <a:pPr lvl="1"/>
            <a:r>
              <a:rPr lang="ko-KR" altLang="en-US" sz="1600" smtClean="0">
                <a:latin typeface="+mn-ea"/>
              </a:rPr>
              <a:t>범주별로 관측빈도와 기대빈도의 차이를 통해서 확률 모형이 데이터를 얼마나 잘 설명하는지를 검정하는 통계방법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교차분석으로 얻어진 분할표를 대상으로 유의확률을 적용하여 변수 간의 독립성</a:t>
            </a:r>
            <a:r>
              <a:rPr lang="en-US" altLang="ko-KR" sz="1600" smtClean="0">
                <a:latin typeface="+mn-ea"/>
              </a:rPr>
              <a:t>(</a:t>
            </a:r>
            <a:r>
              <a:rPr lang="ko-KR" altLang="en-US" sz="1600" smtClean="0">
                <a:latin typeface="+mn-ea"/>
              </a:rPr>
              <a:t>관련성</a:t>
            </a:r>
            <a:r>
              <a:rPr lang="en-US" altLang="ko-KR" sz="1600" smtClean="0">
                <a:latin typeface="+mn-ea"/>
              </a:rPr>
              <a:t>) </a:t>
            </a:r>
            <a:r>
              <a:rPr lang="ko-KR" altLang="en-US" sz="1600" smtClean="0">
                <a:latin typeface="+mn-ea"/>
              </a:rPr>
              <a:t>여부를 검정하는 분석 방법으로 사용한다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교차분석은 카이제곱검정 통계량을 사용하기 때문에 교차분석을 카이제곱검정이라고 한다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 lvl="1"/>
            <a:endParaRPr lang="en-US" altLang="ko-KR" sz="160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/>
              <a:t>카이제곱 검정</a:t>
            </a:r>
            <a:r>
              <a:rPr lang="en-US" altLang="ko-KR" sz="1800"/>
              <a:t>(chi-square test</a:t>
            </a:r>
            <a:r>
              <a:rPr lang="en-US" altLang="ko-KR" sz="1800" smtClean="0"/>
              <a:t>) </a:t>
            </a:r>
            <a:r>
              <a:rPr lang="ko-KR" altLang="en-US" sz="1800" smtClean="0"/>
              <a:t>유형</a:t>
            </a:r>
            <a:endParaRPr lang="ko-KR" altLang="en-US" sz="1800"/>
          </a:p>
          <a:p>
            <a:pPr lvl="1"/>
            <a:r>
              <a:rPr lang="ko-KR" altLang="en-US" sz="1600" smtClean="0">
                <a:latin typeface="+mn-ea"/>
              </a:rPr>
              <a:t>적합도 검정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독립성 검정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동질성 검정</a:t>
            </a:r>
            <a:endParaRPr lang="en-US" altLang="ko-KR" sz="1600" smtClean="0">
              <a:latin typeface="+mn-ea"/>
            </a:endParaRPr>
          </a:p>
          <a:p>
            <a:pPr lvl="1"/>
            <a:endParaRPr lang="en-US" altLang="ko-KR" sz="160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/>
              <a:t>카이제곱 검정</a:t>
            </a:r>
            <a:r>
              <a:rPr lang="en-US" altLang="ko-KR" sz="1800"/>
              <a:t>(chi-square test) </a:t>
            </a:r>
            <a:r>
              <a:rPr lang="ko-KR" altLang="en-US" sz="1800" smtClean="0"/>
              <a:t>중요사항</a:t>
            </a:r>
            <a:endParaRPr lang="ko-KR" altLang="en-US" sz="1800"/>
          </a:p>
          <a:p>
            <a:pPr lvl="1"/>
            <a:r>
              <a:rPr lang="ko-KR" altLang="en-US" sz="1600" smtClean="0">
                <a:latin typeface="+mn-ea"/>
              </a:rPr>
              <a:t>카이제곱검정을 위해서는 교차분석과 동일하게 범주형 변수를 대상으로 한다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집단별로 비율이 같은지를 검정</a:t>
            </a:r>
            <a:r>
              <a:rPr lang="en-US" altLang="ko-KR" sz="1600" smtClean="0">
                <a:latin typeface="+mn-ea"/>
              </a:rPr>
              <a:t>(</a:t>
            </a:r>
            <a:r>
              <a:rPr lang="ko-KR" altLang="en-US" sz="1600" smtClean="0">
                <a:latin typeface="+mn-ea"/>
              </a:rPr>
              <a:t>비율에 대한 검정</a:t>
            </a:r>
            <a:r>
              <a:rPr lang="en-US" altLang="ko-KR" sz="1600" smtClean="0">
                <a:latin typeface="+mn-ea"/>
              </a:rPr>
              <a:t>)</a:t>
            </a:r>
            <a:r>
              <a:rPr lang="ko-KR" altLang="en-US" sz="1600" smtClean="0">
                <a:latin typeface="+mn-ea"/>
              </a:rPr>
              <a:t>하여 독립성 여부를 검정한다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유의확률에 의해서 집단 간의 </a:t>
            </a:r>
            <a:r>
              <a:rPr lang="en-US" altLang="ko-KR" sz="1600" smtClean="0">
                <a:latin typeface="+mn-ea"/>
              </a:rPr>
              <a:t>‘</a:t>
            </a:r>
            <a:r>
              <a:rPr lang="ko-KR" altLang="en-US" sz="1600" smtClean="0">
                <a:latin typeface="+mn-ea"/>
              </a:rPr>
              <a:t>차이가 있는가</a:t>
            </a:r>
            <a:r>
              <a:rPr lang="en-US" altLang="ko-KR" sz="1600" smtClean="0">
                <a:latin typeface="+mn-ea"/>
              </a:rPr>
              <a:t>?’ </a:t>
            </a:r>
            <a:r>
              <a:rPr lang="ko-KR" altLang="en-US" sz="1600" smtClean="0">
                <a:latin typeface="+mn-ea"/>
              </a:rPr>
              <a:t>또는 </a:t>
            </a:r>
            <a:r>
              <a:rPr lang="en-US" altLang="ko-KR" sz="1600" smtClean="0">
                <a:latin typeface="+mn-ea"/>
              </a:rPr>
              <a:t>‘</a:t>
            </a:r>
            <a:r>
              <a:rPr lang="ko-KR" altLang="en-US" sz="1600" smtClean="0">
                <a:latin typeface="+mn-ea"/>
              </a:rPr>
              <a:t>차이가</a:t>
            </a: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없는가</a:t>
            </a:r>
            <a:r>
              <a:rPr lang="en-US" altLang="ko-KR" sz="1600" smtClean="0">
                <a:latin typeface="+mn-ea"/>
              </a:rPr>
              <a:t>?’</a:t>
            </a:r>
            <a:r>
              <a:rPr lang="ko-KR" altLang="en-US" sz="1600" smtClean="0">
                <a:latin typeface="+mn-ea"/>
              </a:rPr>
              <a:t>로 가설을 검정한다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 lvl="1"/>
            <a:endParaRPr lang="en-US" altLang="ko-KR" sz="160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/>
              <a:t>카이제곱 검정</a:t>
            </a:r>
            <a:r>
              <a:rPr lang="en-US" altLang="ko-KR" sz="1800"/>
              <a:t>(chi-square test) </a:t>
            </a:r>
            <a:r>
              <a:rPr lang="ko-KR" altLang="en-US" sz="1800" smtClean="0"/>
              <a:t>해석</a:t>
            </a:r>
            <a:endParaRPr lang="ko-KR" altLang="en-US" sz="1800"/>
          </a:p>
          <a:p>
            <a:pPr lvl="1"/>
            <a:r>
              <a:rPr lang="ko-KR" altLang="en-US" sz="1600" smtClean="0">
                <a:latin typeface="+mn-ea"/>
              </a:rPr>
              <a:t>귀무가설 </a:t>
            </a:r>
            <a:r>
              <a:rPr lang="en-US" altLang="ko-KR" sz="1600" smtClean="0">
                <a:latin typeface="+mn-ea"/>
              </a:rPr>
              <a:t>: </a:t>
            </a:r>
            <a:r>
              <a:rPr lang="ko-KR" altLang="en-US" sz="1600" smtClean="0">
                <a:latin typeface="+mn-ea"/>
              </a:rPr>
              <a:t>두 변인은 서로 독립적이다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 lvl="1"/>
            <a:r>
              <a:rPr lang="ko-KR" altLang="en-US" sz="1600" smtClean="0">
                <a:latin typeface="+mn-ea"/>
              </a:rPr>
              <a:t>대립가설 </a:t>
            </a:r>
            <a:r>
              <a:rPr lang="en-US" altLang="ko-KR" sz="1600" smtClean="0">
                <a:latin typeface="+mn-ea"/>
              </a:rPr>
              <a:t>: </a:t>
            </a:r>
            <a:r>
              <a:rPr lang="ko-KR" altLang="en-US" sz="1600" smtClean="0">
                <a:latin typeface="+mn-ea"/>
              </a:rPr>
              <a:t>두 변인은 서로 독립적이지 않다</a:t>
            </a:r>
            <a:r>
              <a:rPr lang="en-US" altLang="ko-KR" sz="1600" smtClean="0">
                <a:latin typeface="+mn-ea"/>
              </a:rPr>
              <a:t>. </a:t>
            </a:r>
            <a:endParaRPr lang="en-US" altLang="ko-KR" sz="1600">
              <a:latin typeface="+mn-ea"/>
            </a:endParaRPr>
          </a:p>
          <a:p>
            <a:pPr lvl="1"/>
            <a:endParaRPr lang="en-US" altLang="ko-KR" sz="16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0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2400" b="1" dirty="0" err="1"/>
              <a:t>카이제곱검정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89"/>
            <a:ext cx="11205712" cy="54876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/>
              <a:t>카이제곱 검정</a:t>
            </a:r>
            <a:r>
              <a:rPr lang="en-US" altLang="ko-KR" sz="1800" smtClean="0"/>
              <a:t>(chi-square test) </a:t>
            </a:r>
            <a:r>
              <a:rPr lang="ko-KR" altLang="en-US" sz="1800" smtClean="0"/>
              <a:t>절차와 기본가정</a:t>
            </a:r>
          </a:p>
          <a:p>
            <a:pPr lvl="1"/>
            <a:r>
              <a:rPr lang="ko-KR" altLang="en-US" sz="1600" smtClean="0">
                <a:latin typeface="+mn-ea"/>
              </a:rPr>
              <a:t>단계</a:t>
            </a:r>
            <a:r>
              <a:rPr lang="en-US" altLang="ko-KR" sz="1600" smtClean="0">
                <a:latin typeface="+mn-ea"/>
              </a:rPr>
              <a:t>1 ] </a:t>
            </a:r>
            <a:r>
              <a:rPr lang="ko-KR" altLang="en-US" sz="1600" smtClean="0">
                <a:latin typeface="+mn-ea"/>
              </a:rPr>
              <a:t>가설을 설정한다</a:t>
            </a:r>
            <a:r>
              <a:rPr lang="en-US" altLang="ko-KR" sz="1600" smtClean="0">
                <a:latin typeface="+mn-ea"/>
              </a:rPr>
              <a:t>.</a:t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          </a:t>
            </a:r>
            <a:r>
              <a:rPr lang="ko-KR" altLang="en-US" sz="1600" smtClean="0">
                <a:latin typeface="+mn-ea"/>
              </a:rPr>
              <a:t>귀무가설 </a:t>
            </a:r>
            <a:r>
              <a:rPr lang="en-US" altLang="ko-KR" sz="1600" smtClean="0"/>
              <a:t>H</a:t>
            </a:r>
            <a:r>
              <a:rPr lang="en-US" altLang="ko-KR" sz="1600" baseline="-25000" smtClean="0"/>
              <a:t>0  : </a:t>
            </a:r>
            <a:r>
              <a:rPr lang="en-US" altLang="ko-KR" sz="1600">
                <a:latin typeface="+mn-ea"/>
              </a:rPr>
              <a:t>~ </a:t>
            </a:r>
            <a:r>
              <a:rPr lang="ko-KR" altLang="en-US" sz="1600" smtClean="0">
                <a:latin typeface="+mn-ea"/>
              </a:rPr>
              <a:t>같다</a:t>
            </a:r>
            <a:r>
              <a:rPr lang="en-US" altLang="ko-KR" sz="1600" smtClean="0">
                <a:latin typeface="+mn-ea"/>
              </a:rPr>
              <a:t>, ~ </a:t>
            </a:r>
            <a:r>
              <a:rPr lang="ko-KR" altLang="en-US" sz="1600" smtClean="0">
                <a:latin typeface="+mn-ea"/>
              </a:rPr>
              <a:t>다르지 않다</a:t>
            </a:r>
            <a:r>
              <a:rPr lang="en-US" altLang="ko-KR" sz="1600" smtClean="0">
                <a:latin typeface="+mn-ea"/>
              </a:rPr>
              <a:t>, ~ </a:t>
            </a:r>
            <a:r>
              <a:rPr lang="ko-KR" altLang="en-US" sz="1600" smtClean="0">
                <a:latin typeface="+mn-ea"/>
              </a:rPr>
              <a:t>차이가 없다</a:t>
            </a:r>
            <a:r>
              <a:rPr lang="en-US" altLang="ko-KR" sz="1600" smtClean="0">
                <a:latin typeface="+mn-ea"/>
              </a:rPr>
              <a:t>, ~ </a:t>
            </a:r>
            <a:r>
              <a:rPr lang="ko-KR" altLang="en-US" sz="1600" smtClean="0">
                <a:latin typeface="+mn-ea"/>
              </a:rPr>
              <a:t>효과가 없다</a:t>
            </a:r>
            <a:r>
              <a:rPr lang="en-US" altLang="ko-KR" sz="1600" smtClean="0">
                <a:latin typeface="+mn-ea"/>
              </a:rPr>
              <a:t>.</a:t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          </a:t>
            </a:r>
            <a:r>
              <a:rPr lang="ko-KR" altLang="en-US" sz="1600" smtClean="0">
                <a:latin typeface="+mn-ea"/>
              </a:rPr>
              <a:t>대립가설 </a:t>
            </a:r>
            <a:r>
              <a:rPr lang="en-US" altLang="ko-KR" sz="1600" smtClean="0"/>
              <a:t>H</a:t>
            </a:r>
            <a:r>
              <a:rPr lang="en-US" altLang="ko-KR" sz="1600" baseline="-25000" smtClean="0"/>
              <a:t>1</a:t>
            </a:r>
            <a:r>
              <a:rPr lang="en-US" altLang="ko-KR" sz="1600" smtClean="0"/>
              <a:t> :  ~</a:t>
            </a:r>
            <a:r>
              <a:rPr lang="ko-KR" altLang="en-US" sz="1600" smtClean="0"/>
              <a:t>같지 않다</a:t>
            </a:r>
            <a:r>
              <a:rPr lang="en-US" altLang="ko-KR" sz="1600" smtClean="0"/>
              <a:t>, ~</a:t>
            </a:r>
            <a:r>
              <a:rPr lang="ko-KR" altLang="en-US" sz="1600" smtClean="0"/>
              <a:t>다르다 </a:t>
            </a:r>
            <a:r>
              <a:rPr lang="en-US" altLang="ko-KR" sz="1600" smtClean="0"/>
              <a:t>, ~ </a:t>
            </a:r>
            <a:r>
              <a:rPr lang="ko-KR" altLang="en-US" sz="1600" smtClean="0"/>
              <a:t>차이가 있다</a:t>
            </a:r>
            <a:r>
              <a:rPr lang="en-US" altLang="ko-KR" sz="1600" smtClean="0"/>
              <a:t>, ~ </a:t>
            </a:r>
            <a:r>
              <a:rPr lang="ko-KR" altLang="en-US" sz="1600" smtClean="0"/>
              <a:t>효과가 있다</a:t>
            </a:r>
            <a:endParaRPr lang="en-US" altLang="ko-KR" sz="1600" smtClean="0"/>
          </a:p>
          <a:p>
            <a:pPr lvl="1"/>
            <a:r>
              <a:rPr lang="ko-KR" altLang="en-US" sz="1600" smtClean="0">
                <a:latin typeface="+mn-ea"/>
              </a:rPr>
              <a:t>단계</a:t>
            </a:r>
            <a:r>
              <a:rPr lang="en-US" altLang="ko-KR" sz="1600" smtClean="0">
                <a:latin typeface="+mn-ea"/>
              </a:rPr>
              <a:t>2 ] </a:t>
            </a:r>
            <a:r>
              <a:rPr lang="ko-KR" altLang="en-US" sz="1600" smtClean="0">
                <a:latin typeface="+mn-ea"/>
              </a:rPr>
              <a:t>유의수준</a:t>
            </a:r>
            <a:r>
              <a:rPr lang="en-US" altLang="ko-KR" sz="1600" smtClean="0">
                <a:latin typeface="+mn-ea"/>
              </a:rPr>
              <a:t>(</a:t>
            </a:r>
            <a:r>
              <a:rPr lang="el-GR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결정한다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사회과학 분야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l-GR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=0.05, 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생명과학 분야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l-GR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=0.01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단계</a:t>
            </a:r>
            <a:r>
              <a:rPr lang="en-US" altLang="ko-KR" sz="1600" smtClean="0">
                <a:latin typeface="+mn-ea"/>
              </a:rPr>
              <a:t>3 </a:t>
            </a:r>
            <a:r>
              <a:rPr lang="en-US" altLang="ko-KR" sz="1600">
                <a:latin typeface="+mn-ea"/>
              </a:rPr>
              <a:t>]</a:t>
            </a:r>
            <a:r>
              <a:rPr lang="ko-KR" altLang="en-US" sz="1600" smtClean="0">
                <a:latin typeface="+mn-ea"/>
              </a:rPr>
              <a:t> 자유도</a:t>
            </a:r>
            <a:r>
              <a:rPr lang="en-US" altLang="ko-KR" sz="1600" smtClean="0">
                <a:latin typeface="+mn-ea"/>
              </a:rPr>
              <a:t>(df)</a:t>
            </a:r>
            <a:r>
              <a:rPr lang="ko-KR" altLang="en-US" sz="1600" smtClean="0">
                <a:latin typeface="+mn-ea"/>
              </a:rPr>
              <a:t>와</a:t>
            </a: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유의수준</a:t>
            </a:r>
            <a:r>
              <a:rPr lang="en-US" altLang="ko-KR" sz="1600" smtClean="0">
                <a:latin typeface="+mn-ea"/>
              </a:rPr>
              <a:t>(</a:t>
            </a:r>
            <a:r>
              <a:rPr lang="el-GR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 </a:t>
            </a:r>
            <a:r>
              <a:rPr lang="en-US" altLang="ko-KR" sz="1600" smtClean="0"/>
              <a:t>X</a:t>
            </a:r>
            <a:r>
              <a:rPr lang="en-US" altLang="ko-KR" sz="1600" baseline="30000" smtClean="0"/>
              <a:t>2</a:t>
            </a:r>
            <a:r>
              <a:rPr lang="en-US" altLang="ko-KR" sz="1600" smtClean="0"/>
              <a:t> </a:t>
            </a:r>
            <a:r>
              <a:rPr lang="ko-KR" altLang="en-US" sz="1600" smtClean="0"/>
              <a:t>분포표에 의한 기각값 결정한다</a:t>
            </a:r>
            <a:r>
              <a:rPr lang="en-US" altLang="ko-KR" sz="1600" smtClean="0"/>
              <a:t>.</a:t>
            </a:r>
          </a:p>
          <a:p>
            <a:pPr lvl="1"/>
            <a:r>
              <a:rPr lang="ko-KR" altLang="en-US" sz="1600" smtClean="0">
                <a:latin typeface="+mn-ea"/>
              </a:rPr>
              <a:t>단계</a:t>
            </a:r>
            <a:r>
              <a:rPr lang="en-US" altLang="ko-KR" sz="1600" smtClean="0">
                <a:latin typeface="+mn-ea"/>
              </a:rPr>
              <a:t>4 ] </a:t>
            </a:r>
            <a:r>
              <a:rPr lang="ko-KR" altLang="en-US" sz="1600" smtClean="0">
                <a:latin typeface="+mn-ea"/>
              </a:rPr>
              <a:t>관찰도수에 대한 기대도수를 구한다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 lvl="1"/>
            <a:r>
              <a:rPr lang="ko-KR" altLang="en-US" sz="1600" smtClean="0">
                <a:latin typeface="+mn-ea"/>
              </a:rPr>
              <a:t>단계</a:t>
            </a:r>
            <a:r>
              <a:rPr lang="en-US" altLang="ko-KR" sz="1600" smtClean="0">
                <a:latin typeface="+mn-ea"/>
              </a:rPr>
              <a:t>5 ] </a:t>
            </a:r>
            <a:r>
              <a:rPr lang="ko-KR" altLang="en-US" sz="1600" smtClean="0">
                <a:latin typeface="+mn-ea"/>
              </a:rPr>
              <a:t>검정 통계량 </a:t>
            </a:r>
            <a:r>
              <a:rPr lang="en-US" altLang="ko-KR" sz="1600" smtClean="0"/>
              <a:t>X</a:t>
            </a:r>
            <a:r>
              <a:rPr lang="en-US" altLang="ko-KR" sz="1600" baseline="30000" smtClean="0"/>
              <a:t>2 </a:t>
            </a:r>
            <a:r>
              <a:rPr lang="ko-KR" altLang="en-US" sz="1600" smtClean="0"/>
              <a:t>값을 구한다 </a:t>
            </a:r>
            <a:r>
              <a:rPr lang="en-US" altLang="ko-KR" sz="1600" smtClean="0"/>
              <a:t>(</a:t>
            </a:r>
            <a:r>
              <a:rPr lang="en-US" altLang="ko-KR" sz="1600"/>
              <a:t>X</a:t>
            </a:r>
            <a:r>
              <a:rPr lang="en-US" altLang="ko-KR" sz="1600" baseline="30000"/>
              <a:t>2</a:t>
            </a:r>
            <a:r>
              <a:rPr lang="ko-KR" altLang="en-US" sz="1600" smtClean="0"/>
              <a:t>   </a:t>
            </a:r>
            <a:r>
              <a:rPr lang="en-US" altLang="ko-KR" sz="1600" smtClean="0"/>
              <a:t>= </a:t>
            </a:r>
            <a:r>
              <a:rPr lang="el-GR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Σ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관측값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기대값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600" baseline="30000"/>
              <a:t> 2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기댓값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/>
            <a:r>
              <a:rPr lang="ko-KR" altLang="en-US" sz="1600" smtClean="0">
                <a:latin typeface="+mn-ea"/>
              </a:rPr>
              <a:t>단계</a:t>
            </a:r>
            <a:r>
              <a:rPr lang="en-US" altLang="ko-KR" sz="1600" smtClean="0">
                <a:latin typeface="+mn-ea"/>
              </a:rPr>
              <a:t>6 </a:t>
            </a:r>
            <a:r>
              <a:rPr lang="en-US" altLang="ko-KR" sz="1600">
                <a:latin typeface="+mn-ea"/>
              </a:rPr>
              <a:t>] </a:t>
            </a:r>
            <a:r>
              <a:rPr lang="en-US" altLang="ko-KR" sz="1600" smtClean="0"/>
              <a:t>X</a:t>
            </a:r>
            <a:r>
              <a:rPr lang="en-US" altLang="ko-KR" sz="1600" baseline="30000" smtClean="0"/>
              <a:t>2 </a:t>
            </a:r>
            <a:r>
              <a:rPr lang="ko-KR" altLang="en-US" sz="1600">
                <a:latin typeface="+mn-ea"/>
              </a:rPr>
              <a:t>검정 통계량 </a:t>
            </a:r>
            <a:r>
              <a:rPr lang="ko-KR" altLang="en-US" sz="1600" smtClean="0">
                <a:latin typeface="+mn-ea"/>
              </a:rPr>
              <a:t>과 기각값을 비교하여 귀무가설 채택 여부를 판정한다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단계</a:t>
            </a:r>
            <a:r>
              <a:rPr lang="en-US" altLang="ko-KR" sz="1600" smtClean="0">
                <a:latin typeface="+mn-ea"/>
              </a:rPr>
              <a:t>7 ] </a:t>
            </a:r>
            <a:r>
              <a:rPr lang="ko-KR" altLang="en-US" sz="1600" smtClean="0">
                <a:latin typeface="+mn-ea"/>
              </a:rPr>
              <a:t>카이제곱검정 결과를 진술한다</a:t>
            </a:r>
            <a:r>
              <a:rPr lang="en-US" altLang="ko-KR" sz="1600" smtClean="0">
                <a:latin typeface="+mn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0629" y="4166647"/>
            <a:ext cx="1034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[</a:t>
            </a:r>
            <a:r>
              <a:rPr lang="ko-KR" altLang="en-US" sz="1600" smtClean="0">
                <a:solidFill>
                  <a:srgbClr val="C00000"/>
                </a:solidFill>
              </a:rPr>
              <a:t>관찰빈도</a:t>
            </a:r>
            <a:r>
              <a:rPr lang="en-US" altLang="ko-KR" sz="1600" smtClean="0">
                <a:solidFill>
                  <a:srgbClr val="C00000"/>
                </a:solidFill>
              </a:rPr>
              <a:t>-</a:t>
            </a:r>
            <a:r>
              <a:rPr lang="ko-KR" altLang="en-US" sz="1600" smtClean="0">
                <a:solidFill>
                  <a:srgbClr val="C00000"/>
                </a:solidFill>
              </a:rPr>
              <a:t>기대빈도</a:t>
            </a:r>
            <a:r>
              <a:rPr lang="en-US" altLang="ko-KR" sz="1600" smtClean="0">
                <a:solidFill>
                  <a:srgbClr val="C00000"/>
                </a:solidFill>
              </a:rPr>
              <a:t>] </a:t>
            </a:r>
            <a:r>
              <a:rPr lang="ko-KR" altLang="en-US" sz="1600" smtClean="0">
                <a:solidFill>
                  <a:srgbClr val="C00000"/>
                </a:solidFill>
              </a:rPr>
              <a:t>값이 작을수록 카이 제곱 값도 작아져서 귀무가설이 채택될 가능성이 크다</a:t>
            </a:r>
            <a:endParaRPr lang="ko-KR" alt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4" y="956650"/>
            <a:ext cx="11617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기술 통계량</a:t>
            </a:r>
            <a:r>
              <a:rPr lang="en-US" altLang="ko-KR" b="1" dirty="0" smtClean="0"/>
              <a:t>(Descriptive Statistics)</a:t>
            </a:r>
            <a:r>
              <a:rPr lang="ko-KR" altLang="en-US" b="1" dirty="0" smtClean="0"/>
              <a:t> 개요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자료를 요약하는 기초적인 통계량으로 데이터 분석 전에 전체적인 데이터 분포의 이해와 통계적 수치를 제공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모집단의 특성을 유추하는데 이용할 수 있다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설문조사를 시행한 논문에서는 응답자의 일반적인 특성을 반드시 제시하여야 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논문에서는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표분의</a:t>
            </a:r>
            <a:r>
              <a:rPr lang="ko-KR" altLang="en-US" dirty="0" smtClean="0"/>
              <a:t> 일반적 특성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표본의 인구 통계적 특성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표현한다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인구 통계적 </a:t>
            </a:r>
            <a:r>
              <a:rPr lang="ko-KR" altLang="en-US" dirty="0" smtClean="0"/>
              <a:t>특성을 제시하는데 주로 이용되는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빈도분석과 기초통계량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빈도 분석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Frequence</a:t>
            </a:r>
            <a:r>
              <a:rPr lang="en-US" altLang="ko-KR" b="1" dirty="0" smtClean="0"/>
              <a:t> Analysis)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설문조자</a:t>
            </a:r>
            <a:r>
              <a:rPr lang="ko-KR" altLang="en-US" dirty="0" smtClean="0"/>
              <a:t> 결과에 대한 가장 기초적인 정보를 제공해주는 분석 방법으로 광범위하게 이용된다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성별이나 직급을 수치화하는 명목척도나 서열척도 같은 범주형 데이터를 대상으로 비율을 측정하는데 주로 사용된다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전체 응답자 중에서 특정 </a:t>
            </a:r>
            <a:r>
              <a:rPr lang="ko-KR" altLang="en-US" dirty="0" err="1" smtClean="0"/>
              <a:t>변수값의</a:t>
            </a:r>
            <a:r>
              <a:rPr lang="ko-KR" altLang="en-US" dirty="0" smtClean="0"/>
              <a:t> 범주에 속한 응답자가 차지하는 비율</a:t>
            </a:r>
            <a:r>
              <a:rPr lang="en-US" altLang="ko-KR" dirty="0" smtClean="0"/>
              <a:t>(%)</a:t>
            </a:r>
            <a:r>
              <a:rPr lang="ko-KR" altLang="en-US" dirty="0" smtClean="0"/>
              <a:t>을 알아보고자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주로 이용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특정 선거 후보가 얼마만큼의 지지율</a:t>
            </a:r>
            <a:r>
              <a:rPr lang="en-US" altLang="ko-KR" dirty="0" smtClean="0"/>
              <a:t>(%)</a:t>
            </a:r>
            <a:r>
              <a:rPr lang="ko-KR" altLang="en-US" dirty="0" smtClean="0"/>
              <a:t>을 받고 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응답자 중에서 남자의 비율</a:t>
            </a:r>
            <a:r>
              <a:rPr lang="en-US" altLang="ko-KR" dirty="0" smtClean="0"/>
              <a:t>(%)</a:t>
            </a:r>
            <a:r>
              <a:rPr lang="ko-KR" altLang="en-US" dirty="0" smtClean="0"/>
              <a:t>과 여자의 비율</a:t>
            </a:r>
            <a:r>
              <a:rPr lang="en-US" altLang="ko-KR" dirty="0" smtClean="0"/>
              <a:t>(%)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연령대별로 차지하는 비율</a:t>
            </a:r>
            <a:r>
              <a:rPr lang="en-US" altLang="ko-KR" dirty="0" smtClean="0"/>
              <a:t>(%)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6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 </a:t>
            </a:r>
            <a:r>
              <a:rPr lang="ko-KR" altLang="en-US" b="1" dirty="0" smtClean="0"/>
              <a:t>기술 통계 분석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30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2400" b="1" dirty="0" err="1"/>
              <a:t>카이제곱검정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89"/>
            <a:ext cx="11205712" cy="54876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일원 </a:t>
            </a:r>
            <a:r>
              <a:rPr lang="ko-KR" altLang="en-US" sz="1800" dirty="0" err="1" smtClean="0"/>
              <a:t>카이제곱</a:t>
            </a:r>
            <a:r>
              <a:rPr lang="ko-KR" altLang="en-US" sz="1800" dirty="0" smtClean="0"/>
              <a:t> 검정 </a:t>
            </a:r>
            <a:r>
              <a:rPr lang="en-US" altLang="ko-KR" sz="1800" dirty="0" smtClean="0"/>
              <a:t> </a:t>
            </a:r>
            <a:endParaRPr lang="ko-KR" altLang="en-US" sz="1800" dirty="0" smtClean="0"/>
          </a:p>
          <a:p>
            <a:pPr lvl="1"/>
            <a:r>
              <a:rPr lang="ko-KR" altLang="en-US" sz="1600" u="sng" dirty="0" smtClean="0">
                <a:latin typeface="+mn-ea"/>
              </a:rPr>
              <a:t>교차 </a:t>
            </a:r>
            <a:r>
              <a:rPr lang="ko-KR" altLang="en-US" sz="1600" u="sng" dirty="0" err="1" smtClean="0">
                <a:latin typeface="+mn-ea"/>
              </a:rPr>
              <a:t>분할표를</a:t>
            </a:r>
            <a:r>
              <a:rPr lang="ko-KR" altLang="en-US" sz="1600" u="sng" dirty="0" smtClean="0">
                <a:latin typeface="+mn-ea"/>
              </a:rPr>
              <a:t> 이용하지 않는 </a:t>
            </a:r>
            <a:r>
              <a:rPr lang="ko-KR" altLang="en-US" sz="1600" u="sng" dirty="0" err="1" smtClean="0">
                <a:latin typeface="+mn-ea"/>
              </a:rPr>
              <a:t>카이제곱검정으로</a:t>
            </a:r>
            <a:r>
              <a:rPr lang="ko-KR" altLang="en-US" sz="1600" u="sng" dirty="0" smtClean="0">
                <a:latin typeface="+mn-ea"/>
              </a:rPr>
              <a:t> 한 개의 변인</a:t>
            </a:r>
            <a:r>
              <a:rPr lang="en-US" altLang="ko-KR" sz="1600" u="sng" dirty="0" smtClean="0">
                <a:latin typeface="+mn-ea"/>
              </a:rPr>
              <a:t>(</a:t>
            </a:r>
            <a:r>
              <a:rPr lang="ko-KR" altLang="en-US" sz="1600" u="sng" dirty="0" smtClean="0">
                <a:latin typeface="+mn-ea"/>
              </a:rPr>
              <a:t>집단 또는 범주</a:t>
            </a:r>
            <a:r>
              <a:rPr lang="en-US" altLang="ko-KR" sz="1600" u="sng" dirty="0" smtClean="0">
                <a:latin typeface="+mn-ea"/>
              </a:rPr>
              <a:t>)</a:t>
            </a:r>
            <a:r>
              <a:rPr lang="ko-KR" altLang="en-US" sz="1600" u="sng" dirty="0" smtClean="0">
                <a:latin typeface="+mn-ea"/>
              </a:rPr>
              <a:t>를 대상으로 검정을 수행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관찰도수가 기대도수와 일치하는지를 검정하는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적합도 검정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(test for goodness of fit)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과 선호도 분석</a:t>
            </a:r>
            <a:r>
              <a:rPr lang="ko-KR" altLang="en-US" sz="1600" dirty="0" smtClean="0">
                <a:latin typeface="+mn-ea"/>
              </a:rPr>
              <a:t>에서 주로 이용된다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적합도 검정</a:t>
            </a:r>
            <a:r>
              <a:rPr lang="en-US" altLang="ko-KR" sz="1800" dirty="0">
                <a:latin typeface="+mn-ea"/>
              </a:rPr>
              <a:t>(test for goodness of fit)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/>
            <a:r>
              <a:rPr lang="en-US" altLang="ko-KR" sz="1600" dirty="0" err="1" smtClean="0">
                <a:latin typeface="+mn-ea"/>
              </a:rPr>
              <a:t>chisq.test</a:t>
            </a:r>
            <a:r>
              <a:rPr lang="en-US" altLang="ko-KR" sz="1600" dirty="0" smtClean="0">
                <a:latin typeface="+mn-ea"/>
              </a:rPr>
              <a:t>()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관찰빈도와 기대빈도 일치 여부를 검정한다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유의확률로 해석하는 방법 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검정 통계량으로 해석하는 방법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자유도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df</a:t>
            </a:r>
            <a:r>
              <a:rPr lang="en-US" altLang="ko-KR" sz="1800" dirty="0" smtClean="0"/>
              <a:t> : degree of freedom)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/>
            <a:r>
              <a:rPr lang="ko-KR" altLang="en-US" sz="1600" dirty="0" smtClean="0">
                <a:latin typeface="+mn-ea"/>
              </a:rPr>
              <a:t>검정을 위해서 </a:t>
            </a:r>
            <a:r>
              <a:rPr lang="en-US" altLang="ko-KR" sz="1600" dirty="0" smtClean="0">
                <a:latin typeface="+mn-ea"/>
              </a:rPr>
              <a:t>n</a:t>
            </a:r>
            <a:r>
              <a:rPr lang="ko-KR" altLang="en-US" sz="1600" dirty="0" smtClean="0">
                <a:latin typeface="+mn-ea"/>
              </a:rPr>
              <a:t>개의 표본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관측치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선정한 경우 </a:t>
            </a:r>
            <a:r>
              <a:rPr lang="en-US" altLang="ko-KR" sz="1600" dirty="0" smtClean="0">
                <a:latin typeface="+mn-ea"/>
              </a:rPr>
              <a:t>n</a:t>
            </a:r>
            <a:r>
              <a:rPr lang="ko-KR" altLang="en-US" sz="1600" dirty="0" smtClean="0">
                <a:latin typeface="+mn-ea"/>
              </a:rPr>
              <a:t>번째 표본은 나머지 표본이 정해지면 자동으로 결정되는 변인의 수를 의미하기 때문에 자유도 </a:t>
            </a:r>
            <a:r>
              <a:rPr lang="en-US" altLang="ko-KR" sz="1600" dirty="0" smtClean="0">
                <a:latin typeface="+mn-ea"/>
              </a:rPr>
              <a:t>N-1</a:t>
            </a:r>
            <a:r>
              <a:rPr lang="ko-KR" altLang="en-US" sz="1600" dirty="0" smtClean="0">
                <a:latin typeface="+mn-ea"/>
              </a:rPr>
              <a:t>로 표현한다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교차 </a:t>
            </a:r>
            <a:r>
              <a:rPr lang="ko-KR" altLang="en-US" sz="1600" dirty="0" err="1" smtClean="0">
                <a:latin typeface="+mn-ea"/>
              </a:rPr>
              <a:t>분할표에서</a:t>
            </a:r>
            <a:r>
              <a:rPr lang="ko-KR" altLang="en-US" sz="1600" dirty="0" smtClean="0">
                <a:latin typeface="+mn-ea"/>
              </a:rPr>
              <a:t> 자유도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df</a:t>
            </a:r>
            <a:r>
              <a:rPr lang="en-US" altLang="ko-KR" sz="1600" dirty="0" smtClean="0">
                <a:latin typeface="+mn-ea"/>
              </a:rPr>
              <a:t>) = (</a:t>
            </a:r>
            <a:r>
              <a:rPr lang="ko-KR" altLang="en-US" sz="1600" dirty="0" smtClean="0">
                <a:latin typeface="+mn-ea"/>
              </a:rPr>
              <a:t>행수 </a:t>
            </a:r>
            <a:r>
              <a:rPr lang="en-US" altLang="ko-KR" sz="1600" dirty="0" smtClean="0">
                <a:latin typeface="+mn-ea"/>
              </a:rPr>
              <a:t>-1) X (</a:t>
            </a:r>
            <a:r>
              <a:rPr lang="ko-KR" altLang="en-US" sz="1600" dirty="0" smtClean="0">
                <a:latin typeface="+mn-ea"/>
              </a:rPr>
              <a:t>열수 </a:t>
            </a:r>
            <a:r>
              <a:rPr lang="en-US" altLang="ko-KR" sz="1600" dirty="0" smtClean="0">
                <a:latin typeface="+mn-ea"/>
              </a:rPr>
              <a:t>-1)</a:t>
            </a:r>
            <a:r>
              <a:rPr lang="ko-KR" altLang="en-US" sz="1600" dirty="0" smtClean="0">
                <a:latin typeface="+mn-ea"/>
              </a:rPr>
              <a:t>로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구해진다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+mn-ea"/>
              </a:rPr>
              <a:t>카이제곱</a:t>
            </a:r>
            <a:r>
              <a:rPr lang="ko-KR" altLang="en-US" sz="1600" dirty="0" smtClean="0">
                <a:latin typeface="+mn-ea"/>
              </a:rPr>
              <a:t> 검정 통계량의 자유도가 클수록 정규분포에 가까워진다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7256" y="3420571"/>
            <a:ext cx="8774349" cy="66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귀무가설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기대치와 관찰치는 차이가 없다   예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주사위는 게임에 적합하다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대립가설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기대치와 관찰치는 차이가 있다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. 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예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주사위는 게임에 적합하지 않다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2" name="직사각형 1"/>
          <p:cNvSpPr/>
          <p:nvPr/>
        </p:nvSpPr>
        <p:spPr>
          <a:xfrm>
            <a:off x="329852" y="1046764"/>
            <a:ext cx="1141594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 선호도 검정</a:t>
            </a:r>
            <a:endParaRPr lang="ko-KR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+mn-ea"/>
              </a:rPr>
              <a:t>관찰빈도와 기대빈도의 차이를 통해서 확률 모형이 주어진 자료를 얼마나 잘 설명하는지를 검정하는 통계 방법</a:t>
            </a:r>
            <a:endParaRPr lang="en-US" altLang="ko-KR" sz="160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8976" y="1748898"/>
            <a:ext cx="8774349" cy="66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귀무가설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기대치와 관찰치는 차이가 없다   예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스포츠음료에 대한 선호도에 차이가 없다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대립가설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기대치와 관찰치는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예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스포츠음료에 대한 선호도에 차이가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333" y="1007389"/>
            <a:ext cx="11205712" cy="54876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smtClean="0"/>
              <a:t> </a:t>
            </a:r>
            <a:r>
              <a:rPr lang="ko-KR" altLang="en-US" sz="1800" smtClean="0"/>
              <a:t>이원 </a:t>
            </a:r>
            <a:r>
              <a:rPr lang="ko-KR" altLang="en-US" sz="1800"/>
              <a:t>카이제곱 검정 </a:t>
            </a:r>
            <a:r>
              <a:rPr lang="en-US" altLang="ko-KR" sz="1800"/>
              <a:t> </a:t>
            </a:r>
            <a:endParaRPr lang="ko-KR" altLang="en-US" sz="1800"/>
          </a:p>
          <a:p>
            <a:pPr lvl="1"/>
            <a:r>
              <a:rPr lang="ko-KR" altLang="en-US" sz="1600" u="sng">
                <a:latin typeface="+mn-ea"/>
              </a:rPr>
              <a:t>교차 분할표를 </a:t>
            </a:r>
            <a:r>
              <a:rPr lang="ko-KR" altLang="en-US" sz="1600" u="sng" smtClean="0">
                <a:latin typeface="+mn-ea"/>
              </a:rPr>
              <a:t>이용하는 </a:t>
            </a:r>
            <a:r>
              <a:rPr lang="ko-KR" altLang="en-US" sz="1600" u="sng">
                <a:latin typeface="+mn-ea"/>
              </a:rPr>
              <a:t>카이제곱검정으로 한 </a:t>
            </a:r>
            <a:r>
              <a:rPr lang="ko-KR" altLang="en-US" sz="1600" u="sng" smtClean="0">
                <a:latin typeface="+mn-ea"/>
              </a:rPr>
              <a:t>개 이상의 </a:t>
            </a:r>
            <a:r>
              <a:rPr lang="ko-KR" altLang="en-US" sz="1600" u="sng">
                <a:latin typeface="+mn-ea"/>
              </a:rPr>
              <a:t>변인</a:t>
            </a:r>
            <a:r>
              <a:rPr lang="en-US" altLang="ko-KR" sz="1600" u="sng">
                <a:latin typeface="+mn-ea"/>
              </a:rPr>
              <a:t>(</a:t>
            </a:r>
            <a:r>
              <a:rPr lang="ko-KR" altLang="en-US" sz="1600" u="sng">
                <a:latin typeface="+mn-ea"/>
              </a:rPr>
              <a:t>집단 또는 범주</a:t>
            </a:r>
            <a:r>
              <a:rPr lang="en-US" altLang="ko-KR" sz="1600" u="sng">
                <a:latin typeface="+mn-ea"/>
              </a:rPr>
              <a:t>)</a:t>
            </a:r>
            <a:r>
              <a:rPr lang="ko-KR" altLang="en-US" sz="1600" u="sng">
                <a:latin typeface="+mn-ea"/>
              </a:rPr>
              <a:t>를 대상으로 검정을 수행</a:t>
            </a:r>
            <a:r>
              <a:rPr lang="ko-KR" altLang="en-US" sz="1600">
                <a:latin typeface="+mn-ea"/>
              </a:rPr>
              <a:t>한다</a:t>
            </a:r>
            <a:r>
              <a:rPr lang="en-US" altLang="ko-KR" sz="1600">
                <a:latin typeface="+mn-ea"/>
              </a:rPr>
              <a:t>.</a:t>
            </a:r>
          </a:p>
          <a:p>
            <a:pPr lvl="1"/>
            <a:r>
              <a:rPr lang="ko-KR" altLang="en-US" sz="1600" smtClean="0">
                <a:latin typeface="+mn-ea"/>
              </a:rPr>
              <a:t>분석 대상의 집단 수에 의해서 </a:t>
            </a:r>
            <a:r>
              <a:rPr lang="ko-KR" altLang="en-US" sz="1600" smtClean="0">
                <a:solidFill>
                  <a:srgbClr val="C00000"/>
                </a:solidFill>
                <a:latin typeface="+mn-ea"/>
              </a:rPr>
              <a:t>독립성 검정과 동질성 검정</a:t>
            </a:r>
            <a:r>
              <a:rPr lang="ko-KR" altLang="en-US" sz="1600" smtClean="0">
                <a:latin typeface="+mn-ea"/>
              </a:rPr>
              <a:t>으로 나누어 진다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 lvl="1"/>
            <a:endParaRPr lang="en-US" altLang="ko-KR" sz="160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smtClean="0">
                <a:latin typeface="+mn-ea"/>
              </a:rPr>
              <a:t>독립성 검정</a:t>
            </a:r>
            <a:r>
              <a:rPr lang="en-US" altLang="ko-KR" sz="1800" smtClean="0">
                <a:latin typeface="+mn-ea"/>
              </a:rPr>
              <a:t>(test of independence) </a:t>
            </a:r>
            <a:r>
              <a:rPr lang="en-US" altLang="ko-KR" sz="2000" smtClean="0">
                <a:latin typeface="+mn-ea"/>
              </a:rPr>
              <a:t>: </a:t>
            </a:r>
          </a:p>
          <a:p>
            <a:pPr lvl="1"/>
            <a:r>
              <a:rPr lang="ko-KR" altLang="en-US" sz="1600" smtClean="0">
                <a:latin typeface="+mn-ea"/>
              </a:rPr>
              <a:t>한</a:t>
            </a: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집단 내에서 두 변인의 관계가 독립인지를 검정하는 방법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동일 집단의 두 변인을 대상으로 관련성이 있는가</a:t>
            </a:r>
            <a:r>
              <a:rPr lang="en-US" altLang="ko-KR" sz="1600" smtClean="0">
                <a:latin typeface="+mn-ea"/>
              </a:rPr>
              <a:t>? </a:t>
            </a:r>
            <a:r>
              <a:rPr lang="ko-KR" altLang="en-US" sz="1600" smtClean="0">
                <a:latin typeface="+mn-ea"/>
              </a:rPr>
              <a:t>또는 없는가</a:t>
            </a:r>
            <a:r>
              <a:rPr lang="en-US" altLang="ko-KR" sz="1600" smtClean="0">
                <a:latin typeface="+mn-ea"/>
              </a:rPr>
              <a:t>?</a:t>
            </a:r>
            <a:r>
              <a:rPr lang="ko-KR" altLang="en-US" sz="1600" smtClean="0">
                <a:latin typeface="+mn-ea"/>
              </a:rPr>
              <a:t>를 검정하는 방법</a:t>
            </a:r>
            <a:endParaRPr lang="en-US" altLang="ko-KR" sz="1600" smtClean="0">
              <a:latin typeface="+mn-ea"/>
            </a:endParaRPr>
          </a:p>
          <a:p>
            <a:pPr lvl="1"/>
            <a:r>
              <a:rPr lang="ko-KR" altLang="en-US" sz="1600" smtClean="0">
                <a:latin typeface="+mn-ea"/>
              </a:rPr>
              <a:t>귀무가설 </a:t>
            </a:r>
            <a:r>
              <a:rPr lang="en-US" altLang="ko-KR" sz="1600"/>
              <a:t>H</a:t>
            </a:r>
            <a:r>
              <a:rPr lang="en-US" altLang="ko-KR" sz="1600" baseline="-25000"/>
              <a:t>0</a:t>
            </a:r>
            <a:r>
              <a:rPr lang="en-US" altLang="ko-KR" sz="1600" smtClean="0">
                <a:latin typeface="+mn-ea"/>
              </a:rPr>
              <a:t>  :  ‘</a:t>
            </a:r>
            <a:r>
              <a:rPr lang="ko-KR" altLang="en-US" sz="1600" smtClean="0">
                <a:latin typeface="+mn-ea"/>
              </a:rPr>
              <a:t>두 사건은 관련성이 없다</a:t>
            </a:r>
            <a:r>
              <a:rPr lang="en-US" altLang="ko-KR" sz="1600" smtClean="0">
                <a:latin typeface="+mn-ea"/>
              </a:rPr>
              <a:t>.’</a:t>
            </a: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smtClean="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smtClean="0">
              <a:latin typeface="+mn-ea"/>
            </a:endParaRPr>
          </a:p>
          <a:p>
            <a:pPr lvl="1"/>
            <a:r>
              <a:rPr lang="en-US" altLang="ko-KR" sz="1600" smtClean="0">
                <a:latin typeface="+mn-ea"/>
              </a:rPr>
              <a:t/>
            </a:r>
            <a:br>
              <a:rPr lang="en-US" altLang="ko-KR" sz="1600" smtClean="0">
                <a:latin typeface="+mn-ea"/>
              </a:rPr>
            </a:br>
            <a:endParaRPr lang="en-US" altLang="ko-KR" sz="1600">
              <a:latin typeface="+mn-ea"/>
            </a:endParaRPr>
          </a:p>
          <a:p>
            <a:pPr lvl="1"/>
            <a:endParaRPr lang="en-US" altLang="ko-KR" sz="160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65537" y="3558844"/>
            <a:ext cx="8774349" cy="66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귀무가설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경제력과 대학진학 합격률과 관련성이 없다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(=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독립적이다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대립가설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5">
                    <a:lumMod val="50000"/>
                  </a:schemeClr>
                </a:solidFill>
              </a:rPr>
              <a:t>경제력과 대학진학 합격률과 관련성이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있다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(=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독립적이지 않다</a:t>
            </a:r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2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2" name="직사각형 1"/>
          <p:cNvSpPr/>
          <p:nvPr/>
        </p:nvSpPr>
        <p:spPr>
          <a:xfrm>
            <a:off x="405352" y="947345"/>
            <a:ext cx="1122732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동질성 검정</a:t>
            </a:r>
            <a:r>
              <a:rPr lang="en-US" altLang="ko-KR" dirty="0">
                <a:latin typeface="+mn-ea"/>
              </a:rPr>
              <a:t>(test of homogeneity) 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두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집단 이상에서 각 범주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집단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간의 비율이 서로 동일한지를 검정하는 </a:t>
            </a:r>
            <a:r>
              <a:rPr lang="ko-KR" altLang="en-US" sz="1600" dirty="0" smtClean="0">
                <a:latin typeface="+mn-ea"/>
              </a:rPr>
              <a:t>방법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두 집단의 분포가 동일한가</a:t>
            </a:r>
            <a:r>
              <a:rPr lang="en-US" altLang="ko-KR" sz="1600" dirty="0" smtClean="0">
                <a:latin typeface="+mn-ea"/>
              </a:rPr>
              <a:t>? </a:t>
            </a:r>
            <a:r>
              <a:rPr lang="ko-KR" altLang="en-US" sz="1600" dirty="0" smtClean="0">
                <a:latin typeface="+mn-ea"/>
              </a:rPr>
              <a:t>분포가 동일하지 않는가</a:t>
            </a:r>
            <a:r>
              <a:rPr lang="en-US" altLang="ko-KR" sz="1600" dirty="0" smtClean="0">
                <a:latin typeface="+mn-ea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두 </a:t>
            </a:r>
            <a:r>
              <a:rPr lang="ko-KR" altLang="en-US" sz="1600" dirty="0">
                <a:latin typeface="+mn-ea"/>
              </a:rPr>
              <a:t>개 이상의 범주형 자료가 동일한 분포를 갖는 모집단에서 추출된 것인지 검정하는 </a:t>
            </a:r>
            <a:r>
              <a:rPr lang="ko-KR" altLang="en-US" sz="1600" dirty="0" smtClean="0">
                <a:latin typeface="+mn-ea"/>
              </a:rPr>
              <a:t>방법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귀무가설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/>
              <a:t>H</a:t>
            </a:r>
            <a:r>
              <a:rPr lang="en-US" altLang="ko-KR" sz="1600" baseline="-25000" dirty="0"/>
              <a:t>0</a:t>
            </a:r>
            <a:r>
              <a:rPr lang="en-US" altLang="ko-KR" sz="1600" dirty="0">
                <a:latin typeface="+mn-ea"/>
              </a:rPr>
              <a:t>  :  ‘</a:t>
            </a:r>
            <a:r>
              <a:rPr lang="ko-KR" altLang="en-US" sz="1600" dirty="0">
                <a:latin typeface="+mn-ea"/>
              </a:rPr>
              <a:t>모든 표본들의 비율은 동일하다</a:t>
            </a:r>
            <a:r>
              <a:rPr lang="en-US" altLang="ko-KR" sz="1600" dirty="0">
                <a:latin typeface="+mn-ea"/>
              </a:rPr>
              <a:t>.’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7829" y="2313173"/>
            <a:ext cx="8774349" cy="66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귀무가설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직업유형에 따라 만족도에 차이가 없다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대립가설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accent5">
                    <a:lumMod val="50000"/>
                  </a:schemeClr>
                </a:solidFill>
              </a:rPr>
              <a:t>직업유형에 따라 만족도에 차이가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endParaRPr lang="en-US" altLang="ko-KR" sz="160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2470484" y="1796716"/>
            <a:ext cx="1973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 smtClean="0"/>
              <a:t>α</a:t>
            </a:r>
            <a:endParaRPr lang="en-US" altLang="ko-KR" dirty="0"/>
          </a:p>
          <a:p>
            <a:r>
              <a:rPr lang="el-GR" altLang="ko-KR" dirty="0" smtClean="0"/>
              <a:t>μ</a:t>
            </a:r>
            <a:r>
              <a:rPr lang="en-US" altLang="ko-KR" dirty="0" smtClean="0"/>
              <a:t>1</a:t>
            </a:r>
          </a:p>
          <a:p>
            <a:r>
              <a:rPr lang="el-GR" altLang="ko-KR" dirty="0" smtClean="0"/>
              <a:t>μ</a:t>
            </a:r>
            <a:r>
              <a:rPr lang="en-US" altLang="ko-KR" dirty="0" smtClean="0"/>
              <a:t>2</a:t>
            </a:r>
          </a:p>
          <a:p>
            <a:r>
              <a:rPr lang="el-GR" altLang="ko-KR" dirty="0" smtClean="0"/>
              <a:t>β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5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추정과 검정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0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추론 통계 분석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추출된 표본으로부터 </a:t>
            </a:r>
            <a:r>
              <a:rPr lang="ko-KR" altLang="en-US" sz="1600" dirty="0" err="1" smtClean="0">
                <a:latin typeface="+mn-ea"/>
              </a:rPr>
              <a:t>모수와</a:t>
            </a:r>
            <a:r>
              <a:rPr lang="ko-KR" altLang="en-US" sz="1600" dirty="0" smtClean="0">
                <a:latin typeface="+mn-ea"/>
              </a:rPr>
              <a:t> 관련된 통계량</a:t>
            </a:r>
            <a:r>
              <a:rPr lang="en-US" altLang="ko-KR" sz="1600" dirty="0" smtClean="0">
                <a:latin typeface="+mn-ea"/>
              </a:rPr>
              <a:t>(statistics)</a:t>
            </a:r>
            <a:r>
              <a:rPr lang="ko-KR" altLang="en-US" sz="1600" dirty="0" smtClean="0">
                <a:latin typeface="+mn-ea"/>
              </a:rPr>
              <a:t>들의 값을 계산하고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이것을 이용하여 모집단의 특성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알아내는 과정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추출한 표본으로부터 얻은 정보를 이용하여 모집단의 특성을 나타내는 값을 확률적으로 추측하는 추정</a:t>
            </a:r>
            <a:r>
              <a:rPr lang="en-US" altLang="ko-KR" sz="1600" dirty="0" smtClean="0">
                <a:latin typeface="+mn-ea"/>
              </a:rPr>
              <a:t>(estimation)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유의수준과 표본의 검정 통계량을 비교하여 통계적 가설의 진위를 입증하는 가설 검정</a:t>
            </a:r>
            <a:r>
              <a:rPr lang="en-US" altLang="ko-KR" sz="1600" dirty="0" smtClean="0">
                <a:latin typeface="+mn-ea"/>
              </a:rPr>
              <a:t>(hypotheses testing)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점추정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하나의 값을 제시하여 모두의 참값을 추측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구간추정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하한값과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상한값의</a:t>
            </a:r>
            <a:r>
              <a:rPr lang="ko-KR" altLang="en-US" sz="1600" dirty="0" smtClean="0">
                <a:latin typeface="+mn-ea"/>
              </a:rPr>
              <a:t> 신뢰구간을 지정하여 </a:t>
            </a:r>
            <a:r>
              <a:rPr lang="ko-KR" altLang="en-US" sz="1600" dirty="0" err="1" smtClean="0">
                <a:latin typeface="+mn-ea"/>
              </a:rPr>
              <a:t>모수의</a:t>
            </a:r>
            <a:r>
              <a:rPr lang="ko-KR" altLang="en-US" sz="1600" dirty="0" smtClean="0">
                <a:latin typeface="+mn-ea"/>
              </a:rPr>
              <a:t> 참값을 추정하는 방식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21"/>
              </p:ext>
            </p:extLst>
          </p:nvPr>
        </p:nvGraphicFramePr>
        <p:xfrm>
          <a:off x="912321" y="2332340"/>
          <a:ext cx="10213384" cy="1493520"/>
        </p:xfrm>
        <a:graphic>
          <a:graphicData uri="http://schemas.openxmlformats.org/drawingml/2006/table">
            <a:tbl>
              <a:tblPr/>
              <a:tblGrid>
                <a:gridCol w="1160936"/>
                <a:gridCol w="4526224"/>
                <a:gridCol w="4526224"/>
              </a:tblGrid>
              <a:tr h="33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 추정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신뢰구간 추정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방법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값을 제시하여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참값을 추측하는 방법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하한값과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상한값의</a:t>
                      </a:r>
                      <a:r>
                        <a:rPr lang="ko-KR" altLang="en-US" sz="1600" dirty="0" smtClean="0"/>
                        <a:t> 구간을 지정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참값을 추정하는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추정값과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 사이의 </a:t>
                      </a:r>
                      <a:r>
                        <a:rPr lang="ko-KR" altLang="en-US" sz="1600" dirty="0" err="1" smtClean="0"/>
                        <a:t>오차번위</a:t>
                      </a:r>
                      <a:r>
                        <a:rPr lang="ko-KR" altLang="en-US" sz="1600" baseline="0" dirty="0" smtClean="0"/>
                        <a:t> 제공 </a:t>
                      </a:r>
                      <a:r>
                        <a:rPr lang="ko-KR" altLang="en-US" sz="1600" baseline="0" dirty="0" err="1" smtClean="0"/>
                        <a:t>안함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추정값과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 사이의 오차범위 제공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5352" y="4200041"/>
            <a:ext cx="1107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점 추정은 하나의 값과 표본에 의한 검정 통계량을 직접 비교하여 일치하면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기각되지만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일치하지 않으면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채택된다</a:t>
            </a:r>
            <a:r>
              <a:rPr lang="en-US" altLang="ko-KR" dirty="0" smtClean="0"/>
              <a:t>.  - </a:t>
            </a:r>
            <a:r>
              <a:rPr lang="ko-KR" altLang="en-US" dirty="0" smtClean="0"/>
              <a:t>점 추정 방식에 의한 가설 검정은 </a:t>
            </a:r>
            <a:r>
              <a:rPr lang="ko-KR" altLang="en-US" dirty="0" err="1" smtClean="0"/>
              <a:t>귀무가설의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기각률이</a:t>
            </a:r>
            <a:r>
              <a:rPr lang="ko-KR" altLang="en-US" dirty="0" smtClean="0"/>
              <a:t> 낮다고 볼 수 있다 또한 검정 통계량과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참값 사이의 오차범위를 확인 할 수 없다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구간 추정 방식으로 가설을 검정할 경우 오차범위에 의해서 결정된 </a:t>
            </a:r>
            <a:r>
              <a:rPr lang="ko-KR" altLang="en-US" dirty="0" err="1" smtClean="0"/>
              <a:t>하한값과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상한값의</a:t>
            </a:r>
            <a:r>
              <a:rPr lang="ko-KR" altLang="en-US" dirty="0" smtClean="0"/>
              <a:t> 신뢰구간과 검정 통계량을 비교하여 가설을 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추론 통계 분석에서는 구간 추정 방식을 더 많이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오차범위는 </a:t>
            </a:r>
            <a:r>
              <a:rPr lang="ko-KR" altLang="en-US" dirty="0" err="1" smtClean="0"/>
              <a:t>모표준편차가</a:t>
            </a:r>
            <a:r>
              <a:rPr lang="ko-KR" altLang="en-US" dirty="0" smtClean="0"/>
              <a:t> 알려지지 않은 경우 표본의 표준편차</a:t>
            </a:r>
            <a:r>
              <a:rPr lang="en-US" altLang="ko-KR" dirty="0" smtClean="0"/>
              <a:t>(S)</a:t>
            </a:r>
            <a:r>
              <a:rPr lang="ko-KR" altLang="en-US" dirty="0" smtClean="0"/>
              <a:t>를 이용하여 추정한다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7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모 평균의 구간 추정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추출된 표본으로부터 </a:t>
            </a:r>
            <a:r>
              <a:rPr lang="ko-KR" altLang="en-US" sz="1600" dirty="0" err="1" smtClean="0">
                <a:latin typeface="+mn-ea"/>
              </a:rPr>
              <a:t>모수와</a:t>
            </a:r>
            <a:r>
              <a:rPr lang="ko-KR" altLang="en-US" sz="1600" dirty="0" smtClean="0">
                <a:latin typeface="+mn-ea"/>
              </a:rPr>
              <a:t> 관련된 통계량</a:t>
            </a:r>
            <a:r>
              <a:rPr lang="en-US" altLang="ko-KR" sz="1600" dirty="0" smtClean="0">
                <a:latin typeface="+mn-ea"/>
              </a:rPr>
              <a:t>(statistics)</a:t>
            </a:r>
            <a:r>
              <a:rPr lang="ko-KR" altLang="en-US" sz="1600" dirty="0" smtClean="0">
                <a:latin typeface="+mn-ea"/>
              </a:rPr>
              <a:t>들의 값을 계산하고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이것을 이용하여 모집단의 특성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알아내는 과정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추출한 표본으로부터 얻은 정보를 이용하여 모집단의 특성을 나타내는 값을 확률적으로 추측하는 추정</a:t>
            </a:r>
            <a:r>
              <a:rPr lang="en-US" altLang="ko-KR" sz="1600" dirty="0" smtClean="0">
                <a:latin typeface="+mn-ea"/>
              </a:rPr>
              <a:t>(estimation)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유의수준과 표본의 검정 통계량을 비교하여 통계적 가설의 진위를 입증하는 가설 검정</a:t>
            </a:r>
            <a:r>
              <a:rPr lang="en-US" altLang="ko-KR" sz="1600" dirty="0" smtClean="0">
                <a:latin typeface="+mn-ea"/>
              </a:rPr>
              <a:t>(hypotheses testing)</a:t>
            </a:r>
            <a:endParaRPr lang="en-US" altLang="ko-KR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151814" y="2718264"/>
                <a:ext cx="10187412" cy="6598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우리나라 전체 중학교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학년 남학생의 평균 키를 알아보기 위해서 중학교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학년 남학생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10,000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명 대상으로 키를 조사한 결과  표본평균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6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6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sz="1600" i="1" dirty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은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165.1cm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이고 표본 표준편차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(S)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는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2cm 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였다</a:t>
                </a:r>
                <a:endParaRPr lang="en-US" altLang="ko-KR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14" y="2718264"/>
                <a:ext cx="10187412" cy="659865"/>
              </a:xfrm>
              <a:prstGeom prst="rect">
                <a:avLst/>
              </a:prstGeom>
              <a:blipFill rotWithShape="1">
                <a:blip r:embed="rId2"/>
                <a:stretch>
                  <a:fillRect l="-299"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6426" y="3487118"/>
                <a:ext cx="45874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표본평균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을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이용하여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모평균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(</a:t>
                </a:r>
                <a:r>
                  <a:rPr lang="ko-KR" altLang="ko-KR" dirty="0">
                    <a:solidFill>
                      <a:srgbClr val="C00000"/>
                    </a:solidFill>
                  </a:rPr>
                  <a:t>μ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에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대한 신뢰도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95%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신뢰구간을 추정하는 방법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6" y="3487118"/>
                <a:ext cx="4587499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062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2" y="4410448"/>
            <a:ext cx="5366558" cy="157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55" y="4529647"/>
            <a:ext cx="4079525" cy="169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24786" y="3595607"/>
            <a:ext cx="478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신뢰구간의 길이는 </a:t>
            </a:r>
            <a:r>
              <a:rPr lang="en-US" altLang="ko-KR" dirty="0">
                <a:solidFill>
                  <a:srgbClr val="C00000"/>
                </a:solidFill>
              </a:rPr>
              <a:t>n</a:t>
            </a:r>
            <a:r>
              <a:rPr lang="ko-KR" altLang="en-US" dirty="0">
                <a:solidFill>
                  <a:srgbClr val="C00000"/>
                </a:solidFill>
              </a:rPr>
              <a:t>의 제곱에 반비례</a:t>
            </a:r>
            <a:r>
              <a:rPr lang="en-US" altLang="ko-KR" dirty="0">
                <a:solidFill>
                  <a:srgbClr val="C00000"/>
                </a:solidFill>
              </a:rPr>
              <a:t>,  </a:t>
            </a:r>
            <a:r>
              <a:rPr lang="ko-KR" altLang="en-US" dirty="0" err="1" smtClean="0">
                <a:solidFill>
                  <a:srgbClr val="C00000"/>
                </a:solidFill>
              </a:rPr>
              <a:t>모표준편차</a:t>
            </a:r>
            <a:r>
              <a:rPr lang="el-GR" altLang="ko-KR" dirty="0" smtClean="0">
                <a:solidFill>
                  <a:srgbClr val="C00000"/>
                </a:solidFill>
              </a:rPr>
              <a:t>σ</a:t>
            </a:r>
            <a:r>
              <a:rPr lang="ko-KR" altLang="en-US" dirty="0" smtClean="0">
                <a:solidFill>
                  <a:srgbClr val="C00000"/>
                </a:solidFill>
              </a:rPr>
              <a:t>에 비례한다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352" y="6224405"/>
            <a:ext cx="1090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모표준편차</a:t>
            </a:r>
            <a:r>
              <a:rPr lang="ko-KR" altLang="en-US" sz="1600" dirty="0" smtClean="0"/>
              <a:t> </a:t>
            </a:r>
            <a:r>
              <a:rPr lang="el-GR" altLang="ko-KR" sz="1600" dirty="0" smtClean="0"/>
              <a:t>σ</a:t>
            </a:r>
            <a:r>
              <a:rPr lang="ko-KR" altLang="en-US" sz="1600" dirty="0" smtClean="0"/>
              <a:t>의 값이 알려지지 않았을 때는 표본의 크기인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충분히 </a:t>
            </a:r>
            <a:r>
              <a:rPr lang="ko-KR" altLang="en-US" sz="1600" dirty="0" err="1" smtClean="0"/>
              <a:t>클때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(n </a:t>
            </a:r>
            <a:r>
              <a:rPr lang="en-US" altLang="ko-KR" sz="1600" dirty="0" smtClean="0"/>
              <a:t>≥ 30)</a:t>
            </a:r>
            <a:r>
              <a:rPr lang="ko-KR" altLang="en-US" sz="1600" dirty="0" smtClean="0"/>
              <a:t>에는 </a:t>
            </a:r>
            <a:r>
              <a:rPr lang="ko-KR" altLang="en-US" sz="1600" dirty="0" err="1" smtClean="0"/>
              <a:t>표존</a:t>
            </a:r>
            <a:r>
              <a:rPr lang="ko-KR" altLang="en-US" sz="1600" dirty="0" smtClean="0"/>
              <a:t> 표준편차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을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05352" y="947345"/>
                <a:ext cx="1122732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표본오차</a:t>
                </a:r>
                <a:r>
                  <a:rPr lang="en-US" altLang="ko-KR" dirty="0" smtClean="0">
                    <a:latin typeface="+mn-ea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n-ea"/>
                  </a:rPr>
                  <a:t>표본이 모집단의 특성과 정확히 일치하지 않아서 발생하는 확률의 차이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n-ea"/>
                  </a:rPr>
                  <a:t>신뢰구간의 </a:t>
                </a:r>
                <a:r>
                  <a:rPr lang="ko-KR" altLang="en-US" dirty="0" err="1" smtClean="0">
                    <a:latin typeface="+mn-ea"/>
                  </a:rPr>
                  <a:t>하한값에서</a:t>
                </a:r>
                <a:r>
                  <a:rPr lang="ko-KR" altLang="en-US" dirty="0" smtClean="0">
                    <a:latin typeface="+mn-ea"/>
                  </a:rPr>
                  <a:t> 평균을 빼고</a:t>
                </a:r>
                <a:r>
                  <a:rPr lang="en-US" altLang="ko-KR" dirty="0" smtClean="0">
                    <a:latin typeface="+mn-ea"/>
                  </a:rPr>
                  <a:t>, </a:t>
                </a:r>
                <a:r>
                  <a:rPr lang="ko-KR" altLang="en-US" dirty="0" err="1" smtClean="0">
                    <a:latin typeface="+mn-ea"/>
                  </a:rPr>
                  <a:t>상한값에서</a:t>
                </a:r>
                <a:r>
                  <a:rPr lang="ko-KR" altLang="en-US" dirty="0" smtClean="0">
                    <a:latin typeface="+mn-ea"/>
                  </a:rPr>
                  <a:t> 평균을 뺀 값을 백분율로 적용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모 비율의 구간 추정</a:t>
                </a:r>
                <a:r>
                  <a:rPr lang="en-US" altLang="ko-KR" dirty="0" smtClean="0">
                    <a:latin typeface="+mn-ea"/>
                  </a:rPr>
                  <a:t>  </a:t>
                </a:r>
                <a:endParaRPr lang="en-US" altLang="ko-KR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+mn-ea"/>
                  </a:rPr>
                  <a:t>모비율</a:t>
                </a:r>
                <a:r>
                  <a:rPr lang="en-US" altLang="ko-KR" dirty="0">
                    <a:latin typeface="+mn-ea"/>
                  </a:rPr>
                  <a:t>(</a:t>
                </a:r>
                <a:r>
                  <a:rPr lang="en-US" altLang="ko-KR" dirty="0" smtClean="0">
                    <a:latin typeface="+mn-ea"/>
                  </a:rPr>
                  <a:t>p) : </a:t>
                </a:r>
                <a:r>
                  <a:rPr lang="ko-KR" altLang="en-US" dirty="0">
                    <a:latin typeface="+mn-ea"/>
                  </a:rPr>
                  <a:t>모집단에서 어떤 사건에 대한 </a:t>
                </a:r>
                <a:r>
                  <a:rPr lang="ko-KR" altLang="en-US" dirty="0" smtClean="0">
                    <a:latin typeface="+mn-ea"/>
                  </a:rPr>
                  <a:t>비율 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예</a:t>
                </a:r>
                <a:r>
                  <a:rPr lang="en-US" altLang="ko-KR" dirty="0" smtClean="0">
                    <a:latin typeface="+mn-ea"/>
                  </a:rPr>
                  <a:t>) </a:t>
                </a:r>
                <a:r>
                  <a:rPr lang="ko-KR" altLang="en-US" dirty="0" smtClean="0">
                    <a:latin typeface="+mn-ea"/>
                  </a:rPr>
                  <a:t>제품의 </a:t>
                </a:r>
                <a:r>
                  <a:rPr lang="ko-KR" altLang="en-US" dirty="0" err="1" smtClean="0">
                    <a:latin typeface="+mn-ea"/>
                  </a:rPr>
                  <a:t>불량율</a:t>
                </a:r>
                <a:r>
                  <a:rPr lang="en-US" altLang="ko-KR" dirty="0" smtClean="0">
                    <a:latin typeface="+mn-ea"/>
                  </a:rPr>
                  <a:t>, </a:t>
                </a:r>
                <a:r>
                  <a:rPr lang="ko-KR" altLang="en-US" dirty="0" smtClean="0">
                    <a:latin typeface="+mn-ea"/>
                  </a:rPr>
                  <a:t>대선 후보 지지율 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+mn-ea"/>
                  </a:rPr>
                  <a:t>모비율</a:t>
                </a:r>
                <a:r>
                  <a:rPr lang="ko-KR" altLang="en-US" dirty="0" smtClean="0">
                    <a:latin typeface="+mn-ea"/>
                  </a:rPr>
                  <a:t> 추정 </a:t>
                </a:r>
                <a:r>
                  <a:rPr lang="en-US" altLang="ko-KR" dirty="0" smtClean="0">
                    <a:latin typeface="+mn-ea"/>
                  </a:rPr>
                  <a:t>: </a:t>
                </a:r>
                <a:r>
                  <a:rPr lang="ko-KR" altLang="en-US" dirty="0" smtClean="0">
                    <a:latin typeface="+mn-ea"/>
                  </a:rPr>
                  <a:t>모집단으로부터 </a:t>
                </a:r>
                <a:r>
                  <a:rPr lang="ko-KR" altLang="en-US" dirty="0" err="1" smtClean="0">
                    <a:latin typeface="+mn-ea"/>
                  </a:rPr>
                  <a:t>임의추출한</a:t>
                </a:r>
                <a:r>
                  <a:rPr lang="ko-KR" altLang="en-US" dirty="0" smtClean="0">
                    <a:latin typeface="+mn-ea"/>
                  </a:rPr>
                  <a:t> 표본에서 어떤 사건에 대한 비율인 표본비율</a:t>
                </a:r>
                <a:r>
                  <a:rPr lang="en-US" altLang="ko-KR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ko-KR" altLang="en-US" b="0" i="1" smtClean="0">
                        <a:latin typeface="Cambria Math"/>
                      </a:rPr>
                      <m:t>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이용하여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모비율을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추정</m:t>
                    </m:r>
                  </m:oMath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2" y="947345"/>
                <a:ext cx="11227323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326" t="-1319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043326" y="3378130"/>
            <a:ext cx="10187412" cy="329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반도체 회사의 사원을 대상으로 임의 추출한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조사한 결과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90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명이 여자 사원이다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57347" y="3764252"/>
                <a:ext cx="87206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표본</m:t>
                    </m:r>
                    <m:r>
                      <a:rPr lang="ko-KR" alt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비율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을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이용하여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모비율</m:t>
                    </m:r>
                  </m:oMath>
                </a14:m>
                <a:r>
                  <a:rPr lang="ko-KR" altLang="en-US" dirty="0" smtClean="0">
                    <a:solidFill>
                      <a:srgbClr val="C00000"/>
                    </a:solidFill>
                  </a:rPr>
                  <a:t>에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대한 신뢰도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95%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신뢰구간을 추정하는 방법</a:t>
                </a:r>
                <a:endParaRPr lang="en-US" altLang="ko-K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47" y="3764252"/>
                <a:ext cx="872060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5" y="4281079"/>
            <a:ext cx="5587009" cy="238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6894" y="956650"/>
            <a:ext cx="1161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기술 통계 분석</a:t>
            </a:r>
            <a:r>
              <a:rPr lang="en-US" altLang="ko-KR" b="1" dirty="0" smtClean="0"/>
              <a:t>(Descriptive Statistics </a:t>
            </a:r>
            <a:r>
              <a:rPr lang="en-US" altLang="ko-KR" b="1" dirty="0" err="1" smtClean="0"/>
              <a:t>Anlaysis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빈도분석과 유사하지만 </a:t>
            </a:r>
            <a:r>
              <a:rPr lang="ko-KR" altLang="en-US" dirty="0" err="1" smtClean="0"/>
              <a:t>등간척도나</a:t>
            </a:r>
            <a:r>
              <a:rPr lang="ko-KR" altLang="en-US" dirty="0" smtClean="0"/>
              <a:t> 비율척도와 같은 연속적 데이터를 분석할 때 주로 이용한다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/>
              <a:t>기술 </a:t>
            </a:r>
            <a:r>
              <a:rPr lang="ko-KR" altLang="en-US" b="1" dirty="0" smtClean="0"/>
              <a:t>통계량 유형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제목 2"/>
          <p:cNvSpPr txBox="1">
            <a:spLocks/>
          </p:cNvSpPr>
          <p:nvPr/>
        </p:nvSpPr>
        <p:spPr bwMode="auto">
          <a:xfrm>
            <a:off x="316896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 </a:t>
            </a:r>
            <a:r>
              <a:rPr lang="ko-KR" altLang="en-US" b="1" dirty="0" smtClean="0"/>
              <a:t>기술 통계 분석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20250"/>
              </p:ext>
            </p:extLst>
          </p:nvPr>
        </p:nvGraphicFramePr>
        <p:xfrm>
          <a:off x="846554" y="2071793"/>
          <a:ext cx="10217318" cy="2560320"/>
        </p:xfrm>
        <a:graphic>
          <a:graphicData uri="http://schemas.openxmlformats.org/drawingml/2006/table">
            <a:tbl>
              <a:tblPr/>
              <a:tblGrid>
                <a:gridCol w="2085689"/>
                <a:gridCol w="8131629"/>
              </a:tblGrid>
              <a:tr h="32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대표값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자료 전체를 대표하는 값으로 분포의 중심위치를 나타내는 측정치를 의미한다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평균</a:t>
                      </a:r>
                      <a:r>
                        <a:rPr lang="en-US" altLang="ko-KR" sz="1600" dirty="0" smtClean="0"/>
                        <a:t>(mean), </a:t>
                      </a:r>
                      <a:r>
                        <a:rPr lang="ko-KR" altLang="en-US" sz="1600" dirty="0" smtClean="0"/>
                        <a:t>합계</a:t>
                      </a:r>
                      <a:r>
                        <a:rPr lang="en-US" altLang="ko-KR" sz="1600" dirty="0" smtClean="0"/>
                        <a:t>(sum), </a:t>
                      </a:r>
                      <a:r>
                        <a:rPr lang="ko-KR" altLang="en-US" sz="1600" dirty="0" err="1" smtClean="0"/>
                        <a:t>중위수</a:t>
                      </a:r>
                      <a:r>
                        <a:rPr lang="en-US" altLang="ko-KR" sz="1600" dirty="0" smtClean="0"/>
                        <a:t>(median), </a:t>
                      </a:r>
                      <a:r>
                        <a:rPr lang="ko-KR" altLang="en-US" sz="1600" dirty="0" smtClean="0"/>
                        <a:t>최빈수</a:t>
                      </a:r>
                      <a:r>
                        <a:rPr lang="en-US" altLang="ko-KR" sz="1600" dirty="0" smtClean="0"/>
                        <a:t>(mode), </a:t>
                      </a:r>
                      <a:r>
                        <a:rPr lang="ko-KR" altLang="en-US" sz="1600" dirty="0" smtClean="0"/>
                        <a:t>사분위수</a:t>
                      </a:r>
                      <a:r>
                        <a:rPr lang="en-US" altLang="ko-KR" sz="1600" dirty="0" smtClean="0"/>
                        <a:t>(quartile) </a:t>
                      </a:r>
                      <a:r>
                        <a:rPr lang="ko-KR" altLang="en-US" sz="1600" dirty="0" smtClean="0"/>
                        <a:t>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산포도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자료가 </a:t>
                      </a:r>
                      <a:r>
                        <a:rPr lang="ko-KR" altLang="en-US" sz="1600" dirty="0" err="1" smtClean="0"/>
                        <a:t>대표값으로부터</a:t>
                      </a:r>
                      <a:r>
                        <a:rPr lang="ko-KR" altLang="en-US" sz="1600" dirty="0" smtClean="0"/>
                        <a:t> 얼마나 흩어져 분포하고 있는가를 보여주는 값들을 의미한다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분산</a:t>
                      </a:r>
                      <a:r>
                        <a:rPr lang="en-US" altLang="ko-KR" sz="1600" dirty="0" smtClean="0"/>
                        <a:t>(Variance), </a:t>
                      </a:r>
                      <a:r>
                        <a:rPr lang="ko-KR" altLang="en-US" sz="1600" dirty="0" smtClean="0"/>
                        <a:t>표준편차</a:t>
                      </a:r>
                      <a:r>
                        <a:rPr lang="en-US" altLang="ko-KR" sz="1600" dirty="0" smtClean="0"/>
                        <a:t>(Standard </a:t>
                      </a:r>
                      <a:r>
                        <a:rPr lang="en-US" altLang="ko-KR" sz="1600" dirty="0" err="1" smtClean="0"/>
                        <a:t>devication</a:t>
                      </a:r>
                      <a:r>
                        <a:rPr lang="en-US" altLang="ko-KR" sz="1600" dirty="0" smtClean="0"/>
                        <a:t>),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최소값</a:t>
                      </a:r>
                      <a:r>
                        <a:rPr lang="en-US" altLang="ko-KR" sz="1600" baseline="0" dirty="0" smtClean="0"/>
                        <a:t>(Minimum), </a:t>
                      </a:r>
                      <a:r>
                        <a:rPr lang="ko-KR" altLang="en-US" sz="1600" baseline="0" dirty="0" smtClean="0"/>
                        <a:t>최대값</a:t>
                      </a:r>
                      <a:r>
                        <a:rPr lang="en-US" altLang="ko-KR" sz="1600" baseline="0" dirty="0" smtClean="0"/>
                        <a:t>(Maximum), </a:t>
                      </a:r>
                      <a:r>
                        <a:rPr lang="ko-KR" altLang="en-US" sz="1600" baseline="0" dirty="0" smtClean="0"/>
                        <a:t>범위</a:t>
                      </a:r>
                      <a:r>
                        <a:rPr lang="en-US" altLang="ko-KR" sz="1600" baseline="0" dirty="0" smtClean="0"/>
                        <a:t>(Range), </a:t>
                      </a:r>
                      <a:r>
                        <a:rPr lang="ko-KR" altLang="en-US" sz="1600" baseline="0" dirty="0" smtClean="0"/>
                        <a:t>평균의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표준오차</a:t>
                      </a:r>
                      <a:r>
                        <a:rPr lang="en-US" altLang="ko-KR" sz="1600" baseline="0" dirty="0" smtClean="0"/>
                        <a:t>(S.E. mean)</a:t>
                      </a:r>
                      <a:r>
                        <a:rPr lang="ko-KR" altLang="en-US" sz="1600" baseline="0" dirty="0" smtClean="0"/>
                        <a:t>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비대칭도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분포가 기울어진 방향과 정도를 나타내는 </a:t>
                      </a:r>
                      <a:r>
                        <a:rPr lang="ko-KR" altLang="en-US" sz="1600" dirty="0" err="1" smtClean="0"/>
                        <a:t>왜도와</a:t>
                      </a:r>
                      <a:r>
                        <a:rPr lang="ko-KR" altLang="en-US" sz="1600" dirty="0" smtClean="0"/>
                        <a:t> 분포도가 얼마나 중심에 집중되어 있는가를 나타내는 첨도 등을 의미한다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첨도</a:t>
                      </a:r>
                      <a:r>
                        <a:rPr lang="en-US" altLang="ko-KR" sz="1600" dirty="0" smtClean="0"/>
                        <a:t>(Kurtosis), </a:t>
                      </a:r>
                      <a:r>
                        <a:rPr lang="ko-KR" altLang="en-US" sz="1600" dirty="0" smtClean="0"/>
                        <a:t>왜도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Skewness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 집단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한 개의 집단과 기존 집단과의 비율 차이 검정은 기술 통계량으로 빈도수에 대한 비율에 의미가 있으며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평균 차이 검정은 표본 평균에 의미가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 집단 비율 검정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 집단의 비율이 어떤 특정한 값과 같은지를 검정하는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이상치와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결측치</a:t>
            </a:r>
            <a:r>
              <a:rPr lang="ko-KR" altLang="en-US" dirty="0" smtClean="0">
                <a:latin typeface="+mn-ea"/>
              </a:rPr>
              <a:t> 제거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빈도분석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 차이 검정 통계량을 바탕으로 </a:t>
            </a:r>
            <a:r>
              <a:rPr lang="ko-KR" altLang="en-US" dirty="0" err="1" smtClean="0">
                <a:latin typeface="+mn-ea"/>
              </a:rPr>
              <a:t>귀무가설의</a:t>
            </a:r>
            <a:r>
              <a:rPr lang="ko-KR" altLang="en-US" dirty="0" smtClean="0">
                <a:latin typeface="+mn-ea"/>
              </a:rPr>
              <a:t> 기각 여부를 결정한다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1814" y="3787647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기존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2016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년도 고객 불만율과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 후 불만율에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기존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2016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년도 고객 불만율과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교육 후 불만율에 차이가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이항분포 비율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명목척도의 비율을 바탕으로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이용하여 이항분포의 양측 검정을 통해서 검정 통계량을 구한 후 이를 이용하여 가설을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이항분포는 이산변량이며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그래프는 좌우대칭인 종 모양의 곡선 형태를 갖는다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</a:t>
            </a:r>
            <a:r>
              <a:rPr lang="en-US" altLang="ko-KR" dirty="0" smtClean="0">
                <a:latin typeface="+mn-ea"/>
              </a:rPr>
              <a:t>lternative=“</a:t>
            </a:r>
            <a:r>
              <a:rPr lang="en-US" altLang="ko-KR" dirty="0" err="1" smtClean="0">
                <a:latin typeface="+mn-ea"/>
              </a:rPr>
              <a:t>two.sided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은 양측 검정을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conf.level</a:t>
            </a:r>
            <a:r>
              <a:rPr lang="en-US" altLang="ko-KR" dirty="0" smtClean="0">
                <a:latin typeface="+mn-ea"/>
              </a:rPr>
              <a:t>=0.95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95% </a:t>
            </a:r>
            <a:r>
              <a:rPr lang="ko-KR" altLang="en-US" dirty="0" smtClean="0">
                <a:latin typeface="+mn-ea"/>
              </a:rPr>
              <a:t>신뢰수준을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귀무가설이</a:t>
            </a:r>
            <a:r>
              <a:rPr lang="ko-KR" altLang="en-US" dirty="0" smtClean="0">
                <a:latin typeface="+mn-ea"/>
              </a:rPr>
              <a:t> 모평균</a:t>
            </a:r>
            <a:r>
              <a:rPr lang="en-US" altLang="ko-KR" dirty="0" smtClean="0">
                <a:latin typeface="+mn-ea"/>
              </a:rPr>
              <a:t>=</a:t>
            </a:r>
            <a:r>
              <a:rPr lang="ko-KR" altLang="en-US" dirty="0" smtClean="0">
                <a:latin typeface="+mn-ea"/>
              </a:rPr>
              <a:t>상수 </a:t>
            </a:r>
            <a:r>
              <a:rPr lang="ko-KR" altLang="en-US" dirty="0" err="1" smtClean="0">
                <a:latin typeface="+mn-ea"/>
              </a:rPr>
              <a:t>일때와</a:t>
            </a:r>
            <a:r>
              <a:rPr lang="ko-KR" altLang="en-US" dirty="0" smtClean="0">
                <a:latin typeface="+mn-ea"/>
              </a:rPr>
              <a:t> 모 평균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smtClean="0">
                <a:latin typeface="+mn-ea"/>
              </a:rPr>
              <a:t>상수가 </a:t>
            </a:r>
            <a:r>
              <a:rPr lang="ko-KR" altLang="en-US" dirty="0" err="1" smtClean="0">
                <a:latin typeface="+mn-ea"/>
              </a:rPr>
              <a:t>아닐때</a:t>
            </a:r>
            <a:r>
              <a:rPr lang="ko-KR" altLang="en-US" dirty="0" smtClean="0">
                <a:latin typeface="+mn-ea"/>
              </a:rPr>
              <a:t> 양측가설 검정을 수행하고 방향성이 있는 경우 </a:t>
            </a:r>
            <a:r>
              <a:rPr lang="ko-KR" altLang="en-US" dirty="0" err="1" smtClean="0">
                <a:latin typeface="+mn-ea"/>
              </a:rPr>
              <a:t>단측가설</a:t>
            </a:r>
            <a:r>
              <a:rPr lang="ko-KR" altLang="en-US" dirty="0" smtClean="0">
                <a:latin typeface="+mn-ea"/>
              </a:rPr>
              <a:t> 검정을 수행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alternative</a:t>
            </a:r>
            <a:r>
              <a:rPr lang="en-US" altLang="ko-KR" dirty="0" smtClean="0">
                <a:latin typeface="+mn-ea"/>
              </a:rPr>
              <a:t>=“greater”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방향성을 갖는 연구가설을 검정할 경우 이용된다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11" y="2387949"/>
            <a:ext cx="8018716" cy="19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단일집단  평균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단일집단의 평균이 어떤 특정한 집단의 평균과 차이가 있는지를 검정하는 방법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전처리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이상치와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결측치</a:t>
            </a:r>
            <a:r>
              <a:rPr lang="ko-KR" altLang="en-US" dirty="0">
                <a:latin typeface="+mn-ea"/>
              </a:rPr>
              <a:t> 제거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기술통계량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ko-KR" altLang="en-US" dirty="0" smtClean="0">
                <a:latin typeface="+mn-ea"/>
              </a:rPr>
              <a:t>정규분포</a:t>
            </a:r>
            <a:r>
              <a:rPr lang="en-US" altLang="ko-KR" dirty="0" smtClean="0">
                <a:latin typeface="+mn-ea"/>
              </a:rPr>
              <a:t>( </a:t>
            </a:r>
            <a:r>
              <a:rPr lang="en-US" altLang="ko-KR" dirty="0" err="1" smtClean="0">
                <a:latin typeface="+mn-ea"/>
              </a:rPr>
              <a:t>shapiro.test</a:t>
            </a:r>
            <a:r>
              <a:rPr lang="en-US" altLang="ko-KR" dirty="0" smtClean="0">
                <a:latin typeface="+mn-ea"/>
              </a:rPr>
              <a:t>()) </a:t>
            </a:r>
            <a:r>
              <a:rPr lang="en-US" altLang="ko-KR" dirty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wilcox.test</a:t>
            </a:r>
            <a:r>
              <a:rPr lang="en-US" altLang="ko-KR" smtClean="0">
                <a:latin typeface="+mn-ea"/>
              </a:rPr>
              <a:t>()  -&gt; </a:t>
            </a:r>
            <a:r>
              <a:rPr lang="ko-KR" altLang="en-US" smtClean="0">
                <a:latin typeface="+mn-ea"/>
              </a:rPr>
              <a:t>검정통계량 </a:t>
            </a:r>
            <a:r>
              <a:rPr lang="ko-KR" altLang="en-US" dirty="0">
                <a:latin typeface="+mn-ea"/>
              </a:rPr>
              <a:t>분석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375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기술 통계 분석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894" y="956650"/>
            <a:ext cx="11399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척도별</a:t>
            </a:r>
            <a:r>
              <a:rPr lang="ko-KR" altLang="en-US" b="1" dirty="0" smtClean="0"/>
              <a:t> 기술 통계량</a:t>
            </a:r>
            <a:r>
              <a:rPr lang="en-US" altLang="ko-KR" b="1" dirty="0" smtClean="0"/>
              <a:t>(Descriptive Statistics)</a:t>
            </a:r>
            <a:r>
              <a:rPr lang="ko-KR" altLang="en-US" b="1" dirty="0" smtClean="0"/>
              <a:t> 구하기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단계</a:t>
            </a:r>
            <a:r>
              <a:rPr lang="en-US" altLang="ko-KR" dirty="0" smtClean="0"/>
              <a:t>1] </a:t>
            </a:r>
            <a:r>
              <a:rPr lang="ko-KR" altLang="en-US" dirty="0" smtClean="0"/>
              <a:t>전체 데이터 셋의 분포와 특성을 분석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단계</a:t>
            </a:r>
            <a:r>
              <a:rPr lang="en-US" altLang="ko-KR" dirty="0" smtClean="0"/>
              <a:t>2] </a:t>
            </a:r>
            <a:r>
              <a:rPr lang="ko-KR" altLang="en-US" dirty="0" err="1" smtClean="0"/>
              <a:t>결측치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이상치 등 데이터 정제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단계</a:t>
            </a:r>
            <a:r>
              <a:rPr lang="en-US" altLang="ko-KR" dirty="0" smtClean="0"/>
              <a:t>3] </a:t>
            </a:r>
            <a:r>
              <a:rPr lang="ko-KR" altLang="en-US" dirty="0" err="1" smtClean="0"/>
              <a:t>척도별</a:t>
            </a:r>
            <a:r>
              <a:rPr lang="ko-KR" altLang="en-US" dirty="0" smtClean="0"/>
              <a:t> 기술 통계량을 구함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/>
              <a:t>명목 척도 기술 통계량</a:t>
            </a:r>
            <a:r>
              <a:rPr lang="en-US" altLang="ko-KR" b="1" dirty="0"/>
              <a:t>(Descriptive Statistics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명목상 의미 없는 수치로 표현된 거주지역이나 성별과 같은 명목척도 변수를 대상으로 기초 통계량을 구한다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summary() </a:t>
            </a:r>
            <a:r>
              <a:rPr lang="ko-KR" altLang="en-US" dirty="0" smtClean="0"/>
              <a:t>로 계산된 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등의 요약 통계량은 의미가 없다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성별의 구성비율은 표본의 통계량으로 의미가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기술 통계 분석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894" y="956650"/>
            <a:ext cx="11399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서</a:t>
            </a:r>
            <a:r>
              <a:rPr lang="ko-KR" altLang="en-US" b="1" dirty="0"/>
              <a:t>열</a:t>
            </a:r>
            <a:r>
              <a:rPr lang="ko-KR" altLang="en-US" b="1" dirty="0" smtClean="0"/>
              <a:t> 척도 기술 통계량</a:t>
            </a:r>
            <a:r>
              <a:rPr lang="en-US" altLang="ko-KR" b="1" dirty="0" smtClean="0"/>
              <a:t>(Descriptive Statistics)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계급 순위를 수치로  표현한 직급이나 학력 수준 등 서열척도 변수를  대상으로 기초 통계량을 구한다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summary() </a:t>
            </a:r>
            <a:r>
              <a:rPr lang="ko-KR" altLang="en-US" dirty="0" smtClean="0"/>
              <a:t>로 계산된 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등의 요약 통계량은 의미가 없다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table() </a:t>
            </a:r>
            <a:r>
              <a:rPr lang="ko-KR" altLang="en-US" dirty="0" smtClean="0"/>
              <a:t>함수에 의해서 구해진 빈도수를 통해서 표본의  통계량을 산출한다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90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기술 통계 분석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894" y="956650"/>
            <a:ext cx="11399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등</a:t>
            </a:r>
            <a:r>
              <a:rPr lang="ko-KR" altLang="en-US" b="1" dirty="0"/>
              <a:t>간</a:t>
            </a:r>
            <a:r>
              <a:rPr lang="ko-KR" altLang="en-US" b="1" dirty="0" smtClean="0"/>
              <a:t> 척도 기술 통계량</a:t>
            </a:r>
            <a:r>
              <a:rPr lang="en-US" altLang="ko-KR" b="1" dirty="0" smtClean="0"/>
              <a:t>(Descriptive Statistics)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속성의 간격이 일정한 값을 갖는 변수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귀하는 교육시설에 만족하십니까</a:t>
            </a:r>
            <a:r>
              <a:rPr lang="en-US" altLang="ko-KR" dirty="0" smtClean="0"/>
              <a:t>? </a:t>
            </a:r>
            <a:r>
              <a:rPr lang="ko-KR" altLang="en-US" dirty="0"/>
              <a:t>① </a:t>
            </a:r>
            <a:r>
              <a:rPr lang="ko-KR" altLang="en-US" dirty="0" err="1" smtClean="0"/>
              <a:t>매우만족</a:t>
            </a:r>
            <a:r>
              <a:rPr lang="ko-KR" altLang="en-US" dirty="0" smtClean="0"/>
              <a:t>  ② 만족  ③ 보통  ④ 불만족  ⑤ </a:t>
            </a:r>
            <a:r>
              <a:rPr lang="ko-KR" altLang="en-US" dirty="0"/>
              <a:t>매우 불만족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응답을 얻어 가중치를 적용하여 가감산하거나 </a:t>
            </a:r>
            <a:r>
              <a:rPr lang="ko-KR" altLang="en-US" dirty="0" err="1" smtClean="0"/>
              <a:t>역코딩하여</a:t>
            </a:r>
            <a:r>
              <a:rPr lang="ko-KR" altLang="en-US" dirty="0" smtClean="0"/>
              <a:t> 총득점으로 응답자의 생각을 측정하는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5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기술 통계 분석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894" y="956650"/>
            <a:ext cx="113998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비율 척도 기술 통계량</a:t>
            </a:r>
            <a:r>
              <a:rPr lang="en-US" altLang="ko-KR" b="1" dirty="0" smtClean="0"/>
              <a:t>(Descriptive Statistics)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등간척도의</a:t>
            </a:r>
            <a:r>
              <a:rPr lang="ko-KR" altLang="en-US" dirty="0" smtClean="0"/>
              <a:t> 특성에 절대원점</a:t>
            </a:r>
            <a:r>
              <a:rPr lang="en-US" altLang="ko-KR" dirty="0" smtClean="0"/>
              <a:t>(0)</a:t>
            </a:r>
            <a:r>
              <a:rPr lang="ko-KR" altLang="en-US" dirty="0" smtClean="0"/>
              <a:t>이 존재하는 척도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응답자가 직접 수치를 입력한 변수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속성이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기준으로 한 수치로 되어 있기 때문에 사칙연산이 모두 가능한 변수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빈도분석과 기술 통계량 등 가장 많은 표본의 통계량을 얻을 수 있다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평균이 </a:t>
            </a:r>
            <a:r>
              <a:rPr lang="ko-KR" altLang="en-US" dirty="0" err="1" smtClean="0"/>
              <a:t>극단치에</a:t>
            </a:r>
            <a:r>
              <a:rPr lang="ko-KR" altLang="en-US" dirty="0" smtClean="0"/>
              <a:t> 영향을 받는 경우는 </a:t>
            </a:r>
            <a:r>
              <a:rPr lang="ko-KR" altLang="en-US" dirty="0" err="1" smtClean="0"/>
              <a:t>중위수</a:t>
            </a:r>
            <a:r>
              <a:rPr lang="en-US" altLang="ko-KR" dirty="0" smtClean="0"/>
              <a:t>(median)</a:t>
            </a:r>
            <a:r>
              <a:rPr lang="ko-KR" altLang="en-US" dirty="0" smtClean="0"/>
              <a:t>로 대체하는 것이 더 효과적이다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 err="1" smtClean="0"/>
              <a:t>대표값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자료 전체를 대표하는 값으로 분포의 중심위치를 나타내는 평균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사분위수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최빈수 등의 통계를 의미한다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 smtClean="0"/>
              <a:t>사분위수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전체 데이터의 크기를 네 등분하여 나타낸 통계량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사분위수는 누적 백분율 </a:t>
            </a:r>
            <a:r>
              <a:rPr lang="en-US" altLang="ko-KR" dirty="0" smtClean="0"/>
              <a:t>25%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사분위수는 </a:t>
            </a:r>
            <a:r>
              <a:rPr lang="ko-KR" altLang="en-US" dirty="0"/>
              <a:t>누적 백분율 </a:t>
            </a:r>
            <a:r>
              <a:rPr lang="en-US" altLang="ko-KR" dirty="0" smtClean="0"/>
              <a:t>50%</a:t>
            </a:r>
            <a:r>
              <a:rPr lang="ko-KR" altLang="en-US" dirty="0"/>
              <a:t>에 해당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사분위수는 </a:t>
            </a:r>
            <a:r>
              <a:rPr lang="ko-KR" altLang="en-US" dirty="0"/>
              <a:t>누적 백분율 </a:t>
            </a:r>
            <a:r>
              <a:rPr lang="en-US" altLang="ko-KR" dirty="0" smtClean="0"/>
              <a:t>75%</a:t>
            </a:r>
            <a:r>
              <a:rPr lang="ko-KR" altLang="en-US" dirty="0"/>
              <a:t>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사분위수는 </a:t>
            </a:r>
            <a:r>
              <a:rPr lang="ko-KR" altLang="en-US" dirty="0"/>
              <a:t>누적 백분율 </a:t>
            </a:r>
            <a:r>
              <a:rPr lang="en-US" altLang="ko-KR" dirty="0" smtClean="0"/>
              <a:t>100%</a:t>
            </a:r>
            <a:r>
              <a:rPr lang="ko-KR" altLang="en-US" dirty="0"/>
              <a:t>에 해당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72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기술 통계 분석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894" y="956650"/>
            <a:ext cx="11399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산포도  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자료가 </a:t>
            </a:r>
            <a:r>
              <a:rPr lang="ko-KR" altLang="en-US" dirty="0" err="1" smtClean="0"/>
              <a:t>대표값으로부터</a:t>
            </a:r>
            <a:r>
              <a:rPr lang="ko-KR" altLang="en-US" dirty="0" smtClean="0"/>
              <a:t> 얼마나 흩어져 분포하고 있는가의 정도를 나타내는 척도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분산</a:t>
            </a:r>
            <a:r>
              <a:rPr lang="en-US" altLang="ko-KR" dirty="0" smtClean="0"/>
              <a:t>(Variance)</a:t>
            </a:r>
            <a:r>
              <a:rPr lang="ko-KR" altLang="en-US" dirty="0" smtClean="0"/>
              <a:t>과 표준편차</a:t>
            </a:r>
            <a:r>
              <a:rPr lang="en-US" altLang="ko-KR" dirty="0" smtClean="0"/>
              <a:t>(Standard Deviation)</a:t>
            </a:r>
            <a:r>
              <a:rPr lang="ko-KR" altLang="en-US" dirty="0" smtClean="0"/>
              <a:t>를 통계량으로 사용된다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분산</a:t>
            </a:r>
            <a:r>
              <a:rPr lang="en-US" altLang="ko-KR" dirty="0"/>
              <a:t>(Variance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평균으로부터 떨어진 거리들의 평균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표준편차</a:t>
            </a:r>
            <a:r>
              <a:rPr lang="en-US" altLang="ko-KR" dirty="0"/>
              <a:t>(Standard Deviation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분산의 양의 제곱근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42" y="2800270"/>
            <a:ext cx="1573724" cy="93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63" y="2811456"/>
            <a:ext cx="1721442" cy="96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894" y="4069226"/>
            <a:ext cx="11399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모집단의 분산</a:t>
            </a:r>
            <a:r>
              <a:rPr lang="en-US" altLang="ko-KR" dirty="0" smtClean="0"/>
              <a:t>(Variance)</a:t>
            </a:r>
            <a:r>
              <a:rPr lang="ko-KR" altLang="en-US" dirty="0" smtClean="0"/>
              <a:t>과 표준편차</a:t>
            </a:r>
            <a:r>
              <a:rPr lang="en-US" altLang="ko-KR" dirty="0" smtClean="0"/>
              <a:t>(Standard Deviation)</a:t>
            </a:r>
            <a:r>
              <a:rPr lang="ko-KR" altLang="en-US" dirty="0" smtClean="0"/>
              <a:t>를 추정하는데 표본분산</a:t>
            </a:r>
            <a:r>
              <a:rPr lang="en-US" altLang="ko-KR" dirty="0" smtClean="0"/>
              <a:t>(S2)</a:t>
            </a:r>
            <a:r>
              <a:rPr lang="ko-KR" altLang="en-US" dirty="0" smtClean="0"/>
              <a:t>과 표본 표준편차</a:t>
            </a:r>
            <a:r>
              <a:rPr lang="en-US" altLang="ko-KR" dirty="0" smtClean="0"/>
              <a:t>(S)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42" y="5292832"/>
            <a:ext cx="1801099" cy="10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65749" y="2960176"/>
            <a:ext cx="26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모집단의 크기</a:t>
            </a:r>
            <a:endParaRPr lang="en-US" altLang="ko-KR" dirty="0" smtClean="0"/>
          </a:p>
          <a:p>
            <a:r>
              <a:rPr lang="el-GR" altLang="ko-KR" dirty="0" smtClean="0"/>
              <a:t>μ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모평균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8899" y="3731390"/>
            <a:ext cx="93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</a:t>
            </a:r>
            <a:r>
              <a:rPr lang="ko-KR" altLang="en-US" dirty="0"/>
              <a:t>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55496" y="3861963"/>
            <a:ext cx="147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표준편차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6402" y="6280295"/>
            <a:ext cx="128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표본분산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26327" y="6170953"/>
            <a:ext cx="222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표본표준편차</a:t>
            </a:r>
            <a:endParaRPr lang="ko-KR" alt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496" y="5062095"/>
            <a:ext cx="1894749" cy="103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4579184" y="5486400"/>
            <a:ext cx="212272" cy="613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791456" y="5062095"/>
            <a:ext cx="0" cy="103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91456" y="5062095"/>
            <a:ext cx="135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17487</TotalTime>
  <Words>3500</Words>
  <Application>Microsoft Office PowerPoint</Application>
  <PresentationFormat>사용자 지정</PresentationFormat>
  <Paragraphs>453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기술 통계 분석</vt:lpstr>
      <vt:lpstr>기술 통계 분석</vt:lpstr>
      <vt:lpstr>기술 통계 분석</vt:lpstr>
      <vt:lpstr>기술 통계 분석</vt:lpstr>
      <vt:lpstr>기술 통계 분석</vt:lpstr>
      <vt:lpstr>기술 통계 분석</vt:lpstr>
      <vt:lpstr>기술 통계 분석</vt:lpstr>
      <vt:lpstr>기술 통계 분석</vt:lpstr>
      <vt:lpstr>기술 통계 분석</vt:lpstr>
      <vt:lpstr> </vt:lpstr>
      <vt:lpstr>PowerPoint 프레젠테이션</vt:lpstr>
      <vt:lpstr> 표본추출</vt:lpstr>
      <vt:lpstr> 표본추출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교차 분석</vt:lpstr>
      <vt:lpstr>교차 분석</vt:lpstr>
      <vt:lpstr>카이제곱검정 </vt:lpstr>
      <vt:lpstr>카이제곱검정</vt:lpstr>
      <vt:lpstr>카이제곱검정</vt:lpstr>
      <vt:lpstr> </vt:lpstr>
      <vt:lpstr> </vt:lpstr>
      <vt:lpstr> </vt:lpstr>
      <vt:lpstr> 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student</cp:lastModifiedBy>
  <cp:revision>922</cp:revision>
  <cp:lastPrinted>2017-11-30T07:36:52Z</cp:lastPrinted>
  <dcterms:created xsi:type="dcterms:W3CDTF">2017-01-06T09:07:17Z</dcterms:created>
  <dcterms:modified xsi:type="dcterms:W3CDTF">2019-09-18T08:15:14Z</dcterms:modified>
</cp:coreProperties>
</file>