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474" r:id="rId2"/>
    <p:sldId id="541" r:id="rId3"/>
    <p:sldId id="478" r:id="rId4"/>
    <p:sldId id="454" r:id="rId5"/>
    <p:sldId id="542" r:id="rId6"/>
    <p:sldId id="543" r:id="rId7"/>
    <p:sldId id="475" r:id="rId8"/>
    <p:sldId id="476" r:id="rId9"/>
    <p:sldId id="464" r:id="rId10"/>
    <p:sldId id="477" r:id="rId11"/>
    <p:sldId id="544" r:id="rId12"/>
    <p:sldId id="545" r:id="rId13"/>
    <p:sldId id="546" r:id="rId14"/>
    <p:sldId id="547" r:id="rId15"/>
    <p:sldId id="548" r:id="rId16"/>
    <p:sldId id="479" r:id="rId17"/>
    <p:sldId id="480" r:id="rId18"/>
    <p:sldId id="481" r:id="rId19"/>
    <p:sldId id="482" r:id="rId20"/>
    <p:sldId id="465" r:id="rId21"/>
    <p:sldId id="466" r:id="rId22"/>
    <p:sldId id="467" r:id="rId23"/>
    <p:sldId id="468" r:id="rId24"/>
    <p:sldId id="505" r:id="rId25"/>
    <p:sldId id="506" r:id="rId26"/>
    <p:sldId id="507" r:id="rId27"/>
    <p:sldId id="509" r:id="rId28"/>
    <p:sldId id="510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494" r:id="rId41"/>
    <p:sldId id="495" r:id="rId42"/>
    <p:sldId id="496" r:id="rId43"/>
    <p:sldId id="497" r:id="rId44"/>
    <p:sldId id="470" r:id="rId45"/>
    <p:sldId id="471" r:id="rId46"/>
    <p:sldId id="472" r:id="rId47"/>
    <p:sldId id="455" r:id="rId48"/>
    <p:sldId id="458" r:id="rId49"/>
    <p:sldId id="459" r:id="rId50"/>
    <p:sldId id="460" r:id="rId51"/>
    <p:sldId id="461" r:id="rId52"/>
    <p:sldId id="463" r:id="rId53"/>
    <p:sldId id="512" r:id="rId54"/>
    <p:sldId id="513" r:id="rId55"/>
    <p:sldId id="499" r:id="rId56"/>
    <p:sldId id="514" r:id="rId57"/>
    <p:sldId id="515" r:id="rId58"/>
    <p:sldId id="516" r:id="rId59"/>
    <p:sldId id="517" r:id="rId60"/>
    <p:sldId id="518" r:id="rId61"/>
    <p:sldId id="519" r:id="rId62"/>
    <p:sldId id="520" r:id="rId63"/>
    <p:sldId id="521" r:id="rId64"/>
    <p:sldId id="522" r:id="rId65"/>
    <p:sldId id="523" r:id="rId66"/>
    <p:sldId id="524" r:id="rId67"/>
    <p:sldId id="525" r:id="rId68"/>
    <p:sldId id="526" r:id="rId69"/>
    <p:sldId id="527" r:id="rId70"/>
    <p:sldId id="528" r:id="rId71"/>
    <p:sldId id="549" r:id="rId72"/>
    <p:sldId id="529" r:id="rId73"/>
    <p:sldId id="501" r:id="rId74"/>
    <p:sldId id="502" r:id="rId75"/>
    <p:sldId id="504" r:id="rId76"/>
    <p:sldId id="530" r:id="rId77"/>
    <p:sldId id="531" r:id="rId78"/>
    <p:sldId id="532" r:id="rId79"/>
    <p:sldId id="533" r:id="rId80"/>
    <p:sldId id="534" r:id="rId81"/>
    <p:sldId id="535" r:id="rId82"/>
    <p:sldId id="536" r:id="rId83"/>
    <p:sldId id="537" r:id="rId84"/>
    <p:sldId id="538" r:id="rId85"/>
    <p:sldId id="550" r:id="rId86"/>
    <p:sldId id="551" r:id="rId87"/>
    <p:sldId id="539" r:id="rId88"/>
    <p:sldId id="540" r:id="rId89"/>
  </p:sldIdLst>
  <p:sldSz cx="12192000" cy="6858000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722" autoAdjust="0"/>
  </p:normalViewPr>
  <p:slideViewPr>
    <p:cSldViewPr snapToGrid="0">
      <p:cViewPr varScale="1">
        <p:scale>
          <a:sx n="63" d="100"/>
          <a:sy n="63" d="100"/>
        </p:scale>
        <p:origin x="-138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B6676855-2C09-40AB-8764-6EE04F97900D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57BFB303-0BD4-4972-B777-6A76EF904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12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06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06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06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06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06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06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28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03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90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0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80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747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82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46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9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24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046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68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508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56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397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scalac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classpath</a:t>
            </a:r>
            <a:r>
              <a:rPr lang="en-US" altLang="ko-KR" dirty="0" smtClean="0"/>
              <a:t> ".:/</a:t>
            </a:r>
            <a:r>
              <a:rPr lang="ko-KR" altLang="en-US" dirty="0" smtClean="0"/>
              <a:t>외부라이브러리패스</a:t>
            </a:r>
            <a:r>
              <a:rPr lang="en-US" altLang="ko-KR" dirty="0" smtClean="0"/>
              <a:t>/*" </a:t>
            </a:r>
            <a:r>
              <a:rPr lang="en-US" altLang="ko-KR" dirty="0" err="1" smtClean="0"/>
              <a:t>demo.scala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클래스이름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107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5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5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303566" y="736185"/>
            <a:ext cx="11912635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413241" y="391597"/>
            <a:ext cx="10972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748735" y="6645278"/>
            <a:ext cx="28448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0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6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5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3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7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0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9C69-4059-4BB9-A438-CC71FBC3E53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8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downloa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scala-ide.org/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Scalar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23846" y="4900246"/>
            <a:ext cx="56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Spark</a:t>
            </a:r>
            <a:r>
              <a:rPr lang="ko-KR" altLang="en-US" dirty="0"/>
              <a:t>의 엔진은 </a:t>
            </a:r>
            <a:r>
              <a:rPr lang="en-US" altLang="ko-KR" dirty="0" err="1"/>
              <a:t>Scala</a:t>
            </a:r>
            <a:r>
              <a:rPr lang="ko-KR" altLang="en-US" dirty="0"/>
              <a:t>로 구현되어 있습니다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61" y="2169135"/>
            <a:ext cx="53435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6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890120"/>
            <a:ext cx="11364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ko-KR" altLang="en-US" dirty="0" smtClean="0"/>
              <a:t>는 언제든지 값이 바뀔 수 있는 일반적인 변수를 선언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/>
              <a:t>v</a:t>
            </a:r>
            <a:r>
              <a:rPr lang="en-US" altLang="ko-KR" dirty="0" err="1" smtClean="0"/>
              <a:t>al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변수의 값으로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으로 초기화 할 수 있습니다 </a:t>
            </a:r>
            <a:r>
              <a:rPr lang="en-US" altLang="ko-KR" dirty="0" smtClean="0"/>
              <a:t>(None</a:t>
            </a:r>
            <a:r>
              <a:rPr lang="ko-KR" altLang="en-US" dirty="0" smtClean="0"/>
              <a:t>이 권장됨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컴파일</a:t>
            </a:r>
            <a:r>
              <a:rPr lang="ko-KR" altLang="en-US" dirty="0"/>
              <a:t>러</a:t>
            </a:r>
            <a:r>
              <a:rPr lang="ko-KR" altLang="en-US" dirty="0" smtClean="0"/>
              <a:t>가 알아서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대해 판단하고 필요하다면 묵시적 형 변환을 통해 필요한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바꿔주기도 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자료형을</a:t>
            </a:r>
            <a:r>
              <a:rPr lang="ko-KR" altLang="en-US" dirty="0" smtClean="0"/>
              <a:t> 명시적으로 선언하여 해당 </a:t>
            </a:r>
            <a:r>
              <a:rPr lang="ko-KR" altLang="en-US" dirty="0" err="1" smtClean="0"/>
              <a:t>자료형으로만</a:t>
            </a:r>
            <a:r>
              <a:rPr lang="ko-KR" altLang="en-US" dirty="0" smtClean="0"/>
              <a:t> 값이 저장되게 할 수 있습니다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기본 </a:t>
            </a:r>
            <a:r>
              <a:rPr lang="ko-KR" altLang="en-US" dirty="0" err="1"/>
              <a:t>자료형은</a:t>
            </a:r>
            <a:r>
              <a:rPr lang="ko-KR" altLang="en-US" dirty="0"/>
              <a:t> 자바에서 파생 문자열인 </a:t>
            </a:r>
            <a:r>
              <a:rPr lang="en-US" altLang="ko-KR" dirty="0"/>
              <a:t>String</a:t>
            </a:r>
            <a:r>
              <a:rPr lang="ko-KR" altLang="en-US" dirty="0"/>
              <a:t>을 제외하고 </a:t>
            </a:r>
            <a:r>
              <a:rPr lang="en-US" altLang="ko-KR" dirty="0" err="1"/>
              <a:t>AnyVal</a:t>
            </a:r>
            <a:r>
              <a:rPr lang="ko-KR" altLang="en-US" dirty="0"/>
              <a:t>이라는 공통의 이름으로 불리며</a:t>
            </a:r>
            <a:r>
              <a:rPr lang="en-US" altLang="ko-KR" dirty="0"/>
              <a:t>, </a:t>
            </a:r>
            <a:r>
              <a:rPr lang="ko-KR" altLang="en-US" dirty="0"/>
              <a:t>참조 </a:t>
            </a:r>
            <a:r>
              <a:rPr lang="ko-KR" altLang="en-US" dirty="0" err="1"/>
              <a:t>자료형은</a:t>
            </a:r>
            <a:r>
              <a:rPr lang="ko-KR" altLang="en-US" dirty="0"/>
              <a:t> </a:t>
            </a:r>
            <a:r>
              <a:rPr lang="en-US" altLang="ko-KR" dirty="0" err="1"/>
              <a:t>AnyRef</a:t>
            </a:r>
            <a:r>
              <a:rPr lang="ko-KR" altLang="en-US" dirty="0"/>
              <a:t>로 불립니다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90884"/>
              </p:ext>
            </p:extLst>
          </p:nvPr>
        </p:nvGraphicFramePr>
        <p:xfrm>
          <a:off x="2613412" y="3237227"/>
          <a:ext cx="9014693" cy="3417460"/>
        </p:xfrm>
        <a:graphic>
          <a:graphicData uri="http://schemas.openxmlformats.org/drawingml/2006/table">
            <a:tbl>
              <a:tblPr/>
              <a:tblGrid>
                <a:gridCol w="1246910"/>
                <a:gridCol w="1487054"/>
                <a:gridCol w="6280729"/>
              </a:tblGrid>
              <a:tr h="341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자료형</a:t>
                      </a:r>
                      <a:endParaRPr lang="ko-KR" altLang="en-US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/>
                        <a:t>크기</a:t>
                      </a:r>
                      <a:endParaRPr lang="ko-KR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범위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Byte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바이트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-128~127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Short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</a:t>
                      </a:r>
                      <a:r>
                        <a:rPr lang="ko-KR" altLang="en-US" sz="1600" smtClean="0"/>
                        <a:t>바이트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32768 ~32767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4</a:t>
                      </a:r>
                      <a:r>
                        <a:rPr lang="ko-KR" altLang="en-US" sz="1600" smtClean="0"/>
                        <a:t>바이트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2147483648~2147483647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8</a:t>
                      </a:r>
                      <a:r>
                        <a:rPr lang="ko-KR" altLang="en-US" sz="1600" smtClean="0"/>
                        <a:t>바이트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9223372036854775808 ~ 9223372036854775807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Float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4</a:t>
                      </a:r>
                      <a:r>
                        <a:rPr lang="ko-KR" altLang="en-US" sz="1600" smtClean="0"/>
                        <a:t>바이트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1.4E45 ~ 3.4028235E38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8</a:t>
                      </a:r>
                      <a:r>
                        <a:rPr lang="ko-KR" altLang="en-US" sz="1600" smtClean="0"/>
                        <a:t>바이트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4.9E-324</a:t>
                      </a:r>
                      <a:r>
                        <a:rPr lang="en-US" altLang="ko-KR" sz="1600" baseline="0" smtClean="0"/>
                        <a:t> ~ 1.7976931348623157E308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Char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</a:t>
                      </a:r>
                      <a:r>
                        <a:rPr lang="ko-KR" altLang="en-US" sz="1600" smtClean="0"/>
                        <a:t>바이트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단일문자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Boolean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바이트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true </a:t>
                      </a:r>
                      <a:r>
                        <a:rPr lang="ko-KR" altLang="en-US" sz="1600" smtClean="0"/>
                        <a:t>또는 </a:t>
                      </a:r>
                      <a:r>
                        <a:rPr lang="en-US" altLang="ko-KR" sz="1600" smtClean="0"/>
                        <a:t>false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String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가변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문자열로서  </a:t>
                      </a:r>
                      <a:r>
                        <a:rPr lang="en-US" altLang="ko-KR" sz="1600" dirty="0" smtClean="0"/>
                        <a:t>Char </a:t>
                      </a:r>
                      <a:r>
                        <a:rPr lang="ko-KR" altLang="en-US" sz="1600" dirty="0" smtClean="0"/>
                        <a:t>의 연속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88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890120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참조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52016"/>
              </p:ext>
            </p:extLst>
          </p:nvPr>
        </p:nvGraphicFramePr>
        <p:xfrm>
          <a:off x="942266" y="1455724"/>
          <a:ext cx="5017099" cy="2733968"/>
        </p:xfrm>
        <a:graphic>
          <a:graphicData uri="http://schemas.openxmlformats.org/drawingml/2006/table">
            <a:tbl>
              <a:tblPr/>
              <a:tblGrid>
                <a:gridCol w="1501389"/>
                <a:gridCol w="3515710"/>
              </a:tblGrid>
              <a:tr h="341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자료형</a:t>
                      </a:r>
                      <a:endParaRPr lang="ko-KR" altLang="en-US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설명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문자열 표현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Unit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리턴값이</a:t>
                      </a:r>
                      <a:r>
                        <a:rPr lang="ko-KR" altLang="en-US" sz="1600" dirty="0" smtClean="0"/>
                        <a:t> 없음을 표현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Null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 표현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Nothing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객체의 서브 타입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Any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객체의 기본 타입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AnyVal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기본 값 타입의 부모 타입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AnyRef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참조 타입의 부모 타입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4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890120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스칼라에서 문자열의 표현은 </a:t>
            </a:r>
            <a:r>
              <a:rPr lang="ko-KR" altLang="en-US" dirty="0" err="1"/>
              <a:t>쌍따옴표</a:t>
            </a:r>
            <a:r>
              <a:rPr lang="en-US" altLang="ko-KR" dirty="0"/>
              <a:t>(")</a:t>
            </a:r>
            <a:r>
              <a:rPr lang="ko-KR" altLang="en-US" dirty="0"/>
              <a:t>를 이용하여 처리합니다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멀티라인 문자열은 </a:t>
            </a:r>
            <a:r>
              <a:rPr lang="ko-KR" altLang="en-US" dirty="0" err="1"/>
              <a:t>세개의</a:t>
            </a:r>
            <a:r>
              <a:rPr lang="ko-KR" altLang="en-US" dirty="0"/>
              <a:t> </a:t>
            </a:r>
            <a:r>
              <a:rPr lang="ko-KR" altLang="en-US" dirty="0" err="1"/>
              <a:t>쌍따옴표</a:t>
            </a:r>
            <a:r>
              <a:rPr lang="en-US" altLang="ko-KR" dirty="0"/>
              <a:t>(""")</a:t>
            </a:r>
            <a:r>
              <a:rPr lang="ko-KR" altLang="en-US" dirty="0"/>
              <a:t>를 이용하여 생성합니다</a:t>
            </a:r>
            <a:r>
              <a:rPr lang="en-US" altLang="ko-KR" dirty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96041" y="1954896"/>
            <a:ext cx="5541264" cy="12139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dirty="0">
                <a:solidFill>
                  <a:schemeClr val="tx1"/>
                </a:solidFill>
              </a:rPr>
              <a:t>scala&gt; val str1 = "aaa"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val str2 = """a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     b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     c"""</a:t>
            </a:r>
            <a:endParaRPr lang="it-IT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897" y="3501941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/>
              <a:t>접두어를</a:t>
            </a:r>
            <a:r>
              <a:rPr lang="ko-KR" altLang="en-US" dirty="0"/>
              <a:t> 이용한 문자열 처리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스칼라 </a:t>
            </a:r>
            <a:r>
              <a:rPr lang="en-US" altLang="ko-KR" dirty="0"/>
              <a:t>2.10.0 </a:t>
            </a:r>
            <a:r>
              <a:rPr lang="ko-KR" altLang="en-US" dirty="0"/>
              <a:t>부터 문자열에 </a:t>
            </a:r>
            <a:r>
              <a:rPr lang="ko-KR" altLang="en-US" dirty="0" err="1"/>
              <a:t>접두어</a:t>
            </a:r>
            <a:r>
              <a:rPr lang="en-US" altLang="ko-KR" dirty="0"/>
              <a:t>(id)</a:t>
            </a:r>
            <a:r>
              <a:rPr lang="ko-KR" altLang="en-US" dirty="0"/>
              <a:t>를 붙여서 컴파일시점에 문자열 변환을 처리하게 할 수 있습니다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기본적으로 제공하는 </a:t>
            </a:r>
            <a:r>
              <a:rPr lang="ko-KR" altLang="en-US" dirty="0" err="1"/>
              <a:t>접두어는</a:t>
            </a:r>
            <a:r>
              <a:rPr lang="ko-KR" altLang="en-US" dirty="0"/>
              <a:t> </a:t>
            </a:r>
            <a:r>
              <a:rPr lang="en-US" altLang="ko-KR" dirty="0"/>
              <a:t>s, f, raw </a:t>
            </a:r>
            <a:r>
              <a:rPr lang="ko-KR" altLang="en-US" dirty="0"/>
              <a:t>세가지가 있습니다</a:t>
            </a:r>
            <a:r>
              <a:rPr lang="en-US" altLang="ko-KR" dirty="0"/>
              <a:t>. </a:t>
            </a:r>
            <a:r>
              <a:rPr lang="ko-KR" altLang="en-US" dirty="0"/>
              <a:t>사용자가 </a:t>
            </a:r>
            <a:r>
              <a:rPr lang="ko-KR" altLang="en-US" dirty="0" err="1"/>
              <a:t>접두어를</a:t>
            </a:r>
            <a:r>
              <a:rPr lang="ko-KR" altLang="en-US" dirty="0"/>
              <a:t> 생성할 수도 있습니다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80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890120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문자열 처리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접두어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접두어</a:t>
            </a:r>
            <a:r>
              <a:rPr lang="en-US" altLang="ko-KR" dirty="0"/>
              <a:t>s</a:t>
            </a:r>
            <a:r>
              <a:rPr lang="ko-KR" altLang="en-US" dirty="0"/>
              <a:t>는 </a:t>
            </a:r>
            <a:r>
              <a:rPr lang="en-US" altLang="ko-KR" dirty="0"/>
              <a:t>${</a:t>
            </a:r>
            <a:r>
              <a:rPr lang="ko-KR" altLang="en-US" dirty="0" err="1"/>
              <a:t>변수명</a:t>
            </a:r>
            <a:r>
              <a:rPr lang="en-US" altLang="ko-KR" dirty="0"/>
              <a:t>}</a:t>
            </a:r>
            <a:r>
              <a:rPr lang="ko-KR" altLang="en-US" dirty="0"/>
              <a:t>을 이용하여 </a:t>
            </a:r>
            <a:r>
              <a:rPr lang="ko-KR" altLang="en-US" dirty="0" err="1"/>
              <a:t>문자열안의</a:t>
            </a:r>
            <a:r>
              <a:rPr lang="ko-KR" altLang="en-US" dirty="0"/>
              <a:t> 변수를 값으로 치환하여 줍니다</a:t>
            </a:r>
            <a:r>
              <a:rPr lang="en-US" altLang="ko-KR" dirty="0"/>
              <a:t>. </a:t>
            </a:r>
            <a:r>
              <a:rPr lang="ko-KR" altLang="en-US" dirty="0"/>
              <a:t>계산식</a:t>
            </a:r>
            <a:r>
              <a:rPr lang="en-US" altLang="ko-KR" dirty="0"/>
              <a:t>, </a:t>
            </a:r>
            <a:r>
              <a:rPr lang="ko-KR" altLang="en-US" dirty="0"/>
              <a:t>함수도 사용할 수 있습니다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96040" y="1954896"/>
            <a:ext cx="9892069" cy="12139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dirty="0">
                <a:solidFill>
                  <a:schemeClr val="tx1"/>
                </a:solidFill>
              </a:rPr>
              <a:t>scala&gt; val name = "David"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println(s"Hello! ${name}")    // ${name}</a:t>
            </a:r>
            <a:r>
              <a:rPr lang="ko-KR" altLang="en-US" sz="1600" dirty="0">
                <a:solidFill>
                  <a:schemeClr val="tx1"/>
                </a:solidFill>
              </a:rPr>
              <a:t>이 </a:t>
            </a:r>
            <a:r>
              <a:rPr lang="it-IT" altLang="ko-KR" sz="1600" dirty="0">
                <a:solidFill>
                  <a:schemeClr val="tx1"/>
                </a:solidFill>
              </a:rPr>
              <a:t>David</a:t>
            </a:r>
            <a:r>
              <a:rPr lang="ko-KR" altLang="en-US" sz="1600" dirty="0" err="1">
                <a:solidFill>
                  <a:schemeClr val="tx1"/>
                </a:solidFill>
              </a:rPr>
              <a:t>로</a:t>
            </a:r>
            <a:r>
              <a:rPr lang="ko-KR" altLang="en-US" sz="1600" dirty="0">
                <a:solidFill>
                  <a:schemeClr val="tx1"/>
                </a:solidFill>
              </a:rPr>
              <a:t> 변환 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println("${ 1 + 1 }")   // </a:t>
            </a:r>
            <a:r>
              <a:rPr lang="ko-KR" altLang="en-US" sz="1600" dirty="0">
                <a:solidFill>
                  <a:schemeClr val="tx1"/>
                </a:solidFill>
              </a:rPr>
              <a:t>계산 값 치환 안됨 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println(s"${ 1 + 1 }")   // s </a:t>
            </a:r>
            <a:r>
              <a:rPr lang="ko-KR" altLang="en-US" sz="1600" dirty="0" err="1">
                <a:solidFill>
                  <a:schemeClr val="tx1"/>
                </a:solidFill>
              </a:rPr>
              <a:t>접두어가</a:t>
            </a:r>
            <a:r>
              <a:rPr lang="ko-KR" altLang="en-US" sz="1600" dirty="0">
                <a:solidFill>
                  <a:schemeClr val="tx1"/>
                </a:solidFill>
              </a:rPr>
              <a:t> 있으면 계산식 </a:t>
            </a:r>
            <a:r>
              <a:rPr lang="ko-KR" altLang="en-US" sz="1600" dirty="0" smtClean="0">
                <a:solidFill>
                  <a:schemeClr val="tx1"/>
                </a:solidFill>
              </a:rPr>
              <a:t>처리 </a:t>
            </a:r>
            <a:endParaRPr lang="it-IT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3517706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문자열 처리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접두어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f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접두어</a:t>
            </a:r>
            <a:r>
              <a:rPr lang="en-US" altLang="ko-KR" dirty="0"/>
              <a:t>f</a:t>
            </a:r>
            <a:r>
              <a:rPr lang="ko-KR" altLang="en-US" dirty="0"/>
              <a:t>는 문자열 </a:t>
            </a:r>
            <a:r>
              <a:rPr lang="ko-KR" altLang="en-US" dirty="0" err="1"/>
              <a:t>포맷팅을</a:t>
            </a:r>
            <a:r>
              <a:rPr lang="ko-KR" altLang="en-US" dirty="0"/>
              <a:t> 처리합니다</a:t>
            </a:r>
            <a:r>
              <a:rPr lang="en-US" altLang="ko-KR" dirty="0"/>
              <a:t>. </a:t>
            </a:r>
            <a:r>
              <a:rPr lang="ko-KR" altLang="en-US" dirty="0"/>
              <a:t>자바의 </a:t>
            </a:r>
            <a:r>
              <a:rPr lang="en-US" altLang="ko-KR" dirty="0" err="1"/>
              <a:t>printf</a:t>
            </a:r>
            <a:r>
              <a:rPr lang="en-US" altLang="ko-KR" dirty="0"/>
              <a:t>() </a:t>
            </a:r>
            <a:r>
              <a:rPr lang="ko-KR" altLang="en-US" dirty="0"/>
              <a:t>와 같은 방식으로 처리되고</a:t>
            </a:r>
            <a:r>
              <a:rPr lang="en-US" altLang="ko-KR" dirty="0"/>
              <a:t>, </a:t>
            </a:r>
            <a:r>
              <a:rPr lang="ko-KR" altLang="en-US" dirty="0"/>
              <a:t>타입이 맞지 않으면 오류가 발생합니다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396038" y="4566717"/>
            <a:ext cx="9892069" cy="12139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dirty="0">
                <a:solidFill>
                  <a:schemeClr val="tx1"/>
                </a:solidFill>
              </a:rPr>
              <a:t>scala&gt;val height:Double = 182.3 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scala&gt;val name = "James"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// f</a:t>
            </a:r>
            <a:r>
              <a:rPr lang="ko-KR" altLang="en-US" sz="1600" dirty="0" err="1">
                <a:solidFill>
                  <a:schemeClr val="tx1"/>
                </a:solidFill>
              </a:rPr>
              <a:t>접두어를</a:t>
            </a:r>
            <a:r>
              <a:rPr lang="ko-KR" altLang="en-US" sz="1600" dirty="0">
                <a:solidFill>
                  <a:schemeClr val="tx1"/>
                </a:solidFill>
              </a:rPr>
              <a:t> 이용한 값 변환 테스트 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println(f"$name%s is $height%2.2f meters tall")</a:t>
            </a:r>
          </a:p>
        </p:txBody>
      </p:sp>
    </p:spTree>
    <p:extLst>
      <p:ext uri="{BB962C8B-B14F-4D97-AF65-F5344CB8AC3E}">
        <p14:creationId xmlns:p14="http://schemas.microsoft.com/office/powerpoint/2010/main" val="36821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890120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문자열 처리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접두어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raw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접두어</a:t>
            </a:r>
            <a:r>
              <a:rPr lang="en-US" altLang="ko-KR" dirty="0"/>
              <a:t>raw</a:t>
            </a:r>
            <a:r>
              <a:rPr lang="ko-KR" altLang="en-US" dirty="0"/>
              <a:t>은 특수 문자를 처리하지 않고 원본 문자로 인식합니다</a:t>
            </a:r>
            <a:r>
              <a:rPr lang="en-US" altLang="ko-KR" dirty="0"/>
              <a:t>. </a:t>
            </a:r>
            <a:r>
              <a:rPr lang="ko-KR" altLang="en-US" dirty="0"/>
              <a:t>특수문자를 그대로 입력해야 할 때 사용할 수 있습니다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222619" y="1954895"/>
            <a:ext cx="9892069" cy="606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s"</a:t>
            </a:r>
            <a:r>
              <a:rPr lang="ko-KR" altLang="en-US" sz="1600" dirty="0">
                <a:solidFill>
                  <a:schemeClr val="tx1"/>
                </a:solidFill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</a:rPr>
              <a:t>\n</a:t>
            </a:r>
            <a:r>
              <a:rPr lang="ko-KR" altLang="en-US" sz="1600" dirty="0">
                <a:solidFill>
                  <a:schemeClr val="tx1"/>
                </a:solidFill>
              </a:rPr>
              <a:t>나</a:t>
            </a:r>
            <a:r>
              <a:rPr lang="en-US" altLang="ko-KR" sz="1600" dirty="0">
                <a:solidFill>
                  <a:schemeClr val="tx1"/>
                </a:solidFill>
              </a:rPr>
              <a:t>"           // \n</a:t>
            </a:r>
            <a:r>
              <a:rPr lang="ko-KR" altLang="en-US" sz="1600" dirty="0">
                <a:solidFill>
                  <a:schemeClr val="tx1"/>
                </a:solidFill>
              </a:rPr>
              <a:t>으로 </a:t>
            </a:r>
            <a:r>
              <a:rPr lang="ko-KR" altLang="en-US" sz="1600" dirty="0" err="1">
                <a:solidFill>
                  <a:schemeClr val="tx1"/>
                </a:solidFill>
              </a:rPr>
              <a:t>개행</a:t>
            </a:r>
            <a:r>
              <a:rPr lang="ko-KR" altLang="en-US" sz="1600" dirty="0">
                <a:solidFill>
                  <a:schemeClr val="tx1"/>
                </a:solidFill>
              </a:rPr>
              <a:t> 처리 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raw"</a:t>
            </a:r>
            <a:r>
              <a:rPr lang="ko-KR" altLang="en-US" sz="1600" dirty="0">
                <a:solidFill>
                  <a:schemeClr val="tx1"/>
                </a:solidFill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</a:rPr>
              <a:t>\n</a:t>
            </a:r>
            <a:r>
              <a:rPr lang="ko-KR" altLang="en-US" sz="1600" dirty="0">
                <a:solidFill>
                  <a:schemeClr val="tx1"/>
                </a:solidFill>
              </a:rPr>
              <a:t>나</a:t>
            </a:r>
            <a:r>
              <a:rPr lang="en-US" altLang="ko-KR" sz="1600" dirty="0">
                <a:solidFill>
                  <a:schemeClr val="tx1"/>
                </a:solidFill>
              </a:rPr>
              <a:t>"        // \n</a:t>
            </a:r>
            <a:r>
              <a:rPr lang="ko-KR" altLang="en-US" sz="1600" dirty="0">
                <a:solidFill>
                  <a:schemeClr val="tx1"/>
                </a:solidFill>
              </a:rPr>
              <a:t>을 문자 그대로 인식 </a:t>
            </a:r>
            <a:endParaRPr lang="it-IT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890120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문자열 처리 예제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96951" y="1481930"/>
            <a:ext cx="4946034" cy="4367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</a:t>
            </a:r>
            <a:r>
              <a:rPr lang="en-US" altLang="ko-KR" sz="1600" dirty="0" err="1">
                <a:solidFill>
                  <a:schemeClr val="tx1"/>
                </a:solidFill>
              </a:rPr>
              <a:t>Ex_Strings</a:t>
            </a:r>
            <a:r>
              <a:rPr lang="en-US" altLang="ko-KR" sz="1600" dirty="0">
                <a:solidFill>
                  <a:schemeClr val="tx1"/>
                </a:solidFill>
              </a:rPr>
              <a:t> extends App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var</a:t>
            </a:r>
            <a:r>
              <a:rPr lang="en-US" altLang="ko-KR" sz="1600" dirty="0">
                <a:solidFill>
                  <a:schemeClr val="tx1"/>
                </a:solidFill>
              </a:rPr>
              <a:t> str1 = "Hello World!"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(str1)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var</a:t>
            </a:r>
            <a:r>
              <a:rPr lang="en-US" altLang="ko-KR" sz="1600" dirty="0">
                <a:solidFill>
                  <a:schemeClr val="tx1"/>
                </a:solidFill>
              </a:rPr>
              <a:t> str2 = """Hello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World"""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(str2)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// s </a:t>
            </a:r>
            <a:r>
              <a:rPr lang="ko-KR" altLang="en-US" sz="1600" dirty="0" err="1">
                <a:solidFill>
                  <a:schemeClr val="tx1"/>
                </a:solidFill>
              </a:rPr>
              <a:t>접두어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</a:rPr>
              <a:t>문자열 변환 처리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var</a:t>
            </a:r>
            <a:r>
              <a:rPr lang="en-US" altLang="ko-KR" sz="1600" dirty="0">
                <a:solidFill>
                  <a:schemeClr val="tx1"/>
                </a:solidFill>
              </a:rPr>
              <a:t> str3 = </a:t>
            </a:r>
            <a:r>
              <a:rPr lang="en-US" altLang="ko-KR" sz="1600" dirty="0" err="1">
                <a:solidFill>
                  <a:schemeClr val="tx1"/>
                </a:solidFill>
              </a:rPr>
              <a:t>s"println</a:t>
            </a:r>
            <a:r>
              <a:rPr lang="en-US" altLang="ko-KR" sz="1600" dirty="0">
                <a:solidFill>
                  <a:schemeClr val="tx1"/>
                </a:solidFill>
              </a:rPr>
              <a:t> $str1"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(str3)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(s"2 * 3 = ${2 * 3}")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minus(x: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, y: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 = x - y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(s"${</a:t>
            </a:r>
            <a:r>
              <a:rPr lang="en-US" altLang="ko-KR" sz="1600" dirty="0" err="1">
                <a:solidFill>
                  <a:schemeClr val="tx1"/>
                </a:solidFill>
              </a:rPr>
              <a:t>Math.pow</a:t>
            </a:r>
            <a:r>
              <a:rPr lang="en-US" altLang="ko-KR" sz="1600" dirty="0">
                <a:solidFill>
                  <a:schemeClr val="tx1"/>
                </a:solidFill>
              </a:rPr>
              <a:t>(2, 3)}")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(s"${minus(2, 3</a:t>
            </a:r>
            <a:r>
              <a:rPr lang="en-US" altLang="ko-KR" sz="1600" dirty="0" smtClean="0">
                <a:solidFill>
                  <a:schemeClr val="tx1"/>
                </a:solidFill>
              </a:rPr>
              <a:t>)}")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8454" y="1481931"/>
            <a:ext cx="4946034" cy="2554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// </a:t>
            </a:r>
            <a:r>
              <a:rPr lang="en-US" altLang="ko-KR" sz="1600" dirty="0">
                <a:solidFill>
                  <a:schemeClr val="tx1"/>
                </a:solidFill>
              </a:rPr>
              <a:t>f </a:t>
            </a:r>
            <a:r>
              <a:rPr lang="ko-KR" altLang="en-US" sz="1600" dirty="0" err="1">
                <a:solidFill>
                  <a:schemeClr val="tx1"/>
                </a:solidFill>
              </a:rPr>
              <a:t>접두어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</a:rPr>
              <a:t>포맷팅</a:t>
            </a:r>
            <a:r>
              <a:rPr lang="ko-KR" altLang="en-US" sz="1600" dirty="0">
                <a:solidFill>
                  <a:schemeClr val="tx1"/>
                </a:solidFill>
              </a:rPr>
              <a:t> 처리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height:Double</a:t>
            </a:r>
            <a:r>
              <a:rPr lang="en-US" altLang="ko-KR" sz="1600" dirty="0">
                <a:solidFill>
                  <a:schemeClr val="tx1"/>
                </a:solidFill>
              </a:rPr>
              <a:t> = 182.3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name = "James"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(f"$</a:t>
            </a:r>
            <a:r>
              <a:rPr lang="en-US" altLang="ko-KR" sz="1600" dirty="0" err="1">
                <a:solidFill>
                  <a:schemeClr val="tx1"/>
                </a:solidFill>
              </a:rPr>
              <a:t>name%s</a:t>
            </a:r>
            <a:r>
              <a:rPr lang="en-US" altLang="ko-KR" sz="1600" dirty="0">
                <a:solidFill>
                  <a:schemeClr val="tx1"/>
                </a:solidFill>
              </a:rPr>
              <a:t> is $height%2.2f meters tall")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// raw </a:t>
            </a:r>
            <a:r>
              <a:rPr lang="ko-KR" altLang="en-US" sz="1600" dirty="0" err="1">
                <a:solidFill>
                  <a:schemeClr val="tx1"/>
                </a:solidFill>
              </a:rPr>
              <a:t>접두어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rawStr</a:t>
            </a:r>
            <a:r>
              <a:rPr lang="en-US" altLang="ko-KR" sz="1600" dirty="0">
                <a:solidFill>
                  <a:schemeClr val="tx1"/>
                </a:solidFill>
              </a:rPr>
              <a:t> = raw"</a:t>
            </a:r>
            <a:r>
              <a:rPr lang="ko-KR" altLang="en-US" sz="1600" dirty="0">
                <a:solidFill>
                  <a:schemeClr val="tx1"/>
                </a:solidFill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</a:rPr>
              <a:t>\n</a:t>
            </a:r>
            <a:r>
              <a:rPr lang="ko-KR" altLang="en-US" sz="1600" dirty="0">
                <a:solidFill>
                  <a:schemeClr val="tx1"/>
                </a:solidFill>
              </a:rPr>
              <a:t>나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rawStr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7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Range </a:t>
            </a:r>
            <a:r>
              <a:rPr lang="ko-KR" altLang="en-US" smtClean="0"/>
              <a:t>타입 </a:t>
            </a:r>
            <a:r>
              <a:rPr lang="en-US" altLang="ko-KR" smtClean="0"/>
              <a:t>– 1 to 10, 1 to 10 by 2, </a:t>
            </a:r>
            <a:r>
              <a:rPr lang="ko-KR" altLang="en-US" smtClean="0"/>
              <a:t>리스트나 배열 타입으로는 형변환을 해야 한다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/>
              <a:t>t</a:t>
            </a:r>
            <a:r>
              <a:rPr lang="en-US" altLang="ko-KR" smtClean="0"/>
              <a:t>ype </a:t>
            </a:r>
            <a:r>
              <a:rPr lang="ko-KR" altLang="en-US" smtClean="0"/>
              <a:t>예약어는 자료형이 복잡한 경우 별칭을 주어 쉽게 쓸 수 있게 합니다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970372" y="1844536"/>
            <a:ext cx="5541264" cy="17853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dirty="0">
                <a:solidFill>
                  <a:schemeClr val="tx1"/>
                </a:solidFill>
              </a:rPr>
              <a:t>scala&gt; </a:t>
            </a:r>
            <a:r>
              <a:rPr lang="it-IT" altLang="ko-KR" sz="1600" dirty="0" smtClean="0">
                <a:solidFill>
                  <a:schemeClr val="tx1"/>
                </a:solidFill>
              </a:rPr>
              <a:t>type  Name = String</a:t>
            </a:r>
            <a:endParaRPr lang="it-IT" altLang="ko-KR" sz="1600" dirty="0">
              <a:solidFill>
                <a:schemeClr val="tx1"/>
              </a:solidFill>
            </a:endParaRP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</a:t>
            </a:r>
            <a:r>
              <a:rPr lang="it-IT" altLang="ko-KR" sz="1600" dirty="0" smtClean="0">
                <a:solidFill>
                  <a:schemeClr val="tx1"/>
                </a:solidFill>
              </a:rPr>
              <a:t>type Person = (String, Int)</a:t>
            </a:r>
            <a:endParaRPr lang="it-IT" altLang="ko-KR" sz="1600" dirty="0">
              <a:solidFill>
                <a:schemeClr val="tx1"/>
              </a:solidFill>
            </a:endParaRP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</a:t>
            </a:r>
            <a:r>
              <a:rPr lang="it-IT" altLang="ko-KR" sz="1600" dirty="0" smtClean="0">
                <a:solidFill>
                  <a:schemeClr val="tx1"/>
                </a:solidFill>
              </a:rPr>
              <a:t>type Ftype = String =&gt; Int     //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표현식</a:t>
            </a:r>
            <a:endParaRPr lang="it-IT" altLang="ko-KR" sz="1600" dirty="0">
              <a:solidFill>
                <a:schemeClr val="tx1"/>
              </a:solidFill>
            </a:endParaRP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val </a:t>
            </a:r>
            <a:r>
              <a:rPr lang="en-US" altLang="ko-KR" sz="1600" dirty="0" smtClean="0">
                <a:solidFill>
                  <a:schemeClr val="tx1"/>
                </a:solidFill>
              </a:rPr>
              <a:t>name: Name = “</a:t>
            </a:r>
            <a:r>
              <a:rPr lang="ko-KR" altLang="en-US" sz="1600" dirty="0" smtClean="0">
                <a:solidFill>
                  <a:schemeClr val="tx1"/>
                </a:solidFill>
              </a:rPr>
              <a:t>홍길동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</a:t>
            </a:r>
            <a:r>
              <a:rPr lang="it-IT" altLang="ko-KR" sz="1600" dirty="0" smtClean="0">
                <a:solidFill>
                  <a:schemeClr val="tx1"/>
                </a:solidFill>
              </a:rPr>
              <a:t>cala</a:t>
            </a:r>
            <a:r>
              <a:rPr lang="it-IT" altLang="ko-KR" sz="1600" dirty="0">
                <a:solidFill>
                  <a:schemeClr val="tx1"/>
                </a:solidFill>
              </a:rPr>
              <a:t>&gt; val person: Person = </a:t>
            </a:r>
            <a:r>
              <a:rPr lang="it-IT" altLang="ko-KR" sz="1600" dirty="0" smtClean="0">
                <a:solidFill>
                  <a:schemeClr val="tx1"/>
                </a:solidFill>
              </a:rPr>
              <a:t>("</a:t>
            </a:r>
            <a:r>
              <a:rPr lang="it-IT" altLang="ko-KR" sz="1600" dirty="0">
                <a:solidFill>
                  <a:schemeClr val="tx1"/>
                </a:solidFill>
              </a:rPr>
              <a:t>korea",    24)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</a:t>
            </a:r>
            <a:r>
              <a:rPr lang="it-IT" altLang="ko-KR" sz="1600" dirty="0" smtClean="0">
                <a:solidFill>
                  <a:schemeClr val="tx1"/>
                </a:solidFill>
              </a:rPr>
              <a:t>val f:Ftype = text =&gt; text.toInt</a:t>
            </a:r>
          </a:p>
        </p:txBody>
      </p:sp>
    </p:spTree>
    <p:extLst>
      <p:ext uri="{BB962C8B-B14F-4D97-AF65-F5344CB8AC3E}">
        <p14:creationId xmlns:p14="http://schemas.microsoft.com/office/powerpoint/2010/main" val="10237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조건문 </a:t>
            </a:r>
            <a:r>
              <a:rPr lang="en-US" altLang="ko-KR" smtClean="0"/>
              <a:t>: if / else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반복문 </a:t>
            </a:r>
            <a:r>
              <a:rPr lang="en-US" altLang="ko-KR" smtClean="0"/>
              <a:t>: for, while, do while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970372" y="1923809"/>
            <a:ext cx="5541264" cy="4467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for ( x &lt;- 1 to 10 )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for ( x &lt;- 1 until 10 )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>
                <a:solidFill>
                  <a:schemeClr val="tx1"/>
                </a:solidFill>
              </a:rPr>
              <a:t>조건이 있는 </a:t>
            </a:r>
            <a:r>
              <a:rPr lang="ko-KR" altLang="en-US" sz="1600" dirty="0" err="1">
                <a:solidFill>
                  <a:schemeClr val="tx1"/>
                </a:solidFill>
              </a:rPr>
              <a:t>반복문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for </a:t>
            </a:r>
            <a:r>
              <a:rPr lang="en-US" altLang="ko-KR" sz="1600" dirty="0">
                <a:solidFill>
                  <a:schemeClr val="tx1"/>
                </a:solidFill>
              </a:rPr>
              <a:t>( i &lt;- 1 to 10 ) if ( i % 2 == 0 )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(i)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lst</a:t>
            </a:r>
            <a:r>
              <a:rPr lang="en-US" altLang="ko-KR" sz="1600" dirty="0">
                <a:solidFill>
                  <a:schemeClr val="tx1"/>
                </a:solidFill>
              </a:rPr>
              <a:t> = (10 to 100 by 10).</a:t>
            </a:r>
            <a:r>
              <a:rPr lang="en-US" altLang="ko-KR" sz="1600" dirty="0" err="1">
                <a:solidFill>
                  <a:schemeClr val="tx1"/>
                </a:solidFill>
              </a:rPr>
              <a:t>toList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for ( (</a:t>
            </a:r>
            <a:r>
              <a:rPr lang="en-US" altLang="ko-KR" sz="1600" dirty="0" err="1">
                <a:solidFill>
                  <a:schemeClr val="tx1"/>
                </a:solidFill>
              </a:rPr>
              <a:t>num</a:t>
            </a:r>
            <a:r>
              <a:rPr lang="en-US" altLang="ko-KR" sz="1600" dirty="0">
                <a:solidFill>
                  <a:schemeClr val="tx1"/>
                </a:solidFill>
              </a:rPr>
              <a:t>, index) &lt;- </a:t>
            </a:r>
            <a:r>
              <a:rPr lang="en-US" altLang="ko-KR" sz="1600" dirty="0" err="1">
                <a:solidFill>
                  <a:schemeClr val="tx1"/>
                </a:solidFill>
              </a:rPr>
              <a:t>lst.zipWithIndex</a:t>
            </a:r>
            <a:r>
              <a:rPr lang="en-US" altLang="ko-KR" sz="1600" dirty="0">
                <a:solidFill>
                  <a:schemeClr val="tx1"/>
                </a:solidFill>
              </a:rPr>
              <a:t> 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s"$index</a:t>
            </a:r>
            <a:r>
              <a:rPr lang="en-US" altLang="ko-KR" sz="1600" dirty="0">
                <a:solidFill>
                  <a:schemeClr val="tx1"/>
                </a:solidFill>
              </a:rPr>
              <a:t> : $</a:t>
            </a:r>
            <a:r>
              <a:rPr lang="en-US" altLang="ko-KR" sz="1600" dirty="0" err="1">
                <a:solidFill>
                  <a:schemeClr val="tx1"/>
                </a:solidFill>
              </a:rPr>
              <a:t>num</a:t>
            </a:r>
            <a:r>
              <a:rPr lang="en-US" altLang="ko-KR" sz="1600" dirty="0">
                <a:solidFill>
                  <a:schemeClr val="tx1"/>
                </a:solidFill>
              </a:rPr>
              <a:t>")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8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이중 </a:t>
            </a:r>
            <a:r>
              <a:rPr lang="en-US" altLang="ko-KR" smtClean="0"/>
              <a:t>for</a:t>
            </a:r>
            <a:r>
              <a:rPr lang="ko-KR" altLang="en-US" smtClean="0"/>
              <a:t>문 </a:t>
            </a:r>
            <a:r>
              <a:rPr lang="en-US" altLang="ko-KR" smtClean="0"/>
              <a:t>: </a:t>
            </a:r>
            <a:r>
              <a:rPr lang="ko-KR" altLang="en-US" smtClean="0"/>
              <a:t>하나의 </a:t>
            </a:r>
            <a:r>
              <a:rPr lang="en-US" altLang="ko-KR" smtClean="0"/>
              <a:t>for</a:t>
            </a:r>
            <a:r>
              <a:rPr lang="ko-KR" altLang="en-US" smtClean="0"/>
              <a:t>문안에 한번의 조건이 끝났을 때 다음 조건을 같이 넣어 줍니다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896799" y="1477630"/>
            <a:ext cx="5541264" cy="1822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for (x &lt;- 1 until 5 ; y &lt;- 1 until 5)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print(x +" * " + y +" = " + x*y +"|")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6" y="987972"/>
            <a:ext cx="11391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함수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변수와 마찬가지로 </a:t>
            </a:r>
            <a:r>
              <a:rPr lang="en-US" altLang="ko-KR" smtClean="0"/>
              <a:t>: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이용해 반환 자료형을 정의하며 반환 자료형이 함수의 자료형을 결정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Unit</a:t>
            </a:r>
            <a:r>
              <a:rPr lang="ko-KR" altLang="en-US" smtClean="0"/>
              <a:t>은 자바의 </a:t>
            </a:r>
            <a:r>
              <a:rPr lang="en-US" altLang="ko-KR" smtClean="0"/>
              <a:t>void </a:t>
            </a:r>
            <a:r>
              <a:rPr lang="ko-KR" altLang="en-US" smtClean="0"/>
              <a:t>자료형과 같습니다</a:t>
            </a:r>
            <a:r>
              <a:rPr lang="en-US" altLang="ko-KR" smtClean="0"/>
              <a:t>. (</a:t>
            </a:r>
            <a:r>
              <a:rPr lang="ko-KR" altLang="en-US" smtClean="0"/>
              <a:t>반환 결과가 없는 함수에 붙는 자료형</a:t>
            </a:r>
            <a:r>
              <a:rPr lang="en-US" altLang="ko-KR" smtClean="0"/>
              <a:t>)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반환 값이 있을 때에도 반환 자료형을 생략하는게 가능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명시적으로 </a:t>
            </a:r>
            <a:r>
              <a:rPr lang="en-US" altLang="ko-KR" smtClean="0"/>
              <a:t>return </a:t>
            </a:r>
            <a:r>
              <a:rPr lang="ko-KR" altLang="en-US" smtClean="0"/>
              <a:t>을 사용하는 경우</a:t>
            </a:r>
            <a:r>
              <a:rPr lang="en-US" altLang="ko-KR" smtClean="0"/>
              <a:t>, </a:t>
            </a:r>
            <a:r>
              <a:rPr lang="ko-KR" altLang="en-US" smtClean="0"/>
              <a:t> 함수 선언하는 곳에도 반환 자료형을 명시해야 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반환 자료형을 명시한 경우 다른 자료형을 반환하려고 하면 에러가 발생합니다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255986" y="2910532"/>
            <a:ext cx="8565931" cy="9701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 def   </a:t>
            </a:r>
            <a:r>
              <a:rPr lang="ko-KR" altLang="en-US" sz="1600">
                <a:solidFill>
                  <a:srgbClr val="C00000"/>
                </a:solidFill>
              </a:rPr>
              <a:t>함수명</a:t>
            </a:r>
            <a:r>
              <a:rPr lang="en-US" altLang="ko-KR" sz="1600">
                <a:solidFill>
                  <a:srgbClr val="C00000"/>
                </a:solidFill>
              </a:rPr>
              <a:t>([</a:t>
            </a:r>
            <a:r>
              <a:rPr lang="ko-KR" altLang="en-US" sz="1600">
                <a:solidFill>
                  <a:srgbClr val="C00000"/>
                </a:solidFill>
              </a:rPr>
              <a:t>매개변수</a:t>
            </a:r>
            <a:r>
              <a:rPr lang="en-US" altLang="ko-KR" sz="1600">
                <a:solidFill>
                  <a:srgbClr val="C00000"/>
                </a:solidFill>
              </a:rPr>
              <a:t>]): [</a:t>
            </a:r>
            <a:r>
              <a:rPr lang="ko-KR" altLang="en-US" sz="1600">
                <a:solidFill>
                  <a:srgbClr val="C00000"/>
                </a:solidFill>
              </a:rPr>
              <a:t>반환 자료형</a:t>
            </a:r>
            <a:r>
              <a:rPr lang="en-US" altLang="ko-KR" sz="1600">
                <a:solidFill>
                  <a:srgbClr val="C00000"/>
                </a:solidFill>
              </a:rPr>
              <a:t>] =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//</a:t>
            </a:r>
            <a:r>
              <a:rPr lang="ko-KR" altLang="en-US" sz="1600">
                <a:solidFill>
                  <a:srgbClr val="C00000"/>
                </a:solidFill>
              </a:rPr>
              <a:t>구현할 로직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55986" y="4013075"/>
            <a:ext cx="4298732" cy="24111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 {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 err="1">
                <a:solidFill>
                  <a:schemeClr val="tx1"/>
                </a:solidFill>
              </a:rPr>
              <a:t>반환받은</a:t>
            </a:r>
            <a:r>
              <a:rPr lang="ko-KR" altLang="en-US" sz="1600" dirty="0">
                <a:solidFill>
                  <a:schemeClr val="tx1"/>
                </a:solidFill>
              </a:rPr>
              <a:t> 값 </a:t>
            </a:r>
            <a:r>
              <a:rPr lang="en-US" altLang="ko-KR" sz="1600" dirty="0">
                <a:solidFill>
                  <a:schemeClr val="tx1"/>
                </a:solidFill>
              </a:rPr>
              <a:t>: "+ name())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name ()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a = 10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a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48400" y="4084196"/>
            <a:ext cx="4298732" cy="1507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name ()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= </a:t>
            </a:r>
            <a:r>
              <a:rPr lang="en-US" altLang="ko-KR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a = 10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</a:rPr>
              <a:t> return </a:t>
            </a:r>
            <a:r>
              <a:rPr lang="en-US" altLang="ko-KR" sz="1600" dirty="0">
                <a:solidFill>
                  <a:schemeClr val="tx1"/>
                </a:solidFill>
              </a:rPr>
              <a:t>a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48400" y="5794998"/>
            <a:ext cx="4298732" cy="672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 def  sum(a: Int, b: Int) : Int = a + b</a:t>
            </a:r>
            <a:endParaRPr lang="it-IT" altLang="ko-KR" sz="16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</a:t>
            </a:r>
            <a:r>
              <a:rPr lang="en-US" altLang="ko-KR" b="1" dirty="0"/>
              <a:t>(</a:t>
            </a:r>
            <a:r>
              <a:rPr lang="en-US" altLang="ko-KR" b="1" dirty="0" smtClean="0"/>
              <a:t>Scalar)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스칼라는 </a:t>
            </a:r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ko-KR" altLang="en-US" dirty="0" err="1"/>
              <a:t>마틴</a:t>
            </a:r>
            <a:r>
              <a:rPr lang="ko-KR" altLang="en-US" dirty="0"/>
              <a:t> </a:t>
            </a:r>
            <a:r>
              <a:rPr lang="ko-KR" altLang="en-US" dirty="0" err="1"/>
              <a:t>오더스키</a:t>
            </a:r>
            <a:r>
              <a:rPr lang="en-US" altLang="ko-KR" dirty="0"/>
              <a:t>(Martin </a:t>
            </a:r>
            <a:r>
              <a:rPr lang="en-US" altLang="ko-KR" dirty="0" err="1"/>
              <a:t>Odersky</a:t>
            </a:r>
            <a:r>
              <a:rPr lang="en-US" altLang="ko-KR" dirty="0"/>
              <a:t>)</a:t>
            </a:r>
            <a:r>
              <a:rPr lang="ko-KR" altLang="en-US" dirty="0"/>
              <a:t>가 발표한 객체 지향 언어의 특징과 함수형 언어의 특징을 함께 가지는 다중 패러다임 프로그래밍 언어입니다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스칼라는 </a:t>
            </a:r>
            <a:r>
              <a:rPr lang="ko-KR" altLang="en-US" dirty="0" err="1"/>
              <a:t>자바가상머신</a:t>
            </a:r>
            <a:r>
              <a:rPr lang="en-US" altLang="ko-KR" dirty="0"/>
              <a:t>(JVM)</a:t>
            </a:r>
            <a:r>
              <a:rPr lang="ko-KR" altLang="en-US" dirty="0"/>
              <a:t>에서 동작하는 </a:t>
            </a:r>
            <a:r>
              <a:rPr lang="en-US" altLang="ko-KR" dirty="0"/>
              <a:t>JVML</a:t>
            </a:r>
            <a:r>
              <a:rPr lang="ko-KR" altLang="en-US" dirty="0"/>
              <a:t>언어 입니다</a:t>
            </a:r>
            <a:r>
              <a:rPr lang="en-US" altLang="ko-KR" dirty="0"/>
              <a:t>. JVML(Java Virtual Machine Language) </a:t>
            </a:r>
            <a:r>
              <a:rPr lang="ko-KR" altLang="en-US" dirty="0"/>
              <a:t>언어는 </a:t>
            </a:r>
            <a:r>
              <a:rPr lang="ko-KR" altLang="en-US" dirty="0" err="1"/>
              <a:t>자바가상머신</a:t>
            </a:r>
            <a:r>
              <a:rPr lang="ko-KR" altLang="en-US" dirty="0"/>
              <a:t> 위에서 동작하는 언어들로 </a:t>
            </a:r>
            <a:r>
              <a:rPr lang="en-US" altLang="ko-KR" dirty="0" err="1"/>
              <a:t>scala</a:t>
            </a:r>
            <a:r>
              <a:rPr lang="en-US" altLang="ko-KR" dirty="0"/>
              <a:t>, </a:t>
            </a:r>
            <a:r>
              <a:rPr lang="en-US" altLang="ko-KR" dirty="0" err="1"/>
              <a:t>kotlin</a:t>
            </a:r>
            <a:r>
              <a:rPr lang="en-US" altLang="ko-KR" dirty="0"/>
              <a:t>, Groovy </a:t>
            </a:r>
            <a:r>
              <a:rPr lang="ko-KR" altLang="en-US" dirty="0"/>
              <a:t>등</a:t>
            </a:r>
            <a:r>
              <a:rPr lang="en-US" altLang="ko-KR" dirty="0"/>
              <a:t>1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자바 가상 머신 위에서 동작하기 때문에 자바의 모든 라이브러리를 사용할 수 있습니다</a:t>
            </a:r>
            <a:r>
              <a:rPr lang="en-US" altLang="ko-KR" dirty="0"/>
              <a:t>. </a:t>
            </a:r>
            <a:r>
              <a:rPr lang="ko-KR" altLang="en-US" dirty="0"/>
              <a:t>스칼라는 스칼라 컴파일러를 통해 스칼라 코드를 바이트 코드로 변환하고</a:t>
            </a:r>
            <a:r>
              <a:rPr lang="en-US" altLang="ko-KR" dirty="0"/>
              <a:t>, </a:t>
            </a:r>
            <a:r>
              <a:rPr lang="ko-KR" altLang="en-US" dirty="0"/>
              <a:t>바이트 코드는 </a:t>
            </a:r>
            <a:r>
              <a:rPr lang="en-US" altLang="ko-KR" dirty="0"/>
              <a:t>JVM </a:t>
            </a:r>
            <a:r>
              <a:rPr lang="ko-KR" altLang="en-US" dirty="0"/>
              <a:t>상에서 자바와 동일하게 실행됩니다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2" y="2828560"/>
            <a:ext cx="38290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4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스칼라에서는 함수 인자의 타입을 명시해야 한다</a:t>
            </a:r>
            <a:r>
              <a:rPr lang="en-US" altLang="ko-KR" dirty="0"/>
              <a:t>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인자가 없는 함수의 경우 </a:t>
            </a:r>
            <a:r>
              <a:rPr lang="ko-KR" altLang="en-US" dirty="0" err="1"/>
              <a:t>호출시</a:t>
            </a:r>
            <a:r>
              <a:rPr lang="ko-KR" altLang="en-US" dirty="0"/>
              <a:t> 괄호를 생략할 수도 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9536" y="1973930"/>
            <a:ext cx="4439412" cy="1327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dirty="0">
                <a:solidFill>
                  <a:schemeClr val="tx1"/>
                </a:solidFill>
              </a:rPr>
              <a:t>scala&gt; def addOne(m: Int): Int = m + </a:t>
            </a:r>
            <a:r>
              <a:rPr lang="it-IT" altLang="ko-KR" sz="1600" dirty="0" smtClean="0">
                <a:solidFill>
                  <a:schemeClr val="tx1"/>
                </a:solidFill>
              </a:rPr>
              <a:t>1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val three = addOne(2)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def three() = 1 + 2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three()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</a:t>
            </a:r>
            <a:r>
              <a:rPr lang="it-IT" altLang="ko-KR" sz="1600" dirty="0" smtClean="0">
                <a:solidFill>
                  <a:schemeClr val="tx1"/>
                </a:solidFill>
              </a:rPr>
              <a:t>three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3556110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이름 없는 함수를 만들 수 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이름 없는 함수를 다른 함수나 식에 넘기거나 </a:t>
            </a:r>
            <a:r>
              <a:rPr lang="en-US" altLang="ko-KR" dirty="0" err="1"/>
              <a:t>val</a:t>
            </a:r>
            <a:r>
              <a:rPr lang="ko-KR" altLang="en-US" dirty="0"/>
              <a:t>에 저장할 수도 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함수가 여러 식으로 이루어진 경우</a:t>
            </a:r>
            <a:r>
              <a:rPr lang="en-US" altLang="ko-KR" dirty="0"/>
              <a:t>, {}</a:t>
            </a:r>
            <a:r>
              <a:rPr lang="ko-KR" altLang="en-US" dirty="0"/>
              <a:t>를 사용해 이를 위한 공간을 만들 수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59536" y="4646792"/>
            <a:ext cx="4439412" cy="1327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dirty="0">
                <a:solidFill>
                  <a:schemeClr val="tx1"/>
                </a:solidFill>
              </a:rPr>
              <a:t>scala&gt; (x: Int) =&gt; x + 1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</a:t>
            </a:r>
            <a:r>
              <a:rPr lang="ko-KR" altLang="en-US" sz="1600" dirty="0">
                <a:solidFill>
                  <a:schemeClr val="tx1"/>
                </a:solidFill>
              </a:rPr>
              <a:t>인터프리터가 부여한 이름</a:t>
            </a:r>
            <a:r>
              <a:rPr lang="en-US" altLang="ko-KR" sz="1600" dirty="0">
                <a:solidFill>
                  <a:schemeClr val="tx1"/>
                </a:solidFill>
              </a:rPr>
              <a:t>(1)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val addOne = (x: Int) =&gt; x + 1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addOne(1)</a:t>
            </a:r>
          </a:p>
          <a:p>
            <a:r>
              <a:rPr lang="it-IT" altLang="ko-KR" sz="1600" dirty="0" smtClean="0">
                <a:solidFill>
                  <a:schemeClr val="tx1"/>
                </a:solidFill>
              </a:rPr>
              <a:t> 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23906" y="4662969"/>
            <a:ext cx="4439412" cy="1976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dirty="0" smtClean="0">
                <a:solidFill>
                  <a:schemeClr val="tx1"/>
                </a:solidFill>
              </a:rPr>
              <a:t>scala</a:t>
            </a:r>
            <a:r>
              <a:rPr lang="it-IT" altLang="ko-KR" sz="1600" dirty="0">
                <a:solidFill>
                  <a:schemeClr val="tx1"/>
                </a:solidFill>
              </a:rPr>
              <a:t>&gt; def timesTwo(i: Int): Int = {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println("hello world")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i * 2</a:t>
            </a:r>
          </a:p>
          <a:p>
            <a:r>
              <a:rPr lang="it-IT" altLang="ko-KR" sz="1600" dirty="0" smtClean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{ i: Int =&gt;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println("hello world")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i * 2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3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인자의 일부만 사용해 호출하기</a:t>
            </a:r>
            <a:r>
              <a:rPr lang="en-US" altLang="ko-KR" dirty="0"/>
              <a:t>(</a:t>
            </a:r>
            <a:r>
              <a:rPr lang="ko-KR" altLang="en-US" dirty="0"/>
              <a:t>부분 적용</a:t>
            </a:r>
            <a:r>
              <a:rPr lang="en-US" altLang="ko-KR" dirty="0"/>
              <a:t>, Partial application)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함수 </a:t>
            </a:r>
            <a:r>
              <a:rPr lang="ko-KR" altLang="en-US" dirty="0" err="1"/>
              <a:t>호출시</a:t>
            </a:r>
            <a:r>
              <a:rPr lang="ko-KR" altLang="en-US" dirty="0"/>
              <a:t> 밑줄</a:t>
            </a:r>
            <a:r>
              <a:rPr lang="en-US" altLang="ko-KR" dirty="0"/>
              <a:t>(_)</a:t>
            </a:r>
            <a:r>
              <a:rPr lang="ko-KR" altLang="en-US" dirty="0"/>
              <a:t>을 사용해 일부만 적용할 수 있다</a:t>
            </a:r>
            <a:r>
              <a:rPr lang="en-US" altLang="ko-KR" dirty="0"/>
              <a:t>. </a:t>
            </a:r>
            <a:r>
              <a:rPr lang="ko-KR" altLang="en-US" dirty="0"/>
              <a:t>그렇게 하면 새로운 함수를 얻는다</a:t>
            </a:r>
            <a:r>
              <a:rPr lang="en-US" altLang="ko-KR" dirty="0"/>
              <a:t>. </a:t>
            </a:r>
            <a:r>
              <a:rPr lang="ko-KR" altLang="en-US" dirty="0"/>
              <a:t>스칼라에서 밑줄은 문맥에 따라 의미가 다르다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보통 </a:t>
            </a:r>
            <a:r>
              <a:rPr lang="ko-KR" altLang="en-US" dirty="0"/>
              <a:t>이름 없는 마법의 문자로 생각해도 된다</a:t>
            </a:r>
            <a:r>
              <a:rPr lang="en-US" altLang="ko-KR" dirty="0"/>
              <a:t>. `{ _ + 2 }` </a:t>
            </a:r>
            <a:r>
              <a:rPr lang="ko-KR" altLang="en-US" dirty="0"/>
              <a:t>이라는 문맥에서 밑줄은 이름이 없는 매개변수를 가리킨다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인자 중에서 원하는 어떤 것이든 부분 적용이 가능하다</a:t>
            </a:r>
            <a:r>
              <a:rPr lang="en-US" altLang="ko-KR" dirty="0"/>
              <a:t>. </a:t>
            </a:r>
            <a:r>
              <a:rPr lang="ko-KR" altLang="en-US" dirty="0"/>
              <a:t>꼭 맨 마지막 위치가 아니라도 아무 곳에서 밑줄을 넣을 수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258121" y="3126661"/>
            <a:ext cx="8878824" cy="1460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dirty="0">
                <a:solidFill>
                  <a:schemeClr val="tx1"/>
                </a:solidFill>
              </a:rPr>
              <a:t>scala&gt; def adder(m: Int, n: Int) = m + n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val add2 = adder(2, _:Int)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add2(3)</a:t>
            </a:r>
          </a:p>
        </p:txBody>
      </p:sp>
    </p:spTree>
    <p:extLst>
      <p:ext uri="{BB962C8B-B14F-4D97-AF65-F5344CB8AC3E}">
        <p14:creationId xmlns:p14="http://schemas.microsoft.com/office/powerpoint/2010/main" val="32075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/>
              <a:t>커리</a:t>
            </a:r>
            <a:r>
              <a:rPr lang="ko-KR" altLang="en-US" dirty="0"/>
              <a:t> 함수</a:t>
            </a:r>
            <a:r>
              <a:rPr lang="en-US" altLang="ko-KR" dirty="0"/>
              <a:t>(Curried functions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함수의 </a:t>
            </a:r>
            <a:r>
              <a:rPr lang="ko-KR" altLang="en-US" dirty="0" err="1"/>
              <a:t>인자중</a:t>
            </a:r>
            <a:r>
              <a:rPr lang="ko-KR" altLang="en-US" dirty="0"/>
              <a:t> 일부를 적용하고</a:t>
            </a:r>
            <a:r>
              <a:rPr lang="en-US" altLang="ko-KR" dirty="0"/>
              <a:t>, </a:t>
            </a:r>
            <a:r>
              <a:rPr lang="ko-KR" altLang="en-US" dirty="0"/>
              <a:t>나머지는 나중에 적용하게 남겨두는 </a:t>
            </a:r>
            <a:r>
              <a:rPr lang="ko-KR" altLang="en-US" dirty="0" smtClean="0"/>
              <a:t> </a:t>
            </a:r>
            <a:r>
              <a:rPr lang="ko-KR" altLang="en-US" dirty="0"/>
              <a:t>경우가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25074" y="1720653"/>
            <a:ext cx="6150864" cy="2828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>
                <a:solidFill>
                  <a:schemeClr val="tx1"/>
                </a:solidFill>
              </a:rPr>
              <a:t>두 수를 곱하는 </a:t>
            </a:r>
            <a:r>
              <a:rPr lang="ko-KR" altLang="en-US" sz="1600" dirty="0" err="1">
                <a:solidFill>
                  <a:schemeClr val="tx1"/>
                </a:solidFill>
              </a:rPr>
              <a:t>곱셈기를</a:t>
            </a:r>
            <a:r>
              <a:rPr lang="ko-KR" altLang="en-US" sz="1600" dirty="0">
                <a:solidFill>
                  <a:schemeClr val="tx1"/>
                </a:solidFill>
              </a:rPr>
              <a:t> 만들 수 있는 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>
                <a:solidFill>
                  <a:schemeClr val="tx1"/>
                </a:solidFill>
              </a:rPr>
              <a:t>첫 </a:t>
            </a:r>
            <a:r>
              <a:rPr lang="ko-KR" altLang="en-US" sz="1600" dirty="0" err="1">
                <a:solidFill>
                  <a:schemeClr val="tx1"/>
                </a:solidFill>
              </a:rPr>
              <a:t>호출시</a:t>
            </a:r>
            <a:r>
              <a:rPr lang="ko-KR" altLang="en-US" sz="1600" dirty="0">
                <a:solidFill>
                  <a:schemeClr val="tx1"/>
                </a:solidFill>
              </a:rPr>
              <a:t> 승수를 지정하고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나중에 피승수를 지정할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multiply(m: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)(n: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= m * n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multiply: (m: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)(n: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multiply(2)(3)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</a:rPr>
              <a:t>첫 인자를 채워 넣고 </a:t>
            </a:r>
            <a:r>
              <a:rPr lang="ko-KR" altLang="en-US" sz="1600" dirty="0" err="1">
                <a:solidFill>
                  <a:schemeClr val="tx1"/>
                </a:solidFill>
              </a:rPr>
              <a:t>두번째</a:t>
            </a:r>
            <a:r>
              <a:rPr lang="ko-KR" altLang="en-US" sz="1600" dirty="0">
                <a:solidFill>
                  <a:schemeClr val="tx1"/>
                </a:solidFill>
              </a:rPr>
              <a:t> 인자를 부분적용 할 수도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timesTwo</a:t>
            </a:r>
            <a:r>
              <a:rPr lang="en-US" altLang="ko-KR" sz="1600" dirty="0">
                <a:solidFill>
                  <a:schemeClr val="tx1"/>
                </a:solidFill>
              </a:rPr>
              <a:t> = multiply(2) _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chemeClr val="tx1"/>
                </a:solidFill>
              </a:rPr>
              <a:t>timesTwo</a:t>
            </a:r>
            <a:r>
              <a:rPr lang="en-US" altLang="ko-KR" sz="1600" dirty="0">
                <a:solidFill>
                  <a:schemeClr val="tx1"/>
                </a:solidFill>
              </a:rPr>
              <a:t>(3)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42154" y="3514282"/>
            <a:ext cx="6150864" cy="3109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thisYear</a:t>
            </a:r>
            <a:r>
              <a:rPr lang="en-US" altLang="ko-KR" sz="1600" dirty="0">
                <a:solidFill>
                  <a:schemeClr val="tx1"/>
                </a:solidFill>
              </a:rPr>
              <a:t> = 2019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fixedValueFunction</a:t>
            </a:r>
            <a:r>
              <a:rPr lang="en-US" altLang="ko-KR" sz="1600" dirty="0">
                <a:solidFill>
                  <a:schemeClr val="tx1"/>
                </a:solidFill>
              </a:rPr>
              <a:t> = go(</a:t>
            </a:r>
            <a:r>
              <a:rPr lang="en-US" altLang="ko-KR" sz="1600" dirty="0" err="1">
                <a:solidFill>
                  <a:schemeClr val="tx1"/>
                </a:solidFill>
              </a:rPr>
              <a:t>thisYear</a:t>
            </a:r>
            <a:r>
              <a:rPr lang="en-US" altLang="ko-KR" sz="1600" dirty="0">
                <a:solidFill>
                  <a:schemeClr val="tx1"/>
                </a:solidFill>
              </a:rPr>
              <a:t>, _: String)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fixedValueFunction</a:t>
            </a:r>
            <a:r>
              <a:rPr lang="en-US" altLang="ko-KR" sz="1600" dirty="0">
                <a:solidFill>
                  <a:schemeClr val="tx1"/>
                </a:solidFill>
              </a:rPr>
              <a:t>("test1")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fixedValueFunction</a:t>
            </a:r>
            <a:r>
              <a:rPr lang="en-US" altLang="ko-KR" sz="1600" dirty="0">
                <a:solidFill>
                  <a:schemeClr val="tx1"/>
                </a:solidFill>
              </a:rPr>
              <a:t>("test2")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fixedValueFunction</a:t>
            </a:r>
            <a:r>
              <a:rPr lang="en-US" altLang="ko-KR" sz="1600" dirty="0">
                <a:solidFill>
                  <a:schemeClr val="tx1"/>
                </a:solidFill>
              </a:rPr>
              <a:t>("test3")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go(</a:t>
            </a:r>
            <a:r>
              <a:rPr lang="en-US" altLang="ko-KR" sz="1600" dirty="0" err="1">
                <a:solidFill>
                  <a:schemeClr val="tx1"/>
                </a:solidFill>
              </a:rPr>
              <a:t>thisYear:Int</a:t>
            </a:r>
            <a:r>
              <a:rPr lang="en-US" altLang="ko-KR" sz="1600" dirty="0">
                <a:solidFill>
                  <a:schemeClr val="tx1"/>
                </a:solidFill>
              </a:rPr>
              <a:t>, string: String)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(string + ":" + </a:t>
            </a:r>
            <a:r>
              <a:rPr lang="en-US" altLang="ko-KR" sz="1600" dirty="0" err="1">
                <a:solidFill>
                  <a:schemeClr val="tx1"/>
                </a:solidFill>
              </a:rPr>
              <a:t>thisYear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=&gt;</a:t>
            </a:r>
            <a:r>
              <a:rPr lang="ko-KR" altLang="en-US" dirty="0" smtClean="0"/>
              <a:t>를 이용한 함수 </a:t>
            </a:r>
            <a:r>
              <a:rPr lang="ko-KR" altLang="en-US" dirty="0" err="1" smtClean="0"/>
              <a:t>표현식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스칼라 컴파일러는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보면 실제로는 </a:t>
            </a:r>
            <a:r>
              <a:rPr lang="en-US" altLang="ko-KR" dirty="0" smtClean="0"/>
              <a:t>Function </a:t>
            </a:r>
            <a:r>
              <a:rPr lang="ko-KR" altLang="en-US" dirty="0" smtClean="0"/>
              <a:t>객체로 선언합니다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스칼라는 매개변수가 하나면 </a:t>
            </a:r>
            <a:r>
              <a:rPr lang="en-US" altLang="ko-KR" dirty="0" smtClean="0"/>
              <a:t>Function1, </a:t>
            </a:r>
            <a:r>
              <a:rPr lang="ko-KR" altLang="en-US" dirty="0" err="1" smtClean="0"/>
              <a:t>두개면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Function2,  …22</a:t>
            </a:r>
            <a:r>
              <a:rPr lang="ko-KR" altLang="en-US" dirty="0" smtClean="0"/>
              <a:t>개까지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을 상속 하는 </a:t>
            </a:r>
            <a:r>
              <a:rPr lang="ko-KR" altLang="en-US" dirty="0" err="1" smtClean="0"/>
              <a:t>트레이트를</a:t>
            </a:r>
            <a:r>
              <a:rPr lang="ko-KR" altLang="en-US" dirty="0" smtClean="0"/>
              <a:t> 제공합니다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120563" y="2384022"/>
            <a:ext cx="8878824" cy="534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600" dirty="0">
                <a:solidFill>
                  <a:schemeClr val="tx1"/>
                </a:solidFill>
              </a:rPr>
              <a:t>def functionAsValue = (y: Int) =&gt; y+10 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20563" y="3509438"/>
            <a:ext cx="8878824" cy="1062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functionAsValue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=&gt;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= new Function1(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 apply(y: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= y + 10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630615" y="3001108"/>
            <a:ext cx="386862" cy="375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93323" y="3018637"/>
            <a:ext cx="447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아래와 같이 컴파일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변수에 함수 넣기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명시적으로 함수가 기대되지 않는 곳에서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연산자를 이용해 매개변수가 필요한 함수를 대입하였을 때 에러가 발생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객체화되어 있지 않는 함수를 바로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에 대입하면 에러 발생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182297" y="2044053"/>
            <a:ext cx="8878824" cy="19886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600" dirty="0">
                <a:solidFill>
                  <a:schemeClr val="tx1"/>
                </a:solidFill>
              </a:rPr>
              <a:t>object EX {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def main(args: Array[String]): Unit = {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    val g = f _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    println(f(1))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def f(i: Int) = i   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20563" y="4634853"/>
            <a:ext cx="3556945" cy="534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600" dirty="0">
                <a:solidFill>
                  <a:schemeClr val="tx1"/>
                </a:solidFill>
              </a:rPr>
              <a:t>val g: (Int =&gt; Int) = f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1359877" y="4170169"/>
            <a:ext cx="386862" cy="375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05002" y="4156767"/>
            <a:ext cx="447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표현식으로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96139" y="4634853"/>
            <a:ext cx="3556945" cy="1154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600" dirty="0">
                <a:solidFill>
                  <a:schemeClr val="tx1"/>
                </a:solidFill>
              </a:rPr>
              <a:t>val </a:t>
            </a:r>
            <a:r>
              <a:rPr lang="es-ES" altLang="ko-KR" sz="1600" dirty="0" smtClean="0">
                <a:solidFill>
                  <a:schemeClr val="tx1"/>
                </a:solidFill>
              </a:rPr>
              <a:t>g = f </a:t>
            </a:r>
            <a:r>
              <a:rPr lang="ko-KR" altLang="en-US" sz="1600" dirty="0" smtClean="0">
                <a:solidFill>
                  <a:schemeClr val="tx1"/>
                </a:solidFill>
              </a:rPr>
              <a:t>는</a:t>
            </a:r>
            <a:r>
              <a:rPr lang="es-E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그대로 두고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f </a:t>
            </a:r>
            <a:r>
              <a:rPr lang="ko-KR" altLang="en-US" sz="1600" dirty="0" smtClean="0">
                <a:solidFill>
                  <a:schemeClr val="tx1"/>
                </a:solidFill>
              </a:rPr>
              <a:t>를 선언할 때 </a:t>
            </a:r>
            <a:r>
              <a:rPr lang="en-US" altLang="ko-KR" sz="1600" dirty="0" smtClean="0">
                <a:solidFill>
                  <a:schemeClr val="tx1"/>
                </a:solidFill>
              </a:rPr>
              <a:t>=&gt;</a:t>
            </a:r>
            <a:r>
              <a:rPr lang="ko-KR" altLang="en-US" sz="1600" dirty="0" smtClean="0">
                <a:solidFill>
                  <a:schemeClr val="tx1"/>
                </a:solidFill>
              </a:rPr>
              <a:t>를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이용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s-ES" altLang="ko-KR" sz="1600" dirty="0">
                <a:solidFill>
                  <a:schemeClr val="tx1"/>
                </a:solidFill>
              </a:rPr>
              <a:t> def </a:t>
            </a:r>
            <a:r>
              <a:rPr lang="es-ES" altLang="ko-KR" sz="1600" dirty="0" smtClean="0">
                <a:solidFill>
                  <a:schemeClr val="tx1"/>
                </a:solidFill>
              </a:rPr>
              <a:t>f = (</a:t>
            </a:r>
            <a:r>
              <a:rPr lang="es-ES" altLang="ko-KR" sz="1600" dirty="0">
                <a:solidFill>
                  <a:schemeClr val="tx1"/>
                </a:solidFill>
              </a:rPr>
              <a:t>i: Int) </a:t>
            </a:r>
            <a:r>
              <a:rPr lang="es-ES" altLang="ko-KR" sz="1600" dirty="0" smtClean="0">
                <a:solidFill>
                  <a:schemeClr val="tx1"/>
                </a:solidFill>
              </a:rPr>
              <a:t>=&gt; </a:t>
            </a:r>
            <a:r>
              <a:rPr lang="es-ES" altLang="ko-KR" sz="1600" dirty="0">
                <a:solidFill>
                  <a:schemeClr val="tx1"/>
                </a:solidFill>
              </a:rPr>
              <a:t>i 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재귀 함수를 이용해 계산하는 </a:t>
            </a:r>
            <a:r>
              <a:rPr lang="ko-KR" altLang="en-US" dirty="0" err="1" smtClean="0"/>
              <a:t>함수식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182297" y="1830023"/>
            <a:ext cx="8878824" cy="3961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600" dirty="0">
                <a:solidFill>
                  <a:schemeClr val="tx1"/>
                </a:solidFill>
              </a:rPr>
              <a:t>object EX {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def main(args: Array[String]): Unit = {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    val result = calc(x =&gt; x * x, 2, 5)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    println(result)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def calc(f: Int =&gt; Int, start: Int, end: Int )  = {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  //</a:t>
            </a:r>
            <a:r>
              <a:rPr lang="ko-KR" altLang="en-US" sz="1600" dirty="0">
                <a:solidFill>
                  <a:schemeClr val="tx1"/>
                </a:solidFill>
              </a:rPr>
              <a:t>합계를 구하는 재귀 함수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  </a:t>
            </a:r>
            <a:r>
              <a:rPr lang="es-ES" altLang="ko-KR" sz="1600" dirty="0">
                <a:solidFill>
                  <a:schemeClr val="tx1"/>
                </a:solidFill>
              </a:rPr>
              <a:t>def loop(index: Int, sum:Int): Int = {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     if (index &gt; end ) sum  //</a:t>
            </a:r>
            <a:r>
              <a:rPr lang="ko-KR" altLang="en-US" sz="1600" dirty="0">
                <a:solidFill>
                  <a:schemeClr val="tx1"/>
                </a:solidFill>
              </a:rPr>
              <a:t>인덱스가 끝 값보다 크면 </a:t>
            </a:r>
            <a:r>
              <a:rPr lang="es-ES" altLang="ko-KR" sz="1600" dirty="0">
                <a:solidFill>
                  <a:schemeClr val="tx1"/>
                </a:solidFill>
              </a:rPr>
              <a:t>sum</a:t>
            </a:r>
            <a:r>
              <a:rPr lang="ko-KR" altLang="en-US" sz="1600" dirty="0">
                <a:solidFill>
                  <a:schemeClr val="tx1"/>
                </a:solidFill>
              </a:rPr>
              <a:t>을 반환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     </a:t>
            </a:r>
            <a:r>
              <a:rPr lang="es-ES" altLang="ko-KR" sz="1600" dirty="0">
                <a:solidFill>
                  <a:schemeClr val="tx1"/>
                </a:solidFill>
              </a:rPr>
              <a:t>else loop(index + 1, f(index) + sum) 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  }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  loop(start, 0) //</a:t>
            </a:r>
            <a:r>
              <a:rPr lang="ko-KR" altLang="en-US" sz="1600" dirty="0">
                <a:solidFill>
                  <a:schemeClr val="tx1"/>
                </a:solidFill>
              </a:rPr>
              <a:t>루프를 최초 호출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  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3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매개변수가 여러 개인 함수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77497" y="1396269"/>
            <a:ext cx="8878824" cy="24606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600" dirty="0">
                <a:solidFill>
                  <a:schemeClr val="tx1"/>
                </a:solidFill>
              </a:rPr>
              <a:t>object EX {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def main(args: Array[String]): Unit = {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    printlnStrings("string1", "string2", "string3");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def  printlnStrings(args: String*) = {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   for (arg &lt;- args) {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     println(arg);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}   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897" y="4040772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매개변수의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기본값 설정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77497" y="4560277"/>
            <a:ext cx="8878824" cy="17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600" dirty="0">
                <a:solidFill>
                  <a:schemeClr val="tx1"/>
                </a:solidFill>
              </a:rPr>
              <a:t>object EX {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def main(args: Array[String]): Unit = {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    println("</a:t>
            </a:r>
            <a:r>
              <a:rPr lang="ko-KR" altLang="en-US" sz="1600" dirty="0">
                <a:solidFill>
                  <a:schemeClr val="tx1"/>
                </a:solidFill>
              </a:rPr>
              <a:t>기본값은 </a:t>
            </a:r>
            <a:r>
              <a:rPr lang="en-US" altLang="ko-KR" sz="1600" dirty="0">
                <a:solidFill>
                  <a:schemeClr val="tx1"/>
                </a:solidFill>
              </a:rPr>
              <a:t>" +</a:t>
            </a:r>
            <a:r>
              <a:rPr lang="es-ES" altLang="ko-KR" sz="1600" dirty="0">
                <a:solidFill>
                  <a:schemeClr val="tx1"/>
                </a:solidFill>
              </a:rPr>
              <a:t>default()) 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   def  default(a: Int = 4, b: Int = 5) : Int = a+b   </a:t>
            </a:r>
          </a:p>
          <a:p>
            <a:r>
              <a:rPr lang="es-ES" altLang="ko-KR" sz="1600" dirty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a</a:t>
            </a:r>
            <a:r>
              <a:rPr lang="en-US" altLang="ko-KR" dirty="0" smtClean="0"/>
              <a:t>pply</a:t>
            </a:r>
            <a:r>
              <a:rPr lang="ko-KR" altLang="en-US" dirty="0" smtClean="0"/>
              <a:t>는 매번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이름을 적는 것을 피하기 위해 사용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변수를 받아 함수에 적용시켜 결과를 만들어내는 설정자와 같은 </a:t>
            </a:r>
            <a:r>
              <a:rPr lang="ko-KR" altLang="en-US" dirty="0" err="1" smtClean="0"/>
              <a:t>열할을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</a:t>
            </a:r>
            <a:r>
              <a:rPr lang="en-US" altLang="ko-KR" dirty="0" smtClean="0"/>
              <a:t>ew A(….)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a.method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형태 호출 대신 </a:t>
            </a:r>
            <a:r>
              <a:rPr lang="en-US" altLang="ko-KR" dirty="0" smtClean="0"/>
              <a:t>A(…)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a(…)</a:t>
            </a:r>
            <a:r>
              <a:rPr lang="ko-KR" altLang="en-US" dirty="0" smtClean="0"/>
              <a:t>와 같은 간결한 형태로 코드를 작성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apply()</a:t>
            </a:r>
            <a:r>
              <a:rPr lang="ko-KR" altLang="en-US" dirty="0" smtClean="0"/>
              <a:t>를 이용하면 </a:t>
            </a:r>
            <a:r>
              <a:rPr lang="ko-KR" altLang="en-US" dirty="0" err="1" smtClean="0"/>
              <a:t>생성자처럼</a:t>
            </a:r>
            <a:r>
              <a:rPr lang="ko-KR" altLang="en-US" dirty="0" smtClean="0"/>
              <a:t> 초기화하거나 클래스 안에 특정한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기본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지정하는 것을 편하게 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8370" y="2747438"/>
            <a:ext cx="8878824" cy="3160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class </a:t>
            </a:r>
            <a:r>
              <a:rPr lang="en-US" altLang="ko-KR" sz="1600" dirty="0" err="1">
                <a:solidFill>
                  <a:schemeClr val="tx1"/>
                </a:solidFill>
              </a:rPr>
              <a:t>SomeClass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apply(m: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 = method(m)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 method(i: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 = </a:t>
            </a:r>
            <a:r>
              <a:rPr lang="en-US" altLang="ko-KR" sz="1600" dirty="0" err="1">
                <a:solidFill>
                  <a:schemeClr val="tx1"/>
                </a:solidFill>
              </a:rPr>
              <a:t>i+i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method2(s: String) = 5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something = new </a:t>
            </a:r>
            <a:r>
              <a:rPr lang="en-US" altLang="ko-KR" sz="1600" dirty="0" err="1">
                <a:solidFill>
                  <a:schemeClr val="tx1"/>
                </a:solidFill>
              </a:rPr>
              <a:t>SomeClass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somethin</a:t>
            </a:r>
            <a:r>
              <a:rPr lang="en-US" altLang="ko-KR" sz="1600" dirty="0">
                <a:solidFill>
                  <a:schemeClr val="tx1"/>
                </a:solidFill>
              </a:rPr>
              <a:t>(2))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    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127607" y="2028455"/>
            <a:ext cx="6668239" cy="2658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Sample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case class Person(</a:t>
            </a:r>
            <a:r>
              <a:rPr lang="en-US" altLang="ko-KR" sz="1600" dirty="0" err="1">
                <a:solidFill>
                  <a:schemeClr val="tx1"/>
                </a:solidFill>
              </a:rPr>
              <a:t>name:String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implicit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stringToPerson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name:String</a:t>
            </a:r>
            <a:r>
              <a:rPr lang="en-US" altLang="ko-KR" sz="1600" dirty="0">
                <a:solidFill>
                  <a:schemeClr val="tx1"/>
                </a:solidFill>
              </a:rPr>
              <a:t>) : Person = Person(name)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sayHello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p:Person</a:t>
            </a:r>
            <a:r>
              <a:rPr lang="en-US" altLang="ko-KR" sz="1600" dirty="0">
                <a:solidFill>
                  <a:schemeClr val="tx1"/>
                </a:solidFill>
              </a:rPr>
              <a:t>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print("Hello, "+ p.name)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en-US" altLang="ko-KR" sz="1600" dirty="0" err="1">
                <a:solidFill>
                  <a:schemeClr val="tx1"/>
                </a:solidFill>
              </a:rPr>
              <a:t>sayHello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korea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암묵적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Implicit</a:t>
            </a:r>
            <a:r>
              <a:rPr lang="ko-KR" altLang="en-US" dirty="0" smtClean="0"/>
              <a:t>는 에러는 바로 내지 않고 해당하는 함수가 있으면 그것을 사용해서 </a:t>
            </a:r>
            <a:r>
              <a:rPr lang="ko-KR" altLang="en-US" dirty="0"/>
              <a:t>암</a:t>
            </a:r>
            <a:r>
              <a:rPr lang="ko-KR" altLang="en-US" dirty="0" smtClean="0"/>
              <a:t>묵적으로 형 변환을 도와주어 함수의 활용도를 높입니다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382002" y="3051625"/>
            <a:ext cx="3645876" cy="612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600" dirty="0">
                <a:solidFill>
                  <a:schemeClr val="tx1"/>
                </a:solidFill>
              </a:rPr>
              <a:t>def doubleToInt(d: Double) = d.toInt</a:t>
            </a:r>
          </a:p>
          <a:p>
            <a:r>
              <a:rPr lang="fr-FR" altLang="ko-KR" sz="1600" dirty="0">
                <a:solidFill>
                  <a:schemeClr val="tx1"/>
                </a:solidFill>
              </a:rPr>
              <a:t>val x: Int = doubleToInt(18.0)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81605" y="4074797"/>
            <a:ext cx="3746273" cy="612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600" dirty="0">
                <a:solidFill>
                  <a:schemeClr val="tx1"/>
                </a:solidFill>
              </a:rPr>
              <a:t>def doubleToInt(d: Double) = d.toInt</a:t>
            </a:r>
          </a:p>
          <a:p>
            <a:r>
              <a:rPr lang="fr-FR" altLang="ko-KR" sz="1600" dirty="0">
                <a:solidFill>
                  <a:schemeClr val="tx1"/>
                </a:solidFill>
              </a:rPr>
              <a:t>val x: Int = </a:t>
            </a:r>
            <a:r>
              <a:rPr lang="fr-FR" altLang="ko-KR" sz="1600" dirty="0" smtClean="0">
                <a:solidFill>
                  <a:schemeClr val="tx1"/>
                </a:solidFill>
              </a:rPr>
              <a:t> 18.0  //</a:t>
            </a:r>
            <a:r>
              <a:rPr lang="ko-KR" altLang="en-US" sz="1600" dirty="0" smtClean="0">
                <a:solidFill>
                  <a:schemeClr val="tx1"/>
                </a:solidFill>
              </a:rPr>
              <a:t>에러 발생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8791" y="5605192"/>
            <a:ext cx="5095177" cy="10066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implicit </a:t>
            </a:r>
            <a:r>
              <a:rPr lang="fr-FR" altLang="ko-KR" sz="1600" dirty="0" smtClean="0">
                <a:solidFill>
                  <a:schemeClr val="tx1"/>
                </a:solidFill>
              </a:rPr>
              <a:t>def </a:t>
            </a:r>
            <a:r>
              <a:rPr lang="fr-FR" altLang="ko-KR" sz="1600" dirty="0">
                <a:solidFill>
                  <a:schemeClr val="tx1"/>
                </a:solidFill>
              </a:rPr>
              <a:t>doubleToInt(d: Double) = </a:t>
            </a:r>
            <a:r>
              <a:rPr lang="fr-FR" altLang="ko-KR" sz="1600" dirty="0" smtClean="0">
                <a:solidFill>
                  <a:schemeClr val="tx1"/>
                </a:solidFill>
              </a:rPr>
              <a:t>d.toInt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implicit </a:t>
            </a:r>
            <a:r>
              <a:rPr lang="fr-FR" altLang="ko-KR" sz="1600" dirty="0">
                <a:solidFill>
                  <a:schemeClr val="tx1"/>
                </a:solidFill>
              </a:rPr>
              <a:t>def </a:t>
            </a:r>
            <a:r>
              <a:rPr lang="fr-FR" altLang="ko-KR" sz="1600" dirty="0" smtClean="0">
                <a:solidFill>
                  <a:schemeClr val="tx1"/>
                </a:solidFill>
              </a:rPr>
              <a:t>doubleToInt2 (d</a:t>
            </a:r>
            <a:r>
              <a:rPr lang="fr-FR" altLang="ko-KR" sz="1600" dirty="0">
                <a:solidFill>
                  <a:schemeClr val="tx1"/>
                </a:solidFill>
              </a:rPr>
              <a:t>: Double) = </a:t>
            </a:r>
            <a:r>
              <a:rPr lang="fr-FR" altLang="ko-KR" sz="1600" dirty="0" smtClean="0">
                <a:solidFill>
                  <a:schemeClr val="tx1"/>
                </a:solidFill>
              </a:rPr>
              <a:t>d.toInt + 1</a:t>
            </a:r>
            <a:endParaRPr lang="fr-FR" altLang="ko-KR" sz="1600" dirty="0">
              <a:solidFill>
                <a:schemeClr val="tx1"/>
              </a:solidFill>
            </a:endParaRPr>
          </a:p>
          <a:p>
            <a:r>
              <a:rPr lang="fr-FR" altLang="ko-KR" sz="1600" dirty="0" smtClean="0">
                <a:solidFill>
                  <a:schemeClr val="tx1"/>
                </a:solidFill>
              </a:rPr>
              <a:t>val </a:t>
            </a:r>
            <a:r>
              <a:rPr lang="fr-FR" altLang="ko-KR" sz="1600" dirty="0">
                <a:solidFill>
                  <a:schemeClr val="tx1"/>
                </a:solidFill>
              </a:rPr>
              <a:t>x: Int = </a:t>
            </a:r>
            <a:r>
              <a:rPr lang="fr-FR" altLang="ko-KR" sz="1600" dirty="0" smtClean="0">
                <a:solidFill>
                  <a:schemeClr val="tx1"/>
                </a:solidFill>
              </a:rPr>
              <a:t> 18.0  </a:t>
            </a:r>
            <a:r>
              <a:rPr lang="en-US" altLang="ko-KR" sz="1600" dirty="0" smtClean="0">
                <a:solidFill>
                  <a:schemeClr val="tx1"/>
                </a:solidFill>
              </a:rPr>
              <a:t>  //</a:t>
            </a:r>
            <a:r>
              <a:rPr lang="ko-KR" altLang="en-US" sz="1600" dirty="0" smtClean="0">
                <a:solidFill>
                  <a:schemeClr val="tx1"/>
                </a:solidFill>
              </a:rPr>
              <a:t>에러 발생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198" y="4958861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반환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매개변수만으로 판단하기 때문에  에러 발생할 수 있음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343008" y="4970584"/>
            <a:ext cx="4684870" cy="612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implicit </a:t>
            </a:r>
            <a:r>
              <a:rPr lang="fr-FR" altLang="ko-KR" sz="1600" dirty="0" smtClean="0">
                <a:solidFill>
                  <a:schemeClr val="tx1"/>
                </a:solidFill>
              </a:rPr>
              <a:t>def </a:t>
            </a:r>
            <a:r>
              <a:rPr lang="fr-FR" altLang="ko-KR" sz="1600" dirty="0">
                <a:solidFill>
                  <a:schemeClr val="tx1"/>
                </a:solidFill>
              </a:rPr>
              <a:t>doubleToInt(d: Double) = d.toInt</a:t>
            </a:r>
          </a:p>
          <a:p>
            <a:r>
              <a:rPr lang="fr-FR" altLang="ko-KR" sz="1600" dirty="0">
                <a:solidFill>
                  <a:schemeClr val="tx1"/>
                </a:solidFill>
              </a:rPr>
              <a:t>val x: Int = </a:t>
            </a:r>
            <a:r>
              <a:rPr lang="fr-FR" altLang="ko-KR" sz="1600" dirty="0" smtClean="0">
                <a:solidFill>
                  <a:schemeClr val="tx1"/>
                </a:solidFill>
              </a:rPr>
              <a:t> 18.0 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스칼라에서는 연산자와 메서드를 포함한 모든 것이 객체입니다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객체 생성 방법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클래스를 통한 인스턴스화 </a:t>
            </a:r>
            <a:r>
              <a:rPr lang="en-US" altLang="ko-KR" smtClean="0"/>
              <a:t>– new </a:t>
            </a:r>
            <a:r>
              <a:rPr lang="ko-KR" altLang="en-US" smtClean="0"/>
              <a:t>를 사용하여 계속 인스턴스 생성 가능</a:t>
            </a:r>
            <a:endParaRPr lang="en-US" altLang="ko-KR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mtClean="0"/>
              <a:t>object </a:t>
            </a:r>
            <a:r>
              <a:rPr lang="ko-KR" altLang="en-US" smtClean="0"/>
              <a:t>예약어를 통해 객체 생성 </a:t>
            </a:r>
            <a:r>
              <a:rPr lang="en-US" altLang="ko-KR" smtClean="0"/>
              <a:t>– </a:t>
            </a:r>
            <a:r>
              <a:rPr lang="ko-KR" altLang="en-US" smtClean="0"/>
              <a:t>싱글턴 객체로서 유일한 객체 생성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클래스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클래스 안에서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 err="1"/>
              <a:t>def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필드는 </a:t>
            </a:r>
            <a:r>
              <a:rPr lang="en-US" altLang="ko-KR" dirty="0" err="1"/>
              <a:t>val</a:t>
            </a:r>
            <a:r>
              <a:rPr lang="ko-KR" altLang="en-US" dirty="0"/>
              <a:t>로 정의한다</a:t>
            </a:r>
            <a:r>
              <a:rPr lang="en-US" altLang="ko-KR" dirty="0"/>
              <a:t>. </a:t>
            </a:r>
            <a:r>
              <a:rPr lang="ko-KR" altLang="en-US" dirty="0" err="1"/>
              <a:t>메소드는</a:t>
            </a:r>
            <a:r>
              <a:rPr lang="ko-KR" altLang="en-US" dirty="0"/>
              <a:t> 단지 클래스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의 상태를 </a:t>
            </a:r>
            <a:r>
              <a:rPr lang="ko-KR" altLang="en-US" dirty="0" smtClean="0"/>
              <a:t>접근할 </a:t>
            </a:r>
            <a:r>
              <a:rPr lang="ko-KR" altLang="en-US" dirty="0"/>
              <a:t>수 있는 함수에 지나지 않는다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304304" y="3185328"/>
            <a:ext cx="4439412" cy="2007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class Calculator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brand: String = "HP"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add(m: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, n: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= m + n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}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calc</a:t>
            </a:r>
            <a:r>
              <a:rPr lang="en-US" altLang="ko-KR" sz="1600" dirty="0">
                <a:solidFill>
                  <a:schemeClr val="tx1"/>
                </a:solidFill>
              </a:rPr>
              <a:t> = new </a:t>
            </a:r>
            <a:r>
              <a:rPr lang="en-US" altLang="ko-KR" sz="1600" dirty="0" smtClean="0">
                <a:solidFill>
                  <a:schemeClr val="tx1"/>
                </a:solidFill>
              </a:rPr>
              <a:t>Calculator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chemeClr val="tx1"/>
                </a:solidFill>
              </a:rPr>
              <a:t>calc.add</a:t>
            </a:r>
            <a:r>
              <a:rPr lang="en-US" altLang="ko-KR" sz="1600" dirty="0">
                <a:solidFill>
                  <a:schemeClr val="tx1"/>
                </a:solidFill>
              </a:rPr>
              <a:t>(1, 2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chemeClr val="tx1"/>
                </a:solidFill>
              </a:rPr>
              <a:t>calc.brand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9527" y="5486400"/>
            <a:ext cx="1119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object </a:t>
            </a:r>
            <a:r>
              <a:rPr lang="ko-KR" altLang="en-US" smtClean="0"/>
              <a:t>예약어를 통해 생성된 객체의 메서드는 </a:t>
            </a:r>
            <a:r>
              <a:rPr lang="en-US" altLang="ko-KR" smtClean="0"/>
              <a:t>object.method() </a:t>
            </a:r>
            <a:r>
              <a:rPr lang="ko-KR" altLang="en-US" smtClean="0"/>
              <a:t>형태로 호출하는 방식만 존재합니다</a:t>
            </a:r>
            <a:r>
              <a:rPr lang="en-US" altLang="ko-KR" smtClean="0"/>
              <a:t>. (static </a:t>
            </a:r>
            <a:r>
              <a:rPr lang="ko-KR" altLang="en-US" smtClean="0"/>
              <a:t>형태를 지님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</a:t>
            </a:r>
            <a:r>
              <a:rPr lang="en-US" altLang="ko-KR" b="1" dirty="0"/>
              <a:t>(</a:t>
            </a:r>
            <a:r>
              <a:rPr lang="en-US" altLang="ko-KR" b="1" dirty="0" smtClean="0"/>
              <a:t>Scalar)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ko-KR" altLang="en-US" dirty="0"/>
              <a:t>기반의 데이터 인프라는 자바 언어를 통해 </a:t>
            </a:r>
            <a:r>
              <a:rPr lang="en-US" altLang="ko-KR" dirty="0" err="1"/>
              <a:t>MapReduce</a:t>
            </a:r>
            <a:r>
              <a:rPr lang="en-US" altLang="ko-KR" dirty="0"/>
              <a:t> </a:t>
            </a:r>
            <a:r>
              <a:rPr lang="ko-KR" altLang="en-US" dirty="0"/>
              <a:t>연산 그리고 알고리즘을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자바는 </a:t>
            </a:r>
            <a:r>
              <a:rPr lang="ko-KR" altLang="en-US" dirty="0"/>
              <a:t>코드가 너무 길어 생산성 그리고 </a:t>
            </a:r>
            <a:r>
              <a:rPr lang="ko-KR" altLang="en-US" dirty="0" err="1"/>
              <a:t>가독성이</a:t>
            </a:r>
            <a:r>
              <a:rPr lang="ko-KR" altLang="en-US" dirty="0"/>
              <a:t> 매우 떨어집니다</a:t>
            </a:r>
            <a:r>
              <a:rPr lang="en-US" altLang="ko-KR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스칼라는 모든 것들이 </a:t>
            </a:r>
            <a:r>
              <a:rPr lang="ko-KR" altLang="en-US" dirty="0" err="1"/>
              <a:t>일관성있게</a:t>
            </a:r>
            <a:r>
              <a:rPr lang="ko-KR" altLang="en-US" dirty="0"/>
              <a:t> 그리고 간결하게 구현되도록 설계되었습니다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</a:rPr>
              <a:t>“</a:t>
            </a:r>
            <a:r>
              <a:rPr lang="ko-KR" altLang="en-US" b="1" dirty="0">
                <a:solidFill>
                  <a:srgbClr val="C00000"/>
                </a:solidFill>
              </a:rPr>
              <a:t>적은 양의 코드로 방대한 규모의 시스템을 작성할 수 있다”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스칼라에서는 모든 것이 </a:t>
            </a:r>
            <a:r>
              <a:rPr lang="en-US" altLang="ko-KR" dirty="0"/>
              <a:t>Object</a:t>
            </a:r>
            <a:r>
              <a:rPr lang="ko-KR" altLang="en-US" dirty="0"/>
              <a:t>이기 때문에 </a:t>
            </a:r>
            <a:r>
              <a:rPr lang="en-US" altLang="ko-KR" dirty="0"/>
              <a:t>== </a:t>
            </a:r>
            <a:r>
              <a:rPr lang="ko-KR" altLang="en-US" dirty="0"/>
              <a:t>로 모든 비교가 가능합니다</a:t>
            </a:r>
            <a:r>
              <a:rPr lang="en-US" altLang="ko-KR" dirty="0" smtClean="0"/>
              <a:t>. 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dirty="0"/>
              <a:t>스칼라는 객체지향 프로그래밍과 함수형 프로그래밍을 모두 완벽하게 지원하는 언어입니다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스칼라에서는 </a:t>
            </a:r>
            <a:r>
              <a:rPr lang="ko-KR" altLang="en-US" dirty="0"/>
              <a:t>모든 것이 객체이며 함수가 </a:t>
            </a:r>
            <a:r>
              <a:rPr lang="en-US" altLang="ko-KR" dirty="0"/>
              <a:t>first object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함수를 </a:t>
            </a:r>
            <a:r>
              <a:rPr lang="ko-KR" altLang="en-US" dirty="0"/>
              <a:t>마치 하나의 값으로 취급하며 이를 변수 또는 </a:t>
            </a:r>
            <a:r>
              <a:rPr lang="ko-KR" altLang="en-US" dirty="0" err="1"/>
              <a:t>파라미터로</a:t>
            </a:r>
            <a:r>
              <a:rPr lang="ko-KR" altLang="en-US" dirty="0"/>
              <a:t> 넘길 수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모든 것을 함수로 해결하면 의도하지 않은 동작</a:t>
            </a:r>
            <a:r>
              <a:rPr lang="en-US" altLang="ko-KR" dirty="0"/>
              <a:t>(Side Effect)</a:t>
            </a:r>
            <a:r>
              <a:rPr lang="ko-KR" altLang="en-US" dirty="0"/>
              <a:t>이 발생할 일이 없고</a:t>
            </a:r>
            <a:r>
              <a:rPr lang="en-US" altLang="ko-KR" dirty="0"/>
              <a:t>, </a:t>
            </a:r>
            <a:r>
              <a:rPr lang="ko-KR" altLang="en-US" dirty="0"/>
              <a:t>한번 검증된 함수는 신뢰할 수 있기 때문에 버그가 줄어드는 효과가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Immutable </a:t>
            </a:r>
            <a:r>
              <a:rPr lang="ko-KR" altLang="en-US" dirty="0"/>
              <a:t>변수는 문제를 단순화시켜주기 때문에 데이터 공유</a:t>
            </a:r>
            <a:r>
              <a:rPr lang="en-US" altLang="ko-KR" dirty="0"/>
              <a:t>, </a:t>
            </a:r>
            <a:r>
              <a:rPr lang="ko-KR" altLang="en-US" dirty="0"/>
              <a:t>병렬처리에 강합니다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55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스칼라에서는 </a:t>
            </a:r>
            <a:r>
              <a:rPr lang="en-US" altLang="ko-KR" smtClean="0"/>
              <a:t>public class </a:t>
            </a:r>
            <a:r>
              <a:rPr lang="ko-KR" altLang="en-US" smtClean="0"/>
              <a:t>대신 </a:t>
            </a:r>
            <a:r>
              <a:rPr lang="en-US" altLang="ko-KR" smtClean="0"/>
              <a:t>object </a:t>
            </a:r>
            <a:r>
              <a:rPr lang="ko-KR" altLang="en-US" smtClean="0"/>
              <a:t>예약어를 통해 처음부터 메모리에 객체를 생성하고 컴파일러는 객체에 </a:t>
            </a:r>
            <a:r>
              <a:rPr lang="en-US" altLang="ko-KR" smtClean="0"/>
              <a:t>main</a:t>
            </a:r>
            <a:r>
              <a:rPr lang="ko-KR" altLang="en-US" smtClean="0"/>
              <a:t>이라는 이름이 있으면 </a:t>
            </a:r>
            <a:r>
              <a:rPr lang="en-US" altLang="ko-KR" smtClean="0"/>
              <a:t>main</a:t>
            </a:r>
            <a:r>
              <a:rPr lang="ko-KR" altLang="en-US" smtClean="0"/>
              <a:t>을 프로그램의 시작점으로 컴파일 합니다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05541" y="1818346"/>
            <a:ext cx="4579260" cy="2615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object Ex4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 main(args: Array[String]): Unit =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val apple = new Fruit("</a:t>
            </a:r>
            <a:r>
              <a:rPr lang="ko-KR" altLang="en-US" sz="1600">
                <a:solidFill>
                  <a:schemeClr val="tx1"/>
                </a:solidFill>
              </a:rPr>
              <a:t>사과</a:t>
            </a:r>
            <a:r>
              <a:rPr lang="en-US" altLang="ko-KR" sz="160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println(apple.name)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class  Fruit(input: String)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var name = input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625" y="4730879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축약 방식으로 클래스를 만들면</a:t>
            </a:r>
            <a:r>
              <a:rPr lang="en-US" altLang="ko-KR" smtClean="0"/>
              <a:t>, </a:t>
            </a:r>
            <a:r>
              <a:rPr lang="ko-KR" altLang="en-US" smtClean="0"/>
              <a:t>멤버 변수들이 모두 </a:t>
            </a:r>
            <a:r>
              <a:rPr lang="en-US" altLang="ko-KR" smtClean="0"/>
              <a:t>private</a:t>
            </a:r>
            <a:r>
              <a:rPr lang="ko-KR" altLang="en-US" smtClean="0"/>
              <a:t>으로 생성되기 때문에 변수에 바로 접근할 수 없습니다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05541" y="5546543"/>
            <a:ext cx="4579260" cy="393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class  Fruit(name: String )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케이스 클래스는 자동으로 멤버 변수를 만들어주며</a:t>
            </a:r>
            <a:r>
              <a:rPr lang="en-US" altLang="ko-KR" smtClean="0"/>
              <a:t>, </a:t>
            </a:r>
            <a:r>
              <a:rPr lang="ko-KR" altLang="en-US" smtClean="0"/>
              <a:t>외부에서도 멤버 변수에 접근이 가능하도록 합니다</a:t>
            </a:r>
            <a:r>
              <a:rPr lang="en-US" altLang="ko-KR" smtClean="0"/>
              <a:t>.  toString, hashCode, equals </a:t>
            </a:r>
            <a:r>
              <a:rPr lang="ko-KR" altLang="en-US" smtClean="0"/>
              <a:t>메서드를 알아서 생성해줍니ㅏㄷ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05541" y="1818346"/>
            <a:ext cx="4579260" cy="2227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</a:t>
            </a:r>
            <a:r>
              <a:rPr lang="en-US" altLang="ko-KR" sz="1600" dirty="0" smtClean="0">
                <a:solidFill>
                  <a:schemeClr val="tx1"/>
                </a:solidFill>
              </a:rPr>
              <a:t>Ex5 </a:t>
            </a:r>
            <a:r>
              <a:rPr lang="en-US" altLang="ko-KR" sz="1600" dirty="0">
                <a:solidFill>
                  <a:schemeClr val="tx1"/>
                </a:solidFill>
              </a:rPr>
              <a:t>{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apple = new </a:t>
            </a:r>
            <a:r>
              <a:rPr lang="en-US" altLang="ko-KR" sz="1600" dirty="0" smtClean="0">
                <a:solidFill>
                  <a:schemeClr val="tx1"/>
                </a:solidFill>
              </a:rPr>
              <a:t>Fruit2("</a:t>
            </a:r>
            <a:r>
              <a:rPr lang="ko-KR" altLang="en-US" sz="1600" dirty="0">
                <a:solidFill>
                  <a:schemeClr val="tx1"/>
                </a:solidFill>
              </a:rPr>
              <a:t>사과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(apple.name)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case class  Fruit2(name: </a:t>
            </a:r>
            <a:r>
              <a:rPr lang="en-US" altLang="ko-KR" sz="1600" dirty="0">
                <a:solidFill>
                  <a:schemeClr val="tx1"/>
                </a:solidFill>
              </a:rPr>
              <a:t>String)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클래스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스칼라에서는 생성자가 특별한 </a:t>
            </a:r>
            <a:r>
              <a:rPr lang="ko-KR" altLang="en-US" dirty="0" err="1"/>
              <a:t>메소드로</a:t>
            </a:r>
            <a:r>
              <a:rPr lang="ko-KR" altLang="en-US" dirty="0"/>
              <a:t> 따로 존재하지 않는다</a:t>
            </a:r>
            <a:r>
              <a:rPr lang="en-US" altLang="ko-KR" dirty="0"/>
              <a:t>. </a:t>
            </a:r>
            <a:r>
              <a:rPr lang="ko-KR" altLang="en-US" dirty="0"/>
              <a:t>클래스 몸체에서 </a:t>
            </a:r>
            <a:r>
              <a:rPr lang="ko-KR" altLang="en-US" dirty="0" err="1"/>
              <a:t>메소드</a:t>
            </a:r>
            <a:r>
              <a:rPr lang="ko-KR" altLang="en-US" dirty="0"/>
              <a:t> 정의 부분 밖에 있는 모든 코드가 </a:t>
            </a:r>
            <a:r>
              <a:rPr lang="ko-KR" altLang="en-US" dirty="0" err="1"/>
              <a:t>생성자</a:t>
            </a:r>
            <a:r>
              <a:rPr lang="ko-KR" altLang="en-US" dirty="0"/>
              <a:t> 코드가 된다</a:t>
            </a:r>
            <a:r>
              <a:rPr lang="en-US" altLang="ko-KR" dirty="0"/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64337" y="2060623"/>
            <a:ext cx="5177848" cy="4281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class Calculator(brand: String)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/**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* </a:t>
            </a:r>
            <a:r>
              <a:rPr lang="ko-KR" altLang="en-US" sz="1600" dirty="0" err="1">
                <a:solidFill>
                  <a:schemeClr val="tx1"/>
                </a:solidFill>
              </a:rPr>
              <a:t>생성자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  *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color: String = if (brand == "TI")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"blue"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 else if (brand == "HP")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"black"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 else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"white"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// </a:t>
            </a:r>
            <a:r>
              <a:rPr lang="ko-KR" altLang="en-US" sz="1600" dirty="0" err="1">
                <a:solidFill>
                  <a:schemeClr val="tx1"/>
                </a:solidFill>
              </a:rPr>
              <a:t>인스턴스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메소드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add(m: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, n: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= m + n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val calc = new Calculator("HP")</a:t>
            </a:r>
          </a:p>
          <a:p>
            <a:r>
              <a:rPr lang="it-IT" altLang="ko-KR" sz="1600" dirty="0" smtClean="0">
                <a:solidFill>
                  <a:schemeClr val="tx1"/>
                </a:solidFill>
              </a:rPr>
              <a:t>scala</a:t>
            </a:r>
            <a:r>
              <a:rPr lang="it-IT" altLang="ko-KR" sz="1600" dirty="0">
                <a:solidFill>
                  <a:schemeClr val="tx1"/>
                </a:solidFill>
              </a:rPr>
              <a:t>&gt; calc.color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2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상속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자식 클래스는 부모 클래스가 가진 모든 기능을 가집니다</a:t>
            </a:r>
            <a:r>
              <a:rPr lang="en-US" altLang="ko-KR" smtClean="0"/>
              <a:t>.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341425" y="1999357"/>
            <a:ext cx="6361702" cy="4198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object Ex5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 main(args: Array[String]): Unit =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val richUser = new PaidUser("</a:t>
            </a:r>
            <a:r>
              <a:rPr lang="ko-KR" altLang="en-US" sz="1600">
                <a:solidFill>
                  <a:schemeClr val="tx1"/>
                </a:solidFill>
              </a:rPr>
              <a:t>이몽룡</a:t>
            </a:r>
            <a:r>
              <a:rPr lang="en-US" altLang="ko-KR" sz="1600">
                <a:solidFill>
                  <a:schemeClr val="tx1"/>
                </a:solidFill>
              </a:rPr>
              <a:t>", 20, 'M', 10000)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richUser.sayName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richUser.showMoney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class  User(name: String, age: Int, sex: Char)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var sayName = println("</a:t>
            </a:r>
            <a:r>
              <a:rPr lang="ko-KR" altLang="en-US" sz="1600">
                <a:solidFill>
                  <a:schemeClr val="tx1"/>
                </a:solidFill>
              </a:rPr>
              <a:t>제 이름은</a:t>
            </a:r>
            <a:r>
              <a:rPr lang="en-US" altLang="ko-KR" sz="1600">
                <a:solidFill>
                  <a:schemeClr val="tx1"/>
                </a:solidFill>
              </a:rPr>
              <a:t>" +name)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class paidUser(name: String, age: Int, sex: Char,  money:Int)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 extends User</a:t>
            </a:r>
            <a:r>
              <a:rPr lang="en-US" altLang="ko-KR" sz="1600">
                <a:solidFill>
                  <a:schemeClr val="tx1"/>
                </a:solidFill>
              </a:rPr>
              <a:t>(name, age, sex)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val  showMoney = println(money +"</a:t>
            </a:r>
            <a:r>
              <a:rPr lang="ko-KR" altLang="en-US" sz="1600">
                <a:solidFill>
                  <a:schemeClr val="tx1"/>
                </a:solidFill>
              </a:rPr>
              <a:t>원이 있습니다</a:t>
            </a:r>
            <a:r>
              <a:rPr lang="en-US" altLang="ko-KR" sz="1600">
                <a:solidFill>
                  <a:schemeClr val="tx1"/>
                </a:solidFill>
              </a:rPr>
              <a:t>.")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상속과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Overloading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742305" y="1304015"/>
            <a:ext cx="9128525" cy="21407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>
                <a:solidFill>
                  <a:schemeClr val="tx1"/>
                </a:solidFill>
              </a:rPr>
              <a:t>상속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ScientificCalculator</a:t>
            </a:r>
            <a:r>
              <a:rPr lang="en-US" altLang="ko-KR" sz="1600" dirty="0">
                <a:solidFill>
                  <a:schemeClr val="tx1"/>
                </a:solidFill>
              </a:rPr>
              <a:t>(brand: String) extends Calculator(brand)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log(m: Double, base: Double) = math.log(m) / math.log(base)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</a:rPr>
              <a:t> 중복정의</a:t>
            </a:r>
            <a:r>
              <a:rPr lang="en-US" altLang="ko-KR" sz="1600" dirty="0">
                <a:solidFill>
                  <a:schemeClr val="tx1"/>
                </a:solidFill>
              </a:rPr>
              <a:t>(Overloading)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EvenMoreScientificCalculator</a:t>
            </a:r>
            <a:r>
              <a:rPr lang="en-US" altLang="ko-KR" sz="1600" dirty="0">
                <a:solidFill>
                  <a:schemeClr val="tx1"/>
                </a:solidFill>
              </a:rPr>
              <a:t>(brand: String) extends </a:t>
            </a:r>
            <a:r>
              <a:rPr lang="en-US" altLang="ko-KR" sz="1600" dirty="0" err="1">
                <a:solidFill>
                  <a:schemeClr val="tx1"/>
                </a:solidFill>
              </a:rPr>
              <a:t>ScientificCalculator</a:t>
            </a:r>
            <a:r>
              <a:rPr lang="en-US" altLang="ko-KR" sz="1600" dirty="0">
                <a:solidFill>
                  <a:schemeClr val="tx1"/>
                </a:solidFill>
              </a:rPr>
              <a:t>(brand)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log(m: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): Double = log(m, </a:t>
            </a:r>
            <a:r>
              <a:rPr lang="en-US" altLang="ko-KR" sz="1600" dirty="0" err="1">
                <a:solidFill>
                  <a:schemeClr val="tx1"/>
                </a:solidFill>
              </a:rPr>
              <a:t>math.exp</a:t>
            </a:r>
            <a:r>
              <a:rPr lang="en-US" altLang="ko-KR" sz="1600" dirty="0">
                <a:solidFill>
                  <a:schemeClr val="tx1"/>
                </a:solidFill>
              </a:rPr>
              <a:t>(1))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97" y="3591279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추상 클래스</a:t>
            </a:r>
            <a:r>
              <a:rPr lang="en-US" altLang="ko-KR" dirty="0"/>
              <a:t>(abstract class)</a:t>
            </a:r>
            <a:r>
              <a:rPr lang="ko-KR" altLang="en-US" dirty="0"/>
              <a:t>는 </a:t>
            </a:r>
            <a:r>
              <a:rPr lang="ko-KR" altLang="en-US" dirty="0" err="1"/>
              <a:t>메소드</a:t>
            </a:r>
            <a:r>
              <a:rPr lang="ko-KR" altLang="en-US" dirty="0"/>
              <a:t> 정의는 있지만 구현은 없는 클래스이다</a:t>
            </a:r>
            <a:r>
              <a:rPr lang="en-US" altLang="ko-KR" dirty="0"/>
              <a:t>. </a:t>
            </a:r>
            <a:r>
              <a:rPr lang="ko-KR" altLang="en-US" dirty="0"/>
              <a:t>대신 이를 상속한 하위클래스에서 </a:t>
            </a:r>
            <a:r>
              <a:rPr lang="ko-KR" altLang="en-US" dirty="0" err="1"/>
              <a:t>메소드를</a:t>
            </a:r>
            <a:r>
              <a:rPr lang="ko-KR" altLang="en-US" dirty="0"/>
              <a:t> 구현하게 된다</a:t>
            </a:r>
            <a:r>
              <a:rPr lang="en-US" altLang="ko-KR" dirty="0"/>
              <a:t>. </a:t>
            </a:r>
            <a:r>
              <a:rPr lang="ko-KR" altLang="en-US" dirty="0"/>
              <a:t>추상 클래스의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 수는 없다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2304" y="4422353"/>
            <a:ext cx="9128525" cy="21407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abstract class Shape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getArea</a:t>
            </a:r>
            <a:r>
              <a:rPr lang="en-US" altLang="ko-KR" sz="1600" dirty="0">
                <a:solidFill>
                  <a:schemeClr val="tx1"/>
                </a:solidFill>
              </a:rPr>
              <a:t>():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   // </a:t>
            </a:r>
            <a:r>
              <a:rPr lang="ko-KR" altLang="en-US" sz="1600" dirty="0">
                <a:solidFill>
                  <a:schemeClr val="tx1"/>
                </a:solidFill>
              </a:rPr>
              <a:t>하위클래스에서 이 </a:t>
            </a:r>
            <a:r>
              <a:rPr lang="ko-KR" altLang="en-US" sz="16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600" dirty="0">
                <a:solidFill>
                  <a:schemeClr val="tx1"/>
                </a:solidFill>
              </a:rPr>
              <a:t> 정의해야만 한다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class Circle(r: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 extends Shape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getArea</a:t>
            </a:r>
            <a:r>
              <a:rPr lang="en-US" altLang="ko-KR" sz="1600" dirty="0">
                <a:solidFill>
                  <a:schemeClr val="tx1"/>
                </a:solidFill>
              </a:rPr>
              <a:t>():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= { r * r * 3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s = new Shape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c = new Circle(2)</a:t>
            </a:r>
          </a:p>
        </p:txBody>
      </p:sp>
    </p:spTree>
    <p:extLst>
      <p:ext uri="{BB962C8B-B14F-4D97-AF65-F5344CB8AC3E}">
        <p14:creationId xmlns:p14="http://schemas.microsoft.com/office/powerpoint/2010/main" val="4405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/>
              <a:t>트레잇</a:t>
            </a:r>
            <a:r>
              <a:rPr lang="en-US" altLang="ko-KR" dirty="0"/>
              <a:t>(trait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특성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완성된 기능이라기보다는 어떠한 객체에 추가될 수 있는 부가적인 하나의 특성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클래스의 부가적인 특성으로 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자체로 </a:t>
            </a:r>
            <a:r>
              <a:rPr lang="ko-KR" altLang="en-US" dirty="0" err="1" smtClean="0"/>
              <a:t>인스턴스화는</a:t>
            </a:r>
            <a:r>
              <a:rPr lang="ko-KR" altLang="en-US" dirty="0" smtClean="0"/>
              <a:t> 가능하지 않다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다른 </a:t>
            </a:r>
            <a:r>
              <a:rPr lang="ko-KR" altLang="en-US" dirty="0"/>
              <a:t>클래스가 확장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  <a:r>
              <a:rPr lang="ko-KR" altLang="en-US" dirty="0"/>
              <a:t>하거나 섞어 넣을 수 있는</a:t>
            </a:r>
            <a:r>
              <a:rPr lang="en-US" altLang="ko-KR" dirty="0"/>
              <a:t>(</a:t>
            </a:r>
            <a:r>
              <a:rPr lang="ko-KR" altLang="en-US" dirty="0"/>
              <a:t>이를 믹스인</a:t>
            </a:r>
            <a:r>
              <a:rPr lang="en-US" altLang="ko-KR" dirty="0"/>
              <a:t>Mix in </a:t>
            </a:r>
            <a:r>
              <a:rPr lang="ko-KR" altLang="en-US" dirty="0"/>
              <a:t>이라 한다</a:t>
            </a:r>
            <a:r>
              <a:rPr lang="en-US" altLang="ko-KR" dirty="0"/>
              <a:t>) </a:t>
            </a:r>
            <a:r>
              <a:rPr lang="ko-KR" altLang="en-US" dirty="0"/>
              <a:t>필드와 동작의 모음이다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클래스는 여러 </a:t>
            </a:r>
            <a:r>
              <a:rPr lang="ko-KR" altLang="en-US" dirty="0" err="1"/>
              <a:t>트레잇를</a:t>
            </a:r>
            <a:r>
              <a:rPr lang="ko-KR" altLang="en-US" dirty="0"/>
              <a:t> </a:t>
            </a:r>
            <a:r>
              <a:rPr lang="en-US" altLang="ko-KR" dirty="0"/>
              <a:t>with </a:t>
            </a:r>
            <a:r>
              <a:rPr lang="ko-KR" altLang="en-US" dirty="0"/>
              <a:t>키워드를 사용해 확장할 수 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자유롭게 변수를 선언하고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구현하는 것이 가능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7966034" y="2420449"/>
            <a:ext cx="3879125" cy="3781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trait Car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brand: String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trait Shiny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shineRefraction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class BMW extends Car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brand = "BMW"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class BMW extends Car with Shiny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brand = "BMW"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shineRefraction</a:t>
            </a:r>
            <a:r>
              <a:rPr lang="en-US" altLang="ko-KR" sz="1600" dirty="0">
                <a:solidFill>
                  <a:schemeClr val="tx1"/>
                </a:solidFill>
              </a:rPr>
              <a:t> = 12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12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/>
              <a:t>트레잇</a:t>
            </a:r>
            <a:r>
              <a:rPr lang="en-US" altLang="ko-KR" dirty="0"/>
              <a:t>(trait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동일한 메서드를 지닌 트레이트가 모두 상속이 되어 충돌이 발생하는 경우</a:t>
            </a:r>
            <a:r>
              <a:rPr lang="en-US" altLang="ko-KR" smtClean="0"/>
              <a:t>, </a:t>
            </a:r>
            <a:r>
              <a:rPr lang="ko-KR" altLang="en-US" smtClean="0"/>
              <a:t>구현 방식에 따라 한가지를 선택하거나</a:t>
            </a:r>
            <a:r>
              <a:rPr lang="en-US" altLang="ko-KR" smtClean="0"/>
              <a:t>, </a:t>
            </a:r>
            <a:r>
              <a:rPr lang="ko-KR" altLang="en-US" smtClean="0"/>
              <a:t>트레이트 쌓기를 통해 동일 이름의 메서드들의 우선순위를 결정해 쌓아두고 하나씩 실행하기도 합니다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3142"/>
              </p:ext>
            </p:extLst>
          </p:nvPr>
        </p:nvGraphicFramePr>
        <p:xfrm>
          <a:off x="1252323" y="2228193"/>
          <a:ext cx="6935235" cy="1702264"/>
        </p:xfrm>
        <a:graphic>
          <a:graphicData uri="http://schemas.openxmlformats.org/drawingml/2006/table">
            <a:tbl>
              <a:tblPr/>
              <a:tblGrid>
                <a:gridCol w="2531401"/>
                <a:gridCol w="1303283"/>
                <a:gridCol w="1566041"/>
                <a:gridCol w="1534510"/>
              </a:tblGrid>
              <a:tr h="286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트레이트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추상 클래스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인터페이스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구현 가능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다중상속 가능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 (</a:t>
                      </a:r>
                      <a:r>
                        <a:rPr lang="ko-KR" altLang="en-US" sz="1600" smtClean="0"/>
                        <a:t>믹스인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X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변수 선언 가능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X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인스턴스 생성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X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X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8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87972"/>
            <a:ext cx="6546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추상클래스 대신 </a:t>
            </a:r>
            <a:r>
              <a:rPr lang="ko-KR" altLang="en-US" dirty="0" err="1"/>
              <a:t>트레잇를</a:t>
            </a:r>
            <a:r>
              <a:rPr lang="ko-KR" altLang="en-US" dirty="0"/>
              <a:t> 사용해야 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인터페이스 역할을 하는 타입을 설계할 때 </a:t>
            </a:r>
            <a:r>
              <a:rPr lang="ko-KR" altLang="en-US" dirty="0" err="1"/>
              <a:t>트레잇과</a:t>
            </a:r>
            <a:r>
              <a:rPr lang="ko-KR" altLang="en-US" dirty="0"/>
              <a:t> 추상클래스 두 가지 다 어떤 동작을 하는 타입을 만들 수 있으며</a:t>
            </a:r>
            <a:r>
              <a:rPr lang="en-US" altLang="ko-KR" dirty="0"/>
              <a:t>, </a:t>
            </a:r>
            <a:r>
              <a:rPr lang="ko-KR" altLang="en-US" dirty="0"/>
              <a:t>확장하는 쪽에서 일부를 구현하도록 요청한다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클래스는 오직 하나만 상속</a:t>
            </a:r>
            <a:r>
              <a:rPr lang="en-US" altLang="ko-KR" dirty="0"/>
              <a:t>(extend)</a:t>
            </a:r>
            <a:r>
              <a:rPr lang="ko-KR" altLang="en-US" dirty="0"/>
              <a:t>할 수 있지만</a:t>
            </a:r>
            <a:r>
              <a:rPr lang="en-US" altLang="ko-KR" dirty="0"/>
              <a:t>, </a:t>
            </a:r>
            <a:r>
              <a:rPr lang="ko-KR" altLang="en-US" dirty="0" err="1"/>
              <a:t>트레잇은</a:t>
            </a:r>
            <a:r>
              <a:rPr lang="ko-KR" altLang="en-US" dirty="0"/>
              <a:t> 여러 가지를 받아 사용할 수 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생성자</a:t>
            </a:r>
            <a:r>
              <a:rPr lang="ko-KR" altLang="en-US" dirty="0"/>
              <a:t> 매개변수가 필요한 경우라면 추상 클래스를 사용하라</a:t>
            </a:r>
            <a:r>
              <a:rPr lang="en-US" altLang="ko-KR" dirty="0"/>
              <a:t>. </a:t>
            </a:r>
            <a:r>
              <a:rPr lang="ko-KR" altLang="en-US" dirty="0"/>
              <a:t>추상 클래스의 </a:t>
            </a:r>
            <a:r>
              <a:rPr lang="ko-KR" altLang="en-US" dirty="0" err="1"/>
              <a:t>생성자는</a:t>
            </a:r>
            <a:r>
              <a:rPr lang="ko-KR" altLang="en-US" dirty="0"/>
              <a:t> 매개변수를 받을 수 있지만</a:t>
            </a:r>
            <a:r>
              <a:rPr lang="en-US" altLang="ko-KR" dirty="0"/>
              <a:t>, </a:t>
            </a:r>
            <a:r>
              <a:rPr lang="ko-KR" altLang="en-US" dirty="0" err="1"/>
              <a:t>트레잇의</a:t>
            </a:r>
            <a:r>
              <a:rPr lang="ko-KR" altLang="en-US" dirty="0"/>
              <a:t> </a:t>
            </a:r>
            <a:r>
              <a:rPr lang="ko-KR" altLang="en-US" dirty="0" err="1"/>
              <a:t>생성자는</a:t>
            </a:r>
            <a:r>
              <a:rPr lang="ko-KR" altLang="en-US" dirty="0"/>
              <a:t> 그렇지 않다</a:t>
            </a:r>
            <a:r>
              <a:rPr lang="en-US" altLang="ko-KR" dirty="0"/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62648" y="987972"/>
            <a:ext cx="4582512" cy="5870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 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flyingWhale</a:t>
            </a:r>
            <a:r>
              <a:rPr lang="en-US" altLang="ko-KR" sz="1600" dirty="0">
                <a:solidFill>
                  <a:schemeClr val="tx1"/>
                </a:solidFill>
              </a:rPr>
              <a:t> = new Animal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flyingWhale.swim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flyingWhale.fly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class Animal extends Flying with Swimming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trait Swimming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swim =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수영을 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 err="1">
                <a:solidFill>
                  <a:schemeClr val="tx1"/>
                </a:solidFill>
              </a:rPr>
              <a:t>촤아</a:t>
            </a:r>
            <a:r>
              <a:rPr lang="en-US" altLang="ko-KR" sz="1600" dirty="0">
                <a:solidFill>
                  <a:schemeClr val="tx1"/>
                </a:solidFill>
              </a:rPr>
              <a:t>!")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trait Flying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fly =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날아다닙니다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 err="1">
                <a:solidFill>
                  <a:schemeClr val="tx1"/>
                </a:solidFill>
              </a:rPr>
              <a:t>휘리릭</a:t>
            </a:r>
            <a:r>
              <a:rPr lang="en-US" altLang="ko-KR" sz="1600" dirty="0">
                <a:solidFill>
                  <a:schemeClr val="tx1"/>
                </a:solidFill>
              </a:rPr>
              <a:t>~")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trait Running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run =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달립니다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 err="1">
                <a:solidFill>
                  <a:schemeClr val="tx1"/>
                </a:solidFill>
              </a:rPr>
              <a:t>슈웅</a:t>
            </a:r>
            <a:r>
              <a:rPr lang="en-US" altLang="ko-KR" sz="1600" dirty="0">
                <a:solidFill>
                  <a:schemeClr val="tx1"/>
                </a:solidFill>
              </a:rPr>
              <a:t>~")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trait Eating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eat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24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87972"/>
            <a:ext cx="6546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트레잇  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트레잇 자체가 강력한 기능을 담을 수도 있고 단순한 하나의 틀로만 작동 시킬 수 있습니다</a:t>
            </a:r>
            <a:r>
              <a:rPr lang="en-US" altLang="ko-KR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트레잇으로 여러 가지 기능을 순차적으로 실행 시킬 수도 있습니다</a:t>
            </a:r>
            <a:r>
              <a:rPr lang="en-US" altLang="ko-KR" smtClean="0"/>
              <a:t>. 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863255" y="987973"/>
            <a:ext cx="4582512" cy="5870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object Ex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main(args: Array[String]) : Unit =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val pig = new Animal2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pig.eat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class Animal2  extends Eating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eat = println("</a:t>
            </a:r>
            <a:r>
              <a:rPr lang="ko-KR" altLang="en-US" sz="1600">
                <a:solidFill>
                  <a:schemeClr val="tx1"/>
                </a:solidFill>
              </a:rPr>
              <a:t>먹습니다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쩝쩝</a:t>
            </a:r>
            <a:r>
              <a:rPr lang="en-US" altLang="ko-KR" sz="1600">
                <a:solidFill>
                  <a:schemeClr val="tx1"/>
                </a:solidFill>
              </a:rPr>
              <a:t>..")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 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trait Swimming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swim = println("</a:t>
            </a:r>
            <a:r>
              <a:rPr lang="ko-KR" altLang="en-US" sz="1600">
                <a:solidFill>
                  <a:schemeClr val="tx1"/>
                </a:solidFill>
              </a:rPr>
              <a:t>수영을 합니다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촤아</a:t>
            </a:r>
            <a:r>
              <a:rPr lang="en-US" altLang="ko-KR" sz="1600">
                <a:solidFill>
                  <a:schemeClr val="tx1"/>
                </a:solidFill>
              </a:rPr>
              <a:t>!")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trait Flying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fly = println("</a:t>
            </a:r>
            <a:r>
              <a:rPr lang="ko-KR" altLang="en-US" sz="1600">
                <a:solidFill>
                  <a:schemeClr val="tx1"/>
                </a:solidFill>
              </a:rPr>
              <a:t>날아다닙니다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휘리릭</a:t>
            </a:r>
            <a:r>
              <a:rPr lang="en-US" altLang="ko-KR" sz="1600">
                <a:solidFill>
                  <a:schemeClr val="tx1"/>
                </a:solidFill>
              </a:rPr>
              <a:t>~")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trait Flying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fly = println("</a:t>
            </a:r>
            <a:r>
              <a:rPr lang="ko-KR" altLang="en-US" sz="1600">
                <a:solidFill>
                  <a:schemeClr val="tx1"/>
                </a:solidFill>
              </a:rPr>
              <a:t>날아다닙니다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휘리릭</a:t>
            </a:r>
            <a:r>
              <a:rPr lang="en-US" altLang="ko-KR" sz="1600">
                <a:solidFill>
                  <a:schemeClr val="tx1"/>
                </a:solidFill>
              </a:rPr>
              <a:t>~")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trait Running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run = println("</a:t>
            </a:r>
            <a:r>
              <a:rPr lang="ko-KR" altLang="en-US" sz="1600">
                <a:solidFill>
                  <a:schemeClr val="tx1"/>
                </a:solidFill>
              </a:rPr>
              <a:t>달립니다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슈웅</a:t>
            </a:r>
            <a:r>
              <a:rPr lang="en-US" altLang="ko-KR" sz="1600">
                <a:solidFill>
                  <a:schemeClr val="tx1"/>
                </a:solidFill>
              </a:rPr>
              <a:t>~")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trait Eating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eat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87972"/>
            <a:ext cx="6546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트레잇 쌓기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다중상속이 된다는 점이 제외하고는 추상 클래스와 다름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로직을 구현할 수 있다는 점이 인페이스와 다름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추상 클래스 여러 개를 한 클래스에서 상속 받을 경우  다이아모든 상속의 문제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262648" y="987972"/>
            <a:ext cx="4582512" cy="5870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object Ex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main(args: Array[String]) : Unit =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val flyingWhale = new Animal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flyingWhale.swim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flyingWhale.fly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class Animal extends Flying with Swimming 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trait Swimming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swim = println("</a:t>
            </a:r>
            <a:r>
              <a:rPr lang="ko-KR" altLang="en-US" sz="1600">
                <a:solidFill>
                  <a:schemeClr val="tx1"/>
                </a:solidFill>
              </a:rPr>
              <a:t>수영을 합니다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촤아</a:t>
            </a:r>
            <a:r>
              <a:rPr lang="en-US" altLang="ko-KR" sz="1600">
                <a:solidFill>
                  <a:schemeClr val="tx1"/>
                </a:solidFill>
              </a:rPr>
              <a:t>!")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}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trait Flying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fly = println("</a:t>
            </a:r>
            <a:r>
              <a:rPr lang="ko-KR" altLang="en-US" sz="1600">
                <a:solidFill>
                  <a:schemeClr val="tx1"/>
                </a:solidFill>
              </a:rPr>
              <a:t>날아다닙니다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휘리릭</a:t>
            </a:r>
            <a:r>
              <a:rPr lang="en-US" altLang="ko-KR" sz="1600">
                <a:solidFill>
                  <a:schemeClr val="tx1"/>
                </a:solidFill>
              </a:rPr>
              <a:t>~")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trait Flying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fly = println("</a:t>
            </a:r>
            <a:r>
              <a:rPr lang="ko-KR" altLang="en-US" sz="1600">
                <a:solidFill>
                  <a:schemeClr val="tx1"/>
                </a:solidFill>
              </a:rPr>
              <a:t>날아다닙니다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휘리릭</a:t>
            </a:r>
            <a:r>
              <a:rPr lang="en-US" altLang="ko-KR" sz="1600">
                <a:solidFill>
                  <a:schemeClr val="tx1"/>
                </a:solidFill>
              </a:rPr>
              <a:t>~")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trait Running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run = println("</a:t>
            </a:r>
            <a:r>
              <a:rPr lang="ko-KR" altLang="en-US" sz="1600">
                <a:solidFill>
                  <a:schemeClr val="tx1"/>
                </a:solidFill>
              </a:rPr>
              <a:t>달립니다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r>
              <a:rPr lang="ko-KR" altLang="en-US" sz="1600">
                <a:solidFill>
                  <a:schemeClr val="tx1"/>
                </a:solidFill>
              </a:rPr>
              <a:t>슈웅</a:t>
            </a:r>
            <a:r>
              <a:rPr lang="en-US" altLang="ko-KR" sz="1600">
                <a:solidFill>
                  <a:schemeClr val="tx1"/>
                </a:solidFill>
              </a:rPr>
              <a:t>~")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trait Eating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eat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3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</a:t>
            </a:r>
            <a:r>
              <a:rPr lang="en-US" altLang="ko-KR" b="1" dirty="0"/>
              <a:t>(</a:t>
            </a:r>
            <a:r>
              <a:rPr lang="en-US" altLang="ko-KR" b="1" dirty="0" smtClean="0"/>
              <a:t>Scalar)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코드의 직관성과 신축성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풍부한 </a:t>
            </a:r>
            <a:r>
              <a:rPr lang="ko-KR" altLang="en-US" dirty="0" err="1" smtClean="0"/>
              <a:t>표현식과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First-class  function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Closure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간결함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타입 추론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(Literal)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자바와의 혼용 가능 객체지향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함수형 언어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자바 라이브러리 재사용 가능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자바 도구를 재사용 가능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성능의 손실 없이 사용 가능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스칼라에서는 모든 것이 객체입니다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동시성에 강한 언어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스칼라에서는 많은 부분이 변경불가능 속성을 가지게끔 되어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아카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Akka</a:t>
            </a:r>
            <a:r>
              <a:rPr lang="en-US" altLang="ko-KR" dirty="0" smtClean="0"/>
              <a:t>)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동시성 프로그래밍에서 뛰어난 </a:t>
            </a:r>
            <a:r>
              <a:rPr lang="ko-KR" altLang="en-US" dirty="0" err="1" smtClean="0"/>
              <a:t>액터</a:t>
            </a:r>
            <a:r>
              <a:rPr lang="ko-KR" altLang="en-US" dirty="0" smtClean="0"/>
              <a:t> 모델을 이용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액터</a:t>
            </a:r>
            <a:r>
              <a:rPr lang="ko-KR" altLang="en-US" dirty="0" smtClean="0"/>
              <a:t> 모델은 각각의 </a:t>
            </a:r>
            <a:r>
              <a:rPr lang="ko-KR" altLang="en-US" dirty="0" err="1" smtClean="0"/>
              <a:t>액터가</a:t>
            </a:r>
            <a:r>
              <a:rPr lang="ko-KR" altLang="en-US" dirty="0" smtClean="0"/>
              <a:t> 서로 간의 메시지를 통해서만 의사소통을 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액터를</a:t>
            </a:r>
            <a:r>
              <a:rPr lang="ko-KR" altLang="en-US" dirty="0" smtClean="0"/>
              <a:t> 이루는 각종 변수나 속성은 서로 공유하지 않습니다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expression(</a:t>
            </a:r>
            <a:r>
              <a:rPr lang="ko-KR" altLang="en-US" dirty="0"/>
              <a:t>결과를 반환하는 문장</a:t>
            </a:r>
            <a:r>
              <a:rPr lang="en-US" altLang="ko-KR" dirty="0"/>
              <a:t>) </a:t>
            </a:r>
            <a:r>
              <a:rPr lang="ko-KR" altLang="en-US" dirty="0"/>
              <a:t>중심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필요할때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implicit </a:t>
            </a:r>
            <a:r>
              <a:rPr lang="ko-KR" altLang="en-US" dirty="0" err="1" smtClean="0"/>
              <a:t>예약어를</a:t>
            </a:r>
            <a:r>
              <a:rPr lang="ko-KR" altLang="en-US" dirty="0" smtClean="0"/>
              <a:t> 사용하면 명시적인 표현을 감춰버릴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4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4344" y="961584"/>
            <a:ext cx="11391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트레잇</a:t>
            </a:r>
            <a:r>
              <a:rPr lang="ko-KR" altLang="en-US" dirty="0" smtClean="0"/>
              <a:t> 쌓기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다중상속이 된다는 점이 제외하고는 추상 클래스와 다름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로직을</a:t>
            </a:r>
            <a:r>
              <a:rPr lang="ko-KR" altLang="en-US" dirty="0" smtClean="0"/>
              <a:t> 구현할 수 있다는 점이 </a:t>
            </a:r>
            <a:r>
              <a:rPr lang="ko-KR" altLang="en-US" dirty="0" err="1" smtClean="0"/>
              <a:t>인페이스와</a:t>
            </a:r>
            <a:r>
              <a:rPr lang="ko-KR" altLang="en-US" dirty="0" smtClean="0"/>
              <a:t> 다름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/>
              <a:t>트레이트는</a:t>
            </a:r>
            <a:r>
              <a:rPr lang="ko-KR" altLang="en-US" dirty="0"/>
              <a:t> 다중 상속이 가능하며</a:t>
            </a:r>
            <a:r>
              <a:rPr lang="en-US" altLang="ko-KR" dirty="0"/>
              <a:t>, </a:t>
            </a:r>
            <a:r>
              <a:rPr lang="ko-KR" altLang="en-US" dirty="0"/>
              <a:t>내부에 변수와 </a:t>
            </a:r>
            <a:r>
              <a:rPr lang="ko-KR" altLang="en-US" dirty="0" err="1"/>
              <a:t>메서드는</a:t>
            </a:r>
            <a:r>
              <a:rPr lang="ko-KR" altLang="en-US" dirty="0"/>
              <a:t> 물론 추상 </a:t>
            </a:r>
            <a:r>
              <a:rPr lang="ko-KR" altLang="en-US" dirty="0" err="1"/>
              <a:t>메서드에</a:t>
            </a:r>
            <a:r>
              <a:rPr lang="ko-KR" altLang="en-US" dirty="0"/>
              <a:t> 대한 정의도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추상 클래스 여러 개를 한 클래스에서 상속 받을 경우  다이아몬드 상속의 문제가 발생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98178" y="2438912"/>
            <a:ext cx="8565931" cy="3388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class Mazinga extends Robot with M16 with Bazooka with Daepodong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abstract class Robot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shoot = "</a:t>
            </a:r>
            <a:r>
              <a:rPr lang="ko-KR" altLang="en-US" sz="1600">
                <a:solidFill>
                  <a:schemeClr val="tx1"/>
                </a:solidFill>
              </a:rPr>
              <a:t>뿅뿅</a:t>
            </a:r>
            <a:r>
              <a:rPr lang="en-US" altLang="ko-KR" sz="160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trait  M16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shoot = "</a:t>
            </a:r>
            <a:r>
              <a:rPr lang="ko-KR" altLang="en-US" sz="1600">
                <a:solidFill>
                  <a:schemeClr val="tx1"/>
                </a:solidFill>
              </a:rPr>
              <a:t>빵야</a:t>
            </a:r>
            <a:r>
              <a:rPr lang="en-US" altLang="ko-KR" sz="160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trait Baooka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def shoot = "</a:t>
            </a:r>
            <a:r>
              <a:rPr lang="ko-KR" altLang="en-US" sz="1600">
                <a:solidFill>
                  <a:schemeClr val="tx1"/>
                </a:solidFill>
              </a:rPr>
              <a:t>뿌왕뿌왕</a:t>
            </a:r>
            <a:r>
              <a:rPr lang="en-US" altLang="ko-KR" sz="160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trait Daepodong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def shoot = "</a:t>
            </a:r>
            <a:r>
              <a:rPr lang="ko-KR" altLang="en-US" sz="1600">
                <a:solidFill>
                  <a:schemeClr val="tx1"/>
                </a:solidFill>
              </a:rPr>
              <a:t>콰르르르릉</a:t>
            </a:r>
            <a:r>
              <a:rPr lang="en-US" altLang="ko-KR" sz="160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6" y="987972"/>
            <a:ext cx="11391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트레잇 쌓기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추상 클래스 여러 개를 한 클래스에서 상속 받을 경우  다이아모든 상속의 문제가 발생할 경우 </a:t>
            </a:r>
            <a:r>
              <a:rPr lang="en-US" altLang="ko-KR" smtClean="0"/>
              <a:t>override  </a:t>
            </a:r>
            <a:r>
              <a:rPr lang="ko-KR" altLang="en-US" smtClean="0"/>
              <a:t>예약어와 함께 적당한 상속 관계를 만들어줄 수 있습니다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282260" y="2195648"/>
            <a:ext cx="4282965" cy="3388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abstract class Robot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shoot = "</a:t>
            </a:r>
            <a:r>
              <a:rPr lang="ko-KR" altLang="en-US" sz="1600">
                <a:solidFill>
                  <a:schemeClr val="tx1"/>
                </a:solidFill>
              </a:rPr>
              <a:t>뿅뿅</a:t>
            </a:r>
            <a:r>
              <a:rPr lang="en-US" altLang="ko-KR" sz="160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trait  M16 extends Robot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override def shoot = "</a:t>
            </a:r>
            <a:r>
              <a:rPr lang="ko-KR" altLang="en-US" sz="1600">
                <a:solidFill>
                  <a:schemeClr val="tx1"/>
                </a:solidFill>
              </a:rPr>
              <a:t>빵야</a:t>
            </a:r>
            <a:r>
              <a:rPr lang="en-US" altLang="ko-KR" sz="160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trait Baooka extends Robot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override def shoot = "</a:t>
            </a:r>
            <a:r>
              <a:rPr lang="ko-KR" altLang="en-US" sz="1600">
                <a:solidFill>
                  <a:schemeClr val="tx1"/>
                </a:solidFill>
              </a:rPr>
              <a:t>뿌왕뿌왕</a:t>
            </a:r>
            <a:r>
              <a:rPr lang="en-US" altLang="ko-KR" sz="160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trait Daepodong  extends Robot{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override def shoot = "</a:t>
            </a:r>
            <a:r>
              <a:rPr lang="ko-KR" altLang="en-US" sz="1600">
                <a:solidFill>
                  <a:schemeClr val="tx1"/>
                </a:solidFill>
              </a:rPr>
              <a:t>콰르르르릉</a:t>
            </a:r>
            <a:r>
              <a:rPr lang="en-US" altLang="ko-KR" sz="160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2693" y="2195648"/>
            <a:ext cx="5003815" cy="4053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dirty="0">
                <a:solidFill>
                  <a:schemeClr val="tx1"/>
                </a:solidFill>
              </a:rPr>
              <a:t>trait A {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 def hello() = println("hello, A")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}</a:t>
            </a:r>
          </a:p>
          <a:p>
            <a:endParaRPr lang="it-IT" altLang="ko-KR" sz="1600" dirty="0">
              <a:solidFill>
                <a:schemeClr val="tx1"/>
              </a:solidFill>
            </a:endParaRPr>
          </a:p>
          <a:p>
            <a:r>
              <a:rPr lang="it-IT" altLang="ko-KR" sz="1600" dirty="0">
                <a:solidFill>
                  <a:schemeClr val="tx1"/>
                </a:solidFill>
              </a:rPr>
              <a:t>trait B extends A {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 override def hello() = println("hello, B")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}</a:t>
            </a:r>
          </a:p>
          <a:p>
            <a:endParaRPr lang="it-IT" altLang="ko-KR" sz="1600" dirty="0">
              <a:solidFill>
                <a:schemeClr val="tx1"/>
              </a:solidFill>
            </a:endParaRPr>
          </a:p>
          <a:p>
            <a:r>
              <a:rPr lang="it-IT" altLang="ko-KR" sz="1600" dirty="0">
                <a:solidFill>
                  <a:schemeClr val="tx1"/>
                </a:solidFill>
              </a:rPr>
              <a:t>class C extends A with B  //</a:t>
            </a:r>
            <a:r>
              <a:rPr lang="ko-KR" altLang="en-US" sz="1600" dirty="0">
                <a:solidFill>
                  <a:schemeClr val="tx1"/>
                </a:solidFill>
              </a:rPr>
              <a:t>트레이드 쌓기</a:t>
            </a:r>
          </a:p>
          <a:p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it-IT" altLang="ko-KR" sz="1600" dirty="0">
                <a:solidFill>
                  <a:schemeClr val="tx1"/>
                </a:solidFill>
              </a:rPr>
              <a:t>object Test {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 def  main(args: Array[String]): Unit = {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    val obj = new C()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    obj.hello()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8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6" y="987972"/>
            <a:ext cx="11391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트레잇 쌓기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최종적으로 상속받는 클래스의 메서드가 수행되도록 </a:t>
            </a:r>
            <a:r>
              <a:rPr lang="en-US" altLang="ko-KR" smtClean="0"/>
              <a:t>override  </a:t>
            </a:r>
            <a:r>
              <a:rPr lang="ko-KR" altLang="en-US" smtClean="0"/>
              <a:t>예약어와 함께 적당한 상속 관계를 만들어줄 수 있습니다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945932" y="1911302"/>
            <a:ext cx="7126014" cy="4696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 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robot = new </a:t>
            </a:r>
            <a:r>
              <a:rPr lang="en-US" altLang="ko-KR" sz="1600" dirty="0" err="1">
                <a:solidFill>
                  <a:schemeClr val="tx1"/>
                </a:solidFill>
              </a:rPr>
              <a:t>Mazinga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robot.shoot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Mazinga</a:t>
            </a:r>
            <a:r>
              <a:rPr lang="en-US" altLang="ko-KR" sz="1600" dirty="0">
                <a:solidFill>
                  <a:schemeClr val="tx1"/>
                </a:solidFill>
              </a:rPr>
              <a:t> extends Robot with M16 with Bazooka with </a:t>
            </a:r>
            <a:r>
              <a:rPr lang="en-US" altLang="ko-KR" sz="1600" dirty="0" err="1">
                <a:solidFill>
                  <a:schemeClr val="tx1"/>
                </a:solidFill>
              </a:rPr>
              <a:t>Daepodong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abstract class Robot {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shoot = "</a:t>
            </a:r>
            <a:r>
              <a:rPr lang="ko-KR" altLang="en-US" sz="1600" dirty="0" err="1">
                <a:solidFill>
                  <a:schemeClr val="tx1"/>
                </a:solidFill>
              </a:rPr>
              <a:t>뿅뿅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trait  M16 extends Robot {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override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shoot = "</a:t>
            </a:r>
            <a:r>
              <a:rPr lang="ko-KR" altLang="en-US" sz="1600" dirty="0" err="1">
                <a:solidFill>
                  <a:schemeClr val="tx1"/>
                </a:solidFill>
              </a:rPr>
              <a:t>빵야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trait </a:t>
            </a:r>
            <a:r>
              <a:rPr lang="en-US" altLang="ko-KR" sz="1600" dirty="0" err="1">
                <a:solidFill>
                  <a:schemeClr val="tx1"/>
                </a:solidFill>
              </a:rPr>
              <a:t>Baooka</a:t>
            </a:r>
            <a:r>
              <a:rPr lang="en-US" altLang="ko-KR" sz="1600" dirty="0">
                <a:solidFill>
                  <a:schemeClr val="tx1"/>
                </a:solidFill>
              </a:rPr>
              <a:t> extends Robot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override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shoot = "</a:t>
            </a:r>
            <a:r>
              <a:rPr lang="ko-KR" altLang="en-US" sz="1600" dirty="0" err="1">
                <a:solidFill>
                  <a:schemeClr val="tx1"/>
                </a:solidFill>
              </a:rPr>
              <a:t>뿌왕뿌왕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trait </a:t>
            </a:r>
            <a:r>
              <a:rPr lang="en-US" altLang="ko-KR" sz="1600" dirty="0" err="1">
                <a:solidFill>
                  <a:schemeClr val="tx1"/>
                </a:solidFill>
              </a:rPr>
              <a:t>Daepodong</a:t>
            </a:r>
            <a:r>
              <a:rPr lang="en-US" altLang="ko-KR" sz="1600" dirty="0">
                <a:solidFill>
                  <a:schemeClr val="tx1"/>
                </a:solidFill>
              </a:rPr>
              <a:t>  extends Robot{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override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shoot = "</a:t>
            </a:r>
            <a:r>
              <a:rPr lang="ko-KR" altLang="en-US" sz="1600" dirty="0" err="1">
                <a:solidFill>
                  <a:schemeClr val="tx1"/>
                </a:solidFill>
              </a:rPr>
              <a:t>콰르르르릉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7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6" y="987972"/>
            <a:ext cx="11391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트레잇 쌓기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모두의 기능을 실행하도록 상위 클래스 </a:t>
            </a:r>
            <a:r>
              <a:rPr lang="en-US" altLang="ko-KR" smtClean="0"/>
              <a:t>super</a:t>
            </a:r>
            <a:r>
              <a:rPr lang="ko-KR" altLang="en-US" smtClean="0"/>
              <a:t>를 호출해서 해당하는 메서드를 실행 되게 할 수 있습니다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98179" y="2025278"/>
            <a:ext cx="8565931" cy="4696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 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robot = new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SuperMazinga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robot.shoot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Mazinga</a:t>
            </a:r>
            <a:r>
              <a:rPr lang="en-US" altLang="ko-KR" sz="1600" dirty="0">
                <a:solidFill>
                  <a:schemeClr val="tx1"/>
                </a:solidFill>
              </a:rPr>
              <a:t> extends Robot with M16 with Bazooka with </a:t>
            </a:r>
            <a:r>
              <a:rPr lang="en-US" altLang="ko-KR" sz="1600" dirty="0" err="1">
                <a:solidFill>
                  <a:schemeClr val="tx1"/>
                </a:solidFill>
              </a:rPr>
              <a:t>Daepodong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abstract class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AnotherRobot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{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shoot = "</a:t>
            </a:r>
            <a:r>
              <a:rPr lang="ko-KR" altLang="en-US" sz="1600" dirty="0" err="1">
                <a:solidFill>
                  <a:schemeClr val="tx1"/>
                </a:solidFill>
              </a:rPr>
              <a:t>뿅뿅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trait  </a:t>
            </a:r>
            <a:r>
              <a:rPr lang="en-US" altLang="ko-KR" sz="1600" dirty="0" smtClean="0">
                <a:solidFill>
                  <a:schemeClr val="tx1"/>
                </a:solidFill>
              </a:rPr>
              <a:t>AnotherM16 </a:t>
            </a:r>
            <a:r>
              <a:rPr lang="en-US" altLang="ko-KR" sz="1600" dirty="0">
                <a:solidFill>
                  <a:schemeClr val="tx1"/>
                </a:solidFill>
              </a:rPr>
              <a:t>extends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Another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Robot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{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override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shoot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super.shoot</a:t>
            </a:r>
            <a:r>
              <a:rPr lang="en-US" altLang="ko-KR" sz="1600" dirty="0" smtClean="0">
                <a:solidFill>
                  <a:schemeClr val="tx1"/>
                </a:solidFill>
              </a:rPr>
              <a:t> + "</a:t>
            </a:r>
            <a:r>
              <a:rPr lang="ko-KR" altLang="en-US" sz="1600" dirty="0" err="1">
                <a:solidFill>
                  <a:schemeClr val="tx1"/>
                </a:solidFill>
              </a:rPr>
              <a:t>빵야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trait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AnotherBaooka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extends </a:t>
            </a:r>
            <a:r>
              <a:rPr lang="en-US" altLang="ko-KR" sz="1600" dirty="0" err="1">
                <a:solidFill>
                  <a:schemeClr val="tx1"/>
                </a:solidFill>
              </a:rPr>
              <a:t>Another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Robot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override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shoot = </a:t>
            </a:r>
            <a:r>
              <a:rPr lang="en-US" altLang="ko-KR" sz="1600" dirty="0" err="1">
                <a:solidFill>
                  <a:schemeClr val="tx1"/>
                </a:solidFill>
              </a:rPr>
              <a:t>super.shoot</a:t>
            </a:r>
            <a:r>
              <a:rPr lang="en-US" altLang="ko-KR" sz="1600" dirty="0">
                <a:solidFill>
                  <a:schemeClr val="tx1"/>
                </a:solidFill>
              </a:rPr>
              <a:t> + </a:t>
            </a:r>
            <a:r>
              <a:rPr lang="en-US" altLang="ko-KR" sz="1600" dirty="0" smtClean="0">
                <a:solidFill>
                  <a:schemeClr val="tx1"/>
                </a:solidFill>
              </a:rPr>
              <a:t>"</a:t>
            </a:r>
            <a:r>
              <a:rPr lang="ko-KR" altLang="en-US" sz="1600" dirty="0" err="1">
                <a:solidFill>
                  <a:schemeClr val="tx1"/>
                </a:solidFill>
              </a:rPr>
              <a:t>뿌왕뿌왕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trait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Another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Daepodong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extends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Another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Robot</a:t>
            </a:r>
            <a:r>
              <a:rPr lang="en-US" altLang="ko-KR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override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shoot = </a:t>
            </a:r>
            <a:r>
              <a:rPr lang="en-US" altLang="ko-KR" sz="1600" dirty="0" err="1">
                <a:solidFill>
                  <a:schemeClr val="tx1"/>
                </a:solidFill>
              </a:rPr>
              <a:t>super.shoot</a:t>
            </a:r>
            <a:r>
              <a:rPr lang="en-US" altLang="ko-KR" sz="1600" dirty="0">
                <a:solidFill>
                  <a:schemeClr val="tx1"/>
                </a:solidFill>
              </a:rPr>
              <a:t> + </a:t>
            </a:r>
            <a:r>
              <a:rPr lang="en-US" altLang="ko-KR" sz="1600" dirty="0" smtClean="0">
                <a:solidFill>
                  <a:schemeClr val="tx1"/>
                </a:solidFill>
              </a:rPr>
              <a:t>"</a:t>
            </a:r>
            <a:r>
              <a:rPr lang="ko-KR" altLang="en-US" sz="1600" dirty="0" err="1">
                <a:solidFill>
                  <a:schemeClr val="tx1"/>
                </a:solidFill>
              </a:rPr>
              <a:t>콰르르르릉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4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클래스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스칼라에서는 생성자가 특별한 </a:t>
            </a:r>
            <a:r>
              <a:rPr lang="ko-KR" altLang="en-US" dirty="0" err="1"/>
              <a:t>메소드로</a:t>
            </a:r>
            <a:r>
              <a:rPr lang="ko-KR" altLang="en-US" dirty="0"/>
              <a:t> 따로 존재하지 않는다</a:t>
            </a:r>
            <a:r>
              <a:rPr lang="en-US" altLang="ko-KR" dirty="0"/>
              <a:t>. </a:t>
            </a:r>
            <a:r>
              <a:rPr lang="ko-KR" altLang="en-US" dirty="0"/>
              <a:t>클래스 몸체에서 </a:t>
            </a:r>
            <a:r>
              <a:rPr lang="ko-KR" altLang="en-US" dirty="0" err="1"/>
              <a:t>메소드</a:t>
            </a:r>
            <a:r>
              <a:rPr lang="ko-KR" altLang="en-US" dirty="0"/>
              <a:t> 정의 부분 밖에 있는 모든 코드가 </a:t>
            </a:r>
            <a:r>
              <a:rPr lang="ko-KR" altLang="en-US" dirty="0" err="1"/>
              <a:t>생성자</a:t>
            </a:r>
            <a:r>
              <a:rPr lang="ko-KR" altLang="en-US" dirty="0"/>
              <a:t> 코드가 된다</a:t>
            </a:r>
            <a:r>
              <a:rPr lang="en-US" altLang="ko-KR" dirty="0"/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64337" y="2060623"/>
            <a:ext cx="5177848" cy="4281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class Calculator(brand: String)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/**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* </a:t>
            </a:r>
            <a:r>
              <a:rPr lang="ko-KR" altLang="en-US" sz="1600" dirty="0" err="1">
                <a:solidFill>
                  <a:schemeClr val="tx1"/>
                </a:solidFill>
              </a:rPr>
              <a:t>생성자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  *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color: String = if (brand == "TI")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"blue"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 else if (brand == "HP")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"black"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 else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"white"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// </a:t>
            </a:r>
            <a:r>
              <a:rPr lang="ko-KR" altLang="en-US" sz="1600" dirty="0" err="1">
                <a:solidFill>
                  <a:schemeClr val="tx1"/>
                </a:solidFill>
              </a:rPr>
              <a:t>인스턴스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메소드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add(m: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, n: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= m + n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val calc = new Calculator("HP")</a:t>
            </a:r>
          </a:p>
          <a:p>
            <a:r>
              <a:rPr lang="it-IT" altLang="ko-KR" sz="1600" dirty="0" smtClean="0">
                <a:solidFill>
                  <a:schemeClr val="tx1"/>
                </a:solidFill>
              </a:rPr>
              <a:t>scala</a:t>
            </a:r>
            <a:r>
              <a:rPr lang="it-IT" altLang="ko-KR" sz="1600" dirty="0">
                <a:solidFill>
                  <a:schemeClr val="tx1"/>
                </a:solidFill>
              </a:rPr>
              <a:t>&gt; calc.color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상속과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Overloading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742305" y="1304015"/>
            <a:ext cx="9128525" cy="21407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>
                <a:solidFill>
                  <a:schemeClr val="tx1"/>
                </a:solidFill>
              </a:rPr>
              <a:t>상속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ScientificCalculator</a:t>
            </a:r>
            <a:r>
              <a:rPr lang="en-US" altLang="ko-KR" sz="1600" dirty="0">
                <a:solidFill>
                  <a:schemeClr val="tx1"/>
                </a:solidFill>
              </a:rPr>
              <a:t>(brand: String) </a:t>
            </a:r>
            <a:r>
              <a:rPr lang="en-US" altLang="ko-KR" sz="1600" dirty="0">
                <a:solidFill>
                  <a:srgbClr val="C00000"/>
                </a:solidFill>
              </a:rPr>
              <a:t>extends</a:t>
            </a:r>
            <a:r>
              <a:rPr lang="en-US" altLang="ko-KR" sz="1600" dirty="0">
                <a:solidFill>
                  <a:schemeClr val="tx1"/>
                </a:solidFill>
              </a:rPr>
              <a:t> Calculator(brand)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log(m: Double, base: Double) = math.log(m) / math.log(base)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</a:t>
            </a:r>
            <a:r>
              <a:rPr lang="ko-KR" altLang="en-US" sz="1600" dirty="0" err="1">
                <a:solidFill>
                  <a:schemeClr val="tx1"/>
                </a:solidFill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</a:rPr>
              <a:t> 중복정의</a:t>
            </a:r>
            <a:r>
              <a:rPr lang="en-US" altLang="ko-KR" sz="1600" dirty="0">
                <a:solidFill>
                  <a:schemeClr val="tx1"/>
                </a:solidFill>
              </a:rPr>
              <a:t>(Overloading)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EvenMoreScientificCalculator</a:t>
            </a:r>
            <a:r>
              <a:rPr lang="en-US" altLang="ko-KR" sz="1600" dirty="0">
                <a:solidFill>
                  <a:schemeClr val="tx1"/>
                </a:solidFill>
              </a:rPr>
              <a:t>(brand: String) extends </a:t>
            </a:r>
            <a:r>
              <a:rPr lang="en-US" altLang="ko-KR" sz="1600" dirty="0" err="1">
                <a:solidFill>
                  <a:schemeClr val="tx1"/>
                </a:solidFill>
              </a:rPr>
              <a:t>ScientificCalculator</a:t>
            </a:r>
            <a:r>
              <a:rPr lang="en-US" altLang="ko-KR" sz="1600" dirty="0">
                <a:solidFill>
                  <a:schemeClr val="tx1"/>
                </a:solidFill>
              </a:rPr>
              <a:t>(brand)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log(m: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): Double = log(m, </a:t>
            </a:r>
            <a:r>
              <a:rPr lang="en-US" altLang="ko-KR" sz="1600" dirty="0" err="1">
                <a:solidFill>
                  <a:schemeClr val="tx1"/>
                </a:solidFill>
              </a:rPr>
              <a:t>math.exp</a:t>
            </a:r>
            <a:r>
              <a:rPr lang="en-US" altLang="ko-KR" sz="1600" dirty="0">
                <a:solidFill>
                  <a:schemeClr val="tx1"/>
                </a:solidFill>
              </a:rPr>
              <a:t>(1))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97" y="3591279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추상 클래스</a:t>
            </a:r>
            <a:r>
              <a:rPr lang="en-US" altLang="ko-KR" dirty="0"/>
              <a:t>(abstract class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는 </a:t>
            </a:r>
            <a:r>
              <a:rPr lang="ko-KR" altLang="en-US" dirty="0" err="1"/>
              <a:t>메소드</a:t>
            </a:r>
            <a:r>
              <a:rPr lang="ko-KR" altLang="en-US" dirty="0"/>
              <a:t> 정의는 있지만 구현은 없는 클래스이다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추상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 수는 없다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2304" y="4422353"/>
            <a:ext cx="9128525" cy="21407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>
                <a:solidFill>
                  <a:srgbClr val="C00000"/>
                </a:solidFill>
              </a:rPr>
              <a:t>abstract</a:t>
            </a:r>
            <a:r>
              <a:rPr lang="en-US" altLang="ko-KR" sz="1600" dirty="0">
                <a:solidFill>
                  <a:schemeClr val="tx1"/>
                </a:solidFill>
              </a:rPr>
              <a:t> class Shape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getArea</a:t>
            </a:r>
            <a:r>
              <a:rPr lang="en-US" altLang="ko-KR" sz="1600" dirty="0">
                <a:solidFill>
                  <a:schemeClr val="tx1"/>
                </a:solidFill>
              </a:rPr>
              <a:t>():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   // </a:t>
            </a:r>
            <a:r>
              <a:rPr lang="ko-KR" altLang="en-US" sz="1600" dirty="0">
                <a:solidFill>
                  <a:schemeClr val="tx1"/>
                </a:solidFill>
              </a:rPr>
              <a:t>하위클래스에서 이 </a:t>
            </a:r>
            <a:r>
              <a:rPr lang="ko-KR" altLang="en-US" sz="1600" dirty="0" err="1">
                <a:solidFill>
                  <a:schemeClr val="tx1"/>
                </a:solidFill>
              </a:rPr>
              <a:t>메소드를</a:t>
            </a:r>
            <a:r>
              <a:rPr lang="ko-KR" altLang="en-US" sz="1600" dirty="0">
                <a:solidFill>
                  <a:schemeClr val="tx1"/>
                </a:solidFill>
              </a:rPr>
              <a:t> 정의해야만 한다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class Circle(r: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 extends Shape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getArea</a:t>
            </a:r>
            <a:r>
              <a:rPr lang="en-US" altLang="ko-KR" sz="1600" dirty="0">
                <a:solidFill>
                  <a:schemeClr val="tx1"/>
                </a:solidFill>
              </a:rPr>
              <a:t>():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= { r * r * 3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rgbClr val="C00000"/>
                </a:solidFill>
              </a:rPr>
              <a:t>val</a:t>
            </a:r>
            <a:r>
              <a:rPr lang="en-US" altLang="ko-KR" sz="1600" dirty="0">
                <a:solidFill>
                  <a:srgbClr val="C00000"/>
                </a:solidFill>
              </a:rPr>
              <a:t> s = new Shape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scala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c = new Circle(2)</a:t>
            </a:r>
          </a:p>
        </p:txBody>
      </p:sp>
    </p:spTree>
    <p:extLst>
      <p:ext uri="{BB962C8B-B14F-4D97-AF65-F5344CB8AC3E}">
        <p14:creationId xmlns:p14="http://schemas.microsoft.com/office/powerpoint/2010/main" val="33655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06694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/>
              <a:t>트레잇</a:t>
            </a:r>
            <a:r>
              <a:rPr lang="en-US" altLang="ko-KR" dirty="0"/>
              <a:t>(trait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클래스는 </a:t>
            </a:r>
            <a:r>
              <a:rPr lang="ko-KR" altLang="en-US" dirty="0"/>
              <a:t>여러 </a:t>
            </a:r>
            <a:r>
              <a:rPr lang="ko-KR" altLang="en-US" dirty="0" err="1"/>
              <a:t>트레잇를</a:t>
            </a:r>
            <a:r>
              <a:rPr lang="ko-KR" altLang="en-US" dirty="0"/>
              <a:t> </a:t>
            </a:r>
            <a:r>
              <a:rPr lang="en-US" altLang="ko-KR" dirty="0"/>
              <a:t>with </a:t>
            </a:r>
            <a:r>
              <a:rPr lang="ko-KR" altLang="en-US" dirty="0"/>
              <a:t>키워드를 사용해 확장할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2984" y="1723293"/>
            <a:ext cx="6230817" cy="3950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trait Car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brand: String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trait Shiny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shineRefraction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class BMW extends Car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brand = "BMW"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class BMW extends Car </a:t>
            </a:r>
            <a:r>
              <a:rPr lang="en-US" altLang="ko-KR" sz="1600" dirty="0">
                <a:solidFill>
                  <a:srgbClr val="C00000"/>
                </a:solidFill>
              </a:rPr>
              <a:t>with</a:t>
            </a:r>
            <a:r>
              <a:rPr lang="en-US" altLang="ko-KR" sz="1600" dirty="0">
                <a:solidFill>
                  <a:schemeClr val="tx1"/>
                </a:solidFill>
              </a:rPr>
              <a:t> Shiny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brand = "BMW"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shineRefraction</a:t>
            </a:r>
            <a:r>
              <a:rPr lang="en-US" altLang="ko-KR" sz="1600" dirty="0">
                <a:solidFill>
                  <a:schemeClr val="tx1"/>
                </a:solidFill>
              </a:rPr>
              <a:t> = 12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84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Companion Object - static</a:t>
            </a:r>
            <a:r>
              <a:rPr lang="ko-KR" altLang="en-US" dirty="0" smtClean="0"/>
              <a:t>이 필요한 경우 대신 </a:t>
            </a:r>
            <a:r>
              <a:rPr lang="ko-KR" altLang="en-US" dirty="0" err="1" smtClean="0"/>
              <a:t>사용할수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파일에 정의된 클래스와 이름이 똑같은 오브젝트로서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라는 별도의 키워드를 이용해 정의한 객체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스칼라에서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키워드로 선언한 오브젝트는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객체가 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41597" y="2103386"/>
            <a:ext cx="8878824" cy="2856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dirty="0">
                <a:solidFill>
                  <a:schemeClr val="tx1"/>
                </a:solidFill>
              </a:rPr>
              <a:t>class MyClass private(var name: String) {  //</a:t>
            </a:r>
            <a:r>
              <a:rPr lang="ko-KR" altLang="en-US" sz="1600" dirty="0">
                <a:solidFill>
                  <a:schemeClr val="tx1"/>
                </a:solidFill>
              </a:rPr>
              <a:t>클래스 선언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it-IT" altLang="ko-KR" sz="1600" dirty="0">
                <a:solidFill>
                  <a:schemeClr val="tx1"/>
                </a:solidFill>
              </a:rPr>
              <a:t>def sayHello(): Unit = {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    MyClass.sayHello()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}</a:t>
            </a:r>
          </a:p>
          <a:p>
            <a:endParaRPr lang="it-IT" altLang="ko-KR" sz="1600" dirty="0">
              <a:solidFill>
                <a:schemeClr val="tx1"/>
              </a:solidFill>
            </a:endParaRPr>
          </a:p>
          <a:p>
            <a:r>
              <a:rPr lang="it-IT" altLang="ko-KR" sz="1600" dirty="0">
                <a:solidFill>
                  <a:srgbClr val="C00000"/>
                </a:solidFill>
              </a:rPr>
              <a:t>object</a:t>
            </a:r>
            <a:r>
              <a:rPr lang="it-IT" altLang="ko-KR" sz="1600" dirty="0">
                <a:solidFill>
                  <a:schemeClr val="tx1"/>
                </a:solidFill>
              </a:rPr>
              <a:t> MyClass { </a:t>
            </a:r>
            <a:r>
              <a:rPr lang="it-IT" altLang="ko-KR" sz="1600" dirty="0" smtClean="0">
                <a:solidFill>
                  <a:schemeClr val="tx1"/>
                </a:solidFill>
              </a:rPr>
              <a:t>  </a:t>
            </a:r>
            <a:r>
              <a:rPr lang="it-IT" altLang="ko-KR" sz="1600" dirty="0">
                <a:solidFill>
                  <a:srgbClr val="C00000"/>
                </a:solidFill>
              </a:rPr>
              <a:t>//</a:t>
            </a:r>
            <a:r>
              <a:rPr lang="ko-KR" altLang="en-US" sz="1600" dirty="0" err="1">
                <a:solidFill>
                  <a:srgbClr val="C00000"/>
                </a:solidFill>
              </a:rPr>
              <a:t>컴패니언</a:t>
            </a:r>
            <a:r>
              <a:rPr lang="ko-KR" altLang="en-US" sz="1600" dirty="0">
                <a:solidFill>
                  <a:srgbClr val="C00000"/>
                </a:solidFill>
              </a:rPr>
              <a:t> 객체 선언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</a:t>
            </a:r>
            <a:r>
              <a:rPr lang="it-IT" altLang="ko-KR" sz="1600" dirty="0">
                <a:solidFill>
                  <a:schemeClr val="tx1"/>
                </a:solidFill>
              </a:rPr>
              <a:t>def sayHello() Unit= {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    println("Hello" + new MyClass("korea").name)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58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케이스 클래스는 패턴 매치를 위해 최적화된 특별한 클래스로서 </a:t>
            </a:r>
            <a:r>
              <a:rPr lang="en-US" altLang="ko-KR"/>
              <a:t>case class </a:t>
            </a:r>
            <a:r>
              <a:rPr lang="ko-KR" altLang="en-US"/>
              <a:t>키워드를 사용해서 생성하며 컴패니언 객체와 객체 생성을 위한 </a:t>
            </a:r>
            <a:r>
              <a:rPr lang="en-US" altLang="ko-KR"/>
              <a:t>apply(), </a:t>
            </a:r>
            <a:r>
              <a:rPr lang="ko-KR" altLang="en-US"/>
              <a:t>패턴 매치를 위한 </a:t>
            </a:r>
            <a:r>
              <a:rPr lang="en-US" altLang="ko-KR"/>
              <a:t>unapply()</a:t>
            </a:r>
            <a:r>
              <a:rPr lang="ko-KR" altLang="en-US"/>
              <a:t>가 자동으로 생성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hashCode(), copy(), equals(), toString()</a:t>
            </a:r>
            <a:r>
              <a:rPr lang="ko-KR" altLang="en-US"/>
              <a:t>등도 자동 생성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mtClean="0"/>
          </a:p>
        </p:txBody>
      </p:sp>
      <p:sp>
        <p:nvSpPr>
          <p:cNvPr id="5" name="직사각형 4"/>
          <p:cNvSpPr/>
          <p:nvPr/>
        </p:nvSpPr>
        <p:spPr>
          <a:xfrm>
            <a:off x="958231" y="2055044"/>
            <a:ext cx="8878824" cy="791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case class Person(name:String, age:Int</a:t>
            </a:r>
            <a:r>
              <a:rPr lang="en-US" altLang="ko-KR" sz="1600" smtClean="0">
                <a:solidFill>
                  <a:schemeClr val="tx1"/>
                </a:solidFill>
              </a:rPr>
              <a:t>)            //case class </a:t>
            </a:r>
            <a:r>
              <a:rPr lang="ko-KR" altLang="en-US" sz="1600" smtClean="0">
                <a:solidFill>
                  <a:schemeClr val="tx1"/>
                </a:solidFill>
              </a:rPr>
              <a:t>선언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var papa = Person("papa", 100</a:t>
            </a:r>
            <a:r>
              <a:rPr lang="en-US" altLang="ko-KR" sz="1600" smtClean="0">
                <a:solidFill>
                  <a:schemeClr val="tx1"/>
                </a:solidFill>
              </a:rPr>
              <a:t>)                     //</a:t>
            </a:r>
            <a:r>
              <a:rPr lang="ko-KR" altLang="en-US" sz="1600" smtClean="0">
                <a:solidFill>
                  <a:schemeClr val="tx1"/>
                </a:solidFill>
              </a:rPr>
              <a:t>새로운 객체 생성</a:t>
            </a:r>
            <a:endParaRPr lang="it-IT" altLang="ko-KR" sz="16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588" y="3057094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패턴 </a:t>
            </a:r>
            <a:r>
              <a:rPr lang="ko-KR" altLang="en-US" dirty="0"/>
              <a:t>매치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958231" y="3527197"/>
            <a:ext cx="8878824" cy="1091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rgbClr val="C00000"/>
                </a:solidFill>
              </a:rPr>
              <a:t>(</a:t>
            </a:r>
            <a:r>
              <a:rPr lang="ko-KR" altLang="en-US" sz="1600">
                <a:solidFill>
                  <a:srgbClr val="C00000"/>
                </a:solidFill>
              </a:rPr>
              <a:t>매치할 변수</a:t>
            </a:r>
            <a:r>
              <a:rPr lang="en-US" altLang="ko-KR" sz="1600">
                <a:solidFill>
                  <a:srgbClr val="C00000"/>
                </a:solidFill>
              </a:rPr>
              <a:t>) match {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case (...) =&gt; ....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   case (...) =&gt; ....</a:t>
            </a:r>
          </a:p>
          <a:p>
            <a:r>
              <a:rPr lang="en-US" altLang="ko-KR" sz="1600">
                <a:solidFill>
                  <a:srgbClr val="C00000"/>
                </a:solidFill>
              </a:rPr>
              <a:t>}</a:t>
            </a:r>
            <a:endParaRPr lang="it-IT" altLang="ko-KR" sz="160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650" y="4838759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패턴 매치에서는 기본형 변수에 대한 매칭 조건을 판단할 때 변수에 접근하지 않고 매칭해야 할 기본형값을 바로 사용</a:t>
            </a:r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2894029" y="5307292"/>
            <a:ext cx="7022969" cy="1376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a = "a"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a match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case "a" =&gt; println("a!")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case _ =&gt; println("err")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it-IT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175047" y="2337848"/>
            <a:ext cx="4207658" cy="39026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val b = 1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b match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case v if v==1 =&gt; println("b")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case _ =&gt; println("err")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val c = (a, b)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c match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case (c1, c2) =&gt; println("c1:" + c1)</a:t>
            </a:r>
          </a:p>
          <a:p>
            <a:r>
              <a:rPr lang="en-US" altLang="ko-KR" sz="160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it-IT" altLang="ko-KR" sz="1600">
                <a:solidFill>
                  <a:schemeClr val="tx1"/>
                </a:solidFill>
              </a:rPr>
              <a:t>val d = List(1, 3, 5)</a:t>
            </a:r>
          </a:p>
          <a:p>
            <a:r>
              <a:rPr lang="it-IT" altLang="ko-KR" sz="1600">
                <a:solidFill>
                  <a:schemeClr val="tx1"/>
                </a:solidFill>
              </a:rPr>
              <a:t>d match {</a:t>
            </a:r>
          </a:p>
          <a:p>
            <a:r>
              <a:rPr lang="it-IT" altLang="ko-KR" sz="1600">
                <a:solidFill>
                  <a:schemeClr val="tx1"/>
                </a:solidFill>
              </a:rPr>
              <a:t>   case e1::e2::xs =&gt; println(e1)</a:t>
            </a:r>
          </a:p>
          <a:p>
            <a:r>
              <a:rPr lang="it-IT" altLang="ko-KR" sz="16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패턴 매치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기본형이 아닌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사용하는 경우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형식으로 변수를 정의해야 매칭된다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리스트의 경우도 각 위치에 해당하는 값이 변수에 할당됩니다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케이스 클래스의 경우는 클래스 형태를 그대로 사용해서 속성 정보를 매칭할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76519" y="2337848"/>
            <a:ext cx="5082780" cy="14988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case class Person(age:Int, name:String)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val p1 = Person(30, "Hong, gildong")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p1 match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case Person(age, name) =&gt; println(age, name)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it-IT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</a:t>
            </a:r>
            <a:r>
              <a:rPr lang="en-US" altLang="ko-KR" b="1" dirty="0"/>
              <a:t>(</a:t>
            </a:r>
            <a:r>
              <a:rPr lang="en-US" altLang="ko-KR" b="1" dirty="0" smtClean="0"/>
              <a:t>Scalar)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함수형 프로그래밍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함수형 프로그래밍은 프로그래밍 패러다임의 하나로 자료 처리를 수학적 함수의 계산으로 취급하고 상태 변화와 가변 데이터를 피하는 것입니다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순수 함수와 보조 함수의 조합을 이용해서 </a:t>
            </a:r>
            <a:r>
              <a:rPr lang="ko-KR" altLang="en-US" dirty="0" err="1"/>
              <a:t>로직</a:t>
            </a:r>
            <a:r>
              <a:rPr lang="ko-KR" altLang="en-US" dirty="0"/>
              <a:t> 내에 존재하는 조건문과 </a:t>
            </a:r>
            <a:r>
              <a:rPr lang="ko-KR" altLang="en-US" dirty="0" err="1"/>
              <a:t>반복문을</a:t>
            </a:r>
            <a:r>
              <a:rPr lang="ko-KR" altLang="en-US" dirty="0"/>
              <a:t> 제거하여 복잡성을 없애고</a:t>
            </a:r>
            <a:r>
              <a:rPr lang="en-US" altLang="ko-KR" dirty="0"/>
              <a:t>, </a:t>
            </a:r>
            <a:r>
              <a:rPr lang="ko-KR" altLang="en-US" dirty="0"/>
              <a:t>변수의 사용을 억제하여 상태 변경을 피하고자 하는 패러다임입니다</a:t>
            </a:r>
            <a:r>
              <a:rPr lang="en-US" altLang="ko-KR" dirty="0"/>
              <a:t>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조건문과 </a:t>
            </a:r>
            <a:r>
              <a:rPr lang="ko-KR" altLang="en-US" dirty="0" err="1"/>
              <a:t>반복문은</a:t>
            </a:r>
            <a:r>
              <a:rPr lang="ko-KR" altLang="en-US" dirty="0"/>
              <a:t> </a:t>
            </a:r>
            <a:r>
              <a:rPr lang="ko-KR" altLang="en-US" dirty="0" err="1"/>
              <a:t>로직의</a:t>
            </a:r>
            <a:r>
              <a:rPr lang="ko-KR" altLang="en-US" dirty="0"/>
              <a:t> 흐름을 이해하기 어렵게 하여 </a:t>
            </a:r>
            <a:r>
              <a:rPr lang="ko-KR" altLang="en-US" dirty="0" err="1"/>
              <a:t>가독성을</a:t>
            </a:r>
            <a:r>
              <a:rPr lang="ko-KR" altLang="en-US" dirty="0"/>
              <a:t> 해치고</a:t>
            </a:r>
            <a:r>
              <a:rPr lang="en-US" altLang="ko-KR" dirty="0"/>
              <a:t>, </a:t>
            </a:r>
            <a:r>
              <a:rPr lang="ko-KR" altLang="en-US" dirty="0"/>
              <a:t>변수의 값은 누군가에 의해 언제든지 변경 될 수 있어 오류 발생의 근본적인 원인이 될 수 있기 때문입니다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순수 함수</a:t>
            </a:r>
            <a:r>
              <a:rPr lang="en-US" altLang="ko-KR" dirty="0"/>
              <a:t>(pure function)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함수의 실행이 외부에 영향을 끼치지 않는 함수입니다</a:t>
            </a:r>
            <a:r>
              <a:rPr lang="en-US" altLang="ko-KR" dirty="0"/>
              <a:t>. </a:t>
            </a:r>
            <a:r>
              <a:rPr lang="ko-KR" altLang="en-US" dirty="0"/>
              <a:t>외부에 영향을 미치지 않기 때문에 </a:t>
            </a:r>
            <a:r>
              <a:rPr lang="ko-KR" altLang="en-US" dirty="0" err="1"/>
              <a:t>스레드</a:t>
            </a:r>
            <a:r>
              <a:rPr lang="en-US" altLang="ko-KR" dirty="0"/>
              <a:t>-</a:t>
            </a:r>
            <a:r>
              <a:rPr lang="ko-KR" altLang="en-US" dirty="0"/>
              <a:t>세이프하고</a:t>
            </a:r>
            <a:r>
              <a:rPr lang="en-US" altLang="ko-KR" dirty="0"/>
              <a:t>, </a:t>
            </a:r>
            <a:r>
              <a:rPr lang="ko-KR" altLang="en-US" dirty="0"/>
              <a:t>병렬 계산이 가능합니다</a:t>
            </a:r>
            <a:r>
              <a:rPr lang="en-US" altLang="ko-KR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91759" y="4399345"/>
            <a:ext cx="8878824" cy="1341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//add </a:t>
            </a:r>
            <a:r>
              <a:rPr lang="ko-KR" altLang="en-US" sz="1600" dirty="0">
                <a:solidFill>
                  <a:schemeClr val="tx1"/>
                </a:solidFill>
              </a:rPr>
              <a:t>함수는 외부 변수에 영향을 주지 않기 때문에 </a:t>
            </a:r>
            <a:r>
              <a:rPr lang="ko-KR" altLang="en-US" sz="1600" dirty="0" err="1">
                <a:solidFill>
                  <a:schemeClr val="tx1"/>
                </a:solidFill>
              </a:rPr>
              <a:t>스레드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세이프하고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병렬로 처리 되어도 외부에 영향을 주지 않습니다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public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add(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a,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b)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a + b;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175046" y="2337848"/>
            <a:ext cx="6441811" cy="2111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//org.apache.spark.sql </a:t>
            </a:r>
            <a:r>
              <a:rPr lang="ko-KR" altLang="en-US" sz="1600">
                <a:solidFill>
                  <a:schemeClr val="tx1"/>
                </a:solidFill>
              </a:rPr>
              <a:t>패키지의 패키지 객체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package org.apache.spark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.....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package object sql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....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type Strategy = SparkStrategy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type DataFrame = DataSet[Row]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it-IT" altLang="ko-KR" sz="16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패키지 객체</a:t>
            </a:r>
            <a:r>
              <a:rPr lang="en-US" altLang="ko-KR"/>
              <a:t>(Package Object) - </a:t>
            </a:r>
            <a:r>
              <a:rPr lang="ko-KR" altLang="en-US"/>
              <a:t>스칼라에는 패키지에 변수나 클래스 등을 선언할 수 있다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패키지 객체를 이용하면 </a:t>
            </a:r>
            <a:r>
              <a:rPr lang="en-US" altLang="ko-KR"/>
              <a:t>Common</a:t>
            </a:r>
            <a:r>
              <a:rPr lang="ko-KR" altLang="en-US"/>
              <a:t>과 같은 클래스를 정의하지 않고도 동일 패키지에서 사용하는 변수나 메서드 등을 공유할 수 있다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package </a:t>
            </a:r>
            <a:r>
              <a:rPr lang="ko-KR" altLang="en-US"/>
              <a:t>키워드를 사용해 정의</a:t>
            </a:r>
            <a:endParaRPr lang="en-US" altLang="ko-KR" smtClean="0"/>
          </a:p>
        </p:txBody>
      </p:sp>
      <p:sp>
        <p:nvSpPr>
          <p:cNvPr id="7" name="TextBox 6"/>
          <p:cNvSpPr txBox="1"/>
          <p:nvPr/>
        </p:nvSpPr>
        <p:spPr>
          <a:xfrm>
            <a:off x="469297" y="4915746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/>
              <a:t>type</a:t>
            </a:r>
            <a:r>
              <a:rPr lang="ko-KR" altLang="en-US"/>
              <a:t>은 새로운 타입을 선언하는 키워드입니다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선언된 타입은 실제로 변수나 메서드의 타입으로 사용될 수 있습니다</a:t>
            </a:r>
            <a:r>
              <a:rPr lang="en-US" altLang="ko-KR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스칼라에서 다른 클래스의 변수나 메서드 등을 사용하기 위해서는 </a:t>
            </a:r>
            <a:r>
              <a:rPr lang="en-US" altLang="ko-KR"/>
              <a:t>import</a:t>
            </a:r>
            <a:r>
              <a:rPr lang="ko-KR" altLang="en-US"/>
              <a:t>문을 사용합니다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스칼라에서는 </a:t>
            </a:r>
            <a:r>
              <a:rPr lang="en-US" altLang="ko-KR"/>
              <a:t>static </a:t>
            </a:r>
            <a:r>
              <a:rPr lang="ko-KR" altLang="en-US"/>
              <a:t>키워드를 사용하지 않고 </a:t>
            </a:r>
            <a:r>
              <a:rPr lang="en-US" altLang="ko-KR"/>
              <a:t>_</a:t>
            </a:r>
            <a:r>
              <a:rPr lang="ko-KR" altLang="en-US"/>
              <a:t>를 사용해서 표기합니다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예</a:t>
            </a:r>
            <a:r>
              <a:rPr lang="en-US" altLang="ko-KR"/>
              <a:t>) a.b.c</a:t>
            </a:r>
            <a:r>
              <a:rPr lang="ko-KR" altLang="en-US"/>
              <a:t>패키디에 있는 </a:t>
            </a:r>
            <a:r>
              <a:rPr lang="en-US" altLang="ko-KR"/>
              <a:t>A</a:t>
            </a:r>
            <a:r>
              <a:rPr lang="ko-KR" altLang="en-US"/>
              <a:t>라는 클래스를 정적 임포트할 경우 </a:t>
            </a:r>
            <a:r>
              <a:rPr lang="en-US" altLang="ko-KR"/>
              <a:t>import a.b.c</a:t>
            </a:r>
            <a:r>
              <a:rPr lang="en-US" altLang="ko-KR" smtClean="0"/>
              <a:t>._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3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869699" y="1442301"/>
            <a:ext cx="6441811" cy="2658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object Sample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main(args: Array[String]): Unit =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val f1 = (name: String) =&gt; "Hello, "+ name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def m1(f: (String) =&gt; String): String =&gt; String =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f //</a:t>
            </a:r>
            <a:r>
              <a:rPr lang="ko-KR" altLang="en-US" sz="1600">
                <a:solidFill>
                  <a:schemeClr val="tx1"/>
                </a:solidFill>
              </a:rPr>
              <a:t>함수 리턴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   </a:t>
            </a:r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val greet = m1(f1)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println(greet("World !!")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it-IT" altLang="ko-KR" sz="16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스칼라는 함수형 언어이므로 함수를 일반 변수와 같이 다룰 수 있습니다</a:t>
            </a:r>
            <a:r>
              <a:rPr lang="en-US" altLang="ko-KR"/>
              <a:t>.</a:t>
            </a: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316897" y="4585807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제네릭은 클래스의 타입 파라미터를 지정하는 구문으로 표기법은 </a:t>
            </a:r>
            <a:r>
              <a:rPr lang="en-US" altLang="ko-KR"/>
              <a:t>[] </a:t>
            </a:r>
            <a:r>
              <a:rPr lang="ko-KR" altLang="en-US"/>
              <a:t>기호를 사용합니다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제네릭은 사용 가능한 타입을 제한하는 용도로 많이 사용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711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882147" y="1852246"/>
            <a:ext cx="6843361" cy="3875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Sample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case class Person(</a:t>
            </a:r>
            <a:r>
              <a:rPr lang="en-US" altLang="ko-KR" sz="1600" dirty="0" err="1">
                <a:solidFill>
                  <a:schemeClr val="tx1"/>
                </a:solidFill>
              </a:rPr>
              <a:t>name:String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implicit class </a:t>
            </a:r>
            <a:r>
              <a:rPr lang="en-US" altLang="ko-KR" sz="1600" dirty="0" err="1">
                <a:solidFill>
                  <a:schemeClr val="tx1"/>
                </a:solidFill>
              </a:rPr>
              <a:t>myClass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name:String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toPerson</a:t>
            </a:r>
            <a:r>
              <a:rPr lang="en-US" altLang="ko-KR" sz="1600" dirty="0">
                <a:solidFill>
                  <a:schemeClr val="tx1"/>
                </a:solidFill>
              </a:rPr>
              <a:t> : Person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Person(name)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sayHello</a:t>
            </a:r>
            <a:r>
              <a:rPr lang="en-US" altLang="ko-KR" sz="1600" dirty="0">
                <a:solidFill>
                  <a:schemeClr val="tx1"/>
                </a:solidFill>
              </a:rPr>
              <a:t>(p: Person) 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("Hello, "+ p.name)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sayHello</a:t>
            </a:r>
            <a:r>
              <a:rPr lang="en-US" altLang="ko-KR" sz="1600" dirty="0">
                <a:solidFill>
                  <a:schemeClr val="tx1"/>
                </a:solidFill>
              </a:rPr>
              <a:t>("Korea!!!".</a:t>
            </a:r>
            <a:r>
              <a:rPr lang="en-US" altLang="ko-KR" sz="1600" dirty="0" err="1">
                <a:solidFill>
                  <a:schemeClr val="tx1"/>
                </a:solidFill>
              </a:rPr>
              <a:t>toPerson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타입 클래스 패턴 </a:t>
            </a:r>
            <a:r>
              <a:rPr lang="en-US" altLang="ko-KR" smtClean="0"/>
              <a:t>- </a:t>
            </a:r>
            <a:r>
              <a:rPr lang="ko-KR" altLang="en-US" smtClean="0"/>
              <a:t>원래 클래스에는 없는 메서드를 암묵적 변환 방법을 사용해서 타입별로 다르게 구현</a:t>
            </a:r>
            <a:r>
              <a:rPr lang="en-US" altLang="ko-KR" smtClean="0"/>
              <a:t>, </a:t>
            </a:r>
            <a:r>
              <a:rPr lang="ko-KR" altLang="en-US" smtClean="0"/>
              <a:t>추가하는 방법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299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패턴 매치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스칼라에서는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신경 쓰지 않고 여러 상황에 따라 패턴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패턴 </a:t>
            </a:r>
            <a:r>
              <a:rPr lang="ko-KR" altLang="en-US" dirty="0" err="1" smtClean="0"/>
              <a:t>매칭은</a:t>
            </a:r>
            <a:r>
              <a:rPr lang="ko-KR" altLang="en-US" dirty="0" smtClean="0"/>
              <a:t> 특정한 형태의 객체나 값을 받았을 때 그에 따라 코드를 분기해서 실행하기 위해 존재합니다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패턴 </a:t>
            </a:r>
            <a:r>
              <a:rPr lang="ko-KR" altLang="en-US" dirty="0" err="1" smtClean="0"/>
              <a:t>매칭은</a:t>
            </a:r>
            <a:r>
              <a:rPr lang="ko-KR" altLang="en-US" dirty="0" smtClean="0"/>
              <a:t> 정수나 문자열 판단에 더해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객체와 객체의 구조를 파악해서 그에 따른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실행할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650" y="2845836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패턴 매치에서는 기본형 변수에 대한 </a:t>
            </a:r>
            <a:r>
              <a:rPr lang="ko-KR" altLang="en-US" dirty="0" err="1"/>
              <a:t>매칭</a:t>
            </a:r>
            <a:r>
              <a:rPr lang="ko-KR" altLang="en-US" dirty="0"/>
              <a:t> 조건을 판단할 때 변수에 접근하지 않고 매칭해야 할 </a:t>
            </a:r>
            <a:r>
              <a:rPr lang="ko-KR" altLang="en-US" dirty="0" err="1"/>
              <a:t>기본형값을</a:t>
            </a:r>
            <a:r>
              <a:rPr lang="ko-KR" altLang="en-US" dirty="0"/>
              <a:t> 바로 사용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205906" y="3600105"/>
            <a:ext cx="10094416" cy="1376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a = "a"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a match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case "a" =&gt;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("a!")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case _ =&gt;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("err</a:t>
            </a:r>
            <a:r>
              <a:rPr lang="en-US" altLang="ko-KR" sz="1600" dirty="0" smtClean="0">
                <a:solidFill>
                  <a:schemeClr val="tx1"/>
                </a:solidFill>
              </a:rPr>
              <a:t>")    // _</a:t>
            </a:r>
            <a:r>
              <a:rPr lang="ko-KR" altLang="en-US" sz="1600" dirty="0" smtClean="0">
                <a:solidFill>
                  <a:schemeClr val="tx1"/>
                </a:solidFill>
              </a:rPr>
              <a:t>는 들어올 수 있는 모든 값을 뜻하는 와일드 카드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                          //_ </a:t>
            </a:r>
            <a:r>
              <a:rPr lang="ko-KR" altLang="en-US" sz="1600" dirty="0" smtClean="0">
                <a:solidFill>
                  <a:schemeClr val="tx1"/>
                </a:solidFill>
              </a:rPr>
              <a:t>를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이용한 기본값 처리가 없을 경우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일치하지 않는 값을 넣으면 런타임 에러 발생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패턴 </a:t>
            </a:r>
            <a:r>
              <a:rPr lang="ko-KR" altLang="en-US" dirty="0" smtClean="0"/>
              <a:t>매치 함수 예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97072" y="1489951"/>
            <a:ext cx="10094416" cy="3890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matchFunction</a:t>
            </a:r>
            <a:r>
              <a:rPr lang="en-US" altLang="ko-KR" sz="1600" dirty="0">
                <a:solidFill>
                  <a:schemeClr val="tx1"/>
                </a:solidFill>
              </a:rPr>
              <a:t>(100))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matchFunction</a:t>
            </a:r>
            <a:r>
              <a:rPr lang="en-US" altLang="ko-KR" sz="1600" dirty="0">
                <a:solidFill>
                  <a:schemeClr val="tx1"/>
                </a:solidFill>
              </a:rPr>
              <a:t>("hundred"))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matchFunction</a:t>
            </a:r>
            <a:r>
              <a:rPr lang="en-US" altLang="ko-KR" sz="1600" dirty="0">
                <a:solidFill>
                  <a:schemeClr val="tx1"/>
                </a:solidFill>
              </a:rPr>
              <a:t>(1000))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matchFunction</a:t>
            </a:r>
            <a:r>
              <a:rPr lang="en-US" altLang="ko-KR" sz="1600" dirty="0">
                <a:solidFill>
                  <a:schemeClr val="tx1"/>
                </a:solidFill>
              </a:rPr>
              <a:t>(1000.5))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matchFunction</a:t>
            </a:r>
            <a:r>
              <a:rPr lang="en-US" altLang="ko-KR" sz="1600" dirty="0">
                <a:solidFill>
                  <a:schemeClr val="tx1"/>
                </a:solidFill>
              </a:rPr>
              <a:t>("thousand"))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matchFunction</a:t>
            </a:r>
            <a:r>
              <a:rPr lang="en-US" altLang="ko-KR" sz="1600" dirty="0">
                <a:solidFill>
                  <a:schemeClr val="tx1"/>
                </a:solidFill>
              </a:rPr>
              <a:t>(input: Any): Any = input match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case 100 =&gt; "hundred"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case "hundred" =&gt; 100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case </a:t>
            </a:r>
            <a:r>
              <a:rPr lang="en-US" altLang="ko-KR" sz="1600" dirty="0" err="1">
                <a:solidFill>
                  <a:schemeClr val="tx1"/>
                </a:solidFill>
              </a:rPr>
              <a:t>etcNumber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=&gt; "</a:t>
            </a:r>
            <a:r>
              <a:rPr lang="ko-KR" altLang="en-US" sz="1600" dirty="0" err="1">
                <a:solidFill>
                  <a:schemeClr val="tx1"/>
                </a:solidFill>
              </a:rPr>
              <a:t>입력값은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100</a:t>
            </a:r>
            <a:r>
              <a:rPr lang="ko-KR" altLang="en-US" sz="1600" dirty="0">
                <a:solidFill>
                  <a:schemeClr val="tx1"/>
                </a:solidFill>
              </a:rPr>
              <a:t>이 아닌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ko-KR" altLang="en-US" sz="1600" dirty="0">
                <a:solidFill>
                  <a:schemeClr val="tx1"/>
                </a:solidFill>
              </a:rPr>
              <a:t>형 정수입니다</a:t>
            </a:r>
            <a:r>
              <a:rPr lang="en-US" altLang="ko-KR" sz="1600" dirty="0">
                <a:solidFill>
                  <a:schemeClr val="tx1"/>
                </a:solidFill>
              </a:rPr>
              <a:t>."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case _ =&gt; "</a:t>
            </a:r>
            <a:r>
              <a:rPr lang="ko-KR" altLang="en-US" sz="1600" dirty="0">
                <a:solidFill>
                  <a:schemeClr val="tx1"/>
                </a:solidFill>
              </a:rPr>
              <a:t>기타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객체 패턴 </a:t>
            </a:r>
            <a:r>
              <a:rPr lang="ko-KR" altLang="en-US" dirty="0" err="1" smtClean="0"/>
              <a:t>매칭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케이스 </a:t>
            </a:r>
            <a:r>
              <a:rPr lang="ko-KR" altLang="en-US" dirty="0"/>
              <a:t>클래스는 패턴 매치를 위해 최적화된 특별한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case </a:t>
            </a:r>
            <a:r>
              <a:rPr lang="en-US" altLang="ko-KR" dirty="0"/>
              <a:t>class </a:t>
            </a:r>
            <a:r>
              <a:rPr lang="ko-KR" altLang="en-US" dirty="0"/>
              <a:t>키워드를 사용해서 생성하며 </a:t>
            </a:r>
            <a:r>
              <a:rPr lang="ko-KR" altLang="en-US" dirty="0" err="1"/>
              <a:t>컴패니언</a:t>
            </a:r>
            <a:r>
              <a:rPr lang="ko-KR" altLang="en-US" dirty="0"/>
              <a:t> 객체와 객체 생성을 위한 </a:t>
            </a:r>
            <a:r>
              <a:rPr lang="en-US" altLang="ko-KR" dirty="0"/>
              <a:t>apply(), </a:t>
            </a:r>
            <a:r>
              <a:rPr lang="ko-KR" altLang="en-US" dirty="0"/>
              <a:t>패턴 매치를 위한 </a:t>
            </a:r>
            <a:r>
              <a:rPr lang="en-US" altLang="ko-KR" dirty="0" err="1"/>
              <a:t>unapply</a:t>
            </a:r>
            <a:r>
              <a:rPr lang="en-US" altLang="ko-KR" dirty="0"/>
              <a:t>()</a:t>
            </a:r>
            <a:r>
              <a:rPr lang="ko-KR" altLang="en-US" dirty="0"/>
              <a:t>가 자동으로 생성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hashCode</a:t>
            </a:r>
            <a:r>
              <a:rPr lang="en-US" altLang="ko-KR" dirty="0"/>
              <a:t>(), copy(), equals(), </a:t>
            </a:r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  <a:r>
              <a:rPr lang="ko-KR" altLang="en-US" dirty="0"/>
              <a:t>등도 자동 생성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835356" y="1975431"/>
            <a:ext cx="2891564" cy="1091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ko-KR" altLang="en-US" sz="1600" dirty="0">
                <a:solidFill>
                  <a:srgbClr val="C00000"/>
                </a:solidFill>
              </a:rPr>
              <a:t>매치할 변수</a:t>
            </a:r>
            <a:r>
              <a:rPr lang="en-US" altLang="ko-KR" sz="1600" dirty="0">
                <a:solidFill>
                  <a:srgbClr val="C00000"/>
                </a:solidFill>
              </a:rPr>
              <a:t>) match {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case (...) =&gt; ....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case (...) =&gt; ....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}</a:t>
            </a:r>
            <a:endParaRPr lang="it-IT" altLang="ko-KR" sz="16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4641" y="2521399"/>
            <a:ext cx="7543544" cy="40552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case class Person(name: String, age: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, rank: String)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person1 = Person("</a:t>
            </a:r>
            <a:r>
              <a:rPr lang="ko-KR" altLang="en-US" sz="1600" dirty="0" err="1">
                <a:solidFill>
                  <a:schemeClr val="tx1"/>
                </a:solidFill>
              </a:rPr>
              <a:t>이멋님</a:t>
            </a:r>
            <a:r>
              <a:rPr lang="en-US" altLang="ko-KR" sz="1600" dirty="0">
                <a:solidFill>
                  <a:schemeClr val="tx1"/>
                </a:solidFill>
              </a:rPr>
              <a:t>", 47, "</a:t>
            </a:r>
            <a:r>
              <a:rPr lang="ko-KR" altLang="en-US" sz="1600" dirty="0">
                <a:solidFill>
                  <a:schemeClr val="tx1"/>
                </a:solidFill>
              </a:rPr>
              <a:t>부회장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person2 = Person("</a:t>
            </a:r>
            <a:r>
              <a:rPr lang="ko-KR" altLang="en-US" sz="1600" dirty="0" err="1">
                <a:solidFill>
                  <a:schemeClr val="tx1"/>
                </a:solidFill>
              </a:rPr>
              <a:t>김쾌남</a:t>
            </a:r>
            <a:r>
              <a:rPr lang="en-US" altLang="ko-KR" sz="1600" dirty="0">
                <a:solidFill>
                  <a:schemeClr val="tx1"/>
                </a:solidFill>
              </a:rPr>
              <a:t>", 73, "</a:t>
            </a:r>
            <a:r>
              <a:rPr lang="ko-KR" altLang="en-US" sz="1600" dirty="0">
                <a:solidFill>
                  <a:schemeClr val="tx1"/>
                </a:solidFill>
              </a:rPr>
              <a:t>회장</a:t>
            </a:r>
            <a:r>
              <a:rPr lang="en-US" altLang="ko-KR" sz="16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person3 = Person("</a:t>
            </a:r>
            <a:r>
              <a:rPr lang="ko-KR" altLang="en-US" sz="1600" dirty="0" err="1">
                <a:solidFill>
                  <a:schemeClr val="tx1"/>
                </a:solidFill>
              </a:rPr>
              <a:t>김솔로</a:t>
            </a:r>
            <a:r>
              <a:rPr lang="en-US" altLang="ko-KR" sz="1600" dirty="0">
                <a:solidFill>
                  <a:schemeClr val="tx1"/>
                </a:solidFill>
              </a:rPr>
              <a:t>", 27, "</a:t>
            </a:r>
            <a:r>
              <a:rPr lang="ko-KR" altLang="en-US" sz="1600" dirty="0">
                <a:solidFill>
                  <a:schemeClr val="tx1"/>
                </a:solidFill>
              </a:rPr>
              <a:t>사원</a:t>
            </a:r>
            <a:r>
              <a:rPr lang="en-US" altLang="ko-KR" sz="1600" dirty="0" smtClean="0">
                <a:solidFill>
                  <a:schemeClr val="tx1"/>
                </a:solidFill>
              </a:rPr>
              <a:t>")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matchAndHi</a:t>
            </a:r>
            <a:r>
              <a:rPr lang="en-US" altLang="ko-KR" sz="1600" dirty="0">
                <a:solidFill>
                  <a:schemeClr val="tx1"/>
                </a:solidFill>
              </a:rPr>
              <a:t>(person1)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matchAndHi</a:t>
            </a:r>
            <a:r>
              <a:rPr lang="en-US" altLang="ko-KR" sz="1600" dirty="0">
                <a:solidFill>
                  <a:schemeClr val="tx1"/>
                </a:solidFill>
              </a:rPr>
              <a:t>(person2)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matchAndHi</a:t>
            </a:r>
            <a:r>
              <a:rPr lang="en-US" altLang="ko-KR" sz="1600" dirty="0">
                <a:solidFill>
                  <a:schemeClr val="tx1"/>
                </a:solidFill>
              </a:rPr>
              <a:t>(person3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}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matchAndHi</a:t>
            </a:r>
            <a:r>
              <a:rPr lang="en-US" altLang="ko-KR" sz="1600" dirty="0">
                <a:solidFill>
                  <a:schemeClr val="tx1"/>
                </a:solidFill>
              </a:rPr>
              <a:t>(person: Person) : Unit = person match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case Person("</a:t>
            </a:r>
            <a:r>
              <a:rPr lang="ko-KR" altLang="en-US" sz="1600" dirty="0" err="1">
                <a:solidFill>
                  <a:schemeClr val="tx1"/>
                </a:solidFill>
              </a:rPr>
              <a:t>이멋님</a:t>
            </a:r>
            <a:r>
              <a:rPr lang="en-US" altLang="ko-KR" sz="1600" dirty="0">
                <a:solidFill>
                  <a:schemeClr val="tx1"/>
                </a:solidFill>
              </a:rPr>
              <a:t>", 47, "</a:t>
            </a:r>
            <a:r>
              <a:rPr lang="ko-KR" altLang="en-US" sz="1600" dirty="0">
                <a:solidFill>
                  <a:schemeClr val="tx1"/>
                </a:solidFill>
              </a:rPr>
              <a:t>부회장</a:t>
            </a:r>
            <a:r>
              <a:rPr lang="en-US" altLang="ko-KR" sz="1600" dirty="0">
                <a:solidFill>
                  <a:schemeClr val="tx1"/>
                </a:solidFill>
              </a:rPr>
              <a:t>") =&gt;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부회장님 오셨습니다</a:t>
            </a:r>
            <a:r>
              <a:rPr lang="en-US" altLang="ko-KR" sz="1600" dirty="0">
                <a:solidFill>
                  <a:schemeClr val="tx1"/>
                </a:solidFill>
              </a:rPr>
              <a:t>.")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case Person("</a:t>
            </a:r>
            <a:r>
              <a:rPr lang="ko-KR" altLang="en-US" sz="1600" dirty="0" err="1">
                <a:solidFill>
                  <a:schemeClr val="tx1"/>
                </a:solidFill>
              </a:rPr>
              <a:t>김쾌남</a:t>
            </a:r>
            <a:r>
              <a:rPr lang="en-US" altLang="ko-KR" sz="1600" dirty="0">
                <a:solidFill>
                  <a:schemeClr val="tx1"/>
                </a:solidFill>
              </a:rPr>
              <a:t>", 73, "</a:t>
            </a:r>
            <a:r>
              <a:rPr lang="ko-KR" altLang="en-US" sz="1600" dirty="0">
                <a:solidFill>
                  <a:schemeClr val="tx1"/>
                </a:solidFill>
              </a:rPr>
              <a:t>회장</a:t>
            </a:r>
            <a:r>
              <a:rPr lang="en-US" altLang="ko-KR" sz="1600" dirty="0">
                <a:solidFill>
                  <a:schemeClr val="tx1"/>
                </a:solidFill>
              </a:rPr>
              <a:t>") =&gt;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회장님 오셨습니다</a:t>
            </a:r>
            <a:r>
              <a:rPr lang="en-US" altLang="ko-KR" sz="1600" dirty="0">
                <a:solidFill>
                  <a:schemeClr val="tx1"/>
                </a:solidFill>
              </a:rPr>
              <a:t>.")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case Person("</a:t>
            </a:r>
            <a:r>
              <a:rPr lang="ko-KR" altLang="en-US" sz="1600" dirty="0" err="1">
                <a:solidFill>
                  <a:schemeClr val="tx1"/>
                </a:solidFill>
              </a:rPr>
              <a:t>김솔로</a:t>
            </a:r>
            <a:r>
              <a:rPr lang="en-US" altLang="ko-KR" sz="1600" dirty="0">
                <a:solidFill>
                  <a:schemeClr val="tx1"/>
                </a:solidFill>
              </a:rPr>
              <a:t>", 27, "</a:t>
            </a:r>
            <a:r>
              <a:rPr lang="ko-KR" altLang="en-US" sz="1600" dirty="0">
                <a:solidFill>
                  <a:schemeClr val="tx1"/>
                </a:solidFill>
              </a:rPr>
              <a:t>사원</a:t>
            </a:r>
            <a:r>
              <a:rPr lang="en-US" altLang="ko-KR" sz="1600" dirty="0">
                <a:solidFill>
                  <a:schemeClr val="tx1"/>
                </a:solidFill>
              </a:rPr>
              <a:t>") =&gt;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어 솔로 왔니</a:t>
            </a:r>
            <a:r>
              <a:rPr lang="en-US" altLang="ko-KR" sz="1600" dirty="0">
                <a:solidFill>
                  <a:schemeClr val="tx1"/>
                </a:solidFill>
              </a:rPr>
              <a:t>?")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Extractor</a:t>
            </a:r>
            <a:r>
              <a:rPr lang="ko-KR" altLang="en-US" dirty="0" smtClean="0"/>
              <a:t>로  패턴 </a:t>
            </a:r>
            <a:r>
              <a:rPr lang="ko-KR" altLang="en-US" dirty="0" err="1" smtClean="0"/>
              <a:t>매칭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Extractor</a:t>
            </a:r>
            <a:r>
              <a:rPr lang="ko-KR" altLang="en-US" dirty="0" smtClean="0"/>
              <a:t>는 패턴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해야 하는 대상 값을 가져와서 필요한 값을 추출한 후 가공해서 내보낼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추출자의 역할을 하는 </a:t>
            </a:r>
            <a:r>
              <a:rPr lang="en-US" altLang="ko-KR" dirty="0" err="1" smtClean="0"/>
              <a:t>unapply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구현해야 합니다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하나로 뭉쳐진 데이터에서 필요한 값들을 따로 추출할 수 있는 기능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260488" y="2614128"/>
            <a:ext cx="7203574" cy="3727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number1 = "010-222-2222"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number2 = "119"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number3 = "</a:t>
            </a:r>
            <a:r>
              <a:rPr lang="ko-KR" altLang="en-US" sz="1600" dirty="0">
                <a:solidFill>
                  <a:schemeClr val="tx1"/>
                </a:solidFill>
              </a:rPr>
              <a:t>포도 먹은 돼지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numberList</a:t>
            </a:r>
            <a:r>
              <a:rPr lang="en-US" altLang="ko-KR" sz="1600" dirty="0">
                <a:solidFill>
                  <a:schemeClr val="tx1"/>
                </a:solidFill>
              </a:rPr>
              <a:t> = List(number1, number2, number3)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for (number &lt;- </a:t>
            </a:r>
            <a:r>
              <a:rPr lang="en-US" altLang="ko-KR" sz="1600" dirty="0" err="1">
                <a:solidFill>
                  <a:schemeClr val="tx1"/>
                </a:solidFill>
              </a:rPr>
              <a:t>numberList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number match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case Emergency() =&gt;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긴급전화입니다</a:t>
            </a:r>
            <a:r>
              <a:rPr lang="en-US" altLang="ko-KR" sz="1600" dirty="0">
                <a:solidFill>
                  <a:schemeClr val="tx1"/>
                </a:solidFill>
              </a:rPr>
              <a:t>.")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case Normal(number) =&gt;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일반전화입니다 </a:t>
            </a:r>
            <a:r>
              <a:rPr lang="en-US" altLang="ko-KR" sz="1600" dirty="0">
                <a:solidFill>
                  <a:schemeClr val="tx1"/>
                </a:solidFill>
              </a:rPr>
              <a:t>- " + number)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case _ =&gt;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판단 할 수 없습니다</a:t>
            </a:r>
            <a:r>
              <a:rPr lang="en-US" altLang="ko-KR" sz="1600" dirty="0">
                <a:solidFill>
                  <a:schemeClr val="tx1"/>
                </a:solidFill>
              </a:rPr>
              <a:t>.")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Extractor</a:t>
            </a:r>
            <a:r>
              <a:rPr lang="ko-KR" altLang="en-US" dirty="0" smtClean="0"/>
              <a:t>로  패턴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7073" y="1441939"/>
            <a:ext cx="7203574" cy="4196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Emergency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unapply</a:t>
            </a:r>
            <a:r>
              <a:rPr lang="en-US" altLang="ko-KR" sz="1600" dirty="0">
                <a:solidFill>
                  <a:schemeClr val="tx1"/>
                </a:solidFill>
              </a:rPr>
              <a:t>(number: String): Boolean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if (</a:t>
            </a:r>
            <a:r>
              <a:rPr lang="en-US" altLang="ko-KR" sz="1600" dirty="0" err="1">
                <a:solidFill>
                  <a:schemeClr val="tx1"/>
                </a:solidFill>
              </a:rPr>
              <a:t>number.length</a:t>
            </a:r>
            <a:r>
              <a:rPr lang="en-US" altLang="ko-KR" sz="1600" dirty="0">
                <a:solidFill>
                  <a:schemeClr val="tx1"/>
                </a:solidFill>
              </a:rPr>
              <a:t> == 3 &amp;&amp; </a:t>
            </a:r>
            <a:r>
              <a:rPr lang="en-US" altLang="ko-KR" sz="1600" dirty="0" err="1">
                <a:solidFill>
                  <a:schemeClr val="tx1"/>
                </a:solidFill>
              </a:rPr>
              <a:t>number.forall</a:t>
            </a:r>
            <a:r>
              <a:rPr lang="en-US" altLang="ko-KR" sz="1600" dirty="0">
                <a:solidFill>
                  <a:schemeClr val="tx1"/>
                </a:solidFill>
              </a:rPr>
              <a:t>(_.</a:t>
            </a:r>
            <a:r>
              <a:rPr lang="en-US" altLang="ko-KR" sz="1600" dirty="0" err="1">
                <a:solidFill>
                  <a:schemeClr val="tx1"/>
                </a:solidFill>
              </a:rPr>
              <a:t>isDigit</a:t>
            </a:r>
            <a:r>
              <a:rPr lang="en-US" altLang="ko-KR" sz="1600" dirty="0">
                <a:solidFill>
                  <a:schemeClr val="tx1"/>
                </a:solidFill>
              </a:rPr>
              <a:t>)) true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else false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object Normal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unapply</a:t>
            </a:r>
            <a:r>
              <a:rPr lang="en-US" altLang="ko-KR" sz="1600" dirty="0">
                <a:solidFill>
                  <a:schemeClr val="tx1"/>
                </a:solidFill>
              </a:rPr>
              <a:t>(number: String): Option[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]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try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var</a:t>
            </a:r>
            <a:r>
              <a:rPr lang="en-US" altLang="ko-KR" sz="1600" dirty="0">
                <a:solidFill>
                  <a:schemeClr val="tx1"/>
                </a:solidFill>
              </a:rPr>
              <a:t> o = </a:t>
            </a:r>
            <a:r>
              <a:rPr lang="en-US" altLang="ko-KR" sz="1600" dirty="0" err="1">
                <a:solidFill>
                  <a:schemeClr val="tx1"/>
                </a:solidFill>
              </a:rPr>
              <a:t>number.replaceAll</a:t>
            </a:r>
            <a:r>
              <a:rPr lang="en-US" altLang="ko-KR" sz="1600" dirty="0">
                <a:solidFill>
                  <a:schemeClr val="tx1"/>
                </a:solidFill>
              </a:rPr>
              <a:t>("-", "")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Some(</a:t>
            </a:r>
            <a:r>
              <a:rPr lang="en-US" altLang="ko-KR" sz="1600" dirty="0" err="1">
                <a:solidFill>
                  <a:schemeClr val="tx1"/>
                </a:solidFill>
              </a:rPr>
              <a:t>number.replaceAll</a:t>
            </a:r>
            <a:r>
              <a:rPr lang="en-US" altLang="ko-KR" sz="1600" dirty="0">
                <a:solidFill>
                  <a:schemeClr val="tx1"/>
                </a:solidFill>
              </a:rPr>
              <a:t>("-", "").</a:t>
            </a:r>
            <a:r>
              <a:rPr lang="en-US" altLang="ko-KR" sz="1600" dirty="0" err="1">
                <a:solidFill>
                  <a:schemeClr val="tx1"/>
                </a:solidFill>
              </a:rPr>
              <a:t>toInt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}catch{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case _: </a:t>
            </a:r>
            <a:r>
              <a:rPr lang="en-US" altLang="ko-KR" sz="1600" dirty="0" err="1">
                <a:solidFill>
                  <a:schemeClr val="tx1"/>
                </a:solidFill>
              </a:rPr>
              <a:t>Throwable</a:t>
            </a:r>
            <a:r>
              <a:rPr lang="en-US" altLang="ko-KR" sz="1600" dirty="0">
                <a:solidFill>
                  <a:schemeClr val="tx1"/>
                </a:solidFill>
              </a:rPr>
              <a:t> =&gt; None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컬렉션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배열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초기 값을 지정해서 배열을 선언하는 경우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표시하지 않더라도 알아서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할당합니다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108089" y="2071854"/>
            <a:ext cx="4272804" cy="2836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arrayA</a:t>
            </a:r>
            <a:r>
              <a:rPr lang="en-US" altLang="ko-KR" sz="1600" dirty="0">
                <a:solidFill>
                  <a:schemeClr val="tx1"/>
                </a:solidFill>
              </a:rPr>
              <a:t> = Array(1, 2, 3, 4, 5)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for (x &lt;- </a:t>
            </a:r>
            <a:r>
              <a:rPr lang="en-US" altLang="ko-KR" sz="1600" dirty="0" err="1">
                <a:solidFill>
                  <a:schemeClr val="tx1"/>
                </a:solidFill>
              </a:rPr>
              <a:t>arrayA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array8 = Array("a", "b", "c", "d")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for(x &lt;- </a:t>
            </a:r>
            <a:r>
              <a:rPr lang="en-US" altLang="ko-KR" sz="1600" dirty="0" err="1">
                <a:solidFill>
                  <a:schemeClr val="tx1"/>
                </a:solidFill>
              </a:rPr>
              <a:t>arrayB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96612" y="2071854"/>
            <a:ext cx="4272804" cy="1960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arrayA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smtClean="0">
                <a:solidFill>
                  <a:schemeClr val="tx1"/>
                </a:solidFill>
              </a:rPr>
              <a:t>Array(13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</a:rPr>
              <a:t>“hi”, 1.42)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for </a:t>
            </a:r>
            <a:r>
              <a:rPr lang="en-US" altLang="ko-KR" sz="1600" dirty="0" smtClean="0">
                <a:solidFill>
                  <a:schemeClr val="tx1"/>
                </a:solidFill>
              </a:rPr>
              <a:t>( x </a:t>
            </a:r>
            <a:r>
              <a:rPr lang="en-US" altLang="ko-KR" sz="1600" dirty="0">
                <a:solidFill>
                  <a:schemeClr val="tx1"/>
                </a:solidFill>
              </a:rPr>
              <a:t>&lt;-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arrayA</a:t>
            </a:r>
            <a:r>
              <a:rPr lang="en-US" altLang="ko-KR" sz="1600" dirty="0" smtClean="0">
                <a:solidFill>
                  <a:schemeClr val="tx1"/>
                </a:solidFill>
              </a:rPr>
              <a:t> 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(x</a:t>
            </a:r>
            <a:r>
              <a:rPr lang="en-US" altLang="ko-KR" sz="1600" dirty="0" smtClean="0">
                <a:solidFill>
                  <a:schemeClr val="tx1"/>
                </a:solidFill>
              </a:rPr>
              <a:t>)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컬렉션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 </a:t>
            </a:r>
            <a:r>
              <a:rPr lang="ko-KR" altLang="en-US" dirty="0" smtClean="0"/>
              <a:t>앞뒤가 연결된 리스트로서 내부적으로 리스트를 붙이거나 나누는데 효율적인 구조를 가지고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동적으로 크기를 </a:t>
            </a:r>
            <a:r>
              <a:rPr lang="en-US" altLang="ko-KR" dirty="0" smtClean="0"/>
              <a:t> </a:t>
            </a:r>
            <a:r>
              <a:rPr lang="ko-KR" altLang="en-US" dirty="0" smtClean="0"/>
              <a:t>늘리거나 줄이는 것이 가능합니다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List</a:t>
            </a:r>
            <a:r>
              <a:rPr lang="ko-KR" altLang="en-US" dirty="0" smtClean="0"/>
              <a:t>는 추상 클래스 형태 혹은 이미 완성된 객체 형태로 존재하기 때문에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를 사용하지 않습니다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이미</a:t>
            </a:r>
            <a:r>
              <a:rPr lang="en-US" altLang="ko-KR" dirty="0"/>
              <a:t> </a:t>
            </a:r>
            <a:r>
              <a:rPr lang="ko-KR" altLang="en-US" dirty="0" smtClean="0"/>
              <a:t>만들어져 있는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정적 객체의 내부적인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역할인 </a:t>
            </a:r>
            <a:r>
              <a:rPr lang="en-US" altLang="ko-KR" dirty="0" smtClean="0"/>
              <a:t>apply()</a:t>
            </a:r>
            <a:r>
              <a:rPr lang="ko-KR" altLang="en-US" dirty="0" smtClean="0"/>
              <a:t>가 동작하면서 새로운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객체를 생성합니다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:: </a:t>
            </a:r>
            <a:r>
              <a:rPr lang="ko-KR" altLang="en-US" dirty="0" smtClean="0"/>
              <a:t>는 리스트의 각 요소를 결합 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:::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여러 리스트를 병합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459781" y="3685342"/>
            <a:ext cx="5550619" cy="2926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 list1 = "a" :: "b" :: "c" :: Nil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for(x &lt;- 0 until list1.size)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(list1(x</a:t>
            </a:r>
            <a:r>
              <a:rPr lang="en-US" altLang="ko-KR" sz="1600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 list2 = "d" :: "e" :: Nil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 list0 = list1 ::: list2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for(x &lt;- 0 until list0.size)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(list(x</a:t>
            </a:r>
            <a:r>
              <a:rPr lang="en-US" altLang="ko-KR" sz="1600" dirty="0" smtClean="0">
                <a:solidFill>
                  <a:schemeClr val="tx1"/>
                </a:solidFill>
              </a:rPr>
              <a:t>))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</a:t>
            </a:r>
            <a:r>
              <a:rPr lang="en-US" altLang="ko-KR" b="1" dirty="0"/>
              <a:t>(</a:t>
            </a:r>
            <a:r>
              <a:rPr lang="en-US" altLang="ko-KR" b="1" dirty="0" smtClean="0"/>
              <a:t>Scalar)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익명 함수</a:t>
            </a:r>
            <a:r>
              <a:rPr lang="en-US" altLang="ko-KR" dirty="0"/>
              <a:t>(anonymous function)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전통적인 명령형 언어는 함수에 이름이 있어야 합니다</a:t>
            </a:r>
            <a:r>
              <a:rPr lang="en-US" altLang="ko-KR" dirty="0"/>
              <a:t>. </a:t>
            </a:r>
            <a:r>
              <a:rPr lang="ko-KR" altLang="en-US" dirty="0"/>
              <a:t>함수형 언어는 선언부가 없는 익명 함수를 생성하여 코드 길이를 줄이고</a:t>
            </a:r>
            <a:r>
              <a:rPr lang="en-US" altLang="ko-KR" dirty="0"/>
              <a:t>, </a:t>
            </a:r>
            <a:r>
              <a:rPr lang="ko-KR" altLang="en-US" dirty="0"/>
              <a:t>프로그래밍 </a:t>
            </a:r>
            <a:r>
              <a:rPr lang="ko-KR" altLang="en-US" dirty="0" err="1"/>
              <a:t>로직에</a:t>
            </a:r>
            <a:r>
              <a:rPr lang="ko-KR" altLang="en-US" dirty="0"/>
              <a:t> 집중할 수 있습니다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91759" y="2081814"/>
            <a:ext cx="8878824" cy="819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//reduce </a:t>
            </a:r>
            <a:r>
              <a:rPr lang="ko-KR" altLang="en-US" sz="1600" dirty="0">
                <a:solidFill>
                  <a:schemeClr val="tx1"/>
                </a:solidFill>
              </a:rPr>
              <a:t>함수의 </a:t>
            </a:r>
            <a:r>
              <a:rPr lang="ko-KR" altLang="en-US" sz="1600" dirty="0" err="1">
                <a:solidFill>
                  <a:schemeClr val="tx1"/>
                </a:solidFill>
              </a:rPr>
              <a:t>입력값으로</a:t>
            </a:r>
            <a:r>
              <a:rPr lang="ko-KR" altLang="en-US" sz="1600" dirty="0">
                <a:solidFill>
                  <a:schemeClr val="tx1"/>
                </a:solidFill>
              </a:rPr>
              <a:t> 익명 함수를 제공하여 값을 처리할 수 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Arrays.asList</a:t>
            </a:r>
            <a:r>
              <a:rPr lang="en-US" altLang="ko-KR" sz="1600" dirty="0">
                <a:solidFill>
                  <a:schemeClr val="tx1"/>
                </a:solidFill>
              </a:rPr>
              <a:t>(1,2,3).stream().reduce((</a:t>
            </a:r>
            <a:r>
              <a:rPr lang="en-US" altLang="ko-KR" sz="1600" dirty="0" err="1">
                <a:solidFill>
                  <a:schemeClr val="tx1"/>
                </a:solidFill>
              </a:rPr>
              <a:t>a,b</a:t>
            </a:r>
            <a:r>
              <a:rPr lang="en-US" altLang="ko-KR" sz="1600" dirty="0">
                <a:solidFill>
                  <a:schemeClr val="tx1"/>
                </a:solidFill>
              </a:rPr>
              <a:t>)-&gt; a-b).get();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650" y="3423114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고차함수</a:t>
            </a:r>
            <a:r>
              <a:rPr lang="en-US" altLang="ko-KR" dirty="0"/>
              <a:t>(higher-order function)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/>
              <a:t>함수를 인수로 취하는 함수입니다</a:t>
            </a:r>
            <a:r>
              <a:rPr lang="en-US" altLang="ko-KR" dirty="0"/>
              <a:t>. </a:t>
            </a:r>
            <a:r>
              <a:rPr lang="ko-KR" altLang="en-US" dirty="0"/>
              <a:t>함수를 입력 </a:t>
            </a:r>
            <a:r>
              <a:rPr lang="ko-KR" altLang="en-US" dirty="0" err="1"/>
              <a:t>파라미터나</a:t>
            </a:r>
            <a:r>
              <a:rPr lang="ko-KR" altLang="en-US" dirty="0"/>
              <a:t> 출력 값으로 처리할 수 있습니다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383878" y="4346794"/>
            <a:ext cx="8878824" cy="409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Collections.sort</a:t>
            </a:r>
            <a:r>
              <a:rPr lang="en-US" altLang="ko-KR" sz="1600" dirty="0">
                <a:solidFill>
                  <a:schemeClr val="tx1"/>
                </a:solidFill>
              </a:rPr>
              <a:t>(new </a:t>
            </a:r>
            <a:r>
              <a:rPr lang="en-US" altLang="ko-KR" sz="1600" dirty="0" err="1">
                <a:solidFill>
                  <a:schemeClr val="tx1"/>
                </a:solidFill>
              </a:rPr>
              <a:t>ArrayList</a:t>
            </a:r>
            <a:r>
              <a:rPr lang="en-US" altLang="ko-KR" sz="1600" dirty="0">
                <a:solidFill>
                  <a:schemeClr val="tx1"/>
                </a:solidFill>
              </a:rPr>
              <a:t>&lt;Integer&gt;(), (x, y) -&gt; x &gt;= y ? -1 : 1);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5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92773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리스트</a:t>
            </a:r>
            <a:r>
              <a:rPr lang="en-US" altLang="ko-KR" dirty="0"/>
              <a:t>(List)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기능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23187"/>
              </p:ext>
            </p:extLst>
          </p:nvPr>
        </p:nvGraphicFramePr>
        <p:xfrm>
          <a:off x="818569" y="1548255"/>
          <a:ext cx="10564539" cy="4813074"/>
        </p:xfrm>
        <a:graphic>
          <a:graphicData uri="http://schemas.openxmlformats.org/drawingml/2006/table">
            <a:tbl>
              <a:tblPr/>
              <a:tblGrid>
                <a:gridCol w="2581123"/>
                <a:gridCol w="1348154"/>
                <a:gridCol w="6635262"/>
              </a:tblGrid>
              <a:tr h="286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변환 </a:t>
                      </a:r>
                      <a:r>
                        <a:rPr lang="ko-KR" altLang="en-US" sz="1600" dirty="0" err="1" smtClean="0"/>
                        <a:t>자료형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++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List[A]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두 개의 리스트를 하나로 붙여줍니다</a:t>
                      </a:r>
                      <a:r>
                        <a:rPr lang="en-US" altLang="ko-KR" sz="1600" dirty="0" smtClean="0"/>
                        <a:t>.  ::: </a:t>
                      </a:r>
                      <a:r>
                        <a:rPr lang="ko-KR" altLang="en-US" sz="1600" dirty="0" smtClean="0"/>
                        <a:t>연산자와 결과는 같습니다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apply(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값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해당 인덱스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에 있는 값을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reverse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List[A]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배열의 순서를 거꾸로 뒤집은 결과를 리스트 형태로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max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제일 큰 요소를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제일 작은 요소를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sum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리스트 내 모든 요소의 합을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mkString</a:t>
                      </a:r>
                      <a:r>
                        <a:rPr lang="en-US" altLang="ko-KR" sz="1600" dirty="0" smtClean="0"/>
                        <a:t>(String)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구분자</a:t>
                      </a:r>
                      <a:r>
                        <a:rPr lang="ko-KR" altLang="en-US" sz="1600" dirty="0" smtClean="0"/>
                        <a:t> 문자열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쉼표가 일반적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을 받아서 리스트 내 모든 요소를 </a:t>
                      </a:r>
                      <a:r>
                        <a:rPr lang="ko-KR" altLang="en-US" sz="1600" dirty="0" err="1" smtClean="0"/>
                        <a:t>구분자로</a:t>
                      </a:r>
                      <a:r>
                        <a:rPr lang="ko-KR" altLang="en-US" sz="1600" dirty="0" smtClean="0"/>
                        <a:t> 구분한 문자열을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exists(p: (A) =&gt; Boolean)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Boolean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조건을 충족하는 요소가 들어 있다면 참을 변환합니다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조건에서 </a:t>
                      </a:r>
                      <a:r>
                        <a:rPr lang="en-US" altLang="ko-KR" sz="1600" dirty="0" smtClean="0"/>
                        <a:t>p</a:t>
                      </a:r>
                      <a:r>
                        <a:rPr lang="ko-KR" altLang="en-US" sz="1600" dirty="0" smtClean="0"/>
                        <a:t>는 임의의 변수이고</a:t>
                      </a:r>
                      <a:r>
                        <a:rPr lang="en-US" altLang="ko-KR" sz="1600" dirty="0" smtClean="0"/>
                        <a:t>, (A)</a:t>
                      </a:r>
                      <a:r>
                        <a:rPr lang="ko-KR" altLang="en-US" sz="1600" dirty="0" smtClean="0"/>
                        <a:t>는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해당 리스트의 </a:t>
                      </a:r>
                      <a:r>
                        <a:rPr lang="ko-KR" altLang="en-US" sz="1600" dirty="0" err="1" smtClean="0"/>
                        <a:t>자료형이며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Boolean</a:t>
                      </a:r>
                      <a:r>
                        <a:rPr lang="ko-KR" altLang="en-US" sz="1600" dirty="0" smtClean="0"/>
                        <a:t>은 </a:t>
                      </a:r>
                      <a:r>
                        <a:rPr lang="ko-KR" altLang="en-US" sz="1600" dirty="0" err="1" smtClean="0"/>
                        <a:t>불리언</a:t>
                      </a:r>
                      <a:r>
                        <a:rPr lang="ko-KR" altLang="en-US" sz="1600" dirty="0" smtClean="0"/>
                        <a:t> 조건입니다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contains(A)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Boolean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해당하는 요소가 들어 있다면 참을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isEmpty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Boolean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리스트가 비어 있다면 참을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distinct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List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중복되지 않는 요소만으로 이루어진 리스트를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1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92773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리스트</a:t>
            </a:r>
            <a:r>
              <a:rPr lang="en-US" altLang="ko-KR" dirty="0"/>
              <a:t>(List)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기능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03289" y="1482180"/>
            <a:ext cx="5714742" cy="4836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 list3 = "a" :: "b" :: "c" :: Nil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 list4 = 1 :: 2 :: 3 :: Nil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 list5 = 2 :: 2 :: 4 :: Nil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(list3 ++ list4)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(list3.apply(0))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(list3.reverse)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(list4.max)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(list4.min)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(list4.sum)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(list4.mkString(","))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(list4.exists(a =&gt; 0 &gt; 3 ))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(list4.exists(_ &gt; 3))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(list4.contains(1))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(list4.isEmpty)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(list4.distinct)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컬렉션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맵</a:t>
            </a:r>
            <a:r>
              <a:rPr lang="en-US" altLang="ko-KR" dirty="0" smtClean="0"/>
              <a:t>(Map)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 </a:t>
            </a:r>
            <a:r>
              <a:rPr lang="ko-KR" altLang="en-US" dirty="0" smtClean="0"/>
              <a:t>키를 통해 요소에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인덱스가 필요하지 않습니다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345669" y="1797925"/>
            <a:ext cx="5808526" cy="348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map = Map( "number1" -&gt; "</a:t>
            </a:r>
            <a:r>
              <a:rPr lang="en-US" altLang="ko-KR" sz="1600" dirty="0" err="1">
                <a:solidFill>
                  <a:schemeClr val="tx1"/>
                </a:solidFill>
              </a:rPr>
              <a:t>aa</a:t>
            </a:r>
            <a:r>
              <a:rPr lang="en-US" altLang="ko-KR" sz="1600" dirty="0">
                <a:solidFill>
                  <a:schemeClr val="tx1"/>
                </a:solidFill>
              </a:rPr>
              <a:t>",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  "number2" -&gt; "bb",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  "number3" -&gt; 3,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   5 -&gt; "cc")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map.isEmpty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("whole map : " + map)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("keys : "+ </a:t>
            </a:r>
            <a:r>
              <a:rPr lang="en-US" altLang="ko-KR" sz="1600" dirty="0" err="1">
                <a:solidFill>
                  <a:schemeClr val="tx1"/>
                </a:solidFill>
              </a:rPr>
              <a:t>map.keys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("values : "+ </a:t>
            </a:r>
            <a:r>
              <a:rPr lang="en-US" altLang="ko-KR" sz="1600" dirty="0" err="1">
                <a:solidFill>
                  <a:schemeClr val="tx1"/>
                </a:solidFill>
              </a:rPr>
              <a:t>map.values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(map("number1"))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86474"/>
              </p:ext>
            </p:extLst>
          </p:nvPr>
        </p:nvGraphicFramePr>
        <p:xfrm>
          <a:off x="1345669" y="5627077"/>
          <a:ext cx="5884985" cy="822960"/>
        </p:xfrm>
        <a:graphic>
          <a:graphicData uri="http://schemas.openxmlformats.org/drawingml/2006/table">
            <a:tbl>
              <a:tblPr/>
              <a:tblGrid>
                <a:gridCol w="5884985"/>
              </a:tblGrid>
              <a:tr h="375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keys</a:t>
                      </a:r>
                      <a:r>
                        <a:rPr lang="en-US" altLang="ko-KR" sz="1600" baseline="0" dirty="0" smtClean="0"/>
                        <a:t> – </a:t>
                      </a:r>
                      <a:r>
                        <a:rPr lang="ko-KR" altLang="en-US" sz="1600" baseline="0" dirty="0" smtClean="0"/>
                        <a:t>키를 모두 반환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values – </a:t>
                      </a:r>
                      <a:r>
                        <a:rPr lang="ko-KR" altLang="en-US" sz="1600" baseline="0" dirty="0" smtClean="0"/>
                        <a:t>값을 모두 반환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err="1" smtClean="0"/>
                        <a:t>isEmpty</a:t>
                      </a:r>
                      <a:r>
                        <a:rPr lang="en-US" altLang="ko-KR" sz="1600" baseline="0" dirty="0" smtClean="0"/>
                        <a:t> – </a:t>
                      </a:r>
                      <a:r>
                        <a:rPr lang="ko-KR" altLang="en-US" sz="1600" baseline="0" dirty="0" err="1" smtClean="0"/>
                        <a:t>맵이</a:t>
                      </a:r>
                      <a:r>
                        <a:rPr lang="ko-KR" altLang="en-US" sz="1600" baseline="0" dirty="0" smtClean="0"/>
                        <a:t> 비었는지 확인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883249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/>
              <a:t>맵</a:t>
            </a:r>
            <a:r>
              <a:rPr lang="en-US" altLang="ko-KR" dirty="0"/>
              <a:t>(Map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주요 기능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77094"/>
              </p:ext>
            </p:extLst>
          </p:nvPr>
        </p:nvGraphicFramePr>
        <p:xfrm>
          <a:off x="935799" y="1384132"/>
          <a:ext cx="10564539" cy="4806608"/>
        </p:xfrm>
        <a:graphic>
          <a:graphicData uri="http://schemas.openxmlformats.org/drawingml/2006/table">
            <a:tbl>
              <a:tblPr/>
              <a:tblGrid>
                <a:gridCol w="2581123"/>
                <a:gridCol w="1348154"/>
                <a:gridCol w="6635262"/>
              </a:tblGrid>
              <a:tr h="286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메서드</a:t>
                      </a:r>
                      <a:endParaRPr lang="ko-KR" altLang="en-US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변환 </a:t>
                      </a:r>
                      <a:r>
                        <a:rPr lang="ko-KR" altLang="en-US" sz="1600" b="1" dirty="0" err="1" smtClean="0"/>
                        <a:t>자료형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기능</a:t>
                      </a:r>
                      <a:endParaRPr lang="ko-KR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+</a:t>
                      </a:r>
                      <a:r>
                        <a:rPr lang="en-US" altLang="ko-KR" sz="1600" baseline="0" dirty="0" smtClean="0"/>
                        <a:t> (</a:t>
                      </a:r>
                      <a:r>
                        <a:rPr lang="ko-KR" altLang="en-US" sz="1600" baseline="0" dirty="0" smtClean="0"/>
                        <a:t>키 </a:t>
                      </a:r>
                      <a:r>
                        <a:rPr lang="en-US" altLang="ko-KR" sz="1600" baseline="0" dirty="0" smtClean="0"/>
                        <a:t>-&gt; </a:t>
                      </a:r>
                      <a:r>
                        <a:rPr lang="ko-KR" altLang="en-US" sz="1600" baseline="0" dirty="0" smtClean="0"/>
                        <a:t>값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Map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해당하는 요소가 추가된 </a:t>
                      </a:r>
                      <a:r>
                        <a:rPr lang="ko-KR" altLang="en-US" sz="1600" dirty="0" err="1" smtClean="0"/>
                        <a:t>맵을</a:t>
                      </a:r>
                      <a:r>
                        <a:rPr lang="ko-KR" altLang="en-US" sz="1600" dirty="0" smtClean="0"/>
                        <a:t> 반환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++ Map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Map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앞의 </a:t>
                      </a:r>
                      <a:r>
                        <a:rPr lang="ko-KR" altLang="en-US" sz="1600" dirty="0" err="1" smtClean="0"/>
                        <a:t>맵과</a:t>
                      </a:r>
                      <a:r>
                        <a:rPr lang="ko-KR" altLang="en-US" sz="1600" dirty="0" smtClean="0"/>
                        <a:t> 뒤의 </a:t>
                      </a:r>
                      <a:r>
                        <a:rPr lang="ko-KR" altLang="en-US" sz="1600" dirty="0" err="1" smtClean="0"/>
                        <a:t>맵을</a:t>
                      </a:r>
                      <a:r>
                        <a:rPr lang="ko-KR" altLang="en-US" sz="1600" dirty="0" smtClean="0"/>
                        <a:t> 이어 분입니다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 (</a:t>
                      </a:r>
                      <a:r>
                        <a:rPr lang="ko-KR" altLang="en-US" sz="1600" dirty="0" smtClean="0"/>
                        <a:t>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Map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해당하는 키를 뺀 </a:t>
                      </a:r>
                      <a:r>
                        <a:rPr lang="ko-KR" altLang="en-US" sz="1600" dirty="0" err="1" smtClean="0"/>
                        <a:t>맵을</a:t>
                      </a:r>
                      <a:r>
                        <a:rPr lang="ko-KR" altLang="en-US" sz="1600" dirty="0" smtClean="0"/>
                        <a:t>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max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제일 큰 요소를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제일 작은 요소를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get(key)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Option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해당하는 키</a:t>
                      </a:r>
                      <a:r>
                        <a:rPr lang="ko-KR" altLang="en-US" sz="1600" baseline="0" dirty="0" smtClean="0"/>
                        <a:t> 값을 가진 요소를 </a:t>
                      </a:r>
                      <a:r>
                        <a:rPr lang="en-US" altLang="ko-KR" sz="1600" baseline="0" dirty="0" smtClean="0"/>
                        <a:t>Option </a:t>
                      </a:r>
                      <a:r>
                        <a:rPr lang="ko-KR" altLang="en-US" sz="1600" baseline="0" dirty="0" smtClean="0"/>
                        <a:t>객체에 넣어서 반환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키가 없으면 </a:t>
                      </a:r>
                      <a:r>
                        <a:rPr lang="en-US" altLang="ko-KR" sz="1600" baseline="0" dirty="0" smtClean="0"/>
                        <a:t>None</a:t>
                      </a:r>
                      <a:r>
                        <a:rPr lang="ko-KR" altLang="en-US" sz="1600" baseline="0" dirty="0" smtClean="0"/>
                        <a:t>을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empty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맵을</a:t>
                      </a:r>
                      <a:r>
                        <a:rPr lang="ko-KR" altLang="en-US" sz="1600" dirty="0" smtClean="0"/>
                        <a:t> 초기화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빈 </a:t>
                      </a:r>
                      <a:r>
                        <a:rPr lang="ko-KR" altLang="en-US" sz="1600" dirty="0" err="1" smtClean="0"/>
                        <a:t>맵으로</a:t>
                      </a:r>
                      <a:r>
                        <a:rPr lang="ko-KR" altLang="en-US" sz="1600" dirty="0" smtClean="0"/>
                        <a:t> 만듭니다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exists(p: ((A, B) Boolean =&gt; Boolean)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Boolean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조건을 충족하는 요소가 들어 있다면 참을 변환합니다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조건에서 </a:t>
                      </a:r>
                      <a:r>
                        <a:rPr lang="en-US" altLang="ko-KR" sz="1600" dirty="0" smtClean="0"/>
                        <a:t> A</a:t>
                      </a:r>
                      <a:r>
                        <a:rPr lang="ko-KR" altLang="en-US" sz="1600" dirty="0" smtClean="0"/>
                        <a:t>는 키의 </a:t>
                      </a:r>
                      <a:r>
                        <a:rPr lang="ko-KR" altLang="en-US" sz="1600" dirty="0" err="1" smtClean="0"/>
                        <a:t>자료형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B</a:t>
                      </a:r>
                      <a:r>
                        <a:rPr lang="ko-KR" altLang="en-US" sz="1600" dirty="0" smtClean="0"/>
                        <a:t>는 값의 </a:t>
                      </a:r>
                      <a:r>
                        <a:rPr lang="ko-KR" altLang="en-US" sz="1600" dirty="0" err="1" smtClean="0"/>
                        <a:t>자료형입니다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count(p: ((A, B)) 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=&gt; Boolean)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조건을 충족하는 모든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요소의 개수를 반환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 A</a:t>
                      </a:r>
                      <a:r>
                        <a:rPr lang="ko-KR" altLang="en-US" sz="1600" dirty="0" smtClean="0"/>
                        <a:t>는 키의 </a:t>
                      </a:r>
                      <a:r>
                        <a:rPr lang="ko-KR" altLang="en-US" sz="1600" dirty="0" err="1" smtClean="0"/>
                        <a:t>자료형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B</a:t>
                      </a:r>
                      <a:r>
                        <a:rPr lang="ko-KR" altLang="en-US" sz="1600" dirty="0" smtClean="0"/>
                        <a:t>는 값의 </a:t>
                      </a:r>
                      <a:r>
                        <a:rPr lang="ko-KR" altLang="en-US" sz="1600" dirty="0" err="1" smtClean="0"/>
                        <a:t>자료형입니다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contains</a:t>
                      </a:r>
                      <a:r>
                        <a:rPr lang="en-US" altLang="ko-KR" sz="1600" baseline="0" dirty="0" smtClean="0"/>
                        <a:t> (Key)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해당하는 키가 들어 있다면 참을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last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제일 마지막 요소를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5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92773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/>
              <a:t>맵</a:t>
            </a:r>
            <a:r>
              <a:rPr lang="en-US" altLang="ko-KR" dirty="0"/>
              <a:t>(Map)</a:t>
            </a:r>
            <a:r>
              <a:rPr lang="ko-KR" altLang="en-US" dirty="0"/>
              <a:t>의 주요 기능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82222"/>
              </p:ext>
            </p:extLst>
          </p:nvPr>
        </p:nvGraphicFramePr>
        <p:xfrm>
          <a:off x="818569" y="1548255"/>
          <a:ext cx="10564539" cy="2727502"/>
        </p:xfrm>
        <a:graphic>
          <a:graphicData uri="http://schemas.openxmlformats.org/drawingml/2006/table">
            <a:tbl>
              <a:tblPr/>
              <a:tblGrid>
                <a:gridCol w="2581123"/>
                <a:gridCol w="1348154"/>
                <a:gridCol w="6635262"/>
              </a:tblGrid>
              <a:tr h="286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변환 </a:t>
                      </a:r>
                      <a:r>
                        <a:rPr lang="ko-KR" altLang="en-US" sz="1600" dirty="0" err="1" smtClean="0"/>
                        <a:t>자료형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last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제일 마지막 요소를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size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맵의</a:t>
                      </a:r>
                      <a:r>
                        <a:rPr lang="ko-KR" altLang="en-US" sz="1600" dirty="0" smtClean="0"/>
                        <a:t> 크기를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toList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List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리스트로 변환하여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keySet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값을 제외한 키를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values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Iterable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키를 제외한 값을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equals(</a:t>
                      </a:r>
                      <a:r>
                        <a:rPr lang="ko-KR" altLang="en-US" sz="1600" dirty="0" err="1" smtClean="0"/>
                        <a:t>맵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Boolean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두 </a:t>
                      </a:r>
                      <a:r>
                        <a:rPr lang="ko-KR" altLang="en-US" sz="1600" dirty="0" err="1" smtClean="0"/>
                        <a:t>맵이</a:t>
                      </a:r>
                      <a:r>
                        <a:rPr lang="ko-KR" altLang="en-US" sz="1600" dirty="0" smtClean="0"/>
                        <a:t> 동일한 요소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키와 값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을 가지고 있다면 참을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isEmpty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Boolean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맵이</a:t>
                      </a:r>
                      <a:r>
                        <a:rPr lang="ko-KR" altLang="en-US" sz="1600" dirty="0" smtClean="0"/>
                        <a:t> 비어 있다면 참을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2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컬렉션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집합</a:t>
            </a:r>
            <a:r>
              <a:rPr lang="en-US" altLang="ko-KR" dirty="0" smtClean="0"/>
              <a:t>(Set)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 </a:t>
            </a:r>
            <a:r>
              <a:rPr lang="ko-KR" altLang="en-US" dirty="0" smtClean="0"/>
              <a:t>중복되지 않는 값을 다뤄야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사용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345669" y="1797925"/>
            <a:ext cx="5808526" cy="3489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basket: Set[String] = Set()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basket += "</a:t>
            </a:r>
            <a:r>
              <a:rPr lang="ko-KR" altLang="en-US" sz="1600" dirty="0">
                <a:solidFill>
                  <a:schemeClr val="tx1"/>
                </a:solidFill>
              </a:rPr>
              <a:t>딸기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basket += "</a:t>
            </a:r>
            <a:r>
              <a:rPr lang="ko-KR" altLang="en-US" sz="1600" dirty="0">
                <a:solidFill>
                  <a:schemeClr val="tx1"/>
                </a:solidFill>
              </a:rPr>
              <a:t>포도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basket += "</a:t>
            </a:r>
            <a:r>
              <a:rPr lang="ko-KR" altLang="en-US" sz="1600" dirty="0">
                <a:solidFill>
                  <a:schemeClr val="tx1"/>
                </a:solidFill>
              </a:rPr>
              <a:t>포도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basket += "</a:t>
            </a:r>
            <a:r>
              <a:rPr lang="ko-KR" altLang="en-US" sz="1600" dirty="0">
                <a:solidFill>
                  <a:schemeClr val="tx1"/>
                </a:solidFill>
              </a:rPr>
              <a:t>사과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basket += "</a:t>
            </a:r>
            <a:r>
              <a:rPr lang="ko-KR" altLang="en-US" sz="1600" dirty="0">
                <a:solidFill>
                  <a:schemeClr val="tx1"/>
                </a:solidFill>
              </a:rPr>
              <a:t>포도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basket += "</a:t>
            </a:r>
            <a:r>
              <a:rPr lang="ko-KR" altLang="en-US" sz="1600" dirty="0">
                <a:solidFill>
                  <a:schemeClr val="tx1"/>
                </a:solidFill>
              </a:rPr>
              <a:t>바나나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smtClean="0">
                <a:solidFill>
                  <a:schemeClr val="tx1"/>
                </a:solidFill>
              </a:rPr>
              <a:t>baske</a:t>
            </a:r>
            <a:r>
              <a:rPr lang="en-US" altLang="ko-KR" sz="1600" dirty="0" smtClean="0">
                <a:solidFill>
                  <a:schemeClr val="tx1"/>
                </a:solidFill>
              </a:rPr>
              <a:t>t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6897" y="992773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집</a:t>
            </a:r>
            <a:r>
              <a:rPr lang="ko-KR" altLang="en-US" dirty="0"/>
              <a:t>합</a:t>
            </a:r>
            <a:r>
              <a:rPr lang="ko-KR" altLang="en-US" dirty="0" smtClean="0"/>
              <a:t>의 </a:t>
            </a:r>
            <a:r>
              <a:rPr lang="ko-KR" altLang="en-US" dirty="0"/>
              <a:t>주요 기능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91668"/>
              </p:ext>
            </p:extLst>
          </p:nvPr>
        </p:nvGraphicFramePr>
        <p:xfrm>
          <a:off x="818569" y="1548255"/>
          <a:ext cx="10564539" cy="2281384"/>
        </p:xfrm>
        <a:graphic>
          <a:graphicData uri="http://schemas.openxmlformats.org/drawingml/2006/table">
            <a:tbl>
              <a:tblPr/>
              <a:tblGrid>
                <a:gridCol w="3858939"/>
                <a:gridCol w="1348154"/>
                <a:gridCol w="5357446"/>
              </a:tblGrid>
              <a:tr h="286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변환 </a:t>
                      </a:r>
                      <a:r>
                        <a:rPr lang="ko-KR" altLang="en-US" sz="1600" dirty="0" err="1" smtClean="0"/>
                        <a:t>자료형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+ (elem1:</a:t>
                      </a:r>
                      <a:r>
                        <a:rPr lang="en-US" altLang="ko-KR" sz="1600" baseline="0" dirty="0" smtClean="0"/>
                        <a:t> A, elem2: Set[A] A, </a:t>
                      </a:r>
                      <a:r>
                        <a:rPr lang="en-US" altLang="ko-KR" sz="1600" baseline="0" dirty="0" err="1" smtClean="0"/>
                        <a:t>elems:A</a:t>
                      </a:r>
                      <a:r>
                        <a:rPr lang="en-US" altLang="ko-KR" sz="1600" baseline="0" dirty="0" smtClean="0"/>
                        <a:t>*)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제일 마지막 요소를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 (elem1: A, elem2:</a:t>
                      </a:r>
                      <a:r>
                        <a:rPr lang="en-US" altLang="ko-KR" sz="1600" baseline="0" dirty="0" smtClean="0"/>
                        <a:t> A, Set[A] </a:t>
                      </a:r>
                      <a:r>
                        <a:rPr lang="en-US" altLang="ko-KR" sz="1600" baseline="0" dirty="0" err="1" smtClean="0"/>
                        <a:t>elems:A</a:t>
                      </a:r>
                      <a:r>
                        <a:rPr lang="en-US" altLang="ko-KR" sz="1600" baseline="0" dirty="0" smtClean="0"/>
                        <a:t>*)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Set[A]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맵의</a:t>
                      </a:r>
                      <a:r>
                        <a:rPr lang="ko-KR" altLang="en-US" sz="1600" dirty="0" smtClean="0"/>
                        <a:t> 크기를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apply(</a:t>
                      </a:r>
                      <a:r>
                        <a:rPr lang="en-US" altLang="ko-KR" sz="1600" dirty="0" err="1" smtClean="0"/>
                        <a:t>elem</a:t>
                      </a:r>
                      <a:r>
                        <a:rPr lang="en-US" altLang="ko-KR" sz="1600" dirty="0" smtClean="0"/>
                        <a:t>: A)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해당하는 값이 있는지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Diff(that: </a:t>
                      </a:r>
                      <a:r>
                        <a:rPr lang="en-US" altLang="ko-KR" sz="1600" dirty="0" err="1" smtClean="0"/>
                        <a:t>GenSet</a:t>
                      </a:r>
                      <a:r>
                        <a:rPr lang="en-US" altLang="ko-KR" sz="1600" dirty="0" smtClean="0"/>
                        <a:t>[A])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Set[A]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대상 집합에서 매개변수로 넘어온 집합을 뺀 결과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즉 </a:t>
                      </a:r>
                      <a:r>
                        <a:rPr lang="ko-KR" altLang="en-US" sz="1600" dirty="0" err="1" smtClean="0"/>
                        <a:t>차집합을</a:t>
                      </a:r>
                      <a:r>
                        <a:rPr lang="ko-KR" altLang="en-US" sz="1600" dirty="0" smtClean="0"/>
                        <a:t>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| (that: </a:t>
                      </a:r>
                      <a:r>
                        <a:rPr lang="en-US" altLang="ko-KR" sz="1600" dirty="0" err="1" smtClean="0"/>
                        <a:t>GenSet</a:t>
                      </a:r>
                      <a:r>
                        <a:rPr lang="en-US" altLang="ko-KR" sz="1600" dirty="0" smtClean="0"/>
                        <a:t>[A])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Set[A]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두 집합의 합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즉 합집합을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1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endParaRPr lang="en-US" altLang="ko-KR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여러 데이터를 하나의 묶음으로 처리하고 싶을 때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데이터 쌍을 저장하는 자료 구조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291477" y="2052749"/>
            <a:ext cx="8878824" cy="1140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t1 = (1, 2)  //</a:t>
            </a:r>
            <a:r>
              <a:rPr lang="ko-KR" altLang="en-US" sz="1600" dirty="0" err="1">
                <a:solidFill>
                  <a:schemeClr val="tx1"/>
                </a:solidFill>
              </a:rPr>
              <a:t>튜플</a:t>
            </a:r>
            <a:r>
              <a:rPr lang="ko-KR" altLang="en-US" sz="1600" dirty="0">
                <a:solidFill>
                  <a:schemeClr val="tx1"/>
                </a:solidFill>
              </a:rPr>
              <a:t> 생성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t2 = ("a", 1, "c") 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n1 = t1._2    //</a:t>
            </a:r>
            <a:r>
              <a:rPr lang="ko-KR" altLang="en-US" sz="1600" dirty="0" err="1">
                <a:solidFill>
                  <a:schemeClr val="tx1"/>
                </a:solidFill>
              </a:rPr>
              <a:t>튜플</a:t>
            </a:r>
            <a:r>
              <a:rPr lang="ko-KR" altLang="en-US" sz="1600" dirty="0">
                <a:solidFill>
                  <a:schemeClr val="tx1"/>
                </a:solidFill>
              </a:rPr>
              <a:t> 내용 참조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n2 = t2._3 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81148"/>
              </p:ext>
            </p:extLst>
          </p:nvPr>
        </p:nvGraphicFramePr>
        <p:xfrm>
          <a:off x="849579" y="3693578"/>
          <a:ext cx="10564539" cy="1360518"/>
        </p:xfrm>
        <a:graphic>
          <a:graphicData uri="http://schemas.openxmlformats.org/drawingml/2006/table">
            <a:tbl>
              <a:tblPr/>
              <a:tblGrid>
                <a:gridCol w="1495036"/>
                <a:gridCol w="1477108"/>
                <a:gridCol w="7592395"/>
              </a:tblGrid>
              <a:tr h="286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변환 </a:t>
                      </a:r>
                      <a:r>
                        <a:rPr lang="ko-KR" altLang="en-US" sz="1600" dirty="0" err="1" smtClean="0"/>
                        <a:t>자료형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_1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튜플의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첫번째</a:t>
                      </a:r>
                      <a:r>
                        <a:rPr lang="ko-KR" altLang="en-US" sz="1600" dirty="0" smtClean="0"/>
                        <a:t> 값을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_2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튜플의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두번째</a:t>
                      </a:r>
                      <a:r>
                        <a:rPr lang="ko-KR" altLang="en-US" sz="1600" dirty="0" smtClean="0"/>
                        <a:t> 값을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swap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1, 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2)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첫번째</a:t>
                      </a:r>
                      <a:r>
                        <a:rPr lang="ko-KR" altLang="en-US" sz="1600" dirty="0" smtClean="0"/>
                        <a:t> 값과 </a:t>
                      </a:r>
                      <a:r>
                        <a:rPr lang="ko-KR" altLang="en-US" sz="1600" dirty="0" err="1" smtClean="0"/>
                        <a:t>두번째</a:t>
                      </a:r>
                      <a:r>
                        <a:rPr lang="ko-KR" altLang="en-US" sz="1600" dirty="0" smtClean="0"/>
                        <a:t> 값을 서로 교환합니다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6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59631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옵션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여러 개의 값을 저장하는 자료 구조로서 값이 있을 수도 있고 없을 수도 있는 경우에 사용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smtClean="0"/>
              <a:t>None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Some()</a:t>
            </a:r>
            <a:r>
              <a:rPr lang="ko-KR" altLang="en-US" dirty="0" smtClean="0"/>
              <a:t>을 하나 가지고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맵에서</a:t>
            </a:r>
            <a:r>
              <a:rPr lang="ko-KR" altLang="en-US" dirty="0" smtClean="0"/>
              <a:t> 키를 이용해서 값을 </a:t>
            </a:r>
            <a:r>
              <a:rPr lang="ko-KR" altLang="en-US" dirty="0" err="1" smtClean="0"/>
              <a:t>자겨올</a:t>
            </a:r>
            <a:r>
              <a:rPr lang="ko-KR" altLang="en-US" dirty="0" smtClean="0"/>
              <a:t>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해당하는 값이 있을 때는 </a:t>
            </a:r>
            <a:r>
              <a:rPr lang="en-US" altLang="ko-KR" dirty="0" smtClean="0"/>
              <a:t>Some()</a:t>
            </a:r>
            <a:r>
              <a:rPr lang="ko-KR" altLang="en-US" dirty="0" smtClean="0"/>
              <a:t>을 반환하고 없으면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을 반환하는 </a:t>
            </a:r>
            <a:r>
              <a:rPr lang="ko-KR" altLang="en-US" dirty="0" err="1" smtClean="0"/>
              <a:t>로직에</a:t>
            </a:r>
            <a:r>
              <a:rPr lang="ko-KR" altLang="en-US" dirty="0" smtClean="0"/>
              <a:t> 사용됩니다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어떤 값이 들어 있으면 </a:t>
            </a:r>
            <a:r>
              <a:rPr lang="en-US" altLang="ko-KR" dirty="0" smtClean="0"/>
              <a:t>Some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래핑되어</a:t>
            </a:r>
            <a:r>
              <a:rPr lang="ko-KR" altLang="en-US" dirty="0" smtClean="0"/>
              <a:t> 있기 때문에 </a:t>
            </a:r>
            <a:r>
              <a:rPr lang="en-US" altLang="ko-KR" dirty="0" smtClean="0"/>
              <a:t>case Some()</a:t>
            </a:r>
            <a:r>
              <a:rPr lang="ko-KR" altLang="en-US" dirty="0" smtClean="0"/>
              <a:t>으로 패턴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없으면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이기 때문에 이에 맞게 패턴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이용할 수 있습니다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스칼라의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null pointer exception</a:t>
            </a:r>
            <a:r>
              <a:rPr lang="ko-KR" altLang="en-US" dirty="0" smtClean="0"/>
              <a:t>을 방지합니다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33503"/>
              </p:ext>
            </p:extLst>
          </p:nvPr>
        </p:nvGraphicFramePr>
        <p:xfrm>
          <a:off x="849579" y="3693578"/>
          <a:ext cx="10564539" cy="1018772"/>
        </p:xfrm>
        <a:graphic>
          <a:graphicData uri="http://schemas.openxmlformats.org/drawingml/2006/table">
            <a:tbl>
              <a:tblPr/>
              <a:tblGrid>
                <a:gridCol w="1495036"/>
                <a:gridCol w="1477108"/>
                <a:gridCol w="7592395"/>
              </a:tblGrid>
              <a:tr h="286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변환 </a:t>
                      </a:r>
                      <a:r>
                        <a:rPr lang="ko-KR" altLang="en-US" sz="1600" dirty="0" err="1" smtClean="0"/>
                        <a:t>자료형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get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Some()</a:t>
                      </a:r>
                      <a:r>
                        <a:rPr lang="ko-KR" altLang="en-US" sz="1600" dirty="0" smtClean="0"/>
                        <a:t>으로 </a:t>
                      </a:r>
                      <a:r>
                        <a:rPr lang="ko-KR" altLang="en-US" sz="1600" dirty="0" err="1" smtClean="0"/>
                        <a:t>래핑된</a:t>
                      </a:r>
                      <a:r>
                        <a:rPr lang="ko-KR" altLang="en-US" sz="1600" dirty="0" smtClean="0"/>
                        <a:t> 값을 벗겨서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getOrElse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값을 가져오거나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가져올 만한 값이 없다면 </a:t>
                      </a:r>
                      <a:r>
                        <a:rPr lang="en-US" altLang="ko-KR" sz="1600" dirty="0" smtClean="0"/>
                        <a:t>default</a:t>
                      </a:r>
                      <a:r>
                        <a:rPr lang="ko-KR" altLang="en-US" sz="1600" dirty="0" smtClean="0"/>
                        <a:t>로 설정한 값을 가져옵니다</a:t>
                      </a:r>
                      <a:r>
                        <a:rPr lang="en-US" altLang="ko-KR" sz="1600" dirty="0" smtClean="0"/>
                        <a:t>.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8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59631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옵션 예제</a:t>
            </a:r>
            <a:r>
              <a:rPr lang="en-US" altLang="ko-KR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46000" y="1605962"/>
            <a:ext cx="8878824" cy="4173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students = Map(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1 -&gt; "</a:t>
            </a:r>
            <a:r>
              <a:rPr lang="ko-KR" altLang="en-US" sz="1600" dirty="0">
                <a:solidFill>
                  <a:schemeClr val="tx1"/>
                </a:solidFill>
              </a:rPr>
              <a:t>문진한</a:t>
            </a:r>
            <a:r>
              <a:rPr lang="en-US" altLang="ko-KR" sz="1600" dirty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2 -&gt; "</a:t>
            </a:r>
            <a:r>
              <a:rPr lang="ko-KR" altLang="en-US" sz="1600" dirty="0" err="1">
                <a:solidFill>
                  <a:schemeClr val="tx1"/>
                </a:solidFill>
              </a:rPr>
              <a:t>엄다솔</a:t>
            </a:r>
            <a:r>
              <a:rPr lang="en-US" altLang="ko-KR" sz="1600" dirty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3 -&gt; "</a:t>
            </a:r>
            <a:r>
              <a:rPr lang="ko-KR" altLang="en-US" sz="1600" dirty="0" err="1">
                <a:solidFill>
                  <a:schemeClr val="tx1"/>
                </a:solidFill>
              </a:rPr>
              <a:t>노순표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one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students.get</a:t>
            </a:r>
            <a:r>
              <a:rPr lang="en-US" altLang="ko-KR" sz="1600" dirty="0" smtClean="0">
                <a:solidFill>
                  <a:schemeClr val="tx1"/>
                </a:solidFill>
              </a:rPr>
              <a:t>(1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four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students.get</a:t>
            </a:r>
            <a:r>
              <a:rPr lang="en-US" altLang="ko-KR" sz="1600" dirty="0" smtClean="0">
                <a:solidFill>
                  <a:schemeClr val="tx1"/>
                </a:solidFill>
              </a:rPr>
              <a:t>(4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(one)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(four)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one.get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four.getOrElse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값이 없습니다</a:t>
            </a:r>
            <a:r>
              <a:rPr lang="en-US" altLang="ko-KR" sz="1600" dirty="0">
                <a:solidFill>
                  <a:schemeClr val="tx1"/>
                </a:solidFill>
              </a:rPr>
              <a:t>."))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r>
              <a:rPr lang="en-US" altLang="ko-KR" dirty="0"/>
              <a:t>1. Java 8 JDK install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/>
              <a:t>2. Scalar install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>
                <a:hlinkClick r:id="rId3"/>
              </a:rPr>
              <a:t>https://www.scala-lang.org/download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/>
              <a:t>Scalar IDE -  </a:t>
            </a:r>
            <a:r>
              <a:rPr lang="en-US" altLang="ko-KR" dirty="0" err="1"/>
              <a:t>IntelliJ</a:t>
            </a:r>
            <a:r>
              <a:rPr lang="en-US" altLang="ko-KR" dirty="0"/>
              <a:t>, or </a:t>
            </a:r>
            <a:r>
              <a:rPr lang="en-US" altLang="ko-KR" dirty="0" err="1"/>
              <a:t>sbt</a:t>
            </a:r>
            <a:r>
              <a:rPr lang="en-US" altLang="ko-KR" dirty="0"/>
              <a:t>, </a:t>
            </a:r>
            <a:r>
              <a:rPr lang="en-US" altLang="ko-KR" dirty="0" err="1"/>
              <a:t>Scala's</a:t>
            </a:r>
            <a:r>
              <a:rPr lang="en-US" altLang="ko-KR" dirty="0"/>
              <a:t> build tool</a:t>
            </a:r>
            <a:r>
              <a:rPr lang="en-US" altLang="ko-KR" dirty="0" smtClean="0"/>
              <a:t>.  </a:t>
            </a:r>
            <a:r>
              <a:rPr lang="en-US" altLang="ko-KR" dirty="0" smtClean="0">
                <a:hlinkClick r:id="rId4"/>
              </a:rPr>
              <a:t>Http://scala-ide.org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이클립스는</a:t>
            </a:r>
            <a:r>
              <a:rPr lang="ko-KR" altLang="en-US" dirty="0" smtClean="0"/>
              <a:t> </a:t>
            </a:r>
            <a:r>
              <a:rPr lang="ko-KR" altLang="en-US" dirty="0" err="1"/>
              <a:t>마켓플레이스에서</a:t>
            </a:r>
            <a:r>
              <a:rPr lang="ko-KR" altLang="en-US" dirty="0"/>
              <a:t> 스칼라 </a:t>
            </a:r>
            <a:r>
              <a:rPr lang="en-US" altLang="ko-KR" dirty="0"/>
              <a:t>IDE</a:t>
            </a:r>
            <a:r>
              <a:rPr lang="ko-KR" altLang="en-US" dirty="0"/>
              <a:t>를 설치하면 스칼라 프로젝트를 생성할 수 있습니다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/>
              <a:t>Help -&gt; Eclipse Marketplace... </a:t>
            </a:r>
            <a:r>
              <a:rPr lang="ko-KR" altLang="en-US" dirty="0"/>
              <a:t>를 선택하고</a:t>
            </a:r>
            <a:r>
              <a:rPr lang="en-US" altLang="ko-KR" dirty="0"/>
              <a:t>, </a:t>
            </a:r>
            <a:r>
              <a:rPr lang="en-US" altLang="ko-KR" dirty="0" err="1"/>
              <a:t>scala</a:t>
            </a:r>
            <a:r>
              <a:rPr lang="en-US" altLang="ko-KR" dirty="0"/>
              <a:t> ide </a:t>
            </a:r>
            <a:r>
              <a:rPr lang="ko-KR" altLang="en-US" dirty="0"/>
              <a:t>를 검색하고 설치합니다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/>
              <a:t>스칼라를 설치하는 </a:t>
            </a:r>
            <a:r>
              <a:rPr lang="ko-KR" altLang="en-US" dirty="0" err="1"/>
              <a:t>방법외에</a:t>
            </a:r>
            <a:r>
              <a:rPr lang="ko-KR" altLang="en-US" dirty="0"/>
              <a:t> </a:t>
            </a:r>
            <a:r>
              <a:rPr lang="en-US" altLang="ko-KR" dirty="0" err="1"/>
              <a:t>Scasite</a:t>
            </a:r>
            <a:r>
              <a:rPr lang="en-US" altLang="ko-KR" dirty="0"/>
              <a:t>(https://scastie.scala-lang.org/)</a:t>
            </a:r>
            <a:r>
              <a:rPr lang="ko-KR" altLang="en-US" dirty="0"/>
              <a:t>를 이용하는 방법도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Scasite</a:t>
            </a:r>
            <a:r>
              <a:rPr lang="ko-KR" altLang="en-US" dirty="0"/>
              <a:t>는 </a:t>
            </a:r>
            <a:r>
              <a:rPr lang="ko-KR" altLang="en-US" dirty="0" err="1"/>
              <a:t>웹브라우저에서</a:t>
            </a:r>
            <a:r>
              <a:rPr lang="ko-KR" altLang="en-US" dirty="0"/>
              <a:t> 사용할 수 있는 스칼라 </a:t>
            </a:r>
            <a:r>
              <a:rPr lang="en-US" altLang="ko-KR" dirty="0"/>
              <a:t>REPL </a:t>
            </a:r>
            <a:r>
              <a:rPr lang="ko-KR" altLang="en-US" dirty="0"/>
              <a:t>콘솔입니다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스칼라의 </a:t>
            </a:r>
            <a:r>
              <a:rPr lang="ko-KR" altLang="en-US" dirty="0"/>
              <a:t>버전을 선택하여 사용할 수 있기 때문에 스칼라를 설치하기 어려운 환경이라면 이 사이트를 이용하여 기본 문법을 공부하는 것도 좋습니다</a:t>
            </a:r>
            <a:r>
              <a:rPr lang="en-US" altLang="ko-KR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40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59631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시퀀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내부적으로 인덱스에 대한 정보를 가지고 있으므로 인덱스와 관련해서 써야 할 기능이 많을 경우 쉽게 데이터를 다룰 수 있습니다</a:t>
            </a:r>
            <a:r>
              <a:rPr lang="en-US" altLang="ko-KR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78385"/>
              </p:ext>
            </p:extLst>
          </p:nvPr>
        </p:nvGraphicFramePr>
        <p:xfrm>
          <a:off x="1116756" y="2007560"/>
          <a:ext cx="10564539" cy="3202250"/>
        </p:xfrm>
        <a:graphic>
          <a:graphicData uri="http://schemas.openxmlformats.org/drawingml/2006/table">
            <a:tbl>
              <a:tblPr/>
              <a:tblGrid>
                <a:gridCol w="2948699"/>
                <a:gridCol w="1312984"/>
                <a:gridCol w="6302856"/>
              </a:tblGrid>
              <a:tr h="286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변환 </a:t>
                      </a:r>
                      <a:r>
                        <a:rPr lang="ko-KR" altLang="en-US" sz="1600" dirty="0" err="1" smtClean="0"/>
                        <a:t>자료형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apply(</a:t>
                      </a:r>
                      <a:r>
                        <a:rPr lang="ko-KR" altLang="en-US" sz="1600" dirty="0" smtClean="0"/>
                        <a:t>인덱스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값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Some()</a:t>
                      </a:r>
                      <a:r>
                        <a:rPr lang="ko-KR" altLang="en-US" sz="1600" dirty="0" smtClean="0"/>
                        <a:t>으로 </a:t>
                      </a:r>
                      <a:r>
                        <a:rPr lang="ko-KR" altLang="en-US" sz="1600" dirty="0" err="1" smtClean="0"/>
                        <a:t>래핑된</a:t>
                      </a:r>
                      <a:r>
                        <a:rPr lang="ko-KR" altLang="en-US" sz="1600" dirty="0" smtClean="0"/>
                        <a:t> 값을 벗겨서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indexWhere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set[A]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값을 가져오거나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가져올 만한 값이 없다면 </a:t>
                      </a:r>
                      <a:r>
                        <a:rPr lang="en-US" altLang="ko-KR" sz="1600" dirty="0" smtClean="0"/>
                        <a:t>default</a:t>
                      </a:r>
                      <a:r>
                        <a:rPr lang="ko-KR" altLang="en-US" sz="1600" dirty="0" smtClean="0"/>
                        <a:t>로 설정한 값을 가져옵니다</a:t>
                      </a:r>
                      <a:r>
                        <a:rPr lang="en-US" altLang="ko-KR" sz="1600" dirty="0" smtClean="0"/>
                        <a:t>.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apply(</a:t>
                      </a:r>
                      <a:r>
                        <a:rPr lang="en-US" altLang="ko-KR" sz="1600" dirty="0" err="1" smtClean="0"/>
                        <a:t>elem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A)(p: (A) =&gt; Boolean, from: </a:t>
                      </a:r>
                      <a:r>
                        <a:rPr lang="en-US" altLang="ko-KR" sz="1600" baseline="0" dirty="0" err="1" smtClean="0"/>
                        <a:t>Int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From</a:t>
                      </a:r>
                      <a:r>
                        <a:rPr lang="ko-KR" altLang="en-US" sz="1600" dirty="0" smtClean="0"/>
                        <a:t>이라는 인덱스부터 해당 조건을 만족하는 요소의 인덱스를 가져옵니다</a:t>
                      </a:r>
                      <a:r>
                        <a:rPr lang="en-US" altLang="ko-KR" sz="1600" dirty="0" smtClean="0"/>
                        <a:t>. From</a:t>
                      </a:r>
                      <a:r>
                        <a:rPr lang="ko-KR" altLang="en-US" sz="1600" dirty="0" smtClean="0"/>
                        <a:t>은 생략 가능합니다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startsWith</a:t>
                      </a:r>
                      <a:r>
                        <a:rPr lang="en-US" altLang="ko-KR" sz="1600" dirty="0" smtClean="0"/>
                        <a:t>[B]</a:t>
                      </a:r>
                      <a:r>
                        <a:rPr lang="en-US" altLang="ko-KR" sz="1600" baseline="0" dirty="0" smtClean="0"/>
                        <a:t> (that: </a:t>
                      </a:r>
                      <a:r>
                        <a:rPr lang="en-US" altLang="ko-KR" sz="1600" baseline="0" dirty="0" err="1" smtClean="0"/>
                        <a:t>GenSeq</a:t>
                      </a:r>
                      <a:r>
                        <a:rPr lang="en-US" altLang="ko-KR" sz="1600" baseline="0" dirty="0" smtClean="0"/>
                        <a:t>[B])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Boolean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해당 시퀀스와 인수로 넘긴 시퀀스의 앞부분이 일치하면 참을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endsWith</a:t>
                      </a:r>
                      <a:r>
                        <a:rPr lang="en-US" altLang="ko-KR" sz="1600" dirty="0" smtClean="0"/>
                        <a:t>[B](that: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GenSeq</a:t>
                      </a:r>
                      <a:r>
                        <a:rPr lang="en-US" altLang="ko-KR" sz="1600" baseline="0" dirty="0" smtClean="0"/>
                        <a:t>[B])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Boolean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해당 시퀀스와 인수로 넘긴 시퀀스의 뒷부분이 일치하면 참을 반환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indexOf</a:t>
                      </a:r>
                      <a:r>
                        <a:rPr lang="en-US" altLang="ko-KR" sz="1600" dirty="0" smtClean="0"/>
                        <a:t> (</a:t>
                      </a:r>
                      <a:r>
                        <a:rPr lang="en-US" altLang="ko-KR" sz="1600" dirty="0" err="1" smtClean="0"/>
                        <a:t>elem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A)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해당 요소와 일치하는 요소의 인덱스를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lastIndexOf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elem</a:t>
                      </a:r>
                      <a:r>
                        <a:rPr lang="en-US" altLang="ko-KR" sz="1600" dirty="0" smtClean="0"/>
                        <a:t>: A)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해당 요소와 일치하는 요소가 여러 </a:t>
                      </a:r>
                      <a:r>
                        <a:rPr lang="ko-KR" altLang="en-US" sz="1600" dirty="0" err="1" smtClean="0"/>
                        <a:t>개일때</a:t>
                      </a:r>
                      <a:r>
                        <a:rPr lang="ko-KR" altLang="en-US" sz="1600" dirty="0" smtClean="0"/>
                        <a:t> 마지막 인덱스를 반환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9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59631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Seq</a:t>
            </a:r>
            <a:r>
              <a:rPr lang="ko-KR" altLang="en-US" dirty="0" smtClean="0"/>
              <a:t>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46000" y="1605963"/>
            <a:ext cx="8878824" cy="2188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donuts: </a:t>
            </a:r>
            <a:r>
              <a:rPr lang="en-US" altLang="ko-KR" sz="1600" dirty="0" err="1">
                <a:solidFill>
                  <a:schemeClr val="tx1"/>
                </a:solidFill>
              </a:rPr>
              <a:t>Seq</a:t>
            </a:r>
            <a:r>
              <a:rPr lang="en-US" altLang="ko-KR" sz="1600" dirty="0">
                <a:solidFill>
                  <a:schemeClr val="tx1"/>
                </a:solidFill>
              </a:rPr>
              <a:t>[String] = </a:t>
            </a:r>
            <a:r>
              <a:rPr lang="en-US" altLang="ko-KR" sz="1600" dirty="0" err="1">
                <a:solidFill>
                  <a:schemeClr val="tx1"/>
                </a:solidFill>
              </a:rPr>
              <a:t>Seq</a:t>
            </a:r>
            <a:r>
              <a:rPr lang="en-US" altLang="ko-KR" sz="1600" dirty="0">
                <a:solidFill>
                  <a:schemeClr val="tx1"/>
                </a:solidFill>
              </a:rPr>
              <a:t>("Plain Donut"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	  , "Strawberry Donut"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      , "Glazed Donut" 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s"Elements</a:t>
            </a:r>
            <a:r>
              <a:rPr lang="en-US" altLang="ko-KR" sz="1600" dirty="0">
                <a:solidFill>
                  <a:schemeClr val="tx1"/>
                </a:solidFill>
              </a:rPr>
              <a:t> of donuts = $donuts")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s"Take</a:t>
            </a:r>
            <a:r>
              <a:rPr lang="en-US" altLang="ko-KR" sz="1600" dirty="0">
                <a:solidFill>
                  <a:schemeClr val="tx1"/>
                </a:solidFill>
              </a:rPr>
              <a:t> elements from index 0 to 1 = ${</a:t>
            </a:r>
            <a:r>
              <a:rPr lang="en-US" altLang="ko-KR" sz="1600" dirty="0" err="1">
                <a:solidFill>
                  <a:schemeClr val="tx1"/>
                </a:solidFill>
              </a:rPr>
              <a:t>donuts.slice</a:t>
            </a:r>
            <a:r>
              <a:rPr lang="en-US" altLang="ko-KR" sz="1600" dirty="0">
                <a:solidFill>
                  <a:schemeClr val="tx1"/>
                </a:solidFill>
              </a:rPr>
              <a:t>(0,1)}")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s"Take</a:t>
            </a:r>
            <a:r>
              <a:rPr lang="en-US" altLang="ko-KR" sz="1600" dirty="0">
                <a:solidFill>
                  <a:schemeClr val="tx1"/>
                </a:solidFill>
              </a:rPr>
              <a:t> elements  from index 0 to 2 = ${</a:t>
            </a:r>
            <a:r>
              <a:rPr lang="en-US" altLang="ko-KR" sz="1600" dirty="0" err="1">
                <a:solidFill>
                  <a:schemeClr val="tx1"/>
                </a:solidFill>
              </a:rPr>
              <a:t>donuts.slice</a:t>
            </a:r>
            <a:r>
              <a:rPr lang="en-US" altLang="ko-KR" sz="1600" dirty="0">
                <a:solidFill>
                  <a:schemeClr val="tx1"/>
                </a:solidFill>
              </a:rPr>
              <a:t>(0,2)}")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6897" y="959631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이터레이터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컬렉션에서 데이터를 꺼내와서 차례대로 무언가를 </a:t>
            </a:r>
            <a:r>
              <a:rPr lang="ko-KR" altLang="en-US" dirty="0" err="1" smtClean="0"/>
              <a:t>실행할때</a:t>
            </a:r>
            <a:r>
              <a:rPr lang="ko-KR" altLang="en-US" dirty="0" smtClean="0"/>
              <a:t> 사용하는 컬렉션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150800" y="4102977"/>
            <a:ext cx="8878824" cy="2039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main(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1600" dirty="0" smtClean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list = List("a", "b", "c")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1600" dirty="0" smtClean="0">
                <a:solidFill>
                  <a:schemeClr val="tx1"/>
                </a:solidFill>
              </a:rPr>
              <a:t> i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list.iterator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while(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i.hasNext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i.next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41265"/>
              </p:ext>
            </p:extLst>
          </p:nvPr>
        </p:nvGraphicFramePr>
        <p:xfrm>
          <a:off x="1116756" y="1726207"/>
          <a:ext cx="10564539" cy="2044010"/>
        </p:xfrm>
        <a:graphic>
          <a:graphicData uri="http://schemas.openxmlformats.org/drawingml/2006/table">
            <a:tbl>
              <a:tblPr/>
              <a:tblGrid>
                <a:gridCol w="2599459"/>
                <a:gridCol w="1406770"/>
                <a:gridCol w="6558310"/>
              </a:tblGrid>
              <a:tr h="286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변환 </a:t>
                      </a:r>
                      <a:r>
                        <a:rPr lang="ko-KR" altLang="en-US" sz="1600" dirty="0" err="1" smtClean="0"/>
                        <a:t>자료형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hasNext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Boolean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다음 값이 존재하면 참을 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next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다음 값을 가져옵니다</a:t>
                      </a:r>
                      <a:r>
                        <a:rPr lang="en-US" altLang="ko-KR" sz="1600" dirty="0" smtClean="0"/>
                        <a:t>.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exists(p: (A) =&gt; Boolean)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Boolean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조건을 충족하는 요소가 들어 있다면 참을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count(p: (A) =&gt; Boolean)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Boolean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exists</a:t>
                      </a:r>
                      <a:r>
                        <a:rPr lang="ko-KR" altLang="en-US" sz="1600" dirty="0" smtClean="0"/>
                        <a:t>와 비슷하지만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조건을 충족하는 모든 요소의 개수를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length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이터레이터의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smtClean="0"/>
                        <a:t>요소 개수를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9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b="1" dirty="0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175046" y="2337848"/>
            <a:ext cx="6441811" cy="2111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//org.apache.spark.sql </a:t>
            </a:r>
            <a:r>
              <a:rPr lang="ko-KR" altLang="en-US" sz="1600">
                <a:solidFill>
                  <a:schemeClr val="tx1"/>
                </a:solidFill>
              </a:rPr>
              <a:t>패키지의 패키지 객체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package org.apache.spark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.....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package object sql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....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type Strategy = SparkStrategy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type DataFrame = DataSet[Row]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it-IT" altLang="ko-KR" sz="16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패키지 객체</a:t>
            </a:r>
            <a:r>
              <a:rPr lang="en-US" altLang="ko-KR"/>
              <a:t>(Package Object) - </a:t>
            </a:r>
            <a:r>
              <a:rPr lang="ko-KR" altLang="en-US"/>
              <a:t>스칼라에는 패키지에 변수나 클래스 등을 선언할 수 있다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패키지 객체를 이용하면 </a:t>
            </a:r>
            <a:r>
              <a:rPr lang="en-US" altLang="ko-KR"/>
              <a:t>Common</a:t>
            </a:r>
            <a:r>
              <a:rPr lang="ko-KR" altLang="en-US"/>
              <a:t>과 같은 클래스를 정의하지 않고도 동일 패키지에서 사용하는 변수나 메서드 등을 공유할 수 있다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package </a:t>
            </a:r>
            <a:r>
              <a:rPr lang="ko-KR" altLang="en-US"/>
              <a:t>키워드를 사용해 정의</a:t>
            </a:r>
            <a:endParaRPr lang="en-US" altLang="ko-KR" smtClean="0"/>
          </a:p>
        </p:txBody>
      </p:sp>
      <p:sp>
        <p:nvSpPr>
          <p:cNvPr id="7" name="TextBox 6"/>
          <p:cNvSpPr txBox="1"/>
          <p:nvPr/>
        </p:nvSpPr>
        <p:spPr>
          <a:xfrm>
            <a:off x="469297" y="4915746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type</a:t>
            </a:r>
            <a:r>
              <a:rPr lang="ko-KR" altLang="en-US" dirty="0"/>
              <a:t>은 새로운 타입을 선언하는 키워드입니다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선언된 타입은 실제로 변수나 </a:t>
            </a:r>
            <a:r>
              <a:rPr lang="ko-KR" altLang="en-US" dirty="0" err="1"/>
              <a:t>메서드의</a:t>
            </a:r>
            <a:r>
              <a:rPr lang="ko-KR" altLang="en-US" dirty="0"/>
              <a:t> 타입으로 사용될 수 있습니다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스칼라에서 다른 클래스의 변수나 </a:t>
            </a:r>
            <a:r>
              <a:rPr lang="ko-KR" altLang="en-US" dirty="0" err="1"/>
              <a:t>메서드</a:t>
            </a:r>
            <a:r>
              <a:rPr lang="ko-KR" altLang="en-US" dirty="0"/>
              <a:t> 등을 사용하기 위해서는 </a:t>
            </a:r>
            <a:r>
              <a:rPr lang="en-US" altLang="ko-KR" dirty="0"/>
              <a:t>import</a:t>
            </a:r>
            <a:r>
              <a:rPr lang="ko-KR" altLang="en-US" dirty="0"/>
              <a:t>문을 사용합니다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스칼라에서는 </a:t>
            </a:r>
            <a:r>
              <a:rPr lang="en-US" altLang="ko-KR" dirty="0"/>
              <a:t>static </a:t>
            </a:r>
            <a:r>
              <a:rPr lang="ko-KR" altLang="en-US" dirty="0"/>
              <a:t>키워드를 사용하지 않고 </a:t>
            </a:r>
            <a:r>
              <a:rPr lang="en-US" altLang="ko-KR" dirty="0"/>
              <a:t>_</a:t>
            </a:r>
            <a:r>
              <a:rPr lang="ko-KR" altLang="en-US" dirty="0"/>
              <a:t>를 사용해서 표기합니다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a.b.c</a:t>
            </a:r>
            <a:r>
              <a:rPr lang="ko-KR" altLang="en-US" dirty="0" smtClean="0"/>
              <a:t>패키지에 </a:t>
            </a:r>
            <a:r>
              <a:rPr lang="ko-KR" altLang="en-US" dirty="0"/>
              <a:t>있는 </a:t>
            </a:r>
            <a:r>
              <a:rPr lang="en-US" altLang="ko-KR" dirty="0"/>
              <a:t>A</a:t>
            </a:r>
            <a:r>
              <a:rPr lang="ko-KR" altLang="en-US" dirty="0"/>
              <a:t>라는 클래스를 정적 </a:t>
            </a:r>
            <a:r>
              <a:rPr lang="ko-KR" altLang="en-US" dirty="0" err="1"/>
              <a:t>임포트할</a:t>
            </a:r>
            <a:r>
              <a:rPr lang="ko-KR" altLang="en-US" dirty="0"/>
              <a:t> 경우 </a:t>
            </a:r>
            <a:r>
              <a:rPr lang="en-US" altLang="ko-KR" dirty="0"/>
              <a:t>import </a:t>
            </a:r>
            <a:r>
              <a:rPr lang="en-US" altLang="ko-KR" dirty="0" err="1"/>
              <a:t>a.b.c</a:t>
            </a:r>
            <a:r>
              <a:rPr lang="en-US" altLang="ko-KR" dirty="0" smtClean="0"/>
              <a:t>._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39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b="1" dirty="0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869699" y="1442301"/>
            <a:ext cx="6441811" cy="2658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object Sample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def main(args: Array[String]): Unit =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val f1 = (name: String) =&gt; "Hello, "+ name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def m1(f: (String) =&gt; String): String =&gt; String =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f //</a:t>
            </a:r>
            <a:r>
              <a:rPr lang="ko-KR" altLang="en-US" sz="1600">
                <a:solidFill>
                  <a:schemeClr val="tx1"/>
                </a:solidFill>
              </a:rPr>
              <a:t>함수 리턴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       </a:t>
            </a:r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val greet = m1(f1)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println(greet("World !!")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it-IT" altLang="ko-KR" sz="16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스칼라는 함수형 언어이므로 함수를 일반 변수와 같이 다룰 수 있습니다</a:t>
            </a:r>
            <a:r>
              <a:rPr lang="en-US" altLang="ko-KR"/>
              <a:t>.</a:t>
            </a: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316897" y="4585807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제네릭은 클래스의 타입 파라미터를 지정하는 구문으로 표기법은 </a:t>
            </a:r>
            <a:r>
              <a:rPr lang="en-US" altLang="ko-KR"/>
              <a:t>[] </a:t>
            </a:r>
            <a:r>
              <a:rPr lang="ko-KR" altLang="en-US"/>
              <a:t>기호를 사용합니다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제네릭은 사용 가능한 타입을 제한하는 용도로 많이 사용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786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b="1" dirty="0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11101" y="1885360"/>
            <a:ext cx="6441811" cy="4100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object Sample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def main(args: Array[String]): Unit =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case class Person(name:String)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implicit class myClass(name:String)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def toPerson : Person =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Person(name)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def  sayHello(p: Person) : Unit =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println("Hello, "+ p.name)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sayHello("Korea!!!".toPerson)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it-IT" altLang="ko-KR" sz="16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타입 클래스 패턴 </a:t>
            </a:r>
            <a:r>
              <a:rPr lang="en-US" altLang="ko-KR" smtClean="0"/>
              <a:t>- </a:t>
            </a:r>
            <a:r>
              <a:rPr lang="ko-KR" altLang="en-US" smtClean="0"/>
              <a:t>원래 클래스에는 없는 메서드를 암묵적 변환 방법을 사용해서 타입별로 다르게 구현</a:t>
            </a:r>
            <a:r>
              <a:rPr lang="en-US" altLang="ko-KR" smtClean="0"/>
              <a:t>, </a:t>
            </a:r>
            <a:r>
              <a:rPr lang="ko-KR" altLang="en-US" smtClean="0"/>
              <a:t>추가하는 방법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418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257108" y="2646032"/>
            <a:ext cx="4207658" cy="23513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o = List(1, 2, 3, 4)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(o)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n = </a:t>
            </a:r>
            <a:r>
              <a:rPr lang="en-US" altLang="ko-KR" sz="1600" dirty="0" err="1">
                <a:solidFill>
                  <a:schemeClr val="tx1"/>
                </a:solidFill>
              </a:rPr>
              <a:t>o.map</a:t>
            </a:r>
            <a:r>
              <a:rPr lang="en-US" altLang="ko-KR" sz="1600" dirty="0">
                <a:solidFill>
                  <a:schemeClr val="tx1"/>
                </a:solidFill>
              </a:rPr>
              <a:t>(i =&gt; i * 10)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(n)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컴비네이터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combinator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구현된 </a:t>
            </a:r>
            <a:r>
              <a:rPr lang="ko-KR" altLang="en-US" dirty="0" err="1" smtClean="0"/>
              <a:t>로직에</a:t>
            </a:r>
            <a:r>
              <a:rPr lang="ko-KR" altLang="en-US" dirty="0" smtClean="0"/>
              <a:t> 따라 컬렉션을 변형한 후 동일한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컬렉션을 반환하는 역할을 맡는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map(),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컬렉션을 탐색하면서 그 안의 값들을 바꾸는 역할을 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map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리스트 자체를 변형하지 않고 </a:t>
            </a:r>
            <a:r>
              <a:rPr lang="en-US" altLang="ko-KR" dirty="0" smtClean="0"/>
              <a:t>List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반환하면서 새로운 변수에 담게 한다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foreach</a:t>
            </a:r>
            <a:r>
              <a:rPr lang="en-US" altLang="ko-KR" dirty="0"/>
              <a:t>() – </a:t>
            </a:r>
            <a:r>
              <a:rPr lang="ko-KR" altLang="en-US" dirty="0" err="1" smtClean="0"/>
              <a:t>아무값도</a:t>
            </a:r>
            <a:r>
              <a:rPr lang="ko-KR" altLang="en-US" dirty="0" smtClean="0"/>
              <a:t> 반환하지 않으며 리스트 자체의 값을 변형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54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257108" y="2376401"/>
            <a:ext cx="4967846" cy="23513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o = List(1, 2, 3, 4)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(o)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n 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o.filter</a:t>
            </a:r>
            <a:r>
              <a:rPr lang="en-US" altLang="ko-KR" sz="1600" dirty="0" smtClean="0">
                <a:solidFill>
                  <a:schemeClr val="tx1"/>
                </a:solidFill>
              </a:rPr>
              <a:t>(i </a:t>
            </a:r>
            <a:r>
              <a:rPr lang="en-US" altLang="ko-KR" sz="1600" dirty="0">
                <a:solidFill>
                  <a:schemeClr val="tx1"/>
                </a:solidFill>
              </a:rPr>
              <a:t>=&gt; i </a:t>
            </a:r>
            <a:r>
              <a:rPr lang="en-US" altLang="ko-KR" sz="1600" dirty="0" smtClean="0">
                <a:solidFill>
                  <a:schemeClr val="tx1"/>
                </a:solidFill>
              </a:rPr>
              <a:t>&gt;= 3).map( i =&gt; i * 2 )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(n)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컴비네이터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combinator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filter(), </a:t>
            </a:r>
            <a:r>
              <a:rPr lang="en-US" altLang="ko-KR" dirty="0" err="1" smtClean="0"/>
              <a:t>filterNot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조건이 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거짓을 가릴 수 있는 형식이어야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5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315724" y="2646032"/>
            <a:ext cx="4967846" cy="191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o = List(1, 2, 3, 4)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sum = </a:t>
            </a:r>
            <a:r>
              <a:rPr lang="en-US" altLang="ko-KR" sz="1600" dirty="0" err="1">
                <a:solidFill>
                  <a:schemeClr val="tx1"/>
                </a:solidFill>
              </a:rPr>
              <a:t>o.foldLeft</a:t>
            </a:r>
            <a:r>
              <a:rPr lang="en-US" altLang="ko-KR" sz="1600" dirty="0">
                <a:solidFill>
                  <a:schemeClr val="tx1"/>
                </a:solidFill>
              </a:rPr>
              <a:t>(0.0)(_ + _)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s"Sum</a:t>
            </a:r>
            <a:r>
              <a:rPr lang="en-US" altLang="ko-KR" sz="1600" dirty="0">
                <a:solidFill>
                  <a:schemeClr val="tx1"/>
                </a:solidFill>
              </a:rPr>
              <a:t> = $sum</a:t>
            </a:r>
            <a:r>
              <a:rPr lang="en-US" altLang="ko-KR" sz="1600" dirty="0" smtClean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컴비네이터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combinator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foldLeft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foldRight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컬렉션에 있는 여러 요소를 한쪽 방향으로 접어서 새로운 단 하나의 요소로 바꿉니다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</a:t>
            </a:r>
            <a:r>
              <a:rPr lang="en-US" altLang="ko-KR" dirty="0" smtClean="0"/>
              <a:t>old()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컬렉션을 이루는 하나의 요소를 살펴 보는 것이 아니라 두 개의 요소를 가져다가 하나로 만드는 연속적인 과정입니다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2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151601" y="2059879"/>
            <a:ext cx="4967846" cy="191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main(</a:t>
            </a:r>
            <a:r>
              <a:rPr lang="en-US" altLang="ko-KR" dirty="0" err="1">
                <a:solidFill>
                  <a:schemeClr val="tx1"/>
                </a:solidFill>
              </a:rPr>
              <a:t>args</a:t>
            </a:r>
            <a:r>
              <a:rPr lang="en-US" altLang="ko-KR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val</a:t>
            </a:r>
            <a:r>
              <a:rPr lang="en-US" altLang="ko-KR" dirty="0">
                <a:solidFill>
                  <a:schemeClr val="tx1"/>
                </a:solidFill>
              </a:rPr>
              <a:t> o = List(1, 2, 3, 4)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val</a:t>
            </a:r>
            <a:r>
              <a:rPr lang="en-US" altLang="ko-KR" dirty="0">
                <a:solidFill>
                  <a:schemeClr val="tx1"/>
                </a:solidFill>
              </a:rPr>
              <a:t> n = </a:t>
            </a:r>
            <a:r>
              <a:rPr lang="en-US" altLang="ko-KR" dirty="0" err="1" smtClean="0">
                <a:solidFill>
                  <a:schemeClr val="tx1"/>
                </a:solidFill>
              </a:rPr>
              <a:t>o.partition</a:t>
            </a:r>
            <a:r>
              <a:rPr lang="en-US" altLang="ko-KR" dirty="0" smtClean="0">
                <a:solidFill>
                  <a:schemeClr val="tx1"/>
                </a:solidFill>
              </a:rPr>
              <a:t>(i </a:t>
            </a:r>
            <a:r>
              <a:rPr lang="en-US" altLang="ko-KR" dirty="0">
                <a:solidFill>
                  <a:schemeClr val="tx1"/>
                </a:solidFill>
              </a:rPr>
              <a:t>=&gt; i &lt; 3)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</a:rPr>
              <a:t>println</a:t>
            </a:r>
            <a:r>
              <a:rPr lang="en-US" altLang="ko-KR" dirty="0">
                <a:solidFill>
                  <a:schemeClr val="tx1"/>
                </a:solidFill>
              </a:rPr>
              <a:t>(n)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it-IT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컴비네이터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combinator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</a:t>
            </a:r>
            <a:r>
              <a:rPr lang="en-US" altLang="ko-KR" dirty="0" smtClean="0"/>
              <a:t>artition() – </a:t>
            </a:r>
            <a:r>
              <a:rPr lang="ko-KR" altLang="en-US" dirty="0" smtClean="0"/>
              <a:t>컬렉션을 나누는데 필요한 기능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조건에 맞는 것들을 하나의 리스트로 저장하고 나머지 것을 다른 리스트에 저장합니다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0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7359" y="2870525"/>
            <a:ext cx="11364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모든</a:t>
            </a:r>
            <a:r>
              <a:rPr lang="en-US" altLang="ko-KR" smtClean="0"/>
              <a:t> </a:t>
            </a:r>
            <a:r>
              <a:rPr lang="ko-KR" altLang="en-US" smtClean="0"/>
              <a:t>것이 객체이며</a:t>
            </a:r>
            <a:r>
              <a:rPr lang="en-US" altLang="ko-KR" smtClean="0"/>
              <a:t>, objec</a:t>
            </a:r>
            <a:r>
              <a:rPr lang="ko-KR" altLang="en-US" smtClean="0"/>
              <a:t>는 싱글턴 객체이다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/>
              <a:t>o</a:t>
            </a:r>
            <a:r>
              <a:rPr lang="en-US" altLang="ko-KR" smtClean="0"/>
              <a:t>bject </a:t>
            </a:r>
            <a:r>
              <a:rPr lang="ko-KR" altLang="en-US" smtClean="0"/>
              <a:t>예약어는 클래스 자체를 싱글턴 객체로 만듭니다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+ </a:t>
            </a:r>
            <a:r>
              <a:rPr lang="ko-KR" altLang="en-US" smtClean="0"/>
              <a:t>와 같은 연산자도 함수 형태를 가지는 객체이며</a:t>
            </a:r>
            <a:r>
              <a:rPr lang="en-US" altLang="ko-KR" smtClean="0"/>
              <a:t>, </a:t>
            </a:r>
            <a:r>
              <a:rPr lang="ko-KR" altLang="en-US" smtClean="0"/>
              <a:t>함수도 객체입니다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함수는 </a:t>
            </a:r>
            <a:r>
              <a:rPr lang="en-US" altLang="ko-KR" smtClean="0"/>
              <a:t>def</a:t>
            </a:r>
            <a:r>
              <a:rPr lang="ko-KR" altLang="en-US" smtClean="0"/>
              <a:t>로 정의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mtClean="0"/>
              <a:t>접근 제한자 없음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Unit</a:t>
            </a:r>
            <a:r>
              <a:rPr lang="ko-KR" altLang="en-US" smtClean="0"/>
              <a:t>은 자바의 </a:t>
            </a:r>
            <a:r>
              <a:rPr lang="en-US" altLang="ko-KR" smtClean="0"/>
              <a:t>void</a:t>
            </a:r>
            <a:r>
              <a:rPr lang="ko-KR" altLang="en-US" smtClean="0"/>
              <a:t>와 동일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문장 끝에 세미콜론이 없음</a:t>
            </a:r>
            <a:endParaRPr lang="en-US" altLang="ko-KR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mtClean="0"/>
              <a:t> </a:t>
            </a:r>
            <a:r>
              <a:rPr lang="ko-KR" altLang="en-US" smtClean="0"/>
              <a:t>메서드에 매개변수를 넣어줄 때도 여러 줄이면 </a:t>
            </a:r>
            <a:r>
              <a:rPr lang="en-US" altLang="ko-KR" smtClean="0"/>
              <a:t>method() </a:t>
            </a:r>
            <a:r>
              <a:rPr lang="ko-KR" altLang="en-US" smtClean="0"/>
              <a:t>형태가 아닌 </a:t>
            </a:r>
            <a:r>
              <a:rPr lang="en-US" altLang="ko-KR" smtClean="0"/>
              <a:t>method{ } </a:t>
            </a:r>
            <a:r>
              <a:rPr lang="ko-KR" altLang="en-US" smtClean="0"/>
              <a:t>형태를 쓰기도 합니다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77359" y="1133429"/>
            <a:ext cx="8878824" cy="1341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dirty="0">
                <a:solidFill>
                  <a:schemeClr val="tx1"/>
                </a:solidFill>
              </a:rPr>
              <a:t>object Ex1 {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 def  main(args: Array[String]): Unit = {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     println("Hello, Scalar!")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  }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20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151601" y="2059879"/>
            <a:ext cx="4967846" cy="2922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o = List(1, 2, 3, 4)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oo</a:t>
            </a:r>
            <a:r>
              <a:rPr lang="en-US" altLang="ko-KR" sz="1600" dirty="0">
                <a:solidFill>
                  <a:schemeClr val="tx1"/>
                </a:solidFill>
              </a:rPr>
              <a:t> = List(5, 6, 7, 8, 9)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n= o zip </a:t>
            </a:r>
            <a:r>
              <a:rPr lang="en-US" altLang="ko-KR" sz="1600" dirty="0" err="1">
                <a:solidFill>
                  <a:schemeClr val="tx1"/>
                </a:solidFill>
              </a:rPr>
              <a:t>oo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nn</a:t>
            </a:r>
            <a:r>
              <a:rPr lang="en-US" altLang="ko-KR" sz="1600" dirty="0">
                <a:solidFill>
                  <a:schemeClr val="tx1"/>
                </a:solidFill>
              </a:rPr>
              <a:t> = o ::: </a:t>
            </a:r>
            <a:r>
              <a:rPr lang="en-US" altLang="ko-KR" sz="1600" dirty="0" err="1">
                <a:solidFill>
                  <a:schemeClr val="tx1"/>
                </a:solidFill>
              </a:rPr>
              <a:t>oo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(n)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nn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컴비네이터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combinator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zip() – </a:t>
            </a:r>
            <a:r>
              <a:rPr lang="ko-KR" altLang="en-US" dirty="0" smtClean="0"/>
              <a:t>두 개의 리스트를 하나로 합칩니다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형태의 쌍으로 연결된 리스트를 만들어줍니다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unzip() – zip()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묶어뚠</a:t>
            </a:r>
            <a:r>
              <a:rPr lang="ko-KR" altLang="en-US" dirty="0" smtClean="0"/>
              <a:t> 리스트를 다시 푸는 역할을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5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151601" y="2059879"/>
            <a:ext cx="4967846" cy="2922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o = List(1, 2, 3, 4)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n= </a:t>
            </a:r>
            <a:r>
              <a:rPr lang="en-US" altLang="ko-KR" sz="1600" dirty="0" err="1">
                <a:solidFill>
                  <a:schemeClr val="tx1"/>
                </a:solidFill>
              </a:rPr>
              <a:t>o.find</a:t>
            </a:r>
            <a:r>
              <a:rPr lang="en-US" altLang="ko-KR" sz="1600" dirty="0">
                <a:solidFill>
                  <a:schemeClr val="tx1"/>
                </a:solidFill>
              </a:rPr>
              <a:t>( i =&gt; i &gt;= 2 )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nn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o.find</a:t>
            </a:r>
            <a:r>
              <a:rPr lang="en-US" altLang="ko-KR" sz="1600" dirty="0">
                <a:solidFill>
                  <a:schemeClr val="tx1"/>
                </a:solidFill>
              </a:rPr>
              <a:t>( i =&gt; i == 9 )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(n)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nn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컴비네이터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combinator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find() – </a:t>
            </a:r>
            <a:r>
              <a:rPr lang="ko-KR" altLang="en-US" dirty="0" smtClean="0"/>
              <a:t>원하는 조건에 맞는 첫 번째 요소를 반환합니다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값이 없거나 단 한 개여야 하는 결과가 예상되기 때문에 </a:t>
            </a:r>
            <a:r>
              <a:rPr lang="ko-KR" altLang="en-US" dirty="0"/>
              <a:t>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Some() </a:t>
            </a:r>
            <a:r>
              <a:rPr lang="ko-KR" altLang="en-US" dirty="0" smtClean="0"/>
              <a:t>형태를 가지는 </a:t>
            </a:r>
            <a:r>
              <a:rPr lang="en-US" altLang="ko-KR" dirty="0" smtClean="0"/>
              <a:t>Option </a:t>
            </a:r>
            <a:r>
              <a:rPr lang="ko-KR" altLang="en-US" dirty="0" smtClean="0"/>
              <a:t>형태의 결과입니다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3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151601" y="2059879"/>
            <a:ext cx="4967846" cy="2922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o = List(1, 2, 3, 4, 5, 6, 0)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n= </a:t>
            </a:r>
            <a:r>
              <a:rPr lang="en-US" altLang="ko-KR" sz="1600" dirty="0" err="1">
                <a:solidFill>
                  <a:schemeClr val="tx1"/>
                </a:solidFill>
              </a:rPr>
              <a:t>o.drop</a:t>
            </a:r>
            <a:r>
              <a:rPr lang="en-US" altLang="ko-KR" sz="1600" dirty="0">
                <a:solidFill>
                  <a:schemeClr val="tx1"/>
                </a:solidFill>
              </a:rPr>
              <a:t>(4)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nn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o.dropWhile</a:t>
            </a:r>
            <a:r>
              <a:rPr lang="en-US" altLang="ko-KR" sz="1600" dirty="0">
                <a:solidFill>
                  <a:schemeClr val="tx1"/>
                </a:solidFill>
              </a:rPr>
              <a:t>( i =&gt; i &lt; 3 )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(n)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nn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컴비네이터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combinator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drop(), </a:t>
            </a:r>
            <a:r>
              <a:rPr lang="en-US" altLang="ko-KR" dirty="0" err="1" smtClean="0"/>
              <a:t>dropWhile</a:t>
            </a:r>
            <a:r>
              <a:rPr lang="en-US" altLang="ko-KR" dirty="0" smtClean="0"/>
              <a:t>()  – </a:t>
            </a:r>
            <a:r>
              <a:rPr lang="ko-KR" altLang="en-US" dirty="0" smtClean="0"/>
              <a:t>원하는 요소를 버리는 함수입니다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43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151600" y="2059880"/>
            <a:ext cx="9485919" cy="2347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en-US" altLang="ko-KR" dirty="0" err="1">
                <a:solidFill>
                  <a:schemeClr val="tx1"/>
                </a:solidFill>
              </a:rPr>
              <a:t>def</a:t>
            </a:r>
            <a:r>
              <a:rPr lang="en-US" altLang="ko-KR" dirty="0">
                <a:solidFill>
                  <a:schemeClr val="tx1"/>
                </a:solidFill>
              </a:rPr>
              <a:t> main(</a:t>
            </a:r>
            <a:r>
              <a:rPr lang="en-US" altLang="ko-KR" dirty="0" err="1">
                <a:solidFill>
                  <a:schemeClr val="tx1"/>
                </a:solidFill>
              </a:rPr>
              <a:t>args</a:t>
            </a:r>
            <a:r>
              <a:rPr lang="en-US" altLang="ko-KR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r>
              <a:rPr lang="en-US" altLang="ko-KR" dirty="0" err="1" smtClean="0">
                <a:solidFill>
                  <a:schemeClr val="tx1"/>
                </a:solidFill>
              </a:rPr>
              <a:t>val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donuts1: </a:t>
            </a:r>
            <a:r>
              <a:rPr lang="en-US" altLang="ko-KR" dirty="0" err="1">
                <a:solidFill>
                  <a:schemeClr val="tx1"/>
                </a:solidFill>
              </a:rPr>
              <a:t>Seq</a:t>
            </a:r>
            <a:r>
              <a:rPr lang="en-US" altLang="ko-KR" dirty="0">
                <a:solidFill>
                  <a:schemeClr val="tx1"/>
                </a:solidFill>
              </a:rPr>
              <a:t>[String] = </a:t>
            </a:r>
            <a:r>
              <a:rPr lang="en-US" altLang="ko-KR" dirty="0" err="1">
                <a:solidFill>
                  <a:schemeClr val="tx1"/>
                </a:solidFill>
              </a:rPr>
              <a:t>Seq</a:t>
            </a:r>
            <a:r>
              <a:rPr lang="en-US" altLang="ko-KR" dirty="0">
                <a:solidFill>
                  <a:schemeClr val="tx1"/>
                </a:solidFill>
              </a:rPr>
              <a:t>("Plain", "Strawberry", "Glazed")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r>
              <a:rPr lang="en-US" altLang="ko-KR" dirty="0" err="1" smtClean="0">
                <a:solidFill>
                  <a:schemeClr val="tx1"/>
                </a:solidFill>
              </a:rPr>
              <a:t>val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donuts2: </a:t>
            </a:r>
            <a:r>
              <a:rPr lang="en-US" altLang="ko-KR" dirty="0" err="1">
                <a:solidFill>
                  <a:schemeClr val="tx1"/>
                </a:solidFill>
              </a:rPr>
              <a:t>Seq</a:t>
            </a:r>
            <a:r>
              <a:rPr lang="en-US" altLang="ko-KR" dirty="0">
                <a:solidFill>
                  <a:schemeClr val="tx1"/>
                </a:solidFill>
              </a:rPr>
              <a:t>[String] = </a:t>
            </a:r>
            <a:r>
              <a:rPr lang="en-US" altLang="ko-KR" dirty="0" err="1">
                <a:solidFill>
                  <a:schemeClr val="tx1"/>
                </a:solidFill>
              </a:rPr>
              <a:t>Seq</a:t>
            </a:r>
            <a:r>
              <a:rPr lang="en-US" altLang="ko-KR" dirty="0">
                <a:solidFill>
                  <a:schemeClr val="tx1"/>
                </a:solidFill>
              </a:rPr>
              <a:t>("Vanilla", "Glazed")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r>
              <a:rPr lang="en-US" altLang="ko-KR" dirty="0" err="1" smtClean="0">
                <a:solidFill>
                  <a:schemeClr val="tx1"/>
                </a:solidFill>
              </a:rPr>
              <a:t>val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listDonuts</a:t>
            </a:r>
            <a:r>
              <a:rPr lang="en-US" altLang="ko-KR" dirty="0">
                <a:solidFill>
                  <a:schemeClr val="tx1"/>
                </a:solidFill>
              </a:rPr>
              <a:t>: List[</a:t>
            </a:r>
            <a:r>
              <a:rPr lang="en-US" altLang="ko-KR" dirty="0" err="1">
                <a:solidFill>
                  <a:schemeClr val="tx1"/>
                </a:solidFill>
              </a:rPr>
              <a:t>Seq</a:t>
            </a:r>
            <a:r>
              <a:rPr lang="en-US" altLang="ko-KR" dirty="0">
                <a:solidFill>
                  <a:schemeClr val="tx1"/>
                </a:solidFill>
              </a:rPr>
              <a:t>[String]] = List(donuts1, donuts2)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r>
              <a:rPr lang="en-US" altLang="ko-KR" dirty="0" err="1" smtClean="0">
                <a:solidFill>
                  <a:schemeClr val="tx1"/>
                </a:solidFill>
              </a:rPr>
              <a:t>val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listDonutsFromFlatten</a:t>
            </a:r>
            <a:r>
              <a:rPr lang="en-US" altLang="ko-KR" dirty="0">
                <a:solidFill>
                  <a:schemeClr val="tx1"/>
                </a:solidFill>
              </a:rPr>
              <a:t>: List[String] = </a:t>
            </a:r>
            <a:r>
              <a:rPr lang="en-US" altLang="ko-KR" dirty="0" err="1">
                <a:solidFill>
                  <a:schemeClr val="tx1"/>
                </a:solidFill>
              </a:rPr>
              <a:t>listDonuts.flatten</a:t>
            </a:r>
            <a:r>
              <a:rPr lang="en-US" altLang="ko-KR" dirty="0">
                <a:solidFill>
                  <a:schemeClr val="tx1"/>
                </a:solidFill>
              </a:rPr>
              <a:t> 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}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it-IT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ko-KR" altLang="en-US" dirty="0" err="1" smtClean="0"/>
              <a:t>컴비네이터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combinator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flatten()  – </a:t>
            </a:r>
            <a:r>
              <a:rPr lang="ko-KR" altLang="en-US" dirty="0" smtClean="0"/>
              <a:t>리스트 안에 리스트가 중첩되어 있는 경우 풀어주는 기능을 수행하는 함수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4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327447" y="2329510"/>
            <a:ext cx="4967846" cy="1867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print("</a:t>
            </a:r>
            <a:r>
              <a:rPr lang="ko-KR" altLang="en-US" sz="1600" dirty="0">
                <a:solidFill>
                  <a:schemeClr val="tx1"/>
                </a:solidFill>
              </a:rPr>
              <a:t>값을 입력하세요</a:t>
            </a:r>
            <a:r>
              <a:rPr lang="en-US" altLang="ko-KR" sz="1600" dirty="0">
                <a:solidFill>
                  <a:schemeClr val="tx1"/>
                </a:solidFill>
              </a:rPr>
              <a:t>:")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o = </a:t>
            </a:r>
            <a:r>
              <a:rPr lang="en-US" altLang="ko-KR" sz="1600" dirty="0" err="1">
                <a:solidFill>
                  <a:schemeClr val="tx1"/>
                </a:solidFill>
              </a:rPr>
              <a:t>scala.io.StdIn.readLine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입력하신 값은 </a:t>
            </a:r>
            <a:r>
              <a:rPr lang="en-US" altLang="ko-KR" sz="1600" dirty="0">
                <a:solidFill>
                  <a:schemeClr val="tx1"/>
                </a:solidFill>
              </a:rPr>
              <a:t>"+ a +"</a:t>
            </a:r>
            <a:r>
              <a:rPr lang="ko-KR" altLang="en-US" sz="1600" dirty="0">
                <a:solidFill>
                  <a:schemeClr val="tx1"/>
                </a:solidFill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</a:rPr>
              <a:t>.") 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예외 처리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try , catch, finally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사용자 입력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스칼라 </a:t>
            </a:r>
            <a:r>
              <a:rPr lang="en-US" altLang="ko-KR" dirty="0" smtClean="0"/>
              <a:t>2.11</a:t>
            </a:r>
            <a:r>
              <a:rPr lang="ko-KR" altLang="en-US" dirty="0" smtClean="0"/>
              <a:t>부터 </a:t>
            </a:r>
            <a:r>
              <a:rPr lang="en-US" altLang="ko-KR" dirty="0" err="1" smtClean="0"/>
              <a:t>scala.io.StdIn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포함된 </a:t>
            </a:r>
            <a:r>
              <a:rPr lang="en-US" altLang="ko-KR" dirty="0" err="1" smtClean="0"/>
              <a:t>readLine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67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931206" y="1314822"/>
            <a:ext cx="6353513" cy="5085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java.io.FileReader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java.io.FileNotFoundException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java.io.IOException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object Demo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try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f = new </a:t>
            </a:r>
            <a:r>
              <a:rPr lang="en-US" altLang="ko-KR" sz="1600" dirty="0" err="1">
                <a:solidFill>
                  <a:schemeClr val="tx1"/>
                </a:solidFill>
              </a:rPr>
              <a:t>FileReader</a:t>
            </a:r>
            <a:r>
              <a:rPr lang="en-US" altLang="ko-KR" sz="1600" dirty="0">
                <a:solidFill>
                  <a:schemeClr val="tx1"/>
                </a:solidFill>
              </a:rPr>
              <a:t>("input.txt")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} catch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case ex: </a:t>
            </a:r>
            <a:r>
              <a:rPr lang="en-US" altLang="ko-KR" sz="1600" dirty="0" err="1">
                <a:solidFill>
                  <a:schemeClr val="tx1"/>
                </a:solidFill>
              </a:rPr>
              <a:t>FileNotFoundException</a:t>
            </a:r>
            <a:r>
              <a:rPr lang="en-US" altLang="ko-KR" sz="1600" dirty="0">
                <a:solidFill>
                  <a:schemeClr val="tx1"/>
                </a:solidFill>
              </a:rPr>
              <a:t> =&gt;{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("Missing file exception")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case ex: </a:t>
            </a:r>
            <a:r>
              <a:rPr lang="en-US" altLang="ko-KR" sz="1600" dirty="0" err="1">
                <a:solidFill>
                  <a:schemeClr val="tx1"/>
                </a:solidFill>
              </a:rPr>
              <a:t>IOException</a:t>
            </a:r>
            <a:r>
              <a:rPr lang="en-US" altLang="ko-KR" sz="1600" dirty="0">
                <a:solidFill>
                  <a:schemeClr val="tx1"/>
                </a:solidFill>
              </a:rPr>
              <a:t>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("IO Exception")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예외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61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931206" y="1314822"/>
            <a:ext cx="6353513" cy="5284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java.io.FileReader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java.io.FileNotFoundException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java.io.IOException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object Demo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try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f = new </a:t>
            </a:r>
            <a:r>
              <a:rPr lang="en-US" altLang="ko-KR" sz="1600" dirty="0" err="1">
                <a:solidFill>
                  <a:schemeClr val="tx1"/>
                </a:solidFill>
              </a:rPr>
              <a:t>FileReader</a:t>
            </a:r>
            <a:r>
              <a:rPr lang="en-US" altLang="ko-KR" sz="1600" dirty="0">
                <a:solidFill>
                  <a:schemeClr val="tx1"/>
                </a:solidFill>
              </a:rPr>
              <a:t>("input.txt")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} catch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case ex: </a:t>
            </a:r>
            <a:r>
              <a:rPr lang="en-US" altLang="ko-KR" sz="1600" dirty="0" err="1">
                <a:solidFill>
                  <a:schemeClr val="tx1"/>
                </a:solidFill>
              </a:rPr>
              <a:t>FileNotFoundException</a:t>
            </a:r>
            <a:r>
              <a:rPr lang="en-US" altLang="ko-KR" sz="1600" dirty="0">
                <a:solidFill>
                  <a:schemeClr val="tx1"/>
                </a:solidFill>
              </a:rPr>
              <a:t>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("Missing file exception")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case ex: </a:t>
            </a:r>
            <a:r>
              <a:rPr lang="en-US" altLang="ko-KR" sz="1600" dirty="0" err="1">
                <a:solidFill>
                  <a:schemeClr val="tx1"/>
                </a:solidFill>
              </a:rPr>
              <a:t>IOException</a:t>
            </a:r>
            <a:r>
              <a:rPr lang="en-US" altLang="ko-KR" sz="1600" dirty="0">
                <a:solidFill>
                  <a:schemeClr val="tx1"/>
                </a:solidFill>
              </a:rPr>
              <a:t>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("IO Exception")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} finally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</a:rPr>
              <a:t>println</a:t>
            </a:r>
            <a:r>
              <a:rPr lang="en-US" altLang="ko-KR" sz="1600" dirty="0">
                <a:solidFill>
                  <a:schemeClr val="tx1"/>
                </a:solidFill>
              </a:rPr>
              <a:t>("Exiting finally...")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예외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368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211965" y="1790247"/>
            <a:ext cx="5436768" cy="3145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input = </a:t>
            </a:r>
            <a:r>
              <a:rPr lang="en-US" altLang="ko-KR" sz="1600" dirty="0" err="1">
                <a:solidFill>
                  <a:schemeClr val="tx1"/>
                </a:solidFill>
              </a:rPr>
              <a:t>scala.io.StdIn.readLine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값을 입력하세요</a:t>
            </a:r>
            <a:r>
              <a:rPr lang="en-US" altLang="ko-KR" sz="1600" dirty="0">
                <a:solidFill>
                  <a:schemeClr val="tx1"/>
                </a:solidFill>
              </a:rPr>
              <a:t>:")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result: Either[String,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] = try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Right(</a:t>
            </a:r>
            <a:r>
              <a:rPr lang="en-US" altLang="ko-KR" sz="1600" dirty="0" err="1">
                <a:solidFill>
                  <a:schemeClr val="tx1"/>
                </a:solidFill>
              </a:rPr>
              <a:t>input.toInt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} catch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case e : Exception =&gt; Left(</a:t>
            </a:r>
            <a:r>
              <a:rPr lang="en-US" altLang="ko-KR" sz="1600" dirty="0" err="1">
                <a:solidFill>
                  <a:schemeClr val="tx1"/>
                </a:solidFill>
              </a:rPr>
              <a:t>intpu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print(</a:t>
            </a:r>
            <a:r>
              <a:rPr lang="en-US" altLang="ko-KR" sz="1600" dirty="0" err="1">
                <a:solidFill>
                  <a:schemeClr val="tx1"/>
                </a:solidFill>
              </a:rPr>
              <a:t>result.getClass</a:t>
            </a:r>
            <a:r>
              <a:rPr lang="en-US" altLang="ko-KR" sz="1600" dirty="0">
                <a:solidFill>
                  <a:schemeClr val="tx1"/>
                </a:solidFill>
              </a:rPr>
              <a:t>)      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Either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둘 중 하나를 선택</a:t>
            </a:r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77558"/>
              </p:ext>
            </p:extLst>
          </p:nvPr>
        </p:nvGraphicFramePr>
        <p:xfrm>
          <a:off x="1116756" y="5207961"/>
          <a:ext cx="10564539" cy="1018772"/>
        </p:xfrm>
        <a:graphic>
          <a:graphicData uri="http://schemas.openxmlformats.org/drawingml/2006/table">
            <a:tbl>
              <a:tblPr/>
              <a:tblGrid>
                <a:gridCol w="1427152"/>
                <a:gridCol w="1723292"/>
                <a:gridCol w="7414095"/>
              </a:tblGrid>
              <a:tr h="286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변환 </a:t>
                      </a:r>
                      <a:r>
                        <a:rPr lang="ko-KR" altLang="en-US" sz="1600" dirty="0" err="1" smtClean="0"/>
                        <a:t>자료형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isLeft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Boolean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왼쪽 </a:t>
                      </a:r>
                      <a:r>
                        <a:rPr lang="ko-KR" altLang="en-US" sz="1600" dirty="0" err="1" smtClean="0"/>
                        <a:t>자료형이라면</a:t>
                      </a:r>
                      <a:r>
                        <a:rPr lang="ko-KR" altLang="en-US" sz="1600" dirty="0" smtClean="0"/>
                        <a:t> 참을 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isRight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Boolean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오른쪽 </a:t>
                      </a:r>
                      <a:r>
                        <a:rPr lang="ko-KR" altLang="en-US" sz="1600" dirty="0" err="1" smtClean="0"/>
                        <a:t>자료형이라면</a:t>
                      </a:r>
                      <a:r>
                        <a:rPr lang="ko-KR" altLang="en-US" sz="1600" dirty="0" smtClean="0"/>
                        <a:t> 참을 반환합니다</a:t>
                      </a:r>
                      <a:r>
                        <a:rPr lang="en-US" altLang="ko-KR" sz="1600" dirty="0" smtClean="0"/>
                        <a:t>.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스칼라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211965" y="2165386"/>
            <a:ext cx="8400958" cy="3954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scala.io.StdIn.readLine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java.io.File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java.io.PrintWriter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object Ex {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main(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: Array[String]): Unit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fileName</a:t>
            </a:r>
            <a:r>
              <a:rPr lang="en-US" altLang="ko-KR" sz="1600" dirty="0">
                <a:solidFill>
                  <a:schemeClr val="tx1"/>
                </a:solidFill>
              </a:rPr>
              <a:t> = "test.txt"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var</a:t>
            </a:r>
            <a:r>
              <a:rPr lang="en-US" altLang="ko-KR" sz="1600" dirty="0">
                <a:solidFill>
                  <a:schemeClr val="tx1"/>
                </a:solidFill>
              </a:rPr>
              <a:t> input = </a:t>
            </a:r>
            <a:r>
              <a:rPr lang="en-US" altLang="ko-KR" sz="1600" dirty="0" err="1">
                <a:solidFill>
                  <a:schemeClr val="tx1"/>
                </a:solidFill>
              </a:rPr>
              <a:t>readLine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파일에 쓸 내용을 입력하세요 </a:t>
            </a:r>
            <a:r>
              <a:rPr lang="en-US" altLang="ko-KR" sz="1600" dirty="0">
                <a:solidFill>
                  <a:schemeClr val="tx1"/>
                </a:solidFill>
              </a:rPr>
              <a:t>! ")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chemeClr val="tx1"/>
                </a:solidFill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</a:rPr>
              <a:t> writer = new </a:t>
            </a:r>
            <a:r>
              <a:rPr lang="en-US" altLang="ko-KR" sz="1600" dirty="0" err="1">
                <a:solidFill>
                  <a:schemeClr val="tx1"/>
                </a:solidFill>
              </a:rPr>
              <a:t>PrintWriter</a:t>
            </a:r>
            <a:r>
              <a:rPr lang="en-US" altLang="ko-KR" sz="1600" dirty="0">
                <a:solidFill>
                  <a:schemeClr val="tx1"/>
                </a:solidFill>
              </a:rPr>
              <a:t>(new File(</a:t>
            </a:r>
            <a:r>
              <a:rPr lang="en-US" altLang="ko-KR" sz="1600" dirty="0" err="1">
                <a:solidFill>
                  <a:schemeClr val="tx1"/>
                </a:solidFill>
              </a:rPr>
              <a:t>fileName</a:t>
            </a:r>
            <a:r>
              <a:rPr lang="en-US" altLang="ko-KR" sz="1600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writer.write</a:t>
            </a:r>
            <a:r>
              <a:rPr lang="en-US" altLang="ko-KR" sz="1600" dirty="0">
                <a:solidFill>
                  <a:schemeClr val="tx1"/>
                </a:solidFill>
              </a:rPr>
              <a:t>(input)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writer.close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//</a:t>
            </a:r>
            <a:r>
              <a:rPr lang="ko-KR" altLang="en-US" sz="1600" dirty="0">
                <a:solidFill>
                  <a:schemeClr val="tx1"/>
                </a:solidFill>
              </a:rPr>
              <a:t>출력 파일은 패키지 </a:t>
            </a:r>
            <a:r>
              <a:rPr lang="ko-KR" altLang="en-US" sz="1600" dirty="0" err="1">
                <a:solidFill>
                  <a:schemeClr val="tx1"/>
                </a:solidFill>
              </a:rPr>
              <a:t>디렉토리에</a:t>
            </a:r>
            <a:r>
              <a:rPr lang="ko-KR" altLang="en-US" sz="1600" dirty="0">
                <a:solidFill>
                  <a:schemeClr val="tx1"/>
                </a:solidFill>
              </a:rPr>
              <a:t> 생성됩니다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print("</a:t>
            </a:r>
            <a:r>
              <a:rPr lang="ko-KR" altLang="en-US" sz="1600" dirty="0">
                <a:solidFill>
                  <a:schemeClr val="tx1"/>
                </a:solidFill>
              </a:rPr>
              <a:t>입력하신 </a:t>
            </a:r>
            <a:r>
              <a:rPr lang="en-US" altLang="ko-KR" sz="1600" dirty="0">
                <a:solidFill>
                  <a:schemeClr val="tx1"/>
                </a:solidFill>
              </a:rPr>
              <a:t>" + input +" </a:t>
            </a:r>
            <a:r>
              <a:rPr lang="ko-KR" altLang="en-US" sz="1600" dirty="0">
                <a:solidFill>
                  <a:schemeClr val="tx1"/>
                </a:solidFill>
              </a:rPr>
              <a:t>텍스트를 </a:t>
            </a:r>
            <a:r>
              <a:rPr lang="en-US" altLang="ko-KR" sz="1600" dirty="0">
                <a:solidFill>
                  <a:schemeClr val="tx1"/>
                </a:solidFill>
              </a:rPr>
              <a:t>"+ </a:t>
            </a:r>
            <a:r>
              <a:rPr lang="en-US" altLang="ko-KR" sz="1600" dirty="0" err="1">
                <a:solidFill>
                  <a:schemeClr val="tx1"/>
                </a:solidFill>
              </a:rPr>
              <a:t>fileName</a:t>
            </a:r>
            <a:r>
              <a:rPr lang="en-US" altLang="ko-KR" sz="1600" dirty="0">
                <a:solidFill>
                  <a:schemeClr val="tx1"/>
                </a:solidFill>
              </a:rPr>
              <a:t>+" </a:t>
            </a:r>
            <a:r>
              <a:rPr lang="ko-KR" altLang="en-US" sz="1600" dirty="0">
                <a:solidFill>
                  <a:schemeClr val="tx1"/>
                </a:solidFill>
              </a:rPr>
              <a:t>에 저장했습니다</a:t>
            </a:r>
            <a:r>
              <a:rPr lang="en-US" altLang="ko-KR" sz="1600" dirty="0">
                <a:solidFill>
                  <a:schemeClr val="tx1"/>
                </a:solidFill>
              </a:rPr>
              <a:t>.")      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97" y="945490"/>
            <a:ext cx="113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파일</a:t>
            </a:r>
            <a:r>
              <a:rPr lang="en-US" altLang="ko-KR" dirty="0"/>
              <a:t> </a:t>
            </a:r>
            <a:r>
              <a:rPr lang="ko-KR" altLang="en-US" dirty="0" smtClean="0"/>
              <a:t>입출력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scala.io.Source.fromFile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”)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파일로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출력을 하는 것은 자바의 기본 기능을 이용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java.io.PrintWriter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49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 txBox="1">
            <a:spLocks/>
          </p:cNvSpPr>
          <p:nvPr/>
        </p:nvSpPr>
        <p:spPr bwMode="auto">
          <a:xfrm>
            <a:off x="316897" y="305361"/>
            <a:ext cx="7226905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스칼라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650" y="1000479"/>
            <a:ext cx="11364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JVM</a:t>
            </a:r>
            <a:r>
              <a:rPr lang="ko-KR" altLang="en-US" dirty="0" smtClean="0"/>
              <a:t>을 기반으로 하는 함수형 언어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스칼라 </a:t>
            </a:r>
            <a:r>
              <a:rPr lang="ko-KR" altLang="en-US" dirty="0" err="1" smtClean="0"/>
              <a:t>셸은</a:t>
            </a:r>
            <a:r>
              <a:rPr lang="ko-KR" altLang="en-US" dirty="0" smtClean="0"/>
              <a:t> 스칼라와 함께 설치되는 것으로 스칼라의 </a:t>
            </a:r>
            <a:r>
              <a:rPr lang="en-US" altLang="ko-KR" dirty="0" smtClean="0"/>
              <a:t>bin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아래 실행 파일이 있습니다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REPL </a:t>
            </a:r>
            <a:r>
              <a:rPr lang="ko-KR" altLang="en-US" dirty="0" smtClean="0"/>
              <a:t>방식으로 동작 </a:t>
            </a:r>
            <a:r>
              <a:rPr lang="en-US" altLang="ko-KR" dirty="0" smtClean="0"/>
              <a:t>spark Context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스칼라 </a:t>
            </a:r>
            <a:r>
              <a:rPr lang="ko-KR" altLang="en-US" dirty="0" err="1" smtClean="0"/>
              <a:t>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변수명이</a:t>
            </a:r>
            <a:r>
              <a:rPr lang="ko-KR" altLang="en-US" dirty="0" smtClean="0"/>
              <a:t> 없는 </a:t>
            </a:r>
            <a:r>
              <a:rPr lang="ko-KR" altLang="en-US" dirty="0" err="1" smtClean="0"/>
              <a:t>입력값에</a:t>
            </a:r>
            <a:r>
              <a:rPr lang="ko-KR" altLang="en-US" dirty="0" smtClean="0"/>
              <a:t> 대해 자동으로 할당되는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붙여준다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변수 선언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불변 변수 선언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변수 타입 생략 가능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스칼라의 기본 변수 타입은 모두 클래스입니다</a:t>
            </a:r>
            <a:r>
              <a:rPr lang="en-US" altLang="ko-KR" dirty="0" smtClean="0"/>
              <a:t>. – Byte, Short,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Long, Double, Float, Char, Boolean, String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Range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– 1 to 10, 1 to 10 by 2, </a:t>
            </a:r>
            <a:r>
              <a:rPr lang="ko-KR" altLang="en-US" dirty="0" smtClean="0"/>
              <a:t>리스트나 배열 타입으로는 </a:t>
            </a:r>
            <a:r>
              <a:rPr lang="ko-KR" altLang="en-US" dirty="0" err="1" smtClean="0"/>
              <a:t>형변환을</a:t>
            </a:r>
            <a:r>
              <a:rPr lang="ko-KR" altLang="en-US" dirty="0" smtClean="0"/>
              <a:t> 해야 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59536" y="3831336"/>
            <a:ext cx="8878824" cy="2377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dirty="0">
                <a:solidFill>
                  <a:schemeClr val="tx1"/>
                </a:solidFill>
              </a:rPr>
              <a:t>scala&gt; 1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var a = 1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val b = 1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val c:Int = </a:t>
            </a:r>
            <a:r>
              <a:rPr lang="it-IT" altLang="ko-KR" sz="1600" dirty="0" smtClean="0">
                <a:solidFill>
                  <a:schemeClr val="tx1"/>
                </a:solidFill>
              </a:rPr>
              <a:t>0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1 to 10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(1 to 10).</a:t>
            </a:r>
            <a:r>
              <a:rPr lang="it-IT" altLang="ko-KR" sz="1600" dirty="0" smtClean="0">
                <a:solidFill>
                  <a:schemeClr val="tx1"/>
                </a:solidFill>
              </a:rPr>
              <a:t>toList</a:t>
            </a: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1.toDouble  #</a:t>
            </a:r>
            <a:r>
              <a:rPr lang="ko-KR" altLang="en-US" sz="1600" dirty="0" err="1">
                <a:solidFill>
                  <a:schemeClr val="tx1"/>
                </a:solidFill>
              </a:rPr>
              <a:t>형변환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it-IT" altLang="ko-KR" sz="1600" dirty="0">
                <a:solidFill>
                  <a:schemeClr val="tx1"/>
                </a:solidFill>
              </a:rPr>
              <a:t>scala&gt; 1.0.toInt  #</a:t>
            </a:r>
            <a:r>
              <a:rPr lang="ko-KR" altLang="en-US" sz="1600" dirty="0" err="1">
                <a:solidFill>
                  <a:schemeClr val="tx1"/>
                </a:solidFill>
              </a:rPr>
              <a:t>형변환</a:t>
            </a:r>
            <a:endParaRPr lang="it-IT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6369</TotalTime>
  <Words>9409</Words>
  <Application>Microsoft Office PowerPoint</Application>
  <PresentationFormat>사용자 지정</PresentationFormat>
  <Paragraphs>1766</Paragraphs>
  <Slides>88</Slides>
  <Notes>88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89" baseType="lpstr">
      <vt:lpstr>Office 테마</vt:lpstr>
      <vt:lpstr>Scalar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taejung</dc:creator>
  <cp:lastModifiedBy>student</cp:lastModifiedBy>
  <cp:revision>596</cp:revision>
  <dcterms:created xsi:type="dcterms:W3CDTF">2018-09-21T05:40:41Z</dcterms:created>
  <dcterms:modified xsi:type="dcterms:W3CDTF">2019-08-26T08:43:27Z</dcterms:modified>
</cp:coreProperties>
</file>