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439" r:id="rId2"/>
    <p:sldId id="420" r:id="rId3"/>
    <p:sldId id="421" r:id="rId4"/>
    <p:sldId id="422" r:id="rId5"/>
    <p:sldId id="433" r:id="rId6"/>
    <p:sldId id="423" r:id="rId7"/>
    <p:sldId id="424" r:id="rId8"/>
    <p:sldId id="434" r:id="rId9"/>
    <p:sldId id="435" r:id="rId10"/>
    <p:sldId id="436" r:id="rId11"/>
    <p:sldId id="437" r:id="rId12"/>
    <p:sldId id="438" r:id="rId13"/>
    <p:sldId id="496" r:id="rId14"/>
    <p:sldId id="497" r:id="rId15"/>
    <p:sldId id="498" r:id="rId16"/>
    <p:sldId id="440" r:id="rId17"/>
    <p:sldId id="441" r:id="rId18"/>
    <p:sldId id="453" r:id="rId19"/>
    <p:sldId id="454" r:id="rId20"/>
    <p:sldId id="442" r:id="rId21"/>
    <p:sldId id="457" r:id="rId22"/>
    <p:sldId id="458" r:id="rId23"/>
    <p:sldId id="443" r:id="rId24"/>
    <p:sldId id="455" r:id="rId25"/>
    <p:sldId id="456" r:id="rId26"/>
    <p:sldId id="459" r:id="rId27"/>
    <p:sldId id="460" r:id="rId28"/>
    <p:sldId id="461" r:id="rId29"/>
    <p:sldId id="462" r:id="rId30"/>
    <p:sldId id="444" r:id="rId31"/>
    <p:sldId id="463" r:id="rId32"/>
    <p:sldId id="464" r:id="rId33"/>
    <p:sldId id="465" r:id="rId34"/>
    <p:sldId id="466" r:id="rId35"/>
    <p:sldId id="467" r:id="rId36"/>
    <p:sldId id="468" r:id="rId37"/>
    <p:sldId id="469" r:id="rId38"/>
    <p:sldId id="470" r:id="rId39"/>
    <p:sldId id="471" r:id="rId40"/>
    <p:sldId id="472" r:id="rId41"/>
    <p:sldId id="473" r:id="rId42"/>
    <p:sldId id="474" r:id="rId43"/>
    <p:sldId id="475" r:id="rId44"/>
    <p:sldId id="476" r:id="rId45"/>
    <p:sldId id="477" r:id="rId46"/>
    <p:sldId id="478" r:id="rId47"/>
    <p:sldId id="479" r:id="rId48"/>
    <p:sldId id="480" r:id="rId49"/>
    <p:sldId id="481" r:id="rId50"/>
    <p:sldId id="482" r:id="rId51"/>
    <p:sldId id="483" r:id="rId52"/>
    <p:sldId id="484" r:id="rId53"/>
    <p:sldId id="485" r:id="rId54"/>
    <p:sldId id="486" r:id="rId55"/>
    <p:sldId id="487" r:id="rId56"/>
    <p:sldId id="488" r:id="rId57"/>
    <p:sldId id="489" r:id="rId58"/>
    <p:sldId id="490" r:id="rId59"/>
    <p:sldId id="491" r:id="rId60"/>
    <p:sldId id="492" r:id="rId61"/>
    <p:sldId id="493" r:id="rId62"/>
    <p:sldId id="494" r:id="rId63"/>
    <p:sldId id="495" r:id="rId64"/>
    <p:sldId id="445" r:id="rId65"/>
    <p:sldId id="447" r:id="rId66"/>
    <p:sldId id="446" r:id="rId67"/>
    <p:sldId id="448" r:id="rId68"/>
    <p:sldId id="449" r:id="rId69"/>
    <p:sldId id="450" r:id="rId70"/>
    <p:sldId id="451" r:id="rId71"/>
    <p:sldId id="452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50" autoAdjust="0"/>
  </p:normalViewPr>
  <p:slideViewPr>
    <p:cSldViewPr snapToGrid="0">
      <p:cViewPr>
        <p:scale>
          <a:sx n="81" d="100"/>
          <a:sy n="81" d="100"/>
        </p:scale>
        <p:origin x="-78" y="-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76855-2C09-40AB-8764-6EE04F97900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FB303-0BD4-4972-B777-6A76EF904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https://bl.ocks.org</a:t>
            </a:r>
          </a:p>
          <a:p>
            <a:r>
              <a:rPr lang="en-US" altLang="ko-KR" dirty="0" smtClean="0"/>
              <a:t>https://mobicon.tistory.com/275</a:t>
            </a:r>
          </a:p>
          <a:p>
            <a:r>
              <a:rPr lang="en-US" altLang="ko-KR" dirty="0" smtClean="0"/>
              <a:t>https://visualize.tistory.com/315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01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520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681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523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523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523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523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523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03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03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0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681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03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03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03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036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036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03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036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036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036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03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4198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03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036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036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036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036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036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03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036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036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03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9490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036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774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537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1757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8606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9031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4986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1407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0195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9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254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6729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3625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220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25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2649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2287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4421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02794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027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063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551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70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27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85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64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50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38"/>
          <p:cNvGrpSpPr>
            <a:grpSpLocks/>
          </p:cNvGrpSpPr>
          <p:nvPr userDrawn="1"/>
        </p:nvGrpSpPr>
        <p:grpSpPr bwMode="auto">
          <a:xfrm>
            <a:off x="303566" y="736185"/>
            <a:ext cx="11912635" cy="83609"/>
            <a:chOff x="228600" y="1022350"/>
            <a:chExt cx="9440863" cy="360363"/>
          </a:xfrm>
        </p:grpSpPr>
        <p:sp>
          <p:nvSpPr>
            <p:cNvPr id="17" name="모서리가 둥근 직사각형 16"/>
            <p:cNvSpPr>
              <a:spLocks noChangeArrowheads="1"/>
            </p:cNvSpPr>
            <p:nvPr/>
          </p:nvSpPr>
          <p:spPr bwMode="auto">
            <a:xfrm>
              <a:off x="236538" y="1022350"/>
              <a:ext cx="9432925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/>
              <a:endParaRPr lang="en-US" altLang="ko-KR" sz="1500" b="1" dirty="0">
                <a:solidFill>
                  <a:schemeClr val="bg1"/>
                </a:solidFill>
                <a:latin typeface="@산돌퍼즐Bk"/>
                <a:ea typeface="맑은 고딕" pitchFamily="50" charset="-127"/>
              </a:endParaRPr>
            </a:p>
          </p:txBody>
        </p:sp>
        <p:sp>
          <p:nvSpPr>
            <p:cNvPr id="18" name="Rectangle 4"/>
            <p:cNvSpPr txBox="1">
              <a:spLocks/>
            </p:cNvSpPr>
            <p:nvPr/>
          </p:nvSpPr>
          <p:spPr bwMode="auto">
            <a:xfrm>
              <a:off x="228600" y="1047750"/>
              <a:ext cx="7285038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sz="15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413241" y="391597"/>
            <a:ext cx="109728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748735" y="6645278"/>
            <a:ext cx="2844800" cy="2127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0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76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5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5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86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3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97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20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9C69-4059-4BB9-A438-CC71FBC3E538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88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3js.org/d3.v3.zi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6895" y="980728"/>
            <a:ext cx="11191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/>
              <a:t>D3(Data-Driven Documents) : </a:t>
            </a:r>
            <a:r>
              <a:rPr lang="ko-KR" altLang="en-US" dirty="0"/>
              <a:t>데이터 중심의 문서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altLang="ko-KR" dirty="0"/>
              <a:t>D3</a:t>
            </a:r>
            <a:r>
              <a:rPr lang="ko-KR" altLang="en-US" dirty="0"/>
              <a:t>는 </a:t>
            </a:r>
            <a:r>
              <a:rPr lang="ko-KR" altLang="en-US" dirty="0" err="1"/>
              <a:t>웹문서를</a:t>
            </a:r>
            <a:r>
              <a:rPr lang="ko-KR" altLang="en-US" dirty="0"/>
              <a:t> 데이터 중심으로 다룬다</a:t>
            </a:r>
            <a:r>
              <a:rPr lang="en-US" altLang="ko-KR" dirty="0"/>
              <a:t>(drive)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altLang="ko-KR" dirty="0"/>
              <a:t>D3</a:t>
            </a:r>
            <a:r>
              <a:rPr lang="ko-KR" altLang="en-US" dirty="0"/>
              <a:t>의 공식사이트 주소 </a:t>
            </a:r>
            <a:r>
              <a:rPr lang="en-US" altLang="ko-KR" dirty="0"/>
              <a:t>: http://d3js.org</a:t>
            </a:r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D3.js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93" y="2033664"/>
            <a:ext cx="5766287" cy="4389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48246" y="2919046"/>
            <a:ext cx="33293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D3</a:t>
            </a:r>
            <a:r>
              <a:rPr lang="ko-KR" altLang="en-US" sz="1600" dirty="0"/>
              <a:t>의 라이선스는 </a:t>
            </a:r>
            <a:r>
              <a:rPr lang="en-US" altLang="ko-KR" sz="1600" dirty="0" smtClean="0"/>
              <a:t>BSD- </a:t>
            </a:r>
            <a:r>
              <a:rPr lang="ko-KR" altLang="en-US" sz="1600" dirty="0" err="1" smtClean="0"/>
              <a:t>추가비용없이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영리목적이든 비영리목적이든 코드를 마음대로 사용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, </a:t>
            </a:r>
            <a:r>
              <a:rPr lang="ko-KR" altLang="en-US" sz="1600" dirty="0"/>
              <a:t>보강할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9139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10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6895" y="980728"/>
            <a:ext cx="111919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가로형</a:t>
            </a:r>
            <a:r>
              <a:rPr lang="ko-KR" altLang="en-US" dirty="0" smtClean="0"/>
              <a:t> 막대 그래프 표시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C00000"/>
                </a:solidFill>
              </a:rPr>
              <a:t>데이터셋에</a:t>
            </a:r>
            <a:r>
              <a:rPr lang="ko-KR" altLang="en-US" dirty="0" smtClean="0">
                <a:solidFill>
                  <a:srgbClr val="C00000"/>
                </a:solidFill>
              </a:rPr>
              <a:t> 따라 자동으로 요소를 추가하고 처리해주는 기능 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err="1" smtClean="0">
                <a:solidFill>
                  <a:srgbClr val="C00000"/>
                </a:solidFill>
              </a:rPr>
              <a:t>메소드</a:t>
            </a:r>
            <a:r>
              <a:rPr lang="en-US" altLang="ko-KR" dirty="0" smtClean="0">
                <a:solidFill>
                  <a:srgbClr val="C00000"/>
                </a:solidFill>
              </a:rPr>
              <a:t>) - </a:t>
            </a:r>
            <a:r>
              <a:rPr lang="en-US" altLang="ko-KR" dirty="0" err="1" smtClean="0">
                <a:solidFill>
                  <a:srgbClr val="C00000"/>
                </a:solidFill>
              </a:rPr>
              <a:t>selectAll</a:t>
            </a:r>
            <a:r>
              <a:rPr lang="en-US" altLang="ko-KR" dirty="0" smtClean="0">
                <a:solidFill>
                  <a:srgbClr val="C00000"/>
                </a:solidFill>
              </a:rPr>
              <a:t>(), data(), enter()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교체하거나 추가할 대상이 될 요소를 </a:t>
            </a:r>
            <a:r>
              <a:rPr lang="en-US" altLang="ko-KR" dirty="0" err="1" smtClean="0"/>
              <a:t>selectAll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선택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Data()</a:t>
            </a:r>
            <a:r>
              <a:rPr lang="ko-KR" altLang="en-US" dirty="0" smtClean="0"/>
              <a:t>로 준비한 데이터를 </a:t>
            </a:r>
            <a:r>
              <a:rPr lang="ko-KR" altLang="en-US" dirty="0" err="1" smtClean="0"/>
              <a:t>데이터셋으로</a:t>
            </a:r>
            <a:r>
              <a:rPr lang="ko-KR" altLang="en-US" dirty="0" smtClean="0"/>
              <a:t> 내부에 저장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enter()</a:t>
            </a:r>
            <a:r>
              <a:rPr lang="ko-KR" altLang="en-US" dirty="0" smtClean="0"/>
              <a:t> 이후의 처리가 적용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표시할 요소보다 데이터가 많을 때 사용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append()</a:t>
            </a:r>
            <a:r>
              <a:rPr lang="ko-KR" altLang="en-US" dirty="0" smtClean="0"/>
              <a:t>로 추가할 요소와 데</a:t>
            </a:r>
            <a:r>
              <a:rPr lang="ko-KR" altLang="en-US" dirty="0"/>
              <a:t>이</a:t>
            </a:r>
            <a:r>
              <a:rPr lang="ko-KR" altLang="en-US" dirty="0" smtClean="0"/>
              <a:t>터 연결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exit()</a:t>
            </a:r>
            <a:r>
              <a:rPr lang="ko-KR" altLang="en-US" dirty="0" smtClean="0"/>
              <a:t>로 요소 삭제</a:t>
            </a:r>
            <a:endParaRPr lang="en-US" altLang="ko-KR" dirty="0" smtClean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D3.js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930349" y="3012053"/>
            <a:ext cx="7779932" cy="36447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rgbClr val="C00000"/>
                </a:solidFill>
              </a:rPr>
              <a:t>var</a:t>
            </a:r>
            <a:r>
              <a:rPr lang="en-US" altLang="ko-KR" sz="1600" dirty="0" smtClean="0">
                <a:solidFill>
                  <a:srgbClr val="C00000"/>
                </a:solidFill>
              </a:rPr>
              <a:t>  </a:t>
            </a:r>
            <a:r>
              <a:rPr lang="en-US" altLang="ko-KR" sz="1600" dirty="0" err="1">
                <a:solidFill>
                  <a:srgbClr val="C00000"/>
                </a:solidFill>
              </a:rPr>
              <a:t>dataSet</a:t>
            </a:r>
            <a:r>
              <a:rPr lang="en-US" altLang="ko-KR" sz="1600" dirty="0">
                <a:solidFill>
                  <a:srgbClr val="C00000"/>
                </a:solidFill>
              </a:rPr>
              <a:t> = [300, 130, 5, 60, 240</a:t>
            </a:r>
            <a:r>
              <a:rPr lang="en-US" altLang="ko-KR" sz="1600" dirty="0" smtClean="0">
                <a:solidFill>
                  <a:srgbClr val="C00000"/>
                </a:solidFill>
              </a:rPr>
              <a:t>] //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데이터셋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준비</a:t>
            </a:r>
            <a:endParaRPr lang="en-US" altLang="ko-KR" sz="1600" dirty="0">
              <a:solidFill>
                <a:srgbClr val="C00000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//</a:t>
            </a:r>
            <a:r>
              <a:rPr lang="ko-KR" altLang="en-US" sz="1600" dirty="0" smtClean="0">
                <a:solidFill>
                  <a:schemeClr val="tx1"/>
                </a:solidFill>
              </a:rPr>
              <a:t>데이터를 기반으로 그리기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d3.select</a:t>
            </a:r>
            <a:r>
              <a:rPr lang="en-US" altLang="ko-KR" sz="1600" dirty="0">
                <a:solidFill>
                  <a:schemeClr val="tx1"/>
                </a:solidFill>
              </a:rPr>
              <a:t>("#</a:t>
            </a:r>
            <a:r>
              <a:rPr lang="en-US" altLang="ko-KR" sz="1600" dirty="0" err="1">
                <a:solidFill>
                  <a:schemeClr val="tx1"/>
                </a:solidFill>
              </a:rPr>
              <a:t>myGraph</a:t>
            </a:r>
            <a:r>
              <a:rPr lang="en-US" altLang="ko-KR" sz="1600" dirty="0">
                <a:solidFill>
                  <a:schemeClr val="tx1"/>
                </a:solidFill>
              </a:rPr>
              <a:t>")  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</a:t>
            </a:r>
            <a:r>
              <a:rPr lang="en-US" altLang="ko-KR" sz="1600" dirty="0">
                <a:solidFill>
                  <a:schemeClr val="tx1"/>
                </a:solidFill>
              </a:rPr>
              <a:t>//SVG </a:t>
            </a:r>
            <a:r>
              <a:rPr lang="ko-KR" altLang="en-US" sz="1600" dirty="0">
                <a:solidFill>
                  <a:schemeClr val="tx1"/>
                </a:solidFill>
              </a:rPr>
              <a:t>요소를 </a:t>
            </a:r>
            <a:r>
              <a:rPr lang="ko-KR" altLang="en-US" sz="1600" dirty="0" smtClean="0">
                <a:solidFill>
                  <a:schemeClr val="tx1"/>
                </a:solidFill>
              </a:rPr>
              <a:t>지정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.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selectAll</a:t>
            </a:r>
            <a:r>
              <a:rPr lang="en-US" altLang="ko-KR" sz="1600" dirty="0" smtClean="0">
                <a:solidFill>
                  <a:schemeClr val="tx1"/>
                </a:solidFill>
              </a:rPr>
              <a:t>(“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rect</a:t>
            </a:r>
            <a:r>
              <a:rPr lang="en-US" altLang="ko-KR" sz="1600" dirty="0" smtClean="0">
                <a:solidFill>
                  <a:schemeClr val="tx1"/>
                </a:solidFill>
              </a:rPr>
              <a:t>”)                 //SVG</a:t>
            </a:r>
            <a:r>
              <a:rPr lang="ko-KR" altLang="en-US" sz="1600" dirty="0" smtClean="0">
                <a:solidFill>
                  <a:schemeClr val="tx1"/>
                </a:solidFill>
              </a:rPr>
              <a:t>로 사각형을 표시할 요소를 지정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</a:rPr>
              <a:t>.data(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dataSet</a:t>
            </a:r>
            <a:r>
              <a:rPr lang="en-US" altLang="ko-KR" sz="1600" dirty="0" smtClean="0">
                <a:solidFill>
                  <a:schemeClr val="tx1"/>
                </a:solidFill>
              </a:rPr>
              <a:t>)                   //</a:t>
            </a:r>
            <a:r>
              <a:rPr lang="en-US" altLang="ko-KR" sz="1600" dirty="0">
                <a:solidFill>
                  <a:schemeClr val="tx1"/>
                </a:solidFill>
              </a:rPr>
              <a:t>SVG </a:t>
            </a:r>
            <a:r>
              <a:rPr lang="ko-KR" altLang="en-US" sz="1600" dirty="0">
                <a:solidFill>
                  <a:schemeClr val="tx1"/>
                </a:solidFill>
              </a:rPr>
              <a:t>사각형 </a:t>
            </a:r>
            <a:r>
              <a:rPr lang="ko-KR" altLang="en-US" sz="1600" dirty="0" smtClean="0">
                <a:solidFill>
                  <a:schemeClr val="tx1"/>
                </a:solidFill>
              </a:rPr>
              <a:t>생성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   </a:t>
            </a:r>
            <a:r>
              <a:rPr lang="en-US" altLang="ko-KR" sz="1600" dirty="0" smtClean="0">
                <a:solidFill>
                  <a:schemeClr val="tx1"/>
                </a:solidFill>
              </a:rPr>
              <a:t>.enter()                            //</a:t>
            </a:r>
            <a:r>
              <a:rPr lang="ko-KR" altLang="en-US" sz="1600" dirty="0" smtClean="0">
                <a:solidFill>
                  <a:schemeClr val="tx1"/>
                </a:solidFill>
              </a:rPr>
              <a:t>데이터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수에 따라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rect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요소 생성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.append(“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rect</a:t>
            </a:r>
            <a:r>
              <a:rPr lang="en-US" altLang="ko-KR" sz="1600" dirty="0" smtClean="0">
                <a:solidFill>
                  <a:schemeClr val="tx1"/>
                </a:solidFill>
              </a:rPr>
              <a:t>”)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.</a:t>
            </a:r>
            <a:r>
              <a:rPr lang="en-US" altLang="ko-KR" sz="1600" dirty="0" err="1">
                <a:solidFill>
                  <a:schemeClr val="tx1"/>
                </a:solidFill>
              </a:rPr>
              <a:t>attr</a:t>
            </a:r>
            <a:r>
              <a:rPr lang="en-US" altLang="ko-KR" sz="1600" dirty="0">
                <a:solidFill>
                  <a:schemeClr val="tx1"/>
                </a:solidFill>
              </a:rPr>
              <a:t>("x", 0)              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//</a:t>
            </a:r>
            <a:r>
              <a:rPr lang="ko-KR" altLang="en-US" sz="1600" dirty="0" err="1">
                <a:solidFill>
                  <a:schemeClr val="tx1"/>
                </a:solidFill>
              </a:rPr>
              <a:t>가로형</a:t>
            </a:r>
            <a:r>
              <a:rPr lang="ko-KR" altLang="en-US" sz="1600" dirty="0">
                <a:solidFill>
                  <a:schemeClr val="tx1"/>
                </a:solidFill>
              </a:rPr>
              <a:t> 막대그래프이므로 </a:t>
            </a:r>
            <a:r>
              <a:rPr lang="en-US" altLang="ko-KR" sz="1600" dirty="0">
                <a:solidFill>
                  <a:schemeClr val="tx1"/>
                </a:solidFill>
              </a:rPr>
              <a:t>X </a:t>
            </a:r>
            <a:r>
              <a:rPr lang="ko-KR" altLang="en-US" sz="1600" dirty="0">
                <a:solidFill>
                  <a:schemeClr val="tx1"/>
                </a:solidFill>
              </a:rPr>
              <a:t>좌표를 </a:t>
            </a:r>
            <a:r>
              <a:rPr lang="en-US" altLang="ko-KR" sz="1600" dirty="0">
                <a:solidFill>
                  <a:schemeClr val="tx1"/>
                </a:solidFill>
              </a:rPr>
              <a:t>0</a:t>
            </a:r>
            <a:r>
              <a:rPr lang="ko-KR" altLang="en-US" sz="1600" dirty="0">
                <a:solidFill>
                  <a:schemeClr val="tx1"/>
                </a:solidFill>
              </a:rPr>
              <a:t>으로 설정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en-US" altLang="ko-KR" sz="1600" dirty="0" err="1">
                <a:solidFill>
                  <a:schemeClr val="tx1"/>
                </a:solidFill>
              </a:rPr>
              <a:t>attr</a:t>
            </a:r>
            <a:r>
              <a:rPr lang="en-US" altLang="ko-KR" sz="1600" dirty="0">
                <a:solidFill>
                  <a:schemeClr val="tx1"/>
                </a:solidFill>
              </a:rPr>
              <a:t>("y", </a:t>
            </a:r>
            <a:r>
              <a:rPr lang="en-US" altLang="ko-KR" sz="1600" dirty="0" smtClean="0">
                <a:solidFill>
                  <a:schemeClr val="tx1"/>
                </a:solidFill>
              </a:rPr>
              <a:t> function(d,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</a:rPr>
              <a:t>) {           //</a:t>
            </a:r>
            <a:r>
              <a:rPr lang="en-US" altLang="ko-KR" sz="1600" dirty="0">
                <a:solidFill>
                  <a:schemeClr val="tx1"/>
                </a:solidFill>
              </a:rPr>
              <a:t>Y </a:t>
            </a:r>
            <a:r>
              <a:rPr lang="ko-KR" altLang="en-US" sz="1600" dirty="0">
                <a:solidFill>
                  <a:schemeClr val="tx1"/>
                </a:solidFill>
              </a:rPr>
              <a:t>좌표를 </a:t>
            </a:r>
            <a:r>
              <a:rPr lang="ko-KR" altLang="en-US" sz="1600" dirty="0" smtClean="0">
                <a:solidFill>
                  <a:schemeClr val="tx1"/>
                </a:solidFill>
              </a:rPr>
              <a:t>배열의 순서에 따라 계산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      return  i * 25;  })      //</a:t>
            </a:r>
            <a:r>
              <a:rPr lang="ko-KR" altLang="en-US" sz="1600" dirty="0" smtClean="0">
                <a:solidFill>
                  <a:schemeClr val="tx1"/>
                </a:solidFill>
              </a:rPr>
              <a:t>막대그래프의 높이를 </a:t>
            </a:r>
            <a:r>
              <a:rPr lang="en-US" altLang="ko-KR" sz="1600" dirty="0" smtClean="0">
                <a:solidFill>
                  <a:schemeClr val="tx1"/>
                </a:solidFill>
              </a:rPr>
              <a:t>25px </a:t>
            </a:r>
            <a:r>
              <a:rPr lang="ko-KR" altLang="en-US" sz="1600" dirty="0" smtClean="0">
                <a:solidFill>
                  <a:schemeClr val="tx1"/>
                </a:solidFill>
              </a:rPr>
              <a:t>단위로 계산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.</a:t>
            </a:r>
            <a:r>
              <a:rPr lang="en-US" altLang="ko-KR" sz="1600" dirty="0" err="1">
                <a:solidFill>
                  <a:schemeClr val="tx1"/>
                </a:solidFill>
              </a:rPr>
              <a:t>attr</a:t>
            </a:r>
            <a:r>
              <a:rPr lang="en-US" altLang="ko-KR" sz="1600" dirty="0">
                <a:solidFill>
                  <a:schemeClr val="tx1"/>
                </a:solidFill>
              </a:rPr>
              <a:t>("width", function(d, i) {   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//</a:t>
            </a:r>
            <a:r>
              <a:rPr lang="ko-KR" altLang="en-US" sz="1600" dirty="0" smtClean="0">
                <a:solidFill>
                  <a:schemeClr val="tx1"/>
                </a:solidFill>
              </a:rPr>
              <a:t>넓이를 </a:t>
            </a:r>
            <a:r>
              <a:rPr lang="ko-KR" altLang="en-US" sz="1600" dirty="0">
                <a:solidFill>
                  <a:schemeClr val="tx1"/>
                </a:solidFill>
              </a:rPr>
              <a:t>배열의 순서에 따라 계산 </a:t>
            </a:r>
            <a:r>
              <a:rPr lang="en-US" altLang="ko-KR" sz="1600" dirty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  return  </a:t>
            </a:r>
            <a:r>
              <a:rPr lang="en-US" altLang="ko-KR" sz="1600" dirty="0" smtClean="0">
                <a:solidFill>
                  <a:schemeClr val="tx1"/>
                </a:solidFill>
              </a:rPr>
              <a:t>d +”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px</a:t>
            </a:r>
            <a:r>
              <a:rPr lang="en-US" altLang="ko-KR" sz="1600" dirty="0" smtClean="0">
                <a:solidFill>
                  <a:schemeClr val="tx1"/>
                </a:solidFill>
              </a:rPr>
              <a:t>” ; </a:t>
            </a:r>
            <a:r>
              <a:rPr lang="en-US" altLang="ko-KR" sz="1600" dirty="0">
                <a:solidFill>
                  <a:schemeClr val="tx1"/>
                </a:solidFill>
              </a:rPr>
              <a:t>})     </a:t>
            </a:r>
            <a:r>
              <a:rPr lang="en-US" altLang="ko-KR" sz="1600" dirty="0" smtClean="0">
                <a:solidFill>
                  <a:schemeClr val="tx1"/>
                </a:solidFill>
              </a:rPr>
              <a:t>//</a:t>
            </a:r>
            <a:r>
              <a:rPr lang="ko-KR" altLang="en-US" sz="1600" dirty="0" smtClean="0">
                <a:solidFill>
                  <a:schemeClr val="tx1"/>
                </a:solidFill>
              </a:rPr>
              <a:t>데이터의 값을 그대로 넓이로 함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     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en-US" altLang="ko-KR" sz="1600" dirty="0" err="1">
                <a:solidFill>
                  <a:schemeClr val="tx1"/>
                </a:solidFill>
              </a:rPr>
              <a:t>attr</a:t>
            </a:r>
            <a:r>
              <a:rPr lang="en-US" altLang="ko-KR" sz="1600" dirty="0">
                <a:solidFill>
                  <a:schemeClr val="tx1"/>
                </a:solidFill>
              </a:rPr>
              <a:t>("height", "20px")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//</a:t>
            </a:r>
            <a:r>
              <a:rPr lang="ko-KR" altLang="en-US" sz="1600" dirty="0">
                <a:solidFill>
                  <a:schemeClr val="tx1"/>
                </a:solidFill>
              </a:rPr>
              <a:t>막대 그래프의 높이는 </a:t>
            </a:r>
            <a:r>
              <a:rPr lang="en-US" altLang="ko-KR" sz="1600" dirty="0">
                <a:solidFill>
                  <a:schemeClr val="tx1"/>
                </a:solidFill>
              </a:rPr>
              <a:t>20px</a:t>
            </a:r>
            <a:r>
              <a:rPr lang="ko-KR" altLang="en-US" sz="1600" dirty="0">
                <a:solidFill>
                  <a:schemeClr val="tx1"/>
                </a:solidFill>
              </a:rPr>
              <a:t>로 지정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9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6895" y="980728"/>
            <a:ext cx="1119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SVG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rect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 스타일시트 속성 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D3.js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498848"/>
              </p:ext>
            </p:extLst>
          </p:nvPr>
        </p:nvGraphicFramePr>
        <p:xfrm>
          <a:off x="688428" y="1414272"/>
          <a:ext cx="9882036" cy="1389888"/>
        </p:xfrm>
        <a:graphic>
          <a:graphicData uri="http://schemas.openxmlformats.org/drawingml/2006/table">
            <a:tbl>
              <a:tblPr/>
              <a:tblGrid>
                <a:gridCol w="1515276"/>
                <a:gridCol w="8366760"/>
              </a:tblGrid>
              <a:tr h="3474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fill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도형을 채울 색을 지정</a:t>
                      </a:r>
                      <a:r>
                        <a:rPr lang="en-US" altLang="ko-KR" sz="1600" dirty="0" smtClean="0"/>
                        <a:t>, red</a:t>
                      </a:r>
                      <a:r>
                        <a:rPr lang="ko-KR" altLang="en-US" sz="1600" dirty="0" smtClean="0"/>
                        <a:t>나 </a:t>
                      </a:r>
                      <a:r>
                        <a:rPr lang="en-US" altLang="ko-KR" sz="1600" dirty="0" err="1" smtClean="0"/>
                        <a:t>rgb</a:t>
                      </a:r>
                      <a:r>
                        <a:rPr lang="en-US" altLang="ko-KR" sz="1600" dirty="0" smtClean="0"/>
                        <a:t>(0,</a:t>
                      </a:r>
                      <a:r>
                        <a:rPr lang="en-US" altLang="ko-KR" sz="1600" baseline="0" dirty="0" smtClean="0"/>
                        <a:t> 255, 0) </a:t>
                      </a:r>
                      <a:r>
                        <a:rPr lang="ko-KR" altLang="en-US" sz="1600" baseline="0" dirty="0" smtClean="0"/>
                        <a:t>등을 지정할 수 있음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stroke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도형의 선 색을 지정</a:t>
                      </a:r>
                      <a:r>
                        <a:rPr lang="en-US" altLang="ko-KR" sz="1600" dirty="0" smtClean="0"/>
                        <a:t>, red</a:t>
                      </a:r>
                      <a:r>
                        <a:rPr lang="ko-KR" altLang="en-US" sz="1600" dirty="0" smtClean="0"/>
                        <a:t>나 </a:t>
                      </a:r>
                      <a:r>
                        <a:rPr lang="en-US" altLang="ko-KR" sz="1600" dirty="0" err="1" smtClean="0"/>
                        <a:t>rgb</a:t>
                      </a:r>
                      <a:r>
                        <a:rPr lang="en-US" altLang="ko-KR" sz="1600" dirty="0" smtClean="0"/>
                        <a:t>(0, 255, 0) </a:t>
                      </a:r>
                      <a:r>
                        <a:rPr lang="ko-KR" altLang="en-US" sz="1600" dirty="0" smtClean="0"/>
                        <a:t>등을 지정할 수 있음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stroke-width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도형의 선</a:t>
                      </a:r>
                      <a:r>
                        <a:rPr lang="ko-KR" altLang="en-US" sz="1600" baseline="0" dirty="0" smtClean="0"/>
                        <a:t> 넓이를 지정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672172" y="2990088"/>
            <a:ext cx="9925724" cy="3419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# HTML </a:t>
            </a:r>
            <a:r>
              <a:rPr lang="ko-KR" altLang="en-US" sz="1600" dirty="0">
                <a:solidFill>
                  <a:schemeClr val="tx1"/>
                </a:solidFill>
              </a:rPr>
              <a:t>파일 안에 </a:t>
            </a:r>
            <a:r>
              <a:rPr lang="en-US" altLang="ko-KR" sz="1600" dirty="0" err="1">
                <a:solidFill>
                  <a:schemeClr val="tx1"/>
                </a:solidFill>
              </a:rPr>
              <a:t>rect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요소를 기술하여 사각형을 </a:t>
            </a:r>
            <a:r>
              <a:rPr lang="ko-KR" altLang="en-US" sz="1600" dirty="0" smtClean="0">
                <a:solidFill>
                  <a:schemeClr val="tx1"/>
                </a:solidFill>
              </a:rPr>
              <a:t>그림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&lt;</a:t>
            </a:r>
            <a:r>
              <a:rPr lang="en-US" altLang="ko-KR" sz="1600" dirty="0">
                <a:solidFill>
                  <a:schemeClr val="tx1"/>
                </a:solidFill>
              </a:rPr>
              <a:t>head&gt;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…………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</a:t>
            </a:r>
            <a:r>
              <a:rPr lang="en-US" altLang="ko-KR" sz="1600" dirty="0">
                <a:solidFill>
                  <a:srgbClr val="C00000"/>
                </a:solidFill>
              </a:rPr>
              <a:t>&lt;style&gt;</a:t>
            </a: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       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svg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{width: 320px; height:240px; border:1px solid black; }</a:t>
            </a: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        #</a:t>
            </a:r>
            <a:r>
              <a:rPr lang="en-US" altLang="ko-KR" sz="1600" dirty="0" err="1">
                <a:solidFill>
                  <a:srgbClr val="C00000"/>
                </a:solidFill>
              </a:rPr>
              <a:t>myGraph</a:t>
            </a: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err="1">
                <a:solidFill>
                  <a:srgbClr val="C00000"/>
                </a:solidFill>
              </a:rPr>
              <a:t>rect</a:t>
            </a: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{  </a:t>
            </a:r>
            <a:r>
              <a:rPr lang="en-US" altLang="ko-KR" sz="1600" dirty="0">
                <a:solidFill>
                  <a:srgbClr val="C00000"/>
                </a:solidFill>
              </a:rPr>
              <a:t>stroke : </a:t>
            </a:r>
            <a:r>
              <a:rPr lang="en-US" altLang="ko-KR" sz="1600" dirty="0" err="1">
                <a:solidFill>
                  <a:srgbClr val="C00000"/>
                </a:solidFill>
              </a:rPr>
              <a:t>rgb</a:t>
            </a:r>
            <a:r>
              <a:rPr lang="en-US" altLang="ko-KR" sz="1600" dirty="0">
                <a:solidFill>
                  <a:srgbClr val="C00000"/>
                </a:solidFill>
              </a:rPr>
              <a:t> (160, 0, 0 );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</a:t>
            </a:r>
            <a:r>
              <a:rPr lang="en-US" altLang="ko-KR" sz="1600" dirty="0" smtClean="0">
                <a:solidFill>
                  <a:srgbClr val="C00000"/>
                </a:solidFill>
              </a:rPr>
              <a:t>                            stroke-width </a:t>
            </a:r>
            <a:r>
              <a:rPr lang="en-US" altLang="ko-KR" sz="1600" dirty="0">
                <a:solidFill>
                  <a:srgbClr val="C00000"/>
                </a:solidFill>
              </a:rPr>
              <a:t>: 1px ;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</a:t>
            </a:r>
            <a:r>
              <a:rPr lang="en-US" altLang="ko-KR" sz="1600" dirty="0" smtClean="0">
                <a:solidFill>
                  <a:srgbClr val="C00000"/>
                </a:solidFill>
              </a:rPr>
              <a:t>                            fill </a:t>
            </a:r>
            <a:r>
              <a:rPr lang="en-US" altLang="ko-KR" sz="1600" dirty="0">
                <a:solidFill>
                  <a:srgbClr val="C00000"/>
                </a:solidFill>
              </a:rPr>
              <a:t>: </a:t>
            </a:r>
            <a:r>
              <a:rPr lang="en-US" altLang="ko-KR" sz="1600" dirty="0" err="1">
                <a:solidFill>
                  <a:srgbClr val="C00000"/>
                </a:solidFill>
              </a:rPr>
              <a:t>rgb</a:t>
            </a:r>
            <a:r>
              <a:rPr lang="en-US" altLang="ko-KR" sz="1600" dirty="0">
                <a:solidFill>
                  <a:srgbClr val="C00000"/>
                </a:solidFill>
              </a:rPr>
              <a:t> (255, 0, 0</a:t>
            </a:r>
            <a:r>
              <a:rPr lang="en-US" altLang="ko-KR" sz="1600" dirty="0" smtClean="0">
                <a:solidFill>
                  <a:srgbClr val="C00000"/>
                </a:solidFill>
              </a:rPr>
              <a:t>);     </a:t>
            </a:r>
            <a:r>
              <a:rPr lang="en-US" altLang="ko-KR" sz="1600" dirty="0">
                <a:solidFill>
                  <a:srgbClr val="C00000"/>
                </a:solidFill>
              </a:rPr>
              <a:t>}</a:t>
            </a: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       &lt;/</a:t>
            </a:r>
            <a:r>
              <a:rPr lang="en-US" altLang="ko-KR" sz="1600" dirty="0">
                <a:solidFill>
                  <a:srgbClr val="C00000"/>
                </a:solidFill>
              </a:rPr>
              <a:t>style&gt;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</a:t>
            </a:r>
            <a:r>
              <a:rPr lang="en-US" altLang="ko-KR" sz="1600" dirty="0">
                <a:solidFill>
                  <a:schemeClr val="tx1"/>
                </a:solidFill>
              </a:rPr>
              <a:t>&lt;script 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="http://d3js.org/d3.v3.min.js" charset="utf-8</a:t>
            </a:r>
            <a:r>
              <a:rPr lang="en-US" altLang="ko-KR" sz="1600" dirty="0" smtClean="0">
                <a:solidFill>
                  <a:schemeClr val="tx1"/>
                </a:solidFill>
              </a:rPr>
              <a:t>"&gt;&lt;</a:t>
            </a:r>
            <a:r>
              <a:rPr lang="en-US" altLang="ko-KR" sz="1600" dirty="0">
                <a:solidFill>
                  <a:schemeClr val="tx1"/>
                </a:solidFill>
              </a:rPr>
              <a:t>script</a:t>
            </a:r>
            <a:r>
              <a:rPr lang="en-US" altLang="ko-KR" sz="1600" dirty="0" smtClean="0">
                <a:solidFill>
                  <a:schemeClr val="tx1"/>
                </a:solidFill>
              </a:rPr>
              <a:t>&gt;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&lt;/</a:t>
            </a:r>
            <a:r>
              <a:rPr lang="en-US" altLang="ko-KR" sz="1600" dirty="0">
                <a:solidFill>
                  <a:schemeClr val="tx1"/>
                </a:solidFill>
              </a:rPr>
              <a:t>head</a:t>
            </a:r>
            <a:r>
              <a:rPr lang="en-US" altLang="ko-KR" sz="1600" dirty="0" smtClean="0">
                <a:solidFill>
                  <a:schemeClr val="tx1"/>
                </a:solidFill>
              </a:rPr>
              <a:t>&gt;    </a:t>
            </a:r>
          </a:p>
        </p:txBody>
      </p:sp>
    </p:spTree>
    <p:extLst>
      <p:ext uri="{BB962C8B-B14F-4D97-AF65-F5344CB8AC3E}">
        <p14:creationId xmlns:p14="http://schemas.microsoft.com/office/powerpoint/2010/main" val="78346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12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6895" y="980728"/>
            <a:ext cx="11191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데이터 변경하기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대상이 되는 요소에 대해 </a:t>
            </a:r>
            <a:r>
              <a:rPr lang="en-US" altLang="ko-KR" dirty="0" smtClean="0"/>
              <a:t>on()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사용하여 이벤트를 설정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o</a:t>
            </a:r>
            <a:r>
              <a:rPr lang="en-US" altLang="ko-KR" dirty="0" smtClean="0"/>
              <a:t>n(</a:t>
            </a:r>
            <a:r>
              <a:rPr lang="ko-KR" altLang="en-US" dirty="0" smtClean="0"/>
              <a:t>이벤트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 발생 시 호출할 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D3.js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873340" y="2231136"/>
            <a:ext cx="9925724" cy="3419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&lt;</a:t>
            </a:r>
            <a:r>
              <a:rPr lang="en-US" altLang="ko-KR" sz="1600" dirty="0">
                <a:solidFill>
                  <a:schemeClr val="tx1"/>
                </a:solidFill>
              </a:rPr>
              <a:t>button id="</a:t>
            </a:r>
            <a:r>
              <a:rPr lang="en-US" altLang="ko-KR" sz="1600" dirty="0" err="1">
                <a:solidFill>
                  <a:schemeClr val="tx1"/>
                </a:solidFill>
              </a:rPr>
              <a:t>updateButton</a:t>
            </a:r>
            <a:r>
              <a:rPr lang="en-US" altLang="ko-KR" sz="1600" dirty="0">
                <a:solidFill>
                  <a:schemeClr val="tx1"/>
                </a:solidFill>
              </a:rPr>
              <a:t>"&gt;</a:t>
            </a:r>
            <a:r>
              <a:rPr lang="ko-KR" altLang="en-US" sz="1600" dirty="0">
                <a:solidFill>
                  <a:schemeClr val="tx1"/>
                </a:solidFill>
              </a:rPr>
              <a:t>데이터 업데이트</a:t>
            </a:r>
            <a:r>
              <a:rPr lang="en-US" altLang="ko-KR" sz="1600" dirty="0">
                <a:solidFill>
                  <a:schemeClr val="tx1"/>
                </a:solidFill>
              </a:rPr>
              <a:t>&lt;/button&gt;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d3.select("#</a:t>
            </a:r>
            <a:r>
              <a:rPr lang="en-US" altLang="ko-KR" sz="1600" dirty="0" err="1">
                <a:solidFill>
                  <a:schemeClr val="tx1"/>
                </a:solidFill>
              </a:rPr>
              <a:t>updateButton</a:t>
            </a:r>
            <a:r>
              <a:rPr lang="en-US" altLang="ko-KR" sz="1600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.on("click", function(){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</a:t>
            </a:r>
            <a:r>
              <a:rPr lang="en-US" altLang="ko-KR" sz="1600" dirty="0" err="1">
                <a:solidFill>
                  <a:schemeClr val="tx1"/>
                </a:solidFill>
              </a:rPr>
              <a:t>dataSet</a:t>
            </a:r>
            <a:r>
              <a:rPr lang="en-US" altLang="ko-KR" sz="1600" dirty="0">
                <a:solidFill>
                  <a:schemeClr val="tx1"/>
                </a:solidFill>
              </a:rPr>
              <a:t>=[20, 230, 150,10, 20]; //</a:t>
            </a:r>
            <a:r>
              <a:rPr lang="ko-KR" altLang="en-US" sz="1600" dirty="0">
                <a:solidFill>
                  <a:schemeClr val="tx1"/>
                </a:solidFill>
              </a:rPr>
              <a:t>새로운 데이터로 변경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      </a:t>
            </a:r>
            <a:r>
              <a:rPr lang="en-US" altLang="ko-KR" sz="1600" dirty="0">
                <a:solidFill>
                  <a:schemeClr val="tx1"/>
                </a:solidFill>
              </a:rPr>
              <a:t>d3.select("#</a:t>
            </a:r>
            <a:r>
              <a:rPr lang="en-US" altLang="ko-KR" sz="1600" dirty="0" err="1">
                <a:solidFill>
                  <a:schemeClr val="tx1"/>
                </a:solidFill>
              </a:rPr>
              <a:t>yGraph</a:t>
            </a:r>
            <a:r>
              <a:rPr lang="en-US" altLang="ko-KR" sz="1600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.</a:t>
            </a:r>
            <a:r>
              <a:rPr lang="en-US" altLang="ko-KR" sz="1600" dirty="0" err="1">
                <a:solidFill>
                  <a:schemeClr val="tx1"/>
                </a:solidFill>
              </a:rPr>
              <a:t>selectAll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en-US" altLang="ko-KR" sz="1600" dirty="0" err="1">
                <a:solidFill>
                  <a:schemeClr val="tx1"/>
                </a:solidFill>
              </a:rPr>
              <a:t>rect</a:t>
            </a:r>
            <a:r>
              <a:rPr lang="en-US" altLang="ko-KR" sz="1600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.data(</a:t>
            </a:r>
            <a:r>
              <a:rPr lang="en-US" altLang="ko-KR" sz="1600" dirty="0" err="1">
                <a:solidFill>
                  <a:schemeClr val="tx1"/>
                </a:solidFill>
              </a:rPr>
              <a:t>dataSet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.</a:t>
            </a:r>
            <a:r>
              <a:rPr lang="en-US" altLang="ko-KR" sz="1600" dirty="0" err="1">
                <a:solidFill>
                  <a:schemeClr val="tx1"/>
                </a:solidFill>
              </a:rPr>
              <a:t>attr</a:t>
            </a:r>
            <a:r>
              <a:rPr lang="en-US" altLang="ko-KR" sz="1600" dirty="0">
                <a:solidFill>
                  <a:schemeClr val="tx1"/>
                </a:solidFill>
              </a:rPr>
              <a:t>("width", function(d, </a:t>
            </a:r>
            <a:r>
              <a:rPr lang="en-US" altLang="ko-KR" sz="1600" dirty="0" err="1">
                <a:solidFill>
                  <a:schemeClr val="tx1"/>
                </a:solidFill>
              </a:rPr>
              <a:t>i</a:t>
            </a:r>
            <a:r>
              <a:rPr lang="en-US" altLang="ko-KR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return </a:t>
            </a:r>
            <a:r>
              <a:rPr lang="en-US" altLang="ko-KR" sz="1600" dirty="0" err="1">
                <a:solidFill>
                  <a:schemeClr val="tx1"/>
                </a:solidFill>
              </a:rPr>
              <a:t>d+"dx</a:t>
            </a:r>
            <a:r>
              <a:rPr lang="en-US" altLang="ko-KR" sz="1600" dirty="0">
                <a:solidFill>
                  <a:schemeClr val="tx1"/>
                </a:solidFill>
              </a:rPr>
              <a:t>";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})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})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2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13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6895" y="980728"/>
            <a:ext cx="11191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그래프 애니메이션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t</a:t>
            </a:r>
            <a:r>
              <a:rPr lang="en-US" altLang="ko-KR" dirty="0" smtClean="0"/>
              <a:t>ransition()</a:t>
            </a:r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체인에 지정된 속성값에 따라 시간이 흐를수록 변화하는 처리를 수행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</a:t>
            </a:r>
            <a:r>
              <a:rPr lang="en-US" altLang="ko-KR" dirty="0" smtClean="0"/>
              <a:t>elay() -  </a:t>
            </a:r>
            <a:r>
              <a:rPr lang="ko-KR" altLang="en-US" dirty="0" smtClean="0"/>
              <a:t>애니메이션 시작까지의 대기 시간을 지정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함수를 지정하여 </a:t>
            </a:r>
            <a:r>
              <a:rPr lang="ko-KR" altLang="en-US" dirty="0" err="1" smtClean="0"/>
              <a:t>데이터</a:t>
            </a:r>
            <a:r>
              <a:rPr lang="ko-KR" altLang="en-US" dirty="0" err="1"/>
              <a:t>셋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데이터나 표시 순서를 전달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밀리초</a:t>
            </a:r>
            <a:r>
              <a:rPr lang="ko-KR" altLang="en-US" dirty="0" smtClean="0"/>
              <a:t> 단위로 지정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Duration() – </a:t>
            </a:r>
            <a:r>
              <a:rPr lang="ko-KR" altLang="en-US" dirty="0" smtClean="0"/>
              <a:t>애니메이션 시작에서 종료까지의 시간 지정</a:t>
            </a:r>
            <a:endParaRPr lang="en-US" altLang="ko-KR" dirty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D3.js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873340" y="3098644"/>
            <a:ext cx="9925724" cy="3419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</a:rPr>
              <a:t>버튼 클릭 시의 처리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d3.select("#</a:t>
            </a:r>
            <a:r>
              <a:rPr lang="en-US" altLang="ko-KR" sz="1600" dirty="0" err="1">
                <a:solidFill>
                  <a:schemeClr val="tx1"/>
                </a:solidFill>
              </a:rPr>
              <a:t>updateButton</a:t>
            </a:r>
            <a:r>
              <a:rPr lang="en-US" altLang="ko-KR" sz="1600" dirty="0">
                <a:solidFill>
                  <a:schemeClr val="tx1"/>
                </a:solidFill>
              </a:rPr>
              <a:t>").on("click", function(){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for(</a:t>
            </a:r>
            <a:r>
              <a:rPr lang="en-US" altLang="ko-KR" sz="1600" dirty="0" err="1">
                <a:solidFill>
                  <a:schemeClr val="tx1"/>
                </a:solidFill>
              </a:rPr>
              <a:t>var</a:t>
            </a:r>
            <a:r>
              <a:rPr lang="en-US" altLang="ko-KR" sz="1600" dirty="0">
                <a:solidFill>
                  <a:schemeClr val="tx1"/>
                </a:solidFill>
              </a:rPr>
              <a:t> i=0; i&lt;</a:t>
            </a:r>
            <a:r>
              <a:rPr lang="en-US" altLang="ko-KR" sz="1600" dirty="0" err="1">
                <a:solidFill>
                  <a:schemeClr val="tx1"/>
                </a:solidFill>
              </a:rPr>
              <a:t>dataSet.length</a:t>
            </a:r>
            <a:r>
              <a:rPr lang="en-US" altLang="ko-KR" sz="1600" dirty="0">
                <a:solidFill>
                  <a:schemeClr val="tx1"/>
                </a:solidFill>
              </a:rPr>
              <a:t>; i++){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	</a:t>
            </a:r>
            <a:r>
              <a:rPr lang="en-US" altLang="ko-KR" sz="1600" dirty="0" err="1">
                <a:solidFill>
                  <a:schemeClr val="tx1"/>
                </a:solidFill>
              </a:rPr>
              <a:t>dataSet</a:t>
            </a:r>
            <a:r>
              <a:rPr lang="en-US" altLang="ko-KR" sz="1600" dirty="0">
                <a:solidFill>
                  <a:schemeClr val="tx1"/>
                </a:solidFill>
              </a:rPr>
              <a:t>[i] = </a:t>
            </a:r>
            <a:r>
              <a:rPr lang="en-US" altLang="ko-KR" sz="1600" dirty="0" err="1">
                <a:solidFill>
                  <a:schemeClr val="tx1"/>
                </a:solidFill>
              </a:rPr>
              <a:t>Math.floor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Math.random</a:t>
            </a:r>
            <a:r>
              <a:rPr lang="en-US" altLang="ko-KR" sz="1600" dirty="0">
                <a:solidFill>
                  <a:schemeClr val="tx1"/>
                </a:solidFill>
              </a:rPr>
              <a:t>() * 320);	// 0〜320 </a:t>
            </a:r>
            <a:r>
              <a:rPr lang="ko-KR" altLang="en-US" sz="1600" dirty="0">
                <a:solidFill>
                  <a:schemeClr val="tx1"/>
                </a:solidFill>
              </a:rPr>
              <a:t>미만의 값을 생성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d3.select("#</a:t>
            </a:r>
            <a:r>
              <a:rPr lang="en-US" altLang="ko-KR" sz="1600" dirty="0" err="1">
                <a:solidFill>
                  <a:schemeClr val="tx1"/>
                </a:solidFill>
              </a:rPr>
              <a:t>myGraph</a:t>
            </a:r>
            <a:r>
              <a:rPr lang="en-US" altLang="ko-KR" sz="1600" dirty="0">
                <a:solidFill>
                  <a:schemeClr val="tx1"/>
                </a:solidFill>
              </a:rPr>
              <a:t>")		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  // </a:t>
            </a:r>
            <a:r>
              <a:rPr lang="en-US" altLang="ko-KR" sz="1600" dirty="0">
                <a:solidFill>
                  <a:schemeClr val="tx1"/>
                </a:solidFill>
              </a:rPr>
              <a:t>SVG </a:t>
            </a:r>
            <a:r>
              <a:rPr lang="ko-KR" altLang="en-US" sz="1600" dirty="0">
                <a:solidFill>
                  <a:schemeClr val="tx1"/>
                </a:solidFill>
              </a:rPr>
              <a:t>요소 지정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		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en-US" altLang="ko-KR" sz="1600" dirty="0" err="1">
                <a:solidFill>
                  <a:schemeClr val="tx1"/>
                </a:solidFill>
              </a:rPr>
              <a:t>selectAll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en-US" altLang="ko-KR" sz="1600" dirty="0" err="1">
                <a:solidFill>
                  <a:schemeClr val="tx1"/>
                </a:solidFill>
              </a:rPr>
              <a:t>rect</a:t>
            </a:r>
            <a:r>
              <a:rPr lang="en-US" altLang="ko-KR" sz="1600" dirty="0">
                <a:solidFill>
                  <a:schemeClr val="tx1"/>
                </a:solidFill>
              </a:rPr>
              <a:t>")			// SVG</a:t>
            </a:r>
            <a:r>
              <a:rPr lang="ko-KR" altLang="en-US" sz="1600" dirty="0">
                <a:solidFill>
                  <a:schemeClr val="tx1"/>
                </a:solidFill>
              </a:rPr>
              <a:t>로 사각형을 표시할 요소를 지정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		</a:t>
            </a:r>
            <a:r>
              <a:rPr lang="en-US" altLang="ko-KR" sz="1600" dirty="0">
                <a:solidFill>
                  <a:schemeClr val="tx1"/>
                </a:solidFill>
              </a:rPr>
              <a:t>.data(</a:t>
            </a:r>
            <a:r>
              <a:rPr lang="en-US" altLang="ko-KR" sz="1600" dirty="0" err="1">
                <a:solidFill>
                  <a:schemeClr val="tx1"/>
                </a:solidFill>
              </a:rPr>
              <a:t>dataSet</a:t>
            </a:r>
            <a:r>
              <a:rPr lang="en-US" altLang="ko-KR" sz="1600" dirty="0">
                <a:solidFill>
                  <a:schemeClr val="tx1"/>
                </a:solidFill>
              </a:rPr>
              <a:t>)			</a:t>
            </a:r>
            <a:r>
              <a:rPr lang="en-US" altLang="ko-KR" sz="1600" dirty="0" smtClean="0">
                <a:solidFill>
                  <a:schemeClr val="tx1"/>
                </a:solidFill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</a:rPr>
              <a:t>데이터 설정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		</a:t>
            </a:r>
            <a:r>
              <a:rPr lang="en-US" altLang="ko-KR" sz="1600" dirty="0">
                <a:solidFill>
                  <a:srgbClr val="C00000"/>
                </a:solidFill>
              </a:rPr>
              <a:t>.transition()</a:t>
            </a:r>
            <a:r>
              <a:rPr lang="en-US" altLang="ko-KR" sz="1600" dirty="0">
                <a:solidFill>
                  <a:schemeClr val="tx1"/>
                </a:solidFill>
              </a:rPr>
              <a:t>			</a:t>
            </a:r>
            <a:r>
              <a:rPr lang="en-US" altLang="ko-KR" sz="1600" dirty="0" smtClean="0">
                <a:solidFill>
                  <a:schemeClr val="tx1"/>
                </a:solidFill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</a:rPr>
              <a:t>변환 표시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		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en-US" altLang="ko-KR" sz="1600" dirty="0" err="1">
                <a:solidFill>
                  <a:schemeClr val="tx1"/>
                </a:solidFill>
              </a:rPr>
              <a:t>attr</a:t>
            </a:r>
            <a:r>
              <a:rPr lang="en-US" altLang="ko-KR" sz="1600" dirty="0">
                <a:solidFill>
                  <a:schemeClr val="tx1"/>
                </a:solidFill>
              </a:rPr>
              <a:t>("width", function(d, i){	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 // </a:t>
            </a:r>
            <a:r>
              <a:rPr lang="ko-KR" altLang="en-US" sz="1600" dirty="0">
                <a:solidFill>
                  <a:schemeClr val="tx1"/>
                </a:solidFill>
              </a:rPr>
              <a:t>넓이를 배열의 내용에 따라 계산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			</a:t>
            </a:r>
            <a:r>
              <a:rPr lang="en-US" altLang="ko-KR" sz="1600" dirty="0">
                <a:solidFill>
                  <a:schemeClr val="tx1"/>
                </a:solidFill>
              </a:rPr>
              <a:t>return d +"</a:t>
            </a:r>
            <a:r>
              <a:rPr lang="en-US" altLang="ko-KR" sz="1600" dirty="0" err="1">
                <a:solidFill>
                  <a:schemeClr val="tx1"/>
                </a:solidFill>
              </a:rPr>
              <a:t>px</a:t>
            </a:r>
            <a:r>
              <a:rPr lang="en-US" altLang="ko-KR" sz="1600" dirty="0">
                <a:solidFill>
                  <a:schemeClr val="tx1"/>
                </a:solidFill>
              </a:rPr>
              <a:t>";	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 // </a:t>
            </a:r>
            <a:r>
              <a:rPr lang="ko-KR" altLang="en-US" sz="1600" dirty="0">
                <a:solidFill>
                  <a:schemeClr val="tx1"/>
                </a:solidFill>
              </a:rPr>
              <a:t>데이터의 값을 그대로 넓이로 함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		</a:t>
            </a:r>
            <a:r>
              <a:rPr lang="en-US" altLang="ko-KR" sz="1600" dirty="0">
                <a:solidFill>
                  <a:schemeClr val="tx1"/>
                </a:solidFill>
              </a:rPr>
              <a:t>})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})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2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14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6895" y="980728"/>
            <a:ext cx="111919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외부 데이터 불러오기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d3.blob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d3.buffer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d3.csv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d3.dsv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d3.image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d3.json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d3.text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d3.tsv</a:t>
            </a:r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D3.js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873340" y="3892062"/>
            <a:ext cx="9925724" cy="18991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&lt;script 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="https://d3js.org/d3-dsv.v1.min.js"&gt;&lt;/script&gt;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&lt;script 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="https://d3js.org/d3-fetch.v1.min.js"&gt;&lt;/script</a:t>
            </a:r>
            <a:r>
              <a:rPr lang="en-US" altLang="ko-KR" sz="1600" dirty="0" smtClean="0">
                <a:solidFill>
                  <a:schemeClr val="tx1"/>
                </a:solidFill>
              </a:rPr>
              <a:t>&gt;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d3.csv("data.csv").then(function(data)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	  console.log(data); 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5725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3241" y="1092820"/>
            <a:ext cx="10436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눈금 스타일 설정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눈금의 수치나 레이블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 스타일을 설정합니다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a</a:t>
            </a:r>
            <a:r>
              <a:rPr lang="en-US" altLang="ko-KR" dirty="0" smtClean="0"/>
              <a:t>xis </a:t>
            </a:r>
            <a:r>
              <a:rPr lang="ko-KR" altLang="en-US" dirty="0" smtClean="0"/>
              <a:t>클래스가 눈금과 관련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</a:t>
            </a:r>
            <a:r>
              <a:rPr lang="en-US" altLang="ko-KR" dirty="0" smtClean="0"/>
              <a:t>ext</a:t>
            </a:r>
            <a:r>
              <a:rPr lang="ko-KR" altLang="en-US" dirty="0" smtClean="0"/>
              <a:t>가 눈금의 수치</a:t>
            </a:r>
            <a:r>
              <a:rPr lang="en-US" altLang="ko-KR" dirty="0" smtClean="0"/>
              <a:t>, path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이 눈금의 선이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339776" y="1204330"/>
            <a:ext cx="2841287" cy="2553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rgbClr val="C00000"/>
                </a:solidFill>
              </a:rPr>
              <a:t>.axis  text 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 font-family : sans-serif;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 font-size : 11px;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}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.axis path, 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.axis line 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fill : none;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strolke : black;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2626" y="3523785"/>
            <a:ext cx="6304555" cy="29550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var  xScale = d3.scale.linear()   </a:t>
            </a:r>
            <a:r>
              <a:rPr lang="en-US" altLang="ko-KR" sz="1600" smtClean="0">
                <a:solidFill>
                  <a:schemeClr val="tx1"/>
                </a:solidFill>
              </a:rPr>
              <a:t> //</a:t>
            </a:r>
            <a:r>
              <a:rPr lang="ko-KR" altLang="en-US" sz="1600">
                <a:solidFill>
                  <a:schemeClr val="tx1"/>
                </a:solidFill>
              </a:rPr>
              <a:t>선형 스케일 설정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.domain([0, 300])                //</a:t>
            </a:r>
            <a:r>
              <a:rPr lang="ko-KR" altLang="en-US" sz="1600">
                <a:solidFill>
                  <a:schemeClr val="tx1"/>
                </a:solidFill>
              </a:rPr>
              <a:t>원래 데이터 범위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.range([0, 300])                   //</a:t>
            </a:r>
            <a:r>
              <a:rPr lang="ko-KR" altLang="en-US" sz="1600">
                <a:solidFill>
                  <a:schemeClr val="tx1"/>
                </a:solidFill>
              </a:rPr>
              <a:t>실제 출력 </a:t>
            </a:r>
            <a:r>
              <a:rPr lang="ko-KR" altLang="en-US" sz="1600" smtClean="0">
                <a:solidFill>
                  <a:schemeClr val="tx1"/>
                </a:solidFill>
              </a:rPr>
              <a:t>크기</a:t>
            </a:r>
            <a:endParaRPr lang="en-US" altLang="ko-KR" sz="1600" smtClean="0">
              <a:solidFill>
                <a:schemeClr val="tx1"/>
              </a:solidFill>
            </a:endParaRP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.call(d3.svg.axis()    //call()</a:t>
            </a:r>
            <a:r>
              <a:rPr lang="ko-KR" altLang="en-US" sz="1600">
                <a:solidFill>
                  <a:schemeClr val="tx1"/>
                </a:solidFill>
              </a:rPr>
              <a:t>로 눈금을 표시할 함수를 호출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.scale(xScale)         //</a:t>
            </a:r>
            <a:r>
              <a:rPr lang="ko-KR" altLang="en-US" sz="1600">
                <a:solidFill>
                  <a:schemeClr val="tx1"/>
                </a:solidFill>
              </a:rPr>
              <a:t>스케일을 적용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.orient("bottom")   //</a:t>
            </a:r>
            <a:r>
              <a:rPr lang="ko-KR" altLang="en-US" sz="1600">
                <a:solidFill>
                  <a:schemeClr val="tx1"/>
                </a:solidFill>
              </a:rPr>
              <a:t>눈금의 표시 위치를 아래쪽으로 지정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제목 2"/>
          <p:cNvSpPr txBox="1">
            <a:spLocks/>
          </p:cNvSpPr>
          <p:nvPr/>
        </p:nvSpPr>
        <p:spPr bwMode="auto">
          <a:xfrm>
            <a:off x="304800" y="305922"/>
            <a:ext cx="496472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D3.js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577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3241" y="1092820"/>
            <a:ext cx="10436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시각화 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시각적 요소와 매핑하는 과정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데이터를 이해한 후 그 값을 시각 요소의 속성으로 표현하는 규칙을 정하는 일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D3.js	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데이터 시각화 제작을 위한 자바스크립트 라이브러리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Data-Driven Document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HTML</a:t>
            </a:r>
            <a:r>
              <a:rPr lang="ko-KR" altLang="en-US" smtClean="0"/>
              <a:t>이나 </a:t>
            </a:r>
            <a:r>
              <a:rPr lang="en-US" altLang="ko-KR" smtClean="0"/>
              <a:t>SVG</a:t>
            </a:r>
            <a:r>
              <a:rPr lang="ko-KR" altLang="en-US" smtClean="0"/>
              <a:t>처럼 웹 브라우저에서 렌더링할 수 있는 웹 기반 문서를 데이터 중심으로 다룬다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BSD </a:t>
            </a:r>
            <a:r>
              <a:rPr lang="ko-KR" altLang="en-US" smtClean="0"/>
              <a:t>라이선스로 배포 </a:t>
            </a:r>
            <a:r>
              <a:rPr lang="en-US" altLang="ko-KR" smtClean="0"/>
              <a:t>– </a:t>
            </a:r>
            <a:r>
              <a:rPr lang="ko-KR" altLang="en-US" smtClean="0"/>
              <a:t>추가 비용 없이 영리 목적이든 비영리 목적이든 코드를 맘대로 사용</a:t>
            </a:r>
            <a:r>
              <a:rPr lang="en-US" altLang="ko-KR" smtClean="0"/>
              <a:t>, </a:t>
            </a:r>
            <a:r>
              <a:rPr lang="ko-KR" altLang="en-US" smtClean="0"/>
              <a:t>수정</a:t>
            </a:r>
            <a:r>
              <a:rPr lang="en-US" altLang="ko-KR" smtClean="0"/>
              <a:t>, </a:t>
            </a:r>
            <a:r>
              <a:rPr lang="ko-KR" altLang="en-US" smtClean="0"/>
              <a:t>보강 할 수 있다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3241" y="1092820"/>
            <a:ext cx="10436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D3.js	</a:t>
            </a:r>
            <a:r>
              <a:rPr lang="ko-KR" altLang="en-US" smtClean="0"/>
              <a:t>동작순서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브라우저 메모리로 데이터를 불러온다 </a:t>
            </a:r>
            <a:r>
              <a:rPr lang="en-US" altLang="ko-KR" smtClean="0"/>
              <a:t>(Loading)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필요한</a:t>
            </a:r>
            <a:r>
              <a:rPr lang="en-US" altLang="ko-KR" smtClean="0"/>
              <a:t> HTML </a:t>
            </a:r>
            <a:r>
              <a:rPr lang="ko-KR" altLang="en-US" smtClean="0"/>
              <a:t>문서 요소를 새로 만들어서 데이터를 엮는다 </a:t>
            </a:r>
            <a:r>
              <a:rPr lang="en-US" altLang="ko-KR" smtClean="0"/>
              <a:t>(Binding)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각 문서 요소에 엮인 개별 데이터를 토대로 해당 문서요소를 반환시킨다</a:t>
            </a:r>
            <a:r>
              <a:rPr lang="en-US" altLang="ko-KR" smtClean="0"/>
              <a:t>. </a:t>
            </a:r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관련 시각적 프로퍼티를 지정한다</a:t>
            </a:r>
            <a:r>
              <a:rPr lang="en-US" altLang="ko-KR" smtClean="0"/>
              <a:t>(Transforming)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사용자 입력에 대한 반응으로 문서요소의 상태를 한 값에서 다른 값으로 전이시킨다</a:t>
            </a:r>
            <a:r>
              <a:rPr lang="en-US" altLang="ko-KR" smtClean="0"/>
              <a:t>(Transitioning)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0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그래프 애니메이션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3241" y="1092820"/>
            <a:ext cx="10436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a</a:t>
            </a:r>
            <a:r>
              <a:rPr lang="en-US" altLang="ko-KR" smtClean="0"/>
              <a:t>ttr() </a:t>
            </a:r>
            <a:r>
              <a:rPr lang="ko-KR" altLang="en-US" smtClean="0"/>
              <a:t>메서드로 속성값을 변경하기 전에 </a:t>
            </a:r>
            <a:r>
              <a:rPr lang="en-US" altLang="ko-KR" smtClean="0"/>
              <a:t>transition() </a:t>
            </a:r>
            <a:r>
              <a:rPr lang="ko-KR" altLang="en-US" smtClean="0"/>
              <a:t>메서드를 기술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t</a:t>
            </a:r>
            <a:r>
              <a:rPr lang="en-US" altLang="ko-KR" smtClean="0"/>
              <a:t>ransition() </a:t>
            </a:r>
            <a:r>
              <a:rPr lang="ko-KR" altLang="en-US" smtClean="0"/>
              <a:t>메서드는 이후 메서드 체인에 지정된 속성값에 따라 시간이 흐를수록 변화하는 처리를 수행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대기 시간 지정 </a:t>
            </a:r>
            <a:r>
              <a:rPr lang="en-US" altLang="ko-KR" smtClean="0"/>
              <a:t>delay()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d</a:t>
            </a:r>
            <a:r>
              <a:rPr lang="en-US" altLang="ko-KR" smtClean="0"/>
              <a:t>elay() </a:t>
            </a:r>
            <a:r>
              <a:rPr lang="ko-KR" altLang="en-US" smtClean="0"/>
              <a:t>메서드로 파라미터에 함수를 지정하면 데이터셋의 데이터나 표시 순서를 전달할 수 있습니다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/>
              <a:t> </a:t>
            </a:r>
            <a:r>
              <a:rPr lang="ko-KR" altLang="en-US" smtClean="0"/>
              <a:t>함수의 첫번째 파라미터에는 데이터를</a:t>
            </a:r>
            <a:r>
              <a:rPr lang="en-US" altLang="ko-KR" smtClean="0"/>
              <a:t>, </a:t>
            </a:r>
            <a:r>
              <a:rPr lang="ko-KR" altLang="en-US" smtClean="0"/>
              <a:t>두번째 파라미터에는 표시 순서를 전달합니다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d</a:t>
            </a:r>
            <a:r>
              <a:rPr lang="en-US" altLang="ko-KR" smtClean="0"/>
              <a:t>uration() - </a:t>
            </a:r>
            <a:r>
              <a:rPr lang="ko-KR" altLang="en-US" smtClean="0"/>
              <a:t>애니메이션 시작에서 종료까지의 시간 지정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94733" y="3534936"/>
            <a:ext cx="9273912" cy="1003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rgbClr val="C00000"/>
                </a:solidFill>
              </a:rPr>
              <a:t>.on ( “click”,  function() 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</a:t>
            </a:r>
            <a:r>
              <a:rPr lang="en-US" altLang="ko-KR" sz="1600" smtClean="0">
                <a:solidFill>
                  <a:srgbClr val="C00000"/>
                </a:solidFill>
              </a:rPr>
              <a:t>        d3.select(this).style(“fill”, “cyan”)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</a:t>
            </a:r>
            <a:r>
              <a:rPr lang="en-US" altLang="ko-KR" sz="1600" smtClean="0">
                <a:solidFill>
                  <a:srgbClr val="C00000"/>
                </a:solidFill>
              </a:rPr>
              <a:t>     })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5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마우스 이벤트로 그래프 색 바꾸기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3241" y="1092820"/>
            <a:ext cx="10436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SVG </a:t>
            </a:r>
            <a:r>
              <a:rPr lang="ko-KR" altLang="en-US" smtClean="0"/>
              <a:t>요소에 이벤트를 설정할 때  </a:t>
            </a:r>
            <a:r>
              <a:rPr lang="en-US" altLang="ko-KR" smtClean="0"/>
              <a:t>on() </a:t>
            </a:r>
            <a:r>
              <a:rPr lang="ko-KR" altLang="en-US" smtClean="0"/>
              <a:t>메서드를 사용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on() </a:t>
            </a:r>
            <a:r>
              <a:rPr lang="ko-KR" altLang="en-US" smtClean="0"/>
              <a:t>메서드도 메서드 체인 안에 기술할 수 있습니다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d</a:t>
            </a:r>
            <a:r>
              <a:rPr lang="en-US" altLang="ko-KR" smtClean="0"/>
              <a:t>3.select(this) – </a:t>
            </a:r>
            <a:r>
              <a:rPr lang="ko-KR" altLang="en-US" smtClean="0"/>
              <a:t>클릭한 요소 그 자체를 지정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a</a:t>
            </a:r>
            <a:r>
              <a:rPr lang="en-US" altLang="ko-KR" smtClean="0"/>
              <a:t>ttr() -  </a:t>
            </a:r>
            <a:r>
              <a:rPr lang="ko-KR" altLang="en-US" smtClean="0"/>
              <a:t>스타일 지정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s</a:t>
            </a:r>
            <a:r>
              <a:rPr lang="en-US" altLang="ko-KR" smtClean="0"/>
              <a:t>tyle() – </a:t>
            </a:r>
            <a:r>
              <a:rPr lang="ko-KR" altLang="en-US" smtClean="0"/>
              <a:t>개별적으로 스타일 설정 </a:t>
            </a:r>
            <a:r>
              <a:rPr lang="en-US" altLang="ko-KR" smtClean="0"/>
              <a:t>, </a:t>
            </a:r>
            <a:r>
              <a:rPr lang="ko-KR" altLang="en-US" smtClean="0"/>
              <a:t>첫번째 파라미터에는 스타일 속성 이름</a:t>
            </a:r>
            <a:r>
              <a:rPr lang="en-US" altLang="ko-KR" smtClean="0"/>
              <a:t>, </a:t>
            </a:r>
            <a:r>
              <a:rPr lang="ko-KR" altLang="en-US" smtClean="0"/>
              <a:t>두번째 파라미터에는 설정한 값을 지정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54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6895" y="980728"/>
            <a:ext cx="111919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D3.js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주어진 데이터를 시각적으로 표현하는 자바스크립트 라이브러리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아이디어에 따라 다양한 그래프를 그릴 수 있다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애니메이션을 적용 가능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버튼 조작에 따라 상호작용 가능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스마트 </a:t>
            </a:r>
            <a:r>
              <a:rPr lang="ko-KR" altLang="en-US" dirty="0" err="1" smtClean="0"/>
              <a:t>폰이나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태블릿에서도</a:t>
            </a:r>
            <a:r>
              <a:rPr lang="ko-KR" altLang="en-US" dirty="0" smtClean="0"/>
              <a:t> 동작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특정 종류의 그래프 그리기 기능이 없음 </a:t>
            </a:r>
            <a:r>
              <a:rPr lang="en-US" altLang="ko-KR" dirty="0" smtClean="0"/>
              <a:t>– HTML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요소나 </a:t>
            </a:r>
            <a:r>
              <a:rPr lang="en-US" altLang="ko-KR" dirty="0" smtClean="0"/>
              <a:t>SVG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, Canvas </a:t>
            </a:r>
            <a:r>
              <a:rPr lang="ko-KR" altLang="en-US" dirty="0" smtClean="0"/>
              <a:t>요소를 이용하여 그래프를 그리는 것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페이지 위에 표시된 요소에 대해 속성이나 좌표를 지정하여 그래프를 표시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데이터를 처리하여 어디에 그릴 것인가를 좌표나 넓이 등으로 반환하는 기능이 있음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그리기 처리에 관해서는 브라우저의 지원 여부에 따라 달라짐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그래프를 그릴 때 주로 </a:t>
            </a:r>
            <a:r>
              <a:rPr lang="en-US" altLang="ko-KR" dirty="0" smtClean="0"/>
              <a:t>SVG(Scalable Vector Graphics)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d</a:t>
            </a:r>
            <a:r>
              <a:rPr lang="en-US" altLang="ko-KR" dirty="0" smtClean="0"/>
              <a:t>3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–</a:t>
            </a:r>
            <a:r>
              <a:rPr lang="ko-KR" altLang="en-US" dirty="0"/>
              <a:t> </a:t>
            </a:r>
            <a:r>
              <a:rPr lang="ko-KR" altLang="en-US" dirty="0" smtClean="0"/>
              <a:t>모든 기능이 들어 있는 객체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오픈소스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err="1"/>
              <a:t>Github</a:t>
            </a:r>
            <a:r>
              <a:rPr lang="ko-KR" altLang="en-US" dirty="0"/>
              <a:t>에서 자유롭게 받을 수 있다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API-Reference - https://github.com/mbostock/d3/wiki/API-Reference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마이크보스탁의 </a:t>
            </a:r>
            <a:r>
              <a:rPr lang="en-US" altLang="ko-KR" dirty="0" err="1" smtClean="0"/>
              <a:t>Gitghub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갤러리</a:t>
            </a:r>
            <a:r>
              <a:rPr lang="en-US" altLang="ko-KR" dirty="0" smtClean="0"/>
              <a:t> </a:t>
            </a:r>
            <a:r>
              <a:rPr lang="en-US" altLang="ko-KR" dirty="0"/>
              <a:t>- Htts</a:t>
            </a:r>
            <a:r>
              <a:rPr lang="en-US" altLang="ko-KR" dirty="0" smtClean="0"/>
              <a:t>://github.com/mbostock/d3/wiki/Gallery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ko-KR" altLang="en-US" dirty="0" smtClean="0"/>
              <a:t>실시간으로 온도 변화를 반영</a:t>
            </a:r>
            <a:endParaRPr lang="en-US" altLang="ko-KR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ko-KR" altLang="en-US" dirty="0" smtClean="0"/>
              <a:t>지도와 연동하여 어느 곳으로부터의 접속이 많은가 등을 시각적으로 표현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D3.js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022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3241" y="1092820"/>
            <a:ext cx="10436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SVG(Scalable Vector Graphics)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D3</a:t>
            </a:r>
            <a:r>
              <a:rPr lang="ko-KR" altLang="en-US" smtClean="0"/>
              <a:t>는 </a:t>
            </a:r>
            <a:r>
              <a:rPr lang="en-US" altLang="ko-KR" smtClean="0"/>
              <a:t>SVG</a:t>
            </a:r>
            <a:r>
              <a:rPr lang="ko-KR" altLang="en-US" smtClean="0"/>
              <a:t>를 통해 시각적 요소를 생성하고 조작한다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텍스트 기반의 이미지 포맷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HTML</a:t>
            </a:r>
            <a:r>
              <a:rPr lang="ko-KR" altLang="en-US" smtClean="0"/>
              <a:t>과 비슷한 마크업 코드를 써서 정의한다</a:t>
            </a:r>
            <a:r>
              <a:rPr lang="en-US" altLang="ko-KR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HTML </a:t>
            </a:r>
            <a:r>
              <a:rPr lang="ko-KR" altLang="en-US" smtClean="0"/>
              <a:t>문서에 직접 포함시키거나 동적으로 </a:t>
            </a:r>
            <a:r>
              <a:rPr lang="en-US" altLang="ko-KR" smtClean="0"/>
              <a:t>DOM</a:t>
            </a:r>
            <a:r>
              <a:rPr lang="ko-KR" altLang="en-US" smtClean="0"/>
              <a:t>에 삽입할 수 있다</a:t>
            </a:r>
            <a:r>
              <a:rPr lang="en-US" altLang="ko-KR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기본 단위는 </a:t>
            </a:r>
            <a:r>
              <a:rPr lang="en-US" altLang="ko-KR" smtClean="0"/>
              <a:t>px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171" y="3105697"/>
            <a:ext cx="11183007" cy="3443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rgbClr val="C00000"/>
                </a:solidFill>
              </a:rPr>
              <a:t>&lt;rect  x  y  width  height&gt;     </a:t>
            </a:r>
            <a:r>
              <a:rPr lang="en-US" altLang="ko-KR" sz="1600" smtClean="0">
                <a:solidFill>
                  <a:schemeClr val="tx1"/>
                </a:solidFill>
              </a:rPr>
              <a:t>#</a:t>
            </a:r>
            <a:r>
              <a:rPr lang="ko-KR" altLang="en-US" sz="1600" smtClean="0">
                <a:solidFill>
                  <a:schemeClr val="tx1"/>
                </a:solidFill>
              </a:rPr>
              <a:t>사각형</a:t>
            </a:r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smtClean="0">
                <a:solidFill>
                  <a:srgbClr val="C00000"/>
                </a:solidFill>
              </a:rPr>
              <a:t>&lt;circle  cx  cy  r &gt;                </a:t>
            </a:r>
            <a:r>
              <a:rPr lang="en-US" altLang="ko-KR" sz="1600" smtClean="0">
                <a:solidFill>
                  <a:schemeClr val="tx1"/>
                </a:solidFill>
              </a:rPr>
              <a:t>#</a:t>
            </a:r>
            <a:r>
              <a:rPr lang="ko-KR" altLang="en-US" sz="1600" smtClean="0">
                <a:solidFill>
                  <a:schemeClr val="tx1"/>
                </a:solidFill>
              </a:rPr>
              <a:t>원  </a:t>
            </a:r>
            <a:r>
              <a:rPr lang="en-US" altLang="ko-KR" sz="1600" smtClean="0">
                <a:solidFill>
                  <a:schemeClr val="tx1"/>
                </a:solidFill>
              </a:rPr>
              <a:t>, cx</a:t>
            </a:r>
            <a:r>
              <a:rPr lang="ko-KR" altLang="en-US" sz="1600" smtClean="0">
                <a:solidFill>
                  <a:schemeClr val="tx1"/>
                </a:solidFill>
              </a:rPr>
              <a:t>는 원의 중심 </a:t>
            </a:r>
            <a:r>
              <a:rPr lang="en-US" altLang="ko-KR" sz="1600" smtClean="0">
                <a:solidFill>
                  <a:schemeClr val="tx1"/>
                </a:solidFill>
              </a:rPr>
              <a:t>x</a:t>
            </a:r>
            <a:r>
              <a:rPr lang="ko-KR" altLang="en-US" sz="1600" smtClean="0">
                <a:solidFill>
                  <a:schemeClr val="tx1"/>
                </a:solidFill>
              </a:rPr>
              <a:t>좌표</a:t>
            </a:r>
            <a:r>
              <a:rPr lang="en-US" altLang="ko-KR" sz="1600" smtClean="0">
                <a:solidFill>
                  <a:schemeClr val="tx1"/>
                </a:solidFill>
              </a:rPr>
              <a:t>, cy</a:t>
            </a:r>
            <a:r>
              <a:rPr lang="ko-KR" altLang="en-US" sz="1600" smtClean="0">
                <a:solidFill>
                  <a:schemeClr val="tx1"/>
                </a:solidFill>
              </a:rPr>
              <a:t>는 원의 중심 </a:t>
            </a:r>
            <a:r>
              <a:rPr lang="en-US" altLang="ko-KR" sz="1600" smtClean="0">
                <a:solidFill>
                  <a:schemeClr val="tx1"/>
                </a:solidFill>
              </a:rPr>
              <a:t>y</a:t>
            </a:r>
            <a:r>
              <a:rPr lang="ko-KR" altLang="en-US" sz="1600" smtClean="0">
                <a:solidFill>
                  <a:schemeClr val="tx1"/>
                </a:solidFill>
              </a:rPr>
              <a:t>좌표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rgbClr val="C00000"/>
                </a:solidFill>
              </a:rPr>
              <a:t>&lt;ellipse  cx  cy  rx  ry  &gt;        </a:t>
            </a:r>
            <a:r>
              <a:rPr lang="en-US" altLang="ko-KR" sz="1600" smtClean="0">
                <a:solidFill>
                  <a:schemeClr val="tx1"/>
                </a:solidFill>
              </a:rPr>
              <a:t>#</a:t>
            </a:r>
            <a:r>
              <a:rPr lang="ko-KR" altLang="en-US" sz="1600" smtClean="0">
                <a:solidFill>
                  <a:schemeClr val="tx1"/>
                </a:solidFill>
              </a:rPr>
              <a:t>타원  </a:t>
            </a:r>
            <a:r>
              <a:rPr lang="en-US" altLang="ko-KR" sz="1600" smtClean="0">
                <a:solidFill>
                  <a:schemeClr val="tx1"/>
                </a:solidFill>
              </a:rPr>
              <a:t>, rx</a:t>
            </a:r>
            <a:r>
              <a:rPr lang="ko-KR" altLang="en-US" sz="1600" smtClean="0">
                <a:solidFill>
                  <a:schemeClr val="tx1"/>
                </a:solidFill>
              </a:rPr>
              <a:t>는 좌우 방향의 둥근 모서리 반지름</a:t>
            </a:r>
            <a:r>
              <a:rPr lang="en-US" altLang="ko-KR" sz="1600" smtClean="0">
                <a:solidFill>
                  <a:schemeClr val="tx1"/>
                </a:solidFill>
              </a:rPr>
              <a:t>, ry</a:t>
            </a:r>
            <a:r>
              <a:rPr lang="ko-KR" altLang="en-US" sz="1600" smtClean="0">
                <a:solidFill>
                  <a:schemeClr val="tx1"/>
                </a:solidFill>
              </a:rPr>
              <a:t>는 위아래 방향의 둥근 모서리 반지금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rgbClr val="C00000"/>
                </a:solidFill>
              </a:rPr>
              <a:t>&lt;line </a:t>
            </a: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en-US" altLang="ko-KR" sz="1600" smtClean="0">
                <a:solidFill>
                  <a:srgbClr val="C00000"/>
                </a:solidFill>
              </a:rPr>
              <a:t>x1  y1  x2  y2 stroke &gt;   </a:t>
            </a:r>
            <a:r>
              <a:rPr lang="en-US" altLang="ko-KR" sz="1600" smtClean="0">
                <a:solidFill>
                  <a:schemeClr val="tx1"/>
                </a:solidFill>
              </a:rPr>
              <a:t>#</a:t>
            </a:r>
            <a:r>
              <a:rPr lang="ko-KR" altLang="en-US" sz="1600" smtClean="0">
                <a:solidFill>
                  <a:schemeClr val="tx1"/>
                </a:solidFill>
              </a:rPr>
              <a:t>선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rgbClr val="C00000"/>
                </a:solidFill>
              </a:rPr>
              <a:t>&lt;text  x  y font-family  font-size  fill&gt;             </a:t>
            </a:r>
            <a:r>
              <a:rPr lang="en-US" altLang="ko-KR" sz="1600" smtClean="0">
                <a:solidFill>
                  <a:schemeClr val="tx1"/>
                </a:solidFill>
              </a:rPr>
              <a:t>#</a:t>
            </a:r>
            <a:r>
              <a:rPr lang="ko-KR" altLang="en-US" sz="1600" smtClean="0">
                <a:solidFill>
                  <a:schemeClr val="tx1"/>
                </a:solidFill>
              </a:rPr>
              <a:t>텍스트 렌더링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&lt;polyline &gt;   #</a:t>
            </a:r>
            <a:r>
              <a:rPr lang="ko-KR" altLang="en-US" sz="1600" smtClean="0">
                <a:solidFill>
                  <a:schemeClr val="tx1"/>
                </a:solidFill>
              </a:rPr>
              <a:t>연속 직선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&lt;polygon &gt;  #</a:t>
            </a:r>
            <a:r>
              <a:rPr lang="ko-KR" altLang="en-US" sz="1600" smtClean="0">
                <a:solidFill>
                  <a:schemeClr val="tx1"/>
                </a:solidFill>
              </a:rPr>
              <a:t>다각형</a:t>
            </a:r>
            <a:r>
              <a:rPr lang="en-US" altLang="ko-KR" sz="1600" smtClean="0">
                <a:solidFill>
                  <a:schemeClr val="tx1"/>
                </a:solidFill>
              </a:rPr>
              <a:t>/</a:t>
            </a:r>
            <a:r>
              <a:rPr lang="ko-KR" altLang="en-US" sz="1600" smtClean="0">
                <a:solidFill>
                  <a:schemeClr val="tx1"/>
                </a:solidFill>
              </a:rPr>
              <a:t>폴리건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&lt;path  d=“</a:t>
            </a:r>
            <a:r>
              <a:rPr lang="ko-KR" altLang="en-US" sz="1600" smtClean="0">
                <a:solidFill>
                  <a:schemeClr val="tx1"/>
                </a:solidFill>
              </a:rPr>
              <a:t>패스 데이터</a:t>
            </a:r>
            <a:r>
              <a:rPr lang="en-US" altLang="ko-KR" sz="1600" smtClean="0">
                <a:solidFill>
                  <a:schemeClr val="tx1"/>
                </a:solidFill>
              </a:rPr>
              <a:t>“ /&gt;       #</a:t>
            </a:r>
            <a:r>
              <a:rPr lang="ko-KR" altLang="en-US" sz="1600" smtClean="0">
                <a:solidFill>
                  <a:schemeClr val="tx1"/>
                </a:solidFill>
              </a:rPr>
              <a:t>패스</a:t>
            </a:r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복잡한 도형을 그림</a:t>
            </a:r>
            <a:r>
              <a:rPr lang="en-US" altLang="ko-KR" sz="160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&lt;text  x   y  style&gt;         #</a:t>
            </a:r>
            <a:r>
              <a:rPr lang="ko-KR" altLang="en-US" sz="1600" smtClean="0">
                <a:solidFill>
                  <a:schemeClr val="tx1"/>
                </a:solidFill>
              </a:rPr>
              <a:t>문자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rgbClr val="C00000"/>
                </a:solidFill>
              </a:rPr>
              <a:t>fill                  </a:t>
            </a:r>
            <a:r>
              <a:rPr lang="en-US" altLang="ko-KR" sz="1600" smtClean="0">
                <a:solidFill>
                  <a:schemeClr val="tx1"/>
                </a:solidFill>
              </a:rPr>
              <a:t>#</a:t>
            </a:r>
            <a:r>
              <a:rPr lang="ko-KR" altLang="en-US" sz="1600" smtClean="0">
                <a:solidFill>
                  <a:schemeClr val="tx1"/>
                </a:solidFill>
              </a:rPr>
              <a:t>바탕색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rgbClr val="C00000"/>
                </a:solidFill>
              </a:rPr>
              <a:t>s</a:t>
            </a:r>
            <a:r>
              <a:rPr lang="en-US" altLang="ko-KR" sz="1600" smtClean="0">
                <a:solidFill>
                  <a:srgbClr val="C00000"/>
                </a:solidFill>
              </a:rPr>
              <a:t>trock </a:t>
            </a:r>
            <a:r>
              <a:rPr lang="en-US" altLang="ko-KR" sz="1600" smtClean="0">
                <a:solidFill>
                  <a:schemeClr val="tx1"/>
                </a:solidFill>
              </a:rPr>
              <a:t>             #</a:t>
            </a:r>
            <a:r>
              <a:rPr lang="ko-KR" altLang="en-US" sz="1600" smtClean="0">
                <a:solidFill>
                  <a:schemeClr val="tx1"/>
                </a:solidFill>
              </a:rPr>
              <a:t>선의 색상 값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rgbClr val="C00000"/>
                </a:solidFill>
              </a:rPr>
              <a:t>s</a:t>
            </a:r>
            <a:r>
              <a:rPr lang="en-US" altLang="ko-KR" sz="1600" smtClean="0">
                <a:solidFill>
                  <a:srgbClr val="C00000"/>
                </a:solidFill>
              </a:rPr>
              <a:t>trock-width</a:t>
            </a:r>
            <a:r>
              <a:rPr lang="en-US" altLang="ko-KR" sz="1600" smtClean="0">
                <a:solidFill>
                  <a:schemeClr val="tx1"/>
                </a:solidFill>
              </a:rPr>
              <a:t>      #</a:t>
            </a:r>
            <a:r>
              <a:rPr lang="ko-KR" altLang="en-US" sz="1600" smtClean="0">
                <a:solidFill>
                  <a:schemeClr val="tx1"/>
                </a:solidFill>
              </a:rPr>
              <a:t>선의 두께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rgbClr val="C00000"/>
                </a:solidFill>
              </a:rPr>
              <a:t>o</a:t>
            </a:r>
            <a:r>
              <a:rPr lang="en-US" altLang="ko-KR" sz="1600" smtClean="0">
                <a:solidFill>
                  <a:srgbClr val="C00000"/>
                </a:solidFill>
              </a:rPr>
              <a:t>pacity</a:t>
            </a:r>
            <a:r>
              <a:rPr lang="en-US" altLang="ko-KR" sz="1600" smtClean="0">
                <a:solidFill>
                  <a:schemeClr val="tx1"/>
                </a:solidFill>
              </a:rPr>
              <a:t>             # </a:t>
            </a:r>
            <a:r>
              <a:rPr lang="ko-KR" altLang="en-US" sz="1600" smtClean="0">
                <a:solidFill>
                  <a:schemeClr val="tx1"/>
                </a:solidFill>
              </a:rPr>
              <a:t>투명도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387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3241" y="1092820"/>
            <a:ext cx="10436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&lt;path  d=“</a:t>
            </a:r>
            <a:r>
              <a:rPr lang="ko-KR" altLang="en-US"/>
              <a:t>패스 데이터</a:t>
            </a:r>
            <a:r>
              <a:rPr lang="en-US" altLang="ko-KR"/>
              <a:t>“ </a:t>
            </a:r>
            <a:r>
              <a:rPr lang="en-US" altLang="ko-KR" smtClean="0"/>
              <a:t>/&gt;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이동과 관련된 명령 </a:t>
            </a:r>
            <a:r>
              <a:rPr lang="en-US" altLang="ko-KR" smtClean="0"/>
              <a:t>– M (</a:t>
            </a:r>
            <a:r>
              <a:rPr lang="ko-KR" altLang="en-US" smtClean="0"/>
              <a:t>절대 </a:t>
            </a:r>
            <a:r>
              <a:rPr lang="en-US" altLang="ko-KR" smtClean="0"/>
              <a:t>X </a:t>
            </a:r>
            <a:r>
              <a:rPr lang="ko-KR" altLang="en-US" smtClean="0"/>
              <a:t>좌표</a:t>
            </a:r>
            <a:r>
              <a:rPr lang="en-US" altLang="ko-KR" smtClean="0"/>
              <a:t>, </a:t>
            </a:r>
            <a:r>
              <a:rPr lang="ko-KR" altLang="en-US" smtClean="0"/>
              <a:t>절대 </a:t>
            </a:r>
            <a:r>
              <a:rPr lang="en-US" altLang="ko-KR" smtClean="0"/>
              <a:t>Y </a:t>
            </a:r>
            <a:r>
              <a:rPr lang="ko-KR" altLang="en-US" smtClean="0"/>
              <a:t>좌표</a:t>
            </a:r>
            <a:r>
              <a:rPr lang="en-US" altLang="ko-KR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/>
              <a:t> </a:t>
            </a:r>
            <a:r>
              <a:rPr lang="en-US" altLang="ko-KR" smtClean="0"/>
              <a:t>                           m (</a:t>
            </a:r>
            <a:r>
              <a:rPr lang="ko-KR" altLang="en-US" smtClean="0"/>
              <a:t>상대 </a:t>
            </a:r>
            <a:r>
              <a:rPr lang="en-US" altLang="ko-KR" smtClean="0"/>
              <a:t>X </a:t>
            </a:r>
            <a:r>
              <a:rPr lang="ko-KR" altLang="en-US" smtClean="0"/>
              <a:t>좌표</a:t>
            </a:r>
            <a:r>
              <a:rPr lang="en-US" altLang="ko-KR" smtClean="0"/>
              <a:t>, </a:t>
            </a:r>
            <a:r>
              <a:rPr lang="ko-KR" altLang="en-US" smtClean="0"/>
              <a:t>상대 </a:t>
            </a:r>
            <a:r>
              <a:rPr lang="en-US" altLang="ko-KR" smtClean="0"/>
              <a:t>Y </a:t>
            </a:r>
            <a:r>
              <a:rPr lang="ko-KR" altLang="en-US" smtClean="0"/>
              <a:t>좌표</a:t>
            </a:r>
            <a:r>
              <a:rPr lang="en-US" altLang="ko-KR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패스 제어와 관련된 명령 </a:t>
            </a:r>
            <a:r>
              <a:rPr lang="en-US" altLang="ko-KR" smtClean="0"/>
              <a:t>– Z</a:t>
            </a:r>
            <a:r>
              <a:rPr lang="ko-KR" altLang="en-US" smtClean="0"/>
              <a:t>혹은 </a:t>
            </a:r>
            <a:r>
              <a:rPr lang="en-US" altLang="ko-KR" smtClean="0"/>
              <a:t>z(</a:t>
            </a:r>
            <a:r>
              <a:rPr lang="ko-KR" altLang="en-US" smtClean="0"/>
              <a:t>패스를</a:t>
            </a:r>
            <a:r>
              <a:rPr lang="en-US" altLang="ko-KR" smtClean="0"/>
              <a:t> </a:t>
            </a:r>
            <a:r>
              <a:rPr lang="ko-KR" altLang="en-US" smtClean="0"/>
              <a:t>닫음</a:t>
            </a:r>
            <a:r>
              <a:rPr lang="en-US" altLang="ko-KR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직선 그리기와 관련된 명령 </a:t>
            </a:r>
            <a:r>
              <a:rPr lang="en-US" altLang="ko-KR" smtClean="0"/>
              <a:t>– L </a:t>
            </a:r>
            <a:r>
              <a:rPr lang="en-US" altLang="ko-KR"/>
              <a:t>(</a:t>
            </a:r>
            <a:r>
              <a:rPr lang="ko-KR" altLang="en-US"/>
              <a:t>절대 </a:t>
            </a:r>
            <a:r>
              <a:rPr lang="en-US" altLang="ko-KR"/>
              <a:t>X </a:t>
            </a:r>
            <a:r>
              <a:rPr lang="ko-KR" altLang="en-US"/>
              <a:t>좌표</a:t>
            </a:r>
            <a:r>
              <a:rPr lang="en-US" altLang="ko-KR"/>
              <a:t>, </a:t>
            </a:r>
            <a:r>
              <a:rPr lang="ko-KR" altLang="en-US"/>
              <a:t>절대 </a:t>
            </a:r>
            <a:r>
              <a:rPr lang="en-US" altLang="ko-KR"/>
              <a:t>Y </a:t>
            </a:r>
            <a:r>
              <a:rPr lang="ko-KR" altLang="en-US"/>
              <a:t>좌표</a:t>
            </a:r>
            <a:r>
              <a:rPr lang="en-US" altLang="ko-KR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                                      l (</a:t>
            </a:r>
            <a:r>
              <a:rPr lang="ko-KR" altLang="en-US"/>
              <a:t>상대 </a:t>
            </a:r>
            <a:r>
              <a:rPr lang="en-US" altLang="ko-KR"/>
              <a:t>X </a:t>
            </a:r>
            <a:r>
              <a:rPr lang="ko-KR" altLang="en-US"/>
              <a:t>좌표</a:t>
            </a:r>
            <a:r>
              <a:rPr lang="en-US" altLang="ko-KR"/>
              <a:t>, </a:t>
            </a:r>
            <a:r>
              <a:rPr lang="ko-KR" altLang="en-US"/>
              <a:t>상대 </a:t>
            </a:r>
            <a:r>
              <a:rPr lang="en-US" altLang="ko-KR"/>
              <a:t>Y </a:t>
            </a:r>
            <a:r>
              <a:rPr lang="ko-KR" altLang="en-US"/>
              <a:t>좌표</a:t>
            </a:r>
            <a:r>
              <a:rPr lang="en-US" altLang="ko-KR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곡선 그리기와 관련된 명령</a:t>
            </a:r>
            <a:r>
              <a:rPr lang="en-US" altLang="ko-KR" smtClean="0"/>
              <a:t>(3</a:t>
            </a:r>
            <a:r>
              <a:rPr lang="ko-KR" altLang="en-US" smtClean="0"/>
              <a:t>차 베지어 곡선</a:t>
            </a:r>
            <a:r>
              <a:rPr lang="en-US" altLang="ko-KR" smtClean="0"/>
              <a:t>) – C (</a:t>
            </a:r>
            <a:r>
              <a:rPr lang="ko-KR" altLang="en-US" smtClean="0"/>
              <a:t>절대 좌표</a:t>
            </a:r>
            <a:r>
              <a:rPr lang="en-US" altLang="ko-KR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/>
              <a:t> </a:t>
            </a:r>
            <a:r>
              <a:rPr lang="en-US" altLang="ko-KR" smtClean="0"/>
              <a:t>                                                           c (</a:t>
            </a:r>
            <a:r>
              <a:rPr lang="ko-KR" altLang="en-US" smtClean="0"/>
              <a:t>상대 좌표</a:t>
            </a:r>
            <a:r>
              <a:rPr lang="en-US" altLang="ko-KR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타원이나 호와 관련된 명령 </a:t>
            </a:r>
            <a:r>
              <a:rPr lang="en-US" altLang="ko-KR" smtClean="0"/>
              <a:t>– A (</a:t>
            </a:r>
            <a:r>
              <a:rPr lang="ko-KR" altLang="en-US" smtClean="0"/>
              <a:t>가로 세로 반지름</a:t>
            </a:r>
            <a:r>
              <a:rPr lang="en-US" altLang="ko-KR" smtClean="0"/>
              <a:t>, </a:t>
            </a:r>
            <a:r>
              <a:rPr lang="ko-KR" altLang="en-US" smtClean="0"/>
              <a:t>회전 각도</a:t>
            </a:r>
            <a:r>
              <a:rPr lang="en-US" altLang="ko-KR" smtClean="0"/>
              <a:t>, </a:t>
            </a:r>
            <a:r>
              <a:rPr lang="ko-KR" altLang="en-US" smtClean="0"/>
              <a:t>긴 호 그래프</a:t>
            </a:r>
            <a:r>
              <a:rPr lang="en-US" altLang="ko-KR" smtClean="0"/>
              <a:t>,..)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/>
              <a:t>                                      a (</a:t>
            </a:r>
            <a:r>
              <a:rPr lang="ko-KR" altLang="en-US"/>
              <a:t>가로 세로 반지름</a:t>
            </a:r>
            <a:r>
              <a:rPr lang="en-US" altLang="ko-KR"/>
              <a:t>, </a:t>
            </a:r>
            <a:r>
              <a:rPr lang="ko-KR" altLang="en-US"/>
              <a:t>회전 각도</a:t>
            </a:r>
            <a:r>
              <a:rPr lang="en-US" altLang="ko-KR"/>
              <a:t>, </a:t>
            </a:r>
            <a:r>
              <a:rPr lang="ko-KR" altLang="en-US"/>
              <a:t>긴 호 그래프</a:t>
            </a:r>
            <a:r>
              <a:rPr lang="en-US" altLang="ko-KR"/>
              <a:t>,..)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4733" y="4284334"/>
            <a:ext cx="7602729" cy="8867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&lt;svg&gt;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&lt;path d="M80, 50, L220, 90, L280, 200" /&gt;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&lt;/svg&gt;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4733" y="5456237"/>
            <a:ext cx="7602729" cy="8867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&lt;svg&gt;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&lt;path d="M10, 110, C80, -100 150, 80 300, 110" /&gt;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&lt;/svg&gt;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063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3241" y="1092820"/>
            <a:ext cx="10436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도형에 스타일 지정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7078" y="1554485"/>
            <a:ext cx="7602729" cy="11369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&lt;svg&gt;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&lt;rect x="30" y="30" width="200" height="100"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style="fill:red;stroke:blue;stroke-width:10px" </a:t>
            </a:r>
            <a:r>
              <a:rPr lang="en-US" altLang="ko-KR" sz="1600" smtClean="0">
                <a:solidFill>
                  <a:schemeClr val="tx1"/>
                </a:solidFill>
              </a:rPr>
              <a:t>/&gt;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&lt;/</a:t>
            </a:r>
            <a:r>
              <a:rPr lang="en-US" altLang="ko-KR" sz="1600">
                <a:solidFill>
                  <a:schemeClr val="tx1"/>
                </a:solidFill>
              </a:rPr>
              <a:t>svg&gt;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241" y="3028300"/>
            <a:ext cx="10436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text-ancher</a:t>
            </a:r>
            <a:r>
              <a:rPr lang="ko-KR" altLang="en-US" smtClean="0"/>
              <a:t>에 지정할 수 있는 값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start </a:t>
            </a:r>
            <a:r>
              <a:rPr lang="ko-KR" altLang="en-US" smtClean="0"/>
              <a:t>왼쪽 맞춤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middle – </a:t>
            </a:r>
            <a:r>
              <a:rPr lang="ko-KR" altLang="en-US" smtClean="0"/>
              <a:t>가운데 맞춤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end – </a:t>
            </a:r>
            <a:r>
              <a:rPr lang="ko-KR" altLang="en-US" smtClean="0"/>
              <a:t>오른쪽 맞춤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89477" y="4559813"/>
            <a:ext cx="9279235" cy="1411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&lt;svg&gt;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&lt;rect </a:t>
            </a:r>
            <a:r>
              <a:rPr lang="en-US" altLang="ko-KR" sz="1600" smtClean="0">
                <a:solidFill>
                  <a:schemeClr val="tx1"/>
                </a:solidFill>
              </a:rPr>
              <a:t> x</a:t>
            </a:r>
            <a:r>
              <a:rPr lang="en-US" altLang="ko-KR" sz="1600">
                <a:solidFill>
                  <a:schemeClr val="tx1"/>
                </a:solidFill>
              </a:rPr>
              <a:t>="30" y="30" width="200" height="100"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</a:t>
            </a:r>
            <a:r>
              <a:rPr lang="en-US" altLang="ko-KR" sz="1600" smtClean="0">
                <a:solidFill>
                  <a:schemeClr val="tx1"/>
                </a:solidFill>
              </a:rPr>
              <a:t>     style</a:t>
            </a:r>
            <a:r>
              <a:rPr lang="en-US" altLang="ko-KR" sz="1600">
                <a:solidFill>
                  <a:schemeClr val="tx1"/>
                </a:solidFill>
              </a:rPr>
              <a:t>="fill:red;stroke:blue;stroke-width:10px" </a:t>
            </a:r>
            <a:r>
              <a:rPr lang="en-US" altLang="ko-KR" sz="1600" smtClean="0">
                <a:solidFill>
                  <a:schemeClr val="tx1"/>
                </a:solidFill>
              </a:rPr>
              <a:t>/&gt;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</a:rPr>
              <a:t>   &lt;text x=“200” y=“40” text-anchor=“start” style=“fill:black”&gt; SVG </a:t>
            </a:r>
            <a:r>
              <a:rPr lang="ko-KR" altLang="en-US" sz="1600" smtClean="0">
                <a:solidFill>
                  <a:schemeClr val="tx1"/>
                </a:solidFill>
              </a:rPr>
              <a:t>텍스트 예제 </a:t>
            </a:r>
            <a:r>
              <a:rPr lang="en-US" altLang="ko-KR" sz="1600" smtClean="0">
                <a:solidFill>
                  <a:schemeClr val="tx1"/>
                </a:solidFill>
              </a:rPr>
              <a:t>&lt;/text&gt;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&lt;/</a:t>
            </a:r>
            <a:r>
              <a:rPr lang="en-US" altLang="ko-KR" sz="1600">
                <a:solidFill>
                  <a:schemeClr val="tx1"/>
                </a:solidFill>
              </a:rPr>
              <a:t>svg&gt;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99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외부 데이터 불러오기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88040" y="2063491"/>
            <a:ext cx="9273912" cy="443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rgbClr val="C00000"/>
                </a:solidFill>
              </a:rPr>
              <a:t>d3.select(‘body’).append(‘p’).text(“Text paragraph!”);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241" y="1014643"/>
            <a:ext cx="10436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mtClean="0"/>
              <a:t>D3.js	</a:t>
            </a:r>
            <a:r>
              <a:rPr lang="ko-KR" altLang="en-US" smtClean="0"/>
              <a:t>설정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mtClean="0">
                <a:hlinkClick r:id="rId3"/>
              </a:rPr>
              <a:t>http://d3js.org/d3.v3.zip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메서드 체인 사용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3241" y="2632772"/>
            <a:ext cx="10436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mtClean="0"/>
              <a:t>CSV </a:t>
            </a:r>
            <a:r>
              <a:rPr lang="ko-KR" altLang="en-US" smtClean="0"/>
              <a:t>데이터 불러오기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/>
              <a:t>d</a:t>
            </a:r>
            <a:r>
              <a:rPr lang="en-US" altLang="ko-KR" smtClean="0"/>
              <a:t>3.csv(“</a:t>
            </a:r>
            <a:r>
              <a:rPr lang="ko-KR" altLang="en-US" smtClean="0"/>
              <a:t>파일 경로 이름</a:t>
            </a:r>
            <a:r>
              <a:rPr lang="en-US" altLang="ko-KR" smtClean="0"/>
              <a:t>“,  </a:t>
            </a:r>
            <a:r>
              <a:rPr lang="ko-KR" altLang="en-US" smtClean="0"/>
              <a:t>콜백 함수</a:t>
            </a:r>
            <a:r>
              <a:rPr lang="en-US" altLang="ko-KR" smtClean="0"/>
              <a:t>) – data </a:t>
            </a:r>
            <a:r>
              <a:rPr lang="ko-KR" altLang="en-US" smtClean="0"/>
              <a:t>배열 반환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d3.tsv</a:t>
            </a:r>
            <a:r>
              <a:rPr lang="en-US" altLang="ko-KR"/>
              <a:t>(“</a:t>
            </a:r>
            <a:r>
              <a:rPr lang="ko-KR" altLang="en-US"/>
              <a:t>파일 경로 이름</a:t>
            </a:r>
            <a:r>
              <a:rPr lang="en-US" altLang="ko-KR"/>
              <a:t>“,  </a:t>
            </a:r>
            <a:r>
              <a:rPr lang="ko-KR" altLang="en-US"/>
              <a:t>콜백 함수</a:t>
            </a:r>
            <a:r>
              <a:rPr lang="en-US" altLang="ko-KR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/>
              <a:t>d</a:t>
            </a:r>
            <a:r>
              <a:rPr lang="en-US" altLang="ko-KR" smtClean="0"/>
              <a:t>3.json</a:t>
            </a:r>
            <a:r>
              <a:rPr lang="en-US" altLang="ko-KR"/>
              <a:t>(“</a:t>
            </a:r>
            <a:r>
              <a:rPr lang="ko-KR" altLang="en-US"/>
              <a:t>파일 경로 이름</a:t>
            </a:r>
            <a:r>
              <a:rPr lang="en-US" altLang="ko-KR"/>
              <a:t>“,  </a:t>
            </a:r>
            <a:r>
              <a:rPr lang="ko-KR" altLang="en-US"/>
              <a:t>콜백 함수</a:t>
            </a:r>
            <a:r>
              <a:rPr lang="en-US" altLang="ko-KR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62685" y="4069559"/>
            <a:ext cx="9273912" cy="9166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rgbClr val="C00000"/>
                </a:solidFill>
              </a:rPr>
              <a:t>d3.csv(“food.csv”, function(data) 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</a:t>
            </a:r>
            <a:r>
              <a:rPr lang="en-US" altLang="ko-KR" sz="1600" smtClean="0">
                <a:solidFill>
                  <a:srgbClr val="C00000"/>
                </a:solidFill>
              </a:rPr>
              <a:t>   console.log(data);</a:t>
            </a:r>
          </a:p>
          <a:p>
            <a:r>
              <a:rPr lang="en-US" altLang="ko-KR" sz="1600" smtClean="0">
                <a:solidFill>
                  <a:srgbClr val="C00000"/>
                </a:solidFill>
              </a:rPr>
              <a:t>});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62685" y="5365544"/>
            <a:ext cx="9273912" cy="9166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rgbClr val="C00000"/>
                </a:solidFill>
              </a:rPr>
              <a:t>d3.json(“food.json”, function(data) 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</a:t>
            </a:r>
            <a:r>
              <a:rPr lang="en-US" altLang="ko-KR" sz="1600" smtClean="0">
                <a:solidFill>
                  <a:srgbClr val="C00000"/>
                </a:solidFill>
              </a:rPr>
              <a:t>   console.log(data);</a:t>
            </a:r>
          </a:p>
          <a:p>
            <a:r>
              <a:rPr lang="en-US" altLang="ko-KR" sz="1600" smtClean="0">
                <a:solidFill>
                  <a:srgbClr val="C00000"/>
                </a:solidFill>
              </a:rPr>
              <a:t>});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031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눈금 표시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3241" y="1092820"/>
            <a:ext cx="10436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눈금 스타일 설정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눈금의 수치나 레이블</a:t>
            </a:r>
            <a:r>
              <a:rPr lang="en-US" altLang="ko-KR" smtClean="0"/>
              <a:t>, </a:t>
            </a:r>
            <a:r>
              <a:rPr lang="ko-KR" altLang="en-US" smtClean="0"/>
              <a:t>선 스타일을 설정합니다</a:t>
            </a:r>
            <a:r>
              <a:rPr lang="en-US" altLang="ko-KR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/>
              <a:t>a</a:t>
            </a:r>
            <a:r>
              <a:rPr lang="en-US" altLang="ko-KR" smtClean="0"/>
              <a:t>xis </a:t>
            </a:r>
            <a:r>
              <a:rPr lang="ko-KR" altLang="en-US" smtClean="0"/>
              <a:t>클래스가 눈금과 관련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/>
              <a:t>t</a:t>
            </a:r>
            <a:r>
              <a:rPr lang="en-US" altLang="ko-KR" smtClean="0"/>
              <a:t>ext</a:t>
            </a:r>
            <a:r>
              <a:rPr lang="ko-KR" altLang="en-US" smtClean="0"/>
              <a:t>가 눈금의 수치</a:t>
            </a:r>
            <a:r>
              <a:rPr lang="en-US" altLang="ko-KR" smtClean="0"/>
              <a:t>, path</a:t>
            </a:r>
            <a:r>
              <a:rPr lang="ko-KR" altLang="en-US" smtClean="0"/>
              <a:t>와 </a:t>
            </a:r>
            <a:r>
              <a:rPr lang="en-US" altLang="ko-KR" smtClean="0"/>
              <a:t>line</a:t>
            </a:r>
            <a:r>
              <a:rPr lang="ko-KR" altLang="en-US" smtClean="0"/>
              <a:t>이 눈금의 선이 됩니다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339776" y="1204330"/>
            <a:ext cx="2841287" cy="2553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rgbClr val="C00000"/>
                </a:solidFill>
              </a:rPr>
              <a:t>.axis  text 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 font-family : sans-serif;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 font-size : 11px;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}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.axis path, 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.axis line 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fill : none;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strolke : black;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2626" y="3523785"/>
            <a:ext cx="6304555" cy="29550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var  xScale = d3.scale.linear()   </a:t>
            </a:r>
            <a:r>
              <a:rPr lang="en-US" altLang="ko-KR" sz="1600" smtClean="0">
                <a:solidFill>
                  <a:schemeClr val="tx1"/>
                </a:solidFill>
              </a:rPr>
              <a:t> //</a:t>
            </a:r>
            <a:r>
              <a:rPr lang="ko-KR" altLang="en-US" sz="1600">
                <a:solidFill>
                  <a:schemeClr val="tx1"/>
                </a:solidFill>
              </a:rPr>
              <a:t>선형 스케일 설정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.domain([0, 300])                //</a:t>
            </a:r>
            <a:r>
              <a:rPr lang="ko-KR" altLang="en-US" sz="1600">
                <a:solidFill>
                  <a:schemeClr val="tx1"/>
                </a:solidFill>
              </a:rPr>
              <a:t>원래 데이터 범위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.range([0, 300])                   //</a:t>
            </a:r>
            <a:r>
              <a:rPr lang="ko-KR" altLang="en-US" sz="1600">
                <a:solidFill>
                  <a:schemeClr val="tx1"/>
                </a:solidFill>
              </a:rPr>
              <a:t>실제 출력 </a:t>
            </a:r>
            <a:r>
              <a:rPr lang="ko-KR" altLang="en-US" sz="1600" smtClean="0">
                <a:solidFill>
                  <a:schemeClr val="tx1"/>
                </a:solidFill>
              </a:rPr>
              <a:t>크기</a:t>
            </a:r>
            <a:endParaRPr lang="en-US" altLang="ko-KR" sz="1600" smtClean="0">
              <a:solidFill>
                <a:schemeClr val="tx1"/>
              </a:solidFill>
            </a:endParaRP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.call(d3.svg.axis()    //call()</a:t>
            </a:r>
            <a:r>
              <a:rPr lang="ko-KR" altLang="en-US" sz="1600">
                <a:solidFill>
                  <a:schemeClr val="tx1"/>
                </a:solidFill>
              </a:rPr>
              <a:t>로 눈금을 표시할 함수를 호출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.scale(xScale)         //</a:t>
            </a:r>
            <a:r>
              <a:rPr lang="ko-KR" altLang="en-US" sz="1600">
                <a:solidFill>
                  <a:schemeClr val="tx1"/>
                </a:solidFill>
              </a:rPr>
              <a:t>스케일을 적용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.orient("bottom")   //</a:t>
            </a:r>
            <a:r>
              <a:rPr lang="ko-KR" altLang="en-US" sz="1600">
                <a:solidFill>
                  <a:schemeClr val="tx1"/>
                </a:solidFill>
              </a:rPr>
              <a:t>눈금의 표시 위치를 아래쪽으로 지정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95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눈금 표시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3241" y="1092820"/>
            <a:ext cx="10436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t</a:t>
            </a:r>
            <a:r>
              <a:rPr lang="en-US" altLang="ko-KR" smtClean="0"/>
              <a:t>ranslate()</a:t>
            </a:r>
            <a:r>
              <a:rPr lang="ko-KR" altLang="en-US" smtClean="0"/>
              <a:t>는 파라미터에 지정한 만큼 </a:t>
            </a:r>
            <a:r>
              <a:rPr lang="en-US" altLang="ko-KR" smtClean="0"/>
              <a:t>XY </a:t>
            </a:r>
            <a:r>
              <a:rPr lang="ko-KR" altLang="en-US" smtClean="0"/>
              <a:t>좌표를 이동시킵니다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s</a:t>
            </a:r>
            <a:r>
              <a:rPr lang="en-US" altLang="ko-KR" smtClean="0"/>
              <a:t>cale() </a:t>
            </a:r>
            <a:r>
              <a:rPr lang="ko-KR" altLang="en-US" smtClean="0"/>
              <a:t>확대 비율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r</a:t>
            </a:r>
            <a:r>
              <a:rPr lang="en-US" altLang="ko-KR" smtClean="0"/>
              <a:t>otate()  </a:t>
            </a:r>
            <a:r>
              <a:rPr lang="ko-KR" altLang="en-US" smtClean="0"/>
              <a:t>회전 각도를 지정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skewX(), skewY()  </a:t>
            </a:r>
            <a:r>
              <a:rPr lang="ko-KR" altLang="en-US" smtClean="0"/>
              <a:t>기울기를 지정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89895" y="2776653"/>
            <a:ext cx="7294739" cy="7917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altLang="ko-KR" sz="1600">
                <a:solidFill>
                  <a:schemeClr val="tx1"/>
                </a:solidFill>
              </a:rPr>
              <a:t>.attr("transform", "translate(10, "+(1+dataSet.length) * 20+5) +")")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2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CSS</a:t>
            </a:r>
            <a:r>
              <a:rPr lang="ko-KR" altLang="en-US" smtClean="0"/>
              <a:t>와 </a:t>
            </a:r>
            <a:r>
              <a:rPr lang="en-US" altLang="ko-KR" smtClean="0"/>
              <a:t>SVG </a:t>
            </a:r>
            <a:r>
              <a:rPr lang="ko-KR" altLang="en-US" smtClean="0"/>
              <a:t>공통 속성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3241" y="1028812"/>
            <a:ext cx="1043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CSS</a:t>
            </a:r>
            <a:r>
              <a:rPr lang="ko-KR" altLang="en-US"/>
              <a:t>와 </a:t>
            </a:r>
            <a:r>
              <a:rPr lang="en-US" altLang="ko-KR"/>
              <a:t>SVG </a:t>
            </a:r>
            <a:r>
              <a:rPr lang="ko-KR" altLang="en-US"/>
              <a:t>공통 속성</a:t>
            </a:r>
            <a:r>
              <a:rPr lang="en-US" altLang="ko-KR" smtClean="0"/>
              <a:t> 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79570"/>
              </p:ext>
            </p:extLst>
          </p:nvPr>
        </p:nvGraphicFramePr>
        <p:xfrm>
          <a:off x="612649" y="1517904"/>
          <a:ext cx="10991086" cy="1389888"/>
        </p:xfrm>
        <a:graphic>
          <a:graphicData uri="http://schemas.openxmlformats.org/drawingml/2006/table">
            <a:tbl>
              <a:tblPr/>
              <a:tblGrid>
                <a:gridCol w="1792223"/>
                <a:gridCol w="2084832"/>
                <a:gridCol w="1965960"/>
                <a:gridCol w="1755648"/>
                <a:gridCol w="1783080"/>
                <a:gridCol w="1609343"/>
              </a:tblGrid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font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font-family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font-size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font-size-adjust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font-stretch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font-style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font-variant 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font-weight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directory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letter-spacing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text-decoration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unicone-bidi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word-spacing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clip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color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cursor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display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overflow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visibility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5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CSS</a:t>
            </a:r>
            <a:r>
              <a:rPr lang="ko-KR" altLang="en-US" smtClean="0"/>
              <a:t>와 </a:t>
            </a:r>
            <a:r>
              <a:rPr lang="en-US" altLang="ko-KR" smtClean="0"/>
              <a:t>SVG </a:t>
            </a:r>
            <a:r>
              <a:rPr lang="ko-KR" altLang="en-US" smtClean="0"/>
              <a:t>공통 속성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2489" y="1016620"/>
            <a:ext cx="1043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SVG </a:t>
            </a:r>
            <a:r>
              <a:rPr lang="ko-KR" altLang="en-US" smtClean="0"/>
              <a:t>전용 </a:t>
            </a:r>
            <a:r>
              <a:rPr lang="ko-KR" altLang="en-US"/>
              <a:t>속성</a:t>
            </a:r>
            <a:r>
              <a:rPr lang="en-US" altLang="ko-KR" smtClean="0"/>
              <a:t> </a:t>
            </a:r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5111"/>
              </p:ext>
            </p:extLst>
          </p:nvPr>
        </p:nvGraphicFramePr>
        <p:xfrm>
          <a:off x="710185" y="1496568"/>
          <a:ext cx="10966704" cy="3127248"/>
        </p:xfrm>
        <a:graphic>
          <a:graphicData uri="http://schemas.openxmlformats.org/drawingml/2006/table">
            <a:tbl>
              <a:tblPr/>
              <a:tblGrid>
                <a:gridCol w="1969007"/>
                <a:gridCol w="2871216"/>
                <a:gridCol w="1847088"/>
                <a:gridCol w="1975104"/>
                <a:gridCol w="2304289"/>
              </a:tblGrid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clip-path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clip-true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mask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opacity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enable-background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flood-color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flood-opacity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lighting-color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stop-color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stop-opacity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color-interpolation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color-interpolation-filters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color-profile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color-rendering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fill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fill-rule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image-rendering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marker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marker-end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marker-mid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shape-rendering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stroke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stroke-dasharry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ttroke-dashoffset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stroke-linecap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filter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pointer-events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fill-opacity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marker-start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stroke-linejoin</a:t>
                      </a:r>
                      <a:endParaRPr lang="ko-KR" altLang="en-US" sz="16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stroke-opacity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stroke-width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text-rendering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alignment-baseline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baseline-shift</a:t>
                      </a:r>
                      <a:endParaRPr lang="ko-KR" altLang="en-US" sz="16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dominant-baseline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glyph-orientation-horizontal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kerning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text-anchor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write-mode</a:t>
                      </a:r>
                      <a:endParaRPr lang="ko-KR" altLang="en-US" sz="16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glyph-orientation-veritical</a:t>
                      </a:r>
                      <a:endParaRPr lang="ko-KR" altLang="en-US" sz="16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16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그룹과 도형의 이동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3241" y="1092820"/>
            <a:ext cx="10436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여러 개의 </a:t>
            </a:r>
            <a:r>
              <a:rPr lang="en-US" altLang="ko-KR" smtClean="0"/>
              <a:t>SVG </a:t>
            </a:r>
            <a:r>
              <a:rPr lang="ko-KR" altLang="en-US" smtClean="0"/>
              <a:t>요소를 정리하여 한꺼번에 다루고자 할때 필요한 것이 그룹화입니다 </a:t>
            </a:r>
            <a:r>
              <a:rPr lang="en-US" altLang="ko-KR" smtClean="0"/>
              <a:t>g</a:t>
            </a:r>
            <a:r>
              <a:rPr lang="ko-KR" altLang="en-US" smtClean="0"/>
              <a:t>요소를 사용하여 요소를 감쌉니다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그룹화하면 요소의 스타일이나 위치 등을 한꺼번에 다룰 수 있습니다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99623" y="2301165"/>
            <a:ext cx="8235233" cy="1822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&lt;svg&gt;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&lt;g style="opacity:0.25"&gt;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&lt;rect x="200" y="50" width="100" height="80" /&gt;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&lt;text x="200" y="40" text-anchor="start"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style="fill:black"&gt;Sample Text&lt;/text&gt;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&lt;/g&gt;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&lt;/svg&gt;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731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그룹과 도형의 이동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3241" y="1092820"/>
            <a:ext cx="1043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t</a:t>
            </a:r>
            <a:r>
              <a:rPr lang="en-US" altLang="ko-KR" smtClean="0"/>
              <a:t>ransform </a:t>
            </a:r>
            <a:r>
              <a:rPr lang="ko-KR" altLang="en-US" smtClean="0"/>
              <a:t>요소에 지정할 수 있는 주요 기능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99623" y="3307005"/>
            <a:ext cx="8399825" cy="1822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&lt;svg&gt;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&lt;g transform="translate(-200, 40)"&gt;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&lt;rect x="200" y="50" width="100" height="80" /&gt;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&lt;text x="200" y="40" text-anchor="start"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style="fill:black"&gt;Sample Text&lt;/text&gt;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&lt;/g&gt;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&lt;/svg&gt;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43677"/>
              </p:ext>
            </p:extLst>
          </p:nvPr>
        </p:nvGraphicFramePr>
        <p:xfrm>
          <a:off x="798156" y="1588008"/>
          <a:ext cx="7321716" cy="1389888"/>
        </p:xfrm>
        <a:graphic>
          <a:graphicData uri="http://schemas.openxmlformats.org/drawingml/2006/table">
            <a:tbl>
              <a:tblPr/>
              <a:tblGrid>
                <a:gridCol w="3462948"/>
                <a:gridCol w="3858768"/>
              </a:tblGrid>
              <a:tr h="3474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기능 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translate(tx, ty)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상대적 위치로 이동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scale(s) </a:t>
                      </a:r>
                      <a:r>
                        <a:rPr lang="ko-KR" altLang="en-US" sz="1600" smtClean="0"/>
                        <a:t>또는 </a:t>
                      </a:r>
                      <a:r>
                        <a:rPr lang="en-US" altLang="ko-KR" sz="1600" smtClean="0"/>
                        <a:t>scale(sx, sy)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확대</a:t>
                      </a:r>
                      <a:r>
                        <a:rPr lang="en-US" altLang="ko-KR" sz="1600" smtClean="0"/>
                        <a:t>/ </a:t>
                      </a:r>
                      <a:r>
                        <a:rPr lang="ko-KR" altLang="en-US" sz="1600" smtClean="0"/>
                        <a:t>축소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rotate(d) </a:t>
                      </a:r>
                      <a:r>
                        <a:rPr lang="ko-KR" altLang="en-US" sz="1600" smtClean="0"/>
                        <a:t>또는 </a:t>
                      </a:r>
                      <a:r>
                        <a:rPr lang="en-US" altLang="ko-KR" sz="1600" smtClean="0"/>
                        <a:t>rotate(d, cx, cy)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회전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99621" y="5349240"/>
            <a:ext cx="8399825" cy="419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&lt;g transform="rotate(45, 200, 100)"&gt;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99623" y="6059424"/>
            <a:ext cx="8399825" cy="419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&lt;g transform</a:t>
            </a:r>
            <a:r>
              <a:rPr lang="en-US" altLang="ko-KR" sz="1600" smtClean="0">
                <a:solidFill>
                  <a:schemeClr val="tx1"/>
                </a:solidFill>
              </a:rPr>
              <a:t>=“scale(2.0)"&gt;</a:t>
            </a:r>
            <a:endParaRPr lang="en-US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83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3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6895" y="980728"/>
            <a:ext cx="11191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D3.js</a:t>
            </a:r>
            <a:r>
              <a:rPr lang="ko-KR" altLang="en-US" dirty="0" smtClean="0"/>
              <a:t>로 만들 수 있는 그래프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데이터와 지도를 연동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GeoJSON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TopoJSON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지도 데이터 형식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Geo </a:t>
            </a:r>
            <a:r>
              <a:rPr lang="en-US" altLang="ko-KR" dirty="0" smtClean="0"/>
              <a:t>Paths - </a:t>
            </a:r>
            <a:r>
              <a:rPr lang="ko-KR" altLang="en-US" dirty="0" smtClean="0"/>
              <a:t>평면 지도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Geo Projections - </a:t>
            </a:r>
            <a:r>
              <a:rPr lang="ko-KR" altLang="en-US" dirty="0" smtClean="0"/>
              <a:t>지구처럼 표현</a:t>
            </a:r>
            <a:endParaRPr lang="en-US" altLang="ko-KR" dirty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D3.js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06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D3.js</a:t>
            </a:r>
            <a:r>
              <a:rPr lang="ko-KR" altLang="en-US" smtClean="0"/>
              <a:t>로 </a:t>
            </a:r>
            <a:r>
              <a:rPr lang="en-US" altLang="ko-KR" smtClean="0"/>
              <a:t>SVG </a:t>
            </a:r>
            <a:r>
              <a:rPr lang="ko-KR" altLang="en-US" smtClean="0"/>
              <a:t>다루기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3240" y="981879"/>
            <a:ext cx="11199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s</a:t>
            </a:r>
            <a:r>
              <a:rPr lang="en-US" altLang="ko-KR" smtClean="0"/>
              <a:t>vg </a:t>
            </a:r>
            <a:r>
              <a:rPr lang="ko-KR" altLang="en-US" smtClean="0"/>
              <a:t>요소를 생성할 대상이 되는 </a:t>
            </a:r>
            <a:r>
              <a:rPr lang="en-US" altLang="ko-KR" smtClean="0"/>
              <a:t>div </a:t>
            </a:r>
            <a:r>
              <a:rPr lang="ko-KR" altLang="en-US" smtClean="0"/>
              <a:t>요소를 지정해야 합니다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s</a:t>
            </a:r>
            <a:r>
              <a:rPr lang="en-US" altLang="ko-KR" smtClean="0"/>
              <a:t>elect() </a:t>
            </a:r>
            <a:r>
              <a:rPr lang="ko-KR" altLang="en-US" smtClean="0"/>
              <a:t>메서드를 사용하여 요소를 지정합니다</a:t>
            </a:r>
            <a:r>
              <a:rPr lang="en-US" altLang="ko-KR" smtClean="0"/>
              <a:t>. -  d3 </a:t>
            </a:r>
            <a:r>
              <a:rPr lang="ko-KR" altLang="en-US" smtClean="0"/>
              <a:t>객체에 모든 메서드가 존재함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append() </a:t>
            </a:r>
            <a:r>
              <a:rPr lang="ko-KR" altLang="en-US" smtClean="0"/>
              <a:t>메서드를 사용하여 </a:t>
            </a:r>
            <a:r>
              <a:rPr lang="en-US" altLang="ko-KR" smtClean="0"/>
              <a:t>svg </a:t>
            </a:r>
            <a:r>
              <a:rPr lang="ko-KR" altLang="en-US" smtClean="0"/>
              <a:t>요소를 생성 </a:t>
            </a:r>
            <a:r>
              <a:rPr lang="en-US" altLang="ko-KR" smtClean="0"/>
              <a:t>– append()</a:t>
            </a:r>
            <a:r>
              <a:rPr lang="ko-KR" altLang="en-US" smtClean="0"/>
              <a:t>는 파라미터에 지정한 요소를 추가합니다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a</a:t>
            </a:r>
            <a:r>
              <a:rPr lang="en-US" altLang="ko-KR" smtClean="0"/>
              <a:t>ttr() </a:t>
            </a:r>
            <a:r>
              <a:rPr lang="ko-KR" altLang="en-US" smtClean="0"/>
              <a:t>메서드를 사용하여 도형의 위치나 크기를 지정합니다</a:t>
            </a:r>
            <a:r>
              <a:rPr lang="en-US" altLang="ko-KR" smtClean="0"/>
              <a:t>. – x, y, width, height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style() </a:t>
            </a:r>
            <a:r>
              <a:rPr lang="ko-KR" altLang="en-US" smtClean="0"/>
              <a:t>메서드를 사용하여 스타일 지정 </a:t>
            </a:r>
            <a:r>
              <a:rPr lang="en-US" altLang="ko-KR" smtClean="0"/>
              <a:t>– </a:t>
            </a:r>
            <a:r>
              <a:rPr lang="ko-KR" altLang="en-US" smtClean="0"/>
              <a:t>요소의 스타일 설정을 </a:t>
            </a:r>
            <a:r>
              <a:rPr lang="en-US" altLang="ko-KR" smtClean="0"/>
              <a:t>CSS </a:t>
            </a:r>
            <a:r>
              <a:rPr lang="ko-KR" altLang="en-US" smtClean="0"/>
              <a:t>쪽에서 수행 가능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selectAll() – </a:t>
            </a:r>
            <a:r>
              <a:rPr lang="ko-KR" altLang="en-US" smtClean="0"/>
              <a:t>여러 개의 요소 선택하여 다룰 수 있습니다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데이터 </a:t>
            </a:r>
            <a:r>
              <a:rPr lang="en-US" altLang="ko-KR" smtClean="0"/>
              <a:t>binding - selection.data()</a:t>
            </a:r>
            <a:r>
              <a:rPr lang="ko-KR" altLang="en-US" smtClean="0"/>
              <a:t>를</a:t>
            </a:r>
            <a:r>
              <a:rPr lang="en-US" altLang="ko-KR" smtClean="0"/>
              <a:t> </a:t>
            </a:r>
            <a:r>
              <a:rPr lang="ko-KR" altLang="en-US" smtClean="0"/>
              <a:t>사용해서 </a:t>
            </a:r>
            <a:r>
              <a:rPr lang="en-US" altLang="ko-KR" smtClean="0"/>
              <a:t>DOM </a:t>
            </a:r>
            <a:r>
              <a:rPr lang="ko-KR" altLang="en-US" smtClean="0"/>
              <a:t>문서 요소와 </a:t>
            </a:r>
            <a:r>
              <a:rPr lang="en-US" altLang="ko-KR" smtClean="0"/>
              <a:t>binding</a:t>
            </a:r>
            <a:r>
              <a:rPr lang="ko-KR" altLang="en-US" smtClean="0"/>
              <a:t>한다</a:t>
            </a:r>
            <a:r>
              <a:rPr lang="en-US" altLang="ko-KR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325111" y="3209544"/>
            <a:ext cx="7307271" cy="33649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rgbClr val="C00000"/>
                </a:solidFill>
              </a:rPr>
              <a:t>d3.selectAll(".bar")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.style("fill", function(d, i) 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  if(i == 2) 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    return "red";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  }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</a:t>
            </a:r>
            <a:r>
              <a:rPr lang="en-US" altLang="ko-KR" sz="1600" smtClean="0">
                <a:solidFill>
                  <a:srgbClr val="C00000"/>
                </a:solidFill>
              </a:rPr>
              <a:t>})</a:t>
            </a:r>
          </a:p>
          <a:p>
            <a:endParaRPr lang="en-US" altLang="ko-KR" sz="1600">
              <a:solidFill>
                <a:srgbClr val="C00000"/>
              </a:solidFill>
            </a:endParaRPr>
          </a:p>
          <a:p>
            <a:r>
              <a:rPr lang="en-US" altLang="ko-KR" sz="1600" smtClean="0">
                <a:solidFill>
                  <a:srgbClr val="C00000"/>
                </a:solidFill>
              </a:rPr>
              <a:t>var  dataset = [5, 10, 15, 20, 25]</a:t>
            </a:r>
          </a:p>
          <a:p>
            <a:r>
              <a:rPr lang="en-US" altLang="ko-KR" sz="1600" smtClean="0">
                <a:solidFill>
                  <a:srgbClr val="C00000"/>
                </a:solidFill>
              </a:rPr>
              <a:t>d3.select(‘body’).selectAll(“p”)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</a:t>
            </a:r>
            <a:r>
              <a:rPr lang="en-US" altLang="ko-KR" sz="1600" smtClean="0">
                <a:solidFill>
                  <a:srgbClr val="C00000"/>
                </a:solidFill>
              </a:rPr>
              <a:t>   .data(dataset)                     </a:t>
            </a:r>
            <a:r>
              <a:rPr lang="en-US" altLang="ko-KR" sz="1600" smtClean="0">
                <a:solidFill>
                  <a:schemeClr val="tx1"/>
                </a:solidFill>
              </a:rPr>
              <a:t>#</a:t>
            </a:r>
            <a:r>
              <a:rPr lang="ko-KR" altLang="en-US" sz="1600" smtClean="0">
                <a:solidFill>
                  <a:schemeClr val="tx1"/>
                </a:solidFill>
              </a:rPr>
              <a:t>데이터 값이 몇 개인지 계산하고 파싱한다</a:t>
            </a:r>
            <a:r>
              <a:rPr lang="en-US" altLang="ko-KR" sz="1600" smtClean="0">
                <a:solidFill>
                  <a:srgbClr val="C00000"/>
                </a:solidFill>
              </a:rPr>
              <a:t>.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</a:t>
            </a:r>
            <a:r>
              <a:rPr lang="en-US" altLang="ko-KR" sz="1600" smtClean="0">
                <a:solidFill>
                  <a:srgbClr val="C00000"/>
                </a:solidFill>
              </a:rPr>
              <a:t>   .enter()                            </a:t>
            </a:r>
            <a:r>
              <a:rPr lang="en-US" altLang="ko-KR" sz="1600" smtClean="0">
                <a:solidFill>
                  <a:schemeClr val="tx1"/>
                </a:solidFill>
              </a:rPr>
              <a:t> # </a:t>
            </a:r>
            <a:r>
              <a:rPr lang="ko-KR" altLang="en-US" sz="1600" smtClean="0">
                <a:solidFill>
                  <a:schemeClr val="tx1"/>
                </a:solidFill>
              </a:rPr>
              <a:t>데이터와 엮인 새로운 문서 요소를 생성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rgbClr val="C00000"/>
                </a:solidFill>
              </a:rPr>
              <a:t> </a:t>
            </a:r>
            <a:r>
              <a:rPr lang="en-US" altLang="ko-KR" sz="1600" smtClean="0">
                <a:solidFill>
                  <a:srgbClr val="C00000"/>
                </a:solidFill>
              </a:rPr>
              <a:t>   .append(“p”)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</a:t>
            </a:r>
            <a:r>
              <a:rPr lang="en-US" altLang="ko-KR" sz="1600" smtClean="0">
                <a:solidFill>
                  <a:srgbClr val="C00000"/>
                </a:solidFill>
              </a:rPr>
              <a:t>   .text(function(d) { return  d; });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615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불러오기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3240" y="981879"/>
            <a:ext cx="1119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d3.tsv(url[, accssor] [, callback]) - TSV (</a:t>
            </a:r>
            <a:r>
              <a:rPr lang="ko-KR" altLang="en-US" smtClean="0"/>
              <a:t>탭으로 구분한 텍스트</a:t>
            </a:r>
            <a:r>
              <a:rPr lang="en-US" altLang="ko-KR" smtClean="0"/>
              <a:t>) </a:t>
            </a:r>
            <a:r>
              <a:rPr lang="ko-KR" altLang="en-US" smtClean="0"/>
              <a:t>형식 파일 불러오기 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49712" y="1562318"/>
            <a:ext cx="9273912" cy="17900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rgbClr val="C00000"/>
                </a:solidFill>
              </a:rPr>
              <a:t>d3.tsv("mydata.tsv", function(error, data) 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var dataSet = [];               </a:t>
            </a:r>
            <a:r>
              <a:rPr lang="en-US" altLang="ko-KR" sz="1600" smtClean="0">
                <a:solidFill>
                  <a:srgbClr val="C00000"/>
                </a:solidFill>
              </a:rPr>
              <a:t>           </a:t>
            </a:r>
            <a:r>
              <a:rPr lang="en-US" altLang="ko-KR" sz="1600">
                <a:solidFill>
                  <a:schemeClr val="tx1"/>
                </a:solidFill>
              </a:rPr>
              <a:t>//</a:t>
            </a:r>
            <a:r>
              <a:rPr lang="ko-KR" altLang="en-US" sz="1600">
                <a:solidFill>
                  <a:schemeClr val="tx1"/>
                </a:solidFill>
              </a:rPr>
              <a:t>데이터를 저장할 배열을 준비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   </a:t>
            </a:r>
            <a:r>
              <a:rPr lang="en-US" altLang="ko-KR" sz="1600">
                <a:solidFill>
                  <a:srgbClr val="C00000"/>
                </a:solidFill>
              </a:rPr>
              <a:t>for(var i=0;i&lt;data.length;i++){  </a:t>
            </a:r>
            <a:r>
              <a:rPr lang="en-US" altLang="ko-KR" sz="1600" smtClean="0">
                <a:solidFill>
                  <a:srgbClr val="C00000"/>
                </a:solidFill>
              </a:rPr>
              <a:t>      </a:t>
            </a:r>
            <a:r>
              <a:rPr lang="en-US" altLang="ko-KR" sz="1600" smtClean="0">
                <a:solidFill>
                  <a:schemeClr val="tx1"/>
                </a:solidFill>
              </a:rPr>
              <a:t>//</a:t>
            </a:r>
            <a:r>
              <a:rPr lang="ko-KR" altLang="en-US" sz="1600">
                <a:solidFill>
                  <a:schemeClr val="tx1"/>
                </a:solidFill>
              </a:rPr>
              <a:t>데이터 줄 수만큼 반복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      </a:t>
            </a:r>
            <a:r>
              <a:rPr lang="en-US" altLang="ko-KR" sz="1600">
                <a:solidFill>
                  <a:srgbClr val="C00000"/>
                </a:solidFill>
              </a:rPr>
              <a:t>dataSet.push(data[i].item1);  </a:t>
            </a:r>
            <a:r>
              <a:rPr lang="en-US" altLang="ko-KR" sz="1600" smtClean="0">
                <a:solidFill>
                  <a:srgbClr val="C00000"/>
                </a:solidFill>
              </a:rPr>
              <a:t>      </a:t>
            </a:r>
            <a:r>
              <a:rPr lang="en-US" altLang="ko-KR" sz="1600" smtClean="0">
                <a:solidFill>
                  <a:schemeClr val="tx1"/>
                </a:solidFill>
              </a:rPr>
              <a:t>//</a:t>
            </a:r>
            <a:r>
              <a:rPr lang="en-US" altLang="ko-KR" sz="1600">
                <a:solidFill>
                  <a:schemeClr val="tx1"/>
                </a:solidFill>
              </a:rPr>
              <a:t>item1</a:t>
            </a:r>
            <a:r>
              <a:rPr lang="ko-KR" altLang="en-US" sz="1600">
                <a:solidFill>
                  <a:schemeClr val="tx1"/>
                </a:solidFill>
              </a:rPr>
              <a:t>의 레이블 데이터만 추출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   </a:t>
            </a:r>
            <a:r>
              <a:rPr lang="en-US" altLang="ko-KR" sz="1600">
                <a:solidFill>
                  <a:srgbClr val="C00000"/>
                </a:solidFill>
              </a:rPr>
              <a:t>}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......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240" y="3676311"/>
            <a:ext cx="1119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d3.csv(url[, accssor] [, callback]) - CSV (</a:t>
            </a:r>
            <a:r>
              <a:rPr lang="ko-KR" altLang="en-US" smtClean="0"/>
              <a:t>콤마로 구분한 텍스트</a:t>
            </a:r>
            <a:r>
              <a:rPr lang="en-US" altLang="ko-KR" smtClean="0"/>
              <a:t>) </a:t>
            </a:r>
            <a:r>
              <a:rPr lang="ko-KR" altLang="en-US" smtClean="0"/>
              <a:t>형식 파일 불러오기 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38104" y="4238462"/>
            <a:ext cx="9273912" cy="17900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rgbClr val="C00000"/>
                </a:solidFill>
              </a:rPr>
              <a:t>d3.csv</a:t>
            </a:r>
            <a:r>
              <a:rPr lang="en-US" altLang="ko-KR" sz="1600">
                <a:solidFill>
                  <a:srgbClr val="C00000"/>
                </a:solidFill>
              </a:rPr>
              <a:t>("</a:t>
            </a:r>
            <a:r>
              <a:rPr lang="en-US" altLang="ko-KR" sz="1600" smtClean="0">
                <a:solidFill>
                  <a:srgbClr val="C00000"/>
                </a:solidFill>
              </a:rPr>
              <a:t>mydata.csv</a:t>
            </a:r>
            <a:r>
              <a:rPr lang="en-US" altLang="ko-KR" sz="1600">
                <a:solidFill>
                  <a:srgbClr val="C00000"/>
                </a:solidFill>
              </a:rPr>
              <a:t>", function(error, data) 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var dataSet = [];               </a:t>
            </a:r>
            <a:r>
              <a:rPr lang="en-US" altLang="ko-KR" sz="1600" smtClean="0">
                <a:solidFill>
                  <a:srgbClr val="C00000"/>
                </a:solidFill>
              </a:rPr>
              <a:t>           </a:t>
            </a:r>
            <a:r>
              <a:rPr lang="en-US" altLang="ko-KR" sz="1600">
                <a:solidFill>
                  <a:schemeClr val="tx1"/>
                </a:solidFill>
              </a:rPr>
              <a:t>//</a:t>
            </a:r>
            <a:r>
              <a:rPr lang="ko-KR" altLang="en-US" sz="1600">
                <a:solidFill>
                  <a:schemeClr val="tx1"/>
                </a:solidFill>
              </a:rPr>
              <a:t>데이터를 저장할 배열을 준비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   </a:t>
            </a:r>
            <a:r>
              <a:rPr lang="en-US" altLang="ko-KR" sz="1600">
                <a:solidFill>
                  <a:srgbClr val="C00000"/>
                </a:solidFill>
              </a:rPr>
              <a:t>for(var i=0;i&lt;data.length;i++){  </a:t>
            </a:r>
            <a:r>
              <a:rPr lang="en-US" altLang="ko-KR" sz="1600" smtClean="0">
                <a:solidFill>
                  <a:srgbClr val="C00000"/>
                </a:solidFill>
              </a:rPr>
              <a:t>      </a:t>
            </a:r>
            <a:r>
              <a:rPr lang="en-US" altLang="ko-KR" sz="1600" smtClean="0">
                <a:solidFill>
                  <a:schemeClr val="tx1"/>
                </a:solidFill>
              </a:rPr>
              <a:t>//</a:t>
            </a:r>
            <a:r>
              <a:rPr lang="ko-KR" altLang="en-US" sz="1600">
                <a:solidFill>
                  <a:schemeClr val="tx1"/>
                </a:solidFill>
              </a:rPr>
              <a:t>데이터 줄 수만큼 반복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      </a:t>
            </a:r>
            <a:r>
              <a:rPr lang="en-US" altLang="ko-KR" sz="1600">
                <a:solidFill>
                  <a:srgbClr val="C00000"/>
                </a:solidFill>
              </a:rPr>
              <a:t>dataSet.push(data[i].item1);  </a:t>
            </a:r>
            <a:r>
              <a:rPr lang="en-US" altLang="ko-KR" sz="1600" smtClean="0">
                <a:solidFill>
                  <a:srgbClr val="C00000"/>
                </a:solidFill>
              </a:rPr>
              <a:t>      </a:t>
            </a:r>
            <a:r>
              <a:rPr lang="en-US" altLang="ko-KR" sz="1600" smtClean="0">
                <a:solidFill>
                  <a:schemeClr val="tx1"/>
                </a:solidFill>
              </a:rPr>
              <a:t>//</a:t>
            </a:r>
            <a:r>
              <a:rPr lang="en-US" altLang="ko-KR" sz="1600">
                <a:solidFill>
                  <a:schemeClr val="tx1"/>
                </a:solidFill>
              </a:rPr>
              <a:t>item1</a:t>
            </a:r>
            <a:r>
              <a:rPr lang="ko-KR" altLang="en-US" sz="1600">
                <a:solidFill>
                  <a:schemeClr val="tx1"/>
                </a:solidFill>
              </a:rPr>
              <a:t>의 레이블 데이터만 추출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   </a:t>
            </a:r>
            <a:r>
              <a:rPr lang="en-US" altLang="ko-KR" sz="1600">
                <a:solidFill>
                  <a:srgbClr val="C00000"/>
                </a:solidFill>
              </a:rPr>
              <a:t>}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707218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불러오기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3240" y="981879"/>
            <a:ext cx="1119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한글 헤더 이름을 </a:t>
            </a:r>
            <a:r>
              <a:rPr lang="en-US" altLang="ko-KR" smtClean="0"/>
              <a:t>row() </a:t>
            </a:r>
            <a:r>
              <a:rPr lang="ko-KR" altLang="en-US" smtClean="0"/>
              <a:t>메서드로 처리 </a:t>
            </a:r>
            <a:r>
              <a:rPr lang="en-US" altLang="ko-KR" smtClean="0"/>
              <a:t>– d3.csv(~).row() </a:t>
            </a:r>
            <a:r>
              <a:rPr lang="ko-KR" altLang="en-US" smtClean="0"/>
              <a:t>메서드의 파라미터에 헤더 처리를 수행할 함수를 지정합니다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38104" y="1772630"/>
            <a:ext cx="9273912" cy="17900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rgbClr val="C00000"/>
                </a:solidFill>
              </a:rPr>
              <a:t>var dataSet = [300, 130, 5, 60, 240];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d3.csv("mydata.csv").row(function(d) 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return { item1 : d["</a:t>
            </a:r>
            <a:r>
              <a:rPr lang="ko-KR" altLang="en-US" sz="1600">
                <a:solidFill>
                  <a:srgbClr val="C00000"/>
                </a:solidFill>
              </a:rPr>
              <a:t>상품</a:t>
            </a:r>
            <a:r>
              <a:rPr lang="en-US" altLang="ko-KR" sz="1600">
                <a:solidFill>
                  <a:srgbClr val="C00000"/>
                </a:solidFill>
              </a:rPr>
              <a:t>A"] , 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         item2 : d["</a:t>
            </a:r>
            <a:r>
              <a:rPr lang="ko-KR" altLang="en-US" sz="1600">
                <a:solidFill>
                  <a:srgbClr val="C00000"/>
                </a:solidFill>
              </a:rPr>
              <a:t>상품</a:t>
            </a:r>
            <a:r>
              <a:rPr lang="en-US" altLang="ko-KR" sz="1600">
                <a:solidFill>
                  <a:srgbClr val="C00000"/>
                </a:solidFill>
              </a:rPr>
              <a:t>B"] ,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         item3 : d["</a:t>
            </a:r>
            <a:r>
              <a:rPr lang="ko-KR" altLang="en-US" sz="1600">
                <a:solidFill>
                  <a:srgbClr val="C00000"/>
                </a:solidFill>
              </a:rPr>
              <a:t>상품</a:t>
            </a:r>
            <a:r>
              <a:rPr lang="en-US" altLang="ko-KR" sz="1600">
                <a:solidFill>
                  <a:srgbClr val="C00000"/>
                </a:solidFill>
              </a:rPr>
              <a:t>C"] 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       }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})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240" y="3676311"/>
            <a:ext cx="1119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d3.json(url [, callback]) – json </a:t>
            </a:r>
            <a:r>
              <a:rPr lang="ko-KR" altLang="en-US" smtClean="0"/>
              <a:t>형식 파일 불러오기 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38104" y="4238462"/>
            <a:ext cx="9273912" cy="17900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rgbClr val="C00000"/>
                </a:solidFill>
              </a:rPr>
              <a:t>d3.json("mydata.json", </a:t>
            </a:r>
            <a:r>
              <a:rPr lang="en-US" altLang="ko-KR" sz="1600">
                <a:solidFill>
                  <a:srgbClr val="C00000"/>
                </a:solidFill>
              </a:rPr>
              <a:t>function(error, data) 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var dataSet = [];               </a:t>
            </a:r>
            <a:r>
              <a:rPr lang="en-US" altLang="ko-KR" sz="1600" smtClean="0">
                <a:solidFill>
                  <a:srgbClr val="C00000"/>
                </a:solidFill>
              </a:rPr>
              <a:t>           </a:t>
            </a:r>
            <a:r>
              <a:rPr lang="en-US" altLang="ko-KR" sz="1600">
                <a:solidFill>
                  <a:schemeClr val="tx1"/>
                </a:solidFill>
              </a:rPr>
              <a:t>//</a:t>
            </a:r>
            <a:r>
              <a:rPr lang="ko-KR" altLang="en-US" sz="1600">
                <a:solidFill>
                  <a:schemeClr val="tx1"/>
                </a:solidFill>
              </a:rPr>
              <a:t>데이터를 저장할 배열을 준비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   </a:t>
            </a:r>
            <a:r>
              <a:rPr lang="en-US" altLang="ko-KR" sz="1600">
                <a:solidFill>
                  <a:srgbClr val="C00000"/>
                </a:solidFill>
              </a:rPr>
              <a:t>for(var i=0;i&lt;data.length;i++){  </a:t>
            </a:r>
            <a:r>
              <a:rPr lang="en-US" altLang="ko-KR" sz="1600" smtClean="0">
                <a:solidFill>
                  <a:srgbClr val="C00000"/>
                </a:solidFill>
              </a:rPr>
              <a:t>      </a:t>
            </a:r>
            <a:r>
              <a:rPr lang="en-US" altLang="ko-KR" sz="1600" smtClean="0">
                <a:solidFill>
                  <a:schemeClr val="tx1"/>
                </a:solidFill>
              </a:rPr>
              <a:t>//</a:t>
            </a:r>
            <a:r>
              <a:rPr lang="ko-KR" altLang="en-US" sz="1600">
                <a:solidFill>
                  <a:schemeClr val="tx1"/>
                </a:solidFill>
              </a:rPr>
              <a:t>데이터 줄 수만큼 반복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      </a:t>
            </a:r>
            <a:r>
              <a:rPr lang="en-US" altLang="ko-KR" sz="1600">
                <a:solidFill>
                  <a:srgbClr val="C00000"/>
                </a:solidFill>
              </a:rPr>
              <a:t>dataSet.push(data[i].item1);  </a:t>
            </a:r>
            <a:r>
              <a:rPr lang="en-US" altLang="ko-KR" sz="1600" smtClean="0">
                <a:solidFill>
                  <a:srgbClr val="C00000"/>
                </a:solidFill>
              </a:rPr>
              <a:t>      </a:t>
            </a:r>
            <a:r>
              <a:rPr lang="en-US" altLang="ko-KR" sz="1600" smtClean="0">
                <a:solidFill>
                  <a:schemeClr val="tx1"/>
                </a:solidFill>
              </a:rPr>
              <a:t>//</a:t>
            </a:r>
            <a:r>
              <a:rPr lang="en-US" altLang="ko-KR" sz="1600">
                <a:solidFill>
                  <a:schemeClr val="tx1"/>
                </a:solidFill>
              </a:rPr>
              <a:t>item1</a:t>
            </a:r>
            <a:r>
              <a:rPr lang="ko-KR" altLang="en-US" sz="1600">
                <a:solidFill>
                  <a:schemeClr val="tx1"/>
                </a:solidFill>
              </a:rPr>
              <a:t>의 레이블 데이터만 추출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   </a:t>
            </a:r>
            <a:r>
              <a:rPr lang="en-US" altLang="ko-KR" sz="1600">
                <a:solidFill>
                  <a:srgbClr val="C00000"/>
                </a:solidFill>
              </a:rPr>
              <a:t>}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513218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불러오기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3240" y="981879"/>
            <a:ext cx="1119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d3.html(url [, callback]) -  HTML </a:t>
            </a:r>
            <a:r>
              <a:rPr lang="ko-KR" altLang="en-US" smtClean="0"/>
              <a:t>형식 파일 불러오기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46664" y="1467830"/>
            <a:ext cx="9273912" cy="28115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rgbClr val="C00000"/>
                </a:solidFill>
              </a:rPr>
              <a:t>d3.html("mydata.html“ </a:t>
            </a:r>
            <a:r>
              <a:rPr lang="en-US" altLang="ko-KR" sz="1600" smtClean="0">
                <a:solidFill>
                  <a:srgbClr val="C00000"/>
                </a:solidFill>
              </a:rPr>
              <a:t>, </a:t>
            </a:r>
            <a:r>
              <a:rPr lang="en-US" altLang="ko-KR" sz="1600">
                <a:solidFill>
                  <a:srgbClr val="C00000"/>
                </a:solidFill>
              </a:rPr>
              <a:t>function(error, </a:t>
            </a:r>
            <a:r>
              <a:rPr lang="en-US" altLang="ko-KR" sz="1600" smtClean="0">
                <a:solidFill>
                  <a:srgbClr val="C00000"/>
                </a:solidFill>
              </a:rPr>
              <a:t>docFragment) 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</a:t>
            </a:r>
            <a:r>
              <a:rPr lang="en-US" altLang="ko-KR" sz="1600" smtClean="0">
                <a:solidFill>
                  <a:srgbClr val="C00000"/>
                </a:solidFill>
              </a:rPr>
              <a:t>  </a:t>
            </a:r>
            <a:r>
              <a:rPr lang="en-US" altLang="ko-KR" sz="1600" smtClean="0">
                <a:solidFill>
                  <a:schemeClr val="tx1"/>
                </a:solidFill>
              </a:rPr>
              <a:t>// table </a:t>
            </a:r>
            <a:r>
              <a:rPr lang="ko-KR" altLang="en-US" sz="1600" smtClean="0">
                <a:solidFill>
                  <a:schemeClr val="tx1"/>
                </a:solidFill>
              </a:rPr>
              <a:t>요소에서 </a:t>
            </a:r>
            <a:r>
              <a:rPr lang="en-US" altLang="ko-KR" sz="1600" smtClean="0">
                <a:solidFill>
                  <a:schemeClr val="tx1"/>
                </a:solidFill>
              </a:rPr>
              <a:t>tr </a:t>
            </a:r>
            <a:r>
              <a:rPr lang="ko-KR" altLang="en-US" sz="1600" smtClean="0">
                <a:solidFill>
                  <a:schemeClr val="tx1"/>
                </a:solidFill>
              </a:rPr>
              <a:t>요소를 추출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</a:rPr>
              <a:t>  var tr = docFragment.querySelectorAll(“table tr”);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</a:rPr>
              <a:t>  var dataSet = [ ] ; </a:t>
            </a:r>
            <a:endParaRPr lang="en-US" altLang="ko-KR" sz="1600">
              <a:solidFill>
                <a:srgbClr val="C00000"/>
              </a:solidFill>
            </a:endParaRPr>
          </a:p>
          <a:p>
            <a:r>
              <a:rPr lang="en-US" altLang="ko-KR" sz="1600">
                <a:solidFill>
                  <a:srgbClr val="C00000"/>
                </a:solidFill>
              </a:rPr>
              <a:t>   </a:t>
            </a:r>
            <a:r>
              <a:rPr lang="en-US" altLang="ko-KR" sz="1600" smtClean="0">
                <a:solidFill>
                  <a:srgbClr val="C00000"/>
                </a:solidFill>
              </a:rPr>
              <a:t>for (var i=1; i&lt;tr.length; i++) {        </a:t>
            </a:r>
            <a:r>
              <a:rPr lang="en-US" altLang="ko-KR" sz="1600" smtClean="0">
                <a:solidFill>
                  <a:schemeClr val="tx1"/>
                </a:solidFill>
              </a:rPr>
              <a:t>//tr </a:t>
            </a:r>
            <a:r>
              <a:rPr lang="ko-KR" altLang="en-US" sz="1600" smtClean="0">
                <a:solidFill>
                  <a:schemeClr val="tx1"/>
                </a:solidFill>
              </a:rPr>
              <a:t>요소의 개수 </a:t>
            </a:r>
            <a:r>
              <a:rPr lang="en-US" altLang="ko-KR" sz="1600" smtClean="0">
                <a:solidFill>
                  <a:schemeClr val="tx1"/>
                </a:solidFill>
              </a:rPr>
              <a:t>– 1</a:t>
            </a:r>
            <a:r>
              <a:rPr lang="ko-KR" altLang="en-US" sz="1600" smtClean="0">
                <a:solidFill>
                  <a:schemeClr val="tx1"/>
                </a:solidFill>
              </a:rPr>
              <a:t>만큼 반복</a:t>
            </a:r>
            <a:r>
              <a:rPr lang="en-US" altLang="ko-KR" sz="1600" smtClean="0">
                <a:solidFill>
                  <a:schemeClr val="tx1"/>
                </a:solidFill>
              </a:rPr>
              <a:t>(1</a:t>
            </a:r>
            <a:r>
              <a:rPr lang="ko-KR" altLang="en-US" sz="1600" smtClean="0">
                <a:solidFill>
                  <a:schemeClr val="tx1"/>
                </a:solidFill>
              </a:rPr>
              <a:t>번째 헤더는 무시</a:t>
            </a:r>
            <a:r>
              <a:rPr lang="en-US" altLang="ko-KR" sz="160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</a:rPr>
              <a:t>       //</a:t>
            </a:r>
            <a:r>
              <a:rPr lang="ko-KR" altLang="en-US" sz="1600" smtClean="0">
                <a:solidFill>
                  <a:schemeClr val="tx1"/>
                </a:solidFill>
              </a:rPr>
              <a:t>데이터 읽어 들이기</a:t>
            </a:r>
            <a:endParaRPr lang="ko-KR" altLang="en-US" sz="1600">
              <a:solidFill>
                <a:schemeClr val="tx1"/>
              </a:solidFill>
            </a:endParaRPr>
          </a:p>
          <a:p>
            <a:r>
              <a:rPr lang="ko-KR" altLang="en-US" sz="1600">
                <a:solidFill>
                  <a:srgbClr val="C00000"/>
                </a:solidFill>
              </a:rPr>
              <a:t>      </a:t>
            </a:r>
            <a:r>
              <a:rPr lang="en-US" altLang="ko-KR" sz="1600" smtClean="0">
                <a:solidFill>
                  <a:srgbClr val="C00000"/>
                </a:solidFill>
              </a:rPr>
              <a:t> var d = tr[i].querySelectorAll(“td”)[0].firstChild.nodeValue;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</a:t>
            </a:r>
            <a:r>
              <a:rPr lang="en-US" altLang="ko-KR" sz="1600" smtClean="0">
                <a:solidFill>
                  <a:srgbClr val="C00000"/>
                </a:solidFill>
              </a:rPr>
              <a:t>      dataSet.push(d);             </a:t>
            </a:r>
            <a:r>
              <a:rPr lang="en-US" altLang="ko-KR" sz="1600" smtClean="0">
                <a:solidFill>
                  <a:schemeClr val="tx1"/>
                </a:solidFill>
              </a:rPr>
              <a:t>//</a:t>
            </a:r>
            <a:r>
              <a:rPr lang="ko-KR" altLang="en-US" sz="1600" smtClean="0">
                <a:solidFill>
                  <a:schemeClr val="tx1"/>
                </a:solidFill>
              </a:rPr>
              <a:t>상품</a:t>
            </a:r>
            <a:r>
              <a:rPr lang="en-US" altLang="ko-KR" sz="1600" smtClean="0">
                <a:solidFill>
                  <a:schemeClr val="tx1"/>
                </a:solidFill>
              </a:rPr>
              <a:t>A</a:t>
            </a:r>
            <a:r>
              <a:rPr lang="ko-KR" altLang="en-US" sz="1600" smtClean="0">
                <a:solidFill>
                  <a:schemeClr val="tx1"/>
                </a:solidFill>
              </a:rPr>
              <a:t>의 데이터만 </a:t>
            </a:r>
            <a:r>
              <a:rPr lang="ko-KR" altLang="en-US" sz="1600">
                <a:solidFill>
                  <a:schemeClr val="tx1"/>
                </a:solidFill>
              </a:rPr>
              <a:t>추출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   </a:t>
            </a:r>
            <a:r>
              <a:rPr lang="en-US" altLang="ko-KR" sz="1600">
                <a:solidFill>
                  <a:srgbClr val="C00000"/>
                </a:solidFill>
              </a:rPr>
              <a:t>}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1573224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불러오기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3240" y="981879"/>
            <a:ext cx="1119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d3.xml(url  [, mimeType][, callback]) -  XML </a:t>
            </a:r>
            <a:r>
              <a:rPr lang="ko-KR" altLang="en-US" smtClean="0"/>
              <a:t>형식 파일 불러오기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46664" y="1673352"/>
            <a:ext cx="9273912" cy="2423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rgbClr val="C00000"/>
                </a:solidFill>
              </a:rPr>
              <a:t>d3.xml("mydata.xml", function(error, xmlRoot) 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var xmlData = xmlRoot.querySelectorAll("data"); </a:t>
            </a:r>
            <a:r>
              <a:rPr lang="en-US" altLang="ko-KR" sz="1600" smtClean="0">
                <a:solidFill>
                  <a:srgbClr val="C00000"/>
                </a:solidFill>
              </a:rPr>
              <a:t>      </a:t>
            </a:r>
            <a:r>
              <a:rPr lang="en-US" altLang="ko-KR" sz="1600" smtClean="0">
                <a:solidFill>
                  <a:schemeClr val="tx1"/>
                </a:solidFill>
              </a:rPr>
              <a:t>//</a:t>
            </a:r>
            <a:r>
              <a:rPr lang="en-US" altLang="ko-KR" sz="1600">
                <a:solidFill>
                  <a:schemeClr val="tx1"/>
                </a:solidFill>
              </a:rPr>
              <a:t>data </a:t>
            </a:r>
            <a:r>
              <a:rPr lang="ko-KR" altLang="en-US" sz="1600">
                <a:solidFill>
                  <a:schemeClr val="tx1"/>
                </a:solidFill>
              </a:rPr>
              <a:t>요소를 추출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  </a:t>
            </a:r>
            <a:r>
              <a:rPr lang="en-US" altLang="ko-KR" sz="1600">
                <a:solidFill>
                  <a:srgbClr val="C00000"/>
                </a:solidFill>
              </a:rPr>
              <a:t>var salesRoot = xmlData[0];   </a:t>
            </a:r>
            <a:r>
              <a:rPr lang="en-US" altLang="ko-KR" sz="1600" smtClean="0">
                <a:solidFill>
                  <a:srgbClr val="C00000"/>
                </a:solidFill>
              </a:rPr>
              <a:t>                             </a:t>
            </a:r>
            <a:r>
              <a:rPr lang="en-US" altLang="ko-KR" sz="1600">
                <a:solidFill>
                  <a:schemeClr val="tx1"/>
                </a:solidFill>
              </a:rPr>
              <a:t>//</a:t>
            </a:r>
            <a:r>
              <a:rPr lang="ko-KR" altLang="en-US" sz="1600">
                <a:solidFill>
                  <a:schemeClr val="tx1"/>
                </a:solidFill>
              </a:rPr>
              <a:t>상품</a:t>
            </a:r>
            <a:r>
              <a:rPr lang="en-US" altLang="ko-KR" sz="1600">
                <a:solidFill>
                  <a:schemeClr val="tx1"/>
                </a:solidFill>
              </a:rPr>
              <a:t>A</a:t>
            </a:r>
            <a:r>
              <a:rPr lang="ko-KR" altLang="en-US" sz="1600">
                <a:solidFill>
                  <a:schemeClr val="tx1"/>
                </a:solidFill>
              </a:rPr>
              <a:t>의 데이터만 추출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  </a:t>
            </a:r>
            <a:r>
              <a:rPr lang="en-US" altLang="ko-KR" sz="1600">
                <a:solidFill>
                  <a:srgbClr val="C00000"/>
                </a:solidFill>
              </a:rPr>
              <a:t>var salesData = salesRoot.querySelectorAll("sales");  </a:t>
            </a:r>
            <a:r>
              <a:rPr lang="en-US" altLang="ko-KR" sz="1600">
                <a:solidFill>
                  <a:schemeClr val="tx1"/>
                </a:solidFill>
              </a:rPr>
              <a:t>//sales </a:t>
            </a:r>
            <a:r>
              <a:rPr lang="ko-KR" altLang="en-US" sz="1600">
                <a:solidFill>
                  <a:schemeClr val="tx1"/>
                </a:solidFill>
              </a:rPr>
              <a:t>요소를 추출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  </a:t>
            </a:r>
            <a:r>
              <a:rPr lang="en-US" altLang="ko-KR" sz="1600">
                <a:solidFill>
                  <a:srgbClr val="C00000"/>
                </a:solidFill>
              </a:rPr>
              <a:t>var dataSet=[] ;    </a:t>
            </a:r>
            <a:r>
              <a:rPr lang="en-US" altLang="ko-KR" sz="1600" smtClean="0">
                <a:solidFill>
                  <a:srgbClr val="C00000"/>
                </a:solidFill>
              </a:rPr>
              <a:t>                                            </a:t>
            </a:r>
            <a:r>
              <a:rPr lang="en-US" altLang="ko-KR" sz="1600" smtClean="0">
                <a:solidFill>
                  <a:schemeClr val="tx1"/>
                </a:solidFill>
              </a:rPr>
              <a:t>//</a:t>
            </a:r>
            <a:r>
              <a:rPr lang="ko-KR" altLang="en-US" sz="1600">
                <a:solidFill>
                  <a:schemeClr val="tx1"/>
                </a:solidFill>
              </a:rPr>
              <a:t>데이터를 저장할 배열을 </a:t>
            </a:r>
            <a:r>
              <a:rPr lang="ko-KR" altLang="en-US" sz="1600" smtClean="0">
                <a:solidFill>
                  <a:schemeClr val="tx1"/>
                </a:solidFill>
              </a:rPr>
              <a:t>준비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for(var i=0;i&lt;salesData.length;i++){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var d = sales[i].firstChild.nodeValue;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dataSet.push(d);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}</a:t>
            </a:r>
            <a:endParaRPr lang="en-US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038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불러오기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3240" y="981879"/>
            <a:ext cx="1119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d3.text(url  [, mimeType][, callback]) -  </a:t>
            </a:r>
            <a:r>
              <a:rPr lang="ko-KR" altLang="en-US" smtClean="0"/>
              <a:t>단순 텍스트 파일 불러오기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/>
              <a:t>단순 텍스트는 데이터 포맷 등이 아무것도 없이 순수하게 문자만 적혀 있는 파일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46664" y="1673352"/>
            <a:ext cx="9273912" cy="2423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//</a:t>
            </a:r>
            <a:r>
              <a:rPr lang="ko-KR" altLang="en-US" sz="1600">
                <a:solidFill>
                  <a:schemeClr val="tx1"/>
                </a:solidFill>
              </a:rPr>
              <a:t>빗금</a:t>
            </a:r>
            <a:r>
              <a:rPr lang="en-US" altLang="ko-KR" sz="1600">
                <a:solidFill>
                  <a:schemeClr val="tx1"/>
                </a:solidFill>
              </a:rPr>
              <a:t>(/)</a:t>
            </a:r>
            <a:r>
              <a:rPr lang="ko-KR" altLang="en-US" sz="1600">
                <a:solidFill>
                  <a:schemeClr val="tx1"/>
                </a:solidFill>
              </a:rPr>
              <a:t>으로 구분되어 있는 텍스트 파일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d3.text("mydata.txt", function(error, plainText) 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var data = plainText.split("\x0a");         </a:t>
            </a:r>
            <a:r>
              <a:rPr lang="en-US" altLang="ko-KR" sz="1600">
                <a:solidFill>
                  <a:schemeClr val="tx1"/>
                </a:solidFill>
              </a:rPr>
              <a:t>//\0x0a</a:t>
            </a:r>
            <a:r>
              <a:rPr lang="ko-KR" altLang="en-US" sz="1600">
                <a:solidFill>
                  <a:schemeClr val="tx1"/>
                </a:solidFill>
              </a:rPr>
              <a:t>는 줄바꿈 코드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  </a:t>
            </a:r>
            <a:r>
              <a:rPr lang="en-US" altLang="ko-KR" sz="1600">
                <a:solidFill>
                  <a:srgbClr val="C00000"/>
                </a:solidFill>
              </a:rPr>
              <a:t>var dataSet=[] ;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var sales  = data[0].split("/");            </a:t>
            </a:r>
            <a:r>
              <a:rPr lang="en-US" altLang="ko-KR" sz="1600">
                <a:solidFill>
                  <a:schemeClr val="tx1"/>
                </a:solidFill>
              </a:rPr>
              <a:t>//</a:t>
            </a:r>
            <a:r>
              <a:rPr lang="ko-KR" altLang="en-US" sz="1600">
                <a:solidFill>
                  <a:schemeClr val="tx1"/>
                </a:solidFill>
              </a:rPr>
              <a:t>처음 </a:t>
            </a:r>
            <a:r>
              <a:rPr lang="en-US" altLang="ko-KR" sz="1600">
                <a:solidFill>
                  <a:schemeClr val="tx1"/>
                </a:solidFill>
              </a:rPr>
              <a:t>1</a:t>
            </a:r>
            <a:r>
              <a:rPr lang="ko-KR" altLang="en-US" sz="1600">
                <a:solidFill>
                  <a:schemeClr val="tx1"/>
                </a:solidFill>
              </a:rPr>
              <a:t>줄을 </a:t>
            </a:r>
            <a:r>
              <a:rPr lang="en-US" altLang="ko-KR" sz="1600">
                <a:solidFill>
                  <a:schemeClr val="tx1"/>
                </a:solidFill>
              </a:rPr>
              <a:t>/ </a:t>
            </a:r>
            <a:r>
              <a:rPr lang="ko-KR" altLang="en-US" sz="1600">
                <a:solidFill>
                  <a:schemeClr val="tx1"/>
                </a:solidFill>
              </a:rPr>
              <a:t>구분자로 나누어 데이터를 분할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  </a:t>
            </a:r>
            <a:r>
              <a:rPr lang="en-US" altLang="ko-KR" sz="1600">
                <a:solidFill>
                  <a:srgbClr val="C00000"/>
                </a:solidFill>
              </a:rPr>
              <a:t>for(var i=1;i&lt;sales.length;i++){   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dataSet.push(sales[i]);   </a:t>
            </a:r>
            <a:r>
              <a:rPr lang="en-US" altLang="ko-KR" sz="1600" smtClean="0">
                <a:solidFill>
                  <a:srgbClr val="C00000"/>
                </a:solidFill>
              </a:rPr>
              <a:t>                 </a:t>
            </a:r>
            <a:r>
              <a:rPr lang="en-US" altLang="ko-KR" sz="1600">
                <a:solidFill>
                  <a:schemeClr val="tx1"/>
                </a:solidFill>
              </a:rPr>
              <a:t>//sales </a:t>
            </a:r>
            <a:r>
              <a:rPr lang="ko-KR" altLang="en-US" sz="1600">
                <a:solidFill>
                  <a:schemeClr val="tx1"/>
                </a:solidFill>
              </a:rPr>
              <a:t>데이터 추출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}</a:t>
            </a:r>
            <a:endParaRPr lang="en-US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24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</a:t>
            </a:r>
            <a:r>
              <a:rPr lang="ko-KR" altLang="en-US" smtClean="0"/>
              <a:t>갱신</a:t>
            </a:r>
            <a:r>
              <a:rPr lang="en-US" altLang="ko-KR" smtClean="0"/>
              <a:t>.</a:t>
            </a:r>
            <a:r>
              <a:rPr lang="ko-KR" altLang="en-US" smtClean="0"/>
              <a:t>추가</a:t>
            </a:r>
            <a:r>
              <a:rPr lang="en-US" altLang="ko-KR" smtClean="0"/>
              <a:t>.</a:t>
            </a:r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3240" y="981879"/>
            <a:ext cx="11199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D3.js</a:t>
            </a:r>
            <a:r>
              <a:rPr lang="ko-KR" altLang="en-US" smtClean="0"/>
              <a:t>는 데이터를 대응하는 요소의 </a:t>
            </a:r>
            <a:r>
              <a:rPr lang="en-US" altLang="ko-KR" smtClean="0"/>
              <a:t>__data__ </a:t>
            </a:r>
            <a:r>
              <a:rPr lang="ko-KR" altLang="en-US" smtClean="0"/>
              <a:t>속성에 넣어두고 처리를 수행합니다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d</a:t>
            </a:r>
            <a:r>
              <a:rPr lang="en-US" altLang="ko-KR" smtClean="0"/>
              <a:t>ata() – </a:t>
            </a:r>
            <a:r>
              <a:rPr lang="ko-KR" altLang="en-US" smtClean="0"/>
              <a:t>데이터셋을 대응하는 요소에 설정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d</a:t>
            </a:r>
            <a:r>
              <a:rPr lang="en-US" altLang="ko-KR" smtClean="0"/>
              <a:t>atum() – </a:t>
            </a:r>
            <a:r>
              <a:rPr lang="ko-KR" altLang="en-US" smtClean="0"/>
              <a:t>요소의 데이터를 직접 설정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46664" y="2139696"/>
            <a:ext cx="9273912" cy="22677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d3.select("#myGraph")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.selectAll("rect")         </a:t>
            </a:r>
            <a:r>
              <a:rPr lang="en-US" altLang="ko-KR" sz="1600" smtClean="0">
                <a:solidFill>
                  <a:schemeClr val="tx1"/>
                </a:solidFill>
              </a:rPr>
              <a:t>     </a:t>
            </a:r>
            <a:r>
              <a:rPr lang="en-US" altLang="ko-KR" sz="1600">
                <a:solidFill>
                  <a:schemeClr val="tx1"/>
                </a:solidFill>
              </a:rPr>
              <a:t>//rect</a:t>
            </a:r>
            <a:r>
              <a:rPr lang="ko-KR" altLang="en-US" sz="1600">
                <a:solidFill>
                  <a:schemeClr val="tx1"/>
                </a:solidFill>
              </a:rPr>
              <a:t>요소 지정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</a:t>
            </a:r>
            <a:r>
              <a:rPr lang="en-US" altLang="ko-KR" sz="1600">
                <a:solidFill>
                  <a:schemeClr val="tx1"/>
                </a:solidFill>
              </a:rPr>
              <a:t>.data([0, 0, 0, 0, 0])     </a:t>
            </a:r>
            <a:r>
              <a:rPr lang="en-US" altLang="ko-KR" sz="1600" smtClean="0">
                <a:solidFill>
                  <a:schemeClr val="tx1"/>
                </a:solidFill>
              </a:rPr>
              <a:t>     //</a:t>
            </a:r>
            <a:r>
              <a:rPr lang="ko-KR" altLang="en-US" sz="1600">
                <a:solidFill>
                  <a:schemeClr val="tx1"/>
                </a:solidFill>
              </a:rPr>
              <a:t>더미 데이터를 요소에 연결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</a:t>
            </a:r>
            <a:r>
              <a:rPr lang="en-US" altLang="ko-KR" sz="1600">
                <a:solidFill>
                  <a:schemeClr val="tx1"/>
                </a:solidFill>
              </a:rPr>
              <a:t>.enter()                   </a:t>
            </a:r>
            <a:r>
              <a:rPr lang="en-US" altLang="ko-KR" sz="1600" smtClean="0">
                <a:solidFill>
                  <a:schemeClr val="tx1"/>
                </a:solidFill>
              </a:rPr>
              <a:t>      //</a:t>
            </a:r>
            <a:r>
              <a:rPr lang="ko-KR" altLang="en-US" sz="1600">
                <a:solidFill>
                  <a:schemeClr val="tx1"/>
                </a:solidFill>
              </a:rPr>
              <a:t>데이터 개수만큼 반복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</a:t>
            </a:r>
            <a:r>
              <a:rPr lang="en-US" altLang="ko-KR" sz="1600">
                <a:solidFill>
                  <a:schemeClr val="tx1"/>
                </a:solidFill>
              </a:rPr>
              <a:t>.append("rect")            </a:t>
            </a:r>
            <a:r>
              <a:rPr lang="en-US" altLang="ko-KR" sz="1600" smtClean="0">
                <a:solidFill>
                  <a:schemeClr val="tx1"/>
                </a:solidFill>
              </a:rPr>
              <a:t>   </a:t>
            </a:r>
            <a:r>
              <a:rPr lang="en-US" altLang="ko-KR" sz="160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데이터의 개수만큼 </a:t>
            </a:r>
            <a:r>
              <a:rPr lang="en-US" altLang="ko-KR" sz="1600">
                <a:solidFill>
                  <a:schemeClr val="tx1"/>
                </a:solidFill>
              </a:rPr>
              <a:t>rect </a:t>
            </a:r>
            <a:r>
              <a:rPr lang="ko-KR" altLang="en-US" sz="1600">
                <a:solidFill>
                  <a:schemeClr val="tx1"/>
                </a:solidFill>
              </a:rPr>
              <a:t>요소가 추가됨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  </a:t>
            </a:r>
            <a:r>
              <a:rPr lang="en-US" altLang="ko-KR" sz="1600">
                <a:solidFill>
                  <a:srgbClr val="C00000"/>
                </a:solidFill>
              </a:rPr>
              <a:t>.datum(function() {          //</a:t>
            </a:r>
            <a:r>
              <a:rPr lang="ko-KR" altLang="en-US" sz="1600">
                <a:solidFill>
                  <a:srgbClr val="C00000"/>
                </a:solidFill>
              </a:rPr>
              <a:t>모든 요소에 난수 값을 연결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      </a:t>
            </a:r>
            <a:r>
              <a:rPr lang="en-US" altLang="ko-KR" sz="1600">
                <a:solidFill>
                  <a:srgbClr val="C00000"/>
                </a:solidFill>
              </a:rPr>
              <a:t>return  Math.random();   //</a:t>
            </a:r>
            <a:r>
              <a:rPr lang="ko-KR" altLang="en-US" sz="1600">
                <a:solidFill>
                  <a:srgbClr val="C00000"/>
                </a:solidFill>
              </a:rPr>
              <a:t>난수 값을 반환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    </a:t>
            </a:r>
            <a:r>
              <a:rPr lang="en-US" altLang="ko-KR" sz="1600">
                <a:solidFill>
                  <a:srgbClr val="C00000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199542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</a:t>
            </a:r>
            <a:r>
              <a:rPr lang="ko-KR" altLang="en-US" smtClean="0"/>
              <a:t>갱신</a:t>
            </a:r>
            <a:r>
              <a:rPr lang="en-US" altLang="ko-KR" smtClean="0"/>
              <a:t>.</a:t>
            </a:r>
            <a:r>
              <a:rPr lang="ko-KR" altLang="en-US" smtClean="0"/>
              <a:t>추가</a:t>
            </a:r>
            <a:r>
              <a:rPr lang="en-US" altLang="ko-KR" smtClean="0"/>
              <a:t>.</a:t>
            </a:r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3240" y="981879"/>
            <a:ext cx="111996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데이터 수에 따라 요소를 추가하려면 </a:t>
            </a:r>
            <a:r>
              <a:rPr lang="en-US" altLang="ko-KR" smtClean="0"/>
              <a:t>enter()</a:t>
            </a:r>
            <a:r>
              <a:rPr lang="ko-KR" altLang="en-US" smtClean="0"/>
              <a:t>를 사용합니다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요소를 추가하는 것은 </a:t>
            </a:r>
            <a:r>
              <a:rPr lang="en-US" altLang="ko-KR" smtClean="0"/>
              <a:t>append() – </a:t>
            </a:r>
            <a:r>
              <a:rPr lang="ko-KR" altLang="en-US" smtClean="0"/>
              <a:t>데이터의 수만큼 요소가 추가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데이터가 줄어들었을 때는 막대 그래프를 삭제하는 처리를 추가합니다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D3.js</a:t>
            </a:r>
            <a:r>
              <a:rPr lang="ko-KR" altLang="en-US" smtClean="0"/>
              <a:t>에서는 </a:t>
            </a:r>
            <a:r>
              <a:rPr lang="en-US" altLang="ko-KR" smtClean="0"/>
              <a:t>exit() </a:t>
            </a:r>
            <a:r>
              <a:rPr lang="ko-KR" altLang="en-US" smtClean="0"/>
              <a:t>를 사용하여 대응하는 데이터가 없어진 요소를 처리할 수 있습니다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exit() </a:t>
            </a:r>
            <a:r>
              <a:rPr lang="ko-KR" altLang="en-US"/>
              <a:t>메서드 자체에는 삭제 기능이 없고 이후 계속되는 메서드 체인에서 요소의 삭제 처리를 수행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실제로 요소를 삭제하는 데는 </a:t>
            </a:r>
            <a:r>
              <a:rPr lang="en-US" altLang="ko-KR" smtClean="0"/>
              <a:t>remove() </a:t>
            </a:r>
            <a:r>
              <a:rPr lang="ko-KR" altLang="en-US" smtClean="0"/>
              <a:t>메서드를 사용합니다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46664" y="3013204"/>
            <a:ext cx="9273912" cy="9875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//</a:t>
            </a:r>
            <a:r>
              <a:rPr lang="ko-KR" altLang="en-US" sz="1600">
                <a:solidFill>
                  <a:schemeClr val="tx1"/>
                </a:solidFill>
              </a:rPr>
              <a:t>데이터 수에 따라 요소를 추가하여 처리하는 패턴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표시할 요소</a:t>
            </a:r>
            <a:r>
              <a:rPr lang="en-US" altLang="ko-KR" sz="1600">
                <a:solidFill>
                  <a:srgbClr val="C00000"/>
                </a:solidFill>
              </a:rPr>
              <a:t>.selectAll(SVG </a:t>
            </a:r>
            <a:r>
              <a:rPr lang="ko-KR" altLang="en-US" sz="1600">
                <a:solidFill>
                  <a:srgbClr val="C00000"/>
                </a:solidFill>
              </a:rPr>
              <a:t>요소</a:t>
            </a:r>
            <a:r>
              <a:rPr lang="en-US" altLang="ko-KR" sz="1600">
                <a:solidFill>
                  <a:srgbClr val="C00000"/>
                </a:solidFill>
              </a:rPr>
              <a:t>).data(</a:t>
            </a:r>
            <a:r>
              <a:rPr lang="ko-KR" altLang="en-US" sz="1600">
                <a:solidFill>
                  <a:srgbClr val="C00000"/>
                </a:solidFill>
              </a:rPr>
              <a:t>데이터셋</a:t>
            </a:r>
            <a:r>
              <a:rPr lang="en-US" altLang="ko-KR" sz="1600">
                <a:solidFill>
                  <a:srgbClr val="C00000"/>
                </a:solidFill>
              </a:rPr>
              <a:t>).enter().</a:t>
            </a:r>
            <a:r>
              <a:rPr lang="en-US" altLang="ko-KR" sz="1600" smtClean="0">
                <a:solidFill>
                  <a:srgbClr val="C00000"/>
                </a:solidFill>
              </a:rPr>
              <a:t>append(SVG </a:t>
            </a:r>
            <a:r>
              <a:rPr lang="ko-KR" altLang="en-US" sz="1600" smtClean="0">
                <a:solidFill>
                  <a:srgbClr val="C00000"/>
                </a:solidFill>
              </a:rPr>
              <a:t>요소</a:t>
            </a:r>
            <a:r>
              <a:rPr lang="en-US" altLang="ko-KR" sz="1600" smtClean="0">
                <a:solidFill>
                  <a:srgbClr val="C00000"/>
                </a:solidFill>
              </a:rPr>
              <a:t>)</a:t>
            </a:r>
            <a:endParaRPr lang="en-US" altLang="ko-KR" sz="1600">
              <a:solidFill>
                <a:srgbClr val="C00000"/>
              </a:solidFill>
            </a:endParaRPr>
          </a:p>
          <a:p>
            <a:r>
              <a:rPr lang="ko-KR" altLang="en-US" sz="1600">
                <a:solidFill>
                  <a:schemeClr val="tx1"/>
                </a:solidFill>
              </a:rPr>
              <a:t>요소 등의 설정</a:t>
            </a:r>
            <a:endParaRPr lang="en-US" altLang="ko-KR" sz="1600">
              <a:solidFill>
                <a:srgbClr val="C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46664" y="4436620"/>
            <a:ext cx="9273912" cy="9875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//</a:t>
            </a:r>
            <a:r>
              <a:rPr lang="ko-KR" altLang="en-US" sz="1600" smtClean="0">
                <a:solidFill>
                  <a:schemeClr val="tx1"/>
                </a:solidFill>
              </a:rPr>
              <a:t>불필요한 요소를 삭제하는 과정</a:t>
            </a:r>
            <a:endParaRPr lang="ko-KR" altLang="en-US" sz="1600">
              <a:solidFill>
                <a:schemeClr val="tx1"/>
              </a:solidFill>
            </a:endParaRPr>
          </a:p>
          <a:p>
            <a:r>
              <a:rPr lang="ko-KR" altLang="en-US" sz="1600">
                <a:solidFill>
                  <a:srgbClr val="C00000"/>
                </a:solidFill>
              </a:rPr>
              <a:t>표시할 요소</a:t>
            </a:r>
            <a:r>
              <a:rPr lang="en-US" altLang="ko-KR" sz="1600">
                <a:solidFill>
                  <a:srgbClr val="C00000"/>
                </a:solidFill>
              </a:rPr>
              <a:t>.selectAll(SVG </a:t>
            </a:r>
            <a:r>
              <a:rPr lang="ko-KR" altLang="en-US" sz="1600">
                <a:solidFill>
                  <a:srgbClr val="C00000"/>
                </a:solidFill>
              </a:rPr>
              <a:t>요소</a:t>
            </a:r>
            <a:r>
              <a:rPr lang="en-US" altLang="ko-KR" sz="1600">
                <a:solidFill>
                  <a:srgbClr val="C00000"/>
                </a:solidFill>
              </a:rPr>
              <a:t>).data(</a:t>
            </a:r>
            <a:r>
              <a:rPr lang="ko-KR" altLang="en-US" sz="1600">
                <a:solidFill>
                  <a:srgbClr val="C00000"/>
                </a:solidFill>
              </a:rPr>
              <a:t>데이터셋</a:t>
            </a:r>
            <a:r>
              <a:rPr lang="en-US" altLang="ko-KR" sz="1600" smtClean="0">
                <a:solidFill>
                  <a:srgbClr val="C00000"/>
                </a:solidFill>
              </a:rPr>
              <a:t>).exit().remove()</a:t>
            </a:r>
            <a:endParaRPr lang="en-US" altLang="ko-KR" sz="1600">
              <a:solidFill>
                <a:srgbClr val="C00000"/>
              </a:solidFill>
            </a:endParaRPr>
          </a:p>
          <a:p>
            <a:r>
              <a:rPr lang="ko-KR" altLang="en-US" sz="1600" smtClean="0">
                <a:solidFill>
                  <a:schemeClr val="tx1"/>
                </a:solidFill>
              </a:rPr>
              <a:t> </a:t>
            </a:r>
            <a:endParaRPr lang="en-US" altLang="ko-KR" sz="16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633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세로형 막대그래프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3240" y="981879"/>
            <a:ext cx="1119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46664" y="1403860"/>
            <a:ext cx="9273912" cy="11198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//SVG</a:t>
            </a:r>
            <a:r>
              <a:rPr lang="ko-KR" altLang="en-US" sz="1600" smtClean="0">
                <a:solidFill>
                  <a:schemeClr val="tx1"/>
                </a:solidFill>
              </a:rPr>
              <a:t>의 높이로부터 데이터 값을 뺌으로써 그래프가 아래에서 위로 늘어나게 함</a:t>
            </a:r>
            <a:endParaRPr lang="ko-KR" altLang="en-US" sz="160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rgbClr val="C00000"/>
                </a:solidFill>
              </a:rPr>
              <a:t>.attr(“y”, function(d, i) 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</a:t>
            </a:r>
            <a:r>
              <a:rPr lang="en-US" altLang="ko-KR" sz="1600" smtClean="0">
                <a:solidFill>
                  <a:srgbClr val="C00000"/>
                </a:solidFill>
              </a:rPr>
              <a:t>     return  svgHeight –d ;</a:t>
            </a:r>
          </a:p>
          <a:p>
            <a:r>
              <a:rPr lang="en-US" altLang="ko-KR" sz="1600" smtClean="0">
                <a:solidFill>
                  <a:srgbClr val="C00000"/>
                </a:solidFill>
              </a:rPr>
              <a:t>}) </a:t>
            </a:r>
            <a:endParaRPr lang="en-US" altLang="ko-KR" sz="1600">
              <a:solidFill>
                <a:srgbClr val="C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46664" y="2743200"/>
            <a:ext cx="9273912" cy="19385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//</a:t>
            </a:r>
            <a:r>
              <a:rPr lang="ko-KR" altLang="en-US" sz="1600" smtClean="0">
                <a:solidFill>
                  <a:schemeClr val="tx1"/>
                </a:solidFill>
              </a:rPr>
              <a:t>세로형 </a:t>
            </a:r>
            <a:r>
              <a:rPr lang="ko-KR" altLang="en-US" sz="1600">
                <a:solidFill>
                  <a:schemeClr val="tx1"/>
                </a:solidFill>
              </a:rPr>
              <a:t>막대그래프의 텍스트 세로 </a:t>
            </a:r>
            <a:r>
              <a:rPr lang="ko-KR" altLang="en-US" sz="1600" smtClean="0">
                <a:solidFill>
                  <a:schemeClr val="tx1"/>
                </a:solidFill>
              </a:rPr>
              <a:t>쓰기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rgbClr val="C00000"/>
                </a:solidFill>
              </a:rPr>
              <a:t>.barNum 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font-size : 9pt;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text-anchor : end;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writing-mode : tb;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glyph-orientation-vertical : 0</a:t>
            </a:r>
          </a:p>
          <a:p>
            <a:r>
              <a:rPr lang="en-US" altLang="ko-KR" sz="1600" smtClean="0">
                <a:solidFill>
                  <a:srgbClr val="C00000"/>
                </a:solidFill>
              </a:rPr>
              <a:t>}</a:t>
            </a:r>
            <a:endParaRPr lang="en-US" altLang="ko-KR" sz="16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609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세로형 막대그래프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3240" y="981879"/>
            <a:ext cx="1119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46664" y="1152144"/>
            <a:ext cx="9273912" cy="2331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//</a:t>
            </a:r>
            <a:r>
              <a:rPr lang="ko-KR" altLang="en-US" sz="1600" smtClean="0">
                <a:solidFill>
                  <a:schemeClr val="tx1"/>
                </a:solidFill>
              </a:rPr>
              <a:t>눈금 </a:t>
            </a:r>
            <a:r>
              <a:rPr lang="ko-KR" altLang="en-US" sz="1600">
                <a:solidFill>
                  <a:schemeClr val="tx1"/>
                </a:solidFill>
              </a:rPr>
              <a:t>스타일 설정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.axis text 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font-family: sans-serif;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font-size: 11px;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}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.axis path, .axis line 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fill: none;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stroke: black;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46664" y="3712464"/>
            <a:ext cx="9273912" cy="64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//</a:t>
            </a:r>
            <a:r>
              <a:rPr lang="ko-KR" altLang="en-US" sz="1600" smtClean="0">
                <a:solidFill>
                  <a:schemeClr val="tx1"/>
                </a:solidFill>
              </a:rPr>
              <a:t>눈금의 표시 위치 설정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rgbClr val="C00000"/>
                </a:solidFill>
              </a:rPr>
              <a:t>. .attr("transform", "translate(30, 0)")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656" y="4630335"/>
            <a:ext cx="11199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실제로 눈금을 표시하려면 </a:t>
            </a:r>
            <a:r>
              <a:rPr lang="en-US" altLang="ko-KR" smtClean="0"/>
              <a:t>d3.svg.axis()</a:t>
            </a:r>
            <a:r>
              <a:rPr lang="ko-KR" altLang="en-US" smtClean="0"/>
              <a:t>를 사용합니다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D3.scale.linear()</a:t>
            </a:r>
            <a:r>
              <a:rPr lang="ko-KR" altLang="en-US" smtClean="0"/>
              <a:t>로 설정한 표시 범위도 </a:t>
            </a:r>
            <a:r>
              <a:rPr lang="en-US" altLang="ko-KR" smtClean="0"/>
              <a:t>d3.svg.axis()</a:t>
            </a:r>
            <a:r>
              <a:rPr lang="ko-KR" altLang="en-US" smtClean="0"/>
              <a:t>의 </a:t>
            </a:r>
            <a:r>
              <a:rPr lang="en-US" altLang="ko-KR" smtClean="0"/>
              <a:t>scale()</a:t>
            </a:r>
            <a:r>
              <a:rPr lang="ko-KR" altLang="en-US" smtClean="0"/>
              <a:t>메서드에 지정합니다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눈금의 위치를 나타내는 </a:t>
            </a:r>
            <a:r>
              <a:rPr lang="en-US" altLang="ko-KR" smtClean="0"/>
              <a:t>orient()</a:t>
            </a:r>
            <a:r>
              <a:rPr lang="ko-KR" altLang="en-US" smtClean="0"/>
              <a:t>메서드도 </a:t>
            </a:r>
            <a:r>
              <a:rPr lang="en-US" altLang="ko-KR" smtClean="0"/>
              <a:t>d3.svg.axis()</a:t>
            </a:r>
            <a:r>
              <a:rPr lang="ko-KR" altLang="en-US" smtClean="0"/>
              <a:t>에서 지정합니다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7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6895" y="980728"/>
            <a:ext cx="1119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D3.js</a:t>
            </a:r>
            <a:r>
              <a:rPr lang="ko-KR" altLang="en-US" dirty="0" smtClean="0"/>
              <a:t>의 기능 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D3.js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85703"/>
              </p:ext>
            </p:extLst>
          </p:nvPr>
        </p:nvGraphicFramePr>
        <p:xfrm>
          <a:off x="654900" y="1417320"/>
          <a:ext cx="5380140" cy="4517136"/>
        </p:xfrm>
        <a:graphic>
          <a:graphicData uri="http://schemas.openxmlformats.org/drawingml/2006/table">
            <a:tbl>
              <a:tblPr/>
              <a:tblGrid>
                <a:gridCol w="1402500"/>
                <a:gridCol w="3977640"/>
              </a:tblGrid>
              <a:tr h="3474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객체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d3 (core)</a:t>
                      </a:r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selections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 조작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Transitions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변환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애니메이션 등의 처리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arrays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배열 다루기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Math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난수와</a:t>
                      </a:r>
                      <a:r>
                        <a:rPr lang="ko-KR" altLang="en-US" sz="1600" dirty="0" smtClean="0"/>
                        <a:t> 매트릭스 계산 수행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XHR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비동기</a:t>
                      </a:r>
                      <a:r>
                        <a:rPr lang="ko-KR" altLang="en-US" sz="1600" dirty="0" smtClean="0"/>
                        <a:t> 통신 수행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외부 파일을 </a:t>
                      </a:r>
                      <a:r>
                        <a:rPr lang="ko-KR" altLang="en-US" sz="1600" dirty="0" err="1" smtClean="0"/>
                        <a:t>읽어들임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String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문자열 처리</a:t>
                      </a:r>
                      <a:r>
                        <a:rPr lang="en-US" altLang="ko-KR" sz="1600" dirty="0" smtClean="0"/>
                        <a:t>/ </a:t>
                      </a:r>
                      <a:r>
                        <a:rPr lang="ko-KR" altLang="en-US" sz="1600" dirty="0" smtClean="0"/>
                        <a:t>문자열 형식 처리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CSV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CSV </a:t>
                      </a:r>
                      <a:r>
                        <a:rPr lang="ko-KR" altLang="en-US" sz="1600" dirty="0" smtClean="0"/>
                        <a:t>데이터 경로나 형식 처리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Localization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지역화를 수행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Colors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색상 처리를 수행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Namespaces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네임스페이스 처리를 수행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Interanals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내부적인 처리를 수행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540642"/>
              </p:ext>
            </p:extLst>
          </p:nvPr>
        </p:nvGraphicFramePr>
        <p:xfrm>
          <a:off x="6375996" y="1423416"/>
          <a:ext cx="5380140" cy="1042416"/>
        </p:xfrm>
        <a:graphic>
          <a:graphicData uri="http://schemas.openxmlformats.org/drawingml/2006/table">
            <a:tbl>
              <a:tblPr/>
              <a:tblGrid>
                <a:gridCol w="1402500"/>
                <a:gridCol w="3977640"/>
              </a:tblGrid>
              <a:tr h="34747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d3.scale (Scales)</a:t>
                      </a:r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Quantitative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양적인 처리를 수행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로그 </a:t>
                      </a:r>
                      <a:r>
                        <a:rPr lang="ko-KR" altLang="en-US" sz="1600" dirty="0" err="1" smtClean="0"/>
                        <a:t>역치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Ordinal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서수 처리를 수행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56917"/>
              </p:ext>
            </p:extLst>
          </p:nvPr>
        </p:nvGraphicFramePr>
        <p:xfrm>
          <a:off x="6382092" y="2801112"/>
          <a:ext cx="5380140" cy="1389888"/>
        </p:xfrm>
        <a:graphic>
          <a:graphicData uri="http://schemas.openxmlformats.org/drawingml/2006/table">
            <a:tbl>
              <a:tblPr/>
              <a:tblGrid>
                <a:gridCol w="1402500"/>
                <a:gridCol w="3977640"/>
              </a:tblGrid>
              <a:tr h="34747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d3.svg (SVG)</a:t>
                      </a:r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Shapes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SVG</a:t>
                      </a:r>
                      <a:r>
                        <a:rPr lang="ko-KR" altLang="en-US" sz="1600" dirty="0" smtClean="0"/>
                        <a:t>에 준비된 기본 도형의 처리를 수행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Axes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축의 처리를 수행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Controls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브러시 제어를 수행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5946"/>
              </p:ext>
            </p:extLst>
          </p:nvPr>
        </p:nvGraphicFramePr>
        <p:xfrm>
          <a:off x="6406476" y="4544568"/>
          <a:ext cx="5380140" cy="1389888"/>
        </p:xfrm>
        <a:graphic>
          <a:graphicData uri="http://schemas.openxmlformats.org/drawingml/2006/table">
            <a:tbl>
              <a:tblPr/>
              <a:tblGrid>
                <a:gridCol w="1402500"/>
                <a:gridCol w="3977640"/>
              </a:tblGrid>
              <a:tr h="34747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d3.time (Time)</a:t>
                      </a:r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Formatting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날짜 형식 처리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Scales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타임스케일 처리 수행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Intervals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시간 처리를 수행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43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세로형 막대그래프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3240" y="981879"/>
            <a:ext cx="1119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46664" y="1152144"/>
            <a:ext cx="9273912" cy="1847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//</a:t>
            </a:r>
            <a:r>
              <a:rPr lang="ko-KR" altLang="en-US" sz="1600" smtClean="0">
                <a:solidFill>
                  <a:schemeClr val="tx1"/>
                </a:solidFill>
              </a:rPr>
              <a:t>수평선 표시</a:t>
            </a:r>
            <a:endParaRPr lang="ko-KR" altLang="en-US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d3.select("#myGraph")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.append("rect")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.attr("class", "axis_x")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.attr("width", 320)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.attr("height", 1)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.attr("transform", "translate("+offsetX+", "+ (svgHeight-offsetY) + ")")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46664" y="3264408"/>
            <a:ext cx="9273912" cy="16367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//</a:t>
            </a:r>
            <a:r>
              <a:rPr lang="ko-KR" altLang="en-US" sz="1600">
                <a:solidFill>
                  <a:schemeClr val="tx1"/>
                </a:solidFill>
              </a:rPr>
              <a:t>눈금 간격 </a:t>
            </a:r>
            <a:r>
              <a:rPr lang="ko-KR" altLang="en-US" sz="1600" smtClean="0">
                <a:solidFill>
                  <a:schemeClr val="tx1"/>
                </a:solidFill>
              </a:rPr>
              <a:t>지정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rgbClr val="C00000"/>
                </a:solidFill>
              </a:rPr>
              <a:t>.ticks(20)</a:t>
            </a:r>
          </a:p>
          <a:p>
            <a:r>
              <a:rPr lang="en-US" altLang="ko-KR" sz="1600" smtClean="0">
                <a:solidFill>
                  <a:srgbClr val="C00000"/>
                </a:solidFill>
              </a:rPr>
              <a:t>.tickValues([10, 20, 30, 50, 100, 150, 200])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//</a:t>
            </a:r>
            <a:r>
              <a:rPr lang="ko-KR" altLang="en-US" sz="1600" smtClean="0">
                <a:solidFill>
                  <a:schemeClr val="tx1"/>
                </a:solidFill>
              </a:rPr>
              <a:t>눈금에 표시할 숫자에 서시글 설정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rgbClr val="C00000"/>
                </a:solidFill>
              </a:rPr>
              <a:t>.tickFormat(d3.format(“.2f”)</a:t>
            </a:r>
            <a:endParaRPr lang="en-US" altLang="ko-KR" sz="160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273" y="5206406"/>
            <a:ext cx="10724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ticks() </a:t>
            </a:r>
            <a:r>
              <a:rPr lang="ko-KR" altLang="en-US" smtClean="0"/>
              <a:t>메서드를 지정하면 모두가 지정한 값과 같은 간경이 됩니다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tickValues()</a:t>
            </a:r>
            <a:r>
              <a:rPr lang="ko-KR" altLang="en-US" smtClean="0"/>
              <a:t>를 사용하여 서로 다른 눈금 간격을 표시할 수 있습니다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22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그래프에 애니메이션 효과 적용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944" y="916084"/>
            <a:ext cx="1119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46663" y="3291840"/>
            <a:ext cx="10766215" cy="3328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barElements.enter()	// </a:t>
            </a:r>
            <a:r>
              <a:rPr lang="ko-KR" altLang="en-US" sz="1600">
                <a:solidFill>
                  <a:schemeClr val="tx1"/>
                </a:solidFill>
              </a:rPr>
              <a:t>데이터 수만큼 반복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</a:t>
            </a:r>
            <a:r>
              <a:rPr lang="en-US" altLang="ko-KR" sz="1600">
                <a:solidFill>
                  <a:schemeClr val="tx1"/>
                </a:solidFill>
              </a:rPr>
              <a:t>.append("rect")	// </a:t>
            </a:r>
            <a:r>
              <a:rPr lang="ko-KR" altLang="en-US" sz="1600">
                <a:solidFill>
                  <a:schemeClr val="tx1"/>
                </a:solidFill>
              </a:rPr>
              <a:t>데이터 수만큼 </a:t>
            </a:r>
            <a:r>
              <a:rPr lang="en-US" altLang="ko-KR" sz="1600">
                <a:solidFill>
                  <a:schemeClr val="tx1"/>
                </a:solidFill>
              </a:rPr>
              <a:t>rect </a:t>
            </a:r>
            <a:r>
              <a:rPr lang="ko-KR" altLang="en-US" sz="1600">
                <a:solidFill>
                  <a:schemeClr val="tx1"/>
                </a:solidFill>
              </a:rPr>
              <a:t>요소가 추가됨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</a:t>
            </a:r>
            <a:r>
              <a:rPr lang="en-US" altLang="ko-KR" sz="1600" smtClean="0">
                <a:solidFill>
                  <a:schemeClr val="tx1"/>
                </a:solidFill>
              </a:rPr>
              <a:t>………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</a:t>
            </a:r>
            <a:r>
              <a:rPr lang="en-US" altLang="ko-KR" sz="1600">
                <a:solidFill>
                  <a:srgbClr val="C00000"/>
                </a:solidFill>
              </a:rPr>
              <a:t>.attr("y", svgHeight - offsetY)</a:t>
            </a:r>
            <a:r>
              <a:rPr lang="en-US" altLang="ko-KR" sz="1600">
                <a:solidFill>
                  <a:schemeClr val="tx1"/>
                </a:solidFill>
              </a:rPr>
              <a:t>	// </a:t>
            </a:r>
            <a:r>
              <a:rPr lang="ko-KR" altLang="en-US" sz="1600">
                <a:solidFill>
                  <a:schemeClr val="tx1"/>
                </a:solidFill>
              </a:rPr>
              <a:t>그래프 가장 아래에 좌표를 설정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	</a:t>
            </a:r>
            <a:r>
              <a:rPr lang="en-US" altLang="ko-KR" sz="160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애니메이션 처리 　여기부터 </a:t>
            </a:r>
            <a:r>
              <a:rPr lang="en-US" altLang="ko-KR" sz="1600">
                <a:solidFill>
                  <a:schemeClr val="tx1"/>
                </a:solidFill>
              </a:rPr>
              <a:t>barElements.enter() </a:t>
            </a:r>
            <a:r>
              <a:rPr lang="ko-KR" altLang="en-US" sz="1600">
                <a:solidFill>
                  <a:schemeClr val="tx1"/>
                </a:solidFill>
              </a:rPr>
              <a:t>전까지가 추가한 곳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</a:t>
            </a:r>
            <a:r>
              <a:rPr lang="en-US" altLang="ko-KR" sz="1600">
                <a:solidFill>
                  <a:srgbClr val="C00000"/>
                </a:solidFill>
              </a:rPr>
              <a:t>.transition()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.duration(3000)	// </a:t>
            </a:r>
            <a:r>
              <a:rPr lang="ko-KR" altLang="en-US" sz="1600">
                <a:solidFill>
                  <a:srgbClr val="C00000"/>
                </a:solidFill>
              </a:rPr>
              <a:t>애니메이션 시간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  </a:t>
            </a:r>
            <a:r>
              <a:rPr lang="en-US" altLang="ko-KR" sz="1600">
                <a:solidFill>
                  <a:srgbClr val="C00000"/>
                </a:solidFill>
              </a:rPr>
              <a:t>.attr("y", function(d, i){	// Y </a:t>
            </a:r>
            <a:r>
              <a:rPr lang="ko-KR" altLang="en-US" sz="1600">
                <a:solidFill>
                  <a:srgbClr val="C00000"/>
                </a:solidFill>
              </a:rPr>
              <a:t>좌표를 지정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		</a:t>
            </a:r>
            <a:r>
              <a:rPr lang="en-US" altLang="ko-KR" sz="1600">
                <a:solidFill>
                  <a:srgbClr val="C00000"/>
                </a:solidFill>
              </a:rPr>
              <a:t>return svgHeight - d - offsetY;	// Y </a:t>
            </a:r>
            <a:r>
              <a:rPr lang="ko-KR" altLang="en-US" sz="1600">
                <a:solidFill>
                  <a:srgbClr val="C00000"/>
                </a:solidFill>
              </a:rPr>
              <a:t>좌표를 계산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  </a:t>
            </a:r>
            <a:r>
              <a:rPr lang="en-US" altLang="ko-KR" sz="1600">
                <a:solidFill>
                  <a:srgbClr val="C00000"/>
                </a:solidFill>
              </a:rPr>
              <a:t>})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.attr("height", function(d</a:t>
            </a:r>
            <a:r>
              <a:rPr lang="en-US" altLang="ko-KR" sz="1600" smtClean="0">
                <a:solidFill>
                  <a:srgbClr val="C00000"/>
                </a:solidFill>
              </a:rPr>
              <a:t>,   i</a:t>
            </a:r>
            <a:r>
              <a:rPr lang="en-US" altLang="ko-KR" sz="1600">
                <a:solidFill>
                  <a:srgbClr val="C00000"/>
                </a:solidFill>
              </a:rPr>
              <a:t>){	// </a:t>
            </a:r>
            <a:r>
              <a:rPr lang="ko-KR" altLang="en-US" sz="1600">
                <a:solidFill>
                  <a:srgbClr val="C00000"/>
                </a:solidFill>
              </a:rPr>
              <a:t>넓이 설정</a:t>
            </a:r>
            <a:r>
              <a:rPr lang="en-US" altLang="ko-KR" sz="1600">
                <a:solidFill>
                  <a:srgbClr val="C00000"/>
                </a:solidFill>
              </a:rPr>
              <a:t>. 2</a:t>
            </a:r>
            <a:r>
              <a:rPr lang="ko-KR" altLang="en-US" sz="1600">
                <a:solidFill>
                  <a:srgbClr val="C00000"/>
                </a:solidFill>
              </a:rPr>
              <a:t>번째의 파라미터에 함수를 지정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		</a:t>
            </a:r>
            <a:r>
              <a:rPr lang="en-US" altLang="ko-KR" sz="1600">
                <a:solidFill>
                  <a:srgbClr val="C00000"/>
                </a:solidFill>
              </a:rPr>
              <a:t>return d;	// </a:t>
            </a:r>
            <a:r>
              <a:rPr lang="ko-KR" altLang="en-US" sz="1600">
                <a:solidFill>
                  <a:srgbClr val="C00000"/>
                </a:solidFill>
              </a:rPr>
              <a:t>데이터 값을 그대로 높이로 지정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  </a:t>
            </a:r>
            <a:r>
              <a:rPr lang="en-US" altLang="ko-KR" sz="1600">
                <a:solidFill>
                  <a:srgbClr val="C00000"/>
                </a:solidFill>
              </a:rPr>
              <a:t>})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4097" y="919554"/>
            <a:ext cx="10724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mtClean="0"/>
              <a:t>D3.js</a:t>
            </a:r>
            <a:r>
              <a:rPr lang="ko-KR" altLang="en-US" smtClean="0"/>
              <a:t>에서의 애니메이션 적용 순서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/>
              <a:t>a</a:t>
            </a:r>
            <a:r>
              <a:rPr lang="en-US" altLang="ko-KR" smtClean="0"/>
              <a:t>ttr(), style()</a:t>
            </a:r>
            <a:r>
              <a:rPr lang="ko-KR" altLang="en-US" smtClean="0"/>
              <a:t>로 애니메이션 시작 시의 값을 설정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/>
              <a:t>t</a:t>
            </a:r>
            <a:r>
              <a:rPr lang="en-US" altLang="ko-KR" smtClean="0"/>
              <a:t>ransition() </a:t>
            </a:r>
            <a:r>
              <a:rPr lang="ko-KR" altLang="en-US" smtClean="0"/>
              <a:t>다음에 </a:t>
            </a:r>
            <a:r>
              <a:rPr lang="en-US" altLang="ko-KR" smtClean="0"/>
              <a:t>attr(), style()</a:t>
            </a:r>
            <a:r>
              <a:rPr lang="ko-KR" altLang="en-US" smtClean="0"/>
              <a:t>로 애니메이션 종료 시의 값을 설정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018142"/>
              </p:ext>
            </p:extLst>
          </p:nvPr>
        </p:nvGraphicFramePr>
        <p:xfrm>
          <a:off x="1237068" y="1962912"/>
          <a:ext cx="7321716" cy="1042416"/>
        </p:xfrm>
        <a:graphic>
          <a:graphicData uri="http://schemas.openxmlformats.org/drawingml/2006/table">
            <a:tbl>
              <a:tblPr/>
              <a:tblGrid>
                <a:gridCol w="3462948"/>
                <a:gridCol w="3858768"/>
              </a:tblGrid>
              <a:tr h="3474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애니메이션 시간 설정 메서드 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duration(</a:t>
                      </a:r>
                      <a:r>
                        <a:rPr lang="ko-KR" altLang="en-US" sz="1600" smtClean="0"/>
                        <a:t>밀리초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애니메이션 시작에서 종료까지의 시간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delay(</a:t>
                      </a:r>
                      <a:r>
                        <a:rPr lang="ko-KR" altLang="en-US" sz="1600" smtClean="0"/>
                        <a:t>밀리초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애니메이션 시작까지 대기 시간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767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그래프에 애니메이션 효과 적용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944" y="916084"/>
            <a:ext cx="1119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7207" y="1106424"/>
            <a:ext cx="10766215" cy="1216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 //delay() </a:t>
            </a:r>
            <a:r>
              <a:rPr lang="ko-KR" altLang="en-US" sz="1600">
                <a:solidFill>
                  <a:schemeClr val="tx1"/>
                </a:solidFill>
              </a:rPr>
              <a:t>메서드에 함수를 지정하여 애니메이션 시작까지의 대기 시간을 조절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.delay(function(d, i) { 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 return  i * 100;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} </a:t>
            </a:r>
            <a:r>
              <a:rPr lang="en-US" altLang="ko-KR" sz="1600" smtClean="0">
                <a:solidFill>
                  <a:srgbClr val="C00000"/>
                </a:solidFill>
              </a:rPr>
              <a:t>)</a:t>
            </a:r>
            <a:endParaRPr lang="en-US" altLang="ko-KR" sz="16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89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마우스 이벤트로 그래프에 변화 주기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944" y="916084"/>
            <a:ext cx="1119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4097" y="919554"/>
            <a:ext cx="1072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mtClean="0"/>
              <a:t>D3.js</a:t>
            </a:r>
            <a:r>
              <a:rPr lang="ko-KR" altLang="en-US" smtClean="0"/>
              <a:t>에서 이벤트를 추가하려면 </a:t>
            </a:r>
            <a:r>
              <a:rPr lang="en-US" altLang="ko-KR" smtClean="0"/>
              <a:t>on()</a:t>
            </a:r>
            <a:r>
              <a:rPr lang="ko-KR" altLang="en-US" smtClean="0"/>
              <a:t>를 사용</a:t>
            </a:r>
            <a:r>
              <a:rPr lang="en-US" altLang="ko-KR" smtClean="0"/>
              <a:t> 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390376"/>
              </p:ext>
            </p:extLst>
          </p:nvPr>
        </p:nvGraphicFramePr>
        <p:xfrm>
          <a:off x="798156" y="1452687"/>
          <a:ext cx="7321716" cy="3474720"/>
        </p:xfrm>
        <a:graphic>
          <a:graphicData uri="http://schemas.openxmlformats.org/drawingml/2006/table">
            <a:tbl>
              <a:tblPr/>
              <a:tblGrid>
                <a:gridCol w="3462948"/>
                <a:gridCol w="3858768"/>
              </a:tblGrid>
              <a:tr h="347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on()</a:t>
                      </a:r>
                      <a:r>
                        <a:rPr lang="ko-KR" altLang="en-US" sz="1600" smtClean="0"/>
                        <a:t>에</a:t>
                      </a:r>
                      <a:r>
                        <a:rPr lang="en-US" altLang="ko-KR" sz="1600" baseline="0" smtClean="0"/>
                        <a:t> </a:t>
                      </a:r>
                      <a:r>
                        <a:rPr lang="ko-KR" altLang="en-US" sz="1600" baseline="0" smtClean="0"/>
                        <a:t>설정할 수 있는 주요 이벤트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click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 클릭이벤트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dbclick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 더블클릭 이벤트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mouseover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마우스를 올렸을 때의 이벤트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mouseout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마우스가 나갔을 때의 이벤트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mousemove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마우스를 이동했을 때의 이벤트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keydown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키를 눌렀을 때의 이벤트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keyup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키에서 손을 뗐을 때의 이벤트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change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내용 변화 이벤트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load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읽기 완료 이벤트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64368" y="5166360"/>
            <a:ext cx="10766215" cy="1216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</a:rPr>
              <a:t>//</a:t>
            </a:r>
            <a:r>
              <a:rPr lang="ko-KR" altLang="en-US" sz="1600" smtClean="0">
                <a:solidFill>
                  <a:schemeClr val="tx1"/>
                </a:solidFill>
              </a:rPr>
              <a:t>마우스 커서가 올라갔을 때에 막대의 색을 빨간색으로 변경</a:t>
            </a:r>
            <a:endParaRPr lang="ko-KR" altLang="en-US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rgbClr val="C00000"/>
                </a:solidFill>
              </a:rPr>
              <a:t>.on("mouseover", function() 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d3.select(this).style("fill", "red")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})</a:t>
            </a:r>
          </a:p>
        </p:txBody>
      </p:sp>
    </p:spTree>
    <p:extLst>
      <p:ext uri="{BB962C8B-B14F-4D97-AF65-F5344CB8AC3E}">
        <p14:creationId xmlns:p14="http://schemas.microsoft.com/office/powerpoint/2010/main" val="31263614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원 그래프와 파이 차트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944" y="916084"/>
            <a:ext cx="1119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4097" y="919554"/>
            <a:ext cx="10724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원그래프 </a:t>
            </a:r>
            <a:r>
              <a:rPr lang="en-US" altLang="ko-KR" smtClean="0"/>
              <a:t>– </a:t>
            </a:r>
            <a:r>
              <a:rPr lang="ko-KR" altLang="en-US" smtClean="0"/>
              <a:t>상품의 점유율을 파악할 때 사용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원 그래프의 표시에는 </a:t>
            </a:r>
            <a:r>
              <a:rPr lang="en-US" altLang="ko-KR" smtClean="0"/>
              <a:t>D3.js</a:t>
            </a:r>
            <a:r>
              <a:rPr lang="ko-KR" altLang="en-US" smtClean="0"/>
              <a:t>에 준비된 레이아웃 기능를 사용</a:t>
            </a:r>
            <a:r>
              <a:rPr lang="en-US" altLang="ko-KR" smtClean="0"/>
              <a:t> 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36265"/>
              </p:ext>
            </p:extLst>
          </p:nvPr>
        </p:nvGraphicFramePr>
        <p:xfrm>
          <a:off x="843876" y="1827591"/>
          <a:ext cx="7321716" cy="4169664"/>
        </p:xfrm>
        <a:graphic>
          <a:graphicData uri="http://schemas.openxmlformats.org/drawingml/2006/table">
            <a:tbl>
              <a:tblPr/>
              <a:tblGrid>
                <a:gridCol w="3462948"/>
                <a:gridCol w="3858768"/>
              </a:tblGrid>
              <a:tr h="347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D3.js</a:t>
                      </a:r>
                      <a:r>
                        <a:rPr lang="ko-KR" altLang="en-US" sz="1600" smtClean="0"/>
                        <a:t>의 레이아웃 기능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Chord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코드 레이아웃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Cluster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클라우드 레이아웃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Force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역학</a:t>
                      </a:r>
                      <a:r>
                        <a:rPr lang="en-US" altLang="ko-KR" sz="1600" smtClean="0"/>
                        <a:t>/</a:t>
                      </a:r>
                      <a:r>
                        <a:rPr lang="ko-KR" altLang="en-US" sz="1600" smtClean="0"/>
                        <a:t>포스 레이아웃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Hierarchy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계층화 레이아웃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Histogram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히스토그램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도수분포표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Pack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팩 레이아웃</a:t>
                      </a:r>
                      <a:r>
                        <a:rPr lang="en-US" altLang="ko-KR" sz="1600" smtClean="0"/>
                        <a:t>(Heierarchy</a:t>
                      </a:r>
                      <a:r>
                        <a:rPr lang="ko-KR" altLang="en-US" sz="1600" smtClean="0"/>
                        <a:t>의 일종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Partition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파티션 레이아웃</a:t>
                      </a:r>
                      <a:r>
                        <a:rPr lang="en-US" altLang="ko-KR" sz="1600" smtClean="0"/>
                        <a:t>(Heierarchy</a:t>
                      </a:r>
                      <a:r>
                        <a:rPr lang="ko-KR" altLang="en-US" sz="1600" smtClean="0"/>
                        <a:t>의 일종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Pie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원 레이아웃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Stack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누적 레이아웃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Tree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트리 레이아웃</a:t>
                      </a:r>
                      <a:r>
                        <a:rPr lang="en-US" altLang="ko-KR" sz="1600" smtClean="0"/>
                        <a:t>(Heierarchy</a:t>
                      </a:r>
                      <a:r>
                        <a:rPr lang="ko-KR" altLang="en-US" sz="1600" smtClean="0"/>
                        <a:t>의 일종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Treemap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트리맵 레이아웃</a:t>
                      </a:r>
                      <a:r>
                        <a:rPr lang="en-US" altLang="ko-KR" sz="1600" smtClean="0"/>
                        <a:t>(Heierarchy</a:t>
                      </a:r>
                      <a:r>
                        <a:rPr lang="ko-KR" altLang="en-US" sz="1600" smtClean="0"/>
                        <a:t>의 일종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2482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원 그래프와 파이 차트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944" y="916084"/>
            <a:ext cx="1119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2513" y="1211190"/>
            <a:ext cx="10496499" cy="4371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var svgWidth = 320;	// SVG </a:t>
            </a:r>
            <a:r>
              <a:rPr lang="ko-KR" altLang="en-US" sz="1600">
                <a:solidFill>
                  <a:schemeClr val="tx1"/>
                </a:solidFill>
              </a:rPr>
              <a:t>요소의 넓이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var svgHeight = 240;	// SVG </a:t>
            </a:r>
            <a:r>
              <a:rPr lang="ko-KR" altLang="en-US" sz="1600">
                <a:solidFill>
                  <a:schemeClr val="tx1"/>
                </a:solidFill>
              </a:rPr>
              <a:t>요소의 높이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var dataSet = [50, 30, 12, 5, 3];	// </a:t>
            </a:r>
            <a:r>
              <a:rPr lang="ko-KR" altLang="en-US" sz="1600">
                <a:solidFill>
                  <a:schemeClr val="tx1"/>
                </a:solidFill>
              </a:rPr>
              <a:t>데이터셋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  <a:r>
              <a:rPr lang="ko-KR" altLang="en-US" sz="1600">
                <a:solidFill>
                  <a:schemeClr val="tx1"/>
                </a:solidFill>
              </a:rPr>
              <a:t>비율을 나타냄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원 그래프의 좌표값을 계산하는 메서드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var pie = d3.layout.pie()	</a:t>
            </a:r>
            <a:r>
              <a:rPr lang="en-US" altLang="ko-KR" sz="160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원 그래프 레이아웃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원 그래프의 외경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내경 설정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var arc = d3.svg.arc().innerRadius(0).outerRadius(100);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원 그래프 그리기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var pieElements = d3.select("#myGraph")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.selectAll("path")	</a:t>
            </a:r>
            <a:r>
              <a:rPr lang="en-US" altLang="ko-KR" sz="1600" smtClean="0">
                <a:solidFill>
                  <a:srgbClr val="C00000"/>
                </a:solidFill>
              </a:rPr>
              <a:t>  	</a:t>
            </a:r>
            <a:r>
              <a:rPr lang="en-US" altLang="ko-KR" sz="1600" smtClean="0">
                <a:solidFill>
                  <a:schemeClr val="tx1"/>
                </a:solidFill>
              </a:rPr>
              <a:t>// </a:t>
            </a:r>
            <a:r>
              <a:rPr lang="en-US" altLang="ko-KR" sz="1600">
                <a:solidFill>
                  <a:schemeClr val="tx1"/>
                </a:solidFill>
              </a:rPr>
              <a:t>path </a:t>
            </a:r>
            <a:r>
              <a:rPr lang="ko-KR" altLang="en-US" sz="1600">
                <a:solidFill>
                  <a:schemeClr val="tx1"/>
                </a:solidFill>
              </a:rPr>
              <a:t>요소 지정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  </a:t>
            </a:r>
            <a:r>
              <a:rPr lang="en-US" altLang="ko-KR" sz="1600">
                <a:solidFill>
                  <a:srgbClr val="C00000"/>
                </a:solidFill>
              </a:rPr>
              <a:t>.data(pie(dataSet))	</a:t>
            </a:r>
            <a:r>
              <a:rPr lang="en-US" altLang="ko-KR" sz="1600" smtClean="0">
                <a:solidFill>
                  <a:srgbClr val="C00000"/>
                </a:solidFill>
              </a:rPr>
              <a:t>	</a:t>
            </a:r>
            <a:r>
              <a:rPr lang="en-US" altLang="ko-KR" sz="1600" smtClean="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데이터를 요소에 연결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데이터 추가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pieElements.enter()	</a:t>
            </a:r>
            <a:r>
              <a:rPr lang="en-US" altLang="ko-KR" sz="1600" smtClean="0">
                <a:solidFill>
                  <a:srgbClr val="C00000"/>
                </a:solidFill>
              </a:rPr>
              <a:t>	</a:t>
            </a:r>
            <a:r>
              <a:rPr lang="en-US" altLang="ko-KR" sz="1600" smtClean="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데이터 수만큼 반복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  </a:t>
            </a:r>
            <a:r>
              <a:rPr lang="en-US" altLang="ko-KR" sz="1600">
                <a:solidFill>
                  <a:srgbClr val="C00000"/>
                </a:solidFill>
              </a:rPr>
              <a:t>.append("path")	</a:t>
            </a:r>
            <a:r>
              <a:rPr lang="en-US" altLang="ko-KR" sz="1600" smtClean="0">
                <a:solidFill>
                  <a:srgbClr val="C00000"/>
                </a:solidFill>
              </a:rPr>
              <a:t>	</a:t>
            </a:r>
            <a:r>
              <a:rPr lang="en-US" altLang="ko-KR" sz="1600" smtClean="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데이터의 수만큼 </a:t>
            </a:r>
            <a:r>
              <a:rPr lang="en-US" altLang="ko-KR" sz="1600">
                <a:solidFill>
                  <a:schemeClr val="tx1"/>
                </a:solidFill>
              </a:rPr>
              <a:t>path </a:t>
            </a:r>
            <a:r>
              <a:rPr lang="ko-KR" altLang="en-US" sz="1600">
                <a:solidFill>
                  <a:schemeClr val="tx1"/>
                </a:solidFill>
              </a:rPr>
              <a:t>요소가 추가됨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  </a:t>
            </a:r>
            <a:r>
              <a:rPr lang="en-US" altLang="ko-KR" sz="1600">
                <a:solidFill>
                  <a:srgbClr val="C00000"/>
                </a:solidFill>
              </a:rPr>
              <a:t>.attr("class", "pie")	</a:t>
            </a:r>
            <a:r>
              <a:rPr lang="en-US" altLang="ko-KR" sz="1600" smtClean="0">
                <a:solidFill>
                  <a:srgbClr val="C00000"/>
                </a:solidFill>
              </a:rPr>
              <a:t>	</a:t>
            </a:r>
            <a:r>
              <a:rPr lang="en-US" altLang="ko-KR" sz="1600" smtClean="0">
                <a:solidFill>
                  <a:schemeClr val="tx1"/>
                </a:solidFill>
              </a:rPr>
              <a:t>// </a:t>
            </a:r>
            <a:r>
              <a:rPr lang="en-US" altLang="ko-KR" sz="1600">
                <a:solidFill>
                  <a:schemeClr val="tx1"/>
                </a:solidFill>
              </a:rPr>
              <a:t>CSS </a:t>
            </a:r>
            <a:r>
              <a:rPr lang="ko-KR" altLang="en-US" sz="1600">
                <a:solidFill>
                  <a:schemeClr val="tx1"/>
                </a:solidFill>
              </a:rPr>
              <a:t>클래스 설정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  </a:t>
            </a:r>
            <a:r>
              <a:rPr lang="en-US" altLang="ko-KR" sz="1600">
                <a:solidFill>
                  <a:srgbClr val="C00000"/>
                </a:solidFill>
              </a:rPr>
              <a:t>.attr("d", arc)	</a:t>
            </a:r>
            <a:r>
              <a:rPr lang="en-US" altLang="ko-KR" sz="1600" smtClean="0">
                <a:solidFill>
                  <a:srgbClr val="C00000"/>
                </a:solidFill>
              </a:rPr>
              <a:t>	</a:t>
            </a:r>
            <a:r>
              <a:rPr lang="en-US" altLang="ko-KR" sz="1600" smtClean="0">
                <a:solidFill>
                  <a:schemeClr val="tx1"/>
                </a:solidFill>
              </a:rPr>
              <a:t>//</a:t>
            </a:r>
            <a:r>
              <a:rPr lang="ko-KR" altLang="en-US" sz="1600">
                <a:solidFill>
                  <a:schemeClr val="tx1"/>
                </a:solidFill>
              </a:rPr>
              <a:t>부채꼴 지정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  </a:t>
            </a:r>
            <a:r>
              <a:rPr lang="en-US" altLang="ko-KR" sz="1600">
                <a:solidFill>
                  <a:srgbClr val="C00000"/>
                </a:solidFill>
              </a:rPr>
              <a:t>.attr("transform", "translate("+svgWidth/2+", "+svgHeight/2+")")   </a:t>
            </a:r>
            <a:r>
              <a:rPr lang="en-US" altLang="ko-KR" sz="1600" smtClean="0">
                <a:solidFill>
                  <a:srgbClr val="C00000"/>
                </a:solidFill>
              </a:rPr>
              <a:t>	 </a:t>
            </a:r>
            <a:r>
              <a:rPr lang="en-US" altLang="ko-KR" sz="160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원 그래프의 중심으로 </a:t>
            </a:r>
            <a:r>
              <a:rPr lang="ko-KR" altLang="en-US" sz="1600" smtClean="0">
                <a:solidFill>
                  <a:schemeClr val="tx1"/>
                </a:solidFill>
              </a:rPr>
              <a:t>함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797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원 그래프와 파이 차트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944" y="916084"/>
            <a:ext cx="1119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4097" y="919554"/>
            <a:ext cx="1072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부채꼴에 표시할 색을 배열에 입력해두고 데이터의 순서에 따라 배열의 </a:t>
            </a:r>
            <a:r>
              <a:rPr lang="ko-KR" altLang="en-US"/>
              <a:t>색</a:t>
            </a:r>
            <a:r>
              <a:rPr lang="ko-KR" altLang="en-US" smtClean="0"/>
              <a:t>을 반환사용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51204" y="1471557"/>
            <a:ext cx="10496499" cy="9241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rgbClr val="C00000"/>
                </a:solidFill>
              </a:rPr>
              <a:t>.style("fill", function(d, i){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		return ["red", "orange", "yellow", "cyan", "#3f3"][i];	</a:t>
            </a:r>
            <a:r>
              <a:rPr lang="en-US" altLang="ko-KR" sz="160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배열 안의 색을 반환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	</a:t>
            </a:r>
            <a:r>
              <a:rPr lang="en-US" altLang="ko-KR" sz="1600">
                <a:solidFill>
                  <a:srgbClr val="C00000"/>
                </a:solidFill>
              </a:rPr>
              <a:t>})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944" y="2663010"/>
            <a:ext cx="10724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기본색 </a:t>
            </a:r>
            <a:r>
              <a:rPr lang="en-US" altLang="ko-KR" smtClean="0"/>
              <a:t>10</a:t>
            </a:r>
            <a:r>
              <a:rPr lang="ko-KR" altLang="en-US" smtClean="0"/>
              <a:t>색  </a:t>
            </a:r>
            <a:r>
              <a:rPr lang="en-US" altLang="ko-KR" smtClean="0"/>
              <a:t>: d3.scale.category10()</a:t>
            </a:r>
            <a:r>
              <a:rPr lang="ko-KR" altLang="en-US" smtClean="0"/>
              <a:t>을 사용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기본색 </a:t>
            </a:r>
            <a:r>
              <a:rPr lang="en-US" altLang="ko-KR" smtClean="0"/>
              <a:t>20</a:t>
            </a:r>
            <a:r>
              <a:rPr lang="ko-KR" altLang="en-US" smtClean="0"/>
              <a:t>색 </a:t>
            </a:r>
            <a:r>
              <a:rPr lang="en-US" altLang="ko-KR" smtClean="0"/>
              <a:t>: d3.scale.category20() , d3.scale.category20b() 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75004" y="3690501"/>
            <a:ext cx="10496499" cy="16404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rgbClr val="C00000"/>
                </a:solidFill>
              </a:rPr>
              <a:t>var color = d3.scale.category10();  </a:t>
            </a:r>
            <a:r>
              <a:rPr lang="en-US" altLang="ko-KR" sz="1600" smtClean="0">
                <a:solidFill>
                  <a:srgbClr val="C00000"/>
                </a:solidFill>
              </a:rPr>
              <a:t>	</a:t>
            </a:r>
            <a:r>
              <a:rPr lang="en-US" altLang="ko-KR" sz="1600" smtClean="0">
                <a:solidFill>
                  <a:schemeClr val="tx1"/>
                </a:solidFill>
              </a:rPr>
              <a:t>// </a:t>
            </a:r>
            <a:r>
              <a:rPr lang="en-US" altLang="ko-KR" sz="1600">
                <a:solidFill>
                  <a:schemeClr val="tx1"/>
                </a:solidFill>
              </a:rPr>
              <a:t>D3.js</a:t>
            </a:r>
            <a:r>
              <a:rPr lang="ko-KR" altLang="en-US" sz="1600">
                <a:solidFill>
                  <a:schemeClr val="tx1"/>
                </a:solidFill>
              </a:rPr>
              <a:t>가 준비한 표준 </a:t>
            </a:r>
            <a:r>
              <a:rPr lang="en-US" altLang="ko-KR" sz="1600">
                <a:solidFill>
                  <a:schemeClr val="tx1"/>
                </a:solidFill>
              </a:rPr>
              <a:t>10</a:t>
            </a:r>
            <a:r>
              <a:rPr lang="ko-KR" altLang="en-US" sz="1600">
                <a:solidFill>
                  <a:schemeClr val="tx1"/>
                </a:solidFill>
              </a:rPr>
              <a:t>색을 </a:t>
            </a:r>
            <a:r>
              <a:rPr lang="ko-KR" altLang="en-US" sz="1600" smtClean="0">
                <a:solidFill>
                  <a:schemeClr val="tx1"/>
                </a:solidFill>
              </a:rPr>
              <a:t>지정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rgbClr val="C00000"/>
                </a:solidFill>
              </a:rPr>
              <a:t>….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.style("fill", function(d, i){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		return color(i);	</a:t>
            </a:r>
            <a:r>
              <a:rPr lang="en-US" altLang="ko-KR" sz="160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표준 </a:t>
            </a:r>
            <a:r>
              <a:rPr lang="en-US" altLang="ko-KR" sz="1600">
                <a:solidFill>
                  <a:schemeClr val="tx1"/>
                </a:solidFill>
              </a:rPr>
              <a:t>10</a:t>
            </a:r>
            <a:r>
              <a:rPr lang="ko-KR" altLang="en-US" sz="1600">
                <a:solidFill>
                  <a:schemeClr val="tx1"/>
                </a:solidFill>
              </a:rPr>
              <a:t>색 중 색을 반환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	</a:t>
            </a:r>
            <a:r>
              <a:rPr lang="en-US" altLang="ko-KR" sz="1600" smtClean="0">
                <a:solidFill>
                  <a:srgbClr val="C00000"/>
                </a:solidFill>
              </a:rPr>
              <a:t>})</a:t>
            </a:r>
            <a:endParaRPr lang="ko-KR" altLang="en-US" sz="16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1437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원 그래프와 파이 차트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944" y="916084"/>
            <a:ext cx="1119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4097" y="919554"/>
            <a:ext cx="10724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원 그래프 애니메이션 표시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부채꼴 계산을 위해 </a:t>
            </a:r>
            <a:r>
              <a:rPr lang="en-US" altLang="ko-KR" smtClean="0"/>
              <a:t>attrTween()</a:t>
            </a:r>
            <a:r>
              <a:rPr lang="ko-KR" altLang="en-US" smtClean="0"/>
              <a:t>과 </a:t>
            </a:r>
            <a:r>
              <a:rPr lang="en-US" altLang="ko-KR" smtClean="0"/>
              <a:t>interpolate() </a:t>
            </a:r>
            <a:r>
              <a:rPr lang="ko-KR" altLang="en-US" smtClean="0"/>
              <a:t>메서드 제공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51204" y="1562416"/>
            <a:ext cx="10496499" cy="5112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rgbClr val="C00000"/>
                </a:solidFill>
              </a:rPr>
              <a:t>. pieElements.enter()	</a:t>
            </a:r>
            <a:r>
              <a:rPr lang="en-US" altLang="ko-KR" sz="160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데이터 수만큼 반복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  </a:t>
            </a:r>
            <a:r>
              <a:rPr lang="en-US" altLang="ko-KR" sz="1600">
                <a:solidFill>
                  <a:srgbClr val="C00000"/>
                </a:solidFill>
              </a:rPr>
              <a:t>.append("path")	</a:t>
            </a:r>
            <a:r>
              <a:rPr lang="en-US" altLang="ko-KR" sz="1600" smtClean="0">
                <a:solidFill>
                  <a:srgbClr val="C00000"/>
                </a:solidFill>
              </a:rPr>
              <a:t>	</a:t>
            </a:r>
            <a:r>
              <a:rPr lang="en-US" altLang="ko-KR" sz="1600" smtClean="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데이터의 수만큼 </a:t>
            </a:r>
            <a:r>
              <a:rPr lang="en-US" altLang="ko-KR" sz="1600">
                <a:solidFill>
                  <a:schemeClr val="tx1"/>
                </a:solidFill>
              </a:rPr>
              <a:t>path </a:t>
            </a:r>
            <a:r>
              <a:rPr lang="ko-KR" altLang="en-US" sz="1600">
                <a:solidFill>
                  <a:schemeClr val="tx1"/>
                </a:solidFill>
              </a:rPr>
              <a:t>요소가 추가됨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  </a:t>
            </a:r>
            <a:r>
              <a:rPr lang="en-US" altLang="ko-KR" sz="1600">
                <a:solidFill>
                  <a:srgbClr val="C00000"/>
                </a:solidFill>
              </a:rPr>
              <a:t>.attr("class", "pie")	</a:t>
            </a:r>
            <a:r>
              <a:rPr lang="en-US" altLang="ko-KR" sz="1600" smtClean="0">
                <a:solidFill>
                  <a:srgbClr val="C00000"/>
                </a:solidFill>
              </a:rPr>
              <a:t>	</a:t>
            </a:r>
            <a:r>
              <a:rPr lang="en-US" altLang="ko-KR" sz="1600" smtClean="0">
                <a:solidFill>
                  <a:schemeClr val="tx1"/>
                </a:solidFill>
              </a:rPr>
              <a:t>// </a:t>
            </a:r>
            <a:r>
              <a:rPr lang="en-US" altLang="ko-KR" sz="1600">
                <a:solidFill>
                  <a:schemeClr val="tx1"/>
                </a:solidFill>
              </a:rPr>
              <a:t>CSS </a:t>
            </a:r>
            <a:r>
              <a:rPr lang="ko-KR" altLang="en-US" sz="1600">
                <a:solidFill>
                  <a:schemeClr val="tx1"/>
                </a:solidFill>
              </a:rPr>
              <a:t>클래스 설정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  </a:t>
            </a:r>
            <a:r>
              <a:rPr lang="en-US" altLang="ko-KR" sz="1600">
                <a:solidFill>
                  <a:srgbClr val="C00000"/>
                </a:solidFill>
              </a:rPr>
              <a:t>.attr("transform", "translate("+svgWidth/2+", "+svgHeight/2+")")    </a:t>
            </a:r>
            <a:r>
              <a:rPr lang="en-US" altLang="ko-KR" sz="1600" smtClean="0">
                <a:solidFill>
                  <a:srgbClr val="C00000"/>
                </a:solidFill>
              </a:rPr>
              <a:t>	</a:t>
            </a:r>
            <a:r>
              <a:rPr lang="en-US" altLang="ko-KR" sz="1600" smtClean="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원 그래프의 중심으로 함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  </a:t>
            </a:r>
            <a:r>
              <a:rPr lang="en-US" altLang="ko-KR" sz="1600">
                <a:solidFill>
                  <a:srgbClr val="C00000"/>
                </a:solidFill>
              </a:rPr>
              <a:t>.style("fill", function(d, i){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		return color(i);	</a:t>
            </a:r>
            <a:r>
              <a:rPr lang="en-US" altLang="ko-KR" sz="1600" smtClean="0">
                <a:solidFill>
                  <a:srgbClr val="C00000"/>
                </a:solidFill>
              </a:rPr>
              <a:t>	</a:t>
            </a:r>
            <a:r>
              <a:rPr lang="en-US" altLang="ko-KR" sz="1600" smtClean="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표준 </a:t>
            </a:r>
            <a:r>
              <a:rPr lang="en-US" altLang="ko-KR" sz="1600">
                <a:solidFill>
                  <a:schemeClr val="tx1"/>
                </a:solidFill>
              </a:rPr>
              <a:t>10</a:t>
            </a:r>
            <a:r>
              <a:rPr lang="ko-KR" altLang="en-US" sz="1600">
                <a:solidFill>
                  <a:schemeClr val="tx1"/>
                </a:solidFill>
              </a:rPr>
              <a:t>색 중 색을 반환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	</a:t>
            </a:r>
            <a:r>
              <a:rPr lang="en-US" altLang="ko-KR" sz="1600">
                <a:solidFill>
                  <a:srgbClr val="C00000"/>
                </a:solidFill>
              </a:rPr>
              <a:t>})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.transition()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.duration(1000)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.delay(function(d,i){   </a:t>
            </a:r>
            <a:r>
              <a:rPr lang="en-US" altLang="ko-KR" sz="1600" smtClean="0">
                <a:solidFill>
                  <a:srgbClr val="C00000"/>
                </a:solidFill>
              </a:rPr>
              <a:t>		</a:t>
            </a:r>
            <a:r>
              <a:rPr lang="en-US" altLang="ko-KR" sz="1600" smtClean="0">
                <a:solidFill>
                  <a:schemeClr val="tx1"/>
                </a:solidFill>
              </a:rPr>
              <a:t>// </a:t>
            </a:r>
            <a:r>
              <a:rPr lang="ko-KR" altLang="en-US" sz="1600" smtClean="0">
                <a:solidFill>
                  <a:schemeClr val="tx1"/>
                </a:solidFill>
              </a:rPr>
              <a:t>각 부채꼴을 시간 차를 두어 표시</a:t>
            </a:r>
            <a:endParaRPr lang="ko-KR" altLang="en-US" sz="1600">
              <a:solidFill>
                <a:schemeClr val="tx1"/>
              </a:solidFill>
            </a:endParaRPr>
          </a:p>
          <a:p>
            <a:r>
              <a:rPr lang="ko-KR" altLang="en-US" sz="1600">
                <a:solidFill>
                  <a:srgbClr val="C00000"/>
                </a:solidFill>
              </a:rPr>
              <a:t>		</a:t>
            </a:r>
            <a:r>
              <a:rPr lang="en-US" altLang="ko-KR" sz="1600">
                <a:solidFill>
                  <a:srgbClr val="C00000"/>
                </a:solidFill>
              </a:rPr>
              <a:t>return i*1000;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	})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.attrTween("d", function(d, i){	</a:t>
            </a:r>
            <a:r>
              <a:rPr lang="en-US" altLang="ko-KR" sz="1600" smtClean="0">
                <a:solidFill>
                  <a:srgbClr val="C00000"/>
                </a:solidFill>
              </a:rPr>
              <a:t>	</a:t>
            </a:r>
            <a:r>
              <a:rPr lang="en-US" altLang="ko-KR" sz="1600" smtClean="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보간 처리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	</a:t>
            </a:r>
            <a:r>
              <a:rPr lang="en-US" altLang="ko-KR" sz="1600">
                <a:solidFill>
                  <a:srgbClr val="C00000"/>
                </a:solidFill>
              </a:rPr>
              <a:t>var interpolate = d3.interpolate</a:t>
            </a:r>
            <a:r>
              <a:rPr lang="en-US" altLang="ko-KR" sz="1600" smtClean="0">
                <a:solidFill>
                  <a:srgbClr val="C00000"/>
                </a:solidFill>
              </a:rPr>
              <a:t>(           </a:t>
            </a:r>
            <a:r>
              <a:rPr lang="en-US" altLang="ko-KR" sz="1600" smtClean="0">
                <a:solidFill>
                  <a:schemeClr val="tx1"/>
                </a:solidFill>
              </a:rPr>
              <a:t>//</a:t>
            </a:r>
            <a:r>
              <a:rPr lang="ko-KR" altLang="en-US" sz="1600" smtClean="0">
                <a:solidFill>
                  <a:schemeClr val="tx1"/>
                </a:solidFill>
              </a:rPr>
              <a:t>각각의 부채꼴의 각도에 따라 처리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rgbClr val="C00000"/>
                </a:solidFill>
              </a:rPr>
              <a:t>	{ startAngle : d.startAngle, endAngle : d.startAngle }, </a:t>
            </a:r>
            <a:r>
              <a:rPr lang="en-US" altLang="ko-KR" sz="1600" smtClean="0">
                <a:solidFill>
                  <a:srgbClr val="C00000"/>
                </a:solidFill>
              </a:rPr>
              <a:t>	</a:t>
            </a:r>
            <a:r>
              <a:rPr lang="en-US" altLang="ko-KR" sz="1600" smtClean="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각 부분의 시작 각도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	</a:t>
            </a:r>
            <a:r>
              <a:rPr lang="en-US" altLang="ko-KR" sz="1600">
                <a:solidFill>
                  <a:srgbClr val="C00000"/>
                </a:solidFill>
              </a:rPr>
              <a:t>{ startAngle : d.startAngle, endAngle : d.endAngle }    </a:t>
            </a:r>
            <a:r>
              <a:rPr lang="en-US" altLang="ko-KR" sz="1600" smtClean="0">
                <a:solidFill>
                  <a:srgbClr val="C00000"/>
                </a:solidFill>
              </a:rPr>
              <a:t>	</a:t>
            </a:r>
            <a:r>
              <a:rPr lang="en-US" altLang="ko-KR" sz="1600" smtClean="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각 부분의 종료 각도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       	 </a:t>
            </a:r>
            <a:r>
              <a:rPr lang="en-US" altLang="ko-KR" sz="1600">
                <a:solidFill>
                  <a:srgbClr val="C00000"/>
                </a:solidFill>
              </a:rPr>
              <a:t>);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	return function(t){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		return arc(interpolate(t)); </a:t>
            </a:r>
            <a:r>
              <a:rPr lang="en-US" altLang="ko-KR" sz="1600" smtClean="0">
                <a:solidFill>
                  <a:srgbClr val="C00000"/>
                </a:solidFill>
              </a:rPr>
              <a:t>		</a:t>
            </a:r>
            <a:r>
              <a:rPr lang="en-US" altLang="ko-KR" sz="1600" smtClean="0">
                <a:solidFill>
                  <a:schemeClr val="tx1"/>
                </a:solidFill>
              </a:rPr>
              <a:t>// </a:t>
            </a:r>
            <a:r>
              <a:rPr lang="ko-KR" altLang="en-US" sz="1600" smtClean="0">
                <a:solidFill>
                  <a:schemeClr val="tx1"/>
                </a:solidFill>
              </a:rPr>
              <a:t>좌표 값을  구함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시간에 </a:t>
            </a:r>
            <a:r>
              <a:rPr lang="ko-KR" altLang="en-US" sz="1600">
                <a:solidFill>
                  <a:schemeClr val="tx1"/>
                </a:solidFill>
              </a:rPr>
              <a:t>따라 처리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	</a:t>
            </a:r>
            <a:r>
              <a:rPr lang="en-US" altLang="ko-KR" sz="1600">
                <a:solidFill>
                  <a:srgbClr val="C00000"/>
                </a:solidFill>
              </a:rPr>
              <a:t>}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})</a:t>
            </a:r>
            <a:endParaRPr lang="ko-KR" altLang="en-US" sz="16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3642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원 그래프와 파이 차트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944" y="916084"/>
            <a:ext cx="1119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4097" y="919554"/>
            <a:ext cx="10724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mtClean="0"/>
              <a:t>D3.js</a:t>
            </a:r>
            <a:r>
              <a:rPr lang="ko-KR" altLang="en-US" smtClean="0"/>
              <a:t>의 애니메이션에서 움직임을 표시하려면 </a:t>
            </a:r>
            <a:r>
              <a:rPr lang="en-US" altLang="ko-KR" smtClean="0"/>
              <a:t>ease() </a:t>
            </a:r>
            <a:r>
              <a:rPr lang="ko-KR" altLang="en-US" smtClean="0"/>
              <a:t>메서드를 사용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직선적인 움직임으로 표현하려면 </a:t>
            </a:r>
            <a:r>
              <a:rPr lang="en-US" altLang="ko-KR" smtClean="0"/>
              <a:t>ease(“linear”)</a:t>
            </a:r>
            <a:r>
              <a:rPr lang="ko-KR" altLang="en-US" smtClean="0"/>
              <a:t>를</a:t>
            </a:r>
            <a:r>
              <a:rPr lang="en-US" altLang="ko-KR" smtClean="0"/>
              <a:t> transition() </a:t>
            </a:r>
            <a:r>
              <a:rPr lang="ko-KR" altLang="en-US" smtClean="0"/>
              <a:t>다음에 지정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움직임을 지정하는 문자열 뒤에 계속해서 </a:t>
            </a:r>
            <a:r>
              <a:rPr lang="en-US" altLang="ko-KR" smtClean="0"/>
              <a:t>–</a:t>
            </a:r>
            <a:r>
              <a:rPr lang="ko-KR" altLang="en-US" smtClean="0"/>
              <a:t>로 구분하여 </a:t>
            </a:r>
            <a:r>
              <a:rPr lang="en-US" altLang="ko-KR" smtClean="0"/>
              <a:t>in</a:t>
            </a:r>
            <a:r>
              <a:rPr lang="ko-KR" altLang="en-US" smtClean="0"/>
              <a:t>이나 </a:t>
            </a:r>
            <a:r>
              <a:rPr lang="en-US" altLang="ko-KR" smtClean="0"/>
              <a:t>out-in </a:t>
            </a:r>
            <a:r>
              <a:rPr lang="ko-KR" altLang="en-US" smtClean="0"/>
              <a:t>등의 문자열을 추가하면 움직임의 가속 상태를 변경 할 수 있습니다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d</a:t>
            </a:r>
            <a:r>
              <a:rPr lang="en-US" altLang="ko-KR" smtClean="0"/>
              <a:t>3.sum() – </a:t>
            </a:r>
            <a:r>
              <a:rPr lang="ko-KR" altLang="en-US" smtClean="0"/>
              <a:t>배열 안의 합계를  반환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c</a:t>
            </a:r>
            <a:r>
              <a:rPr lang="en-US" altLang="ko-KR" smtClean="0"/>
              <a:t>entroid() -  </a:t>
            </a:r>
            <a:r>
              <a:rPr lang="ko-KR" altLang="en-US" smtClean="0"/>
              <a:t>도형의 좌표값을 이용하여 중심</a:t>
            </a:r>
            <a:r>
              <a:rPr lang="en-US" altLang="ko-KR" smtClean="0"/>
              <a:t>(</a:t>
            </a:r>
            <a:r>
              <a:rPr lang="ko-KR" altLang="en-US" smtClean="0"/>
              <a:t>무게중심</a:t>
            </a:r>
            <a:r>
              <a:rPr lang="en-US" altLang="ko-KR" smtClean="0"/>
              <a:t>)</a:t>
            </a:r>
            <a:r>
              <a:rPr lang="ko-KR" altLang="en-US" smtClean="0"/>
              <a:t>을</a:t>
            </a:r>
            <a:r>
              <a:rPr lang="en-US" altLang="ko-KR" smtClean="0"/>
              <a:t> </a:t>
            </a:r>
            <a:r>
              <a:rPr lang="ko-KR" altLang="en-US" smtClean="0"/>
              <a:t>계산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7455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꺽은</a:t>
            </a:r>
            <a:r>
              <a:rPr lang="ko-KR" altLang="en-US"/>
              <a:t>선</a:t>
            </a:r>
            <a:r>
              <a:rPr lang="ko-KR" altLang="en-US" smtClean="0"/>
              <a:t> 그래프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944" y="916084"/>
            <a:ext cx="1119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4097" y="919554"/>
            <a:ext cx="10724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mtClean="0"/>
              <a:t>SVG</a:t>
            </a:r>
            <a:r>
              <a:rPr lang="ko-KR" altLang="en-US" smtClean="0"/>
              <a:t>의 연속선을 사용합니다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5004" y="1565885"/>
            <a:ext cx="10496499" cy="44051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rgbClr val="C00000"/>
                </a:solidFill>
              </a:rPr>
              <a:t>var svgWidth = 320;	</a:t>
            </a:r>
            <a:r>
              <a:rPr lang="en-US" altLang="ko-KR" sz="1600" smtClean="0">
                <a:solidFill>
                  <a:srgbClr val="C00000"/>
                </a:solidFill>
              </a:rPr>
              <a:t>	</a:t>
            </a:r>
            <a:r>
              <a:rPr lang="en-US" altLang="ko-KR" sz="1600" smtClean="0">
                <a:solidFill>
                  <a:schemeClr val="tx1"/>
                </a:solidFill>
              </a:rPr>
              <a:t>// </a:t>
            </a:r>
            <a:r>
              <a:rPr lang="en-US" altLang="ko-KR" sz="1600">
                <a:solidFill>
                  <a:schemeClr val="tx1"/>
                </a:solidFill>
              </a:rPr>
              <a:t>SVG </a:t>
            </a:r>
            <a:r>
              <a:rPr lang="ko-KR" altLang="en-US" sz="1600">
                <a:solidFill>
                  <a:schemeClr val="tx1"/>
                </a:solidFill>
              </a:rPr>
              <a:t>요소의 넓이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var svgHeight = 240;	</a:t>
            </a:r>
            <a:r>
              <a:rPr lang="en-US" altLang="ko-KR" sz="1600" smtClean="0">
                <a:solidFill>
                  <a:srgbClr val="C00000"/>
                </a:solidFill>
              </a:rPr>
              <a:t>	</a:t>
            </a:r>
            <a:r>
              <a:rPr lang="en-US" altLang="ko-KR" sz="1600" smtClean="0">
                <a:solidFill>
                  <a:schemeClr val="tx1"/>
                </a:solidFill>
              </a:rPr>
              <a:t>// </a:t>
            </a:r>
            <a:r>
              <a:rPr lang="en-US" altLang="ko-KR" sz="1600">
                <a:solidFill>
                  <a:schemeClr val="tx1"/>
                </a:solidFill>
              </a:rPr>
              <a:t>SVG </a:t>
            </a:r>
            <a:r>
              <a:rPr lang="ko-KR" altLang="en-US" sz="1600">
                <a:solidFill>
                  <a:schemeClr val="tx1"/>
                </a:solidFill>
              </a:rPr>
              <a:t>요소의 높이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var dataSet = [10, 47, 65, 8, 64, 99, 75, 22, 63, 80];	</a:t>
            </a:r>
            <a:r>
              <a:rPr lang="en-US" altLang="ko-KR" sz="160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데이터셋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var margin = svgWidth/(dataSet.length - 1);	</a:t>
            </a:r>
            <a:r>
              <a:rPr lang="en-US" altLang="ko-KR" sz="1600" smtClean="0">
                <a:solidFill>
                  <a:srgbClr val="C00000"/>
                </a:solidFill>
              </a:rPr>
              <a:t>	</a:t>
            </a:r>
            <a:r>
              <a:rPr lang="en-US" altLang="ko-KR" sz="1600" smtClean="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꺾은선 그래프의 간격 계산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꺾은선 그래프의 좌표를 계산하는 메서드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var line = d3.svg.line()	</a:t>
            </a:r>
            <a:r>
              <a:rPr lang="en-US" altLang="ko-KR" sz="1600" smtClean="0">
                <a:solidFill>
                  <a:srgbClr val="C00000"/>
                </a:solidFill>
              </a:rPr>
              <a:t>		</a:t>
            </a:r>
            <a:r>
              <a:rPr lang="en-US" altLang="ko-KR" sz="1600" smtClean="0">
                <a:solidFill>
                  <a:schemeClr val="tx1"/>
                </a:solidFill>
              </a:rPr>
              <a:t>// </a:t>
            </a:r>
            <a:r>
              <a:rPr lang="en-US" altLang="ko-KR" sz="1600">
                <a:solidFill>
                  <a:schemeClr val="tx1"/>
                </a:solidFill>
              </a:rPr>
              <a:t>svg</a:t>
            </a:r>
            <a:r>
              <a:rPr lang="ko-KR" altLang="en-US" sz="1600">
                <a:solidFill>
                  <a:schemeClr val="tx1"/>
                </a:solidFill>
              </a:rPr>
              <a:t>의 선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	</a:t>
            </a:r>
            <a:r>
              <a:rPr lang="en-US" altLang="ko-KR" sz="1600">
                <a:solidFill>
                  <a:srgbClr val="C00000"/>
                </a:solidFill>
              </a:rPr>
              <a:t>.x(function(d, i){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		return i * margin;	</a:t>
            </a:r>
            <a:r>
              <a:rPr lang="en-US" altLang="ko-KR" sz="1600" smtClean="0">
                <a:solidFill>
                  <a:srgbClr val="C00000"/>
                </a:solidFill>
              </a:rPr>
              <a:t>	</a:t>
            </a:r>
            <a:r>
              <a:rPr lang="en-US" altLang="ko-KR" sz="1600" smtClean="0">
                <a:solidFill>
                  <a:schemeClr val="tx1"/>
                </a:solidFill>
              </a:rPr>
              <a:t>// </a:t>
            </a:r>
            <a:r>
              <a:rPr lang="en-US" altLang="ko-KR" sz="1600">
                <a:solidFill>
                  <a:schemeClr val="tx1"/>
                </a:solidFill>
              </a:rPr>
              <a:t>X </a:t>
            </a:r>
            <a:r>
              <a:rPr lang="ko-KR" altLang="en-US" sz="1600">
                <a:solidFill>
                  <a:schemeClr val="tx1"/>
                </a:solidFill>
              </a:rPr>
              <a:t>좌표는 표시 순서</a:t>
            </a:r>
            <a:r>
              <a:rPr lang="en-US" altLang="ko-KR" sz="1600">
                <a:solidFill>
                  <a:schemeClr val="tx1"/>
                </a:solidFill>
              </a:rPr>
              <a:t>×</a:t>
            </a:r>
            <a:r>
              <a:rPr lang="ko-KR" altLang="en-US" sz="1600">
                <a:solidFill>
                  <a:schemeClr val="tx1"/>
                </a:solidFill>
              </a:rPr>
              <a:t>간격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	</a:t>
            </a:r>
            <a:r>
              <a:rPr lang="en-US" altLang="ko-KR" sz="1600">
                <a:solidFill>
                  <a:srgbClr val="C00000"/>
                </a:solidFill>
              </a:rPr>
              <a:t>})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	.y(function(d, i){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		return svgHeight - d;	</a:t>
            </a:r>
            <a:r>
              <a:rPr lang="en-US" altLang="ko-KR" sz="160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데이터로부터 </a:t>
            </a:r>
            <a:r>
              <a:rPr lang="en-US" altLang="ko-KR" sz="1600">
                <a:solidFill>
                  <a:schemeClr val="tx1"/>
                </a:solidFill>
              </a:rPr>
              <a:t>Y </a:t>
            </a:r>
            <a:r>
              <a:rPr lang="ko-KR" altLang="en-US" sz="1600">
                <a:solidFill>
                  <a:schemeClr val="tx1"/>
                </a:solidFill>
              </a:rPr>
              <a:t>좌표 빼기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	</a:t>
            </a:r>
            <a:r>
              <a:rPr lang="en-US" altLang="ko-KR" sz="1600">
                <a:solidFill>
                  <a:srgbClr val="C00000"/>
                </a:solidFill>
              </a:rPr>
              <a:t>})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꺾은선 그래프 그리기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var lineElements = d3.select("#myGraph")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	.append("path")	</a:t>
            </a:r>
            <a:r>
              <a:rPr lang="en-US" altLang="ko-KR" sz="1600" smtClean="0">
                <a:solidFill>
                  <a:srgbClr val="C00000"/>
                </a:solidFill>
              </a:rPr>
              <a:t>	</a:t>
            </a:r>
            <a:r>
              <a:rPr lang="en-US" altLang="ko-KR" sz="1600" smtClean="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데이터 수만큼 </a:t>
            </a:r>
            <a:r>
              <a:rPr lang="en-US" altLang="ko-KR" sz="1600">
                <a:solidFill>
                  <a:schemeClr val="tx1"/>
                </a:solidFill>
              </a:rPr>
              <a:t>path </a:t>
            </a:r>
            <a:r>
              <a:rPr lang="ko-KR" altLang="en-US" sz="1600">
                <a:solidFill>
                  <a:schemeClr val="tx1"/>
                </a:solidFill>
              </a:rPr>
              <a:t>요소가 추가됨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	</a:t>
            </a:r>
            <a:r>
              <a:rPr lang="en-US" altLang="ko-KR" sz="1600">
                <a:solidFill>
                  <a:srgbClr val="C00000"/>
                </a:solidFill>
              </a:rPr>
              <a:t>.attr("class", "line")	</a:t>
            </a:r>
            <a:r>
              <a:rPr lang="en-US" altLang="ko-KR" sz="1600" smtClean="0">
                <a:solidFill>
                  <a:srgbClr val="C00000"/>
                </a:solidFill>
              </a:rPr>
              <a:t>	</a:t>
            </a:r>
            <a:r>
              <a:rPr lang="en-US" altLang="ko-KR" sz="1600" smtClean="0">
                <a:solidFill>
                  <a:schemeClr val="tx1"/>
                </a:solidFill>
              </a:rPr>
              <a:t>// </a:t>
            </a:r>
            <a:r>
              <a:rPr lang="en-US" altLang="ko-KR" sz="1600">
                <a:solidFill>
                  <a:schemeClr val="tx1"/>
                </a:solidFill>
              </a:rPr>
              <a:t>CSS </a:t>
            </a:r>
            <a:r>
              <a:rPr lang="ko-KR" altLang="en-US" sz="1600">
                <a:solidFill>
                  <a:schemeClr val="tx1"/>
                </a:solidFill>
              </a:rPr>
              <a:t>클래스 지정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	</a:t>
            </a:r>
            <a:r>
              <a:rPr lang="en-US" altLang="ko-KR" sz="1600">
                <a:solidFill>
                  <a:srgbClr val="C00000"/>
                </a:solidFill>
              </a:rPr>
              <a:t>.attr("d", line(dataSet))	</a:t>
            </a:r>
            <a:r>
              <a:rPr lang="en-US" altLang="ko-KR" sz="1600">
                <a:solidFill>
                  <a:schemeClr val="tx1"/>
                </a:solidFill>
              </a:rPr>
              <a:t>//</a:t>
            </a:r>
            <a:r>
              <a:rPr lang="ko-KR" altLang="en-US" sz="1600">
                <a:solidFill>
                  <a:schemeClr val="tx1"/>
                </a:solidFill>
              </a:rPr>
              <a:t>연속선 지정</a:t>
            </a:r>
          </a:p>
        </p:txBody>
      </p:sp>
    </p:spTree>
    <p:extLst>
      <p:ext uri="{BB962C8B-B14F-4D97-AF65-F5344CB8AC3E}">
        <p14:creationId xmlns:p14="http://schemas.microsoft.com/office/powerpoint/2010/main" val="167058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6895" y="980728"/>
            <a:ext cx="1119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D3.js</a:t>
            </a:r>
            <a:r>
              <a:rPr lang="ko-KR" altLang="en-US" dirty="0" smtClean="0"/>
              <a:t>의 기능 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D3.js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171301"/>
              </p:ext>
            </p:extLst>
          </p:nvPr>
        </p:nvGraphicFramePr>
        <p:xfrm>
          <a:off x="654900" y="1417320"/>
          <a:ext cx="5380140" cy="4864608"/>
        </p:xfrm>
        <a:graphic>
          <a:graphicData uri="http://schemas.openxmlformats.org/drawingml/2006/table">
            <a:tbl>
              <a:tblPr/>
              <a:tblGrid>
                <a:gridCol w="1402500"/>
                <a:gridCol w="3977640"/>
              </a:tblGrid>
              <a:tr h="3474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객체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d3.layout (Layout)</a:t>
                      </a:r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Bundle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번들 레이아웃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Chord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코드 레이아웃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Cluster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클러스터 레이아웃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Force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역학</a:t>
                      </a:r>
                      <a:r>
                        <a:rPr lang="en-US" altLang="ko-KR" sz="1600" dirty="0" smtClean="0"/>
                        <a:t>/ </a:t>
                      </a:r>
                      <a:r>
                        <a:rPr lang="ko-KR" altLang="en-US" sz="1600" dirty="0" err="1" smtClean="0"/>
                        <a:t>포스</a:t>
                      </a:r>
                      <a:r>
                        <a:rPr lang="ko-KR" altLang="en-US" sz="1600" dirty="0" smtClean="0"/>
                        <a:t> 레이아웃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Hierarchy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계층화 레이아웃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Histogram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도수분포표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히스토그램 레이아웃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Pack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팩 레이아웃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Partition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파티션 레이아웃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Pie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원 레이아웃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Stack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누적 레이아웃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Tree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트리 레이아웃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Treemap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트리맵</a:t>
                      </a:r>
                      <a:r>
                        <a:rPr lang="ko-KR" altLang="en-US" sz="1600" dirty="0" smtClean="0"/>
                        <a:t> 레이아웃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786241"/>
              </p:ext>
            </p:extLst>
          </p:nvPr>
        </p:nvGraphicFramePr>
        <p:xfrm>
          <a:off x="6375996" y="1423416"/>
          <a:ext cx="5380140" cy="1389888"/>
        </p:xfrm>
        <a:graphic>
          <a:graphicData uri="http://schemas.openxmlformats.org/drawingml/2006/table">
            <a:tbl>
              <a:tblPr/>
              <a:tblGrid>
                <a:gridCol w="1402500"/>
                <a:gridCol w="3977640"/>
              </a:tblGrid>
              <a:tr h="34747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d3.geo (Geography)</a:t>
                      </a:r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Paths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패스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Projections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 투영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Stream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스트림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81996"/>
              </p:ext>
            </p:extLst>
          </p:nvPr>
        </p:nvGraphicFramePr>
        <p:xfrm>
          <a:off x="6372948" y="3166872"/>
          <a:ext cx="5380140" cy="1737360"/>
        </p:xfrm>
        <a:graphic>
          <a:graphicData uri="http://schemas.openxmlformats.org/drawingml/2006/table">
            <a:tbl>
              <a:tblPr/>
              <a:tblGrid>
                <a:gridCol w="1402500"/>
                <a:gridCol w="3977640"/>
              </a:tblGrid>
              <a:tr h="34747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d3.geom (Geometry)</a:t>
                      </a:r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Voronoi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보로노이</a:t>
                      </a:r>
                      <a:r>
                        <a:rPr lang="ko-KR" altLang="en-US" sz="1600" dirty="0" smtClean="0"/>
                        <a:t> 그림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Quadtree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4</a:t>
                      </a:r>
                      <a:r>
                        <a:rPr lang="ko-KR" altLang="en-US" sz="1600" dirty="0" smtClean="0"/>
                        <a:t>분 트리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Polygon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폴리곤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Hull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외피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584782"/>
              </p:ext>
            </p:extLst>
          </p:nvPr>
        </p:nvGraphicFramePr>
        <p:xfrm>
          <a:off x="6415620" y="5257800"/>
          <a:ext cx="5380140" cy="1042416"/>
        </p:xfrm>
        <a:graphic>
          <a:graphicData uri="http://schemas.openxmlformats.org/drawingml/2006/table">
            <a:tbl>
              <a:tblPr/>
              <a:tblGrid>
                <a:gridCol w="1402500"/>
                <a:gridCol w="3977640"/>
              </a:tblGrid>
              <a:tr h="34747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d3.behavior (Behavior)</a:t>
                      </a:r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Drag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 드래그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Zoom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 확대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0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꺽은</a:t>
            </a:r>
            <a:r>
              <a:rPr lang="ko-KR" altLang="en-US"/>
              <a:t>선</a:t>
            </a:r>
            <a:r>
              <a:rPr lang="ko-KR" altLang="en-US" smtClean="0"/>
              <a:t> 그래프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944" y="916084"/>
            <a:ext cx="1119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4097" y="919554"/>
            <a:ext cx="10724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데이터셋의 데이터로부터 좌표를 반환하도록 하려면 </a:t>
            </a:r>
            <a:r>
              <a:rPr lang="en-US" altLang="ko-KR" smtClean="0"/>
              <a:t>x(), y()</a:t>
            </a:r>
            <a:r>
              <a:rPr lang="ko-KR" altLang="en-US" smtClean="0"/>
              <a:t>에 함수를 지정합니다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drawGraph() – </a:t>
            </a:r>
            <a:r>
              <a:rPr lang="ko-KR" altLang="en-US" smtClean="0"/>
              <a:t>여러 개의 꺽은선 그래프 표시 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drawScale() – </a:t>
            </a:r>
            <a:r>
              <a:rPr lang="ko-KR" altLang="en-US" smtClean="0"/>
              <a:t>눈금을 표시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5004" y="2093581"/>
            <a:ext cx="10496499" cy="2202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rgbClr val="C00000"/>
                </a:solidFill>
              </a:rPr>
              <a:t>var dataSet1 = [10, 47, 65, 8, 64, 99, 75, 22, 63, 80];	</a:t>
            </a:r>
            <a:r>
              <a:rPr lang="en-US" altLang="ko-KR" sz="160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데이터셋</a:t>
            </a:r>
            <a:r>
              <a:rPr lang="en-US" altLang="ko-KR" sz="1600">
                <a:solidFill>
                  <a:schemeClr val="tx1"/>
                </a:solidFill>
              </a:rPr>
              <a:t>1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var dataSet2 = [90, 77, 55, 48, 64, 90, 85, 42, 13, 40];	</a:t>
            </a:r>
            <a:r>
              <a:rPr lang="en-US" altLang="ko-KR" sz="160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데이터셋</a:t>
            </a:r>
            <a:r>
              <a:rPr lang="en-US" altLang="ko-KR" sz="1600">
                <a:solidFill>
                  <a:schemeClr val="tx1"/>
                </a:solidFill>
              </a:rPr>
              <a:t>2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var dataSet3 = [50, 27, 45, 58, 84, 70, 45, 22, 30, 90];	</a:t>
            </a:r>
            <a:r>
              <a:rPr lang="en-US" altLang="ko-KR" sz="160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데이터셋</a:t>
            </a:r>
            <a:r>
              <a:rPr lang="en-US" altLang="ko-KR" sz="1600">
                <a:solidFill>
                  <a:schemeClr val="tx1"/>
                </a:solidFill>
              </a:rPr>
              <a:t>3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var margin = svgWidth /(dataSet1.length - 1);	</a:t>
            </a:r>
            <a:r>
              <a:rPr lang="en-US" altLang="ko-KR" sz="160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꺾은선 그래프의 간격 계산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drawGraph(dataSet1, "itemA");	</a:t>
            </a:r>
            <a:r>
              <a:rPr lang="en-US" altLang="ko-KR" sz="1600" smtClean="0">
                <a:solidFill>
                  <a:srgbClr val="C00000"/>
                </a:solidFill>
              </a:rPr>
              <a:t>	</a:t>
            </a:r>
            <a:r>
              <a:rPr lang="en-US" altLang="ko-KR" sz="1600" smtClean="0">
                <a:solidFill>
                  <a:schemeClr val="tx1"/>
                </a:solidFill>
              </a:rPr>
              <a:t>// </a:t>
            </a:r>
            <a:r>
              <a:rPr lang="en-US" altLang="ko-KR" sz="1600">
                <a:solidFill>
                  <a:schemeClr val="tx1"/>
                </a:solidFill>
              </a:rPr>
              <a:t>itemA</a:t>
            </a:r>
            <a:r>
              <a:rPr lang="ko-KR" altLang="en-US" sz="1600">
                <a:solidFill>
                  <a:schemeClr val="tx1"/>
                </a:solidFill>
              </a:rPr>
              <a:t>의 꺾은선 그래프 표시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drawGraph(dataSet2, "itemB");	</a:t>
            </a:r>
            <a:r>
              <a:rPr lang="en-US" altLang="ko-KR" sz="1600" smtClean="0">
                <a:solidFill>
                  <a:srgbClr val="C00000"/>
                </a:solidFill>
              </a:rPr>
              <a:t>	</a:t>
            </a:r>
            <a:r>
              <a:rPr lang="en-US" altLang="ko-KR" sz="1600" smtClean="0">
                <a:solidFill>
                  <a:schemeClr val="tx1"/>
                </a:solidFill>
              </a:rPr>
              <a:t>// </a:t>
            </a:r>
            <a:r>
              <a:rPr lang="en-US" altLang="ko-KR" sz="1600">
                <a:solidFill>
                  <a:schemeClr val="tx1"/>
                </a:solidFill>
              </a:rPr>
              <a:t>itemB</a:t>
            </a:r>
            <a:r>
              <a:rPr lang="ko-KR" altLang="en-US" sz="1600">
                <a:solidFill>
                  <a:schemeClr val="tx1"/>
                </a:solidFill>
              </a:rPr>
              <a:t>의 꺾은선 그래프 표시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drawGraph(dataSet3, "itemC");	</a:t>
            </a:r>
            <a:r>
              <a:rPr lang="en-US" altLang="ko-KR" sz="1600" smtClean="0">
                <a:solidFill>
                  <a:srgbClr val="C00000"/>
                </a:solidFill>
              </a:rPr>
              <a:t>	</a:t>
            </a:r>
            <a:r>
              <a:rPr lang="en-US" altLang="ko-KR" sz="1600" smtClean="0">
                <a:solidFill>
                  <a:schemeClr val="tx1"/>
                </a:solidFill>
              </a:rPr>
              <a:t>// </a:t>
            </a:r>
            <a:r>
              <a:rPr lang="en-US" altLang="ko-KR" sz="1600">
                <a:solidFill>
                  <a:schemeClr val="tx1"/>
                </a:solidFill>
              </a:rPr>
              <a:t>itemB</a:t>
            </a:r>
            <a:r>
              <a:rPr lang="ko-KR" altLang="en-US" sz="1600">
                <a:solidFill>
                  <a:schemeClr val="tx1"/>
                </a:solidFill>
              </a:rPr>
              <a:t>의 꺾은선 그래프 표시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drawScale();	</a:t>
            </a:r>
            <a:r>
              <a:rPr lang="en-US" altLang="ko-KR" sz="1600" smtClean="0">
                <a:solidFill>
                  <a:srgbClr val="C00000"/>
                </a:solidFill>
              </a:rPr>
              <a:t>			</a:t>
            </a:r>
            <a:r>
              <a:rPr lang="en-US" altLang="ko-KR" sz="1600" smtClean="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눈금 표시</a:t>
            </a:r>
          </a:p>
        </p:txBody>
      </p:sp>
    </p:spTree>
    <p:extLst>
      <p:ext uri="{BB962C8B-B14F-4D97-AF65-F5344CB8AC3E}">
        <p14:creationId xmlns:p14="http://schemas.microsoft.com/office/powerpoint/2010/main" val="1039475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꺽은</a:t>
            </a:r>
            <a:r>
              <a:rPr lang="ko-KR" altLang="en-US"/>
              <a:t>선</a:t>
            </a:r>
            <a:r>
              <a:rPr lang="ko-KR" altLang="en-US" smtClean="0"/>
              <a:t> 그래프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944" y="916084"/>
            <a:ext cx="1119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4097" y="919554"/>
            <a:ext cx="1072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꺽은선 그래프를 직선</a:t>
            </a:r>
            <a:r>
              <a:rPr lang="en-US" altLang="ko-KR" smtClean="0"/>
              <a:t>, </a:t>
            </a:r>
            <a:r>
              <a:rPr lang="ko-KR" altLang="en-US" smtClean="0"/>
              <a:t>곡선</a:t>
            </a:r>
            <a:r>
              <a:rPr lang="en-US" altLang="ko-KR" smtClean="0"/>
              <a:t>, </a:t>
            </a:r>
            <a:r>
              <a:rPr lang="ko-KR" altLang="en-US" smtClean="0"/>
              <a:t>계단 모양으로 표시</a:t>
            </a:r>
            <a:endParaRPr lang="en-US" altLang="ko-KR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49327"/>
              </p:ext>
            </p:extLst>
          </p:nvPr>
        </p:nvGraphicFramePr>
        <p:xfrm>
          <a:off x="843875" y="1470975"/>
          <a:ext cx="10686707" cy="4864608"/>
        </p:xfrm>
        <a:graphic>
          <a:graphicData uri="http://schemas.openxmlformats.org/drawingml/2006/table">
            <a:tbl>
              <a:tblPr/>
              <a:tblGrid>
                <a:gridCol w="1890181"/>
                <a:gridCol w="8796526"/>
              </a:tblGrid>
              <a:tr h="3474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보간 방법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linear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직선적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양끝이 열림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linear-closed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직선적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양끝이 닫힘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step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계단 모양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step-before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계단 모양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원점에서 최초 데이터를 표시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step-after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계단 모양</a:t>
                      </a:r>
                      <a:r>
                        <a:rPr lang="en-US" altLang="ko-KR" sz="1600" smtClean="0"/>
                        <a:t>(x </a:t>
                      </a:r>
                      <a:r>
                        <a:rPr lang="ko-KR" altLang="en-US" sz="1600" smtClean="0"/>
                        <a:t>좌표의 </a:t>
                      </a:r>
                      <a:r>
                        <a:rPr lang="en-US" altLang="ko-KR" sz="1600" smtClean="0"/>
                        <a:t>0 </a:t>
                      </a:r>
                      <a:r>
                        <a:rPr lang="ko-KR" altLang="en-US" sz="1600" smtClean="0"/>
                        <a:t>위치부터 시작하여 다음 값에 최초 데이터를 표시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basis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B </a:t>
                      </a:r>
                      <a:r>
                        <a:rPr lang="ko-KR" altLang="en-US" sz="1600" smtClean="0"/>
                        <a:t>스플라인 곡선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basis-open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B </a:t>
                      </a:r>
                      <a:r>
                        <a:rPr lang="ko-KR" altLang="en-US" sz="1600" smtClean="0"/>
                        <a:t>스플라인 곡선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양끝이 열림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basis-close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B </a:t>
                      </a:r>
                      <a:r>
                        <a:rPr lang="ko-KR" altLang="en-US" sz="1600" smtClean="0"/>
                        <a:t>스플라인 곡선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양끝이 닫힘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bundle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스플라인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cardinal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카디널 스플라인 곡선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cardinal-open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카디널 스플라인 곡선 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양끝이 열림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cardianl-close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카디널 스플라인 곡선</a:t>
                      </a:r>
                      <a:r>
                        <a:rPr lang="ko-KR" altLang="en-US" sz="1600" baseline="0"/>
                        <a:t> </a:t>
                      </a:r>
                      <a:r>
                        <a:rPr lang="en-US" altLang="ko-KR" sz="1600" baseline="0" smtClean="0"/>
                        <a:t>(</a:t>
                      </a:r>
                      <a:r>
                        <a:rPr lang="ko-KR" altLang="en-US" sz="1600" baseline="0" smtClean="0"/>
                        <a:t>양끝이 닫힘</a:t>
                      </a:r>
                      <a:r>
                        <a:rPr lang="en-US" altLang="ko-KR" sz="1600" baseline="0" smtClean="0"/>
                        <a:t>)</a:t>
                      </a:r>
                      <a:endParaRPr lang="ko-KR" altLang="en-US" sz="16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monotone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모노 톤 간격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396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꺽은</a:t>
            </a:r>
            <a:r>
              <a:rPr lang="ko-KR" altLang="en-US"/>
              <a:t>선</a:t>
            </a:r>
            <a:r>
              <a:rPr lang="ko-KR" altLang="en-US" smtClean="0"/>
              <a:t> 그래프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944" y="916084"/>
            <a:ext cx="1119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4097" y="919554"/>
            <a:ext cx="10724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영역 안을 칠한 꺽은선 그래프를 그리려면 </a:t>
            </a:r>
            <a:r>
              <a:rPr lang="en-US" altLang="ko-KR" smtClean="0"/>
              <a:t>d3.svg.area()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d3.time.scale() – </a:t>
            </a:r>
            <a:r>
              <a:rPr lang="ko-KR" altLang="en-US" smtClean="0"/>
              <a:t>날짜를 처리하는 메서드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d</a:t>
            </a:r>
            <a:r>
              <a:rPr lang="en-US" altLang="ko-KR" smtClean="0"/>
              <a:t>3.time.format() – </a:t>
            </a:r>
            <a:r>
              <a:rPr lang="ko-KR" altLang="en-US" smtClean="0"/>
              <a:t>숫자 변환</a:t>
            </a:r>
            <a:r>
              <a:rPr lang="en-US" altLang="ko-KR" smtClean="0"/>
              <a:t>, </a:t>
            </a:r>
            <a:r>
              <a:rPr lang="ko-KR" altLang="en-US" smtClean="0"/>
              <a:t>날짜 변환 수행</a:t>
            </a:r>
            <a:endParaRPr lang="en-US" altLang="ko-KR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777887"/>
              </p:ext>
            </p:extLst>
          </p:nvPr>
        </p:nvGraphicFramePr>
        <p:xfrm>
          <a:off x="587409" y="2028759"/>
          <a:ext cx="10686708" cy="4517136"/>
        </p:xfrm>
        <a:graphic>
          <a:graphicData uri="http://schemas.openxmlformats.org/drawingml/2006/table">
            <a:tbl>
              <a:tblPr/>
              <a:tblGrid>
                <a:gridCol w="1863183"/>
                <a:gridCol w="3255264"/>
                <a:gridCol w="1865376"/>
                <a:gridCol w="3702885"/>
              </a:tblGrid>
              <a:tr h="347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format() </a:t>
                      </a:r>
                      <a:r>
                        <a:rPr lang="ko-KR" altLang="en-US" sz="1600" smtClean="0"/>
                        <a:t>형식문자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format() </a:t>
                      </a:r>
                      <a:r>
                        <a:rPr lang="ko-KR" altLang="en-US" sz="1600" smtClean="0"/>
                        <a:t>형식문자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 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%a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주의 이름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%L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 </a:t>
                      </a:r>
                      <a:r>
                        <a:rPr lang="ko-KR" altLang="en-US" sz="1600" smtClean="0"/>
                        <a:t>밀리초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%A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전체 주의 이름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%p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 </a:t>
                      </a:r>
                      <a:r>
                        <a:rPr lang="ko-KR" altLang="en-US" sz="1600" smtClean="0"/>
                        <a:t>오전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오후를 나타내는 문자</a:t>
                      </a:r>
                      <a:r>
                        <a:rPr lang="en-US" altLang="ko-KR" sz="1600" smtClean="0"/>
                        <a:t>, AM, PM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%b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월의 이름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%S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 초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%B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전체 월의 이름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%U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주의 번호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일요일부터 시작</a:t>
                      </a:r>
                      <a:r>
                        <a:rPr lang="en-US" altLang="ko-KR" sz="1600" smtClean="0"/>
                        <a:t>(00~53)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%c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날짜와 문자열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%w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요일을 나타내는 값</a:t>
                      </a:r>
                      <a:r>
                        <a:rPr lang="en-US" altLang="ko-KR" sz="1600" smtClean="0"/>
                        <a:t>(0~6)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%d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월 한자리일 때는 </a:t>
                      </a:r>
                      <a:r>
                        <a:rPr lang="en-US" altLang="ko-KR" sz="1600" smtClean="0"/>
                        <a:t>0</a:t>
                      </a:r>
                      <a:r>
                        <a:rPr lang="ko-KR" altLang="en-US" sz="1600" smtClean="0"/>
                        <a:t>이 붙음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%W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주의 번호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월요일부터 시작</a:t>
                      </a:r>
                      <a:r>
                        <a:rPr lang="en-US" altLang="ko-KR" sz="1600" smtClean="0"/>
                        <a:t>(00~53)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%e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월 한자리일 때는 앞에 공백이 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%x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날짜를 나타냄 </a:t>
                      </a:r>
                      <a:r>
                        <a:rPr lang="en-US" altLang="ko-KR" sz="1600" smtClean="0"/>
                        <a:t>%m%d%Y</a:t>
                      </a:r>
                      <a:r>
                        <a:rPr lang="ko-KR" altLang="en-US" sz="1600" smtClean="0"/>
                        <a:t>와 같음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%H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24</a:t>
                      </a:r>
                      <a:r>
                        <a:rPr lang="ko-KR" altLang="en-US" sz="1600" smtClean="0"/>
                        <a:t>시간 제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%X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시간을 나타냄 </a:t>
                      </a:r>
                      <a:r>
                        <a:rPr lang="en-US" altLang="ko-KR" sz="1600" smtClean="0"/>
                        <a:t>%H:%M:%S</a:t>
                      </a:r>
                      <a:r>
                        <a:rPr lang="ko-KR" altLang="en-US" sz="1600" smtClean="0"/>
                        <a:t>와 같음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%I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12</a:t>
                      </a:r>
                      <a:r>
                        <a:rPr lang="ko-KR" altLang="en-US" sz="1600" smtClean="0"/>
                        <a:t>시간 제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%y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연수</a:t>
                      </a:r>
                      <a:r>
                        <a:rPr lang="en-US" altLang="ko-KR" sz="1600" smtClean="0"/>
                        <a:t>(00~99)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%i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날짜 </a:t>
                      </a:r>
                      <a:r>
                        <a:rPr lang="en-US" altLang="ko-KR" sz="1600" smtClean="0"/>
                        <a:t>(001~366)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%Z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시간대</a:t>
                      </a:r>
                      <a:r>
                        <a:rPr lang="en-US" altLang="ko-KR" sz="1600" smtClean="0"/>
                        <a:t>/</a:t>
                      </a:r>
                      <a:r>
                        <a:rPr lang="ko-KR" altLang="en-US" sz="1600" smtClean="0"/>
                        <a:t>타임존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%m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월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%%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%</a:t>
                      </a:r>
                      <a:r>
                        <a:rPr lang="ko-KR" altLang="en-US" sz="1600" smtClean="0"/>
                        <a:t>문자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%M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5063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꺽은</a:t>
            </a:r>
            <a:r>
              <a:rPr lang="ko-KR" altLang="en-US"/>
              <a:t>선</a:t>
            </a:r>
            <a:r>
              <a:rPr lang="ko-KR" altLang="en-US" smtClean="0"/>
              <a:t> 그래프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942" y="1880630"/>
            <a:ext cx="1119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4097" y="919554"/>
            <a:ext cx="1072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1750" y="3712069"/>
            <a:ext cx="10496499" cy="1317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// </a:t>
            </a:r>
            <a:r>
              <a:rPr lang="en-US" altLang="ko-KR" sz="1600" smtClean="0">
                <a:solidFill>
                  <a:schemeClr val="tx1"/>
                </a:solidFill>
              </a:rPr>
              <a:t>domain()</a:t>
            </a:r>
            <a:r>
              <a:rPr lang="ko-KR" altLang="en-US" sz="1600" smtClean="0">
                <a:solidFill>
                  <a:schemeClr val="tx1"/>
                </a:solidFill>
              </a:rPr>
              <a:t>에 날짜를 나타내는 객체를 지정</a:t>
            </a:r>
            <a:endParaRPr lang="ko-KR" altLang="en-US" sz="160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rgbClr val="C00000"/>
                </a:solidFill>
              </a:rPr>
              <a:t>var </a:t>
            </a:r>
            <a:r>
              <a:rPr lang="en-US" altLang="ko-KR" sz="1600">
                <a:solidFill>
                  <a:srgbClr val="C00000"/>
                </a:solidFill>
              </a:rPr>
              <a:t>xScale = d3.time.scale()  </a:t>
            </a:r>
            <a:r>
              <a:rPr lang="en-US" altLang="ko-KR" sz="1600" smtClean="0">
                <a:solidFill>
                  <a:srgbClr val="C00000"/>
                </a:solidFill>
              </a:rPr>
              <a:t>					</a:t>
            </a:r>
            <a:r>
              <a:rPr lang="en-US" altLang="ko-KR" sz="1600" smtClean="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스케일 설정</a:t>
            </a:r>
          </a:p>
          <a:p>
            <a:r>
              <a:rPr lang="en-US" altLang="ko-KR" sz="1600" smtClean="0">
                <a:solidFill>
                  <a:srgbClr val="C00000"/>
                </a:solidFill>
              </a:rPr>
              <a:t>           .</a:t>
            </a:r>
            <a:r>
              <a:rPr lang="en-US" altLang="ko-KR" sz="1600">
                <a:solidFill>
                  <a:srgbClr val="C00000"/>
                </a:solidFill>
              </a:rPr>
              <a:t>domain([new Date("2004/1/1"), new Date("2013/1/1")])	</a:t>
            </a:r>
            <a:r>
              <a:rPr lang="en-US" altLang="ko-KR" sz="1600">
                <a:solidFill>
                  <a:schemeClr val="tx1"/>
                </a:solidFill>
              </a:rPr>
              <a:t>// 2004</a:t>
            </a:r>
            <a:r>
              <a:rPr lang="ko-KR" altLang="en-US" sz="1600">
                <a:solidFill>
                  <a:schemeClr val="tx1"/>
                </a:solidFill>
              </a:rPr>
              <a:t>년부터 </a:t>
            </a:r>
            <a:r>
              <a:rPr lang="en-US" altLang="ko-KR" sz="1600">
                <a:solidFill>
                  <a:schemeClr val="tx1"/>
                </a:solidFill>
              </a:rPr>
              <a:t>2013</a:t>
            </a:r>
            <a:r>
              <a:rPr lang="ko-KR" altLang="en-US" sz="1600">
                <a:solidFill>
                  <a:schemeClr val="tx1"/>
                </a:solidFill>
              </a:rPr>
              <a:t>년까지</a:t>
            </a:r>
          </a:p>
          <a:p>
            <a:r>
              <a:rPr lang="ko-KR" altLang="en-US" sz="1600" smtClean="0">
                <a:solidFill>
                  <a:srgbClr val="C00000"/>
                </a:solidFill>
              </a:rPr>
              <a:t>          </a:t>
            </a:r>
            <a:r>
              <a:rPr lang="en-US" altLang="ko-KR" sz="1600" smtClean="0">
                <a:solidFill>
                  <a:srgbClr val="C00000"/>
                </a:solidFill>
              </a:rPr>
              <a:t>.</a:t>
            </a:r>
            <a:r>
              <a:rPr lang="en-US" altLang="ko-KR" sz="1600">
                <a:solidFill>
                  <a:srgbClr val="C00000"/>
                </a:solidFill>
              </a:rPr>
              <a:t>range([0, svgWidth]) </a:t>
            </a:r>
            <a:r>
              <a:rPr lang="en-US" altLang="ko-KR" sz="1600" smtClean="0">
                <a:solidFill>
                  <a:srgbClr val="C00000"/>
                </a:solidFill>
              </a:rPr>
              <a:t>					</a:t>
            </a:r>
            <a:r>
              <a:rPr lang="en-US" altLang="ko-KR" sz="1600" smtClean="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표시 크기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1750" y="1688197"/>
            <a:ext cx="10496499" cy="1317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// </a:t>
            </a:r>
            <a:r>
              <a:rPr lang="ko-KR" altLang="en-US" sz="1600" smtClean="0">
                <a:solidFill>
                  <a:schemeClr val="tx1"/>
                </a:solidFill>
              </a:rPr>
              <a:t>전달된 데이터를 </a:t>
            </a:r>
            <a:r>
              <a:rPr lang="en-US" altLang="ko-KR" sz="1600" smtClean="0">
                <a:solidFill>
                  <a:schemeClr val="tx1"/>
                </a:solidFill>
              </a:rPr>
              <a:t>yyyy</a:t>
            </a:r>
            <a:r>
              <a:rPr lang="ko-KR" altLang="en-US" sz="1600" smtClean="0">
                <a:solidFill>
                  <a:schemeClr val="tx1"/>
                </a:solidFill>
              </a:rPr>
              <a:t>년 </a:t>
            </a:r>
            <a:r>
              <a:rPr lang="en-US" altLang="ko-KR" sz="1600" smtClean="0">
                <a:solidFill>
                  <a:schemeClr val="tx1"/>
                </a:solidFill>
              </a:rPr>
              <a:t>mm</a:t>
            </a:r>
            <a:r>
              <a:rPr lang="ko-KR" altLang="en-US" sz="1600" smtClean="0">
                <a:solidFill>
                  <a:schemeClr val="tx1"/>
                </a:solidFill>
              </a:rPr>
              <a:t>월 형식으로 반환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smtClean="0">
                <a:solidFill>
                  <a:srgbClr val="C00000"/>
                </a:solidFill>
              </a:rPr>
              <a:t>.</a:t>
            </a:r>
            <a:r>
              <a:rPr lang="en-US" altLang="ko-KR" sz="1600">
                <a:solidFill>
                  <a:srgbClr val="C00000"/>
                </a:solidFill>
              </a:rPr>
              <a:t>tickFormat(function(d, i){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	</a:t>
            </a:r>
            <a:r>
              <a:rPr lang="en-US" altLang="ko-KR" sz="1600" smtClean="0">
                <a:solidFill>
                  <a:srgbClr val="C00000"/>
                </a:solidFill>
              </a:rPr>
              <a:t>var </a:t>
            </a:r>
            <a:r>
              <a:rPr lang="en-US" altLang="ko-KR" sz="1600">
                <a:solidFill>
                  <a:srgbClr val="C00000"/>
                </a:solidFill>
              </a:rPr>
              <a:t>fmtFunc = d3.time.format("%Y</a:t>
            </a:r>
            <a:r>
              <a:rPr lang="ko-KR" altLang="en-US" sz="1600">
                <a:solidFill>
                  <a:srgbClr val="C00000"/>
                </a:solidFill>
              </a:rPr>
              <a:t>년</a:t>
            </a:r>
            <a:r>
              <a:rPr lang="en-US" altLang="ko-KR" sz="1600">
                <a:solidFill>
                  <a:srgbClr val="C00000"/>
                </a:solidFill>
              </a:rPr>
              <a:t>%m</a:t>
            </a:r>
            <a:r>
              <a:rPr lang="ko-KR" altLang="en-US" sz="1600">
                <a:solidFill>
                  <a:srgbClr val="C00000"/>
                </a:solidFill>
              </a:rPr>
              <a:t>월</a:t>
            </a:r>
            <a:r>
              <a:rPr lang="en-US" altLang="ko-KR" sz="1600">
                <a:solidFill>
                  <a:srgbClr val="C00000"/>
                </a:solidFill>
              </a:rPr>
              <a:t>");	</a:t>
            </a:r>
            <a:r>
              <a:rPr lang="en-US" altLang="ko-KR" sz="160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변환 함수</a:t>
            </a:r>
          </a:p>
          <a:p>
            <a:r>
              <a:rPr lang="ko-KR" altLang="en-US" sz="1600">
                <a:solidFill>
                  <a:srgbClr val="C00000"/>
                </a:solidFill>
              </a:rPr>
              <a:t>	</a:t>
            </a:r>
            <a:r>
              <a:rPr lang="en-US" altLang="ko-KR" sz="1600" smtClean="0">
                <a:solidFill>
                  <a:srgbClr val="C00000"/>
                </a:solidFill>
              </a:rPr>
              <a:t>return </a:t>
            </a:r>
            <a:r>
              <a:rPr lang="en-US" altLang="ko-KR" sz="1600">
                <a:solidFill>
                  <a:srgbClr val="C00000"/>
                </a:solidFill>
              </a:rPr>
              <a:t>fmtFunc(d);	</a:t>
            </a:r>
            <a:r>
              <a:rPr lang="en-US" altLang="ko-KR" sz="1600" smtClean="0">
                <a:solidFill>
                  <a:srgbClr val="C00000"/>
                </a:solidFill>
              </a:rPr>
              <a:t>			</a:t>
            </a:r>
            <a:r>
              <a:rPr lang="en-US" altLang="ko-KR" sz="1600" smtClean="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변환한 결과를 반환</a:t>
            </a:r>
          </a:p>
          <a:p>
            <a:r>
              <a:rPr lang="ko-KR" altLang="en-US" sz="1600" smtClean="0">
                <a:solidFill>
                  <a:srgbClr val="C00000"/>
                </a:solidFill>
              </a:rPr>
              <a:t> </a:t>
            </a:r>
            <a:r>
              <a:rPr lang="en-US" altLang="ko-KR" sz="1600" smtClean="0">
                <a:solidFill>
                  <a:srgbClr val="C00000"/>
                </a:solidFill>
              </a:rPr>
              <a:t>})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6373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산포도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942" y="1880630"/>
            <a:ext cx="1119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4097" y="919554"/>
            <a:ext cx="10724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산포도는 </a:t>
            </a:r>
            <a:r>
              <a:rPr lang="en-US" altLang="ko-KR" smtClean="0"/>
              <a:t>2</a:t>
            </a:r>
            <a:r>
              <a:rPr lang="ko-KR" altLang="en-US" smtClean="0"/>
              <a:t>개 항목의 관계를 조사하고 싶을 때 편리합니다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D3.js</a:t>
            </a:r>
            <a:r>
              <a:rPr lang="ko-KR" altLang="en-US" smtClean="0"/>
              <a:t>에 산포도를 표시하기 위한 전용 레이아웃 기능은 없으므로 </a:t>
            </a:r>
            <a:r>
              <a:rPr lang="en-US" altLang="ko-KR" smtClean="0"/>
              <a:t>SVG </a:t>
            </a:r>
            <a:r>
              <a:rPr lang="ko-KR" altLang="en-US" smtClean="0"/>
              <a:t>도형을 생성하고 직접 그려야 합니다</a:t>
            </a:r>
            <a:r>
              <a:rPr lang="en-US" altLang="ko-KR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산포도에서는 그릴 도형의 종류를 지정할 수 있습니다</a:t>
            </a:r>
            <a:r>
              <a:rPr lang="en-US" altLang="ko-KR" smtClean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1749" y="2236383"/>
            <a:ext cx="10496499" cy="4475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var svgWidth = 320;	// SVG </a:t>
            </a:r>
            <a:r>
              <a:rPr lang="ko-KR" altLang="en-US" sz="1600">
                <a:solidFill>
                  <a:schemeClr val="tx1"/>
                </a:solidFill>
              </a:rPr>
              <a:t>요소의 넓이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var svgHeight = 240;	// SVG </a:t>
            </a:r>
            <a:r>
              <a:rPr lang="ko-KR" altLang="en-US" sz="1600">
                <a:solidFill>
                  <a:schemeClr val="tx1"/>
                </a:solidFill>
              </a:rPr>
              <a:t>요소의 </a:t>
            </a:r>
            <a:r>
              <a:rPr lang="ko-KR" altLang="en-US" sz="1600" smtClean="0">
                <a:solidFill>
                  <a:schemeClr val="tx1"/>
                </a:solidFill>
              </a:rPr>
              <a:t>높이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var </a:t>
            </a:r>
            <a:r>
              <a:rPr lang="en-US" altLang="ko-KR" sz="1600">
                <a:solidFill>
                  <a:schemeClr val="tx1"/>
                </a:solidFill>
              </a:rPr>
              <a:t>dataSet = </a:t>
            </a:r>
            <a:r>
              <a:rPr lang="en-US" altLang="ko-KR" sz="1600" smtClean="0">
                <a:solidFill>
                  <a:schemeClr val="tx1"/>
                </a:solidFill>
              </a:rPr>
              <a:t>[</a:t>
            </a:r>
            <a:r>
              <a:rPr lang="en-US" altLang="ko-KR" sz="1600">
                <a:solidFill>
                  <a:schemeClr val="tx1"/>
                </a:solidFill>
              </a:rPr>
              <a:t>	[30, 40], [120, 115], [125, 90], [150, 160], [300, 190],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		[60, 40], [140, 145], [165, 110], [200, 170], [250, 190</a:t>
            </a:r>
            <a:r>
              <a:rPr lang="en-US" altLang="ko-KR" sz="1600" smtClean="0">
                <a:solidFill>
                  <a:schemeClr val="tx1"/>
                </a:solidFill>
              </a:rPr>
              <a:t>]</a:t>
            </a:r>
            <a:r>
              <a:rPr lang="en-US" altLang="ko-KR" sz="1600">
                <a:solidFill>
                  <a:schemeClr val="tx1"/>
                </a:solidFill>
              </a:rPr>
              <a:t>	];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산포도 그리기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var circleElements = d3.select("#myGraph")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.selectAll("circle")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.data(dataSet)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.enter()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.append("circle")	</a:t>
            </a:r>
            <a:r>
              <a:rPr lang="en-US" altLang="ko-KR" sz="1600" smtClean="0">
                <a:solidFill>
                  <a:schemeClr val="tx1"/>
                </a:solidFill>
              </a:rPr>
              <a:t>		// </a:t>
            </a:r>
            <a:r>
              <a:rPr lang="ko-KR" altLang="en-US" sz="1600">
                <a:solidFill>
                  <a:schemeClr val="tx1"/>
                </a:solidFill>
              </a:rPr>
              <a:t>데이터의 개수만큼 </a:t>
            </a:r>
            <a:r>
              <a:rPr lang="en-US" altLang="ko-KR" sz="1600">
                <a:solidFill>
                  <a:schemeClr val="tx1"/>
                </a:solidFill>
              </a:rPr>
              <a:t>circle </a:t>
            </a:r>
            <a:r>
              <a:rPr lang="ko-KR" altLang="en-US" sz="1600">
                <a:solidFill>
                  <a:schemeClr val="tx1"/>
                </a:solidFill>
              </a:rPr>
              <a:t>요소가 추가됨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</a:t>
            </a:r>
            <a:r>
              <a:rPr lang="en-US" altLang="ko-KR" sz="1600">
                <a:solidFill>
                  <a:schemeClr val="tx1"/>
                </a:solidFill>
              </a:rPr>
              <a:t>.attr("class", "mark")	</a:t>
            </a:r>
            <a:r>
              <a:rPr lang="en-US" altLang="ko-KR" sz="1600" smtClean="0">
                <a:solidFill>
                  <a:schemeClr val="tx1"/>
                </a:solidFill>
              </a:rPr>
              <a:t>	// </a:t>
            </a:r>
            <a:r>
              <a:rPr lang="en-US" altLang="ko-KR" sz="1600">
                <a:solidFill>
                  <a:schemeClr val="tx1"/>
                </a:solidFill>
              </a:rPr>
              <a:t>CSS </a:t>
            </a:r>
            <a:r>
              <a:rPr lang="ko-KR" altLang="en-US" sz="1600">
                <a:solidFill>
                  <a:schemeClr val="tx1"/>
                </a:solidFill>
              </a:rPr>
              <a:t>클래스 지정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</a:t>
            </a:r>
            <a:r>
              <a:rPr lang="en-US" altLang="ko-KR" sz="1600">
                <a:solidFill>
                  <a:srgbClr val="C00000"/>
                </a:solidFill>
              </a:rPr>
              <a:t>.attr("cx", function(d, i){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		return d[0];</a:t>
            </a:r>
            <a:r>
              <a:rPr lang="en-US" altLang="ko-KR" sz="1600">
                <a:solidFill>
                  <a:schemeClr val="tx1"/>
                </a:solidFill>
              </a:rPr>
              <a:t>	// </a:t>
            </a:r>
            <a:r>
              <a:rPr lang="ko-KR" altLang="en-US" sz="1600">
                <a:solidFill>
                  <a:schemeClr val="tx1"/>
                </a:solidFill>
              </a:rPr>
              <a:t>최초 요소를 </a:t>
            </a:r>
            <a:r>
              <a:rPr lang="en-US" altLang="ko-KR" sz="1600">
                <a:solidFill>
                  <a:schemeClr val="tx1"/>
                </a:solidFill>
              </a:rPr>
              <a:t>X </a:t>
            </a:r>
            <a:r>
              <a:rPr lang="ko-KR" altLang="en-US" sz="1600">
                <a:solidFill>
                  <a:schemeClr val="tx1"/>
                </a:solidFill>
              </a:rPr>
              <a:t>좌표로 함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	</a:t>
            </a:r>
            <a:r>
              <a:rPr lang="en-US" altLang="ko-KR" sz="1600">
                <a:solidFill>
                  <a:schemeClr val="tx1"/>
                </a:solidFill>
              </a:rPr>
              <a:t>})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.attr("cy", function(d, i){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		return svgHeight-d[1];	// 2</a:t>
            </a:r>
            <a:r>
              <a:rPr lang="ko-KR" altLang="en-US" sz="1600">
                <a:solidFill>
                  <a:schemeClr val="tx1"/>
                </a:solidFill>
              </a:rPr>
              <a:t>번째의 요소를 </a:t>
            </a:r>
            <a:r>
              <a:rPr lang="en-US" altLang="ko-KR" sz="1600">
                <a:solidFill>
                  <a:schemeClr val="tx1"/>
                </a:solidFill>
              </a:rPr>
              <a:t>Y </a:t>
            </a:r>
            <a:r>
              <a:rPr lang="ko-KR" altLang="en-US" sz="1600">
                <a:solidFill>
                  <a:schemeClr val="tx1"/>
                </a:solidFill>
              </a:rPr>
              <a:t>좌표로 함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	</a:t>
            </a:r>
            <a:r>
              <a:rPr lang="en-US" altLang="ko-KR" sz="1600">
                <a:solidFill>
                  <a:schemeClr val="tx1"/>
                </a:solidFill>
              </a:rPr>
              <a:t>})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</a:t>
            </a:r>
            <a:r>
              <a:rPr lang="en-US" altLang="ko-KR" sz="1600">
                <a:solidFill>
                  <a:srgbClr val="C00000"/>
                </a:solidFill>
              </a:rPr>
              <a:t>.attr("r", 5)</a:t>
            </a:r>
            <a:r>
              <a:rPr lang="en-US" altLang="ko-KR" sz="1600">
                <a:solidFill>
                  <a:schemeClr val="tx1"/>
                </a:solidFill>
              </a:rPr>
              <a:t>	</a:t>
            </a:r>
            <a:r>
              <a:rPr lang="en-US" altLang="ko-KR" sz="1600" smtClean="0">
                <a:solidFill>
                  <a:schemeClr val="tx1"/>
                </a:solidFill>
              </a:rPr>
              <a:t>			// </a:t>
            </a:r>
            <a:r>
              <a:rPr lang="ko-KR" altLang="en-US" sz="1600">
                <a:solidFill>
                  <a:schemeClr val="tx1"/>
                </a:solidFill>
              </a:rPr>
              <a:t>반지름을 지정</a:t>
            </a:r>
          </a:p>
        </p:txBody>
      </p:sp>
    </p:spTree>
    <p:extLst>
      <p:ext uri="{BB962C8B-B14F-4D97-AF65-F5344CB8AC3E}">
        <p14:creationId xmlns:p14="http://schemas.microsoft.com/office/powerpoint/2010/main" val="42648197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산포도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942" y="1880630"/>
            <a:ext cx="1119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4097" y="919554"/>
            <a:ext cx="1072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데이터를 애니메이션 효과와 함께 표시</a:t>
            </a:r>
            <a:endParaRPr lang="en-US" altLang="ko-KR" smtClean="0"/>
          </a:p>
        </p:txBody>
      </p:sp>
      <p:sp>
        <p:nvSpPr>
          <p:cNvPr id="9" name="직사각형 8"/>
          <p:cNvSpPr/>
          <p:nvPr/>
        </p:nvSpPr>
        <p:spPr>
          <a:xfrm>
            <a:off x="810531" y="1384843"/>
            <a:ext cx="10496499" cy="1408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타이머를 사용하여 </a:t>
            </a:r>
            <a:r>
              <a:rPr lang="en-US" altLang="ko-KR" sz="1600">
                <a:solidFill>
                  <a:schemeClr val="tx1"/>
                </a:solidFill>
              </a:rPr>
              <a:t>2</a:t>
            </a:r>
            <a:r>
              <a:rPr lang="ko-KR" altLang="en-US" sz="1600">
                <a:solidFill>
                  <a:schemeClr val="tx1"/>
                </a:solidFill>
              </a:rPr>
              <a:t>초마다 단위를 변화시킴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setInterval(function(){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	dataSet = updateData(dataSet);	// </a:t>
            </a:r>
            <a:r>
              <a:rPr lang="ko-KR" altLang="en-US" sz="1600">
                <a:solidFill>
                  <a:schemeClr val="tx1"/>
                </a:solidFill>
              </a:rPr>
              <a:t>데이터 갱신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	</a:t>
            </a:r>
            <a:r>
              <a:rPr lang="en-US" altLang="ko-KR" sz="1600">
                <a:solidFill>
                  <a:schemeClr val="tx1"/>
                </a:solidFill>
              </a:rPr>
              <a:t>updateGraph();	// </a:t>
            </a:r>
            <a:r>
              <a:rPr lang="ko-KR" altLang="en-US" sz="1600">
                <a:solidFill>
                  <a:schemeClr val="tx1"/>
                </a:solidFill>
              </a:rPr>
              <a:t>그래프 갱신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}, 2000);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3017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산포도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942" y="1880630"/>
            <a:ext cx="1119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4097" y="919554"/>
            <a:ext cx="1072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데이터셋으로부터 </a:t>
            </a:r>
            <a:r>
              <a:rPr lang="en-US" altLang="ko-KR" smtClean="0"/>
              <a:t>x</a:t>
            </a:r>
            <a:r>
              <a:rPr lang="ko-KR" altLang="en-US" smtClean="0"/>
              <a:t>좌표의 최댓값을 구함</a:t>
            </a:r>
            <a:endParaRPr lang="en-US" altLang="ko-KR" smtClean="0"/>
          </a:p>
        </p:txBody>
      </p:sp>
      <p:sp>
        <p:nvSpPr>
          <p:cNvPr id="9" name="직사각형 8"/>
          <p:cNvSpPr/>
          <p:nvPr/>
        </p:nvSpPr>
        <p:spPr>
          <a:xfrm>
            <a:off x="810531" y="1384843"/>
            <a:ext cx="10496499" cy="961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var maxX = d3.max(dataSet, function(d, i){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		return d[0];	// X </a:t>
            </a:r>
            <a:r>
              <a:rPr lang="ko-KR" altLang="en-US" sz="1600">
                <a:solidFill>
                  <a:schemeClr val="tx1"/>
                </a:solidFill>
              </a:rPr>
              <a:t>좌표값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	</a:t>
            </a:r>
            <a:r>
              <a:rPr lang="en-US" altLang="ko-KR" sz="1600">
                <a:solidFill>
                  <a:schemeClr val="tx1"/>
                </a:solidFill>
              </a:rPr>
              <a:t>});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241" y="2568331"/>
            <a:ext cx="1072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데이터셋으로부터 </a:t>
            </a:r>
            <a:r>
              <a:rPr lang="en-US" altLang="ko-KR" smtClean="0"/>
              <a:t>y</a:t>
            </a:r>
            <a:r>
              <a:rPr lang="ko-KR" altLang="en-US" smtClean="0"/>
              <a:t>좌표의 최댓값을 구함</a:t>
            </a:r>
            <a:endParaRPr lang="en-US" altLang="ko-KR" smtClean="0"/>
          </a:p>
        </p:txBody>
      </p:sp>
      <p:sp>
        <p:nvSpPr>
          <p:cNvPr id="8" name="직사각형 7"/>
          <p:cNvSpPr/>
          <p:nvPr/>
        </p:nvSpPr>
        <p:spPr>
          <a:xfrm>
            <a:off x="810531" y="3091701"/>
            <a:ext cx="10496499" cy="961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var maxY = d3.max(dataSet, function(d, i){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		return d[1];	// Y </a:t>
            </a:r>
            <a:r>
              <a:rPr lang="ko-KR" altLang="en-US" sz="1600">
                <a:solidFill>
                  <a:schemeClr val="tx1"/>
                </a:solidFill>
              </a:rPr>
              <a:t>좌표값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	</a:t>
            </a:r>
            <a:r>
              <a:rPr lang="en-US" altLang="ko-KR" sz="1600">
                <a:solidFill>
                  <a:schemeClr val="tx1"/>
                </a:solidFill>
              </a:rPr>
              <a:t>});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4097" y="4432851"/>
            <a:ext cx="1072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데이터에 따라 눈금 조정</a:t>
            </a:r>
            <a:endParaRPr lang="en-US" altLang="ko-KR" smtClean="0"/>
          </a:p>
        </p:txBody>
      </p:sp>
      <p:sp>
        <p:nvSpPr>
          <p:cNvPr id="11" name="직사각형 10"/>
          <p:cNvSpPr/>
          <p:nvPr/>
        </p:nvSpPr>
        <p:spPr>
          <a:xfrm>
            <a:off x="810530" y="4989022"/>
            <a:ext cx="10496499" cy="961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// </a:t>
            </a:r>
            <a:r>
              <a:rPr lang="ko-KR" altLang="en-US" sz="1600">
                <a:solidFill>
                  <a:schemeClr val="tx1"/>
                </a:solidFill>
              </a:rPr>
              <a:t>세로 눈금을 표시하고자 </a:t>
            </a:r>
            <a:r>
              <a:rPr lang="en-US" altLang="ko-KR" sz="1600">
                <a:solidFill>
                  <a:schemeClr val="tx1"/>
                </a:solidFill>
              </a:rPr>
              <a:t>D3 </a:t>
            </a:r>
            <a:r>
              <a:rPr lang="ko-KR" altLang="en-US" sz="1600">
                <a:solidFill>
                  <a:schemeClr val="tx1"/>
                </a:solidFill>
              </a:rPr>
              <a:t>스케일을 설정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	</a:t>
            </a:r>
            <a:r>
              <a:rPr lang="en-US" altLang="ko-KR" sz="1600">
                <a:solidFill>
                  <a:schemeClr val="tx1"/>
                </a:solidFill>
              </a:rPr>
              <a:t>var yScale = d3.scale.linear()  // </a:t>
            </a:r>
            <a:r>
              <a:rPr lang="ko-KR" altLang="en-US" sz="1600">
                <a:solidFill>
                  <a:schemeClr val="tx1"/>
                </a:solidFill>
              </a:rPr>
              <a:t>스케일 설정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	  </a:t>
            </a:r>
            <a:r>
              <a:rPr lang="en-US" altLang="ko-KR" sz="1600">
                <a:solidFill>
                  <a:schemeClr val="tx1"/>
                </a:solidFill>
              </a:rPr>
              <a:t>.domain([0, maxY])   // </a:t>
            </a:r>
            <a:r>
              <a:rPr lang="ko-KR" altLang="en-US" sz="1600">
                <a:solidFill>
                  <a:schemeClr val="tx1"/>
                </a:solidFill>
              </a:rPr>
              <a:t>원래 데이터 범위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	  </a:t>
            </a:r>
            <a:r>
              <a:rPr lang="en-US" altLang="ko-KR" sz="1600">
                <a:solidFill>
                  <a:schemeClr val="tx1"/>
                </a:solidFill>
              </a:rPr>
              <a:t>.range([maxY, 0]) // </a:t>
            </a:r>
            <a:r>
              <a:rPr lang="ko-KR" altLang="en-US" sz="1600">
                <a:solidFill>
                  <a:schemeClr val="tx1"/>
                </a:solidFill>
              </a:rPr>
              <a:t>실제 표시 크기</a:t>
            </a:r>
          </a:p>
        </p:txBody>
      </p:sp>
    </p:spTree>
    <p:extLst>
      <p:ext uri="{BB962C8B-B14F-4D97-AF65-F5344CB8AC3E}">
        <p14:creationId xmlns:p14="http://schemas.microsoft.com/office/powerpoint/2010/main" val="34515133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산포도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72679" y="2581696"/>
            <a:ext cx="1119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4097" y="919554"/>
            <a:ext cx="10724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그리드용 데이터셋을 생성하여 데이터셋에 따라 그리드를 표시할 수 있습니다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d</a:t>
            </a:r>
            <a:r>
              <a:rPr lang="en-US" altLang="ko-KR" smtClean="0"/>
              <a:t>3.rangle()</a:t>
            </a:r>
            <a:r>
              <a:rPr lang="ko-KR" altLang="en-US" smtClean="0"/>
              <a:t>를 사용하면 지정한 범위의 값을 자동으로 생성해줍니다</a:t>
            </a:r>
            <a:r>
              <a:rPr lang="en-US" altLang="ko-KR" smtClean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10529" y="1736098"/>
            <a:ext cx="10496499" cy="556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</a:rPr>
              <a:t>배열 </a:t>
            </a:r>
            <a:r>
              <a:rPr lang="en-US" altLang="ko-KR" sz="1600" smtClean="0">
                <a:solidFill>
                  <a:schemeClr val="tx1"/>
                </a:solidFill>
              </a:rPr>
              <a:t>= d3.range(</a:t>
            </a:r>
            <a:r>
              <a:rPr lang="ko-KR" altLang="en-US" sz="1600" smtClean="0">
                <a:solidFill>
                  <a:schemeClr val="tx1"/>
                </a:solidFill>
              </a:rPr>
              <a:t>시작값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종료값</a:t>
            </a:r>
            <a:r>
              <a:rPr lang="en-US" altLang="ko-KR" sz="1600" smtClean="0">
                <a:solidFill>
                  <a:schemeClr val="tx1"/>
                </a:solidFill>
              </a:rPr>
              <a:t>[, </a:t>
            </a:r>
            <a:r>
              <a:rPr lang="ko-KR" altLang="en-US" sz="1600" smtClean="0">
                <a:solidFill>
                  <a:schemeClr val="tx1"/>
                </a:solidFill>
              </a:rPr>
              <a:t>간격</a:t>
            </a:r>
            <a:r>
              <a:rPr lang="en-US" altLang="ko-KR" sz="1600" smtClean="0">
                <a:solidFill>
                  <a:schemeClr val="tx1"/>
                </a:solidFill>
              </a:rPr>
              <a:t>])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0529" y="2478385"/>
            <a:ext cx="10496499" cy="14629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//</a:t>
            </a:r>
            <a:r>
              <a:rPr lang="ko-KR" altLang="en-US" sz="1600">
                <a:solidFill>
                  <a:schemeClr val="tx1"/>
                </a:solidFill>
              </a:rPr>
              <a:t>세로 방향의 그리드를 </a:t>
            </a:r>
            <a:r>
              <a:rPr lang="en-US" altLang="ko-KR" sz="1600">
                <a:solidFill>
                  <a:schemeClr val="tx1"/>
                </a:solidFill>
              </a:rPr>
              <a:t>50 </a:t>
            </a:r>
            <a:r>
              <a:rPr lang="ko-KR" altLang="en-US" sz="1600">
                <a:solidFill>
                  <a:schemeClr val="tx1"/>
                </a:solidFill>
              </a:rPr>
              <a:t>간격으로 생성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var  rangeX = d3.range(50, maxX, 50)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//</a:t>
            </a:r>
            <a:r>
              <a:rPr lang="ko-KR" altLang="en-US" sz="1600">
                <a:solidFill>
                  <a:schemeClr val="tx1"/>
                </a:solidFill>
              </a:rPr>
              <a:t>가로 방향의 그리드를 </a:t>
            </a:r>
            <a:r>
              <a:rPr lang="en-US" altLang="ko-KR" sz="1600">
                <a:solidFill>
                  <a:schemeClr val="tx1"/>
                </a:solidFill>
              </a:rPr>
              <a:t>20 </a:t>
            </a:r>
            <a:r>
              <a:rPr lang="ko-KR" altLang="en-US" sz="1600">
                <a:solidFill>
                  <a:schemeClr val="tx1"/>
                </a:solidFill>
              </a:rPr>
              <a:t>간격으로 생성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var rangeY = d3.range(20, maxY, 20)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3609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산포도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72679" y="2581696"/>
            <a:ext cx="1119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4097" y="919554"/>
            <a:ext cx="10981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그래프로 표현할 수 있는 정보에는 제한이 없으므로 더 많은 정보를 표시하고 싶을 때는 풍선 도움말이 편리합니다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풍선 도움말은 </a:t>
            </a:r>
            <a:r>
              <a:rPr lang="en-US" altLang="ko-KR" smtClean="0"/>
              <a:t>DOM </a:t>
            </a:r>
            <a:r>
              <a:rPr lang="ko-KR" altLang="en-US" smtClean="0"/>
              <a:t>요소를 사용하여 표시하므로 스타일 시트를 설정해둡니다</a:t>
            </a:r>
            <a:r>
              <a:rPr lang="en-US" altLang="ko-KR" smtClean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24248" y="3966839"/>
            <a:ext cx="4961545" cy="24654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데이터변수</a:t>
            </a:r>
            <a:r>
              <a:rPr lang="en-US" altLang="ko-KR" sz="1600">
                <a:solidFill>
                  <a:schemeClr val="tx1"/>
                </a:solidFill>
              </a:rPr>
              <a:t>.on("mouseover", function(d)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</a:t>
            </a:r>
            <a:r>
              <a:rPr lang="ko-KR" altLang="en-US" sz="1600">
                <a:solidFill>
                  <a:schemeClr val="tx1"/>
                </a:solidFill>
              </a:rPr>
              <a:t>풍선 도움말 표시 처리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   </a:t>
            </a:r>
            <a:r>
              <a:rPr lang="en-US" altLang="ko-KR" sz="1600">
                <a:solidFill>
                  <a:schemeClr val="tx1"/>
                </a:solidFill>
              </a:rPr>
              <a:t>})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//</a:t>
            </a:r>
            <a:r>
              <a:rPr lang="ko-KR" altLang="en-US" sz="1600">
                <a:solidFill>
                  <a:schemeClr val="tx1"/>
                </a:solidFill>
              </a:rPr>
              <a:t>풍선 도움말의 내용 바꾸기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tooltip.style("left", offsetX + x +"px")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.style("top", svgHeight + offsetY - y +"px")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.style("visibility", "visible")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.text(dx +", "+ dy)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})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0527" y="2011224"/>
            <a:ext cx="10496499" cy="8113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//</a:t>
            </a:r>
            <a:r>
              <a:rPr lang="ko-KR" altLang="en-US" sz="1600">
                <a:solidFill>
                  <a:schemeClr val="tx1"/>
                </a:solidFill>
              </a:rPr>
              <a:t>풍선 도움말용 </a:t>
            </a:r>
            <a:r>
              <a:rPr lang="en-US" altLang="ko-KR" sz="1600">
                <a:solidFill>
                  <a:schemeClr val="tx1"/>
                </a:solidFill>
              </a:rPr>
              <a:t>div </a:t>
            </a:r>
            <a:r>
              <a:rPr lang="ko-KR" altLang="en-US" sz="1600">
                <a:solidFill>
                  <a:schemeClr val="tx1"/>
                </a:solidFill>
              </a:rPr>
              <a:t>요소를 생성하고 </a:t>
            </a:r>
            <a:r>
              <a:rPr lang="en-US" altLang="ko-KR" sz="1600">
                <a:solidFill>
                  <a:schemeClr val="tx1"/>
                </a:solidFill>
              </a:rPr>
              <a:t>class </a:t>
            </a:r>
            <a:r>
              <a:rPr lang="ko-KR" altLang="en-US" sz="1600">
                <a:solidFill>
                  <a:schemeClr val="tx1"/>
                </a:solidFill>
              </a:rPr>
              <a:t>속성에 </a:t>
            </a:r>
            <a:r>
              <a:rPr lang="en-US" altLang="ko-KR" sz="1600">
                <a:solidFill>
                  <a:schemeClr val="tx1"/>
                </a:solidFill>
              </a:rPr>
              <a:t>CSS </a:t>
            </a:r>
            <a:r>
              <a:rPr lang="ko-KR" altLang="en-US" sz="1600">
                <a:solidFill>
                  <a:schemeClr val="tx1"/>
                </a:solidFill>
              </a:rPr>
              <a:t>클래스 이름을 </a:t>
            </a:r>
            <a:r>
              <a:rPr lang="ko-KR" altLang="en-US" sz="1600" smtClean="0">
                <a:solidFill>
                  <a:schemeClr val="tx1"/>
                </a:solidFill>
              </a:rPr>
              <a:t>할당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Var  tooltip = d3.select(“body”).append(“div”).attr(“class”, “tip”)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240" y="3100736"/>
            <a:ext cx="113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데이터 변수에 </a:t>
            </a:r>
            <a:r>
              <a:rPr lang="en-US" altLang="ko-KR" smtClean="0"/>
              <a:t>on() </a:t>
            </a:r>
            <a:r>
              <a:rPr lang="ko-KR" altLang="en-US" smtClean="0"/>
              <a:t>메서드를 사용하여 마우스 커서를 올렸을 때 풍선 도움말이 표시되도록 처리합니다</a:t>
            </a:r>
            <a:r>
              <a:rPr lang="en-US" altLang="ko-KR" smtClean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521007" y="3966839"/>
            <a:ext cx="4961545" cy="13426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//</a:t>
            </a:r>
            <a:r>
              <a:rPr lang="ko-KR" altLang="en-US" sz="1600">
                <a:solidFill>
                  <a:schemeClr val="tx1"/>
                </a:solidFill>
              </a:rPr>
              <a:t>마우스 커서를 내렸을 때 풍선 도움말을 숨김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.on("mouseout", function(){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tooltip.style("visibility", "hidden")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})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15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산포도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72679" y="2581696"/>
            <a:ext cx="1119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4097" y="919554"/>
            <a:ext cx="1072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CSV </a:t>
            </a:r>
            <a:r>
              <a:rPr lang="ko-KR" altLang="en-US" smtClean="0"/>
              <a:t>파일을 이용한 산포도 표시</a:t>
            </a:r>
            <a:r>
              <a:rPr lang="en-US" altLang="ko-KR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0527" y="1384910"/>
            <a:ext cx="10496499" cy="14629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//CSV </a:t>
            </a:r>
            <a:r>
              <a:rPr lang="ko-KR" altLang="en-US" sz="1600">
                <a:solidFill>
                  <a:schemeClr val="tx1"/>
                </a:solidFill>
              </a:rPr>
              <a:t>데이터를 숫자로 변환한 다음 배열에 입력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var dataSet = [ ] 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data.forEach(function(d, i)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dataSet.push([d.total/100, d.bug*1, d.time*1]);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})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96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6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6895" y="980728"/>
            <a:ext cx="11191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메서드</a:t>
            </a:r>
            <a:r>
              <a:rPr lang="ko-KR" altLang="en-US" dirty="0" smtClean="0"/>
              <a:t> 체인  </a:t>
            </a:r>
            <a:endParaRPr lang="ko-KR" alt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연속된 지시를 전달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)</a:t>
            </a:r>
            <a:r>
              <a:rPr lang="ko-KR" altLang="en-US" dirty="0" smtClean="0"/>
              <a:t>할 수 있는 기능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객체 이름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().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().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() </a:t>
            </a:r>
            <a:endParaRPr lang="en-US" altLang="ko-KR" dirty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D3.js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367117" y="2410929"/>
            <a:ext cx="9273912" cy="1623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C00000"/>
                </a:solidFill>
              </a:rPr>
              <a:t>d3.select("#</a:t>
            </a:r>
            <a:r>
              <a:rPr lang="en-US" altLang="ko-KR" sz="1600" dirty="0" err="1">
                <a:solidFill>
                  <a:srgbClr val="C00000"/>
                </a:solidFill>
              </a:rPr>
              <a:t>myGraph</a:t>
            </a:r>
            <a:r>
              <a:rPr lang="en-US" altLang="ko-KR" sz="1600" dirty="0">
                <a:solidFill>
                  <a:srgbClr val="C00000"/>
                </a:solidFill>
              </a:rPr>
              <a:t>")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.</a:t>
            </a:r>
            <a:r>
              <a:rPr lang="en-US" altLang="ko-KR" sz="1600" dirty="0" err="1">
                <a:solidFill>
                  <a:srgbClr val="C00000"/>
                </a:solidFill>
              </a:rPr>
              <a:t>selectAll</a:t>
            </a:r>
            <a:r>
              <a:rPr lang="en-US" altLang="ko-KR" sz="1600" dirty="0">
                <a:solidFill>
                  <a:srgbClr val="C00000"/>
                </a:solidFill>
              </a:rPr>
              <a:t>("</a:t>
            </a:r>
            <a:r>
              <a:rPr lang="en-US" altLang="ko-KR" sz="1600" dirty="0" err="1">
                <a:solidFill>
                  <a:srgbClr val="C00000"/>
                </a:solidFill>
              </a:rPr>
              <a:t>rect</a:t>
            </a:r>
            <a:r>
              <a:rPr lang="en-US" altLang="ko-KR" sz="1600" dirty="0">
                <a:solidFill>
                  <a:srgbClr val="C00000"/>
                </a:solidFill>
              </a:rPr>
              <a:t>")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.data(</a:t>
            </a:r>
            <a:r>
              <a:rPr lang="en-US" altLang="ko-KR" sz="1600" dirty="0" err="1">
                <a:solidFill>
                  <a:srgbClr val="C00000"/>
                </a:solidFill>
              </a:rPr>
              <a:t>dataSet</a:t>
            </a:r>
            <a:r>
              <a:rPr lang="en-US" altLang="ko-KR" sz="1600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.enter()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.append("</a:t>
            </a:r>
            <a:r>
              <a:rPr lang="en-US" altLang="ko-KR" sz="1600" dirty="0" err="1">
                <a:solidFill>
                  <a:srgbClr val="C00000"/>
                </a:solidFill>
              </a:rPr>
              <a:t>rect</a:t>
            </a:r>
            <a:r>
              <a:rPr lang="en-US" altLang="ko-KR" sz="1600" dirty="0">
                <a:solidFill>
                  <a:srgbClr val="C00000"/>
                </a:solidFill>
              </a:rPr>
              <a:t>")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.</a:t>
            </a:r>
            <a:r>
              <a:rPr lang="en-US" altLang="ko-KR" sz="1600" dirty="0" err="1">
                <a:solidFill>
                  <a:srgbClr val="C00000"/>
                </a:solidFill>
              </a:rPr>
              <a:t>attr</a:t>
            </a:r>
            <a:r>
              <a:rPr lang="en-US" altLang="ko-KR" sz="1600" dirty="0">
                <a:solidFill>
                  <a:srgbClr val="C00000"/>
                </a:solidFill>
              </a:rPr>
              <a:t>("x", 10</a:t>
            </a:r>
            <a:r>
              <a:rPr lang="en-US" altLang="ko-KR" sz="1600" dirty="0" smtClean="0">
                <a:solidFill>
                  <a:srgbClr val="C000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20483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산포도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72679" y="2581696"/>
            <a:ext cx="1119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4097" y="919554"/>
            <a:ext cx="1072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t</a:t>
            </a:r>
            <a:r>
              <a:rPr lang="en-US" altLang="ko-KR" smtClean="0"/>
              <a:t>ransition()</a:t>
            </a:r>
            <a:r>
              <a:rPr lang="ko-KR" altLang="en-US" smtClean="0"/>
              <a:t>를 사용하여 애니메이션 효과 적용</a:t>
            </a:r>
            <a:r>
              <a:rPr lang="en-US" altLang="ko-KR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09048" y="1441869"/>
            <a:ext cx="4593270" cy="10490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.transition()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.duration(2000)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.ease("bouce")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241" y="2858695"/>
            <a:ext cx="1072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D3.js</a:t>
            </a:r>
            <a:r>
              <a:rPr lang="ko-KR" altLang="en-US" smtClean="0"/>
              <a:t>의 스케일</a:t>
            </a:r>
            <a:r>
              <a:rPr lang="en-US" altLang="ko-KR" smtClean="0"/>
              <a:t>(</a:t>
            </a:r>
            <a:r>
              <a:rPr lang="ko-KR" altLang="en-US" smtClean="0"/>
              <a:t>축적</a:t>
            </a:r>
            <a:r>
              <a:rPr lang="en-US" altLang="ko-KR" smtClean="0"/>
              <a:t>)</a:t>
            </a:r>
            <a:r>
              <a:rPr lang="ko-KR" altLang="en-US" smtClean="0"/>
              <a:t>을 이용하여 데이터 범위에 따라 그래프 조정</a:t>
            </a:r>
            <a:endParaRPr lang="en-US" altLang="ko-KR" smtClean="0"/>
          </a:p>
        </p:txBody>
      </p:sp>
      <p:sp>
        <p:nvSpPr>
          <p:cNvPr id="9" name="직사각형 8"/>
          <p:cNvSpPr/>
          <p:nvPr/>
        </p:nvSpPr>
        <p:spPr>
          <a:xfrm>
            <a:off x="809048" y="3392778"/>
            <a:ext cx="7073711" cy="7819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// </a:t>
            </a:r>
            <a:r>
              <a:rPr lang="ko-KR" altLang="en-US" sz="1600" smtClean="0">
                <a:solidFill>
                  <a:schemeClr val="tx1"/>
                </a:solidFill>
              </a:rPr>
              <a:t>표시할 스케일</a:t>
            </a:r>
            <a:r>
              <a:rPr lang="en-US" altLang="ko-KR" sz="1600" smtClean="0">
                <a:solidFill>
                  <a:schemeClr val="tx1"/>
                </a:solidFill>
              </a:rPr>
              <a:t>/</a:t>
            </a:r>
            <a:r>
              <a:rPr lang="ko-KR" altLang="en-US" sz="1600" smtClean="0">
                <a:solidFill>
                  <a:schemeClr val="tx1"/>
                </a:solidFill>
              </a:rPr>
              <a:t>눈금의 범위 조정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xScale </a:t>
            </a:r>
            <a:r>
              <a:rPr lang="en-US" altLang="ko-KR" sz="1600">
                <a:solidFill>
                  <a:schemeClr val="tx1"/>
                </a:solidFill>
              </a:rPr>
              <a:t>=d3.scale.linear().domain([0, maxX]).range([0, xAxisWidth])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422" y="4428504"/>
            <a:ext cx="10724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원래 데이터의 범위</a:t>
            </a:r>
            <a:r>
              <a:rPr lang="en-US" altLang="ko-KR" smtClean="0"/>
              <a:t>(</a:t>
            </a:r>
            <a:r>
              <a:rPr lang="ko-KR" altLang="en-US" smtClean="0"/>
              <a:t>도메인</a:t>
            </a:r>
            <a:r>
              <a:rPr lang="en-US" altLang="ko-KR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실제 표시할 크기</a:t>
            </a:r>
            <a:r>
              <a:rPr lang="en-US" altLang="ko-KR" smtClean="0"/>
              <a:t>(range)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스케일   </a:t>
            </a:r>
            <a:r>
              <a:rPr lang="en-US" altLang="ko-KR" smtClean="0"/>
              <a:t>d3.scale.linear()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축   </a:t>
            </a:r>
            <a:r>
              <a:rPr lang="en-US" altLang="ko-KR" smtClean="0"/>
              <a:t>d3.svg.asis().scale()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눈금 </a:t>
            </a:r>
            <a:r>
              <a:rPr lang="en-US" altLang="ko-KR" smtClean="0"/>
              <a:t>– </a:t>
            </a:r>
            <a:r>
              <a:rPr lang="ko-KR" altLang="en-US" smtClean="0"/>
              <a:t>스케일에 대응하는 축 위에 표시 </a:t>
            </a:r>
            <a:r>
              <a:rPr lang="en-US" altLang="ko-KR" smtClean="0"/>
              <a:t>ticks()</a:t>
            </a:r>
            <a:r>
              <a:rPr lang="ko-KR" altLang="en-US" smtClean="0"/>
              <a:t>등으로 간격을 지정</a:t>
            </a:r>
            <a:endParaRPr lang="en-US" altLang="ko-KR" smtClean="0"/>
          </a:p>
          <a:p>
            <a:pPr marL="342900" indent="-342900">
              <a:buFont typeface="+mj-lt"/>
              <a:buAutoNum type="arabicPeriod"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512092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팩 레이아웃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98803" y="3945976"/>
            <a:ext cx="1119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4097" y="919554"/>
            <a:ext cx="10724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팩 레이아웃을 사용하여 인구 데이터를 원의 집합으로 표시하고</a:t>
            </a:r>
            <a:r>
              <a:rPr lang="en-US" altLang="ko-KR" smtClean="0"/>
              <a:t>, </a:t>
            </a:r>
            <a:r>
              <a:rPr lang="ko-KR" altLang="en-US" smtClean="0"/>
              <a:t>연도에 따라 인구 변화를 애니메이션 효과와 함께 표시하는 프로그램 만들기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팩 레이아웃을 생성하려면 계층화된 자바스크리트 객체가 필요합니다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d3.layout.pack()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팩 레이아웃은 표현할 범위를 </a:t>
            </a:r>
            <a:r>
              <a:rPr lang="en-US" altLang="ko-KR"/>
              <a:t>size()</a:t>
            </a:r>
            <a:r>
              <a:rPr lang="ko-KR" altLang="en-US"/>
              <a:t>로 지정합니다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size() </a:t>
            </a:r>
            <a:r>
              <a:rPr lang="ko-KR" altLang="en-US"/>
              <a:t>메서드의 파라미터에는 배열 형식으로 넓이와 높이를 지정합니다</a:t>
            </a:r>
            <a:r>
              <a:rPr lang="en-US" altLang="ko-KR"/>
              <a:t>.</a:t>
            </a:r>
            <a:endParaRPr lang="en-US" altLang="ko-KR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749476"/>
              </p:ext>
            </p:extLst>
          </p:nvPr>
        </p:nvGraphicFramePr>
        <p:xfrm>
          <a:off x="699334" y="2963444"/>
          <a:ext cx="10686707" cy="2779776"/>
        </p:xfrm>
        <a:graphic>
          <a:graphicData uri="http://schemas.openxmlformats.org/drawingml/2006/table">
            <a:tbl>
              <a:tblPr/>
              <a:tblGrid>
                <a:gridCol w="1890181"/>
                <a:gridCol w="8796526"/>
              </a:tblGrid>
              <a:tr h="3474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parent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부모 노드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루트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최상위</a:t>
                      </a:r>
                      <a:r>
                        <a:rPr lang="en-US" altLang="ko-KR" sz="1600" smtClean="0"/>
                        <a:t>)</a:t>
                      </a:r>
                      <a:r>
                        <a:rPr lang="ko-KR" altLang="en-US" sz="1600" smtClean="0"/>
                        <a:t>일때는  </a:t>
                      </a:r>
                      <a:r>
                        <a:rPr lang="en-US" altLang="ko-KR" sz="1600" smtClean="0"/>
                        <a:t>null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children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자식 노드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없다면 </a:t>
                      </a:r>
                      <a:r>
                        <a:rPr lang="en-US" altLang="ko-KR" sz="1600" smtClean="0"/>
                        <a:t>null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value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값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depth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계층의 깊이</a:t>
                      </a:r>
                      <a:r>
                        <a:rPr lang="en-US" altLang="ko-KR" sz="1600" smtClean="0"/>
                        <a:t>,</a:t>
                      </a:r>
                      <a:r>
                        <a:rPr lang="en-US" altLang="ko-KR" sz="1600" baseline="0" smtClean="0"/>
                        <a:t> </a:t>
                      </a:r>
                      <a:r>
                        <a:rPr lang="ko-KR" altLang="en-US" sz="1600" baseline="0" smtClean="0"/>
                        <a:t>루트일 때는 </a:t>
                      </a:r>
                      <a:r>
                        <a:rPr lang="en-US" altLang="ko-KR" sz="1600" baseline="0" smtClean="0"/>
                        <a:t>0</a:t>
                      </a:r>
                      <a:endParaRPr lang="ko-KR" altLang="en-US" sz="16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x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원의 중심 </a:t>
                      </a:r>
                      <a:r>
                        <a:rPr lang="en-US" altLang="ko-KR" sz="1600" smtClean="0"/>
                        <a:t>X </a:t>
                      </a:r>
                      <a:r>
                        <a:rPr lang="ko-KR" altLang="en-US" sz="1600" smtClean="0"/>
                        <a:t>좌표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y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원의</a:t>
                      </a:r>
                      <a:r>
                        <a:rPr lang="en-US" altLang="ko-KR" sz="1600" smtClean="0"/>
                        <a:t> </a:t>
                      </a:r>
                      <a:r>
                        <a:rPr lang="ko-KR" altLang="en-US" sz="1600" smtClean="0"/>
                        <a:t>중심 </a:t>
                      </a:r>
                      <a:r>
                        <a:rPr lang="en-US" altLang="ko-KR" sz="1600" smtClean="0"/>
                        <a:t>Y </a:t>
                      </a:r>
                      <a:r>
                        <a:rPr lang="ko-KR" altLang="en-US" sz="1600" smtClean="0"/>
                        <a:t>좌표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원의 반지름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4029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트리맵 레이아웃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98803" y="3945976"/>
            <a:ext cx="1119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4097" y="919554"/>
            <a:ext cx="10724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트리냅 레이아웃을 사용하면 데이터가 전체 가운데 차지하는 비율이나 데이터가 어떤 계층에 포함되었는지 등을 쉽게 알 수 있습니다</a:t>
            </a:r>
            <a:r>
              <a:rPr lang="en-US" altLang="ko-KR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트리맵 레이아웃은 부모</a:t>
            </a:r>
            <a:r>
              <a:rPr lang="en-US" altLang="ko-KR" smtClean="0"/>
              <a:t>.</a:t>
            </a:r>
            <a:r>
              <a:rPr lang="ko-KR" altLang="en-US" smtClean="0"/>
              <a:t>자식</a:t>
            </a:r>
            <a:r>
              <a:rPr lang="en-US" altLang="ko-KR" smtClean="0"/>
              <a:t>(</a:t>
            </a:r>
            <a:r>
              <a:rPr lang="ko-KR" altLang="en-US" smtClean="0"/>
              <a:t>계측</a:t>
            </a:r>
            <a:r>
              <a:rPr lang="en-US" altLang="ko-KR" smtClean="0"/>
              <a:t>) </a:t>
            </a:r>
            <a:r>
              <a:rPr lang="ko-KR" altLang="en-US" smtClean="0"/>
              <a:t>관계를 이용하여 차트로 표현한 것입니다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14512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트리맵 레이아웃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98803" y="3945976"/>
            <a:ext cx="1119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4097" y="919554"/>
            <a:ext cx="10724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트리냅 레이아웃을 사용하면 데이터가 전체 가운데 차지하는 비율이나 데이터가 어떤 계층에 포함되었는지 등을 쉽게 알 수 있습니다</a:t>
            </a:r>
            <a:r>
              <a:rPr lang="en-US" altLang="ko-KR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트리맵 레이아웃은 부모</a:t>
            </a:r>
            <a:r>
              <a:rPr lang="en-US" altLang="ko-KR" smtClean="0"/>
              <a:t>.</a:t>
            </a:r>
            <a:r>
              <a:rPr lang="ko-KR" altLang="en-US" smtClean="0"/>
              <a:t>자식</a:t>
            </a:r>
            <a:r>
              <a:rPr lang="en-US" altLang="ko-KR" smtClean="0"/>
              <a:t>(</a:t>
            </a:r>
            <a:r>
              <a:rPr lang="ko-KR" altLang="en-US" smtClean="0"/>
              <a:t>계측</a:t>
            </a:r>
            <a:r>
              <a:rPr lang="en-US" altLang="ko-KR" smtClean="0"/>
              <a:t>) </a:t>
            </a:r>
            <a:r>
              <a:rPr lang="ko-KR" altLang="en-US" smtClean="0"/>
              <a:t>관계를 이용하여 차트로 표현한 것입니다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30998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3241" y="981879"/>
            <a:ext cx="10436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데이터를 이용한 드로잉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Column chart – </a:t>
            </a:r>
            <a:r>
              <a:rPr lang="ko-KR" altLang="en-US" smtClean="0"/>
              <a:t>세로로 긴 막대 차트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Bar chart -  </a:t>
            </a:r>
            <a:r>
              <a:rPr lang="ko-KR" altLang="en-US" smtClean="0"/>
              <a:t>가로로 긴 막대 차트 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D3</a:t>
            </a:r>
            <a:r>
              <a:rPr lang="ko-KR" altLang="en-US" smtClean="0"/>
              <a:t>로 문서 요소에 클래스를 추가할 때 </a:t>
            </a:r>
            <a:r>
              <a:rPr lang="en-US" altLang="ko-KR" smtClean="0"/>
              <a:t>selection.attr()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/>
              <a:t>c</a:t>
            </a:r>
            <a:r>
              <a:rPr lang="en-US" altLang="ko-KR" smtClean="0"/>
              <a:t>lassed() – </a:t>
            </a:r>
            <a:r>
              <a:rPr lang="ko-KR" altLang="en-US" smtClean="0"/>
              <a:t>문서요소에 쉽게 클래스를 적용하거나 제거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62685" y="2641989"/>
            <a:ext cx="9273912" cy="34135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div.bar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display: inline-block;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width: 20px;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height: 75px;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background-color: teal;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rgbClr val="C00000"/>
                </a:solidFill>
              </a:rPr>
              <a:t>var  dataset = [5, 10, 15, 20, 25]</a:t>
            </a:r>
          </a:p>
          <a:p>
            <a:r>
              <a:rPr lang="en-US" altLang="ko-KR" sz="1600" smtClean="0">
                <a:solidFill>
                  <a:srgbClr val="C00000"/>
                </a:solidFill>
              </a:rPr>
              <a:t>d3.select(‘body’).selectAll(“p”)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</a:t>
            </a:r>
            <a:r>
              <a:rPr lang="en-US" altLang="ko-KR" sz="1600" smtClean="0">
                <a:solidFill>
                  <a:srgbClr val="C00000"/>
                </a:solidFill>
              </a:rPr>
              <a:t>   .data(dataset)                     </a:t>
            </a:r>
            <a:r>
              <a:rPr lang="en-US" altLang="ko-KR" sz="1600" smtClean="0">
                <a:solidFill>
                  <a:schemeClr val="tx1"/>
                </a:solidFill>
              </a:rPr>
              <a:t>#</a:t>
            </a:r>
            <a:r>
              <a:rPr lang="ko-KR" altLang="en-US" sz="1600" smtClean="0">
                <a:solidFill>
                  <a:schemeClr val="tx1"/>
                </a:solidFill>
              </a:rPr>
              <a:t>데이터 값이 몇 개인지 계산하고 파싱한다</a:t>
            </a:r>
            <a:r>
              <a:rPr lang="en-US" altLang="ko-KR" sz="1600" smtClean="0">
                <a:solidFill>
                  <a:srgbClr val="C00000"/>
                </a:solidFill>
              </a:rPr>
              <a:t>.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</a:t>
            </a:r>
            <a:r>
              <a:rPr lang="en-US" altLang="ko-KR" sz="1600" smtClean="0">
                <a:solidFill>
                  <a:srgbClr val="C00000"/>
                </a:solidFill>
              </a:rPr>
              <a:t>   .enter()                            </a:t>
            </a:r>
            <a:r>
              <a:rPr lang="en-US" altLang="ko-KR" sz="1600" smtClean="0">
                <a:solidFill>
                  <a:schemeClr val="tx1"/>
                </a:solidFill>
              </a:rPr>
              <a:t> # </a:t>
            </a:r>
            <a:r>
              <a:rPr lang="ko-KR" altLang="en-US" sz="1600" smtClean="0">
                <a:solidFill>
                  <a:schemeClr val="tx1"/>
                </a:solidFill>
              </a:rPr>
              <a:t>데이터와 엮인 새로운 문서 요소를 생성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rgbClr val="C00000"/>
                </a:solidFill>
              </a:rPr>
              <a:t> </a:t>
            </a:r>
            <a:r>
              <a:rPr lang="en-US" altLang="ko-KR" sz="1600" smtClean="0">
                <a:solidFill>
                  <a:srgbClr val="C00000"/>
                </a:solidFill>
              </a:rPr>
              <a:t>   .append(“div”)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</a:t>
            </a:r>
            <a:r>
              <a:rPr lang="en-US" altLang="ko-KR" sz="1600" smtClean="0">
                <a:solidFill>
                  <a:srgbClr val="C00000"/>
                </a:solidFill>
              </a:rPr>
              <a:t>   .attr( “class”, “bar”);               </a:t>
            </a:r>
            <a:r>
              <a:rPr lang="en-US" altLang="ko-KR" sz="1600" smtClean="0">
                <a:solidFill>
                  <a:schemeClr val="tx1"/>
                </a:solidFill>
              </a:rPr>
              <a:t>//.classed(“bar”, true)   .classed(“bar”, false);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4228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ㅗㅅㅅ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3241" y="981879"/>
            <a:ext cx="10436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데이터를 이용한 드로잉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Column chart – </a:t>
            </a:r>
            <a:r>
              <a:rPr lang="ko-KR" altLang="en-US" smtClean="0"/>
              <a:t>세로로 긴 막대 차트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Bar chart -  </a:t>
            </a:r>
            <a:r>
              <a:rPr lang="ko-KR" altLang="en-US" smtClean="0"/>
              <a:t>가로로 긴 막대 차트 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D3</a:t>
            </a:r>
            <a:r>
              <a:rPr lang="ko-KR" altLang="en-US" smtClean="0"/>
              <a:t>로 문서 요소에 클래스를 추가할 때 </a:t>
            </a:r>
            <a:r>
              <a:rPr lang="en-US" altLang="ko-KR" smtClean="0"/>
              <a:t>selection.attr()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/>
              <a:t>c</a:t>
            </a:r>
            <a:r>
              <a:rPr lang="en-US" altLang="ko-KR" smtClean="0"/>
              <a:t>lassed() – </a:t>
            </a:r>
            <a:r>
              <a:rPr lang="ko-KR" altLang="en-US" smtClean="0"/>
              <a:t>문서요소에 쉽게 클래스를 적용하거나 제거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/>
              <a:t>d</a:t>
            </a:r>
            <a:r>
              <a:rPr lang="en-US" altLang="ko-KR" smtClean="0"/>
              <a:t>ata()</a:t>
            </a:r>
            <a:r>
              <a:rPr lang="ko-KR" altLang="en-US" smtClean="0"/>
              <a:t>는 데이터 개수 만큼 순회하고 체인으로 연결된 뒤쪽 메서드를 실행한다</a:t>
            </a:r>
            <a:r>
              <a:rPr lang="en-US" altLang="ko-KR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62685" y="2912565"/>
            <a:ext cx="9273912" cy="36655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rgbClr val="C00000"/>
                </a:solidFill>
              </a:rPr>
              <a:t>var  dataset = [ ]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for ( var i=0;i&lt;25;i+=){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var newNumber = Math.random() * 30;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dataset.push(newNumber);</a:t>
            </a:r>
          </a:p>
          <a:p>
            <a:r>
              <a:rPr lang="en-US" altLang="ko-KR" sz="1600" smtClean="0">
                <a:solidFill>
                  <a:srgbClr val="C00000"/>
                </a:solidFill>
              </a:rPr>
              <a:t>}</a:t>
            </a:r>
          </a:p>
          <a:p>
            <a:endParaRPr lang="en-US" altLang="ko-KR" sz="1600">
              <a:solidFill>
                <a:srgbClr val="C00000"/>
              </a:solidFill>
            </a:endParaRPr>
          </a:p>
          <a:p>
            <a:r>
              <a:rPr lang="en-US" altLang="ko-KR" sz="1600" smtClean="0">
                <a:solidFill>
                  <a:srgbClr val="C00000"/>
                </a:solidFill>
              </a:rPr>
              <a:t>d3.select</a:t>
            </a:r>
            <a:r>
              <a:rPr lang="en-US" altLang="ko-KR" sz="1600">
                <a:solidFill>
                  <a:srgbClr val="C00000"/>
                </a:solidFill>
              </a:rPr>
              <a:t>(‘body’).selectAll(“div”)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</a:t>
            </a:r>
            <a:r>
              <a:rPr lang="en-US" altLang="ko-KR" sz="1600" smtClean="0">
                <a:solidFill>
                  <a:srgbClr val="C00000"/>
                </a:solidFill>
              </a:rPr>
              <a:t>   .data(dataset)                     </a:t>
            </a:r>
            <a:r>
              <a:rPr lang="en-US" altLang="ko-KR" sz="1600" smtClean="0">
                <a:solidFill>
                  <a:schemeClr val="tx1"/>
                </a:solidFill>
              </a:rPr>
              <a:t>#</a:t>
            </a:r>
            <a:r>
              <a:rPr lang="ko-KR" altLang="en-US" sz="1600" smtClean="0">
                <a:solidFill>
                  <a:schemeClr val="tx1"/>
                </a:solidFill>
              </a:rPr>
              <a:t>데이터 값이 몇 개인지 계산하고 파싱한다</a:t>
            </a:r>
            <a:r>
              <a:rPr lang="en-US" altLang="ko-KR" sz="1600" smtClean="0">
                <a:solidFill>
                  <a:srgbClr val="C00000"/>
                </a:solidFill>
              </a:rPr>
              <a:t>.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</a:t>
            </a:r>
            <a:r>
              <a:rPr lang="en-US" altLang="ko-KR" sz="1600" smtClean="0">
                <a:solidFill>
                  <a:srgbClr val="C00000"/>
                </a:solidFill>
              </a:rPr>
              <a:t>   .enter()                            </a:t>
            </a:r>
            <a:r>
              <a:rPr lang="en-US" altLang="ko-KR" sz="1600" smtClean="0">
                <a:solidFill>
                  <a:schemeClr val="tx1"/>
                </a:solidFill>
              </a:rPr>
              <a:t> # </a:t>
            </a:r>
            <a:r>
              <a:rPr lang="ko-KR" altLang="en-US" sz="1600" smtClean="0">
                <a:solidFill>
                  <a:schemeClr val="tx1"/>
                </a:solidFill>
              </a:rPr>
              <a:t>데이터와 엮인 새로운 문서 요소를 생성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rgbClr val="C00000"/>
                </a:solidFill>
              </a:rPr>
              <a:t> </a:t>
            </a:r>
            <a:r>
              <a:rPr lang="en-US" altLang="ko-KR" sz="1600" smtClean="0">
                <a:solidFill>
                  <a:srgbClr val="C00000"/>
                </a:solidFill>
              </a:rPr>
              <a:t>   .append(“div”)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</a:t>
            </a:r>
            <a:r>
              <a:rPr lang="en-US" altLang="ko-KR" sz="1600" smtClean="0">
                <a:solidFill>
                  <a:srgbClr val="C00000"/>
                </a:solidFill>
              </a:rPr>
              <a:t>   .attr(“class”, “bar”)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</a:t>
            </a:r>
            <a:r>
              <a:rPr lang="en-US" altLang="ko-KR" sz="1600" smtClean="0">
                <a:solidFill>
                  <a:srgbClr val="C00000"/>
                </a:solidFill>
              </a:rPr>
              <a:t>   .</a:t>
            </a:r>
            <a:r>
              <a:rPr lang="en-US" altLang="ko-KR" sz="1600">
                <a:solidFill>
                  <a:srgbClr val="C00000"/>
                </a:solidFill>
              </a:rPr>
              <a:t>style("height", function(d){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 var  barHeight = d * 5 ;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 return barHeight +"px";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});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1820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3241" y="981879"/>
            <a:ext cx="10436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데이터를 이용한 드로잉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88040" y="1786492"/>
            <a:ext cx="9273912" cy="47449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var  dataset = [5, 10, 15, 20, 25]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var circles = svg.selectAll(“circle”)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.data(dataset)                  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.enter()                         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.append(“circle”);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circles.attr(“cx”, function(d, i)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return (i*50) + 25;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})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.attr("cy", h/2)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.attr("r", function(d)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return d;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</a:rPr>
              <a:t>});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</a:rPr>
              <a:t>   .</a:t>
            </a:r>
            <a:r>
              <a:rPr lang="en-US" altLang="ko-KR" sz="1600">
                <a:solidFill>
                  <a:schemeClr val="tx1"/>
                </a:solidFill>
              </a:rPr>
              <a:t>attr(“fill”, “yellow”)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.attr("stroke", "orange")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.attr("stroke-width", function(d)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return d/2;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});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3746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3241" y="981879"/>
            <a:ext cx="10436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라벨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88040" y="1483569"/>
            <a:ext cx="9273912" cy="5150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var  dataset = [ ]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for ( var i=0;i&lt;25;i+=){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var newNumber = Math.random() * 30;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dataset.push(newNumber);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svg.selectAll(“text”)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.data(dataset)                  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.enter()                         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.append(“circle”)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.text(function(d)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return d;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})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.attr(“x”, function(d, i)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return i * (w / dataset.length) + 5;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})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.attr("y", function(d, i)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return h - (d * 4) + 15;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})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.attr(“font-family”, “sans-serif”)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.attr("font-size", "11px")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.attr("fill",  "white");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4216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3241" y="981879"/>
            <a:ext cx="10436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산포도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50718" y="1786492"/>
            <a:ext cx="10540540" cy="3970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var  dataset = [ [5, 20], [480, 90], [250, 50], [100, 33], [330, 95], [410, 12], [475, 44], [25, 67], [85, 21], [220, 88]  ]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var svg = d3.select(“body”).append("svg").attr("width", w).attr("height", h);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svg.selectAll("circle").data(dataset)                  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.enter()                         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.append(“circle”)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.attr(“x”, function(d)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return d[0];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})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.attr("y", function(d)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return d[1];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})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 smtClean="0">
                <a:solidFill>
                  <a:schemeClr val="tx1"/>
                </a:solidFill>
              </a:rPr>
              <a:t>.</a:t>
            </a:r>
            <a:r>
              <a:rPr lang="en-US" altLang="ko-KR" sz="1600">
                <a:solidFill>
                  <a:schemeClr val="tx1"/>
                </a:solidFill>
              </a:rPr>
              <a:t>attr(“r”, function(d)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return Math.sqrt(h - d[i]);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});</a:t>
            </a:r>
          </a:p>
        </p:txBody>
      </p:sp>
    </p:spTree>
    <p:extLst>
      <p:ext uri="{BB962C8B-B14F-4D97-AF65-F5344CB8AC3E}">
        <p14:creationId xmlns:p14="http://schemas.microsoft.com/office/powerpoint/2010/main" val="21646841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척도</a:t>
            </a:r>
            <a:r>
              <a:rPr lang="en-US" altLang="ko-KR" smtClean="0"/>
              <a:t>(Scale)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3240" y="1092820"/>
            <a:ext cx="113916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척도</a:t>
            </a:r>
            <a:r>
              <a:rPr lang="en-US" altLang="ko-KR" smtClean="0"/>
              <a:t>(scale)</a:t>
            </a:r>
            <a:r>
              <a:rPr lang="ko-KR" altLang="en-US" smtClean="0"/>
              <a:t> </a:t>
            </a:r>
            <a:r>
              <a:rPr lang="en-US" altLang="ko-KR" smtClean="0"/>
              <a:t>- </a:t>
            </a:r>
            <a:r>
              <a:rPr lang="ko-KR" altLang="en-US" smtClean="0"/>
              <a:t> 입력되는 정의역</a:t>
            </a:r>
            <a:r>
              <a:rPr lang="en-US" altLang="ko-KR" smtClean="0"/>
              <a:t>(domain)</a:t>
            </a:r>
            <a:r>
              <a:rPr lang="ko-KR" altLang="en-US" smtClean="0"/>
              <a:t>과 출력되는 치역</a:t>
            </a:r>
            <a:r>
              <a:rPr lang="en-US" altLang="ko-KR" smtClean="0"/>
              <a:t>(range)</a:t>
            </a:r>
            <a:r>
              <a:rPr lang="ko-KR" altLang="en-US" smtClean="0"/>
              <a:t>을 매핑한 함수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데이터 집합에 있는 값은 시각화에서 사용할 픽셀 값으로 바로 사용하기에는 적합하지 않다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척도를 사용하면 데이터 값을 만들려는 시각화에서 필요한 적절한 값으로 비율을 바꿔서 쉽게 매핑할 수 있다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D3</a:t>
            </a:r>
            <a:r>
              <a:rPr lang="ko-KR" altLang="en-US" smtClean="0"/>
              <a:t>의 척도는 사용자가 정의한 파라미터를 가지고 있는 함수로서 척도를 생성한 후에 데이터 값을 넘겨서 호출하면 비율이 바뀐 출력 값으로  반환한다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척도는 시각적 결과물을 내지 않는 수학적 요소다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척도에서 정의역</a:t>
            </a:r>
            <a:r>
              <a:rPr lang="en-US" altLang="ko-KR" smtClean="0"/>
              <a:t>(input domain)</a:t>
            </a:r>
            <a:r>
              <a:rPr lang="ko-KR" altLang="en-US" smtClean="0"/>
              <a:t>이란 입력 가능한 데이터 값의 범위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치역</a:t>
            </a:r>
            <a:r>
              <a:rPr lang="en-US" altLang="ko-KR" smtClean="0"/>
              <a:t>(output range)</a:t>
            </a:r>
            <a:r>
              <a:rPr lang="ko-KR" altLang="en-US" smtClean="0"/>
              <a:t>은 화면에 출력하기 위한 데이터 값의 범위로 단위는 픽셀이다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정규화란</a:t>
            </a:r>
            <a:r>
              <a:rPr lang="en-US" altLang="ko-KR" smtClean="0"/>
              <a:t>, </a:t>
            </a:r>
            <a:r>
              <a:rPr lang="ko-KR" altLang="en-US" smtClean="0"/>
              <a:t>어떤 숫자 값을 최솟값과 최댓값이 </a:t>
            </a:r>
            <a:r>
              <a:rPr lang="en-US" altLang="ko-KR" smtClean="0"/>
              <a:t>0</a:t>
            </a:r>
            <a:r>
              <a:rPr lang="ko-KR" altLang="en-US" smtClean="0"/>
              <a:t>과 </a:t>
            </a:r>
            <a:r>
              <a:rPr lang="en-US" altLang="ko-KR" smtClean="0"/>
              <a:t>1</a:t>
            </a:r>
            <a:r>
              <a:rPr lang="ko-KR" altLang="en-US" smtClean="0"/>
              <a:t>이 되도록 매핑하는 과정이다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선형척도는 </a:t>
            </a:r>
            <a:r>
              <a:rPr lang="en-US" altLang="ko-KR" smtClean="0"/>
              <a:t>D3</a:t>
            </a:r>
            <a:r>
              <a:rPr lang="ko-KR" altLang="en-US" smtClean="0"/>
              <a:t>가 수행하는 수학적 정규화 과정이다</a:t>
            </a:r>
            <a:r>
              <a:rPr lang="en-US" altLang="ko-KR" smtClean="0"/>
              <a:t>. </a:t>
            </a:r>
            <a:r>
              <a:rPr lang="ko-KR" altLang="en-US" smtClean="0"/>
              <a:t>입력값은 정의역을 기준으로 정규화되고 정규화된 값은 치역을 기준으로 비율이 변경된다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원하는 척도의 종류를 </a:t>
            </a:r>
            <a:r>
              <a:rPr lang="en-US" altLang="ko-KR" smtClean="0"/>
              <a:t>d3.scale </a:t>
            </a:r>
            <a:r>
              <a:rPr lang="ko-KR" altLang="en-US" smtClean="0"/>
              <a:t>뒤에 붙이면 척도 함수 생성자가 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96016" y="5055362"/>
            <a:ext cx="9273912" cy="1037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var scale = d3.scale.linear</a:t>
            </a:r>
            <a:r>
              <a:rPr lang="en-US" altLang="ko-KR" sz="1600" smtClean="0">
                <a:solidFill>
                  <a:schemeClr val="tx1"/>
                </a:solidFill>
              </a:rPr>
              <a:t>();    //</a:t>
            </a:r>
            <a:r>
              <a:rPr lang="ko-KR" altLang="en-US" sz="1600" smtClean="0">
                <a:solidFill>
                  <a:schemeClr val="tx1"/>
                </a:solidFill>
              </a:rPr>
              <a:t>입력 값을 전달할 수 있는 </a:t>
            </a:r>
            <a:r>
              <a:rPr lang="en-US" altLang="ko-KR" sz="1600" smtClean="0">
                <a:solidFill>
                  <a:schemeClr val="tx1"/>
                </a:solidFill>
              </a:rPr>
              <a:t>scale</a:t>
            </a:r>
            <a:r>
              <a:rPr lang="ko-KR" altLang="en-US" sz="1600" smtClean="0">
                <a:solidFill>
                  <a:schemeClr val="tx1"/>
                </a:solidFill>
              </a:rPr>
              <a:t>이란 함수를 만든다</a:t>
            </a:r>
            <a:r>
              <a:rPr lang="en-US" altLang="ko-KR" sz="1600" smtClean="0">
                <a:solidFill>
                  <a:schemeClr val="tx1"/>
                </a:solidFill>
              </a:rPr>
              <a:t>.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Scale(2.5);                             //</a:t>
            </a:r>
            <a:r>
              <a:rPr lang="ko-KR" altLang="en-US" sz="1600" smtClean="0">
                <a:solidFill>
                  <a:schemeClr val="tx1"/>
                </a:solidFill>
              </a:rPr>
              <a:t>정의역과 치역을 설정하지 않으면 입출력을 </a:t>
            </a:r>
            <a:r>
              <a:rPr lang="en-US" altLang="ko-KR" sz="1600" smtClean="0">
                <a:solidFill>
                  <a:schemeClr val="tx1"/>
                </a:solidFill>
              </a:rPr>
              <a:t>1:1 </a:t>
            </a:r>
            <a:r>
              <a:rPr lang="ko-KR" altLang="en-US" sz="1600" smtClean="0">
                <a:solidFill>
                  <a:schemeClr val="tx1"/>
                </a:solidFill>
              </a:rPr>
              <a:t>비율로 매핑한다</a:t>
            </a:r>
            <a:r>
              <a:rPr lang="en-US" altLang="ko-KR" sz="1600" smtClean="0">
                <a:solidFill>
                  <a:schemeClr val="tx1"/>
                </a:solidFill>
              </a:rPr>
              <a:t>.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scale.domain([100, 500</a:t>
            </a:r>
            <a:r>
              <a:rPr lang="en-US" altLang="ko-KR" sz="1600" smtClean="0">
                <a:solidFill>
                  <a:schemeClr val="tx1"/>
                </a:solidFill>
              </a:rPr>
              <a:t>]);   //</a:t>
            </a:r>
            <a:r>
              <a:rPr lang="ko-KR" altLang="en-US" sz="1600" smtClean="0">
                <a:solidFill>
                  <a:schemeClr val="tx1"/>
                </a:solidFill>
              </a:rPr>
              <a:t>정의역  지정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scale.range([10, 350</a:t>
            </a:r>
            <a:r>
              <a:rPr lang="en-US" altLang="ko-KR" sz="1600" smtClean="0">
                <a:solidFill>
                  <a:schemeClr val="tx1"/>
                </a:solidFill>
              </a:rPr>
              <a:t>]);   //</a:t>
            </a:r>
            <a:r>
              <a:rPr lang="ko-KR" altLang="en-US" sz="1600" smtClean="0">
                <a:solidFill>
                  <a:schemeClr val="tx1"/>
                </a:solidFill>
              </a:rPr>
              <a:t>치역 지정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6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7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6895" y="980728"/>
            <a:ext cx="111919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D3.js</a:t>
            </a:r>
            <a:r>
              <a:rPr lang="ko-KR" altLang="en-US" dirty="0" smtClean="0"/>
              <a:t>로 만들 그래프의 프로그램 구조  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읽어들이기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CSV, TSV, XML, JSON, TEXT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표시할 그래프 지정</a:t>
            </a:r>
            <a:endParaRPr lang="en-US" altLang="ko-KR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D3.js</a:t>
            </a:r>
            <a:r>
              <a:rPr lang="ko-KR" altLang="en-US" dirty="0" smtClean="0"/>
              <a:t>의 레이아웃 객체를 지정하여 데이터로부터 그래프를 표시해야 할 좌표를 계산하여 반환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그래프를 그리는 데 필요한 </a:t>
            </a:r>
            <a:r>
              <a:rPr lang="en-US" altLang="ko-KR" dirty="0" smtClean="0"/>
              <a:t>SVG </a:t>
            </a:r>
            <a:r>
              <a:rPr lang="ko-KR" altLang="en-US" dirty="0" smtClean="0"/>
              <a:t>도형 요소 준비</a:t>
            </a:r>
            <a:endParaRPr lang="en-US" altLang="ko-KR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altLang="ko-KR" dirty="0" smtClean="0"/>
              <a:t>DOM </a:t>
            </a:r>
            <a:r>
              <a:rPr lang="ko-KR" altLang="en-US" dirty="0" smtClean="0"/>
              <a:t>요소나 </a:t>
            </a:r>
            <a:r>
              <a:rPr lang="en-US" altLang="ko-KR" dirty="0" err="1" smtClean="0"/>
              <a:t>Canavs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 생성 가능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요소의 속성값 변경</a:t>
            </a:r>
            <a:endParaRPr lang="en-US" altLang="ko-KR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attr</a:t>
            </a:r>
            <a:r>
              <a:rPr lang="en-US" altLang="ko-KR" dirty="0" smtClean="0"/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style()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필요하다면 애니메이션 처리</a:t>
            </a:r>
            <a:endParaRPr lang="en-US" altLang="ko-KR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transition()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필요하다면 이벤트에 따른 처리</a:t>
            </a:r>
            <a:endParaRPr lang="en-US" altLang="ko-KR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on()</a:t>
            </a:r>
            <a:endParaRPr lang="en-US" altLang="ko-KR" dirty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D3.js</a:t>
            </a:r>
            <a:r>
              <a:rPr lang="ko-KR" altLang="en-US" b="1" dirty="0" smtClean="0"/>
              <a:t>의 기본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208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산포도에 척도</a:t>
            </a:r>
            <a:r>
              <a:rPr lang="en-US" altLang="ko-KR" smtClean="0"/>
              <a:t>(Scale) </a:t>
            </a:r>
            <a:r>
              <a:rPr lang="ko-KR" altLang="en-US" smtClean="0"/>
              <a:t>적용하기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3240" y="1092820"/>
            <a:ext cx="1139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데이터 집합을 분석하는 배열 함수 </a:t>
            </a:r>
            <a:r>
              <a:rPr lang="en-US" altLang="ko-KR" smtClean="0"/>
              <a:t>d3.max()</a:t>
            </a:r>
            <a:r>
              <a:rPr lang="ko-KR" altLang="en-US" smtClean="0"/>
              <a:t>와 </a:t>
            </a:r>
            <a:r>
              <a:rPr lang="en-US" altLang="ko-KR" smtClean="0"/>
              <a:t>d3.min()</a:t>
            </a:r>
            <a:r>
              <a:rPr lang="ko-KR" altLang="en-US" smtClean="0"/>
              <a:t>은 배열을 순회하며 가장 큰 값과 가장 작은 값을 반환한다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49712" y="1874520"/>
            <a:ext cx="7224440" cy="3889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var dataset = [[5, 20], [400, 90]. [250, 50], [100, 33], [330, 95], [410, 12]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   , [475, 44], [25, 67], [85, 21], [220, 88] ];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d3.max(dataset);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var xscale = d3.scale.linear()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.domain([0, d3.max(dataset, function(d)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                       return d[0]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            })])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.range[0, w]);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var yscale = d3.scale.linear()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.domain([0, d3.max(dataset, function(d)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                       return d[1]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            })])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 .range[0, h]);</a:t>
            </a:r>
          </a:p>
        </p:txBody>
      </p:sp>
    </p:spTree>
    <p:extLst>
      <p:ext uri="{BB962C8B-B14F-4D97-AF65-F5344CB8AC3E}">
        <p14:creationId xmlns:p14="http://schemas.microsoft.com/office/powerpoint/2010/main" val="32221905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축</a:t>
            </a:r>
            <a:r>
              <a:rPr lang="en-US" altLang="ko-KR" dirty="0" smtClean="0"/>
              <a:t>(axis)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3240" y="1092820"/>
            <a:ext cx="113916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척도와의 차이점은 축 함수를 호출하면 어떤 값을 반환하는 대신에 선과 라벨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구분자를</a:t>
            </a:r>
            <a:r>
              <a:rPr lang="ko-KR" altLang="en-US" dirty="0" smtClean="0"/>
              <a:t> 가진 시각적 요소가 생성된다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축 함수 </a:t>
            </a:r>
            <a:r>
              <a:rPr lang="en-US" altLang="ko-KR" dirty="0" smtClean="0"/>
              <a:t>- d3.svg.axis()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축에는 어떤 척도를 다뤄야 하는지 반드시 알려 줘야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축 함수에서는 축을 나타내는 선을 기준으로 라벨의 위치도 지정할 수 있다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49712" y="4501662"/>
            <a:ext cx="7224440" cy="18251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0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8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6895" y="980728"/>
            <a:ext cx="1119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가로형</a:t>
            </a:r>
            <a:r>
              <a:rPr lang="ko-KR" altLang="en-US" dirty="0" smtClean="0"/>
              <a:t> 막대 그래프 표시  </a:t>
            </a:r>
            <a:endParaRPr lang="ko-KR" altLang="en-US" dirty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D3.js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891629" y="1507080"/>
            <a:ext cx="9273912" cy="916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#D3.js </a:t>
            </a:r>
            <a:r>
              <a:rPr lang="ko-KR" altLang="en-US" sz="1600" dirty="0">
                <a:solidFill>
                  <a:schemeClr val="tx1"/>
                </a:solidFill>
              </a:rPr>
              <a:t>라이브러리 </a:t>
            </a:r>
            <a:r>
              <a:rPr lang="ko-KR" altLang="en-US" sz="1600" dirty="0" err="1">
                <a:solidFill>
                  <a:schemeClr val="tx1"/>
                </a:solidFill>
              </a:rPr>
              <a:t>읽어들이기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rgbClr val="C00000"/>
                </a:solidFill>
              </a:rPr>
              <a:t>&lt;script </a:t>
            </a:r>
            <a:r>
              <a:rPr lang="en-US" altLang="ko-KR" sz="1600" dirty="0" err="1">
                <a:solidFill>
                  <a:srgbClr val="C00000"/>
                </a:solidFill>
              </a:rPr>
              <a:t>src</a:t>
            </a:r>
            <a:r>
              <a:rPr lang="en-US" altLang="ko-KR" sz="1600" dirty="0">
                <a:solidFill>
                  <a:srgbClr val="C00000"/>
                </a:solidFill>
              </a:rPr>
              <a:t>="https://d3js.org/d3.v5.min.js"&gt;&lt;/script&gt;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8346" y="2665320"/>
            <a:ext cx="9273912" cy="644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#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그래프를 표시하기 위한 영역 준비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&lt;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svg</a:t>
            </a:r>
            <a:r>
              <a:rPr lang="en-US" altLang="ko-KR" sz="1600" dirty="0" smtClean="0">
                <a:solidFill>
                  <a:srgbClr val="C00000"/>
                </a:solidFill>
              </a:rPr>
              <a:t> id=“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myGraph</a:t>
            </a:r>
            <a:r>
              <a:rPr lang="en-US" altLang="ko-KR" sz="1600" dirty="0" smtClean="0">
                <a:solidFill>
                  <a:srgbClr val="C00000"/>
                </a:solidFill>
              </a:rPr>
              <a:t>”&gt;&lt;/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svg</a:t>
            </a:r>
            <a:r>
              <a:rPr lang="en-US" altLang="ko-KR" sz="1600" dirty="0" smtClean="0">
                <a:solidFill>
                  <a:srgbClr val="C00000"/>
                </a:solidFill>
              </a:rPr>
              <a:t>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08346" y="3631536"/>
            <a:ext cx="9273912" cy="2513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#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데이터셋</a:t>
            </a:r>
            <a:r>
              <a:rPr lang="ko-KR" altLang="en-US" sz="1600" dirty="0" smtClean="0">
                <a:solidFill>
                  <a:schemeClr val="tx1"/>
                </a:solidFill>
              </a:rPr>
              <a:t> 준비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rgbClr val="C00000"/>
                </a:solidFill>
              </a:rPr>
              <a:t>v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ar</a:t>
            </a:r>
            <a:r>
              <a:rPr lang="en-US" altLang="ko-KR" sz="1600" dirty="0" smtClean="0">
                <a:solidFill>
                  <a:srgbClr val="C00000"/>
                </a:solidFill>
              </a:rPr>
              <a:t> 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dataSet</a:t>
            </a:r>
            <a:r>
              <a:rPr lang="en-US" altLang="ko-KR" sz="1600" dirty="0" smtClean="0">
                <a:solidFill>
                  <a:srgbClr val="C00000"/>
                </a:solidFill>
              </a:rPr>
              <a:t> = [300, 130, 5, 60, 240]</a:t>
            </a:r>
          </a:p>
          <a:p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d3.select("#</a:t>
            </a:r>
            <a:r>
              <a:rPr lang="en-US" altLang="ko-KR" sz="1600" dirty="0" err="1">
                <a:solidFill>
                  <a:schemeClr val="tx1"/>
                </a:solidFill>
              </a:rPr>
              <a:t>myGraph</a:t>
            </a:r>
            <a:r>
              <a:rPr lang="en-US" altLang="ko-KR" sz="1600" dirty="0">
                <a:solidFill>
                  <a:schemeClr val="tx1"/>
                </a:solidFill>
              </a:rPr>
              <a:t>")         //SVG </a:t>
            </a:r>
            <a:r>
              <a:rPr lang="ko-KR" altLang="en-US" sz="1600" dirty="0">
                <a:solidFill>
                  <a:schemeClr val="tx1"/>
                </a:solidFill>
              </a:rPr>
              <a:t>요소를 지정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</a:rPr>
              <a:t>.append("</a:t>
            </a:r>
            <a:r>
              <a:rPr lang="en-US" altLang="ko-KR" sz="1600" dirty="0" err="1">
                <a:solidFill>
                  <a:schemeClr val="tx1"/>
                </a:solidFill>
              </a:rPr>
              <a:t>rect</a:t>
            </a:r>
            <a:r>
              <a:rPr lang="en-US" altLang="ko-KR" sz="1600" dirty="0">
                <a:solidFill>
                  <a:schemeClr val="tx1"/>
                </a:solidFill>
              </a:rPr>
              <a:t>")               //SVG </a:t>
            </a:r>
            <a:r>
              <a:rPr lang="ko-KR" altLang="en-US" sz="1600" dirty="0">
                <a:solidFill>
                  <a:schemeClr val="tx1"/>
                </a:solidFill>
              </a:rPr>
              <a:t>사각형 생성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en-US" altLang="ko-KR" sz="1600" dirty="0" err="1">
                <a:solidFill>
                  <a:schemeClr val="tx1"/>
                </a:solidFill>
              </a:rPr>
              <a:t>attr</a:t>
            </a:r>
            <a:r>
              <a:rPr lang="en-US" altLang="ko-KR" sz="1600" dirty="0">
                <a:solidFill>
                  <a:schemeClr val="tx1"/>
                </a:solidFill>
              </a:rPr>
              <a:t>("x", 0)                    //</a:t>
            </a:r>
            <a:r>
              <a:rPr lang="ko-KR" altLang="en-US" sz="1600" dirty="0" err="1">
                <a:solidFill>
                  <a:schemeClr val="tx1"/>
                </a:solidFill>
              </a:rPr>
              <a:t>가로형</a:t>
            </a:r>
            <a:r>
              <a:rPr lang="ko-KR" altLang="en-US" sz="1600" dirty="0">
                <a:solidFill>
                  <a:schemeClr val="tx1"/>
                </a:solidFill>
              </a:rPr>
              <a:t> 막대그래프이므로 </a:t>
            </a:r>
            <a:r>
              <a:rPr lang="en-US" altLang="ko-KR" sz="1600" dirty="0">
                <a:solidFill>
                  <a:schemeClr val="tx1"/>
                </a:solidFill>
              </a:rPr>
              <a:t>X </a:t>
            </a:r>
            <a:r>
              <a:rPr lang="ko-KR" altLang="en-US" sz="1600" dirty="0">
                <a:solidFill>
                  <a:schemeClr val="tx1"/>
                </a:solidFill>
              </a:rPr>
              <a:t>좌표를 </a:t>
            </a:r>
            <a:r>
              <a:rPr lang="en-US" altLang="ko-KR" sz="1600" dirty="0">
                <a:solidFill>
                  <a:schemeClr val="tx1"/>
                </a:solidFill>
              </a:rPr>
              <a:t>0</a:t>
            </a:r>
            <a:r>
              <a:rPr lang="ko-KR" altLang="en-US" sz="1600" dirty="0">
                <a:solidFill>
                  <a:schemeClr val="tx1"/>
                </a:solidFill>
              </a:rPr>
              <a:t>으로 설정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en-US" altLang="ko-KR" sz="1600" dirty="0" err="1">
                <a:solidFill>
                  <a:schemeClr val="tx1"/>
                </a:solidFill>
              </a:rPr>
              <a:t>attr</a:t>
            </a:r>
            <a:r>
              <a:rPr lang="en-US" altLang="ko-KR" sz="1600" dirty="0">
                <a:solidFill>
                  <a:schemeClr val="tx1"/>
                </a:solidFill>
              </a:rPr>
              <a:t>("y", 0)                     //Y </a:t>
            </a:r>
            <a:r>
              <a:rPr lang="ko-KR" altLang="en-US" sz="1600" dirty="0">
                <a:solidFill>
                  <a:schemeClr val="tx1"/>
                </a:solidFill>
              </a:rPr>
              <a:t>좌표를 </a:t>
            </a:r>
            <a:r>
              <a:rPr lang="en-US" altLang="ko-KR" sz="1600" dirty="0">
                <a:solidFill>
                  <a:schemeClr val="tx1"/>
                </a:solidFill>
              </a:rPr>
              <a:t>0</a:t>
            </a:r>
            <a:r>
              <a:rPr lang="ko-KR" altLang="en-US" sz="1600" dirty="0">
                <a:solidFill>
                  <a:schemeClr val="tx1"/>
                </a:solidFill>
              </a:rPr>
              <a:t>으로 설정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en-US" altLang="ko-KR" sz="1600" dirty="0" err="1">
                <a:solidFill>
                  <a:schemeClr val="tx1"/>
                </a:solidFill>
              </a:rPr>
              <a:t>attr</a:t>
            </a:r>
            <a:r>
              <a:rPr lang="en-US" altLang="ko-KR" sz="1600" dirty="0">
                <a:solidFill>
                  <a:schemeClr val="tx1"/>
                </a:solidFill>
              </a:rPr>
              <a:t>("width", </a:t>
            </a:r>
            <a:r>
              <a:rPr lang="en-US" altLang="ko-KR" sz="1600" dirty="0" err="1">
                <a:solidFill>
                  <a:schemeClr val="tx1"/>
                </a:solidFill>
              </a:rPr>
              <a:t>dataSet</a:t>
            </a:r>
            <a:r>
              <a:rPr lang="en-US" altLang="ko-KR" sz="1600" dirty="0">
                <a:solidFill>
                  <a:schemeClr val="tx1"/>
                </a:solidFill>
              </a:rPr>
              <a:t>[0])   //</a:t>
            </a:r>
            <a:r>
              <a:rPr lang="ko-KR" altLang="en-US" sz="1600" dirty="0">
                <a:solidFill>
                  <a:schemeClr val="tx1"/>
                </a:solidFill>
              </a:rPr>
              <a:t>최초 데이터를 기반으로 넓이 설정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en-US" altLang="ko-KR" sz="1600" dirty="0" err="1">
                <a:solidFill>
                  <a:schemeClr val="tx1"/>
                </a:solidFill>
              </a:rPr>
              <a:t>attr</a:t>
            </a:r>
            <a:r>
              <a:rPr lang="en-US" altLang="ko-KR" sz="1600" dirty="0">
                <a:solidFill>
                  <a:schemeClr val="tx1"/>
                </a:solidFill>
              </a:rPr>
              <a:t>("height", "20px")      //</a:t>
            </a:r>
            <a:r>
              <a:rPr lang="ko-KR" altLang="en-US" sz="1600" dirty="0">
                <a:solidFill>
                  <a:schemeClr val="tx1"/>
                </a:solidFill>
              </a:rPr>
              <a:t>막대 그래프의 높이는 </a:t>
            </a:r>
            <a:r>
              <a:rPr lang="en-US" altLang="ko-KR" sz="1600" dirty="0">
                <a:solidFill>
                  <a:schemeClr val="tx1"/>
                </a:solidFill>
              </a:rPr>
              <a:t>20px</a:t>
            </a:r>
            <a:r>
              <a:rPr lang="ko-KR" altLang="en-US" sz="1600" dirty="0">
                <a:solidFill>
                  <a:schemeClr val="tx1"/>
                </a:solidFill>
              </a:rPr>
              <a:t>로 </a:t>
            </a:r>
            <a:r>
              <a:rPr lang="ko-KR" altLang="en-US" sz="1600" dirty="0" smtClean="0">
                <a:solidFill>
                  <a:schemeClr val="tx1"/>
                </a:solidFill>
              </a:rPr>
              <a:t>지정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42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9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6895" y="980728"/>
            <a:ext cx="11191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가로형</a:t>
            </a:r>
            <a:r>
              <a:rPr lang="ko-KR" altLang="en-US" dirty="0" smtClean="0"/>
              <a:t> 막대 그래프 표시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D3.js</a:t>
            </a:r>
            <a:r>
              <a:rPr lang="ko-KR" altLang="en-US" dirty="0"/>
              <a:t>에서 사각형</a:t>
            </a:r>
            <a:r>
              <a:rPr lang="en-US" altLang="ko-KR" dirty="0"/>
              <a:t>(</a:t>
            </a:r>
            <a:r>
              <a:rPr lang="en-US" altLang="ko-KR" dirty="0" err="1"/>
              <a:t>rect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  <a:r>
              <a:rPr lang="en-US" altLang="ko-KR" dirty="0"/>
              <a:t>)</a:t>
            </a:r>
            <a:r>
              <a:rPr lang="ko-KR" altLang="en-US" dirty="0"/>
              <a:t>을 생성하려면 </a:t>
            </a:r>
            <a:r>
              <a:rPr lang="en-US" altLang="ko-KR" dirty="0"/>
              <a:t>append()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D3.js</a:t>
            </a:r>
            <a:r>
              <a:rPr lang="ko-KR" altLang="en-US" dirty="0"/>
              <a:t>로 특정 요소를 지정하려면 </a:t>
            </a:r>
            <a:r>
              <a:rPr lang="en-US" altLang="ko-KR" dirty="0"/>
              <a:t>d3.select()</a:t>
            </a:r>
            <a:r>
              <a:rPr lang="ko-KR" altLang="en-US" dirty="0"/>
              <a:t>를 사용합니다 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D3.js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220812" y="2147160"/>
            <a:ext cx="8645564" cy="360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# HTML </a:t>
            </a:r>
            <a:r>
              <a:rPr lang="ko-KR" altLang="en-US" sz="1600" dirty="0">
                <a:solidFill>
                  <a:schemeClr val="tx1"/>
                </a:solidFill>
              </a:rPr>
              <a:t>파일 안에 </a:t>
            </a:r>
            <a:r>
              <a:rPr lang="en-US" altLang="ko-KR" sz="1600" dirty="0" err="1">
                <a:solidFill>
                  <a:schemeClr val="tx1"/>
                </a:solidFill>
              </a:rPr>
              <a:t>rect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요소를 기술하여 사각형을 </a:t>
            </a:r>
            <a:r>
              <a:rPr lang="ko-KR" altLang="en-US" sz="1600" dirty="0" smtClean="0">
                <a:solidFill>
                  <a:schemeClr val="tx1"/>
                </a:solidFill>
              </a:rPr>
              <a:t>그림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&lt;</a:t>
            </a:r>
            <a:r>
              <a:rPr lang="en-US" altLang="ko-KR" sz="1600" dirty="0">
                <a:solidFill>
                  <a:schemeClr val="tx1"/>
                </a:solidFill>
              </a:rPr>
              <a:t>head&gt;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&lt;</a:t>
            </a:r>
            <a:r>
              <a:rPr lang="en-US" altLang="ko-KR" sz="1600" dirty="0">
                <a:solidFill>
                  <a:schemeClr val="tx1"/>
                </a:solidFill>
              </a:rPr>
              <a:t>meta charset="utf-8"&gt;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&lt;</a:t>
            </a:r>
            <a:r>
              <a:rPr lang="en-US" altLang="ko-KR" sz="1600" dirty="0">
                <a:solidFill>
                  <a:schemeClr val="tx1"/>
                </a:solidFill>
              </a:rPr>
              <a:t>title&gt;SVG Sample&lt;/title</a:t>
            </a:r>
            <a:r>
              <a:rPr lang="en-US" altLang="ko-KR" sz="16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</a:t>
            </a:r>
            <a:r>
              <a:rPr lang="en-US" altLang="ko-KR" sz="1600" dirty="0">
                <a:solidFill>
                  <a:srgbClr val="C00000"/>
                </a:solidFill>
              </a:rPr>
              <a:t>&lt;script </a:t>
            </a:r>
            <a:r>
              <a:rPr lang="en-US" altLang="ko-KR" sz="1600" dirty="0" err="1">
                <a:solidFill>
                  <a:srgbClr val="C00000"/>
                </a:solidFill>
              </a:rPr>
              <a:t>src</a:t>
            </a:r>
            <a:r>
              <a:rPr lang="en-US" altLang="ko-KR" sz="1600" dirty="0">
                <a:solidFill>
                  <a:srgbClr val="C00000"/>
                </a:solidFill>
              </a:rPr>
              <a:t>="http://d3js.org/d3.v3.min.js" charset="utf-8</a:t>
            </a:r>
            <a:r>
              <a:rPr lang="en-US" altLang="ko-KR" sz="1600" dirty="0" smtClean="0">
                <a:solidFill>
                  <a:srgbClr val="C00000"/>
                </a:solidFill>
              </a:rPr>
              <a:t>"&gt;&lt;</a:t>
            </a:r>
            <a:r>
              <a:rPr lang="en-US" altLang="ko-KR" sz="1600" dirty="0">
                <a:solidFill>
                  <a:srgbClr val="C00000"/>
                </a:solidFill>
              </a:rPr>
              <a:t>script</a:t>
            </a:r>
            <a:r>
              <a:rPr lang="en-US" altLang="ko-KR" sz="1600" dirty="0" smtClean="0">
                <a:solidFill>
                  <a:srgbClr val="C00000"/>
                </a:solidFill>
              </a:rPr>
              <a:t>&gt;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&lt;/</a:t>
            </a:r>
            <a:r>
              <a:rPr lang="en-US" altLang="ko-KR" sz="1600" dirty="0">
                <a:solidFill>
                  <a:schemeClr val="tx1"/>
                </a:solidFill>
              </a:rPr>
              <a:t>head&gt;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&lt;</a:t>
            </a:r>
            <a:r>
              <a:rPr lang="en-US" altLang="ko-KR" sz="1600" dirty="0">
                <a:solidFill>
                  <a:schemeClr val="tx1"/>
                </a:solidFill>
              </a:rPr>
              <a:t>body&gt;</a:t>
            </a: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       &lt;</a:t>
            </a:r>
            <a:r>
              <a:rPr lang="en-US" altLang="ko-KR" sz="1600" dirty="0" err="1">
                <a:solidFill>
                  <a:srgbClr val="C00000"/>
                </a:solidFill>
              </a:rPr>
              <a:t>svg</a:t>
            </a:r>
            <a:r>
              <a:rPr lang="en-US" altLang="ko-KR" sz="1600" dirty="0">
                <a:solidFill>
                  <a:srgbClr val="C00000"/>
                </a:solidFill>
              </a:rPr>
              <a:t>&gt;</a:t>
            </a: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           &lt;</a:t>
            </a:r>
            <a:r>
              <a:rPr lang="en-US" altLang="ko-KR" sz="1600" dirty="0" err="1">
                <a:solidFill>
                  <a:srgbClr val="C00000"/>
                </a:solidFill>
              </a:rPr>
              <a:t>rect</a:t>
            </a:r>
            <a:r>
              <a:rPr lang="en-US" altLang="ko-KR" sz="1600" dirty="0">
                <a:solidFill>
                  <a:srgbClr val="C00000"/>
                </a:solidFill>
              </a:rPr>
              <a:t> x="10" y="30" width="100" height="80" /&gt;</a:t>
            </a: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       &lt;/</a:t>
            </a:r>
            <a:r>
              <a:rPr lang="en-US" altLang="ko-KR" sz="1600" dirty="0" err="1">
                <a:solidFill>
                  <a:srgbClr val="C00000"/>
                </a:solidFill>
              </a:rPr>
              <a:t>svg</a:t>
            </a:r>
            <a:r>
              <a:rPr lang="en-US" altLang="ko-KR" sz="1600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       &lt;script 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src</a:t>
            </a:r>
            <a:r>
              <a:rPr lang="en-US" altLang="ko-KR" sz="1600" dirty="0" smtClean="0">
                <a:solidFill>
                  <a:srgbClr val="C00000"/>
                </a:solidFill>
              </a:rPr>
              <a:t> = “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js</a:t>
            </a:r>
            <a:r>
              <a:rPr lang="en-US" altLang="ko-KR" sz="1600" dirty="0" smtClean="0">
                <a:solidFill>
                  <a:srgbClr val="C00000"/>
                </a:solidFill>
              </a:rPr>
              <a:t>/sample.js”&gt;&lt;/script&gt;</a:t>
            </a:r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&lt;/</a:t>
            </a:r>
            <a:r>
              <a:rPr lang="en-US" altLang="ko-KR" sz="1600" dirty="0">
                <a:solidFill>
                  <a:schemeClr val="tx1"/>
                </a:solidFill>
              </a:rPr>
              <a:t>body&gt;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&lt;/html&gt;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8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6142</TotalTime>
  <Words>6326</Words>
  <Application>Microsoft Office PowerPoint</Application>
  <PresentationFormat>사용자 지정</PresentationFormat>
  <Paragraphs>1272</Paragraphs>
  <Slides>71</Slides>
  <Notes>58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그래프 애니메이션</vt:lpstr>
      <vt:lpstr>마우스 이벤트로 그래프 색 바꾸기</vt:lpstr>
      <vt:lpstr>PowerPoint 프레젠테이션</vt:lpstr>
      <vt:lpstr>PowerPoint 프레젠테이션</vt:lpstr>
      <vt:lpstr>PowerPoint 프레젠테이션</vt:lpstr>
      <vt:lpstr>외부 데이터 불러오기</vt:lpstr>
      <vt:lpstr>눈금 표시</vt:lpstr>
      <vt:lpstr>눈금 표시</vt:lpstr>
      <vt:lpstr>CSS와 SVG 공통 속성</vt:lpstr>
      <vt:lpstr>CSS와 SVG 공통 속성</vt:lpstr>
      <vt:lpstr>그룹과 도형의 이동</vt:lpstr>
      <vt:lpstr>그룹과 도형의 이동</vt:lpstr>
      <vt:lpstr>D3.js로 SVG 다루기</vt:lpstr>
      <vt:lpstr>데이터 불러오기</vt:lpstr>
      <vt:lpstr>데이터 불러오기</vt:lpstr>
      <vt:lpstr>데이터 불러오기</vt:lpstr>
      <vt:lpstr>데이터 불러오기</vt:lpstr>
      <vt:lpstr>데이터 불러오기</vt:lpstr>
      <vt:lpstr>데이터 갱신.추가.삭제</vt:lpstr>
      <vt:lpstr>데이터 갱신.추가.삭제</vt:lpstr>
      <vt:lpstr>세로형 막대그래프</vt:lpstr>
      <vt:lpstr>세로형 막대그래프</vt:lpstr>
      <vt:lpstr>세로형 막대그래프</vt:lpstr>
      <vt:lpstr>그래프에 애니메이션 효과 적용</vt:lpstr>
      <vt:lpstr>그래프에 애니메이션 효과 적용</vt:lpstr>
      <vt:lpstr>마우스 이벤트로 그래프에 변화 주기</vt:lpstr>
      <vt:lpstr>원 그래프와 파이 차트</vt:lpstr>
      <vt:lpstr>원 그래프와 파이 차트</vt:lpstr>
      <vt:lpstr>원 그래프와 파이 차트</vt:lpstr>
      <vt:lpstr>원 그래프와 파이 차트</vt:lpstr>
      <vt:lpstr>원 그래프와 파이 차트</vt:lpstr>
      <vt:lpstr>꺽은선 그래프</vt:lpstr>
      <vt:lpstr>꺽은선 그래프</vt:lpstr>
      <vt:lpstr>꺽은선 그래프</vt:lpstr>
      <vt:lpstr>꺽은선 그래프</vt:lpstr>
      <vt:lpstr>꺽은선 그래프</vt:lpstr>
      <vt:lpstr>산포도</vt:lpstr>
      <vt:lpstr>산포도</vt:lpstr>
      <vt:lpstr>산포도</vt:lpstr>
      <vt:lpstr>산포도</vt:lpstr>
      <vt:lpstr>산포도</vt:lpstr>
      <vt:lpstr>산포도</vt:lpstr>
      <vt:lpstr>산포도</vt:lpstr>
      <vt:lpstr>팩 레이아웃</vt:lpstr>
      <vt:lpstr>트리맵 레이아웃</vt:lpstr>
      <vt:lpstr>트리맵 레이아웃</vt:lpstr>
      <vt:lpstr>PowerPoint 프레젠테이션</vt:lpstr>
      <vt:lpstr>ㅗㅅㅅ</vt:lpstr>
      <vt:lpstr>PowerPoint 프레젠테이션</vt:lpstr>
      <vt:lpstr>PowerPoint 프레젠테이션</vt:lpstr>
      <vt:lpstr>PowerPoint 프레젠테이션</vt:lpstr>
      <vt:lpstr>척도(Scale)</vt:lpstr>
      <vt:lpstr>산포도에 척도(Scale) 적용하기</vt:lpstr>
      <vt:lpstr>축(axis)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taejung</dc:creator>
  <cp:lastModifiedBy>student</cp:lastModifiedBy>
  <cp:revision>592</cp:revision>
  <dcterms:created xsi:type="dcterms:W3CDTF">2018-09-21T05:40:41Z</dcterms:created>
  <dcterms:modified xsi:type="dcterms:W3CDTF">2019-07-23T08:07:48Z</dcterms:modified>
</cp:coreProperties>
</file>