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8"/>
  </p:notesMasterIdLst>
  <p:sldIdLst>
    <p:sldId id="264" r:id="rId2"/>
    <p:sldId id="369" r:id="rId3"/>
    <p:sldId id="525" r:id="rId4"/>
    <p:sldId id="526" r:id="rId5"/>
    <p:sldId id="519" r:id="rId6"/>
    <p:sldId id="522" r:id="rId7"/>
    <p:sldId id="523" r:id="rId8"/>
    <p:sldId id="524" r:id="rId9"/>
    <p:sldId id="575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6" r:id="rId29"/>
    <p:sldId id="545" r:id="rId30"/>
    <p:sldId id="549" r:id="rId31"/>
    <p:sldId id="547" r:id="rId32"/>
    <p:sldId id="548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5" r:id="rId48"/>
    <p:sldId id="566" r:id="rId49"/>
    <p:sldId id="567" r:id="rId50"/>
    <p:sldId id="568" r:id="rId51"/>
    <p:sldId id="569" r:id="rId52"/>
    <p:sldId id="570" r:id="rId53"/>
    <p:sldId id="571" r:id="rId54"/>
    <p:sldId id="572" r:id="rId55"/>
    <p:sldId id="573" r:id="rId56"/>
    <p:sldId id="574" r:id="rId57"/>
    <p:sldId id="576" r:id="rId58"/>
    <p:sldId id="577" r:id="rId59"/>
    <p:sldId id="578" r:id="rId60"/>
    <p:sldId id="579" r:id="rId61"/>
    <p:sldId id="580" r:id="rId62"/>
    <p:sldId id="581" r:id="rId63"/>
    <p:sldId id="582" r:id="rId64"/>
    <p:sldId id="583" r:id="rId65"/>
    <p:sldId id="584" r:id="rId66"/>
    <p:sldId id="585" r:id="rId67"/>
    <p:sldId id="586" r:id="rId68"/>
    <p:sldId id="587" r:id="rId69"/>
    <p:sldId id="588" r:id="rId70"/>
    <p:sldId id="589" r:id="rId71"/>
    <p:sldId id="590" r:id="rId72"/>
    <p:sldId id="591" r:id="rId73"/>
    <p:sldId id="592" r:id="rId74"/>
    <p:sldId id="658" r:id="rId75"/>
    <p:sldId id="593" r:id="rId76"/>
    <p:sldId id="659" r:id="rId77"/>
    <p:sldId id="660" r:id="rId78"/>
    <p:sldId id="594" r:id="rId79"/>
    <p:sldId id="595" r:id="rId80"/>
    <p:sldId id="596" r:id="rId81"/>
    <p:sldId id="597" r:id="rId82"/>
    <p:sldId id="598" r:id="rId83"/>
    <p:sldId id="599" r:id="rId84"/>
    <p:sldId id="661" r:id="rId85"/>
    <p:sldId id="662" r:id="rId86"/>
    <p:sldId id="600" r:id="rId87"/>
    <p:sldId id="601" r:id="rId88"/>
    <p:sldId id="602" r:id="rId89"/>
    <p:sldId id="603" r:id="rId90"/>
    <p:sldId id="605" r:id="rId91"/>
    <p:sldId id="604" r:id="rId92"/>
    <p:sldId id="663" r:id="rId93"/>
    <p:sldId id="664" r:id="rId94"/>
    <p:sldId id="606" r:id="rId95"/>
    <p:sldId id="607" r:id="rId96"/>
    <p:sldId id="608" r:id="rId97"/>
    <p:sldId id="609" r:id="rId98"/>
    <p:sldId id="610" r:id="rId99"/>
    <p:sldId id="611" r:id="rId100"/>
    <p:sldId id="612" r:id="rId101"/>
    <p:sldId id="613" r:id="rId102"/>
    <p:sldId id="665" r:id="rId103"/>
    <p:sldId id="614" r:id="rId104"/>
    <p:sldId id="666" r:id="rId105"/>
    <p:sldId id="615" r:id="rId106"/>
    <p:sldId id="616" r:id="rId107"/>
    <p:sldId id="617" r:id="rId108"/>
    <p:sldId id="618" r:id="rId109"/>
    <p:sldId id="619" r:id="rId110"/>
    <p:sldId id="620" r:id="rId111"/>
    <p:sldId id="621" r:id="rId112"/>
    <p:sldId id="667" r:id="rId113"/>
    <p:sldId id="622" r:id="rId114"/>
    <p:sldId id="623" r:id="rId115"/>
    <p:sldId id="624" r:id="rId116"/>
    <p:sldId id="625" r:id="rId117"/>
    <p:sldId id="626" r:id="rId118"/>
    <p:sldId id="627" r:id="rId119"/>
    <p:sldId id="628" r:id="rId120"/>
    <p:sldId id="629" r:id="rId121"/>
    <p:sldId id="631" r:id="rId122"/>
    <p:sldId id="630" r:id="rId123"/>
    <p:sldId id="632" r:id="rId124"/>
    <p:sldId id="633" r:id="rId125"/>
    <p:sldId id="634" r:id="rId126"/>
    <p:sldId id="675" r:id="rId127"/>
    <p:sldId id="669" r:id="rId128"/>
    <p:sldId id="635" r:id="rId129"/>
    <p:sldId id="671" r:id="rId130"/>
    <p:sldId id="670" r:id="rId131"/>
    <p:sldId id="673" r:id="rId132"/>
    <p:sldId id="672" r:id="rId133"/>
    <p:sldId id="674" r:id="rId134"/>
    <p:sldId id="636" r:id="rId135"/>
    <p:sldId id="637" r:id="rId136"/>
    <p:sldId id="638" r:id="rId137"/>
    <p:sldId id="668" r:id="rId138"/>
    <p:sldId id="676" r:id="rId139"/>
    <p:sldId id="639" r:id="rId140"/>
    <p:sldId id="640" r:id="rId141"/>
    <p:sldId id="641" r:id="rId142"/>
    <p:sldId id="642" r:id="rId143"/>
    <p:sldId id="643" r:id="rId144"/>
    <p:sldId id="644" r:id="rId145"/>
    <p:sldId id="645" r:id="rId146"/>
    <p:sldId id="647" r:id="rId147"/>
    <p:sldId id="648" r:id="rId148"/>
    <p:sldId id="656" r:id="rId149"/>
    <p:sldId id="655" r:id="rId150"/>
    <p:sldId id="657" r:id="rId151"/>
    <p:sldId id="649" r:id="rId152"/>
    <p:sldId id="650" r:id="rId153"/>
    <p:sldId id="651" r:id="rId154"/>
    <p:sldId id="652" r:id="rId155"/>
    <p:sldId id="653" r:id="rId156"/>
    <p:sldId id="654" r:id="rId157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3005" autoAdjust="0"/>
  </p:normalViewPr>
  <p:slideViewPr>
    <p:cSldViewPr snapToGrid="0">
      <p:cViewPr>
        <p:scale>
          <a:sx n="69" d="100"/>
          <a:sy n="69" d="100"/>
        </p:scale>
        <p:origin x="-450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732970F-6D66-4764-B324-DC4D988F38F7}" type="datetimeFigureOut">
              <a:rPr lang="ko-KR" altLang="en-US" smtClean="0"/>
              <a:pPr/>
              <a:t>2019-07-25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33FBC30-0205-43A0-8ECD-EBB3A3F7D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0176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2380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2380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5645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3008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1942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3043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49195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06188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70427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423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3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662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18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98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16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7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703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68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94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676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27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97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93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62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15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926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08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3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9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532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389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04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61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1408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968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9256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437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437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48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6671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4820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4820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654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380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73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424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002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417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002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41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930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605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866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1730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0275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629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1203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0275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1203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9282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79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7379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633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7532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932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2198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4017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345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345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0480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3452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62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2818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534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7616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9708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61796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400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0124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0124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3976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0138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104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289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052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783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45970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10871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3727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7440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9588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9510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0319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98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5842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5613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5613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5613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5613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5613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5613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5613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5613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6860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5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7D4F-4120-46D1-92DA-E2BF15C423FD}" type="datetime1">
              <a:rPr lang="ko-KR" altLang="en-US" smtClean="0"/>
              <a:pPr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F87-36AA-46EE-9198-C02FE6E93DC3}" type="datetime1">
              <a:rPr lang="ko-KR" altLang="en-US" smtClean="0"/>
              <a:pPr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E096-B694-4E50-82D0-E8B975C99E35}" type="datetime1">
              <a:rPr lang="ko-KR" altLang="en-US" smtClean="0"/>
              <a:pPr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38"/>
          <p:cNvGrpSpPr>
            <a:grpSpLocks/>
          </p:cNvGrpSpPr>
          <p:nvPr userDrawn="1"/>
        </p:nvGrpSpPr>
        <p:grpSpPr bwMode="auto">
          <a:xfrm>
            <a:off x="303566" y="736183"/>
            <a:ext cx="11912635" cy="83609"/>
            <a:chOff x="228600" y="1022350"/>
            <a:chExt cx="9440863" cy="360363"/>
          </a:xfrm>
        </p:grpSpPr>
        <p:sp>
          <p:nvSpPr>
            <p:cNvPr id="17" name="모서리가 둥근 직사각형 16"/>
            <p:cNvSpPr>
              <a:spLocks noChangeArrowheads="1"/>
            </p:cNvSpPr>
            <p:nvPr/>
          </p:nvSpPr>
          <p:spPr bwMode="auto">
            <a:xfrm>
              <a:off x="236538" y="1022350"/>
              <a:ext cx="9432925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lang="en-US" altLang="ko-KR" sz="1500" b="1" dirty="0">
                <a:solidFill>
                  <a:schemeClr val="bg1"/>
                </a:solidFill>
                <a:latin typeface="@산돌퍼즐Bk"/>
                <a:ea typeface="맑은 고딕" pitchFamily="50" charset="-127"/>
              </a:endParaRPr>
            </a:p>
          </p:txBody>
        </p:sp>
        <p:sp>
          <p:nvSpPr>
            <p:cNvPr id="18" name="Rectangle 4"/>
            <p:cNvSpPr txBox="1">
              <a:spLocks/>
            </p:cNvSpPr>
            <p:nvPr/>
          </p:nvSpPr>
          <p:spPr bwMode="auto">
            <a:xfrm>
              <a:off x="228600" y="1047750"/>
              <a:ext cx="72850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413241" y="391597"/>
            <a:ext cx="109728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748735" y="6645276"/>
            <a:ext cx="2844800" cy="2127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3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2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C996-76B7-4C1D-B6F3-028521A660BC}" type="datetime1">
              <a:rPr lang="ko-KR" altLang="en-US" smtClean="0"/>
              <a:pPr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03-1B84-4B6C-80FD-3BFC2D247AF1}" type="datetime1">
              <a:rPr lang="ko-KR" altLang="en-US" smtClean="0"/>
              <a:pPr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6F-9D25-4BC7-8734-A495C8FBF4F3}" type="datetime1">
              <a:rPr lang="ko-KR" altLang="en-US" smtClean="0"/>
              <a:pPr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A4DD-FC06-4AE7-95F1-966AF228BCE6}" type="datetime1">
              <a:rPr lang="ko-KR" altLang="en-US" smtClean="0"/>
              <a:pPr/>
              <a:t>2019-07-25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ECC-321E-4702-9237-33FDE8481684}" type="datetime1">
              <a:rPr lang="ko-KR" altLang="en-US" smtClean="0"/>
              <a:pPr/>
              <a:t>2019-07-25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C42-B7E0-4BE1-9E9F-D096EDE60712}" type="datetime1">
              <a:rPr lang="ko-KR" altLang="en-US" smtClean="0"/>
              <a:pPr/>
              <a:t>2019-07-25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79D-AD04-4CE6-8102-B23E3EEF5A2E}" type="datetime1">
              <a:rPr lang="ko-KR" altLang="en-US" smtClean="0"/>
              <a:pPr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C339-28D8-4EC8-963E-882BF7BED511}" type="datetime1">
              <a:rPr lang="ko-KR" altLang="en-US" smtClean="0"/>
              <a:pPr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744-6EA0-4F2B-A61B-5A0B2F427327}" type="datetime1">
              <a:rPr lang="ko-KR" altLang="en-US" smtClean="0"/>
              <a:pPr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5719" y="131742"/>
            <a:ext cx="4755144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9764" y="239754"/>
            <a:ext cx="532859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학습모듈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Learniong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Object)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및 목차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1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51741"/>
              </p:ext>
            </p:extLst>
          </p:nvPr>
        </p:nvGraphicFramePr>
        <p:xfrm>
          <a:off x="1413880" y="1480173"/>
          <a:ext cx="8568952" cy="45620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0091"/>
                <a:gridCol w="5528861"/>
              </a:tblGrid>
              <a:tr h="1359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</a:t>
                      </a:r>
                      <a:r>
                        <a:rPr lang="ko-KR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단위 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 </a:t>
                      </a:r>
                      <a:r>
                        <a:rPr lang="ko-KR" alt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단위별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목차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874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Functional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프로그램 이해</a:t>
                      </a: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Functional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프로그램이란 무엇인가</a:t>
                      </a: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부작용</a:t>
                      </a: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(Side effects)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없는 프로그램 작성</a:t>
                      </a:r>
                    </a:p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참조무결성</a:t>
                      </a:r>
                      <a:endParaRPr lang="ko-KR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Functional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프로그램 이해</a:t>
                      </a: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Functional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프로그램의 장점</a:t>
                      </a:r>
                    </a:p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함수형으로 생각하기</a:t>
                      </a:r>
                    </a:p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Functions in Java 8</a:t>
                      </a:r>
                      <a:endParaRPr lang="ko-KR" altLang="ko-KR" sz="18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6772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Lambda expressions(1)</a:t>
                      </a:r>
                      <a:endParaRPr lang="ko-KR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람다 이해하기</a:t>
                      </a:r>
                    </a:p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람다 활용</a:t>
                      </a:r>
                    </a:p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Functional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인터페이스</a:t>
                      </a:r>
                      <a:endParaRPr lang="ko-KR" alt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617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Lambda expressions(2)</a:t>
                      </a:r>
                      <a:endParaRPr lang="ko-KR" altLang="en-US" sz="18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Type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검사</a:t>
                      </a:r>
                    </a:p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Type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추론</a:t>
                      </a:r>
                    </a:p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메서드 참조</a:t>
                      </a:r>
                      <a:endParaRPr lang="en-US" altLang="ko-KR" sz="18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9063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처리</a:t>
                      </a:r>
                      <a:endParaRPr lang="ko-KR" altLang="en-US" sz="18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Stream</a:t>
                      </a:r>
                    </a:p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Collector</a:t>
                      </a:r>
                    </a:p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Parallel streams</a:t>
                      </a:r>
                      <a:endParaRPr lang="en-US" altLang="ko-KR" sz="18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907" y="3800402"/>
            <a:ext cx="109104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Lambda 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Expressions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식별자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함수 이름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없이 실행 가능한 함수 </a:t>
            </a:r>
            <a:r>
              <a:rPr lang="ko-KR" altLang="en-US" dirty="0" err="1">
                <a:solidFill>
                  <a:srgbClr val="C00000"/>
                </a:solidFill>
                <a:latin typeface="+mn-ea"/>
              </a:rPr>
              <a:t>표현식</a:t>
            </a:r>
            <a:endParaRPr lang="ko-KR" altLang="en-US" sz="2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60374" y="4612025"/>
            <a:ext cx="6176721" cy="1212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( parameters ) -&gt; expression body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( parameters ) -&gt; { expression body }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() -&gt; { expression body }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() -&gt; expression body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50" y="1080564"/>
            <a:ext cx="10910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자바에는 함수의 개념이 없다</a:t>
            </a:r>
            <a:r>
              <a:rPr lang="en-US" altLang="ko-KR">
                <a:latin typeface="+mn-ea"/>
              </a:rPr>
              <a:t>. (</a:t>
            </a:r>
            <a:r>
              <a:rPr lang="ko-KR" altLang="en-US">
                <a:latin typeface="+mn-ea"/>
              </a:rPr>
              <a:t>자바의 메소드는 일급 함수가 아니므로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다른 메소드로 전달할 수 없다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자바에는 모든 것이 객체다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메소드는 객체의 행위를 정의하고 객체의 상태를 변경한다</a:t>
            </a:r>
            <a:r>
              <a:rPr lang="en-US" altLang="ko-KR">
                <a:latin typeface="+mn-ea"/>
              </a:rPr>
              <a:t>.) </a:t>
            </a:r>
            <a:r>
              <a:rPr lang="ko-KR" altLang="en-US">
                <a:latin typeface="+mn-ea"/>
              </a:rPr>
              <a:t>이런 이유로 기존의 자바 언어 체계에서는 함수형 언어를 언어 차원에서 지원하지는 </a:t>
            </a:r>
            <a:r>
              <a:rPr lang="ko-KR" altLang="en-US" smtClean="0">
                <a:latin typeface="+mn-ea"/>
              </a:rPr>
              <a:t>못하였다</a:t>
            </a: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자바는 메소드만 전달할 수 있는 방법은 없었기 때문에 매번 객체를 생성해서 매개변수로 전달해야 했다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이런 부분을 해결한 것이 람다표현식이다</a:t>
            </a:r>
            <a:r>
              <a:rPr lang="en-US" altLang="ko-KR">
                <a:latin typeface="+mn-ea"/>
              </a:rPr>
              <a:t>.</a:t>
            </a:r>
            <a:endParaRPr lang="ko-KR" altLang="en-US" sz="200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>
                <a:latin typeface="+mn-ea"/>
              </a:rPr>
              <a:t>Java8 </a:t>
            </a:r>
            <a:r>
              <a:rPr lang="ko-KR" altLang="en-US">
                <a:latin typeface="+mn-ea"/>
              </a:rPr>
              <a:t>에서 함수형 인터페이스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단 하나의 메소드만이 선언된 인터페이스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라는 개념을 도입하게 되었고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함수형 인터페이스의 경우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람다식으로 표현이 가능할 수 있게 제공하였다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람다식은 </a:t>
            </a:r>
            <a:r>
              <a:rPr lang="ko-KR" altLang="en-US">
                <a:latin typeface="+mn-ea"/>
              </a:rPr>
              <a:t>다른말로 익명 메소드라고도 한다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인터페이스 중에서 메소드를 하나만 가지고 있는 인터페이스를 함수형 인터페이스라고 한다</a:t>
            </a:r>
            <a:r>
              <a:rPr lang="en-US" altLang="ko-KR" smtClean="0">
                <a:latin typeface="+mn-ea"/>
              </a:rPr>
              <a:t>.</a:t>
            </a:r>
            <a:endParaRPr lang="en-US" altLang="ko-KR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97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100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루핑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(peek(), forEach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forEach() </a:t>
            </a:r>
            <a:r>
              <a:rPr lang="en-US" altLang="ko-KR" smtClean="0">
                <a:latin typeface="+mn-ea"/>
              </a:rPr>
              <a:t>- </a:t>
            </a:r>
            <a:r>
              <a:rPr lang="ko-KR" altLang="en-US" smtClean="0">
                <a:latin typeface="+mn-ea"/>
              </a:rPr>
              <a:t>최종 </a:t>
            </a:r>
            <a:r>
              <a:rPr lang="ko-KR" altLang="en-US">
                <a:latin typeface="+mn-ea"/>
              </a:rPr>
              <a:t>처리 </a:t>
            </a:r>
            <a:r>
              <a:rPr lang="ko-KR" altLang="en-US" smtClean="0">
                <a:latin typeface="+mn-ea"/>
              </a:rPr>
              <a:t>메소드</a:t>
            </a:r>
            <a:r>
              <a:rPr lang="en-US" altLang="ko-KR" smtClean="0">
                <a:latin typeface="+mn-ea"/>
              </a:rPr>
              <a:t>, </a:t>
            </a:r>
            <a:r>
              <a:rPr lang="ko-KR" altLang="en-US" smtClean="0">
                <a:latin typeface="+mn-ea"/>
              </a:rPr>
              <a:t>파이프라인 </a:t>
            </a:r>
            <a:r>
              <a:rPr lang="ko-KR" altLang="en-US">
                <a:latin typeface="+mn-ea"/>
              </a:rPr>
              <a:t>마지막에 루핑하면서 요소를 하나씩 처리합니다</a:t>
            </a:r>
            <a:r>
              <a:rPr lang="en-US" altLang="ko-KR">
                <a:latin typeface="+mn-ea"/>
              </a:rPr>
              <a:t>. </a:t>
            </a: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>
                <a:latin typeface="+mn-ea"/>
              </a:rPr>
              <a:t>forEach</a:t>
            </a:r>
            <a:r>
              <a:rPr lang="en-US" altLang="ko-KR">
                <a:latin typeface="+mn-ea"/>
              </a:rPr>
              <a:t>()</a:t>
            </a:r>
            <a:r>
              <a:rPr lang="ko-KR" altLang="en-US">
                <a:latin typeface="+mn-ea"/>
              </a:rPr>
              <a:t>는 요소를 소비하는 최종 처리 메소드이므로 이후에 </a:t>
            </a:r>
            <a:r>
              <a:rPr lang="ko-KR" altLang="en-US" smtClean="0">
                <a:latin typeface="+mn-ea"/>
              </a:rPr>
              <a:t>다른 </a:t>
            </a:r>
            <a:r>
              <a:rPr lang="ko-KR" altLang="en-US">
                <a:latin typeface="+mn-ea"/>
              </a:rPr>
              <a:t>최종 메소드를 호출하면 안 됩니다</a:t>
            </a:r>
            <a:r>
              <a:rPr lang="en-US" altLang="ko-KR">
                <a:latin typeface="+mn-ea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92245" y="1949381"/>
            <a:ext cx="10384907" cy="47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public </a:t>
            </a:r>
            <a:r>
              <a:rPr lang="en-US" altLang="ko-KR" sz="1600">
                <a:solidFill>
                  <a:schemeClr val="tx1"/>
                </a:solidFill>
              </a:rPr>
              <a:t>class LoopingExam </a:t>
            </a:r>
            <a:r>
              <a:rPr lang="en-US" altLang="ko-KR" sz="1600" smtClean="0">
                <a:solidFill>
                  <a:schemeClr val="tx1"/>
                </a:solidFill>
              </a:rPr>
              <a:t>{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int[] intArr = {5, 4, 3, 2, 1</a:t>
            </a:r>
            <a:r>
              <a:rPr lang="en-US" altLang="ko-KR" sz="1600" smtClean="0">
                <a:solidFill>
                  <a:schemeClr val="tx1"/>
                </a:solidFill>
              </a:rPr>
              <a:t>};       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System.out.println("[peek()</a:t>
            </a:r>
            <a:r>
              <a:rPr lang="ko-KR" altLang="en-US" sz="1600">
                <a:solidFill>
                  <a:schemeClr val="tx1"/>
                </a:solidFill>
              </a:rPr>
              <a:t>를 마지막에 호출한 경우</a:t>
            </a:r>
            <a:r>
              <a:rPr lang="en-US" altLang="ko-KR" sz="1600">
                <a:solidFill>
                  <a:schemeClr val="tx1"/>
                </a:solidFill>
              </a:rPr>
              <a:t>]");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Arrays.stream(intArr)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.filter(a -&gt; a % 2 == 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.peek(n -&gt; System.out.println(n));    // </a:t>
            </a:r>
            <a:r>
              <a:rPr lang="ko-KR" altLang="en-US" sz="1600">
                <a:solidFill>
                  <a:schemeClr val="tx1"/>
                </a:solidFill>
              </a:rPr>
              <a:t>동작하지 </a:t>
            </a:r>
            <a:r>
              <a:rPr lang="ko-KR" altLang="en-US" sz="1600" smtClean="0">
                <a:solidFill>
                  <a:schemeClr val="tx1"/>
                </a:solidFill>
              </a:rPr>
              <a:t>않음        </a:t>
            </a:r>
            <a:endParaRPr lang="ko-KR" altLang="en-US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        </a:t>
            </a:r>
            <a:r>
              <a:rPr lang="en-US" altLang="ko-KR" sz="1600">
                <a:solidFill>
                  <a:schemeClr val="tx1"/>
                </a:solidFill>
              </a:rPr>
              <a:t>System.out.println("[</a:t>
            </a:r>
            <a:r>
              <a:rPr lang="ko-KR" altLang="en-US" sz="1600">
                <a:solidFill>
                  <a:schemeClr val="tx1"/>
                </a:solidFill>
              </a:rPr>
              <a:t>최종 처리 메소드를 마지막에 호출한 경우</a:t>
            </a:r>
            <a:r>
              <a:rPr lang="en-US" altLang="ko-KR" sz="1600">
                <a:solidFill>
                  <a:schemeClr val="tx1"/>
                </a:solidFill>
              </a:rPr>
              <a:t>]");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int total = Arrays.stream(intArr)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.filter(a -&gt; a % 2 == 0)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.peek(n -&gt; System.out.println(n))    // </a:t>
            </a:r>
            <a:r>
              <a:rPr lang="ko-KR" altLang="en-US" sz="1600" smtClean="0">
                <a:solidFill>
                  <a:schemeClr val="tx1"/>
                </a:solidFill>
              </a:rPr>
              <a:t>동작함      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      </a:t>
            </a:r>
            <a:r>
              <a:rPr lang="ko-KR" altLang="en-US" sz="1600" smtClean="0">
                <a:solidFill>
                  <a:schemeClr val="tx1"/>
                </a:solidFill>
              </a:rPr>
              <a:t>         </a:t>
            </a:r>
            <a:r>
              <a:rPr lang="en-US" altLang="ko-KR" sz="1600">
                <a:solidFill>
                  <a:schemeClr val="tx1"/>
                </a:solidFill>
              </a:rPr>
              <a:t>.sum();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</a:t>
            </a:r>
            <a:r>
              <a:rPr lang="ko-KR" altLang="en-US" sz="1600">
                <a:solidFill>
                  <a:schemeClr val="tx1"/>
                </a:solidFill>
              </a:rPr>
              <a:t>총합</a:t>
            </a:r>
            <a:r>
              <a:rPr lang="en-US" altLang="ko-KR" sz="1600">
                <a:solidFill>
                  <a:schemeClr val="tx1"/>
                </a:solidFill>
              </a:rPr>
              <a:t>: " + total</a:t>
            </a:r>
            <a:r>
              <a:rPr lang="en-US" altLang="ko-KR" sz="1600" smtClean="0">
                <a:solidFill>
                  <a:schemeClr val="tx1"/>
                </a:solidFill>
              </a:rPr>
              <a:t>);       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System.out.println("[forEach</a:t>
            </a:r>
            <a:r>
              <a:rPr lang="ko-KR" altLang="en-US" sz="1600">
                <a:solidFill>
                  <a:schemeClr val="tx1"/>
                </a:solidFill>
              </a:rPr>
              <a:t>를 마지막에 호출한 경우</a:t>
            </a:r>
            <a:r>
              <a:rPr lang="en-US" altLang="ko-KR" sz="1600">
                <a:solidFill>
                  <a:schemeClr val="tx1"/>
                </a:solidFill>
              </a:rPr>
              <a:t>]");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Arrays.stream(intArr)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.filter(a -&gt; a % 2 == 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.forEach(n -&gt; System.out.println(n)); // </a:t>
            </a:r>
            <a:r>
              <a:rPr lang="ko-KR" altLang="en-US" sz="1600">
                <a:solidFill>
                  <a:schemeClr val="tx1"/>
                </a:solidFill>
              </a:rPr>
              <a:t>최종 메소드로 동작함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4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101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매칭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(allMatch(), anyMatch(), noneMatch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스트림 클래스는 최종 처리 단계에서 요소들이 특정 조건에 만족하는지 조사할 수 있도록 세 가지 매칭 메소드를 제공하고 있습니다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 allMatch() - </a:t>
            </a:r>
            <a:r>
              <a:rPr lang="ko-KR" altLang="en-US">
                <a:latin typeface="+mn-ea"/>
              </a:rPr>
              <a:t>모든 요소들이 파라미터로 주어진 </a:t>
            </a:r>
            <a:r>
              <a:rPr lang="en-US" altLang="ko-KR">
                <a:latin typeface="+mn-ea"/>
              </a:rPr>
              <a:t>Predicate</a:t>
            </a:r>
            <a:r>
              <a:rPr lang="ko-KR" altLang="en-US">
                <a:latin typeface="+mn-ea"/>
              </a:rPr>
              <a:t>의 조건을 만족하는지 조사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anyMatch() - </a:t>
            </a:r>
            <a:r>
              <a:rPr lang="ko-KR" altLang="en-US">
                <a:latin typeface="+mn-ea"/>
              </a:rPr>
              <a:t>최소한 한 개의 요소가 파라미터로 주어진 </a:t>
            </a:r>
            <a:r>
              <a:rPr lang="en-US" altLang="ko-KR">
                <a:latin typeface="+mn-ea"/>
              </a:rPr>
              <a:t>Predicate</a:t>
            </a:r>
            <a:r>
              <a:rPr lang="ko-KR" altLang="en-US">
                <a:latin typeface="+mn-ea"/>
              </a:rPr>
              <a:t>의 조건을 만족하는지 조사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noneMatch() - </a:t>
            </a:r>
            <a:r>
              <a:rPr lang="ko-KR" altLang="en-US">
                <a:latin typeface="+mn-ea"/>
              </a:rPr>
              <a:t>모든 요소들이 파라미터로 주어진 </a:t>
            </a:r>
            <a:r>
              <a:rPr lang="en-US" altLang="ko-KR">
                <a:latin typeface="+mn-ea"/>
              </a:rPr>
              <a:t>Predicate</a:t>
            </a:r>
            <a:r>
              <a:rPr lang="ko-KR" altLang="en-US">
                <a:latin typeface="+mn-ea"/>
              </a:rPr>
              <a:t>의 조건을 만족하지 않는지 조사</a:t>
            </a:r>
            <a:endParaRPr lang="en-US" altLang="ko-KR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41528"/>
              </p:ext>
            </p:extLst>
          </p:nvPr>
        </p:nvGraphicFramePr>
        <p:xfrm>
          <a:off x="1469984" y="2797078"/>
          <a:ext cx="9363921" cy="3627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60294"/>
                <a:gridCol w="4066276"/>
                <a:gridCol w="323735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리턴 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메소드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파라미터</a:t>
                      </a:r>
                      <a:r>
                        <a:rPr lang="en-US" altLang="ko-KR" sz="1600" smtClean="0"/>
                        <a:t>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 제공 인터페이스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boolean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allMatch(Predicate&lt;T&gt; predicate)</a:t>
                      </a:r>
                    </a:p>
                    <a:p>
                      <a:pPr latinLnBrk="1"/>
                      <a:r>
                        <a:rPr lang="en-US" altLang="ko-KR" sz="1600" smtClean="0"/>
                        <a:t> nyMatch(Predicate&lt;T&gt; predicate)</a:t>
                      </a:r>
                    </a:p>
                    <a:p>
                      <a:pPr latinLnBrk="1"/>
                      <a:r>
                        <a:rPr lang="en-US" altLang="ko-KR" sz="1600" smtClean="0"/>
                        <a:t>noneMatch(Predicate&lt;T&gt; predicate)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Stream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boolean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allMatch(Predicate&lt;T&gt; predicate)</a:t>
                      </a:r>
                    </a:p>
                    <a:p>
                      <a:pPr latinLnBrk="1"/>
                      <a:r>
                        <a:rPr lang="en-US" altLang="ko-KR" sz="1600" smtClean="0"/>
                        <a:t>anyMatch(Predicate&lt;T&gt; predicate)</a:t>
                      </a:r>
                    </a:p>
                    <a:p>
                      <a:pPr latinLnBrk="1"/>
                      <a:r>
                        <a:rPr lang="en-US" altLang="ko-KR" sz="1600" smtClean="0"/>
                        <a:t>noneMatch(Predicate&lt;T&gt; predicate)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IntStream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boolean 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allMatch(Predicate&lt;T&gt; predicate)</a:t>
                      </a:r>
                    </a:p>
                    <a:p>
                      <a:pPr latinLnBrk="1"/>
                      <a:r>
                        <a:rPr lang="en-US" altLang="ko-KR" sz="1600" smtClean="0"/>
                        <a:t>anyMatch(Predicate&lt;T&gt; predicate)</a:t>
                      </a:r>
                    </a:p>
                    <a:p>
                      <a:pPr latinLnBrk="1"/>
                      <a:r>
                        <a:rPr lang="en-US" altLang="ko-KR" sz="1600" smtClean="0"/>
                        <a:t>noneMatch(Predicate&lt;T&gt; predicate)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LongStream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boolean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allMatch(Predicate&lt;T&gt; predicate)</a:t>
                      </a:r>
                    </a:p>
                    <a:p>
                      <a:pPr latinLnBrk="1"/>
                      <a:r>
                        <a:rPr lang="en-US" altLang="ko-KR" sz="1600" smtClean="0"/>
                        <a:t>anyMatch(Predicate&lt;T&gt; predicate)</a:t>
                      </a:r>
                    </a:p>
                    <a:p>
                      <a:pPr latinLnBrk="1"/>
                      <a:r>
                        <a:rPr lang="en-US" altLang="ko-KR" sz="1600" smtClean="0"/>
                        <a:t>noneMatch(Predicate&lt;T&gt; predicate)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DoubleStream 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5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102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err="1">
                <a:solidFill>
                  <a:srgbClr val="0070C0"/>
                </a:solidFill>
                <a:latin typeface="+mn-ea"/>
              </a:rPr>
              <a:t>매칭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2000" b="1" dirty="0" err="1">
                <a:solidFill>
                  <a:srgbClr val="0070C0"/>
                </a:solidFill>
                <a:latin typeface="+mn-ea"/>
              </a:rPr>
              <a:t>allMatch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(), </a:t>
            </a:r>
            <a:r>
              <a:rPr lang="en-US" altLang="ko-KR" sz="2000" b="1" dirty="0" err="1">
                <a:solidFill>
                  <a:srgbClr val="0070C0"/>
                </a:solidFill>
                <a:latin typeface="+mn-ea"/>
              </a:rPr>
              <a:t>anyMatch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(), </a:t>
            </a:r>
            <a:r>
              <a:rPr lang="en-US" altLang="ko-KR" sz="2000" b="1" dirty="0" err="1">
                <a:solidFill>
                  <a:srgbClr val="0070C0"/>
                </a:solidFill>
                <a:latin typeface="+mn-ea"/>
              </a:rPr>
              <a:t>noneMatch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())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+mn-ea"/>
              </a:rPr>
              <a:t>allMatch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noneMatch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findFirst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findAny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등의 연산은 모든 </a:t>
            </a:r>
            <a:r>
              <a:rPr lang="ko-KR" altLang="en-US" dirty="0" err="1" smtClean="0">
                <a:latin typeface="+mn-ea"/>
              </a:rPr>
              <a:t>스트림의</a:t>
            </a:r>
            <a:r>
              <a:rPr lang="ko-KR" altLang="en-US" dirty="0" smtClean="0">
                <a:latin typeface="+mn-ea"/>
              </a:rPr>
              <a:t> 요소를 처리하지 않고도 결과를 반환할 수 있다</a:t>
            </a:r>
            <a:r>
              <a:rPr lang="en-US" altLang="ko-KR" dirty="0" smtClean="0">
                <a:latin typeface="+mn-ea"/>
              </a:rPr>
              <a:t>. (Short Circuit)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원하는 요소를 찾았으면 즉시 결과를 반환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주어진 크기의 </a:t>
            </a:r>
            <a:r>
              <a:rPr lang="ko-KR" altLang="en-US" dirty="0" err="1" smtClean="0">
                <a:latin typeface="+mn-ea"/>
              </a:rPr>
              <a:t>스트림을</a:t>
            </a:r>
            <a:r>
              <a:rPr lang="ko-KR" altLang="en-US" dirty="0" smtClean="0">
                <a:latin typeface="+mn-ea"/>
              </a:rPr>
              <a:t> 생성하는</a:t>
            </a:r>
            <a:r>
              <a:rPr lang="en-US" altLang="ko-KR" dirty="0" smtClean="0">
                <a:latin typeface="+mn-ea"/>
              </a:rPr>
              <a:t>)limit</a:t>
            </a:r>
            <a:r>
              <a:rPr lang="ko-KR" altLang="en-US" dirty="0" smtClean="0">
                <a:latin typeface="+mn-ea"/>
              </a:rPr>
              <a:t>도 쇼트서킷 연산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무한한 요소를 가진 </a:t>
            </a:r>
            <a:r>
              <a:rPr lang="ko-KR" altLang="en-US" dirty="0" err="1" smtClean="0">
                <a:latin typeface="+mn-ea"/>
              </a:rPr>
              <a:t>스트림을</a:t>
            </a:r>
            <a:r>
              <a:rPr lang="ko-KR" altLang="en-US" dirty="0" smtClean="0">
                <a:latin typeface="+mn-ea"/>
              </a:rPr>
              <a:t> 유한한 크기로 줄일 수 있는 유용한 연산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요소 검색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- 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findAny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, 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findFirst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</a:rPr>
              <a:t>병렬 실행에서는 첫 번째 요소를 찾기 어렵다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</a:rPr>
              <a:t>요소의 반환 순서가 상관없다면 병렬 </a:t>
            </a:r>
            <a:r>
              <a:rPr lang="ko-KR" altLang="en-US" dirty="0" err="1" smtClean="0">
                <a:latin typeface="+mn-ea"/>
              </a:rPr>
              <a:t>스트림에서는</a:t>
            </a:r>
            <a:r>
              <a:rPr lang="ko-KR" altLang="en-US" dirty="0" smtClean="0">
                <a:latin typeface="+mn-ea"/>
              </a:rPr>
              <a:t> 제약이 적은 </a:t>
            </a:r>
            <a:r>
              <a:rPr lang="en-US" altLang="ko-KR" dirty="0" err="1" smtClean="0">
                <a:latin typeface="+mn-ea"/>
              </a:rPr>
              <a:t>findAny</a:t>
            </a:r>
            <a:r>
              <a:rPr lang="ko-KR" altLang="en-US" dirty="0" smtClean="0">
                <a:latin typeface="+mn-ea"/>
              </a:rPr>
              <a:t>를 사용</a:t>
            </a:r>
            <a:r>
              <a:rPr lang="en-US" altLang="ko-KR" b="1" dirty="0" smtClean="0">
                <a:latin typeface="+mn-ea"/>
              </a:rPr>
              <a:t>.</a:t>
            </a:r>
            <a:endParaRPr lang="en-US" altLang="ko-KR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49882" y="4384795"/>
            <a:ext cx="5569352" cy="1008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Optional&lt;Dish&gt; dish =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menu.stream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.filter(Dish::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isVegetarian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findAny</a:t>
            </a:r>
            <a:r>
              <a:rPr lang="en-US" altLang="ko-KR" sz="1600" dirty="0" smtClean="0">
                <a:solidFill>
                  <a:schemeClr val="tx1"/>
                </a:solidFill>
              </a:rPr>
              <a:t>();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103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매칭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(allMatch(), anyMatch(), noneMatch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에제</a:t>
            </a:r>
            <a:r>
              <a:rPr lang="en-US" altLang="ko-KR">
                <a:latin typeface="+mn-ea"/>
              </a:rPr>
              <a:t>] int[] </a:t>
            </a:r>
            <a:r>
              <a:rPr lang="ko-KR" altLang="en-US">
                <a:latin typeface="+mn-ea"/>
              </a:rPr>
              <a:t>배열로부터 스트림을 생성하고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모든 요소가 </a:t>
            </a:r>
            <a:r>
              <a:rPr lang="en-US" altLang="ko-KR">
                <a:latin typeface="+mn-ea"/>
              </a:rPr>
              <a:t>2</a:t>
            </a:r>
            <a:r>
              <a:rPr lang="ko-KR" altLang="en-US">
                <a:latin typeface="+mn-ea"/>
              </a:rPr>
              <a:t>의 배수인지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하나라도 </a:t>
            </a:r>
            <a:r>
              <a:rPr lang="en-US" altLang="ko-KR">
                <a:latin typeface="+mn-ea"/>
              </a:rPr>
              <a:t>3</a:t>
            </a:r>
            <a:r>
              <a:rPr lang="ko-KR" altLang="en-US">
                <a:latin typeface="+mn-ea"/>
              </a:rPr>
              <a:t>의 배수가 존재하는지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모든 요소가 </a:t>
            </a:r>
            <a:r>
              <a:rPr lang="en-US" altLang="ko-KR">
                <a:latin typeface="+mn-ea"/>
              </a:rPr>
              <a:t>3</a:t>
            </a:r>
            <a:r>
              <a:rPr lang="ko-KR" altLang="en-US">
                <a:latin typeface="+mn-ea"/>
              </a:rPr>
              <a:t>의 배수가 아닌지 </a:t>
            </a:r>
            <a:r>
              <a:rPr lang="ko-KR" altLang="en-US" smtClean="0">
                <a:latin typeface="+mn-ea"/>
              </a:rPr>
              <a:t>조사</a:t>
            </a:r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92246" y="1949381"/>
            <a:ext cx="9098718" cy="4612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package stream;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java.util.Arrays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public class </a:t>
            </a:r>
            <a:r>
              <a:rPr lang="en-US" altLang="ko-KR" sz="1600" dirty="0" err="1">
                <a:solidFill>
                  <a:schemeClr val="tx1"/>
                </a:solidFill>
              </a:rPr>
              <a:t>MatchExam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{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[] </a:t>
            </a:r>
            <a:r>
              <a:rPr lang="en-US" altLang="ko-KR" sz="1600" dirty="0" err="1">
                <a:solidFill>
                  <a:schemeClr val="tx1"/>
                </a:solidFill>
              </a:rPr>
              <a:t>intArr</a:t>
            </a:r>
            <a:r>
              <a:rPr lang="en-US" altLang="ko-KR" sz="1600" dirty="0">
                <a:solidFill>
                  <a:schemeClr val="tx1"/>
                </a:solidFill>
              </a:rPr>
              <a:t> = {2, 4, 6, 8, 10, 12</a:t>
            </a:r>
            <a:r>
              <a:rPr lang="en-US" altLang="ko-KR" sz="1600" dirty="0" smtClean="0">
                <a:solidFill>
                  <a:schemeClr val="tx1"/>
                </a:solidFill>
              </a:rPr>
              <a:t>};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boolean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Arrays.stream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intArr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.</a:t>
            </a:r>
            <a:r>
              <a:rPr lang="en-US" altLang="ko-KR" sz="1600" dirty="0" err="1">
                <a:solidFill>
                  <a:schemeClr val="tx1"/>
                </a:solidFill>
              </a:rPr>
              <a:t>allMatch</a:t>
            </a:r>
            <a:r>
              <a:rPr lang="en-US" altLang="ko-KR" sz="1600" dirty="0">
                <a:solidFill>
                  <a:schemeClr val="tx1"/>
                </a:solidFill>
              </a:rPr>
              <a:t>(a -&gt; a % 2 == 0);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모두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의 배수 인가 </a:t>
            </a:r>
            <a:r>
              <a:rPr lang="en-US" altLang="ko-KR" sz="1600" dirty="0">
                <a:solidFill>
                  <a:schemeClr val="tx1"/>
                </a:solidFill>
              </a:rPr>
              <a:t>? " + result</a:t>
            </a:r>
            <a:r>
              <a:rPr lang="en-US" altLang="ko-KR" sz="1600" dirty="0" smtClean="0">
                <a:solidFill>
                  <a:schemeClr val="tx1"/>
                </a:solidFill>
              </a:rPr>
              <a:t>);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result = </a:t>
            </a:r>
            <a:r>
              <a:rPr lang="en-US" altLang="ko-KR" sz="1600" dirty="0" err="1">
                <a:solidFill>
                  <a:schemeClr val="tx1"/>
                </a:solidFill>
              </a:rPr>
              <a:t>Arrays.stream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intArr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.</a:t>
            </a:r>
            <a:r>
              <a:rPr lang="en-US" altLang="ko-KR" sz="1600" dirty="0" err="1">
                <a:solidFill>
                  <a:schemeClr val="tx1"/>
                </a:solidFill>
              </a:rPr>
              <a:t>anyMatch</a:t>
            </a:r>
            <a:r>
              <a:rPr lang="en-US" altLang="ko-KR" sz="1600" dirty="0">
                <a:solidFill>
                  <a:schemeClr val="tx1"/>
                </a:solidFill>
              </a:rPr>
              <a:t>(a -&gt; a % 3 == 0);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하나라도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의 배수가 있는가 </a:t>
            </a:r>
            <a:r>
              <a:rPr lang="en-US" altLang="ko-KR" sz="1600" dirty="0">
                <a:solidFill>
                  <a:schemeClr val="tx1"/>
                </a:solidFill>
              </a:rPr>
              <a:t>? " + result);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result = </a:t>
            </a:r>
            <a:r>
              <a:rPr lang="en-US" altLang="ko-KR" sz="1600" dirty="0" err="1">
                <a:solidFill>
                  <a:schemeClr val="tx1"/>
                </a:solidFill>
              </a:rPr>
              <a:t>Arrays.stream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intArr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.</a:t>
            </a:r>
            <a:r>
              <a:rPr lang="en-US" altLang="ko-KR" sz="1600" dirty="0" err="1">
                <a:solidFill>
                  <a:schemeClr val="tx1"/>
                </a:solidFill>
              </a:rPr>
              <a:t>noneMatch</a:t>
            </a:r>
            <a:r>
              <a:rPr lang="en-US" altLang="ko-KR" sz="1600" dirty="0">
                <a:solidFill>
                  <a:schemeClr val="tx1"/>
                </a:solidFill>
              </a:rPr>
              <a:t>(a -&gt; a % 5 == 0);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("5</a:t>
            </a:r>
            <a:r>
              <a:rPr lang="ko-KR" altLang="en-US" sz="1600" dirty="0">
                <a:solidFill>
                  <a:schemeClr val="tx1"/>
                </a:solidFill>
              </a:rPr>
              <a:t>의 배수가 없는가 </a:t>
            </a:r>
            <a:r>
              <a:rPr lang="en-US" altLang="ko-KR" sz="1600" dirty="0">
                <a:solidFill>
                  <a:schemeClr val="tx1"/>
                </a:solidFill>
              </a:rPr>
              <a:t>? " + result);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</a:rPr>
              <a:t>}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90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104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Optional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값의 존재나 부재 여부를 표현하는 컨테이너 클래스</a:t>
            </a:r>
            <a:r>
              <a:rPr lang="en-US" altLang="ko-KR" dirty="0" smtClean="0">
                <a:latin typeface="+mn-ea"/>
              </a:rPr>
              <a:t>.(</a:t>
            </a:r>
            <a:r>
              <a:rPr lang="en-US" altLang="ko-KR" dirty="0" err="1" smtClean="0">
                <a:latin typeface="+mn-ea"/>
              </a:rPr>
              <a:t>java.util.Optional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+mn-ea"/>
              </a:rPr>
              <a:t>isPresent</a:t>
            </a:r>
            <a:r>
              <a:rPr lang="en-US" altLang="ko-KR" dirty="0" smtClean="0">
                <a:latin typeface="+mn-ea"/>
              </a:rPr>
              <a:t>() : Optional</a:t>
            </a:r>
            <a:r>
              <a:rPr lang="ko-KR" altLang="en-US" dirty="0" smtClean="0">
                <a:latin typeface="+mn-ea"/>
              </a:rPr>
              <a:t>이 값을 포함하면 참을 반환하고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그렇지 않으면 거짓 반환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+mn-ea"/>
              </a:rPr>
              <a:t>ifPresent</a:t>
            </a:r>
            <a:r>
              <a:rPr lang="en-US" altLang="ko-KR" dirty="0" smtClean="0">
                <a:latin typeface="+mn-ea"/>
              </a:rPr>
              <a:t>(Consumer block) : </a:t>
            </a:r>
            <a:r>
              <a:rPr lang="ko-KR" altLang="en-US" dirty="0" smtClean="0">
                <a:latin typeface="+mn-ea"/>
              </a:rPr>
              <a:t>값이 있으면 주어진 블록을 실행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T get() : </a:t>
            </a:r>
            <a:r>
              <a:rPr lang="ko-KR" altLang="en-US" dirty="0" smtClean="0">
                <a:latin typeface="+mn-ea"/>
              </a:rPr>
              <a:t>값이 존재하면 값을 반환하고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없으면 </a:t>
            </a:r>
            <a:r>
              <a:rPr lang="en-US" altLang="ko-KR" dirty="0" err="1" smtClean="0">
                <a:latin typeface="+mn-ea"/>
              </a:rPr>
              <a:t>NoSuchElementException</a:t>
            </a:r>
            <a:r>
              <a:rPr lang="ko-KR" altLang="en-US" dirty="0" smtClean="0">
                <a:latin typeface="+mn-ea"/>
              </a:rPr>
              <a:t>을 일으킨다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T </a:t>
            </a:r>
            <a:r>
              <a:rPr lang="en-US" altLang="ko-KR" dirty="0" err="1" smtClean="0">
                <a:latin typeface="+mn-ea"/>
              </a:rPr>
              <a:t>orElse</a:t>
            </a:r>
            <a:r>
              <a:rPr lang="en-US" altLang="ko-KR" dirty="0" smtClean="0">
                <a:latin typeface="+mn-ea"/>
              </a:rPr>
              <a:t>(T other) : </a:t>
            </a:r>
            <a:r>
              <a:rPr lang="ko-KR" altLang="en-US" dirty="0" smtClean="0">
                <a:latin typeface="+mn-ea"/>
              </a:rPr>
              <a:t>값이 있으면 값을 반환하고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없으면 기본값을 반환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342900" indent="-342900"/>
            <a:endParaRPr lang="en-US" altLang="ko-KR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4766" y="2912166"/>
            <a:ext cx="10446026" cy="1172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menu.stream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.filter(Dish::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isVegetarian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findAny</a:t>
            </a:r>
            <a:r>
              <a:rPr lang="en-US" altLang="ko-KR" sz="1600" dirty="0" smtClean="0">
                <a:solidFill>
                  <a:schemeClr val="tx1"/>
                </a:solidFill>
              </a:rPr>
              <a:t>(); // Optional&lt;Dish&gt; </a:t>
            </a:r>
            <a:r>
              <a:rPr lang="ko-KR" altLang="en-US" sz="1600" dirty="0" smtClean="0">
                <a:solidFill>
                  <a:schemeClr val="tx1"/>
                </a:solidFill>
              </a:rPr>
              <a:t>반환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ifPresent</a:t>
            </a:r>
            <a:r>
              <a:rPr lang="en-US" altLang="ko-KR" sz="1600" dirty="0" smtClean="0">
                <a:solidFill>
                  <a:schemeClr val="tx1"/>
                </a:solidFill>
              </a:rPr>
              <a:t>(d -&gt;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d.getName</a:t>
            </a:r>
            <a:r>
              <a:rPr lang="en-US" altLang="ko-KR" sz="1600" dirty="0" smtClean="0">
                <a:solidFill>
                  <a:schemeClr val="tx1"/>
                </a:solidFill>
              </a:rPr>
              <a:t>()));   // </a:t>
            </a:r>
            <a:r>
              <a:rPr lang="ko-KR" altLang="en-US" sz="1600" dirty="0" smtClean="0">
                <a:solidFill>
                  <a:schemeClr val="tx1"/>
                </a:solidFill>
              </a:rPr>
              <a:t>값이 있으면 출력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없으면 아무 일도 일어나지 않는다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105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기본 집계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(sum(), count(), average(), max(), min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최종 처리 기능으로 요소들을 처리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대량의 데이터를 가공해서 축소하는 리덕션</a:t>
            </a:r>
            <a:r>
              <a:rPr lang="en-US" altLang="ko-KR">
                <a:latin typeface="+mn-ea"/>
              </a:rPr>
              <a:t>(Reduction) </a:t>
            </a: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자바 </a:t>
            </a:r>
            <a:r>
              <a:rPr lang="en-US" altLang="ko-KR">
                <a:latin typeface="+mn-ea"/>
              </a:rPr>
              <a:t>8</a:t>
            </a:r>
            <a:r>
              <a:rPr lang="ko-KR" altLang="en-US">
                <a:latin typeface="+mn-ea"/>
              </a:rPr>
              <a:t>에서 추가한 </a:t>
            </a:r>
            <a:r>
              <a:rPr lang="en-US" altLang="ko-KR">
                <a:latin typeface="+mn-ea"/>
              </a:rPr>
              <a:t>java.util </a:t>
            </a:r>
            <a:r>
              <a:rPr lang="ko-KR" altLang="en-US">
                <a:latin typeface="+mn-ea"/>
              </a:rPr>
              <a:t>패키지의 </a:t>
            </a:r>
            <a:r>
              <a:rPr lang="en-US" altLang="ko-KR">
                <a:latin typeface="+mn-ea"/>
              </a:rPr>
              <a:t>Optional, OptionalDouble, OptionalInt, OptionalLong </a:t>
            </a:r>
            <a:r>
              <a:rPr lang="ko-KR" altLang="en-US">
                <a:latin typeface="+mn-ea"/>
              </a:rPr>
              <a:t>클래스 타입은 값을 저장하는 값 기반 클래스</a:t>
            </a:r>
            <a:r>
              <a:rPr lang="en-US" altLang="ko-KR">
                <a:latin typeface="+mn-ea"/>
              </a:rPr>
              <a:t>(value-based class)</a:t>
            </a:r>
            <a:r>
              <a:rPr lang="ko-KR" altLang="en-US">
                <a:latin typeface="+mn-ea"/>
              </a:rPr>
              <a:t>들로서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값을 얻기 위해서는 </a:t>
            </a:r>
            <a:r>
              <a:rPr lang="en-US" altLang="ko-KR">
                <a:latin typeface="+mn-ea"/>
              </a:rPr>
              <a:t>get(), getAsDouble(), getAsInt(), getAsLong() </a:t>
            </a:r>
            <a:r>
              <a:rPr lang="ko-KR" altLang="en-US">
                <a:latin typeface="+mn-ea"/>
              </a:rPr>
              <a:t>을 호출합니다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10068"/>
              </p:ext>
            </p:extLst>
          </p:nvPr>
        </p:nvGraphicFramePr>
        <p:xfrm>
          <a:off x="1399645" y="2756885"/>
          <a:ext cx="9363921" cy="2976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60294"/>
                <a:gridCol w="4066276"/>
                <a:gridCol w="323735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리턴 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메소드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파라미터</a:t>
                      </a:r>
                      <a:r>
                        <a:rPr lang="en-US" altLang="ko-KR" sz="1600" smtClean="0"/>
                        <a:t>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 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count()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요소 개수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OptionalXXX 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findFirst()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 번째 요소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Optional&lt;T&gt;</a:t>
                      </a:r>
                    </a:p>
                    <a:p>
                      <a:pPr latinLnBrk="1"/>
                      <a:r>
                        <a:rPr lang="en-US" altLang="ko-KR" sz="1600" smtClean="0"/>
                        <a:t>OptionalXXX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max(Comparator&lt;T&gt;)</a:t>
                      </a:r>
                    </a:p>
                    <a:p>
                      <a:pPr latinLnBrk="1"/>
                      <a:r>
                        <a:rPr lang="en-US" altLang="ko-KR" sz="1600" smtClean="0"/>
                        <a:t>max()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최대 요소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Optional&lt;T&gt;</a:t>
                      </a:r>
                    </a:p>
                    <a:p>
                      <a:pPr latinLnBrk="1"/>
                      <a:r>
                        <a:rPr lang="en-US" altLang="ko-KR" sz="1600" smtClean="0"/>
                        <a:t>OptionalXXX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min(Comparator&lt;T&gt;)</a:t>
                      </a:r>
                    </a:p>
                    <a:p>
                      <a:pPr latinLnBrk="1"/>
                      <a:r>
                        <a:rPr lang="en-US" altLang="ko-KR" sz="1600" smtClean="0"/>
                        <a:t>min()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최소 요소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OptionalDouble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average()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요소 평균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int, long, double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sum()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요소 총합 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106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기본 집계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(sum(), count(), average(), max(), min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r>
              <a:rPr lang="en-US" altLang="ko-KR" smtClean="0">
                <a:latin typeface="+mn-ea"/>
              </a:rPr>
              <a:t> </a:t>
            </a:r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3245" y="1365722"/>
            <a:ext cx="7490980" cy="5385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public class AggregateExam {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int[] intArr = {5, 8, 11, 13, 19, 20, 24};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long count = Arrays.stream(intArr)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.filter( n -&gt; n % 2 == 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.count();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System.out.println("2</a:t>
            </a:r>
            <a:r>
              <a:rPr lang="ko-KR" altLang="en-US" sz="1600">
                <a:solidFill>
                  <a:schemeClr val="tx1"/>
                </a:solidFill>
              </a:rPr>
              <a:t>의 배수 개수</a:t>
            </a:r>
            <a:r>
              <a:rPr lang="en-US" altLang="ko-KR" sz="1600">
                <a:solidFill>
                  <a:schemeClr val="tx1"/>
                </a:solidFill>
              </a:rPr>
              <a:t>: " + count</a:t>
            </a:r>
            <a:r>
              <a:rPr lang="en-US" altLang="ko-KR" sz="1600" smtClean="0">
                <a:solidFill>
                  <a:schemeClr val="tx1"/>
                </a:solidFill>
              </a:rPr>
              <a:t>);       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long sum = Arrays.stream(intArr)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.filter( n -&gt; n % 2 == 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.sum();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System.out.println("2</a:t>
            </a:r>
            <a:r>
              <a:rPr lang="ko-KR" altLang="en-US" sz="1600">
                <a:solidFill>
                  <a:schemeClr val="tx1"/>
                </a:solidFill>
              </a:rPr>
              <a:t>의 배수의 합</a:t>
            </a:r>
            <a:r>
              <a:rPr lang="en-US" altLang="ko-KR" sz="1600">
                <a:solidFill>
                  <a:schemeClr val="tx1"/>
                </a:solidFill>
              </a:rPr>
              <a:t>: " + sum</a:t>
            </a:r>
            <a:r>
              <a:rPr lang="en-US" altLang="ko-KR" sz="1600" smtClean="0">
                <a:solidFill>
                  <a:schemeClr val="tx1"/>
                </a:solidFill>
              </a:rPr>
              <a:t>);       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double avg = Arrays.stream(intArr)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.average()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.getAsDouble();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</a:t>
            </a:r>
            <a:r>
              <a:rPr lang="ko-KR" altLang="en-US" sz="1600">
                <a:solidFill>
                  <a:schemeClr val="tx1"/>
                </a:solidFill>
              </a:rPr>
              <a:t>배열의 평균</a:t>
            </a:r>
            <a:r>
              <a:rPr lang="en-US" altLang="ko-KR" sz="1600">
                <a:solidFill>
                  <a:schemeClr val="tx1"/>
                </a:solidFill>
              </a:rPr>
              <a:t>; " + avg</a:t>
            </a:r>
            <a:r>
              <a:rPr lang="en-US" altLang="ko-KR" sz="1600" smtClean="0">
                <a:solidFill>
                  <a:schemeClr val="tx1"/>
                </a:solidFill>
              </a:rPr>
              <a:t>);       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int third = Arrays.stream(intArr)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.filter(n -&gt; n % 3 == 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.findFirst()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.getAsInt();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System.out.println("3</a:t>
            </a:r>
            <a:r>
              <a:rPr lang="ko-KR" altLang="en-US" sz="1600">
                <a:solidFill>
                  <a:schemeClr val="tx1"/>
                </a:solidFill>
              </a:rPr>
              <a:t>의 배수</a:t>
            </a:r>
            <a:r>
              <a:rPr lang="en-US" altLang="ko-KR" sz="1600">
                <a:solidFill>
                  <a:schemeClr val="tx1"/>
                </a:solidFill>
              </a:rPr>
              <a:t>: " + third);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3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107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기본 집계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(sum(), count(), average(), max(), min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Optional </a:t>
            </a:r>
            <a:r>
              <a:rPr lang="ko-KR" altLang="en-US">
                <a:latin typeface="+mn-ea"/>
              </a:rPr>
              <a:t>클래스는 단순히 집계 값만 저장하는 것이 아니라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집계 값이 존재하지 않을 경우 디폴트 값을 설정할 수도 있고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집계 값을 처리하는 </a:t>
            </a:r>
            <a:r>
              <a:rPr lang="en-US" altLang="ko-KR">
                <a:latin typeface="+mn-ea"/>
              </a:rPr>
              <a:t>Consumer </a:t>
            </a:r>
            <a:r>
              <a:rPr lang="ko-KR" altLang="en-US">
                <a:latin typeface="+mn-ea"/>
              </a:rPr>
              <a:t>도 등록할 수 있습니다</a:t>
            </a:r>
            <a:r>
              <a:rPr lang="en-US" altLang="ko-KR">
                <a:latin typeface="+mn-ea"/>
              </a:rPr>
              <a:t>. </a:t>
            </a:r>
            <a:endParaRPr lang="ko-KR" altLang="en-US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90952"/>
              </p:ext>
            </p:extLst>
          </p:nvPr>
        </p:nvGraphicFramePr>
        <p:xfrm>
          <a:off x="1500129" y="2013307"/>
          <a:ext cx="9363921" cy="2839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05779"/>
                <a:gridCol w="3446585"/>
                <a:gridCol w="4111557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리턴 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메소드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파라미터</a:t>
                      </a:r>
                      <a:r>
                        <a:rPr lang="en-US" altLang="ko-KR" sz="1600" smtClean="0"/>
                        <a:t>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 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boolean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 isPresent()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값이 저장되어 있는지 여부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T</a:t>
                      </a:r>
                    </a:p>
                    <a:p>
                      <a:pPr latinLnBrk="1"/>
                      <a:r>
                        <a:rPr lang="en-US" altLang="ko-KR" sz="1600" smtClean="0"/>
                        <a:t> double</a:t>
                      </a:r>
                    </a:p>
                    <a:p>
                      <a:pPr latinLnBrk="1"/>
                      <a:r>
                        <a:rPr lang="en-US" altLang="ko-KR" sz="1600" smtClean="0"/>
                        <a:t> int </a:t>
                      </a:r>
                    </a:p>
                    <a:p>
                      <a:pPr latinLnBrk="1"/>
                      <a:r>
                        <a:rPr lang="en-US" altLang="ko-KR" sz="1600" smtClean="0"/>
                        <a:t> long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orElse(T)</a:t>
                      </a:r>
                    </a:p>
                    <a:p>
                      <a:pPr latinLnBrk="1"/>
                      <a:r>
                        <a:rPr lang="en-US" altLang="ko-KR" sz="1600" smtClean="0"/>
                        <a:t> orElse(double)</a:t>
                      </a:r>
                    </a:p>
                    <a:p>
                      <a:pPr latinLnBrk="1"/>
                      <a:r>
                        <a:rPr lang="en-US" altLang="ko-KR" sz="1600" smtClean="0"/>
                        <a:t> orElse(int)</a:t>
                      </a:r>
                    </a:p>
                    <a:p>
                      <a:pPr latinLnBrk="1"/>
                      <a:r>
                        <a:rPr lang="en-US" altLang="ko-KR" sz="1600" smtClean="0"/>
                        <a:t> orElse(long)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값이 저장되어 있지 않을 경우 디폴트 값 지정 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void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ifPresent(Consumer)</a:t>
                      </a:r>
                    </a:p>
                    <a:p>
                      <a:pPr latinLnBrk="1"/>
                      <a:r>
                        <a:rPr lang="en-US" altLang="ko-KR" sz="1600" smtClean="0"/>
                        <a:t> ifPresent(DoubleConsumer)</a:t>
                      </a:r>
                    </a:p>
                    <a:p>
                      <a:pPr latinLnBrk="1"/>
                      <a:r>
                        <a:rPr lang="en-US" altLang="ko-KR" sz="1600" smtClean="0"/>
                        <a:t> ifPresent(IntConsumer)</a:t>
                      </a:r>
                    </a:p>
                    <a:p>
                      <a:pPr latinLnBrk="1"/>
                      <a:r>
                        <a:rPr lang="en-US" altLang="ko-KR" sz="1600" smtClean="0"/>
                        <a:t> ifPresent(LongConsumer)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값이 저장되어 있을 경우 </a:t>
                      </a:r>
                      <a:r>
                        <a:rPr lang="en-US" altLang="ko-KR" sz="1600" smtClean="0"/>
                        <a:t>Consumer</a:t>
                      </a:r>
                      <a:r>
                        <a:rPr lang="ko-KR" altLang="en-US" sz="1600" smtClean="0"/>
                        <a:t>에서 처리 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기본 집계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(sum(), count(), average(), max(), min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컬렉션의 요소가 추가되지 않아 저장된 요소가 없을 경우</a:t>
            </a:r>
            <a:r>
              <a:rPr lang="en-US" altLang="ko-KR">
                <a:latin typeface="+mn-ea"/>
              </a:rPr>
              <a:t>, NoSuchElementException </a:t>
            </a:r>
            <a:r>
              <a:rPr lang="ko-KR" altLang="en-US">
                <a:latin typeface="+mn-ea"/>
              </a:rPr>
              <a:t>예외가 발생합니다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3813" y="1703231"/>
            <a:ext cx="7490980" cy="1622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List&lt;Integer&gt; list = new ArrayList&lt;&gt;();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double avg = list.stream()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.mapToInt(Integer :: intValue)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.average()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.getAsDouble</a:t>
            </a:r>
            <a:r>
              <a:rPr lang="en-US" altLang="ko-KR" sz="1600" smtClean="0">
                <a:solidFill>
                  <a:schemeClr val="tx1"/>
                </a:solidFill>
              </a:rPr>
              <a:t>();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System.out.println("</a:t>
            </a:r>
            <a:r>
              <a:rPr lang="ko-KR" altLang="en-US" sz="1600">
                <a:solidFill>
                  <a:schemeClr val="tx1"/>
                </a:solidFill>
              </a:rPr>
              <a:t>평균</a:t>
            </a:r>
            <a:r>
              <a:rPr lang="en-US" altLang="ko-KR" sz="1600">
                <a:solidFill>
                  <a:schemeClr val="tx1"/>
                </a:solidFill>
              </a:rPr>
              <a:t>: " + avg);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4787" y="3647551"/>
            <a:ext cx="10320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요소가 </a:t>
            </a:r>
            <a:r>
              <a:rPr lang="ko-KR" altLang="en-US"/>
              <a:t>없을 경우 예외를 피하는 방법 </a:t>
            </a:r>
            <a:r>
              <a:rPr lang="en-US" altLang="ko-KR"/>
              <a:t>1 - Optional </a:t>
            </a:r>
            <a:r>
              <a:rPr lang="ko-KR" altLang="en-US"/>
              <a:t>객체를 얻어 </a:t>
            </a:r>
            <a:r>
              <a:rPr lang="en-US" altLang="ko-KR"/>
              <a:t>isPresent() </a:t>
            </a:r>
            <a:r>
              <a:rPr lang="ko-KR" altLang="en-US"/>
              <a:t>메소드로 평균값 여부를 체크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isPresent</a:t>
            </a:r>
            <a:r>
              <a:rPr lang="en-US" altLang="ko-KR"/>
              <a:t>() </a:t>
            </a:r>
            <a:r>
              <a:rPr lang="ko-KR" altLang="en-US"/>
              <a:t>메소드가 </a:t>
            </a:r>
            <a:r>
              <a:rPr lang="en-US" altLang="ko-KR"/>
              <a:t>true</a:t>
            </a:r>
            <a:r>
              <a:rPr lang="ko-KR" altLang="en-US"/>
              <a:t>를 리턴할 때만 </a:t>
            </a:r>
            <a:r>
              <a:rPr lang="en-US" altLang="ko-KR"/>
              <a:t>getAsDouble() </a:t>
            </a:r>
            <a:r>
              <a:rPr lang="ko-KR" altLang="en-US"/>
              <a:t>메소드로 평균값을 얻으면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83813" y="4656122"/>
            <a:ext cx="7490980" cy="1989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OptionalDouble optional = list.stream()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.mapToInt(Integer :: intValue)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.average</a:t>
            </a:r>
            <a:r>
              <a:rPr lang="en-US" altLang="ko-KR" sz="1600" smtClean="0">
                <a:solidFill>
                  <a:schemeClr val="tx1"/>
                </a:solidFill>
              </a:rPr>
              <a:t>();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if (optional.isPresent())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System.out.println("</a:t>
            </a:r>
            <a:r>
              <a:rPr lang="ko-KR" altLang="en-US" sz="1600">
                <a:solidFill>
                  <a:schemeClr val="tx1"/>
                </a:solidFill>
              </a:rPr>
              <a:t>평균</a:t>
            </a:r>
            <a:r>
              <a:rPr lang="en-US" altLang="ko-KR" sz="1600">
                <a:solidFill>
                  <a:schemeClr val="tx1"/>
                </a:solidFill>
              </a:rPr>
              <a:t>: " + optional.getAsDouble());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 else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System.out.println("</a:t>
            </a:r>
            <a:r>
              <a:rPr lang="ko-KR" altLang="en-US" sz="1600">
                <a:solidFill>
                  <a:schemeClr val="tx1"/>
                </a:solidFill>
              </a:rPr>
              <a:t>평균 </a:t>
            </a:r>
            <a:r>
              <a:rPr lang="en-US" altLang="ko-KR" sz="1600">
                <a:solidFill>
                  <a:schemeClr val="tx1"/>
                </a:solidFill>
              </a:rPr>
              <a:t>: " + 0.0);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4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109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기본 집계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(sum(), count(), average(), max(), min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/>
              <a:t>요소가 없을 경우 예외를 피하는 방법 </a:t>
            </a:r>
            <a:r>
              <a:rPr lang="en-US" altLang="ko-KR"/>
              <a:t>2 - orElse() </a:t>
            </a:r>
            <a:r>
              <a:rPr lang="ko-KR" altLang="en-US"/>
              <a:t>메소드로 디폴트 값을 정해 놓습니다</a:t>
            </a:r>
            <a:r>
              <a:rPr lang="en-US" altLang="ko-KR"/>
              <a:t>.</a:t>
            </a:r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3813" y="1703231"/>
            <a:ext cx="7490980" cy="1622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double avg = list.stream()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.mapToInt(Integer :: intValue)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.average()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.orElse(0.0);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System.out.println("</a:t>
            </a:r>
            <a:r>
              <a:rPr lang="ko-KR" altLang="en-US" sz="1600">
                <a:solidFill>
                  <a:schemeClr val="tx1"/>
                </a:solidFill>
              </a:rPr>
              <a:t>평균</a:t>
            </a:r>
            <a:r>
              <a:rPr lang="en-US" altLang="ko-KR" sz="1600">
                <a:solidFill>
                  <a:schemeClr val="tx1"/>
                </a:solidFill>
              </a:rPr>
              <a:t>: " + avg);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4787" y="3647551"/>
            <a:ext cx="1032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요소가 </a:t>
            </a:r>
            <a:r>
              <a:rPr lang="ko-KR" altLang="en-US"/>
              <a:t>없을 경우 예외를 피하는 방법 </a:t>
            </a:r>
            <a:r>
              <a:rPr lang="en-US" altLang="ko-KR" smtClean="0"/>
              <a:t>3 </a:t>
            </a:r>
            <a:r>
              <a:rPr lang="en-US" altLang="ko-KR"/>
              <a:t>- </a:t>
            </a:r>
            <a:r>
              <a:rPr lang="ko-KR" altLang="en-US"/>
              <a:t>평균값이 있을 경우에만 값을 이용하는 람다식을 실행합니다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83813" y="4293882"/>
            <a:ext cx="7490980" cy="1151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list.stream()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.mapToInt(Integer :: intValue)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.average()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.ifPresent(a -&gt; System.out.println("</a:t>
            </a:r>
            <a:r>
              <a:rPr lang="ko-KR" altLang="en-US" sz="1600">
                <a:solidFill>
                  <a:schemeClr val="tx1"/>
                </a:solidFill>
              </a:rPr>
              <a:t>평균</a:t>
            </a:r>
            <a:r>
              <a:rPr lang="en-US" altLang="ko-KR" sz="1600">
                <a:solidFill>
                  <a:schemeClr val="tx1"/>
                </a:solidFill>
              </a:rPr>
              <a:t>: " + a);</a:t>
            </a:r>
          </a:p>
        </p:txBody>
      </p:sp>
    </p:spTree>
    <p:extLst>
      <p:ext uri="{BB962C8B-B14F-4D97-AF65-F5344CB8AC3E}">
        <p14:creationId xmlns:p14="http://schemas.microsoft.com/office/powerpoint/2010/main" val="624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0910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Lambda 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Expressions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4541" y="1417868"/>
            <a:ext cx="6176721" cy="2400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public class </a:t>
            </a:r>
            <a:r>
              <a:rPr lang="en-US" altLang="ko-KR" sz="1600" dirty="0" err="1">
                <a:solidFill>
                  <a:schemeClr val="tx1"/>
                </a:solidFill>
              </a:rPr>
              <a:t>NonLambdaExam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new Thread(new </a:t>
            </a:r>
            <a:r>
              <a:rPr lang="en-US" altLang="ko-KR" sz="1600" dirty="0" err="1">
                <a:solidFill>
                  <a:schemeClr val="tx1"/>
                </a:solidFill>
              </a:rPr>
              <a:t>Runnable</a:t>
            </a:r>
            <a:r>
              <a:rPr lang="en-US" altLang="ko-KR" sz="1600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   public </a:t>
            </a:r>
            <a:r>
              <a:rPr lang="en-US" altLang="ko-KR" sz="1600" dirty="0">
                <a:solidFill>
                  <a:schemeClr val="tx1"/>
                </a:solidFill>
              </a:rPr>
              <a:t>void run(){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    for(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 = 0; 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 &lt; 10; 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++){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("hello");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}}).start();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}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39465" y="4031572"/>
            <a:ext cx="6176721" cy="2400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public class </a:t>
            </a:r>
            <a:r>
              <a:rPr lang="en-US" altLang="ko-KR" sz="1600" dirty="0" err="1">
                <a:solidFill>
                  <a:schemeClr val="tx1"/>
                </a:solidFill>
              </a:rPr>
              <a:t>LambdaExam</a:t>
            </a:r>
            <a:r>
              <a:rPr lang="en-US" altLang="ko-KR" sz="1600" dirty="0">
                <a:solidFill>
                  <a:schemeClr val="tx1"/>
                </a:solidFill>
              </a:rPr>
              <a:t> {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new Thread</a:t>
            </a:r>
            <a:r>
              <a:rPr lang="en-US" altLang="ko-KR" sz="1600" dirty="0" smtClean="0">
                <a:solidFill>
                  <a:schemeClr val="tx1"/>
                </a:solidFill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()-&gt;{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r>
              <a:rPr lang="en-US" altLang="ko-KR" sz="1600" b="1" dirty="0">
                <a:solidFill>
                  <a:srgbClr val="C00000"/>
                </a:solidFill>
              </a:rPr>
              <a:t>                for(</a:t>
            </a:r>
            <a:r>
              <a:rPr lang="en-US" altLang="ko-KR" sz="1600" b="1" dirty="0" err="1">
                <a:solidFill>
                  <a:srgbClr val="C00000"/>
                </a:solidFill>
              </a:rPr>
              <a:t>int</a:t>
            </a: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</a:rPr>
              <a:t>i</a:t>
            </a:r>
            <a:r>
              <a:rPr lang="en-US" altLang="ko-KR" sz="1600" b="1" dirty="0">
                <a:solidFill>
                  <a:srgbClr val="C00000"/>
                </a:solidFill>
              </a:rPr>
              <a:t> = 0; </a:t>
            </a:r>
            <a:r>
              <a:rPr lang="en-US" altLang="ko-KR" sz="1600" b="1" dirty="0" err="1">
                <a:solidFill>
                  <a:srgbClr val="C00000"/>
                </a:solidFill>
              </a:rPr>
              <a:t>i</a:t>
            </a:r>
            <a:r>
              <a:rPr lang="en-US" altLang="ko-KR" sz="1600" b="1" dirty="0">
                <a:solidFill>
                  <a:srgbClr val="C00000"/>
                </a:solidFill>
              </a:rPr>
              <a:t> &lt; 10; </a:t>
            </a:r>
            <a:r>
              <a:rPr lang="en-US" altLang="ko-KR" sz="1600" b="1" dirty="0" err="1">
                <a:solidFill>
                  <a:srgbClr val="C00000"/>
                </a:solidFill>
              </a:rPr>
              <a:t>i</a:t>
            </a:r>
            <a:r>
              <a:rPr lang="en-US" altLang="ko-KR" sz="1600" b="1" dirty="0">
                <a:solidFill>
                  <a:srgbClr val="C00000"/>
                </a:solidFill>
              </a:rPr>
              <a:t>++){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                    </a:t>
            </a:r>
            <a:r>
              <a:rPr lang="en-US" altLang="ko-KR" sz="1600" b="1" dirty="0" err="1">
                <a:solidFill>
                  <a:srgbClr val="C00000"/>
                </a:solidFill>
              </a:rPr>
              <a:t>System.out.println</a:t>
            </a:r>
            <a:r>
              <a:rPr lang="en-US" altLang="ko-KR" sz="1600" b="1" dirty="0">
                <a:solidFill>
                  <a:srgbClr val="C00000"/>
                </a:solidFill>
              </a:rPr>
              <a:t>("hello");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                }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         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} </a:t>
            </a:r>
            <a:r>
              <a:rPr lang="en-US" altLang="ko-KR" sz="1600" dirty="0" smtClean="0">
                <a:solidFill>
                  <a:schemeClr val="tx1"/>
                </a:solidFill>
              </a:rPr>
              <a:t>).</a:t>
            </a:r>
            <a:r>
              <a:rPr lang="en-US" altLang="ko-KR" sz="1600" dirty="0">
                <a:solidFill>
                  <a:schemeClr val="tx1"/>
                </a:solidFill>
              </a:rPr>
              <a:t>start();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}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/>
          <p:nvPr/>
        </p:nvCxnSpPr>
        <p:spPr>
          <a:xfrm>
            <a:off x="2723103" y="4031572"/>
            <a:ext cx="2025632" cy="1314151"/>
          </a:xfrm>
          <a:prstGeom prst="bentConnector3">
            <a:avLst>
              <a:gd name="adj1" fmla="val 39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1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110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기본 집계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(sum(), count(), average(), max(), min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3245" y="1395589"/>
            <a:ext cx="8309720" cy="5253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public class </a:t>
            </a:r>
            <a:r>
              <a:rPr lang="en-US" altLang="ko-KR" sz="1600" dirty="0" err="1">
                <a:solidFill>
                  <a:schemeClr val="tx1"/>
                </a:solidFill>
              </a:rPr>
              <a:t>OptionalExam</a:t>
            </a:r>
            <a:r>
              <a:rPr lang="en-US" altLang="ko-KR" sz="1600" dirty="0">
                <a:solidFill>
                  <a:schemeClr val="tx1"/>
                </a:solidFill>
              </a:rPr>
              <a:t> {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List&lt;Integer&gt; list = new </a:t>
            </a:r>
            <a:r>
              <a:rPr lang="en-US" altLang="ko-KR" sz="1600" dirty="0" err="1">
                <a:solidFill>
                  <a:schemeClr val="tx1"/>
                </a:solidFill>
              </a:rPr>
              <a:t>ArrayList</a:t>
            </a:r>
            <a:r>
              <a:rPr lang="en-US" altLang="ko-KR" sz="1600" dirty="0" smtClean="0">
                <a:solidFill>
                  <a:schemeClr val="tx1"/>
                </a:solidFill>
              </a:rPr>
              <a:t>&lt;&gt;();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OptionalDouble</a:t>
            </a:r>
            <a:r>
              <a:rPr lang="en-US" altLang="ko-KR" sz="1600" dirty="0">
                <a:solidFill>
                  <a:schemeClr val="tx1"/>
                </a:solidFill>
              </a:rPr>
              <a:t> optional = </a:t>
            </a:r>
            <a:r>
              <a:rPr lang="en-US" altLang="ko-KR" sz="1600" dirty="0" err="1">
                <a:solidFill>
                  <a:schemeClr val="tx1"/>
                </a:solidFill>
              </a:rPr>
              <a:t>list.stream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.</a:t>
            </a:r>
            <a:r>
              <a:rPr lang="en-US" altLang="ko-KR" sz="1600" dirty="0" err="1">
                <a:solidFill>
                  <a:schemeClr val="tx1"/>
                </a:solidFill>
              </a:rPr>
              <a:t>mapToInt</a:t>
            </a:r>
            <a:r>
              <a:rPr lang="en-US" altLang="ko-KR" sz="1600" dirty="0">
                <a:solidFill>
                  <a:schemeClr val="tx1"/>
                </a:solidFill>
              </a:rPr>
              <a:t>(Integer :: </a:t>
            </a:r>
            <a:r>
              <a:rPr lang="en-US" altLang="ko-KR" sz="1600" dirty="0" err="1">
                <a:solidFill>
                  <a:schemeClr val="tx1"/>
                </a:solidFill>
              </a:rPr>
              <a:t>intValue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.average</a:t>
            </a:r>
            <a:r>
              <a:rPr lang="en-US" altLang="ko-KR" sz="1600" dirty="0" smtClean="0">
                <a:solidFill>
                  <a:schemeClr val="tx1"/>
                </a:solidFill>
              </a:rPr>
              <a:t>();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if (</a:t>
            </a:r>
            <a:r>
              <a:rPr lang="en-US" altLang="ko-KR" sz="1600" dirty="0" err="1">
                <a:solidFill>
                  <a:schemeClr val="tx1"/>
                </a:solidFill>
              </a:rPr>
              <a:t>optional.isPresent</a:t>
            </a:r>
            <a:r>
              <a:rPr lang="en-US" altLang="ko-KR" sz="1600" dirty="0">
                <a:solidFill>
                  <a:schemeClr val="tx1"/>
                </a:solidFill>
              </a:rPr>
              <a:t>())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방법 </a:t>
            </a:r>
            <a:r>
              <a:rPr lang="en-US" altLang="ko-KR" sz="1600" dirty="0">
                <a:solidFill>
                  <a:schemeClr val="tx1"/>
                </a:solidFill>
              </a:rPr>
              <a:t>1 </a:t>
            </a:r>
            <a:r>
              <a:rPr lang="ko-KR" altLang="en-US" sz="1600" dirty="0">
                <a:solidFill>
                  <a:schemeClr val="tx1"/>
                </a:solidFill>
              </a:rPr>
              <a:t>평균</a:t>
            </a:r>
            <a:r>
              <a:rPr lang="en-US" altLang="ko-KR" sz="1600" dirty="0">
                <a:solidFill>
                  <a:schemeClr val="tx1"/>
                </a:solidFill>
              </a:rPr>
              <a:t>: " + </a:t>
            </a:r>
            <a:r>
              <a:rPr lang="en-US" altLang="ko-KR" sz="1600" dirty="0" err="1">
                <a:solidFill>
                  <a:schemeClr val="tx1"/>
                </a:solidFill>
              </a:rPr>
              <a:t>optional.getAsDouble</a:t>
            </a:r>
            <a:r>
              <a:rPr lang="en-US" altLang="ko-KR" sz="16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} else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방법 </a:t>
            </a:r>
            <a:r>
              <a:rPr lang="en-US" altLang="ko-KR" sz="1600" dirty="0">
                <a:solidFill>
                  <a:schemeClr val="tx1"/>
                </a:solidFill>
              </a:rPr>
              <a:t>1 </a:t>
            </a:r>
            <a:r>
              <a:rPr lang="ko-KR" altLang="en-US" sz="1600" dirty="0">
                <a:solidFill>
                  <a:schemeClr val="tx1"/>
                </a:solidFill>
              </a:rPr>
              <a:t>평균</a:t>
            </a:r>
            <a:r>
              <a:rPr lang="en-US" altLang="ko-KR" sz="1600" dirty="0">
                <a:solidFill>
                  <a:schemeClr val="tx1"/>
                </a:solidFill>
              </a:rPr>
              <a:t>: " + 0.0);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}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double </a:t>
            </a:r>
            <a:r>
              <a:rPr lang="en-US" altLang="ko-KR" sz="1600" dirty="0" err="1">
                <a:solidFill>
                  <a:schemeClr val="tx1"/>
                </a:solidFill>
              </a:rPr>
              <a:t>avg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list.stream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.</a:t>
            </a:r>
            <a:r>
              <a:rPr lang="en-US" altLang="ko-KR" sz="1600" dirty="0" err="1">
                <a:solidFill>
                  <a:schemeClr val="tx1"/>
                </a:solidFill>
              </a:rPr>
              <a:t>mapToInt</a:t>
            </a:r>
            <a:r>
              <a:rPr lang="en-US" altLang="ko-KR" sz="1600" dirty="0">
                <a:solidFill>
                  <a:schemeClr val="tx1"/>
                </a:solidFill>
              </a:rPr>
              <a:t>(Integer :: </a:t>
            </a:r>
            <a:r>
              <a:rPr lang="en-US" altLang="ko-KR" sz="1600" dirty="0" err="1">
                <a:solidFill>
                  <a:schemeClr val="tx1"/>
                </a:solidFill>
              </a:rPr>
              <a:t>intValue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.average()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.</a:t>
            </a:r>
            <a:r>
              <a:rPr lang="en-US" altLang="ko-KR" sz="1600" dirty="0" err="1">
                <a:solidFill>
                  <a:schemeClr val="tx1"/>
                </a:solidFill>
              </a:rPr>
              <a:t>orElse</a:t>
            </a:r>
            <a:r>
              <a:rPr lang="en-US" altLang="ko-KR" sz="1600" dirty="0">
                <a:solidFill>
                  <a:schemeClr val="tx1"/>
                </a:solidFill>
              </a:rPr>
              <a:t>(0.0</a:t>
            </a:r>
            <a:r>
              <a:rPr lang="en-US" altLang="ko-KR" sz="1600" dirty="0" smtClean="0">
                <a:solidFill>
                  <a:schemeClr val="tx1"/>
                </a:solidFill>
              </a:rPr>
              <a:t>);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방법 </a:t>
            </a:r>
            <a:r>
              <a:rPr lang="en-US" altLang="ko-KR" sz="1600" dirty="0">
                <a:solidFill>
                  <a:schemeClr val="tx1"/>
                </a:solidFill>
              </a:rPr>
              <a:t>2 </a:t>
            </a:r>
            <a:r>
              <a:rPr lang="ko-KR" altLang="en-US" sz="1600" dirty="0">
                <a:solidFill>
                  <a:schemeClr val="tx1"/>
                </a:solidFill>
              </a:rPr>
              <a:t>평균</a:t>
            </a:r>
            <a:r>
              <a:rPr lang="en-US" altLang="ko-KR" sz="1600" dirty="0">
                <a:solidFill>
                  <a:schemeClr val="tx1"/>
                </a:solidFill>
              </a:rPr>
              <a:t>: " + </a:t>
            </a:r>
            <a:r>
              <a:rPr lang="en-US" altLang="ko-KR" sz="1600" dirty="0" err="1">
                <a:solidFill>
                  <a:schemeClr val="tx1"/>
                </a:solidFill>
              </a:rPr>
              <a:t>avg</a:t>
            </a:r>
            <a:r>
              <a:rPr lang="en-US" altLang="ko-KR" sz="1600" dirty="0" smtClean="0">
                <a:solidFill>
                  <a:schemeClr val="tx1"/>
                </a:solidFill>
              </a:rPr>
              <a:t>);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list.stream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.</a:t>
            </a:r>
            <a:r>
              <a:rPr lang="en-US" altLang="ko-KR" sz="1600" dirty="0" err="1">
                <a:solidFill>
                  <a:schemeClr val="tx1"/>
                </a:solidFill>
              </a:rPr>
              <a:t>mapToInt</a:t>
            </a:r>
            <a:r>
              <a:rPr lang="en-US" altLang="ko-KR" sz="1600" dirty="0">
                <a:solidFill>
                  <a:schemeClr val="tx1"/>
                </a:solidFill>
              </a:rPr>
              <a:t>(Integer :: </a:t>
            </a:r>
            <a:r>
              <a:rPr lang="en-US" altLang="ko-KR" sz="1600" dirty="0" err="1">
                <a:solidFill>
                  <a:schemeClr val="tx1"/>
                </a:solidFill>
              </a:rPr>
              <a:t>intValue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.average()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.</a:t>
            </a:r>
            <a:r>
              <a:rPr lang="en-US" altLang="ko-KR" sz="1600" dirty="0" err="1">
                <a:solidFill>
                  <a:schemeClr val="tx1"/>
                </a:solidFill>
              </a:rPr>
              <a:t>ifPresent</a:t>
            </a:r>
            <a:r>
              <a:rPr lang="en-US" altLang="ko-KR" sz="1600" dirty="0">
                <a:solidFill>
                  <a:schemeClr val="tx1"/>
                </a:solidFill>
              </a:rPr>
              <a:t>(a -&gt;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방법 </a:t>
            </a:r>
            <a:r>
              <a:rPr lang="en-US" altLang="ko-KR" sz="1600" dirty="0">
                <a:solidFill>
                  <a:schemeClr val="tx1"/>
                </a:solidFill>
              </a:rPr>
              <a:t>3 </a:t>
            </a:r>
            <a:r>
              <a:rPr lang="ko-KR" altLang="en-US" sz="1600" dirty="0">
                <a:solidFill>
                  <a:schemeClr val="tx1"/>
                </a:solidFill>
              </a:rPr>
              <a:t>평균</a:t>
            </a:r>
            <a:r>
              <a:rPr lang="en-US" altLang="ko-KR" sz="1600" dirty="0">
                <a:solidFill>
                  <a:schemeClr val="tx1"/>
                </a:solidFill>
              </a:rPr>
              <a:t>: " + a</a:t>
            </a:r>
            <a:r>
              <a:rPr lang="en-US" altLang="ko-KR" sz="1600" dirty="0" smtClean="0">
                <a:solidFill>
                  <a:schemeClr val="tx1"/>
                </a:solidFill>
              </a:rPr>
              <a:t>));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}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44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111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커스텀 집계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(reduce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프로그램화해서 다양한 집계 결과물을 만들 수 있도록 </a:t>
            </a:r>
            <a:r>
              <a:rPr lang="en-US" altLang="ko-KR">
                <a:latin typeface="+mn-ea"/>
              </a:rPr>
              <a:t>reduce() </a:t>
            </a:r>
            <a:r>
              <a:rPr lang="ko-KR" altLang="en-US">
                <a:latin typeface="+mn-ea"/>
              </a:rPr>
              <a:t>메소드를 제공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각 인터페이스에서 매개 타입으로 </a:t>
            </a:r>
            <a:r>
              <a:rPr lang="en-US" altLang="ko-KR">
                <a:latin typeface="+mn-ea"/>
              </a:rPr>
              <a:t>XXXOperator, </a:t>
            </a:r>
            <a:r>
              <a:rPr lang="ko-KR" altLang="en-US">
                <a:latin typeface="+mn-ea"/>
              </a:rPr>
              <a:t>리턴 타입으로 </a:t>
            </a:r>
            <a:r>
              <a:rPr lang="en-US" altLang="ko-KR">
                <a:latin typeface="+mn-ea"/>
              </a:rPr>
              <a:t>OptionalXXX, int, long, double</a:t>
            </a:r>
            <a:r>
              <a:rPr lang="ko-KR" altLang="en-US">
                <a:latin typeface="+mn-ea"/>
              </a:rPr>
              <a:t>을 가지는 </a:t>
            </a:r>
            <a:r>
              <a:rPr lang="en-US" altLang="ko-KR">
                <a:latin typeface="+mn-ea"/>
              </a:rPr>
              <a:t>reduce() </a:t>
            </a:r>
            <a:r>
              <a:rPr lang="ko-KR" altLang="en-US">
                <a:latin typeface="+mn-ea"/>
              </a:rPr>
              <a:t>메소드가 오버로딩되어 있습니다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스트림에 요소가 전혀 없을 경우 디폴트 값인 </a:t>
            </a:r>
            <a:r>
              <a:rPr lang="en-US" altLang="ko-KR">
                <a:latin typeface="+mn-ea"/>
              </a:rPr>
              <a:t>identity </a:t>
            </a:r>
            <a:r>
              <a:rPr lang="ko-KR" altLang="en-US">
                <a:latin typeface="+mn-ea"/>
              </a:rPr>
              <a:t>파라미터가 리턴됩니다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XXXOperator </a:t>
            </a:r>
            <a:r>
              <a:rPr lang="ko-KR" altLang="en-US">
                <a:latin typeface="+mn-ea"/>
              </a:rPr>
              <a:t>파라미터는 집계 처리를 위한 람다식을 대입합니다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46804"/>
              </p:ext>
            </p:extLst>
          </p:nvPr>
        </p:nvGraphicFramePr>
        <p:xfrm>
          <a:off x="1313517" y="2890385"/>
          <a:ext cx="9363921" cy="2651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05779"/>
                <a:gridCol w="2227145"/>
                <a:gridCol w="5330997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인터페이스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리턴 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 메소드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파라미터</a:t>
                      </a:r>
                      <a:r>
                        <a:rPr lang="en-US" altLang="ko-KR" sz="1600" smtClean="0"/>
                        <a:t>)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Optional&lt;T&gt;</a:t>
                      </a:r>
                    </a:p>
                    <a:p>
                      <a:pPr latinLnBrk="1"/>
                      <a:r>
                        <a:rPr lang="en-US" altLang="ko-KR" sz="1600" smtClean="0"/>
                        <a:t>T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reduce(BinaryOperator&lt;T&gt; accumulator </a:t>
                      </a:r>
                    </a:p>
                    <a:p>
                      <a:pPr latinLnBrk="1"/>
                      <a:r>
                        <a:rPr lang="en-US" altLang="ko-KR" sz="1600" smtClean="0"/>
                        <a:t>reduce(T identity, BinaryOperator&lt;T&gt; accumulator)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IntStream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OptionalInt </a:t>
                      </a:r>
                    </a:p>
                    <a:p>
                      <a:pPr latinLnBrk="1"/>
                      <a:r>
                        <a:rPr lang="en-US" altLang="ko-KR" sz="1600" smtClean="0"/>
                        <a:t>int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reduce(IntBinaryOperator op) </a:t>
                      </a:r>
                    </a:p>
                    <a:p>
                      <a:pPr latinLnBrk="1"/>
                      <a:r>
                        <a:rPr lang="en-US" altLang="ko-KR" sz="1600" smtClean="0"/>
                        <a:t> reduce(int identity, IntBinaryOperator op)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LongStream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OptionalLong</a:t>
                      </a:r>
                    </a:p>
                    <a:p>
                      <a:pPr latinLnBrk="1"/>
                      <a:r>
                        <a:rPr lang="en-US" altLang="ko-KR" sz="1600" smtClean="0"/>
                        <a:t>long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reduce(LongBinaryOperator op)</a:t>
                      </a:r>
                    </a:p>
                    <a:p>
                      <a:pPr latinLnBrk="1"/>
                      <a:r>
                        <a:rPr lang="en-US" altLang="ko-KR" sz="1600" smtClean="0"/>
                        <a:t>reduce(long identity, LongBinaryOperator op)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Double Stream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OptionalDouble </a:t>
                      </a:r>
                    </a:p>
                    <a:p>
                      <a:pPr latinLnBrk="1"/>
                      <a:r>
                        <a:rPr lang="en-US" altLang="ko-KR" sz="1600" smtClean="0"/>
                        <a:t>double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reduce(DoubleBinaryOperator op)</a:t>
                      </a:r>
                    </a:p>
                    <a:p>
                      <a:pPr latinLnBrk="1"/>
                      <a:r>
                        <a:rPr lang="en-US" altLang="ko-KR" sz="1600" smtClean="0"/>
                        <a:t>reduce(double identity, DoubleBinaryOperator op) 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1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112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err="1">
                <a:solidFill>
                  <a:srgbClr val="0070C0"/>
                </a:solidFill>
                <a:latin typeface="+mn-ea"/>
              </a:rPr>
              <a:t>커스텀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 집계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(reduce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내부 반복이 추상화되면서 내부 구현에서 병렬로 </a:t>
            </a:r>
            <a:r>
              <a:rPr lang="en-US" altLang="ko-KR" dirty="0" smtClean="0">
                <a:latin typeface="+mn-ea"/>
              </a:rPr>
              <a:t>reduce</a:t>
            </a:r>
            <a:r>
              <a:rPr lang="ko-KR" altLang="en-US" dirty="0" smtClean="0">
                <a:latin typeface="+mn-ea"/>
              </a:rPr>
              <a:t>를 실행할 수 있게 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반복적인 합계에서는 </a:t>
            </a:r>
            <a:r>
              <a:rPr lang="en-US" altLang="ko-KR" dirty="0" smtClean="0">
                <a:latin typeface="+mn-ea"/>
              </a:rPr>
              <a:t>sum </a:t>
            </a:r>
            <a:r>
              <a:rPr lang="ko-KR" altLang="en-US" dirty="0" smtClean="0">
                <a:latin typeface="+mn-ea"/>
              </a:rPr>
              <a:t>변수를 공유해야 하므로 쉽게 병렬화하기 어렵다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강제적으로 동기화시킨다 하더라도 결국 병렬화로 얻어야 할 이득이 </a:t>
            </a:r>
            <a:r>
              <a:rPr lang="ko-KR" altLang="en-US" dirty="0" err="1" smtClean="0">
                <a:latin typeface="+mn-ea"/>
              </a:rPr>
              <a:t>스레드</a:t>
            </a:r>
            <a:r>
              <a:rPr lang="ko-KR" altLang="en-US" dirty="0" smtClean="0">
                <a:latin typeface="+mn-ea"/>
              </a:rPr>
              <a:t> 간의 소모적인 경쟁 때문에 상쇄되어 버린다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병렬화를 위해서는 입력을 분할 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분할된 입력을 더한 다음에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더한 값을 합쳐야 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51114" y="2921418"/>
            <a:ext cx="9552112" cy="2257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//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스트림의</a:t>
            </a:r>
            <a:r>
              <a:rPr lang="ko-KR" altLang="en-US" sz="1600" dirty="0" smtClean="0">
                <a:solidFill>
                  <a:schemeClr val="tx1"/>
                </a:solidFill>
              </a:rPr>
              <a:t> 모든 요소를 더하는 코드를 병렬로 만드는 방법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ko-KR" sz="1600" dirty="0" smtClean="0">
                <a:solidFill>
                  <a:srgbClr val="C00000"/>
                </a:solidFill>
              </a:rPr>
              <a:t> sum =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numbers.parallelStream</a:t>
            </a:r>
            <a:r>
              <a:rPr lang="en-US" altLang="ko-KR" sz="1600" dirty="0" smtClean="0">
                <a:solidFill>
                  <a:srgbClr val="C00000"/>
                </a:solidFill>
              </a:rPr>
              <a:t>().reduce(0, Integer::sum);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rgbClr val="002060"/>
                </a:solidFill>
              </a:rPr>
              <a:t>reduce</a:t>
            </a:r>
            <a:r>
              <a:rPr lang="ko-KR" altLang="en-US" sz="1600" dirty="0" smtClean="0">
                <a:solidFill>
                  <a:srgbClr val="002060"/>
                </a:solidFill>
              </a:rPr>
              <a:t>에 넘겨준 람다의 상태</a:t>
            </a:r>
            <a:r>
              <a:rPr lang="en-US" altLang="ko-KR" sz="1600" dirty="0" smtClean="0">
                <a:solidFill>
                  <a:srgbClr val="002060"/>
                </a:solidFill>
              </a:rPr>
              <a:t>(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인스턴스</a:t>
            </a:r>
            <a:r>
              <a:rPr lang="ko-KR" altLang="en-US" sz="1600" dirty="0" smtClean="0">
                <a:solidFill>
                  <a:srgbClr val="002060"/>
                </a:solidFill>
              </a:rPr>
              <a:t> 변수 같은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r>
              <a:rPr lang="ko-KR" altLang="en-US" sz="1600" dirty="0" smtClean="0">
                <a:solidFill>
                  <a:srgbClr val="002060"/>
                </a:solidFill>
              </a:rPr>
              <a:t>가 바뀌지 말아야 하며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연산이 어떤 순서로 실행되더라도 결과가 바뀌지 않는 구조여야 한다</a:t>
            </a:r>
            <a:r>
              <a:rPr lang="en-US" altLang="ko-KR" sz="1600" dirty="0" smtClean="0">
                <a:solidFill>
                  <a:srgbClr val="002060"/>
                </a:solidFill>
              </a:rPr>
              <a:t>.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253" y="1555683"/>
            <a:ext cx="5680973" cy="465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113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커스텀 집계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(reduce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r>
              <a:rPr lang="en-US" altLang="ko-KR" smtClean="0">
                <a:latin typeface="+mn-ea"/>
              </a:rPr>
              <a:t> </a:t>
            </a:r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3428" y="1380854"/>
            <a:ext cx="5089442" cy="2257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int sum = studentList.stream()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.map(Student :: getScore)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.reduce( (a, b) -&gt; a + b)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.get();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int sum2 = studentList.stream()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.map(Student :: getScore)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.reduce(0, (a, b) -&gt; a + b);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4159" y="3752337"/>
            <a:ext cx="5198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sum </a:t>
            </a:r>
            <a:r>
              <a:rPr lang="ko-KR" altLang="en-US" dirty="0"/>
              <a:t>코드는 </a:t>
            </a:r>
            <a:r>
              <a:rPr lang="ko-KR" altLang="en-US" dirty="0" err="1"/>
              <a:t>스트림에</a:t>
            </a:r>
            <a:r>
              <a:rPr lang="ko-KR" altLang="en-US" dirty="0"/>
              <a:t> 요소가 없을 경우 </a:t>
            </a:r>
            <a:r>
              <a:rPr lang="en-US" altLang="ko-KR" dirty="0" err="1"/>
              <a:t>NoSuchElementException</a:t>
            </a:r>
            <a:r>
              <a:rPr lang="ko-KR" altLang="en-US" dirty="0"/>
              <a:t>이 발생하지만</a:t>
            </a:r>
            <a:r>
              <a:rPr lang="en-US" altLang="ko-KR" dirty="0"/>
              <a:t>, sum2 </a:t>
            </a:r>
            <a:r>
              <a:rPr lang="ko-KR" altLang="en-US" dirty="0"/>
              <a:t>코드는 디폴트 값</a:t>
            </a:r>
            <a:r>
              <a:rPr lang="en-US" altLang="ko-KR" dirty="0"/>
              <a:t>(identity)</a:t>
            </a:r>
            <a:r>
              <a:rPr lang="ko-KR" altLang="en-US" dirty="0"/>
              <a:t>인 </a:t>
            </a:r>
            <a:r>
              <a:rPr lang="en-US" altLang="ko-KR" dirty="0"/>
              <a:t>0</a:t>
            </a:r>
            <a:r>
              <a:rPr lang="ko-KR" altLang="en-US" dirty="0"/>
              <a:t>을 리턴합니다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err="1"/>
              <a:t>스트림에</a:t>
            </a:r>
            <a:r>
              <a:rPr lang="ko-KR" altLang="en-US" dirty="0"/>
              <a:t> 요소가 있을 경우에는 두 코드 모두 동일한 결과를 산출합니다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114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수집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(collect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스트림은 요소들을 필터링 또는 매핑한 후 요소들을 수집하는 최종 처리 메소드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필요한 요소만 켈렉션으로 담을 수 있고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요소들을 그룹핑 한 후 집계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리덕션</a:t>
            </a:r>
            <a:r>
              <a:rPr lang="en-US" altLang="ko-KR">
                <a:latin typeface="+mn-ea"/>
              </a:rPr>
              <a:t>) </a:t>
            </a:r>
            <a:r>
              <a:rPr lang="ko-KR" altLang="en-US">
                <a:latin typeface="+mn-ea"/>
              </a:rPr>
              <a:t>할 수 있습니다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Stream</a:t>
            </a:r>
            <a:r>
              <a:rPr lang="ko-KR" altLang="en-US">
                <a:latin typeface="+mn-ea"/>
              </a:rPr>
              <a:t>의 </a:t>
            </a:r>
            <a:r>
              <a:rPr lang="en-US" altLang="ko-KR">
                <a:latin typeface="+mn-ea"/>
              </a:rPr>
              <a:t>collect(Collector&lt;T, A, R&gt; collector) </a:t>
            </a:r>
            <a:r>
              <a:rPr lang="ko-KR" altLang="en-US">
                <a:latin typeface="+mn-ea"/>
              </a:rPr>
              <a:t>메소드는 필터링 또는 매핑된 요소들을 새로운 컬렉션에 수집하고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이 컬렉션을 리턴합니다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864642"/>
              </p:ext>
            </p:extLst>
          </p:nvPr>
        </p:nvGraphicFramePr>
        <p:xfrm>
          <a:off x="1313517" y="2890385"/>
          <a:ext cx="9363921" cy="706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05779"/>
                <a:gridCol w="2227145"/>
                <a:gridCol w="5330997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인터페이스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리턴 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 메소드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파라미터</a:t>
                      </a:r>
                      <a:r>
                        <a:rPr lang="en-US" altLang="ko-KR" sz="1600" smtClean="0"/>
                        <a:t>)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collect(Collector&lt;T, A, R&gt; collector)  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3731" y="3965510"/>
            <a:ext cx="9479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파라미터인 </a:t>
            </a:r>
            <a:r>
              <a:rPr lang="en-US" altLang="ko-KR"/>
              <a:t>Collector(</a:t>
            </a:r>
            <a:r>
              <a:rPr lang="ko-KR" altLang="en-US"/>
              <a:t>수집기</a:t>
            </a:r>
            <a:r>
              <a:rPr lang="en-US" altLang="ko-KR"/>
              <a:t>)</a:t>
            </a:r>
            <a:r>
              <a:rPr lang="ko-KR" altLang="en-US"/>
              <a:t>는 어떤 요소를 어떤 컬렉션에 수집할 것인지를 결정합니다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Collector</a:t>
            </a:r>
            <a:r>
              <a:rPr lang="ko-KR" altLang="en-US"/>
              <a:t>의 타입 파라미터 </a:t>
            </a:r>
            <a:r>
              <a:rPr lang="en-US" altLang="ko-KR"/>
              <a:t>T</a:t>
            </a:r>
            <a:r>
              <a:rPr lang="ko-KR" altLang="en-US"/>
              <a:t>는 요소이고</a:t>
            </a:r>
            <a:r>
              <a:rPr lang="en-US" altLang="ko-KR"/>
              <a:t>, A</a:t>
            </a:r>
            <a:r>
              <a:rPr lang="ko-KR" altLang="en-US"/>
              <a:t>는 누적기</a:t>
            </a:r>
            <a:r>
              <a:rPr lang="en-US" altLang="ko-KR"/>
              <a:t>(Accumulator)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R</a:t>
            </a:r>
            <a:r>
              <a:rPr lang="ko-KR" altLang="en-US"/>
              <a:t>은 요소가 저장될 컬렉션입니다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T </a:t>
            </a:r>
            <a:r>
              <a:rPr lang="ko-KR" altLang="en-US"/>
              <a:t>요소를 </a:t>
            </a:r>
            <a:r>
              <a:rPr lang="en-US" altLang="ko-KR"/>
              <a:t>A </a:t>
            </a:r>
            <a:r>
              <a:rPr lang="ko-KR" altLang="en-US"/>
              <a:t>누적기가 </a:t>
            </a:r>
            <a:r>
              <a:rPr lang="en-US" altLang="ko-KR"/>
              <a:t>R</a:t>
            </a:r>
            <a:r>
              <a:rPr lang="ko-KR" altLang="en-US"/>
              <a:t>에 저장한다는 의미합니다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115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수집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(collect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Collectors </a:t>
            </a:r>
            <a:r>
              <a:rPr lang="ko-KR" altLang="en-US">
                <a:latin typeface="+mn-ea"/>
              </a:rPr>
              <a:t>클래스의 다양한 정적 </a:t>
            </a:r>
            <a:r>
              <a:rPr lang="ko-KR" altLang="en-US" smtClean="0">
                <a:latin typeface="+mn-ea"/>
              </a:rPr>
              <a:t>메소드</a:t>
            </a: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리턴값인 </a:t>
            </a:r>
            <a:r>
              <a:rPr lang="en-US" altLang="ko-KR">
                <a:latin typeface="+mn-ea"/>
              </a:rPr>
              <a:t>Collector</a:t>
            </a:r>
            <a:r>
              <a:rPr lang="ko-KR" altLang="en-US">
                <a:latin typeface="+mn-ea"/>
              </a:rPr>
              <a:t>를 보면 </a:t>
            </a:r>
            <a:r>
              <a:rPr lang="en-US" altLang="ko-KR">
                <a:latin typeface="+mn-ea"/>
              </a:rPr>
              <a:t>A</a:t>
            </a:r>
            <a:r>
              <a:rPr lang="ko-KR" altLang="en-US">
                <a:latin typeface="+mn-ea"/>
              </a:rPr>
              <a:t>가 </a:t>
            </a:r>
            <a:r>
              <a:rPr lang="en-US" altLang="ko-KR">
                <a:latin typeface="+mn-ea"/>
              </a:rPr>
              <a:t>?</a:t>
            </a:r>
            <a:r>
              <a:rPr lang="ko-KR" altLang="en-US">
                <a:latin typeface="+mn-ea"/>
              </a:rPr>
              <a:t>로 되어 있는데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이것은 </a:t>
            </a:r>
            <a:r>
              <a:rPr lang="en-US" altLang="ko-KR">
                <a:latin typeface="+mn-ea"/>
              </a:rPr>
              <a:t>Collector</a:t>
            </a:r>
            <a:r>
              <a:rPr lang="ko-KR" altLang="en-US">
                <a:latin typeface="+mn-ea"/>
              </a:rPr>
              <a:t>가 </a:t>
            </a:r>
            <a:r>
              <a:rPr lang="en-US" altLang="ko-KR">
                <a:latin typeface="+mn-ea"/>
              </a:rPr>
              <a:t>R(</a:t>
            </a:r>
            <a:r>
              <a:rPr lang="ko-KR" altLang="en-US">
                <a:latin typeface="+mn-ea"/>
              </a:rPr>
              <a:t>컬렉션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에 </a:t>
            </a:r>
            <a:r>
              <a:rPr lang="en-US" altLang="ko-KR">
                <a:latin typeface="+mn-ea"/>
              </a:rPr>
              <a:t>T(</a:t>
            </a:r>
            <a:r>
              <a:rPr lang="ko-KR" altLang="en-US">
                <a:latin typeface="+mn-ea"/>
              </a:rPr>
              <a:t>요소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를 저장하는 방법을 알고 있어 </a:t>
            </a:r>
            <a:r>
              <a:rPr lang="en-US" altLang="ko-KR">
                <a:latin typeface="+mn-ea"/>
              </a:rPr>
              <a:t>A(</a:t>
            </a:r>
            <a:r>
              <a:rPr lang="ko-KR" altLang="en-US">
                <a:latin typeface="+mn-ea"/>
              </a:rPr>
              <a:t>누적기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가 필요 없기 때문입니다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 Map</a:t>
            </a:r>
            <a:r>
              <a:rPr lang="ko-KR" altLang="en-US">
                <a:latin typeface="+mn-ea"/>
              </a:rPr>
              <a:t>과 </a:t>
            </a:r>
            <a:r>
              <a:rPr lang="en-US" altLang="ko-KR">
                <a:latin typeface="+mn-ea"/>
              </a:rPr>
              <a:t>ConcurrentMap</a:t>
            </a:r>
            <a:r>
              <a:rPr lang="ko-KR" altLang="en-US">
                <a:latin typeface="+mn-ea"/>
              </a:rPr>
              <a:t>의 차이점은 </a:t>
            </a:r>
            <a:r>
              <a:rPr lang="en-US" altLang="ko-KR">
                <a:latin typeface="+mn-ea"/>
              </a:rPr>
              <a:t>Map</a:t>
            </a:r>
            <a:r>
              <a:rPr lang="ko-KR" altLang="en-US">
                <a:latin typeface="+mn-ea"/>
              </a:rPr>
              <a:t>은 스레드에 안전하지 않고</a:t>
            </a:r>
            <a:r>
              <a:rPr lang="en-US" altLang="ko-KR">
                <a:latin typeface="+mn-ea"/>
              </a:rPr>
              <a:t>, ConcurrentMap</a:t>
            </a:r>
            <a:r>
              <a:rPr lang="ko-KR" altLang="en-US">
                <a:latin typeface="+mn-ea"/>
              </a:rPr>
              <a:t>은 스레드에 안전합니다</a:t>
            </a:r>
            <a:r>
              <a:rPr lang="en-US" altLang="ko-KR" smtClean="0">
                <a:latin typeface="+mn-ea"/>
              </a:rPr>
              <a:t>.</a:t>
            </a:r>
            <a:endParaRPr lang="en-US" altLang="ko-KR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63438"/>
              </p:ext>
            </p:extLst>
          </p:nvPr>
        </p:nvGraphicFramePr>
        <p:xfrm>
          <a:off x="1117343" y="2611756"/>
          <a:ext cx="10198360" cy="4033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671777"/>
                <a:gridCol w="3488188"/>
                <a:gridCol w="3038395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리턴 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Collectors</a:t>
                      </a:r>
                      <a:r>
                        <a:rPr lang="ko-KR" altLang="en-US" sz="1600" smtClean="0"/>
                        <a:t>의 정적 메소드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Collector&lt;T, ?, List&lt;T&gt;&gt;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toList()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를 </a:t>
                      </a:r>
                      <a:r>
                        <a:rPr lang="en-US" altLang="ko-KR" sz="1600" smtClean="0"/>
                        <a:t>List</a:t>
                      </a:r>
                      <a:r>
                        <a:rPr lang="ko-KR" altLang="en-US" sz="1600" smtClean="0"/>
                        <a:t>에 저장</a:t>
                      </a:r>
                      <a:r>
                        <a:rPr lang="en-US" altLang="ko-KR" sz="1600" smtClean="0"/>
                        <a:t> 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Collector&lt;T, ?, Set&lt;T&gt;&gt;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toSet()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를 </a:t>
                      </a:r>
                      <a:r>
                        <a:rPr lang="en-US" altLang="ko-KR" sz="1600" smtClean="0"/>
                        <a:t>Set</a:t>
                      </a:r>
                      <a:r>
                        <a:rPr lang="ko-KR" altLang="en-US" sz="1600" smtClean="0"/>
                        <a:t>에 저장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Collector&lt;T, ?, Collection&lt;T&gt;&gt;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toCollection(</a:t>
                      </a:r>
                    </a:p>
                    <a:p>
                      <a:pPr latinLnBrk="1"/>
                      <a:r>
                        <a:rPr lang="en-US" altLang="ko-KR" sz="1600" smtClean="0"/>
                        <a:t>    Supplier(Collection&lt;T&gt;&gt;</a:t>
                      </a:r>
                    </a:p>
                    <a:p>
                      <a:pPr latinLnBrk="1"/>
                      <a:r>
                        <a:rPr lang="en-US" altLang="ko-KR" sz="1600" smtClean="0"/>
                        <a:t> 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를 </a:t>
                      </a:r>
                      <a:r>
                        <a:rPr lang="en-US" altLang="ko-KR" sz="1600" smtClean="0"/>
                        <a:t>Supplier</a:t>
                      </a:r>
                      <a:r>
                        <a:rPr lang="ko-KR" altLang="en-US" sz="1600" smtClean="0"/>
                        <a:t>가 제공한 </a:t>
                      </a:r>
                      <a:r>
                        <a:rPr lang="en-US" altLang="ko-KR" sz="1600" smtClean="0"/>
                        <a:t>Collection</a:t>
                      </a:r>
                      <a:r>
                        <a:rPr lang="ko-KR" altLang="en-US" sz="1600" smtClean="0"/>
                        <a:t>에 저장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Collector&lt;T, ?, Map&lt;K, U&gt;&gt;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toMap(</a:t>
                      </a:r>
                    </a:p>
                    <a:p>
                      <a:pPr latinLnBrk="1"/>
                      <a:r>
                        <a:rPr lang="en-US" altLang="ko-KR" sz="1600" smtClean="0"/>
                        <a:t>    Function&lt;T, K&gt; keyMapper,</a:t>
                      </a:r>
                    </a:p>
                    <a:p>
                      <a:pPr latinLnBrk="1"/>
                      <a:r>
                        <a:rPr lang="en-US" altLang="ko-KR" sz="1600" smtClean="0"/>
                        <a:t>    Function&lt;T, U&gt; valueMapper</a:t>
                      </a:r>
                    </a:p>
                    <a:p>
                      <a:pPr latinLnBrk="1"/>
                      <a:r>
                        <a:rPr lang="en-US" altLang="ko-KR" sz="1600" smtClean="0"/>
                        <a:t> 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를 </a:t>
                      </a:r>
                      <a:r>
                        <a:rPr lang="en-US" altLang="ko-KR" sz="1600" smtClean="0"/>
                        <a:t>K</a:t>
                      </a:r>
                      <a:r>
                        <a:rPr lang="ko-KR" altLang="en-US" sz="1600" smtClean="0"/>
                        <a:t>와 </a:t>
                      </a:r>
                      <a:r>
                        <a:rPr lang="en-US" altLang="ko-KR" sz="1600" smtClean="0"/>
                        <a:t>U</a:t>
                      </a:r>
                      <a:r>
                        <a:rPr lang="ko-KR" altLang="en-US" sz="1600" smtClean="0"/>
                        <a:t>로 매핑해서 </a:t>
                      </a:r>
                      <a:r>
                        <a:rPr lang="en-US" altLang="ko-KR" sz="1600" smtClean="0"/>
                        <a:t>K</a:t>
                      </a:r>
                      <a:r>
                        <a:rPr lang="ko-KR" altLang="en-US" sz="1600" smtClean="0"/>
                        <a:t>를 키로</a:t>
                      </a:r>
                      <a:r>
                        <a:rPr lang="en-US" altLang="ko-KR" sz="1600" smtClean="0"/>
                        <a:t>, U</a:t>
                      </a:r>
                      <a:r>
                        <a:rPr lang="ko-KR" altLang="en-US" sz="1600" smtClean="0"/>
                        <a:t>를 값으로 </a:t>
                      </a:r>
                      <a:r>
                        <a:rPr lang="en-US" altLang="ko-KR" sz="1600" smtClean="0"/>
                        <a:t>Map</a:t>
                      </a:r>
                      <a:r>
                        <a:rPr lang="ko-KR" altLang="en-US" sz="1600" smtClean="0"/>
                        <a:t>에 저장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Collector&lt;T, ?, </a:t>
                      </a:r>
                    </a:p>
                    <a:p>
                      <a:pPr latinLnBrk="1"/>
                      <a:r>
                        <a:rPr lang="en-US" altLang="ko-KR" sz="1600" smtClean="0"/>
                        <a:t>                 ConcurrentMap&lt;K, U&gt;&gt;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toConcurrentMap(</a:t>
                      </a:r>
                    </a:p>
                    <a:p>
                      <a:pPr latinLnBrk="1"/>
                      <a:r>
                        <a:rPr lang="en-US" altLang="ko-KR" sz="1600" smtClean="0"/>
                        <a:t>    Function&lt;T, K&gt; keyMapper,</a:t>
                      </a:r>
                    </a:p>
                    <a:p>
                      <a:pPr latinLnBrk="1"/>
                      <a:r>
                        <a:rPr lang="en-US" altLang="ko-KR" sz="1600" smtClean="0"/>
                        <a:t>    Function&lt;T, U&gt; valueMapper</a:t>
                      </a:r>
                    </a:p>
                    <a:p>
                      <a:pPr latinLnBrk="1"/>
                      <a:r>
                        <a:rPr lang="en-US" altLang="ko-KR" sz="1600" smtClean="0"/>
                        <a:t> 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 </a:t>
                      </a:r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를 </a:t>
                      </a:r>
                      <a:r>
                        <a:rPr lang="en-US" altLang="ko-KR" sz="1600" smtClean="0"/>
                        <a:t>K</a:t>
                      </a:r>
                      <a:r>
                        <a:rPr lang="ko-KR" altLang="en-US" sz="1600" smtClean="0"/>
                        <a:t>와 </a:t>
                      </a:r>
                      <a:r>
                        <a:rPr lang="en-US" altLang="ko-KR" sz="1600" smtClean="0"/>
                        <a:t>U</a:t>
                      </a:r>
                      <a:r>
                        <a:rPr lang="ko-KR" altLang="en-US" sz="1600" smtClean="0"/>
                        <a:t>로 매핑해서 </a:t>
                      </a:r>
                      <a:r>
                        <a:rPr lang="en-US" altLang="ko-KR" sz="1600" smtClean="0"/>
                        <a:t>K</a:t>
                      </a:r>
                      <a:r>
                        <a:rPr lang="ko-KR" altLang="en-US" sz="1600" smtClean="0"/>
                        <a:t>를 키로</a:t>
                      </a:r>
                      <a:r>
                        <a:rPr lang="en-US" altLang="ko-KR" sz="1600" smtClean="0"/>
                        <a:t>, U</a:t>
                      </a:r>
                      <a:r>
                        <a:rPr lang="ko-KR" altLang="en-US" sz="1600" smtClean="0"/>
                        <a:t>를 값으로 </a:t>
                      </a:r>
                      <a:r>
                        <a:rPr lang="en-US" altLang="ko-KR" sz="1600" smtClean="0"/>
                        <a:t>ConcurrentMap</a:t>
                      </a:r>
                      <a:r>
                        <a:rPr lang="ko-KR" altLang="en-US" sz="1600" smtClean="0"/>
                        <a:t>에 저장 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116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수집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(collect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전체 학생 중에서 남학생만 필터링해서 별도의 </a:t>
            </a:r>
            <a:r>
              <a:rPr lang="en-US" altLang="ko-KR">
                <a:latin typeface="+mn-ea"/>
              </a:rPr>
              <a:t>List</a:t>
            </a:r>
            <a:r>
              <a:rPr lang="ko-KR" altLang="en-US">
                <a:latin typeface="+mn-ea"/>
              </a:rPr>
              <a:t>를 생성합니다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전체 학생 </a:t>
            </a:r>
            <a:r>
              <a:rPr lang="en-US" altLang="ko-KR">
                <a:latin typeface="+mn-ea"/>
              </a:rPr>
              <a:t>List</a:t>
            </a:r>
            <a:r>
              <a:rPr lang="ko-KR" altLang="en-US">
                <a:latin typeface="+mn-ea"/>
              </a:rPr>
              <a:t>에서 </a:t>
            </a:r>
            <a:r>
              <a:rPr lang="en-US" altLang="ko-KR">
                <a:latin typeface="+mn-ea"/>
              </a:rPr>
              <a:t>Stream</a:t>
            </a:r>
            <a:r>
              <a:rPr lang="ko-KR" altLang="en-US">
                <a:latin typeface="+mn-ea"/>
              </a:rPr>
              <a:t>을 얻습니다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남학생만 필터링해서 </a:t>
            </a:r>
            <a:r>
              <a:rPr lang="en-US" altLang="ko-KR">
                <a:latin typeface="+mn-ea"/>
              </a:rPr>
              <a:t>Stream</a:t>
            </a:r>
            <a:r>
              <a:rPr lang="ko-KR" altLang="en-US">
                <a:latin typeface="+mn-ea"/>
              </a:rPr>
              <a:t>을 얻습니다</a:t>
            </a:r>
            <a:r>
              <a:rPr lang="en-US" altLang="ko-KR">
                <a:latin typeface="+mn-ea"/>
              </a:rPr>
              <a:t>. List</a:t>
            </a:r>
            <a:r>
              <a:rPr lang="ko-KR" altLang="en-US">
                <a:latin typeface="+mn-ea"/>
              </a:rPr>
              <a:t>에 </a:t>
            </a:r>
            <a:r>
              <a:rPr lang="en-US" altLang="ko-KR">
                <a:latin typeface="+mn-ea"/>
              </a:rPr>
              <a:t>Student</a:t>
            </a:r>
            <a:r>
              <a:rPr lang="ko-KR" altLang="en-US">
                <a:latin typeface="+mn-ea"/>
              </a:rPr>
              <a:t>를 수집하는 </a:t>
            </a:r>
            <a:r>
              <a:rPr lang="en-US" altLang="ko-KR">
                <a:latin typeface="+mn-ea"/>
              </a:rPr>
              <a:t>Collector</a:t>
            </a:r>
            <a:r>
              <a:rPr lang="ko-KR" altLang="en-US">
                <a:latin typeface="+mn-ea"/>
              </a:rPr>
              <a:t>를 얻습니다</a:t>
            </a:r>
            <a:r>
              <a:rPr lang="en-US" altLang="ko-KR">
                <a:latin typeface="+mn-ea"/>
              </a:rPr>
              <a:t>. Stream</a:t>
            </a:r>
            <a:r>
              <a:rPr lang="ko-KR" altLang="en-US">
                <a:latin typeface="+mn-ea"/>
              </a:rPr>
              <a:t>에서 </a:t>
            </a:r>
            <a:r>
              <a:rPr lang="en-US" altLang="ko-KR">
                <a:latin typeface="+mn-ea"/>
              </a:rPr>
              <a:t>collect() </a:t>
            </a:r>
            <a:r>
              <a:rPr lang="ko-KR" altLang="en-US">
                <a:latin typeface="+mn-ea"/>
              </a:rPr>
              <a:t>메소드로 </a:t>
            </a:r>
            <a:r>
              <a:rPr lang="en-US" altLang="ko-KR">
                <a:latin typeface="+mn-ea"/>
              </a:rPr>
              <a:t>Student</a:t>
            </a:r>
            <a:r>
              <a:rPr lang="ko-KR" altLang="en-US">
                <a:latin typeface="+mn-ea"/>
              </a:rPr>
              <a:t>를 수집해서 새로운 </a:t>
            </a:r>
            <a:r>
              <a:rPr lang="en-US" altLang="ko-KR">
                <a:latin typeface="+mn-ea"/>
              </a:rPr>
              <a:t>List</a:t>
            </a:r>
            <a:r>
              <a:rPr lang="ko-KR" altLang="en-US">
                <a:latin typeface="+mn-ea"/>
              </a:rPr>
              <a:t>를 얻습니다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60445" y="2445153"/>
            <a:ext cx="8980509" cy="1455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Stream&lt;Student&gt; </a:t>
            </a:r>
            <a:r>
              <a:rPr lang="en-US" altLang="ko-KR" sz="1600" dirty="0" err="1">
                <a:solidFill>
                  <a:schemeClr val="tx1"/>
                </a:solidFill>
              </a:rPr>
              <a:t>totalStream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totalList.stream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Stream&lt;Student&gt; </a:t>
            </a:r>
            <a:r>
              <a:rPr lang="en-US" altLang="ko-KR" sz="1600" dirty="0" err="1">
                <a:solidFill>
                  <a:schemeClr val="tx1"/>
                </a:solidFill>
              </a:rPr>
              <a:t>maleStream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totalStream.filter</a:t>
            </a:r>
            <a:r>
              <a:rPr lang="en-US" altLang="ko-KR" sz="1600" dirty="0">
                <a:solidFill>
                  <a:schemeClr val="tx1"/>
                </a:solidFill>
              </a:rPr>
              <a:t>( s -&gt; </a:t>
            </a:r>
            <a:r>
              <a:rPr lang="en-US" altLang="ko-KR" sz="1600" dirty="0" err="1">
                <a:solidFill>
                  <a:schemeClr val="tx1"/>
                </a:solidFill>
              </a:rPr>
              <a:t>s.getSex</a:t>
            </a:r>
            <a:r>
              <a:rPr lang="en-US" altLang="ko-KR" sz="1600" dirty="0">
                <a:solidFill>
                  <a:schemeClr val="tx1"/>
                </a:solidFill>
              </a:rPr>
              <a:t>() == </a:t>
            </a:r>
            <a:r>
              <a:rPr lang="en-US" altLang="ko-KR" sz="1600" dirty="0" err="1">
                <a:solidFill>
                  <a:schemeClr val="tx1"/>
                </a:solidFill>
              </a:rPr>
              <a:t>Student.Sex.MALE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Collector&lt;Student, ?, List&lt;Student&gt;&gt; collector </a:t>
            </a:r>
            <a:r>
              <a:rPr lang="en-US" altLang="ko-KR" sz="1600" dirty="0">
                <a:solidFill>
                  <a:schemeClr val="tx1"/>
                </a:solidFill>
              </a:rPr>
              <a:t>= </a:t>
            </a:r>
            <a:r>
              <a:rPr lang="en-US" altLang="ko-KR" sz="1600" dirty="0" err="1">
                <a:solidFill>
                  <a:srgbClr val="C00000"/>
                </a:solidFill>
              </a:rPr>
              <a:t>Collectors.toList</a:t>
            </a:r>
            <a:r>
              <a:rPr lang="en-US" altLang="ko-KR" sz="1600" dirty="0">
                <a:solidFill>
                  <a:srgbClr val="C00000"/>
                </a:solidFill>
              </a:rPr>
              <a:t>()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List&lt;student&gt; </a:t>
            </a:r>
            <a:r>
              <a:rPr lang="en-US" altLang="ko-KR" sz="1600" dirty="0" err="1">
                <a:solidFill>
                  <a:schemeClr val="tx1"/>
                </a:solidFill>
              </a:rPr>
              <a:t>maleList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</a:rPr>
              <a:t>maleStream.collect</a:t>
            </a:r>
            <a:r>
              <a:rPr lang="en-US" altLang="ko-KR" sz="1600" dirty="0">
                <a:solidFill>
                  <a:srgbClr val="C00000"/>
                </a:solidFill>
              </a:rPr>
              <a:t>(collector);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60445" y="4748059"/>
            <a:ext cx="8980509" cy="974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List&lt;Student&gt; </a:t>
            </a:r>
            <a:r>
              <a:rPr lang="en-US" altLang="ko-KR" sz="1600" dirty="0" err="1">
                <a:solidFill>
                  <a:schemeClr val="tx1"/>
                </a:solidFill>
              </a:rPr>
              <a:t>maleList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totalList.stream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.filter(s -&gt; </a:t>
            </a:r>
            <a:r>
              <a:rPr lang="en-US" altLang="ko-KR" sz="1600" dirty="0" err="1">
                <a:solidFill>
                  <a:schemeClr val="tx1"/>
                </a:solidFill>
              </a:rPr>
              <a:t>s.getSex</a:t>
            </a:r>
            <a:r>
              <a:rPr lang="en-US" altLang="ko-KR" sz="1600" dirty="0">
                <a:solidFill>
                  <a:schemeClr val="tx1"/>
                </a:solidFill>
              </a:rPr>
              <a:t>() == </a:t>
            </a:r>
            <a:r>
              <a:rPr lang="en-US" altLang="ko-KR" sz="1600" dirty="0" err="1">
                <a:solidFill>
                  <a:schemeClr val="tx1"/>
                </a:solidFill>
              </a:rPr>
              <a:t>Student.Sex.MALE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.</a:t>
            </a:r>
            <a:r>
              <a:rPr lang="en-US" altLang="ko-KR" sz="1600" dirty="0">
                <a:solidFill>
                  <a:srgbClr val="C00000"/>
                </a:solidFill>
              </a:rPr>
              <a:t>collect(</a:t>
            </a:r>
            <a:r>
              <a:rPr lang="en-US" altLang="ko-KR" sz="1600" dirty="0" err="1">
                <a:solidFill>
                  <a:srgbClr val="C00000"/>
                </a:solidFill>
              </a:rPr>
              <a:t>Collectors.toList</a:t>
            </a:r>
            <a:r>
              <a:rPr lang="en-US" altLang="ko-KR" sz="1600" dirty="0">
                <a:solidFill>
                  <a:srgbClr val="C00000"/>
                </a:solidFill>
              </a:rPr>
              <a:t>());</a:t>
            </a:r>
          </a:p>
        </p:txBody>
      </p:sp>
      <p:sp>
        <p:nvSpPr>
          <p:cNvPr id="5" name="아래쪽 화살표 4"/>
          <p:cNvSpPr/>
          <p:nvPr/>
        </p:nvSpPr>
        <p:spPr>
          <a:xfrm>
            <a:off x="5225143" y="4105469"/>
            <a:ext cx="410547" cy="429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9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117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수집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(collect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전체 학생 중에서 남학생만 필터링해서 별도의 </a:t>
            </a:r>
            <a:r>
              <a:rPr lang="en-US" altLang="ko-KR">
                <a:latin typeface="+mn-ea"/>
              </a:rPr>
              <a:t>List</a:t>
            </a:r>
            <a:r>
              <a:rPr lang="ko-KR" altLang="en-US">
                <a:latin typeface="+mn-ea"/>
              </a:rPr>
              <a:t>를 생성합니다</a:t>
            </a:r>
            <a:r>
              <a:rPr lang="en-US" altLang="ko-KR" smtClean="0">
                <a:latin typeface="+mn-ea"/>
              </a:rPr>
              <a:t>. </a:t>
            </a:r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60445" y="1670180"/>
            <a:ext cx="8980509" cy="5094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public class ToListExam {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List&lt;Student&gt; studentList = Arrays.asList(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new Student("Jolie", 19, Student.Sex.FEMALE),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</a:t>
            </a:r>
            <a:r>
              <a:rPr lang="en-US" altLang="ko-KR" sz="1600" smtClean="0">
                <a:solidFill>
                  <a:schemeClr val="tx1"/>
                </a:solidFill>
              </a:rPr>
              <a:t>………..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</a:t>
            </a:r>
            <a:r>
              <a:rPr lang="en-US" altLang="ko-KR" sz="1600" smtClean="0">
                <a:solidFill>
                  <a:schemeClr val="tx1"/>
                </a:solidFill>
              </a:rPr>
              <a:t>);       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// </a:t>
            </a:r>
            <a:r>
              <a:rPr lang="ko-KR" altLang="en-US" sz="1600">
                <a:solidFill>
                  <a:schemeClr val="tx1"/>
                </a:solidFill>
              </a:rPr>
              <a:t>남학생들만 묶어서 </a:t>
            </a:r>
            <a:r>
              <a:rPr lang="en-US" altLang="ko-KR" sz="1600">
                <a:solidFill>
                  <a:schemeClr val="tx1"/>
                </a:solidFill>
              </a:rPr>
              <a:t>List </a:t>
            </a:r>
            <a:r>
              <a:rPr lang="ko-KR" altLang="en-US" sz="1600">
                <a:solidFill>
                  <a:schemeClr val="tx1"/>
                </a:solidFill>
              </a:rPr>
              <a:t>생성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    </a:t>
            </a:r>
            <a:r>
              <a:rPr lang="en-US" altLang="ko-KR" sz="1600">
                <a:solidFill>
                  <a:schemeClr val="tx1"/>
                </a:solidFill>
              </a:rPr>
              <a:t>List&lt;Student&gt; maleList = studentList.stream()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.filter( s -&gt; s.getSex() == Student.Sex.MALE)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.collect(Collectors.toList</a:t>
            </a:r>
            <a:r>
              <a:rPr lang="en-US" altLang="ko-KR" sz="1600" smtClean="0">
                <a:solidFill>
                  <a:schemeClr val="tx1"/>
                </a:solidFill>
              </a:rPr>
              <a:t>());       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maleList.stream()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.forEach(s -&gt; System.out.println(s.getName</a:t>
            </a:r>
            <a:r>
              <a:rPr lang="en-US" altLang="ko-KR" sz="1600" smtClean="0">
                <a:solidFill>
                  <a:schemeClr val="tx1"/>
                </a:solidFill>
              </a:rPr>
              <a:t>()));       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</a:t>
            </a:r>
            <a:r>
              <a:rPr lang="en-US" altLang="ko-KR" sz="1600" smtClean="0">
                <a:solidFill>
                  <a:schemeClr val="tx1"/>
                </a:solidFill>
              </a:rPr>
              <a:t>();       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// </a:t>
            </a:r>
            <a:r>
              <a:rPr lang="ko-KR" altLang="en-US" sz="1600">
                <a:solidFill>
                  <a:schemeClr val="tx1"/>
                </a:solidFill>
              </a:rPr>
              <a:t>여학생들만 묶어서 </a:t>
            </a:r>
            <a:r>
              <a:rPr lang="en-US" altLang="ko-KR" sz="1600">
                <a:solidFill>
                  <a:schemeClr val="tx1"/>
                </a:solidFill>
              </a:rPr>
              <a:t>HashSet </a:t>
            </a:r>
            <a:r>
              <a:rPr lang="ko-KR" altLang="en-US" sz="1600">
                <a:solidFill>
                  <a:schemeClr val="tx1"/>
                </a:solidFill>
              </a:rPr>
              <a:t>생성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    </a:t>
            </a:r>
            <a:r>
              <a:rPr lang="en-US" altLang="ko-KR" sz="1600">
                <a:solidFill>
                  <a:schemeClr val="tx1"/>
                </a:solidFill>
              </a:rPr>
              <a:t>Set&lt;Student&gt; femaleSet = studentList.stream()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.filter( s -&gt; s.getSex() == Student.Sex.FEMALE)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.collect(Collectors.toCollection(HashSet :: new</a:t>
            </a:r>
            <a:r>
              <a:rPr lang="en-US" altLang="ko-KR" sz="1600" smtClean="0">
                <a:solidFill>
                  <a:schemeClr val="tx1"/>
                </a:solidFill>
              </a:rPr>
              <a:t>));       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femaleSet.stream()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.forEach(s -&gt; System.out.println(s.getName()));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855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수집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(collect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스트림은 요소들을 필터링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또는 매핑해서 사용자 정의 컨테이너 객체에 수집할 수 있도록 </a:t>
            </a:r>
            <a:r>
              <a:rPr lang="en-US" altLang="ko-KR">
                <a:latin typeface="+mn-ea"/>
              </a:rPr>
              <a:t>collect() </a:t>
            </a:r>
            <a:r>
              <a:rPr lang="ko-KR" altLang="en-US">
                <a:latin typeface="+mn-ea"/>
              </a:rPr>
              <a:t>메소드를 추가적으로 제공합니다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53132"/>
              </p:ext>
            </p:extLst>
          </p:nvPr>
        </p:nvGraphicFramePr>
        <p:xfrm>
          <a:off x="1117343" y="1949283"/>
          <a:ext cx="10198360" cy="1818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41881"/>
                <a:gridCol w="1250303"/>
                <a:gridCol w="7406176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인터페이스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리턴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메소드 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파라미터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Stream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pt-BR" altLang="ko-KR" sz="1600" smtClean="0"/>
                        <a:t>collect(Supplier&lt;R&gt;, BiConsumer&lt;R, ? super T&gt;, Biconsumer&lt;R, R&gt;)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collect(Supplier&lt;R&gt;, ObjIntConsumer&lt;R&gt;, Biconsumer&lt;R, R&gt;)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LongStream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collect(Supplier&lt;R&gt;, ObjLongConsumer&lt;R&gt;, Biconsumer&lt;R, R&gt;)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DoubleStream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collect(Supplier&lt;R&gt;, ObjDoubleConsumer&lt;R&gt;, Biconsumer&lt;R, R&gt;)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3690" y="4077478"/>
            <a:ext cx="10252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첫 번째 </a:t>
            </a:r>
            <a:r>
              <a:rPr lang="en-US" altLang="ko-KR"/>
              <a:t>Supplier</a:t>
            </a:r>
            <a:r>
              <a:rPr lang="ko-KR" altLang="en-US"/>
              <a:t>는 요소들이 수집될 컨테이너 객체</a:t>
            </a:r>
            <a:r>
              <a:rPr lang="en-US" altLang="ko-KR"/>
              <a:t>(R)</a:t>
            </a:r>
            <a:r>
              <a:rPr lang="ko-KR" altLang="en-US"/>
              <a:t>을 생성하는 역할을 합니다</a:t>
            </a:r>
            <a:r>
              <a:rPr lang="en-US" altLang="ko-KR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순차 처리</a:t>
            </a:r>
            <a:r>
              <a:rPr lang="en-US" altLang="ko-KR"/>
              <a:t>(</a:t>
            </a:r>
            <a:r>
              <a:rPr lang="ko-KR" altLang="en-US"/>
              <a:t>싱글 스레드</a:t>
            </a:r>
            <a:r>
              <a:rPr lang="en-US" altLang="ko-KR"/>
              <a:t>) </a:t>
            </a:r>
            <a:r>
              <a:rPr lang="ko-KR" altLang="en-US"/>
              <a:t>스트림에서는 단 한번 </a:t>
            </a:r>
            <a:r>
              <a:rPr lang="en-US" altLang="ko-KR"/>
              <a:t>Supplier</a:t>
            </a:r>
            <a:r>
              <a:rPr lang="ko-KR" altLang="en-US"/>
              <a:t>가 실행되고 하나의 컨테이너 객체를 생성합니다</a:t>
            </a:r>
            <a:r>
              <a:rPr lang="en-US" altLang="ko-KR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병렬 처리</a:t>
            </a:r>
            <a:r>
              <a:rPr lang="en-US" altLang="ko-KR"/>
              <a:t>(</a:t>
            </a:r>
            <a:r>
              <a:rPr lang="ko-KR" altLang="en-US"/>
              <a:t>멀티 스레드</a:t>
            </a:r>
            <a:r>
              <a:rPr lang="en-US" altLang="ko-KR"/>
              <a:t>) </a:t>
            </a:r>
            <a:r>
              <a:rPr lang="ko-KR" altLang="en-US"/>
              <a:t>스트림에서는 여러 번 </a:t>
            </a:r>
            <a:r>
              <a:rPr lang="en-US" altLang="ko-KR"/>
              <a:t>Supplier</a:t>
            </a:r>
            <a:r>
              <a:rPr lang="ko-KR" altLang="en-US"/>
              <a:t>가 실행되고 스레드별로 여러개의 컨테이너 객체를 생성합니다</a:t>
            </a:r>
            <a:r>
              <a:rPr lang="en-US" altLang="ko-KR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최종적으로 하나의 컨테이너 객체로 결합합니다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7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119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수집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(collect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두 번째 </a:t>
            </a:r>
            <a:r>
              <a:rPr lang="en-US" altLang="ko-KR">
                <a:latin typeface="+mn-ea"/>
              </a:rPr>
              <a:t>XXXConsumer</a:t>
            </a:r>
            <a:r>
              <a:rPr lang="ko-KR" altLang="en-US">
                <a:latin typeface="+mn-ea"/>
              </a:rPr>
              <a:t>는 컨테이너 객체</a:t>
            </a:r>
            <a:r>
              <a:rPr lang="en-US" altLang="ko-KR">
                <a:latin typeface="+mn-ea"/>
              </a:rPr>
              <a:t>(R)</a:t>
            </a:r>
            <a:r>
              <a:rPr lang="ko-KR" altLang="en-US">
                <a:latin typeface="+mn-ea"/>
              </a:rPr>
              <a:t>에 요소</a:t>
            </a:r>
            <a:r>
              <a:rPr lang="en-US" altLang="ko-KR">
                <a:latin typeface="+mn-ea"/>
              </a:rPr>
              <a:t>(T)</a:t>
            </a:r>
            <a:r>
              <a:rPr lang="ko-KR" altLang="en-US">
                <a:latin typeface="+mn-ea"/>
              </a:rPr>
              <a:t>를 수집하는 역할을 합니다</a:t>
            </a:r>
            <a:r>
              <a:rPr lang="en-US" altLang="ko-KR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스트림에서 요소를 컨테이너에 수집할 때마다 </a:t>
            </a:r>
            <a:r>
              <a:rPr lang="en-US" altLang="ko-KR">
                <a:latin typeface="+mn-ea"/>
              </a:rPr>
              <a:t>XXXConsumer</a:t>
            </a:r>
            <a:r>
              <a:rPr lang="ko-KR" altLang="en-US">
                <a:latin typeface="+mn-ea"/>
              </a:rPr>
              <a:t>가 실행됩니다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세 번째 </a:t>
            </a:r>
            <a:r>
              <a:rPr lang="en-US" altLang="ko-KR">
                <a:latin typeface="+mn-ea"/>
              </a:rPr>
              <a:t>XXXConsumer</a:t>
            </a:r>
            <a:r>
              <a:rPr lang="ko-KR" altLang="en-US">
                <a:latin typeface="+mn-ea"/>
              </a:rPr>
              <a:t>는 컨테이너 객체</a:t>
            </a:r>
            <a:r>
              <a:rPr lang="en-US" altLang="ko-KR">
                <a:latin typeface="+mn-ea"/>
              </a:rPr>
              <a:t>(R)</a:t>
            </a:r>
            <a:r>
              <a:rPr lang="ko-KR" altLang="en-US">
                <a:latin typeface="+mn-ea"/>
              </a:rPr>
              <a:t>를 결합하는 역할을 합니다</a:t>
            </a:r>
            <a:r>
              <a:rPr lang="en-US" altLang="ko-KR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순차 처리 스트림에서는 호출되지 않고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병렬 처리 스트림에서만 호출되어 스레드별로 생성된 컨테이너 객체를 결합해서 최종 컨테이너 객체를 완성합니다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리턴 타입 </a:t>
            </a:r>
            <a:r>
              <a:rPr lang="en-US" altLang="ko-KR">
                <a:latin typeface="+mn-ea"/>
              </a:rPr>
              <a:t>R</a:t>
            </a:r>
            <a:r>
              <a:rPr lang="ko-KR" altLang="en-US">
                <a:latin typeface="+mn-ea"/>
              </a:rPr>
              <a:t>은 요소들이 최종 수집된 컨테이너 객체입니다</a:t>
            </a:r>
            <a:r>
              <a:rPr lang="en-US" altLang="ko-KR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순차 처리 스트림에서는 리턴 객체가 첫 번째 </a:t>
            </a:r>
            <a:r>
              <a:rPr lang="en-US" altLang="ko-KR">
                <a:latin typeface="+mn-ea"/>
              </a:rPr>
              <a:t>Supplier</a:t>
            </a:r>
            <a:r>
              <a:rPr lang="ko-KR" altLang="en-US">
                <a:latin typeface="+mn-ea"/>
              </a:rPr>
              <a:t>가 생성한 객체지만</a:t>
            </a:r>
            <a:r>
              <a:rPr lang="en-US" altLang="ko-KR">
                <a:latin typeface="+mn-ea"/>
              </a:rPr>
              <a:t>, 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병렬 </a:t>
            </a:r>
            <a:r>
              <a:rPr lang="ko-KR" altLang="en-US">
                <a:latin typeface="+mn-ea"/>
              </a:rPr>
              <a:t>처리 스트림에서는 최종 결합된 컨테이너 객체가 됩니다</a:t>
            </a:r>
            <a:r>
              <a:rPr lang="en-US" altLang="ko-KR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53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12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09104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Lambda 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Expressions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단순한 람다 구문의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람다 구분에 중괄호가 없을 수도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return </a:t>
            </a:r>
            <a:r>
              <a:rPr lang="ko-KR" altLang="en-US" dirty="0">
                <a:latin typeface="+mn-ea"/>
              </a:rPr>
              <a:t>이 없을 수도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매개변수에는 타입을 명시하지 않아도 된다</a:t>
            </a:r>
            <a:r>
              <a:rPr lang="en-US" altLang="ko-KR" dirty="0">
                <a:latin typeface="+mn-ea"/>
              </a:rPr>
              <a:t>. (</a:t>
            </a:r>
            <a:r>
              <a:rPr lang="ko-KR" altLang="en-US" dirty="0">
                <a:latin typeface="+mn-ea"/>
              </a:rPr>
              <a:t>타입 추론</a:t>
            </a:r>
            <a:r>
              <a:rPr lang="en-US" altLang="ko-KR" dirty="0">
                <a:latin typeface="+mn-ea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</a:rPr>
              <a:t>람다식</a:t>
            </a:r>
            <a:r>
              <a:rPr lang="ko-KR" altLang="en-US" dirty="0">
                <a:latin typeface="+mn-ea"/>
              </a:rPr>
              <a:t> 문법을 컴파일러가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익명 클래스로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변환 </a:t>
            </a:r>
            <a:r>
              <a:rPr lang="ko-KR" altLang="en-US" dirty="0" smtClean="0">
                <a:latin typeface="+mn-ea"/>
              </a:rPr>
              <a:t>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함수형 인터페이스를 컴파일러가 구현하도록 위임하는 형태</a:t>
            </a:r>
            <a:r>
              <a:rPr lang="ko-KR" altLang="en-US" dirty="0">
                <a:latin typeface="+mn-ea"/>
              </a:rPr>
              <a:t>라 볼 수 있다</a:t>
            </a:r>
            <a:endParaRPr lang="en-US" altLang="ko-KR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58938" y="2772244"/>
            <a:ext cx="7394143" cy="360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() -&gt; {}                     // No parameters; result is void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() -&gt; 42                     // No parameters, expression body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() -&gt; null                   // No parameters, expression body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() -&gt; { return 42; }         // No parameters, block body with return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() -&gt; { System.gc(); }       // No parameters, void block body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() -&gt;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if (true) { return 12;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else { return 11;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                          // Complex block body with </a:t>
            </a:r>
            <a:r>
              <a:rPr lang="en-US" altLang="ko-KR" sz="1600" smtClean="0">
                <a:solidFill>
                  <a:schemeClr val="tx1"/>
                </a:solidFill>
              </a:rPr>
              <a:t>returns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(int x) -&gt; x+1             // Single declared-type parameter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(int x) -&gt; { return x+1; } // Single declared-type parameter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(x) -&gt; x+1                 // Single inferred-type parameter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x -&gt; x+1                   // Parens optional for single inferred-type case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(String s) -&gt; s.length()   // Single declared-type parameter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6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120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수집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(collect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학생들 중에서 남학생만 수집하는 </a:t>
            </a:r>
            <a:r>
              <a:rPr lang="en-US" altLang="ko-KR">
                <a:latin typeface="+mn-ea"/>
              </a:rPr>
              <a:t>MaleStudent </a:t>
            </a:r>
            <a:r>
              <a:rPr lang="ko-KR" altLang="en-US">
                <a:latin typeface="+mn-ea"/>
              </a:rPr>
              <a:t>컨테이너  정의</a:t>
            </a:r>
            <a:endParaRPr lang="en-US" altLang="ko-KR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60445" y="1670180"/>
            <a:ext cx="8980509" cy="4898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public </a:t>
            </a:r>
            <a:r>
              <a:rPr lang="en-US" altLang="ko-KR" sz="1600">
                <a:solidFill>
                  <a:schemeClr val="tx1"/>
                </a:solidFill>
              </a:rPr>
              <a:t>class MaleStudent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private List&lt;Student&gt; list;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MaleStudent()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list = new ArrayList&lt;Student&gt;();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System.out.println("[" + Thread.currentThread().getName() + "] MaleStudent()");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public void accumulate(Student student)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list.add(student);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System.out.println("[" + Thread.currentThread().getName() + "] accumulate()");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public void combine(MaleStudent other)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list.addAll(other.getList());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System.out.println("[" + Thread.currentThread().getName() + "] combine()");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public List&lt;Student&gt; getList()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return list;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18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121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수집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(collect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스트림에서 읽은 남학생을 </a:t>
            </a:r>
            <a:r>
              <a:rPr lang="en-US" altLang="ko-KR">
                <a:latin typeface="+mn-ea"/>
              </a:rPr>
              <a:t>MaleStudent</a:t>
            </a:r>
            <a:r>
              <a:rPr lang="ko-KR" altLang="en-US">
                <a:latin typeface="+mn-ea"/>
              </a:rPr>
              <a:t>에 수집하는 코드</a:t>
            </a:r>
            <a:endParaRPr lang="en-US" altLang="ko-KR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60445" y="1670181"/>
            <a:ext cx="9717628" cy="2053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Stream&lt;Student&gt; studentStream = studentList.stream();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Stream&lt;Student&gt; maleStream = studentStream.filter(s -&gt; s.getSex() == Student.Sex.MALE);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Supplier&lt;MaleStudent&gt; supplier = () -&gt; new MaleStudent();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BiConsumer&lt;MaleStudent, Student&gt; accumulator = (ms, s) -&gt; ms.accumulate(s);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BiConsumer&lt;MaleStudent, MaleStudent&gt; combiner = (ms1, ms2) -&gt; ms1.combine(ms2);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MaleStudent maleStudent = maleStream.collect(supplier, accumulator, combiner);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60445" y="4259655"/>
            <a:ext cx="9717628" cy="1830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MaleStudent maleStudent = studentList.stream()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.filter(s -&gt; s.getSex() == Student.Sex.MALE)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.collect(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() -&gt; new MaleStudent(),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(r, t) -&gt; r.accumulate(t),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(r1, r2) -&gt; r1.combine(r2)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);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5523722" y="3727894"/>
            <a:ext cx="429209" cy="367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551714" y="6209103"/>
            <a:ext cx="410547" cy="317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122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수집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(collect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스트림에서 읽은 남학생을 </a:t>
            </a:r>
            <a:r>
              <a:rPr lang="en-US" altLang="ko-KR">
                <a:latin typeface="+mn-ea"/>
              </a:rPr>
              <a:t>MaleStudent</a:t>
            </a:r>
            <a:r>
              <a:rPr lang="ko-KR" altLang="en-US">
                <a:latin typeface="+mn-ea"/>
              </a:rPr>
              <a:t>에 수집하는 코드</a:t>
            </a:r>
            <a:endParaRPr lang="en-US" altLang="ko-KR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60445" y="1670181"/>
            <a:ext cx="9717628" cy="1017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MaleStudent maleStudent = studentList.stream()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.filter(s -&gt; s.getSex() == Student.Sex.MALE)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.collect(MaleStudent :: new, MaleStudent :: accumulate, MaleStudent :: combine);</a:t>
            </a:r>
          </a:p>
        </p:txBody>
      </p:sp>
    </p:spTree>
    <p:extLst>
      <p:ext uri="{BB962C8B-B14F-4D97-AF65-F5344CB8AC3E}">
        <p14:creationId xmlns:p14="http://schemas.microsoft.com/office/powerpoint/2010/main" val="7060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123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수집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(collect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순차 스트림을 이용해서 사용자 정의 컨테이너인 </a:t>
            </a:r>
            <a:r>
              <a:rPr lang="en-US" altLang="ko-KR">
                <a:latin typeface="+mn-ea"/>
              </a:rPr>
              <a:t>MaleStudent</a:t>
            </a:r>
            <a:r>
              <a:rPr lang="ko-KR" altLang="en-US">
                <a:latin typeface="+mn-ea"/>
              </a:rPr>
              <a:t>에 남학생만 수집</a:t>
            </a:r>
            <a:endParaRPr lang="en-US" altLang="ko-KR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60445" y="1670181"/>
            <a:ext cx="8924526" cy="4665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public </a:t>
            </a:r>
            <a:r>
              <a:rPr lang="en-US" altLang="ko-KR" sz="1600">
                <a:solidFill>
                  <a:schemeClr val="tx1"/>
                </a:solidFill>
              </a:rPr>
              <a:t>class MaleStudentExam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List&lt;Student&gt; studentList = Arrays.asList(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new Student("Man1", 11, Student.Sex.MALE),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new Student("Tmp1", 11, Student.Sex.FEMALE),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new Student("Man3", 11, Student.Sex.MALE),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new Student("Tmp2", 11, Student.Sex.FEMALE),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new Student("Man5", 11, Student.Sex.MALE)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MaleStudent maleStudent = studentList.stream()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.filter(s -&gt; s.getSex() == Student.Sex.MALE)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.collect(MaleStudent :: new, MaleStudent :: accumulate, MaleStudent :: combine);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maleStudent.getList().stream()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.forEach(s -&gt; System.out.println(s.getName()));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}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4997" y="1670181"/>
            <a:ext cx="438467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순차 처리를 담당하는 스레드는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main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스레드</a:t>
            </a:r>
          </a:p>
          <a:p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MaleStudent()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생성자가 딱 한 번 호출되었기 때문에 한 개의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MaleStudent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객체가 생성되었고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, accumulate()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가 세 번 호출 되었기 때문에 요소들이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번 수집되었습니다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그래서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collect()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가 리턴한 최종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MaleStudent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에는 남학생 세 명이 저장되어 </a:t>
            </a:r>
            <a:r>
              <a:rPr lang="ko-KR" altLang="en-US" sz="1400" smtClean="0">
                <a:solidFill>
                  <a:schemeClr val="accent1">
                    <a:lumMod val="75000"/>
                  </a:schemeClr>
                </a:solidFill>
              </a:rPr>
              <a:t>있다</a:t>
            </a:r>
            <a:endParaRPr lang="ko-KR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124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수집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(collect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collect() - </a:t>
            </a:r>
            <a:r>
              <a:rPr lang="ko-KR" altLang="en-US">
                <a:latin typeface="+mn-ea"/>
              </a:rPr>
              <a:t>요소를 수집하는 기능 이외에 컬렉션의 요소들을 그룹핑해서 </a:t>
            </a:r>
            <a:r>
              <a:rPr lang="en-US" altLang="ko-KR">
                <a:latin typeface="+mn-ea"/>
              </a:rPr>
              <a:t>Map </a:t>
            </a:r>
            <a:r>
              <a:rPr lang="ko-KR" altLang="en-US">
                <a:latin typeface="+mn-ea"/>
              </a:rPr>
              <a:t>객체를 생성하는 기능도 제공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collect()</a:t>
            </a:r>
            <a:r>
              <a:rPr lang="ko-KR" altLang="en-US">
                <a:latin typeface="+mn-ea"/>
              </a:rPr>
              <a:t>를 호출할 때 </a:t>
            </a:r>
            <a:r>
              <a:rPr lang="en-US" altLang="ko-KR">
                <a:latin typeface="+mn-ea"/>
              </a:rPr>
              <a:t>Collectors</a:t>
            </a:r>
            <a:r>
              <a:rPr lang="ko-KR" altLang="en-US">
                <a:latin typeface="+mn-ea"/>
              </a:rPr>
              <a:t>의 </a:t>
            </a:r>
            <a:r>
              <a:rPr lang="en-US" altLang="ko-KR">
                <a:latin typeface="+mn-ea"/>
              </a:rPr>
              <a:t>groupingBy() </a:t>
            </a:r>
            <a:r>
              <a:rPr lang="ko-KR" altLang="en-US">
                <a:latin typeface="+mn-ea"/>
              </a:rPr>
              <a:t>또는 </a:t>
            </a:r>
            <a:r>
              <a:rPr lang="en-US" altLang="ko-KR">
                <a:latin typeface="+mn-ea"/>
              </a:rPr>
              <a:t>groupingByConcurrent()</a:t>
            </a:r>
            <a:r>
              <a:rPr lang="ko-KR" altLang="en-US">
                <a:latin typeface="+mn-ea"/>
              </a:rPr>
              <a:t>가 리턴하는 </a:t>
            </a:r>
            <a:r>
              <a:rPr lang="en-US" altLang="ko-KR">
                <a:latin typeface="+mn-ea"/>
              </a:rPr>
              <a:t>Collector</a:t>
            </a:r>
            <a:r>
              <a:rPr lang="ko-KR" altLang="en-US">
                <a:latin typeface="+mn-ea"/>
              </a:rPr>
              <a:t>를 파라미터로 대입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groupingBy() - </a:t>
            </a:r>
            <a:r>
              <a:rPr lang="ko-KR" altLang="en-US">
                <a:latin typeface="+mn-ea"/>
              </a:rPr>
              <a:t>스레드에 안전하지 않은 </a:t>
            </a:r>
            <a:r>
              <a:rPr lang="en-US" altLang="ko-KR">
                <a:latin typeface="+mn-ea"/>
              </a:rPr>
              <a:t>Map</a:t>
            </a:r>
            <a:r>
              <a:rPr lang="ko-KR" altLang="en-US">
                <a:latin typeface="+mn-ea"/>
              </a:rPr>
              <a:t>을 생성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groupingByConcurrent() - </a:t>
            </a:r>
            <a:r>
              <a:rPr lang="ko-KR" altLang="en-US">
                <a:latin typeface="+mn-ea"/>
              </a:rPr>
              <a:t>스레드에 안전한 </a:t>
            </a:r>
            <a:r>
              <a:rPr lang="en-US" altLang="ko-KR">
                <a:latin typeface="+mn-ea"/>
              </a:rPr>
              <a:t>ConcurrentMap</a:t>
            </a:r>
            <a:r>
              <a:rPr lang="ko-KR" altLang="en-US">
                <a:latin typeface="+mn-ea"/>
              </a:rPr>
              <a:t>을 </a:t>
            </a:r>
            <a:r>
              <a:rPr lang="ko-KR" altLang="en-US" smtClean="0">
                <a:latin typeface="+mn-ea"/>
              </a:rPr>
              <a:t>생성</a:t>
            </a: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학생들을 성별로 그룹핑하고 나서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같은 그룹에 속하는 학생 </a:t>
            </a:r>
            <a:r>
              <a:rPr lang="en-US" altLang="ko-KR">
                <a:latin typeface="+mn-ea"/>
              </a:rPr>
              <a:t>List</a:t>
            </a:r>
            <a:r>
              <a:rPr lang="ko-KR" altLang="en-US">
                <a:latin typeface="+mn-ea"/>
              </a:rPr>
              <a:t>를 생성한 후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성별을 키로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학생 </a:t>
            </a:r>
            <a:r>
              <a:rPr lang="en-US" altLang="ko-KR">
                <a:latin typeface="+mn-ea"/>
              </a:rPr>
              <a:t>List</a:t>
            </a:r>
            <a:r>
              <a:rPr lang="ko-KR" altLang="en-US">
                <a:latin typeface="+mn-ea"/>
              </a:rPr>
              <a:t>를 값으로 갖는 </a:t>
            </a:r>
            <a:r>
              <a:rPr lang="en-US" altLang="ko-KR">
                <a:latin typeface="+mn-ea"/>
              </a:rPr>
              <a:t>Map</a:t>
            </a:r>
            <a:r>
              <a:rPr lang="ko-KR" altLang="en-US">
                <a:latin typeface="+mn-ea"/>
              </a:rPr>
              <a:t>을 생성 </a:t>
            </a:r>
            <a:endParaRPr lang="en-US" altLang="ko-KR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4543" y="3703724"/>
            <a:ext cx="9717628" cy="1390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Stream&lt;Student&gt; studentStream = studentList.stream</a:t>
            </a:r>
            <a:r>
              <a:rPr lang="en-US" altLang="ko-KR" sz="1600" smtClean="0">
                <a:solidFill>
                  <a:schemeClr val="tx1"/>
                </a:solidFill>
              </a:rPr>
              <a:t>();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Function&lt;Student, Student.Sex&gt; classifier = Student :: getSex;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Collector&lt;Student, ?, Map&lt;Student.Sex, List&lt;Student&gt;&gt;&gt; collector =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Collectors.groupingBy(classifier</a:t>
            </a:r>
            <a:r>
              <a:rPr lang="en-US" altLang="ko-KR" sz="1600" smtClean="0">
                <a:solidFill>
                  <a:schemeClr val="tx1"/>
                </a:solidFill>
              </a:rPr>
              <a:t>);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Map&lt;Student.Sex, List&lt;Student&gt;&gt; mapBySex = studentStream.collect(collector);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24543" y="5746602"/>
            <a:ext cx="9548326" cy="67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Map&lt;Student.Sex, List&lt;Student&gt;&gt; mapBySex = studentList.stream()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.collect(Collectors.groupingBy(Student :: getSex));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4870580" y="5307239"/>
            <a:ext cx="485191" cy="347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125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수집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(collect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학생들을 성별로 그룹핑하고 나서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같은 그룹에 속하는 학생 </a:t>
            </a:r>
            <a:r>
              <a:rPr lang="en-US" altLang="ko-KR">
                <a:latin typeface="+mn-ea"/>
              </a:rPr>
              <a:t>List</a:t>
            </a:r>
            <a:r>
              <a:rPr lang="ko-KR" altLang="en-US">
                <a:latin typeface="+mn-ea"/>
              </a:rPr>
              <a:t>를 생성한 후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성별을 키로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학생 </a:t>
            </a:r>
            <a:r>
              <a:rPr lang="en-US" altLang="ko-KR">
                <a:latin typeface="+mn-ea"/>
              </a:rPr>
              <a:t>List</a:t>
            </a:r>
            <a:r>
              <a:rPr lang="ko-KR" altLang="en-US">
                <a:latin typeface="+mn-ea"/>
              </a:rPr>
              <a:t>를 값으로 갖는 </a:t>
            </a:r>
            <a:r>
              <a:rPr lang="en-US" altLang="ko-KR">
                <a:latin typeface="+mn-ea"/>
              </a:rPr>
              <a:t>Map</a:t>
            </a:r>
            <a:r>
              <a:rPr lang="ko-KR" altLang="en-US">
                <a:latin typeface="+mn-ea"/>
              </a:rPr>
              <a:t>을 생성 </a:t>
            </a:r>
            <a:endParaRPr lang="en-US" altLang="ko-KR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4543" y="1829005"/>
            <a:ext cx="10191160" cy="4816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public class GroupingByExam {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List&lt;Student&gt; list = Arrays.asList(new Student("Kush", 40, Student.Sex.MALE, Student.City.Seoul),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new Student("Pierre", 22, Student.Sex.MALE, Student.City.Seoul),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.........);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Map&lt;Student.Sex, List&lt;Student&gt;&gt; mapBySex =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list.stream().collect(Collectors.groupingBy(Student::getSex));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System.out.println("[</a:t>
            </a:r>
            <a:r>
              <a:rPr lang="ko-KR" altLang="en-US" sz="1600">
                <a:solidFill>
                  <a:schemeClr val="tx1"/>
                </a:solidFill>
              </a:rPr>
              <a:t>남학생</a:t>
            </a:r>
            <a:r>
              <a:rPr lang="en-US" altLang="ko-KR" sz="1600">
                <a:solidFill>
                  <a:schemeClr val="tx1"/>
                </a:solidFill>
              </a:rPr>
              <a:t>] ");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mapBySex.get(Student.Sex.MALE).stream()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.forEach(s -&gt; System.out.println("\t" + s.getName()));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System.out.println("[</a:t>
            </a:r>
            <a:r>
              <a:rPr lang="ko-KR" altLang="en-US" sz="1600">
                <a:solidFill>
                  <a:schemeClr val="tx1"/>
                </a:solidFill>
              </a:rPr>
              <a:t>여학생</a:t>
            </a:r>
            <a:r>
              <a:rPr lang="en-US" altLang="ko-KR" sz="1600">
                <a:solidFill>
                  <a:schemeClr val="tx1"/>
                </a:solidFill>
              </a:rPr>
              <a:t>] ");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mapBySex.get(Student.Sex.FEMALE).stream()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.forEach(s -&gt; System.out.println("\t" + s.getName()));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System.out.println();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Map&lt;Student.City, List&lt;String&gt;&gt; mapByCity = list.stream()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.collect(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    Collectors.groupingBy(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        Student :: getCity,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        Collectors.mapping(Student :: getName, Collectors.toList())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    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);        </a:t>
            </a:r>
          </a:p>
        </p:txBody>
      </p:sp>
    </p:spTree>
    <p:extLst>
      <p:ext uri="{BB962C8B-B14F-4D97-AF65-F5344CB8AC3E}">
        <p14:creationId xmlns:p14="http://schemas.microsoft.com/office/powerpoint/2010/main" val="36969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126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Collector 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인터페이스 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Collector </a:t>
            </a:r>
            <a:r>
              <a:rPr lang="ko-KR" altLang="en-US" dirty="0" smtClean="0">
                <a:latin typeface="+mn-ea"/>
              </a:rPr>
              <a:t>인터페이스 구현은 </a:t>
            </a:r>
            <a:r>
              <a:rPr lang="ko-KR" altLang="en-US" dirty="0" err="1" smtClean="0">
                <a:latin typeface="+mn-ea"/>
              </a:rPr>
              <a:t>스트림의</a:t>
            </a:r>
            <a:r>
              <a:rPr lang="ko-KR" altLang="en-US" dirty="0" smtClean="0">
                <a:latin typeface="+mn-ea"/>
              </a:rPr>
              <a:t> 요소를 어떤 식으로 도출할지 지정한다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collect</a:t>
            </a:r>
            <a:r>
              <a:rPr lang="ko-KR" altLang="en-US" dirty="0" smtClean="0">
                <a:latin typeface="+mn-ea"/>
              </a:rPr>
              <a:t>로 결과를 수집하는 과정을 간단하면서도 유연한 방식으로 정의할 수 있다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collect</a:t>
            </a:r>
            <a:r>
              <a:rPr lang="ko-KR" altLang="en-US" dirty="0" smtClean="0">
                <a:latin typeface="+mn-ea"/>
              </a:rPr>
              <a:t>에서는 리듀싱 연산을 이용해서 </a:t>
            </a:r>
            <a:r>
              <a:rPr lang="ko-KR" altLang="en-US" dirty="0" err="1" smtClean="0">
                <a:latin typeface="+mn-ea"/>
              </a:rPr>
              <a:t>스트림의</a:t>
            </a:r>
            <a:r>
              <a:rPr lang="ko-KR" altLang="en-US" dirty="0" smtClean="0">
                <a:latin typeface="+mn-ea"/>
              </a:rPr>
              <a:t> 각 요소를 방문하면서 </a:t>
            </a:r>
            <a:r>
              <a:rPr lang="ko-KR" altLang="en-US" dirty="0" err="1" smtClean="0">
                <a:latin typeface="+mn-ea"/>
              </a:rPr>
              <a:t>컬렉터가</a:t>
            </a:r>
            <a:r>
              <a:rPr lang="ko-KR" altLang="en-US" dirty="0" smtClean="0">
                <a:latin typeface="+mn-ea"/>
              </a:rPr>
              <a:t> 작업을 처리한다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Collector </a:t>
            </a:r>
            <a:r>
              <a:rPr lang="ko-KR" altLang="en-US" dirty="0" smtClean="0">
                <a:latin typeface="+mn-ea"/>
              </a:rPr>
              <a:t>인터페이스의 </a:t>
            </a:r>
            <a:r>
              <a:rPr lang="ko-KR" altLang="en-US" dirty="0" err="1" smtClean="0">
                <a:latin typeface="+mn-ea"/>
              </a:rPr>
              <a:t>메서드를</a:t>
            </a:r>
            <a:r>
              <a:rPr lang="ko-KR" altLang="en-US" dirty="0" smtClean="0">
                <a:latin typeface="+mn-ea"/>
              </a:rPr>
              <a:t> 어떻게 구현하느냐에 따라 </a:t>
            </a:r>
            <a:r>
              <a:rPr lang="ko-KR" altLang="en-US" dirty="0" err="1" smtClean="0">
                <a:latin typeface="+mn-ea"/>
              </a:rPr>
              <a:t>스트림에</a:t>
            </a:r>
            <a:r>
              <a:rPr lang="ko-KR" altLang="en-US" dirty="0" smtClean="0">
                <a:latin typeface="+mn-ea"/>
              </a:rPr>
              <a:t> 어떤 </a:t>
            </a:r>
            <a:r>
              <a:rPr lang="ko-KR" altLang="en-US" dirty="0" err="1" smtClean="0">
                <a:latin typeface="+mn-ea"/>
              </a:rPr>
              <a:t>리듀싱</a:t>
            </a:r>
            <a:r>
              <a:rPr lang="ko-KR" altLang="en-US" dirty="0" smtClean="0">
                <a:latin typeface="+mn-ea"/>
              </a:rPr>
              <a:t> 연산을 수행할지 결정된다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Collectors </a:t>
            </a:r>
            <a:r>
              <a:rPr lang="ko-KR" altLang="en-US" dirty="0" smtClean="0">
                <a:latin typeface="+mn-ea"/>
              </a:rPr>
              <a:t>유틸리티 클래스는 자주 사용하는 </a:t>
            </a:r>
            <a:r>
              <a:rPr lang="ko-KR" altLang="en-US" dirty="0" err="1" smtClean="0">
                <a:latin typeface="+mn-ea"/>
              </a:rPr>
              <a:t>컬렉터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인스턴스를</a:t>
            </a:r>
            <a:r>
              <a:rPr lang="ko-KR" altLang="en-US" dirty="0" smtClean="0">
                <a:latin typeface="+mn-ea"/>
              </a:rPr>
              <a:t> 손쉽게 생성할 수 있는 정적 </a:t>
            </a:r>
            <a:r>
              <a:rPr lang="ko-KR" altLang="en-US" dirty="0" err="1" smtClean="0">
                <a:latin typeface="+mn-ea"/>
              </a:rPr>
              <a:t>팩토리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메서드를</a:t>
            </a:r>
            <a:r>
              <a:rPr lang="ko-KR" altLang="en-US" dirty="0" smtClean="0">
                <a:latin typeface="+mn-ea"/>
              </a:rPr>
              <a:t> 제공</a:t>
            </a:r>
            <a:r>
              <a:rPr lang="en-US" altLang="ko-KR" dirty="0" smtClean="0">
                <a:latin typeface="+mn-ea"/>
              </a:rPr>
              <a:t>. (</a:t>
            </a:r>
            <a:r>
              <a:rPr lang="ko-KR" altLang="en-US" dirty="0" smtClean="0">
                <a:latin typeface="+mn-ea"/>
              </a:rPr>
              <a:t>대표적인 예 </a:t>
            </a:r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err="1" smtClean="0">
                <a:latin typeface="+mn-ea"/>
              </a:rPr>
              <a:t>toList</a:t>
            </a:r>
            <a:r>
              <a:rPr lang="en-US" altLang="ko-KR" dirty="0" smtClean="0">
                <a:latin typeface="+mn-ea"/>
              </a:rPr>
              <a:t>).</a:t>
            </a:r>
            <a:endParaRPr lang="en-US" altLang="ko-KR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739" y="3700925"/>
            <a:ext cx="113714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Collector 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인터페이스에서 제공하는 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n-ea"/>
              </a:rPr>
              <a:t>메서드의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 기능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+mn-ea"/>
              </a:rPr>
              <a:t>스트림</a:t>
            </a:r>
            <a:r>
              <a:rPr lang="ko-KR" altLang="en-US" dirty="0" smtClean="0">
                <a:latin typeface="+mn-ea"/>
              </a:rPr>
              <a:t> 요소를 하나의 값으로 </a:t>
            </a:r>
            <a:r>
              <a:rPr lang="ko-KR" altLang="en-US" dirty="0" err="1" smtClean="0">
                <a:latin typeface="+mn-ea"/>
              </a:rPr>
              <a:t>리듀스하고</a:t>
            </a:r>
            <a:r>
              <a:rPr lang="ko-KR" altLang="en-US" dirty="0" smtClean="0">
                <a:latin typeface="+mn-ea"/>
              </a:rPr>
              <a:t> 요약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요소 그룹화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요소 분할</a:t>
            </a:r>
          </a:p>
        </p:txBody>
      </p:sp>
    </p:spTree>
    <p:extLst>
      <p:ext uri="{BB962C8B-B14F-4D97-AF65-F5344CB8AC3E}">
        <p14:creationId xmlns:p14="http://schemas.microsoft.com/office/powerpoint/2010/main" val="32258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127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Collector 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인터페이스 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Collector </a:t>
            </a:r>
            <a:r>
              <a:rPr lang="ko-KR" altLang="en-US" dirty="0" smtClean="0">
                <a:latin typeface="+mn-ea"/>
              </a:rPr>
              <a:t>인터페이스는 </a:t>
            </a:r>
            <a:r>
              <a:rPr lang="ko-KR" altLang="en-US" dirty="0" err="1" smtClean="0">
                <a:latin typeface="+mn-ea"/>
              </a:rPr>
              <a:t>리듀싱</a:t>
            </a:r>
            <a:r>
              <a:rPr lang="ko-KR" altLang="en-US" dirty="0" smtClean="0">
                <a:latin typeface="+mn-ea"/>
              </a:rPr>
              <a:t> 연산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즉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컬렉터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을 어떻게 구현할지 제공하는 메서드 집합으로 구성된다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3313" y="2053216"/>
            <a:ext cx="9937711" cy="3365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public interface Collector&lt;T, A, R&gt;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Supplier&lt;A&gt; supplier();  //</a:t>
            </a:r>
            <a:r>
              <a:rPr lang="ko-KR" altLang="en-US" sz="1600" dirty="0" smtClean="0">
                <a:solidFill>
                  <a:schemeClr val="tx1"/>
                </a:solidFill>
              </a:rPr>
              <a:t> 새로운 결과 컨테이너 만들기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BiConsumer</a:t>
            </a:r>
            <a:r>
              <a:rPr lang="en-US" altLang="ko-KR" sz="1600" dirty="0" smtClean="0">
                <a:solidFill>
                  <a:schemeClr val="tx1"/>
                </a:solidFill>
              </a:rPr>
              <a:t>&lt;A, T&gt; accumulator();  //</a:t>
            </a:r>
            <a:r>
              <a:rPr lang="ko-KR" altLang="en-US" sz="1600" dirty="0" smtClean="0">
                <a:solidFill>
                  <a:schemeClr val="tx1"/>
                </a:solidFill>
              </a:rPr>
              <a:t> 결과 컨테이너에 요소 추가하기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Function&lt;A, R&gt; finisher();  //</a:t>
            </a:r>
            <a:r>
              <a:rPr lang="ko-KR" altLang="en-US" sz="1600" dirty="0" smtClean="0">
                <a:solidFill>
                  <a:schemeClr val="tx1"/>
                </a:solidFill>
              </a:rPr>
              <a:t> 최종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변환값을</a:t>
            </a:r>
            <a:r>
              <a:rPr lang="ko-KR" altLang="en-US" sz="1600" dirty="0" smtClean="0">
                <a:solidFill>
                  <a:schemeClr val="tx1"/>
                </a:solidFill>
              </a:rPr>
              <a:t> 결과 컨테이너로 적용하기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BinaryOperator</a:t>
            </a:r>
            <a:r>
              <a:rPr lang="en-US" altLang="ko-KR" sz="1600" dirty="0" smtClean="0">
                <a:solidFill>
                  <a:schemeClr val="tx1"/>
                </a:solidFill>
              </a:rPr>
              <a:t>&lt;A&gt; combiner();  //</a:t>
            </a:r>
            <a:r>
              <a:rPr lang="ko-KR" altLang="en-US" sz="1600" dirty="0" smtClean="0">
                <a:solidFill>
                  <a:schemeClr val="tx1"/>
                </a:solidFill>
              </a:rPr>
              <a:t> 두 결과 컨테이너 병합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Set&lt;Characteristics&gt; characteristics();  //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컬렉터의</a:t>
            </a:r>
            <a:r>
              <a:rPr lang="ko-KR" altLang="en-US" sz="1600" dirty="0" smtClean="0">
                <a:solidFill>
                  <a:schemeClr val="tx1"/>
                </a:solidFill>
              </a:rPr>
              <a:t> 연산을 정의하는 </a:t>
            </a:r>
            <a:r>
              <a:rPr lang="en-US" altLang="ko-KR" sz="1600" dirty="0" smtClean="0">
                <a:solidFill>
                  <a:schemeClr val="tx1"/>
                </a:solidFill>
              </a:rPr>
              <a:t>Characteristics </a:t>
            </a:r>
            <a:r>
              <a:rPr lang="ko-KR" altLang="en-US" sz="1600" dirty="0" smtClean="0">
                <a:solidFill>
                  <a:schemeClr val="tx1"/>
                </a:solidFill>
              </a:rPr>
              <a:t>형식의 불변 집합을 반환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T</a:t>
            </a:r>
            <a:r>
              <a:rPr lang="ko-KR" altLang="en-US" sz="1600" dirty="0" smtClean="0">
                <a:solidFill>
                  <a:schemeClr val="tx1"/>
                </a:solidFill>
              </a:rPr>
              <a:t>는 수집될 스트림 항목의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제네릭</a:t>
            </a:r>
            <a:r>
              <a:rPr lang="ko-KR" altLang="en-US" sz="1600" dirty="0" smtClean="0">
                <a:solidFill>
                  <a:schemeClr val="tx1"/>
                </a:solidFill>
              </a:rPr>
              <a:t> 형식이다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A</a:t>
            </a:r>
            <a:r>
              <a:rPr lang="ko-KR" altLang="en-US" sz="1600" dirty="0" smtClean="0">
                <a:solidFill>
                  <a:schemeClr val="tx1"/>
                </a:solidFill>
              </a:rPr>
              <a:t>는 누적자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즉 수집과정에서 중간 결과를 누적하는 객체의 형식이다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</a:t>
            </a:r>
            <a:r>
              <a:rPr lang="ko-KR" altLang="en-US" sz="1600" dirty="0" smtClean="0">
                <a:solidFill>
                  <a:schemeClr val="tx1"/>
                </a:solidFill>
              </a:rPr>
              <a:t>은 수집 연산 결과 객체의 형식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항상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그런것은</a:t>
            </a:r>
            <a:r>
              <a:rPr lang="ko-KR" altLang="en-US" sz="1600" dirty="0" smtClean="0">
                <a:solidFill>
                  <a:schemeClr val="tx1"/>
                </a:solidFill>
              </a:rPr>
              <a:t> 아니지만 대게 컬렉션 형식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58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128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수집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(collect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Collectors.groupingBy() </a:t>
            </a:r>
            <a:r>
              <a:rPr lang="ko-KR" altLang="en-US">
                <a:latin typeface="+mn-ea"/>
              </a:rPr>
              <a:t>메소드는 그룹핑 후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매핑이나 집계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평균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카운팅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연결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최대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최소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합계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를 할 수 있도록 두 번째 파라미터로 </a:t>
            </a:r>
            <a:r>
              <a:rPr lang="en-US" altLang="ko-KR">
                <a:latin typeface="+mn-ea"/>
              </a:rPr>
              <a:t>Collector</a:t>
            </a:r>
            <a:r>
              <a:rPr lang="ko-KR" altLang="en-US">
                <a:latin typeface="+mn-ea"/>
              </a:rPr>
              <a:t>를 가질 수 있습니다</a:t>
            </a:r>
            <a:r>
              <a:rPr lang="en-US" altLang="ko-KR"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24285"/>
              </p:ext>
            </p:extLst>
          </p:nvPr>
        </p:nvGraphicFramePr>
        <p:xfrm>
          <a:off x="839756" y="1949283"/>
          <a:ext cx="10814178" cy="4424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89852"/>
                <a:gridCol w="3909527"/>
                <a:gridCol w="411479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리턴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메소드 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파라미터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Collector(T,</a:t>
                      </a:r>
                      <a:r>
                        <a:rPr lang="en-US" altLang="ko-KR" sz="1600" baseline="0" smtClean="0"/>
                        <a:t> ?, R&gt;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pt-BR" altLang="ko-KR" sz="1600" smtClean="0"/>
                        <a:t>mapping( Function&lt;T, U&gt; mapper, </a:t>
                      </a:r>
                      <a:br>
                        <a:rPr lang="pt-BR" altLang="ko-KR" sz="1600" smtClean="0"/>
                      </a:br>
                      <a:r>
                        <a:rPr lang="pt-BR" altLang="ko-KR" sz="1600" smtClean="0"/>
                        <a:t>              Collector&lt;U, A, R&gt; collector 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를 </a:t>
                      </a:r>
                      <a:r>
                        <a:rPr lang="en-US" altLang="ko-KR" sz="1600" smtClean="0"/>
                        <a:t>U</a:t>
                      </a:r>
                      <a:r>
                        <a:rPr lang="ko-KR" altLang="en-US" sz="1600" smtClean="0"/>
                        <a:t>로 매핑한 후</a:t>
                      </a:r>
                      <a:r>
                        <a:rPr lang="en-US" altLang="ko-KR" sz="1600" smtClean="0"/>
                        <a:t>, U</a:t>
                      </a:r>
                      <a:r>
                        <a:rPr lang="ko-KR" altLang="en-US" sz="1600" smtClean="0"/>
                        <a:t>를 </a:t>
                      </a:r>
                      <a:r>
                        <a:rPr lang="en-US" altLang="ko-KR" sz="1600" smtClean="0"/>
                        <a:t>R</a:t>
                      </a:r>
                      <a:r>
                        <a:rPr lang="ko-KR" altLang="en-US" sz="1600" smtClean="0"/>
                        <a:t>에 수집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Collector(T,</a:t>
                      </a:r>
                      <a:r>
                        <a:rPr lang="en-US" altLang="ko-KR" sz="1600" baseline="0" smtClean="0"/>
                        <a:t> ?, Double)</a:t>
                      </a:r>
                      <a:endParaRPr lang="ko-KR" altLang="en-US" sz="160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averagingDouble(ToDoubleFunction&lt;T&gt; mapper 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를 </a:t>
                      </a:r>
                      <a:r>
                        <a:rPr lang="en-US" altLang="ko-KR" sz="1600" smtClean="0"/>
                        <a:t>Double</a:t>
                      </a:r>
                      <a:r>
                        <a:rPr lang="ko-KR" altLang="en-US" sz="1600" smtClean="0"/>
                        <a:t>로 매핑한 후</a:t>
                      </a:r>
                      <a:r>
                        <a:rPr lang="en-US" altLang="ko-KR" sz="1600" smtClean="0"/>
                        <a:t>, Double</a:t>
                      </a:r>
                      <a:r>
                        <a:rPr lang="ko-KR" altLang="en-US" sz="1600" smtClean="0"/>
                        <a:t>의 평균값을 산출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Collector(T,</a:t>
                      </a:r>
                      <a:r>
                        <a:rPr lang="en-US" altLang="ko-KR" sz="1600" baseline="0" smtClean="0"/>
                        <a:t> ?, Long)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counting()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의 카운팅 수를 산출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Collector(T,</a:t>
                      </a:r>
                      <a:r>
                        <a:rPr lang="en-US" altLang="ko-KR" sz="1600" baseline="0" smtClean="0"/>
                        <a:t> ?, String&gt;</a:t>
                      </a:r>
                      <a:endParaRPr lang="ko-KR" altLang="en-US" sz="160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joining(CharSequence delimiter)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CharSequence</a:t>
                      </a:r>
                      <a:r>
                        <a:rPr lang="ko-KR" altLang="en-US" sz="1600" smtClean="0"/>
                        <a:t>를 구분자로 연결한 </a:t>
                      </a:r>
                      <a:r>
                        <a:rPr lang="en-US" altLang="ko-KR" sz="1600" smtClean="0"/>
                        <a:t>String</a:t>
                      </a:r>
                      <a:r>
                        <a:rPr lang="ko-KR" altLang="en-US" sz="1600" smtClean="0"/>
                        <a:t>을 산출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Collector(T,</a:t>
                      </a:r>
                      <a:r>
                        <a:rPr lang="en-US" altLang="ko-KR" sz="1600" baseline="0" smtClean="0"/>
                        <a:t> ?, Optional&lt;T&gt;)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maxBy(Comparator&lt;T&gt; comparator)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Comparator</a:t>
                      </a:r>
                      <a:r>
                        <a:rPr lang="ko-KR" altLang="en-US" sz="1600" smtClean="0"/>
                        <a:t>를 이용해서 최대 </a:t>
                      </a:r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를 </a:t>
                      </a:r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산출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Collector(T,</a:t>
                      </a:r>
                      <a:r>
                        <a:rPr lang="en-US" altLang="ko-KR" sz="1600" baseline="0" smtClean="0"/>
                        <a:t> ?, Optional&lt;T&gt;)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minBy(Comparator&lt;T&gt; comparator)</a:t>
                      </a:r>
                      <a:endParaRPr lang="ko-KR" altLang="en-US" sz="160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Comparator</a:t>
                      </a:r>
                      <a:r>
                        <a:rPr lang="ko-KR" altLang="en-US" sz="1600" smtClean="0"/>
                        <a:t>를 이용해서 최대 </a:t>
                      </a:r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를 </a:t>
                      </a:r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산출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Collector(T,</a:t>
                      </a:r>
                      <a:r>
                        <a:rPr lang="en-US" altLang="ko-KR" sz="1600" baseline="0" smtClean="0"/>
                        <a:t> ?, Integer&gt;</a:t>
                      </a:r>
                      <a:endParaRPr lang="ko-KR" altLang="en-US" sz="160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summingInt(ToIntFunction)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summingLong(ToLongFunction)</a:t>
                      </a:r>
                      <a:endParaRPr lang="ko-KR" altLang="en-US" sz="160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summingDouble(ToDoubleFunction)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Int, Long, Double </a:t>
                      </a:r>
                      <a:r>
                        <a:rPr lang="ko-KR" altLang="en-US" sz="1600" smtClean="0"/>
                        <a:t>타입의 합계를 산출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8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129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9226" y="967665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Collector 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인터페이스에서 제공하는 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n-ea"/>
              </a:rPr>
              <a:t>메서드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  기능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+mn-ea"/>
              </a:rPr>
              <a:t>스트림</a:t>
            </a:r>
            <a:r>
              <a:rPr lang="ko-KR" altLang="en-US" dirty="0" smtClean="0">
                <a:latin typeface="+mn-ea"/>
              </a:rPr>
              <a:t> 요소를 하나의 값으로 </a:t>
            </a:r>
            <a:r>
              <a:rPr lang="ko-KR" altLang="en-US" dirty="0" err="1" smtClean="0">
                <a:latin typeface="+mn-ea"/>
              </a:rPr>
              <a:t>리듀스하고</a:t>
            </a:r>
            <a:r>
              <a:rPr lang="ko-KR" altLang="en-US" dirty="0" smtClean="0">
                <a:latin typeface="+mn-ea"/>
              </a:rPr>
              <a:t> 요약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02025" y="1725838"/>
            <a:ext cx="9937711" cy="1345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long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howManyDishes</a:t>
            </a:r>
            <a:r>
              <a:rPr lang="en-US" altLang="ko-KR" sz="1600" dirty="0" smtClean="0">
                <a:solidFill>
                  <a:schemeClr val="tx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menu.stream</a:t>
            </a:r>
            <a:r>
              <a:rPr lang="en-US" altLang="ko-KR" sz="1600" dirty="0" smtClean="0">
                <a:solidFill>
                  <a:schemeClr val="tx1"/>
                </a:solidFill>
              </a:rPr>
              <a:t>().collect(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Collectors.counting</a:t>
            </a:r>
            <a:r>
              <a:rPr lang="en-US" altLang="ko-KR" sz="1600" dirty="0" smtClean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Comparator&lt;Dish&gt;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dishCaloriesComparator</a:t>
            </a:r>
            <a:r>
              <a:rPr lang="en-US" altLang="ko-KR" sz="1600" dirty="0" smtClean="0">
                <a:solidFill>
                  <a:schemeClr val="tx1"/>
                </a:solidFill>
              </a:rPr>
              <a:t> =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Comparator.comparingInt</a:t>
            </a:r>
            <a:r>
              <a:rPr lang="en-US" altLang="ko-KR" sz="1600" dirty="0" smtClean="0">
                <a:solidFill>
                  <a:schemeClr val="tx1"/>
                </a:solidFill>
              </a:rPr>
              <a:t>(Dish::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getCalories</a:t>
            </a:r>
            <a:r>
              <a:rPr lang="en-US" altLang="ko-KR" sz="1600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Optional&lt;Dish&gt;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mostCalorieDish</a:t>
            </a:r>
            <a:r>
              <a:rPr lang="en-US" altLang="ko-KR" sz="1600" dirty="0" smtClean="0">
                <a:solidFill>
                  <a:schemeClr val="tx1"/>
                </a:solidFill>
              </a:rPr>
              <a:t> =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menu.stream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      .collect(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maxBy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dishCaloriesComparator</a:t>
            </a:r>
            <a:r>
              <a:rPr lang="en-US" altLang="ko-KR" sz="1600" dirty="0" smtClean="0">
                <a:solidFill>
                  <a:schemeClr val="tx1"/>
                </a:solidFill>
              </a:rPr>
              <a:t>));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3914" y="3359426"/>
            <a:ext cx="9193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summingInt</a:t>
            </a:r>
            <a:r>
              <a:rPr lang="ko-KR" altLang="en-US" dirty="0" smtClean="0"/>
              <a:t>는 객체를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매핑하는</a:t>
            </a:r>
            <a:r>
              <a:rPr lang="ko-KR" altLang="en-US" dirty="0" smtClean="0"/>
              <a:t> 함수를 인수로 받는다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summingInt</a:t>
            </a:r>
            <a:r>
              <a:rPr lang="ko-KR" altLang="en-US" dirty="0" smtClean="0"/>
              <a:t>의 인수로 전달된 함수는 객체를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매핑한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컬렉터를</a:t>
            </a:r>
            <a:r>
              <a:rPr lang="ko-KR" altLang="en-US" dirty="0" smtClean="0"/>
              <a:t> 반환한다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summingInt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collect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전달되면 요약 작업을 수행한다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15277" y="4442535"/>
            <a:ext cx="9937711" cy="1451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totalCalories</a:t>
            </a:r>
            <a:r>
              <a:rPr lang="en-US" altLang="ko-KR" sz="1600" dirty="0" smtClean="0">
                <a:solidFill>
                  <a:schemeClr val="tx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menu.stream</a:t>
            </a:r>
            <a:r>
              <a:rPr lang="en-US" altLang="ko-KR" sz="1600" dirty="0" smtClean="0">
                <a:solidFill>
                  <a:schemeClr val="tx1"/>
                </a:solidFill>
              </a:rPr>
              <a:t>().collect(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summingInt</a:t>
            </a:r>
            <a:r>
              <a:rPr lang="en-US" altLang="ko-KR" sz="1600" dirty="0" smtClean="0">
                <a:solidFill>
                  <a:schemeClr val="tx1"/>
                </a:solidFill>
              </a:rPr>
              <a:t>(Dish::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getCalories</a:t>
            </a:r>
            <a:r>
              <a:rPr lang="en-US" altLang="ko-KR" sz="1600" dirty="0" smtClean="0">
                <a:solidFill>
                  <a:schemeClr val="tx1"/>
                </a:solidFill>
              </a:rPr>
              <a:t>));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//</a:t>
            </a:r>
            <a:r>
              <a:rPr lang="ko-KR" altLang="en-US" sz="1600" dirty="0" smtClean="0">
                <a:solidFill>
                  <a:schemeClr val="tx1"/>
                </a:solidFill>
              </a:rPr>
              <a:t>두 개 이상의 연산을 한 번에 수행해야 할 경우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팩토리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메서드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summarizingInt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사용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IntSummaryStatistics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menuStatistics</a:t>
            </a:r>
            <a:r>
              <a:rPr lang="en-US" altLang="ko-KR" sz="1600" dirty="0" smtClean="0">
                <a:solidFill>
                  <a:schemeClr val="tx1"/>
                </a:solidFill>
              </a:rPr>
              <a:t> =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menu.stream</a:t>
            </a:r>
            <a:r>
              <a:rPr lang="en-US" altLang="ko-KR" sz="1600" dirty="0" smtClean="0">
                <a:solidFill>
                  <a:schemeClr val="tx1"/>
                </a:solidFill>
              </a:rPr>
              <a:t>().collect(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summarizingInt</a:t>
            </a:r>
            <a:r>
              <a:rPr lang="en-US" altLang="ko-KR" sz="1600" dirty="0" smtClean="0">
                <a:solidFill>
                  <a:schemeClr val="tx1"/>
                </a:solidFill>
              </a:rPr>
              <a:t>(Dish::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getCalories</a:t>
            </a:r>
            <a:r>
              <a:rPr lang="en-US" altLang="ko-KR" sz="1600" dirty="0" smtClean="0">
                <a:solidFill>
                  <a:schemeClr val="tx1"/>
                </a:solidFill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2258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13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091045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Lambda 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Expressions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활용</a:t>
            </a:r>
            <a:endParaRPr lang="en-US" altLang="ko-KR" sz="2000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파라미터에 </a:t>
            </a:r>
            <a:r>
              <a:rPr lang="ko-KR" altLang="en-US">
                <a:latin typeface="+mn-ea"/>
              </a:rPr>
              <a:t>행위 전달 </a:t>
            </a:r>
            <a:r>
              <a:rPr lang="en-US" altLang="ko-KR">
                <a:latin typeface="+mn-ea"/>
              </a:rPr>
              <a:t>(Parameterized Behaviors)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런타임에 행위를 전달 받아서 제어 흐름 수행 </a:t>
            </a:r>
            <a:r>
              <a:rPr lang="en-US" altLang="ko-KR">
                <a:latin typeface="+mn-ea"/>
              </a:rPr>
              <a:t>(cf. </a:t>
            </a:r>
            <a:r>
              <a:rPr lang="ko-KR" altLang="en-US">
                <a:latin typeface="+mn-ea"/>
              </a:rPr>
              <a:t>전략 패턴</a:t>
            </a:r>
            <a:r>
              <a:rPr lang="en-US" altLang="ko-KR">
                <a:latin typeface="+mn-ea"/>
              </a:rPr>
              <a:t>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메소드 단위의 추상화가 가능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함수형 언어의 고차 함수 </a:t>
            </a:r>
            <a:r>
              <a:rPr lang="en-US" altLang="ko-KR">
                <a:latin typeface="+mn-ea"/>
              </a:rPr>
              <a:t>(Higher-Order Function</a:t>
            </a:r>
            <a:r>
              <a:rPr lang="en-US" altLang="ko-KR" smtClean="0">
                <a:latin typeface="+mn-ea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불변 변수 사용 </a:t>
            </a:r>
            <a:r>
              <a:rPr lang="en-US" altLang="ko-KR">
                <a:latin typeface="+mn-ea"/>
              </a:rPr>
              <a:t>(Immutable Free Variables)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자바에서 익명 클래스 </a:t>
            </a:r>
            <a:r>
              <a:rPr lang="en-US" altLang="ko-KR">
                <a:latin typeface="+mn-ea"/>
              </a:rPr>
              <a:t>+ </a:t>
            </a:r>
            <a:r>
              <a:rPr lang="ko-KR" altLang="en-US">
                <a:latin typeface="+mn-ea"/>
              </a:rPr>
              <a:t>자유 변수 포획으로 클로저를 가능하게 </a:t>
            </a:r>
            <a:r>
              <a:rPr lang="ko-KR" altLang="en-US" smtClean="0">
                <a:latin typeface="+mn-ea"/>
              </a:rPr>
              <a:t>하였다</a:t>
            </a:r>
            <a:endParaRPr lang="en-US" altLang="ko-KR" smtClean="0">
              <a:latin typeface="+mn-ea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포획된 </a:t>
            </a:r>
            <a:r>
              <a:rPr lang="ko-KR" altLang="en-US">
                <a:latin typeface="+mn-ea"/>
              </a:rPr>
              <a:t>변수에는 명시적으로 </a:t>
            </a:r>
            <a:r>
              <a:rPr lang="en-US" altLang="ko-KR">
                <a:latin typeface="+mn-ea"/>
              </a:rPr>
              <a:t>final </a:t>
            </a:r>
            <a:r>
              <a:rPr lang="ko-KR" altLang="en-US">
                <a:latin typeface="+mn-ea"/>
              </a:rPr>
              <a:t>지시자를 사용하도록 강제하였다</a:t>
            </a:r>
            <a:r>
              <a:rPr lang="en-US" altLang="ko-KR">
                <a:latin typeface="+mn-ea"/>
              </a:rPr>
              <a:t>. </a:t>
            </a:r>
            <a:endParaRPr lang="en-US" altLang="ko-KR" smtClean="0">
              <a:latin typeface="+mn-ea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람다식에서는 </a:t>
            </a:r>
            <a:r>
              <a:rPr lang="ko-KR" altLang="en-US">
                <a:latin typeface="+mn-ea"/>
              </a:rPr>
              <a:t>포획된 변수에 </a:t>
            </a:r>
            <a:r>
              <a:rPr lang="en-US" altLang="ko-KR">
                <a:latin typeface="+mn-ea"/>
              </a:rPr>
              <a:t>final </a:t>
            </a:r>
            <a:r>
              <a:rPr lang="ko-KR" altLang="en-US">
                <a:latin typeface="+mn-ea"/>
              </a:rPr>
              <a:t>을 명시하지 않아도 되도록 변경되었지만 기존과 동일하게 포획된 변수는 변경할 수 없고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변경하는 경우 컴파일 에러가 발생한다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상태 없는 객체 </a:t>
            </a:r>
            <a:r>
              <a:rPr lang="en-US" altLang="ko-KR">
                <a:latin typeface="+mn-ea"/>
              </a:rPr>
              <a:t>(Stateless Object)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클래스의 메소드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행위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에서 멤버 변수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상태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를 자유롭게 제어할 수 있다</a:t>
            </a:r>
            <a:r>
              <a:rPr lang="en-US" altLang="ko-KR">
                <a:latin typeface="+mn-ea"/>
              </a:rPr>
              <a:t>.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즉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객체가 메소드를 호출하면 입력</a:t>
            </a:r>
            <a:r>
              <a:rPr lang="en-US" altLang="ko-KR">
                <a:latin typeface="+mn-ea"/>
              </a:rPr>
              <a:t>(Input)+</a:t>
            </a:r>
            <a:r>
              <a:rPr lang="ko-KR" altLang="en-US">
                <a:latin typeface="+mn-ea"/>
              </a:rPr>
              <a:t>상태</a:t>
            </a:r>
            <a:r>
              <a:rPr lang="en-US" altLang="ko-KR">
                <a:latin typeface="+mn-ea"/>
              </a:rPr>
              <a:t>(Properties)</a:t>
            </a:r>
            <a:r>
              <a:rPr lang="ko-KR" altLang="en-US">
                <a:latin typeface="+mn-ea"/>
              </a:rPr>
              <a:t>로부터 출력</a:t>
            </a:r>
            <a:r>
              <a:rPr lang="en-US" altLang="ko-KR">
                <a:latin typeface="+mn-ea"/>
              </a:rPr>
              <a:t>(Output)</a:t>
            </a:r>
            <a:r>
              <a:rPr lang="ko-KR" altLang="en-US">
                <a:latin typeface="+mn-ea"/>
              </a:rPr>
              <a:t>이 결정되기 때문에 </a:t>
            </a:r>
            <a:r>
              <a:rPr lang="en-US" altLang="ko-KR">
                <a:latin typeface="+mn-ea"/>
              </a:rPr>
              <a:t>Side-Effect</a:t>
            </a:r>
            <a:r>
              <a:rPr lang="ko-KR" altLang="en-US">
                <a:latin typeface="+mn-ea"/>
              </a:rPr>
              <a:t>가 발생할 수 있다</a:t>
            </a:r>
            <a:r>
              <a:rPr lang="en-US" altLang="ko-KR">
                <a:latin typeface="+mn-ea"/>
              </a:rPr>
              <a:t>.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함수 단위의 배타적 수행이 보장되지 않기 때문에 병렬 처리와 멀티 스레드 환경에서 여러 단점에 노출될 가능성이 있다</a:t>
            </a:r>
            <a:r>
              <a:rPr lang="en-US" altLang="ko-KR">
                <a:latin typeface="+mn-ea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람다식으로 표현하게 되면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오로지 입력</a:t>
            </a:r>
            <a:r>
              <a:rPr lang="en-US" altLang="ko-KR">
                <a:latin typeface="+mn-ea"/>
              </a:rPr>
              <a:t>(Input)</a:t>
            </a:r>
            <a:r>
              <a:rPr lang="ko-KR" altLang="en-US">
                <a:latin typeface="+mn-ea"/>
              </a:rPr>
              <a:t>과 출력</a:t>
            </a:r>
            <a:r>
              <a:rPr lang="en-US" altLang="ko-KR">
                <a:latin typeface="+mn-ea"/>
              </a:rPr>
              <a:t>(Output)</a:t>
            </a:r>
            <a:r>
              <a:rPr lang="ko-KR" altLang="en-US">
                <a:latin typeface="+mn-ea"/>
              </a:rPr>
              <a:t>에 종속되어 있기 때문에 </a:t>
            </a:r>
            <a:r>
              <a:rPr lang="en-US" altLang="ko-KR">
                <a:latin typeface="+mn-ea"/>
              </a:rPr>
              <a:t>Side-Effect </a:t>
            </a:r>
            <a:r>
              <a:rPr lang="ko-KR" altLang="en-US">
                <a:latin typeface="+mn-ea"/>
              </a:rPr>
              <a:t>가 발생하지 않는 것을 최대한 보장할 수 있게 </a:t>
            </a:r>
            <a:r>
              <a:rPr lang="ko-KR" altLang="en-US" smtClean="0">
                <a:latin typeface="+mn-ea"/>
              </a:rPr>
              <a:t>된다</a:t>
            </a:r>
            <a:r>
              <a:rPr lang="en-US" altLang="ko-KR">
                <a:latin typeface="+mn-ea"/>
              </a:rPr>
              <a:t>. </a:t>
            </a:r>
            <a:r>
              <a:rPr lang="en-US" altLang="ko-KR" smtClean="0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29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130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9226" y="967665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Collector 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인터페이스에서 제공하는 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n-ea"/>
              </a:rPr>
              <a:t>메서드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  기능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joining </a:t>
            </a:r>
            <a:r>
              <a:rPr lang="ko-KR" altLang="en-US" dirty="0" err="1" smtClean="0">
                <a:latin typeface="+mn-ea"/>
              </a:rPr>
              <a:t>팩토리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메서드를</a:t>
            </a:r>
            <a:r>
              <a:rPr lang="ko-KR" altLang="en-US" dirty="0" smtClean="0">
                <a:latin typeface="+mn-ea"/>
              </a:rPr>
              <a:t> 이용하면 </a:t>
            </a:r>
            <a:r>
              <a:rPr lang="ko-KR" altLang="en-US" dirty="0" err="1" smtClean="0">
                <a:latin typeface="+mn-ea"/>
              </a:rPr>
              <a:t>스트림의</a:t>
            </a:r>
            <a:r>
              <a:rPr lang="ko-KR" altLang="en-US" dirty="0" smtClean="0">
                <a:latin typeface="+mn-ea"/>
              </a:rPr>
              <a:t> 각 객체에 </a:t>
            </a:r>
            <a:r>
              <a:rPr lang="en-US" altLang="ko-KR" dirty="0" err="1" smtClean="0">
                <a:latin typeface="+mn-ea"/>
              </a:rPr>
              <a:t>toString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메서드를</a:t>
            </a:r>
            <a:r>
              <a:rPr lang="ko-KR" altLang="en-US" dirty="0" smtClean="0">
                <a:latin typeface="+mn-ea"/>
              </a:rPr>
              <a:t> 호출해서 추출한 모든 문자열을 하나의 문자열로 연결해서 반환한다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2391" y="2024012"/>
            <a:ext cx="9937711" cy="86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shortMenu</a:t>
            </a:r>
            <a:r>
              <a:rPr lang="en-US" altLang="ko-KR" sz="1600" dirty="0" smtClean="0">
                <a:solidFill>
                  <a:schemeClr val="tx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menu.stream</a:t>
            </a:r>
            <a:r>
              <a:rPr lang="en-US" altLang="ko-KR" sz="1600" dirty="0" smtClean="0">
                <a:solidFill>
                  <a:schemeClr val="tx1"/>
                </a:solidFill>
              </a:rPr>
              <a:t>().map(Dish::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getName</a:t>
            </a:r>
            <a:r>
              <a:rPr lang="en-US" altLang="ko-KR" sz="1600" dirty="0" smtClean="0">
                <a:solidFill>
                  <a:schemeClr val="tx1"/>
                </a:solidFill>
              </a:rPr>
              <a:t>).collect(joining());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//</a:t>
            </a:r>
            <a:r>
              <a:rPr lang="ko-KR" altLang="en-US" sz="1600" dirty="0" smtClean="0">
                <a:solidFill>
                  <a:schemeClr val="tx1"/>
                </a:solidFill>
              </a:rPr>
              <a:t>내부적으로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StringBuilder</a:t>
            </a:r>
            <a:r>
              <a:rPr lang="ko-KR" altLang="en-US" sz="1600" dirty="0" smtClean="0">
                <a:solidFill>
                  <a:schemeClr val="tx1"/>
                </a:solidFill>
              </a:rPr>
              <a:t>를 이용해서 문자열을 하나로 만든다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3914" y="3359426"/>
            <a:ext cx="919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범용 </a:t>
            </a:r>
            <a:r>
              <a:rPr lang="ko-KR" altLang="en-US" dirty="0" err="1" smtClean="0"/>
              <a:t>리듀싱</a:t>
            </a:r>
            <a:r>
              <a:rPr lang="ko-KR" altLang="en-US" dirty="0" smtClean="0"/>
              <a:t> 요약 연산 </a:t>
            </a:r>
            <a:r>
              <a:rPr lang="en-US" altLang="ko-KR" dirty="0" smtClean="0"/>
              <a:t>: reducing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75520" y="3945579"/>
            <a:ext cx="9937711" cy="994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totalCalories</a:t>
            </a:r>
            <a:r>
              <a:rPr lang="en-US" altLang="ko-KR" sz="1600" dirty="0" smtClean="0">
                <a:solidFill>
                  <a:schemeClr val="tx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menu.stream</a:t>
            </a:r>
            <a:r>
              <a:rPr lang="en-US" altLang="ko-KR" sz="1600" dirty="0" smtClean="0">
                <a:solidFill>
                  <a:schemeClr val="tx1"/>
                </a:solidFill>
              </a:rPr>
              <a:t>().collect(reducing( 0, Dish::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getCalories</a:t>
            </a:r>
            <a:r>
              <a:rPr lang="en-US" altLang="ko-KR" sz="1600" dirty="0" smtClean="0">
                <a:solidFill>
                  <a:schemeClr val="tx1"/>
                </a:solidFill>
              </a:rPr>
              <a:t>, 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, j) -&gt;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+ j));</a:t>
            </a:r>
          </a:p>
        </p:txBody>
      </p:sp>
    </p:spTree>
    <p:extLst>
      <p:ext uri="{BB962C8B-B14F-4D97-AF65-F5344CB8AC3E}">
        <p14:creationId xmlns:p14="http://schemas.microsoft.com/office/powerpoint/2010/main" val="32258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131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9226" y="967665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Collect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와 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reduce 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비교</a:t>
            </a:r>
            <a:endParaRPr lang="en-US" altLang="ko-KR" sz="2000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collect</a:t>
            </a:r>
            <a:r>
              <a:rPr lang="ko-KR" altLang="en-US" dirty="0" smtClean="0">
                <a:latin typeface="+mn-ea"/>
              </a:rPr>
              <a:t>는 도출하려는 결과를 누적하는 컨테이너를 바꾸도록 설계된 메서드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reduce</a:t>
            </a:r>
            <a:r>
              <a:rPr lang="ko-KR" altLang="en-US" dirty="0" smtClean="0">
                <a:latin typeface="+mn-ea"/>
              </a:rPr>
              <a:t>는 두 값을 하나로 도출하는 불변형 연산</a:t>
            </a:r>
            <a:r>
              <a:rPr lang="en-US" altLang="ko-KR" dirty="0" smtClean="0">
                <a:latin typeface="+mn-ea"/>
              </a:rPr>
              <a:t> 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92695" y="1934561"/>
            <a:ext cx="9937711" cy="248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List&lt;Integer&gt; numbers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stream.reduce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              new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600" dirty="0" smtClean="0">
                <a:solidFill>
                  <a:schemeClr val="tx1"/>
                </a:solidFill>
              </a:rPr>
              <a:t>&lt;Integer&gt;(),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              (List&lt;Integer&gt; l, Integer e) -&gt;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      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l.add</a:t>
            </a:r>
            <a:r>
              <a:rPr lang="en-US" altLang="ko-KR" sz="1600" dirty="0" smtClean="0">
                <a:solidFill>
                  <a:schemeClr val="tx1"/>
                </a:solidFill>
              </a:rPr>
              <a:t>(e);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                return l;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              },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              (List&lt;Integer&gt; l1, List&lt;Integer&gt; l2) -&gt;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                l1.addAll(12);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                return l1;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              });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586" y="4519248"/>
            <a:ext cx="11371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위 예제에서는 </a:t>
            </a:r>
            <a:r>
              <a:rPr lang="en-US" altLang="ko-KR" dirty="0" smtClean="0">
                <a:latin typeface="+mn-ea"/>
              </a:rPr>
              <a:t>reduce </a:t>
            </a:r>
            <a:r>
              <a:rPr lang="ko-KR" altLang="en-US" dirty="0" err="1" smtClean="0">
                <a:latin typeface="+mn-ea"/>
              </a:rPr>
              <a:t>메서드를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누적자로</a:t>
            </a:r>
            <a:r>
              <a:rPr lang="ko-KR" altLang="en-US" dirty="0" smtClean="0">
                <a:latin typeface="+mn-ea"/>
              </a:rPr>
              <a:t> 사용된 리스트를 변환시키므로 같은 결과를 반환하더라도 잘못 사용한 예에 해당한다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여러 </a:t>
            </a:r>
            <a:r>
              <a:rPr lang="ko-KR" altLang="en-US" dirty="0" err="1" smtClean="0">
                <a:latin typeface="+mn-ea"/>
              </a:rPr>
              <a:t>스레드가</a:t>
            </a:r>
            <a:r>
              <a:rPr lang="ko-KR" altLang="en-US" dirty="0" smtClean="0">
                <a:latin typeface="+mn-ea"/>
              </a:rPr>
              <a:t> 동시에 같은 데이터 구조체를 고치면 리스트 자체가 망가져버리므로 </a:t>
            </a:r>
            <a:r>
              <a:rPr lang="ko-KR" altLang="en-US" dirty="0" err="1" smtClean="0">
                <a:latin typeface="+mn-ea"/>
              </a:rPr>
              <a:t>리듀싱</a:t>
            </a:r>
            <a:r>
              <a:rPr lang="ko-KR" altLang="en-US" dirty="0" smtClean="0">
                <a:latin typeface="+mn-ea"/>
              </a:rPr>
              <a:t> 연산을 병렬로 수행할 수 없다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이 문제를 해결하려고 매번 새로운 리스트를 할당한다면 성능이 저하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가변 컨테이너 관련 작업이면서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병렬성을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확보하려면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collect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메서드로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리듀싱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연산을 구현하는 것이 바람직하다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.</a:t>
            </a:r>
            <a:endParaRPr lang="ko-KR" altLang="en-US" dirty="0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58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132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9226" y="967665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Collector 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인터페이스에서 제공하는 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n-ea"/>
              </a:rPr>
              <a:t>메서드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  기능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+mn-ea"/>
              </a:rPr>
              <a:t>Collectors.groupingBy</a:t>
            </a:r>
            <a:r>
              <a:rPr lang="ko-KR" altLang="en-US" dirty="0" smtClean="0">
                <a:latin typeface="+mn-ea"/>
              </a:rPr>
              <a:t>를 이용해서 그룹화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2087" y="1715899"/>
            <a:ext cx="9937711" cy="86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Map&lt;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Dish.Type</a:t>
            </a:r>
            <a:r>
              <a:rPr lang="en-US" altLang="ko-KR" sz="1600" dirty="0" smtClean="0">
                <a:solidFill>
                  <a:schemeClr val="tx1"/>
                </a:solidFill>
              </a:rPr>
              <a:t>, List&lt;Dish&gt;&gt;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dishesByType</a:t>
            </a:r>
            <a:r>
              <a:rPr lang="en-US" altLang="ko-KR" sz="16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menu.stream</a:t>
            </a:r>
            <a:r>
              <a:rPr lang="en-US" altLang="ko-KR" sz="1600" dirty="0" smtClean="0">
                <a:solidFill>
                  <a:schemeClr val="tx1"/>
                </a:solidFill>
              </a:rPr>
              <a:t>().collect(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groupingBy</a:t>
            </a:r>
            <a:r>
              <a:rPr lang="en-US" altLang="ko-KR" sz="1600" dirty="0" smtClean="0">
                <a:solidFill>
                  <a:schemeClr val="tx1"/>
                </a:solidFill>
              </a:rPr>
              <a:t>(Dish::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getType</a:t>
            </a:r>
            <a:r>
              <a:rPr lang="en-US" altLang="ko-KR" sz="1600" dirty="0" smtClean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3792" y="2822713"/>
            <a:ext cx="1029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두 인수를 받는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Collectors.groupingBy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이용해서 항목을 </a:t>
            </a:r>
            <a:r>
              <a:rPr lang="ko-KR" altLang="en-US" dirty="0" err="1" smtClean="0"/>
              <a:t>다수준으로</a:t>
            </a:r>
            <a:r>
              <a:rPr lang="ko-KR" altLang="en-US" dirty="0" smtClean="0"/>
              <a:t> 그룹화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75520" y="3389244"/>
            <a:ext cx="9937711" cy="3011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Map&lt;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Dish.Type</a:t>
            </a:r>
            <a:r>
              <a:rPr lang="en-US" altLang="ko-KR" sz="1600" dirty="0" smtClean="0">
                <a:solidFill>
                  <a:schemeClr val="tx1"/>
                </a:solidFill>
              </a:rPr>
              <a:t>, Map&lt;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CaloricLevel</a:t>
            </a:r>
            <a:r>
              <a:rPr lang="en-US" altLang="ko-KR" sz="1600" dirty="0" smtClean="0">
                <a:solidFill>
                  <a:schemeClr val="tx1"/>
                </a:solidFill>
              </a:rPr>
              <a:t>, List&lt;Dish&gt;&gt;&gt;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dishesByTypeCaloricLevel</a:t>
            </a:r>
            <a:r>
              <a:rPr lang="en-US" altLang="ko-KR" sz="16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menu.stream</a:t>
            </a:r>
            <a:r>
              <a:rPr lang="en-US" altLang="ko-KR" sz="1600" dirty="0" smtClean="0">
                <a:solidFill>
                  <a:schemeClr val="tx1"/>
                </a:solidFill>
              </a:rPr>
              <a:t>().collect(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groupingBy</a:t>
            </a:r>
            <a:r>
              <a:rPr lang="en-US" altLang="ko-KR" sz="1600" dirty="0" smtClean="0">
                <a:solidFill>
                  <a:schemeClr val="tx1"/>
                </a:solidFill>
              </a:rPr>
              <a:t>(Dish::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getType</a:t>
            </a:r>
            <a:r>
              <a:rPr lang="en-US" altLang="ko-KR" sz="1600" dirty="0" smtClean="0">
                <a:solidFill>
                  <a:schemeClr val="tx1"/>
                </a:solidFill>
              </a:rPr>
              <a:t>,   // </a:t>
            </a:r>
            <a:r>
              <a:rPr lang="ko-KR" altLang="en-US" sz="1600" dirty="0" smtClean="0">
                <a:solidFill>
                  <a:schemeClr val="tx1"/>
                </a:solidFill>
              </a:rPr>
              <a:t>첫 번째 수준의 분류 함수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groupingBy</a:t>
            </a:r>
            <a:r>
              <a:rPr lang="en-US" altLang="ko-KR" sz="1600" dirty="0" smtClean="0">
                <a:solidFill>
                  <a:schemeClr val="tx1"/>
                </a:solidFill>
              </a:rPr>
              <a:t>(dish -&gt; {    // </a:t>
            </a:r>
            <a:r>
              <a:rPr lang="ko-KR" altLang="en-US" sz="1600" dirty="0" smtClean="0">
                <a:solidFill>
                  <a:schemeClr val="tx1"/>
                </a:solidFill>
              </a:rPr>
              <a:t>두 번째 수준의 분류 함수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       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if 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dish.getCalories</a:t>
            </a:r>
            <a:r>
              <a:rPr lang="en-US" altLang="ko-KR" sz="1600" dirty="0" smtClean="0">
                <a:solidFill>
                  <a:schemeClr val="tx1"/>
                </a:solidFill>
              </a:rPr>
              <a:t>() &lt;= 400)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  return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CaloricLevel.DIET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} else if 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dish.getCalories</a:t>
            </a:r>
            <a:r>
              <a:rPr lang="en-US" altLang="ko-KR" sz="1600" dirty="0" smtClean="0">
                <a:solidFill>
                  <a:schemeClr val="tx1"/>
                </a:solidFill>
              </a:rPr>
              <a:t>() &lt;= 700)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  return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CaloricLevel.NORMAL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} else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  return CaloricLevel.FAT;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})));</a:t>
            </a:r>
          </a:p>
        </p:txBody>
      </p:sp>
    </p:spTree>
    <p:extLst>
      <p:ext uri="{BB962C8B-B14F-4D97-AF65-F5344CB8AC3E}">
        <p14:creationId xmlns:p14="http://schemas.microsoft.com/office/powerpoint/2010/main" val="32258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133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9226" y="967665"/>
            <a:ext cx="113714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Collector 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인터페이스에서 제공하는 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n-ea"/>
              </a:rPr>
              <a:t>메서드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  기능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Predicate</a:t>
            </a:r>
            <a:r>
              <a:rPr lang="ko-KR" altLang="en-US" dirty="0" smtClean="0">
                <a:latin typeface="+mn-ea"/>
              </a:rPr>
              <a:t>를 분류 함수로 사용하는  그룹화 기능 </a:t>
            </a:r>
            <a:endParaRPr lang="en-US" altLang="ko-KR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+mn-ea"/>
              </a:rPr>
              <a:t>불린을</a:t>
            </a:r>
            <a:r>
              <a:rPr lang="ko-KR" altLang="en-US" dirty="0" smtClean="0">
                <a:latin typeface="+mn-ea"/>
              </a:rPr>
              <a:t> 반환하므로 </a:t>
            </a:r>
            <a:r>
              <a:rPr lang="ko-KR" altLang="en-US" dirty="0" err="1" smtClean="0">
                <a:latin typeface="+mn-ea"/>
              </a:rPr>
              <a:t>맵의</a:t>
            </a:r>
            <a:r>
              <a:rPr lang="ko-KR" altLang="en-US" dirty="0" smtClean="0">
                <a:latin typeface="+mn-ea"/>
              </a:rPr>
              <a:t> 키 형식은 </a:t>
            </a:r>
            <a:r>
              <a:rPr lang="en-US" altLang="ko-KR" dirty="0" smtClean="0">
                <a:latin typeface="+mn-ea"/>
              </a:rPr>
              <a:t>Boolean</a:t>
            </a:r>
            <a:r>
              <a:rPr lang="ko-KR" altLang="en-US" dirty="0" smtClean="0">
                <a:latin typeface="+mn-ea"/>
              </a:rPr>
              <a:t>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그룹화 </a:t>
            </a:r>
            <a:r>
              <a:rPr lang="ko-KR" altLang="en-US" dirty="0" err="1" smtClean="0">
                <a:latin typeface="+mn-ea"/>
              </a:rPr>
              <a:t>맵은</a:t>
            </a:r>
            <a:r>
              <a:rPr lang="ko-KR" altLang="en-US" dirty="0" smtClean="0">
                <a:latin typeface="+mn-ea"/>
              </a:rPr>
              <a:t> 최대 두 개의 그룹</a:t>
            </a:r>
            <a:r>
              <a:rPr lang="en-US" altLang="ko-KR" dirty="0" smtClean="0">
                <a:latin typeface="+mn-ea"/>
              </a:rPr>
              <a:t>(true/false)</a:t>
            </a:r>
            <a:r>
              <a:rPr lang="ko-KR" altLang="en-US" dirty="0" smtClean="0">
                <a:latin typeface="+mn-ea"/>
              </a:rPr>
              <a:t>으로 분류된다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98098" y="3434399"/>
            <a:ext cx="9937711" cy="1227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Map&lt;Boolean, Map&lt;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Dish.Type</a:t>
            </a:r>
            <a:r>
              <a:rPr lang="en-US" altLang="ko-KR" sz="1600" dirty="0" smtClean="0">
                <a:solidFill>
                  <a:schemeClr val="tx1"/>
                </a:solidFill>
              </a:rPr>
              <a:t>, List&lt;Dish&gt;&gt;&gt;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vegetarianDishesByType</a:t>
            </a:r>
            <a:r>
              <a:rPr lang="en-US" altLang="ko-KR" sz="16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menu.stream</a:t>
            </a:r>
            <a:r>
              <a:rPr lang="en-US" altLang="ko-KR" sz="1600" dirty="0" smtClean="0">
                <a:solidFill>
                  <a:schemeClr val="tx1"/>
                </a:solidFill>
              </a:rPr>
              <a:t>().collect(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partitioningBy</a:t>
            </a:r>
            <a:r>
              <a:rPr lang="en-US" altLang="ko-KR" sz="1600" dirty="0" smtClean="0">
                <a:solidFill>
                  <a:schemeClr val="tx1"/>
                </a:solidFill>
              </a:rPr>
              <a:t>(Dish::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isVegetarian</a:t>
            </a:r>
            <a:r>
              <a:rPr lang="en-US" altLang="ko-KR" sz="1600" dirty="0" smtClean="0">
                <a:solidFill>
                  <a:schemeClr val="tx1"/>
                </a:solidFill>
              </a:rPr>
              <a:t>,  // </a:t>
            </a:r>
            <a:r>
              <a:rPr lang="ko-KR" altLang="en-US" sz="1600" dirty="0" smtClean="0">
                <a:solidFill>
                  <a:schemeClr val="tx1"/>
                </a:solidFill>
              </a:rPr>
              <a:t>분할 함수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groupingBy</a:t>
            </a:r>
            <a:r>
              <a:rPr lang="en-US" altLang="ko-KR" sz="1600" dirty="0" smtClean="0">
                <a:solidFill>
                  <a:schemeClr val="tx1"/>
                </a:solidFill>
              </a:rPr>
              <a:t>(Dish::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getType</a:t>
            </a:r>
            <a:r>
              <a:rPr lang="en-US" altLang="ko-KR" sz="1600" dirty="0" smtClean="0">
                <a:solidFill>
                  <a:schemeClr val="tx1"/>
                </a:solidFill>
              </a:rPr>
              <a:t>)));    // </a:t>
            </a:r>
            <a:r>
              <a:rPr lang="ko-KR" altLang="en-US" sz="1600" dirty="0" smtClean="0">
                <a:solidFill>
                  <a:schemeClr val="tx1"/>
                </a:solidFill>
              </a:rPr>
              <a:t>두 번째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컬렉터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69876" y="2232133"/>
            <a:ext cx="9937711" cy="821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Map&lt;Boolean, List&lt;Dish&gt;&gt;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partitionedMenu</a:t>
            </a:r>
            <a:r>
              <a:rPr lang="en-US" altLang="ko-KR" sz="16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menu.stream</a:t>
            </a:r>
            <a:r>
              <a:rPr lang="en-US" altLang="ko-KR" sz="1600" dirty="0" smtClean="0">
                <a:solidFill>
                  <a:schemeClr val="tx1"/>
                </a:solidFill>
              </a:rPr>
              <a:t>().collect(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partitioningBy</a:t>
            </a:r>
            <a:r>
              <a:rPr lang="en-US" altLang="ko-KR" sz="1600" dirty="0" smtClean="0">
                <a:solidFill>
                  <a:schemeClr val="tx1"/>
                </a:solidFill>
              </a:rPr>
              <a:t>(Dish::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isVegetarian</a:t>
            </a:r>
            <a:r>
              <a:rPr lang="en-US" altLang="ko-KR" sz="1600" dirty="0" smtClean="0">
                <a:solidFill>
                  <a:schemeClr val="tx1"/>
                </a:solidFill>
              </a:rPr>
              <a:t>));  // </a:t>
            </a:r>
            <a:r>
              <a:rPr lang="ko-KR" altLang="en-US" sz="1600" dirty="0" smtClean="0">
                <a:solidFill>
                  <a:schemeClr val="tx1"/>
                </a:solidFill>
              </a:rPr>
              <a:t>분할 함수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8587" y="4865512"/>
            <a:ext cx="9937711" cy="1416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Map&lt;Boolean, Dish&gt;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mostCaloricPartitionedByVegetarian</a:t>
            </a:r>
            <a:r>
              <a:rPr lang="en-US" altLang="ko-KR" sz="1600" dirty="0" smtClean="0">
                <a:solidFill>
                  <a:schemeClr val="tx1"/>
                </a:solidFill>
              </a:rPr>
              <a:t> =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menu.stream</a:t>
            </a:r>
            <a:r>
              <a:rPr lang="en-US" altLang="ko-KR" sz="1600" dirty="0" smtClean="0">
                <a:solidFill>
                  <a:schemeClr val="tx1"/>
                </a:solidFill>
              </a:rPr>
              <a:t>().collect(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partitioningBy</a:t>
            </a:r>
            <a:r>
              <a:rPr lang="en-US" altLang="ko-KR" sz="1600" dirty="0" smtClean="0">
                <a:solidFill>
                  <a:schemeClr val="tx1"/>
                </a:solidFill>
              </a:rPr>
              <a:t>(Dish::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isVegetarian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collectingAndThen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maxBy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comparingInt</a:t>
            </a:r>
            <a:r>
              <a:rPr lang="en-US" altLang="ko-KR" sz="1600" dirty="0" smtClean="0">
                <a:solidFill>
                  <a:schemeClr val="tx1"/>
                </a:solidFill>
              </a:rPr>
              <a:t>(Dish::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getCalories</a:t>
            </a:r>
            <a:r>
              <a:rPr lang="en-US" altLang="ko-KR" sz="1600" dirty="0" smtClean="0">
                <a:solidFill>
                  <a:schemeClr val="tx1"/>
                </a:solidFill>
              </a:rPr>
              <a:t>)),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Optional::get)));</a:t>
            </a:r>
          </a:p>
        </p:txBody>
      </p:sp>
    </p:spTree>
    <p:extLst>
      <p:ext uri="{BB962C8B-B14F-4D97-AF65-F5344CB8AC3E}">
        <p14:creationId xmlns:p14="http://schemas.microsoft.com/office/powerpoint/2010/main" val="32258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134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수집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(collect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예제</a:t>
            </a:r>
            <a:r>
              <a:rPr lang="en-US" altLang="ko-KR" smtClean="0">
                <a:latin typeface="+mn-ea"/>
              </a:rPr>
              <a:t>] </a:t>
            </a:r>
            <a:r>
              <a:rPr lang="en-US" altLang="ko-KR"/>
              <a:t>GroupingAndReduction</a:t>
            </a:r>
            <a:endParaRPr lang="en-US" altLang="ko-KR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4543" y="1589929"/>
            <a:ext cx="10191160" cy="5161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public </a:t>
            </a:r>
            <a:r>
              <a:rPr lang="en-US" altLang="ko-KR" sz="1600">
                <a:solidFill>
                  <a:schemeClr val="tx1"/>
                </a:solidFill>
              </a:rPr>
              <a:t>class GroupingAndReductionExam {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List&lt;Student&gt; list = Arrays.asList(new Student("Kush", 40, Student.Sex.MALE, Student.City.Seoul),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.........);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// </a:t>
            </a:r>
            <a:r>
              <a:rPr lang="ko-KR" altLang="en-US" sz="1600">
                <a:solidFill>
                  <a:schemeClr val="tx1"/>
                </a:solidFill>
              </a:rPr>
              <a:t>성별로 평균 점수를 저장하는 </a:t>
            </a:r>
            <a:r>
              <a:rPr lang="en-US" altLang="ko-KR" sz="1600">
                <a:solidFill>
                  <a:schemeClr val="tx1"/>
                </a:solidFill>
              </a:rPr>
              <a:t>Map </a:t>
            </a:r>
            <a:r>
              <a:rPr lang="ko-KR" altLang="en-US" sz="1600">
                <a:solidFill>
                  <a:schemeClr val="tx1"/>
                </a:solidFill>
              </a:rPr>
              <a:t>얻기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    </a:t>
            </a:r>
            <a:r>
              <a:rPr lang="en-US" altLang="ko-KR" sz="1600">
                <a:solidFill>
                  <a:schemeClr val="tx1"/>
                </a:solidFill>
              </a:rPr>
              <a:t>Map&lt;Student.Sex, Double&gt; mapBySex = list.stream()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.collect(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    Collectors.groupingBy(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        Student :: getSex,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        Collectors.averagingDouble(Student :: getScore)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);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</a:t>
            </a:r>
            <a:r>
              <a:rPr lang="ko-KR" altLang="en-US" sz="1600">
                <a:solidFill>
                  <a:schemeClr val="tx1"/>
                </a:solidFill>
              </a:rPr>
              <a:t>남학생 평균 점수</a:t>
            </a:r>
            <a:r>
              <a:rPr lang="en-US" altLang="ko-KR" sz="1600">
                <a:solidFill>
                  <a:schemeClr val="tx1"/>
                </a:solidFill>
              </a:rPr>
              <a:t>: " + mapBySex.get(Student.Sex.MALE));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</a:t>
            </a:r>
            <a:r>
              <a:rPr lang="ko-KR" altLang="en-US" sz="1600">
                <a:solidFill>
                  <a:schemeClr val="tx1"/>
                </a:solidFill>
              </a:rPr>
              <a:t>여학생 평균 점수</a:t>
            </a:r>
            <a:r>
              <a:rPr lang="en-US" altLang="ko-KR" sz="1600">
                <a:solidFill>
                  <a:schemeClr val="tx1"/>
                </a:solidFill>
              </a:rPr>
              <a:t>: " + mapBySex.get(Student.Sex.FEMALE));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// </a:t>
            </a:r>
            <a:r>
              <a:rPr lang="ko-KR" altLang="en-US" sz="1600">
                <a:solidFill>
                  <a:schemeClr val="tx1"/>
                </a:solidFill>
              </a:rPr>
              <a:t>성별을 쉼표로 구분한 이름을 저장하는 </a:t>
            </a:r>
            <a:r>
              <a:rPr lang="en-US" altLang="ko-KR" sz="1600">
                <a:solidFill>
                  <a:schemeClr val="tx1"/>
                </a:solidFill>
              </a:rPr>
              <a:t>Map </a:t>
            </a:r>
            <a:r>
              <a:rPr lang="ko-KR" altLang="en-US" sz="1600">
                <a:solidFill>
                  <a:schemeClr val="tx1"/>
                </a:solidFill>
              </a:rPr>
              <a:t>얻기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    </a:t>
            </a:r>
            <a:r>
              <a:rPr lang="en-US" altLang="ko-KR" sz="1600">
                <a:solidFill>
                  <a:schemeClr val="tx1"/>
                </a:solidFill>
              </a:rPr>
              <a:t>Map&lt;Student.Sex, String&gt; mapByName = list.stream()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.collect(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    Collectors.groupingBy(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        Student :: getSex,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        Collectors.mapping(Student :: getName, Collectors.joining(","))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    </a:t>
            </a:r>
            <a:r>
              <a:rPr lang="en-US" altLang="ko-KR" sz="1600" smtClean="0">
                <a:solidFill>
                  <a:schemeClr val="tx1"/>
                </a:solidFill>
              </a:rPr>
              <a:t>)         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135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병렬 처리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병렬 처리</a:t>
            </a:r>
            <a:r>
              <a:rPr lang="en-US" altLang="ko-KR" dirty="0">
                <a:latin typeface="+mn-ea"/>
              </a:rPr>
              <a:t>(Parallel Operation) - </a:t>
            </a:r>
            <a:r>
              <a:rPr lang="ko-KR" altLang="en-US" dirty="0">
                <a:latin typeface="+mn-ea"/>
              </a:rPr>
              <a:t>멀티 코어 </a:t>
            </a:r>
            <a:r>
              <a:rPr lang="en-US" altLang="ko-KR" dirty="0">
                <a:latin typeface="+mn-ea"/>
              </a:rPr>
              <a:t>CPU </a:t>
            </a:r>
            <a:r>
              <a:rPr lang="ko-KR" altLang="en-US" dirty="0">
                <a:latin typeface="+mn-ea"/>
              </a:rPr>
              <a:t>환경에서 하나의 작업을 분할해서 각각의 코어가 병렬적으로 처리하는 것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병렬처리의 목적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작업 처리 시간을 줄이기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자바 </a:t>
            </a:r>
            <a:r>
              <a:rPr lang="en-US" altLang="ko-KR" dirty="0">
                <a:latin typeface="+mn-ea"/>
              </a:rPr>
              <a:t>8</a:t>
            </a:r>
            <a:r>
              <a:rPr lang="ko-KR" altLang="en-US" dirty="0">
                <a:latin typeface="+mn-ea"/>
              </a:rPr>
              <a:t>부터 요소를 병렬 처리할 수 있도록 하기 위해 병렬 </a:t>
            </a:r>
            <a:r>
              <a:rPr lang="ko-KR" altLang="en-US" dirty="0" err="1">
                <a:latin typeface="+mn-ea"/>
              </a:rPr>
              <a:t>스트림을</a:t>
            </a:r>
            <a:r>
              <a:rPr lang="ko-KR" altLang="en-US" dirty="0">
                <a:latin typeface="+mn-ea"/>
              </a:rPr>
              <a:t> 제공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동시성 </a:t>
            </a:r>
            <a:r>
              <a:rPr lang="en-US" altLang="ko-KR" dirty="0">
                <a:latin typeface="+mn-ea"/>
              </a:rPr>
              <a:t>-  </a:t>
            </a:r>
            <a:r>
              <a:rPr lang="ko-KR" altLang="en-US" dirty="0">
                <a:latin typeface="+mn-ea"/>
              </a:rPr>
              <a:t>멀티 작업을 위해 멀티 </a:t>
            </a:r>
            <a:r>
              <a:rPr lang="ko-KR" altLang="en-US" dirty="0" err="1">
                <a:latin typeface="+mn-ea"/>
              </a:rPr>
              <a:t>스레드가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번갈아가며</a:t>
            </a:r>
            <a:r>
              <a:rPr lang="ko-KR" altLang="en-US" dirty="0">
                <a:latin typeface="+mn-ea"/>
              </a:rPr>
              <a:t> 실행하는 성질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</a:rPr>
              <a:t>병렬성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멀티 작업을 위해 멀티 코어를 이용해서 동시에 실행하는 성질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</a:rPr>
              <a:t>싱글</a:t>
            </a:r>
            <a:r>
              <a:rPr lang="ko-KR" altLang="en-US" dirty="0">
                <a:latin typeface="+mn-ea"/>
              </a:rPr>
              <a:t> 코어 </a:t>
            </a:r>
            <a:r>
              <a:rPr lang="en-US" altLang="ko-KR" dirty="0">
                <a:latin typeface="+mn-ea"/>
              </a:rPr>
              <a:t>CPU</a:t>
            </a:r>
            <a:r>
              <a:rPr lang="ko-KR" altLang="en-US" dirty="0">
                <a:latin typeface="+mn-ea"/>
              </a:rPr>
              <a:t>를 이용한 멀티 작업은 병렬적으로 실행되는 것처럼 보이지만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사실은 </a:t>
            </a:r>
            <a:r>
              <a:rPr lang="ko-KR" altLang="en-US" dirty="0" err="1">
                <a:latin typeface="+mn-ea"/>
              </a:rPr>
              <a:t>번갈아가며</a:t>
            </a:r>
            <a:r>
              <a:rPr lang="ko-KR" altLang="en-US" dirty="0">
                <a:latin typeface="+mn-ea"/>
              </a:rPr>
              <a:t> 실행하는 동시성 작업입니다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216" y="3367376"/>
            <a:ext cx="6808820" cy="32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136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7"/>
            <a:ext cx="1137142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병렬 처리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C00000"/>
                </a:solidFill>
                <a:latin typeface="+mn-ea"/>
              </a:rPr>
              <a:t>데이터 </a:t>
            </a:r>
            <a:r>
              <a:rPr lang="ko-KR" altLang="en-US" dirty="0" err="1">
                <a:solidFill>
                  <a:srgbClr val="C00000"/>
                </a:solidFill>
                <a:latin typeface="+mn-ea"/>
              </a:rPr>
              <a:t>병렬성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(Data Parallelism)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전체 데이터를 쪼개어 서브 데이터들로 만들고 이 서브 데이터들을 병렬 처리해서 작업을 빨리 끝내는 것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자바 </a:t>
            </a:r>
            <a:r>
              <a:rPr lang="en-US" altLang="ko-KR" dirty="0">
                <a:latin typeface="+mn-ea"/>
              </a:rPr>
              <a:t>8</a:t>
            </a:r>
            <a:r>
              <a:rPr lang="ko-KR" altLang="en-US" dirty="0">
                <a:latin typeface="+mn-ea"/>
              </a:rPr>
              <a:t>에서 지원하는 병렬 스트림은 데이터 </a:t>
            </a:r>
            <a:r>
              <a:rPr lang="ko-KR" altLang="en-US" dirty="0" err="1">
                <a:latin typeface="+mn-ea"/>
              </a:rPr>
              <a:t>병렬성을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구현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병렬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2">
              <a:buFont typeface="Wingdings" pitchFamily="2" charset="2"/>
              <a:buChar char="§"/>
            </a:pPr>
            <a:r>
              <a:rPr lang="ko-KR" altLang="en-US" dirty="0" smtClean="0"/>
              <a:t> 각각의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처리할 수 있도록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요소를 여러 </a:t>
            </a:r>
            <a:r>
              <a:rPr lang="ko-KR" altLang="en-US" dirty="0" err="1" smtClean="0"/>
              <a:t>청크로</a:t>
            </a:r>
            <a:r>
              <a:rPr lang="ko-KR" altLang="en-US" dirty="0" smtClean="0"/>
              <a:t> 분할한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dirty="0" smtClean="0"/>
              <a:t> 병렬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이용하면 모든 멀티코어 프로세서가 각각의 </a:t>
            </a:r>
            <a:r>
              <a:rPr lang="ko-KR" altLang="en-US" dirty="0" err="1" smtClean="0"/>
              <a:t>청크를</a:t>
            </a:r>
            <a:r>
              <a:rPr lang="ko-KR" altLang="en-US" dirty="0" smtClean="0"/>
              <a:t> 처리하도록 할당할 수 있다</a:t>
            </a:r>
            <a:r>
              <a:rPr lang="en-US" altLang="ko-KR" dirty="0" smtClean="0"/>
              <a:t>.</a:t>
            </a:r>
            <a:endParaRPr lang="en-US" altLang="ko-KR" dirty="0">
              <a:latin typeface="+mn-ea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멀티 코어의 수만큼 대용량 요소를 서브 요소들로 나누고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각각의 서브 요소들을 분리된 </a:t>
            </a:r>
            <a:r>
              <a:rPr lang="ko-KR" altLang="en-US" dirty="0" err="1">
                <a:latin typeface="+mn-ea"/>
              </a:rPr>
              <a:t>스레드에서</a:t>
            </a:r>
            <a:r>
              <a:rPr lang="ko-KR" altLang="en-US" dirty="0">
                <a:latin typeface="+mn-ea"/>
              </a:rPr>
              <a:t> 병렬 처리 시킵니다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 err="1">
                <a:latin typeface="+mn-ea"/>
              </a:rPr>
              <a:t>쿼드</a:t>
            </a:r>
            <a:r>
              <a:rPr lang="ko-KR" altLang="en-US" dirty="0">
                <a:latin typeface="+mn-ea"/>
              </a:rPr>
              <a:t> 코어</a:t>
            </a:r>
            <a:r>
              <a:rPr lang="en-US" altLang="ko-KR" dirty="0">
                <a:latin typeface="+mn-ea"/>
              </a:rPr>
              <a:t>(Quad Core) CPU</a:t>
            </a:r>
            <a:r>
              <a:rPr lang="ko-KR" altLang="en-US" dirty="0">
                <a:latin typeface="+mn-ea"/>
              </a:rPr>
              <a:t>일 경우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서브 요소들로 나누고</a:t>
            </a:r>
            <a:r>
              <a:rPr lang="en-US" altLang="ko-KR" dirty="0">
                <a:latin typeface="+mn-ea"/>
              </a:rPr>
              <a:t>, 4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스레드가</a:t>
            </a:r>
            <a:r>
              <a:rPr lang="ko-KR" altLang="en-US" dirty="0">
                <a:latin typeface="+mn-ea"/>
              </a:rPr>
              <a:t> 각각의 서브 요소들을 병렬 처리합니다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C00000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C00000"/>
                </a:solidFill>
                <a:latin typeface="+mn-ea"/>
              </a:rPr>
              <a:t>병렬성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(Task Parallelism)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서로 다른 작업을 병렬 처리하는 것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웹 서버는 각각의 브라우저에서 요청한 내용을 개별 </a:t>
            </a:r>
            <a:r>
              <a:rPr lang="ko-KR" altLang="en-US" dirty="0" err="1">
                <a:latin typeface="+mn-ea"/>
              </a:rPr>
              <a:t>스레드에서</a:t>
            </a:r>
            <a:r>
              <a:rPr lang="ko-KR" altLang="en-US" dirty="0">
                <a:latin typeface="+mn-ea"/>
              </a:rPr>
              <a:t> 병렬로 처리합니다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1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137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7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순차 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n-ea"/>
              </a:rPr>
              <a:t>스트림을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 병렬 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n-ea"/>
              </a:rPr>
              <a:t>스트림으로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 변환</a:t>
            </a:r>
            <a:endParaRPr lang="en-US" altLang="ko-KR" sz="2000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순차 </a:t>
            </a: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스트림에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parallel </a:t>
            </a: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메서드를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 호출하면 기존의 함수형 </a:t>
            </a: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리듀싱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 연산이 병렬로 처리된다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..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5577" y="1729078"/>
            <a:ext cx="10191160" cy="1530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public static long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parallelSum</a:t>
            </a:r>
            <a:r>
              <a:rPr lang="en-US" altLang="ko-KR" sz="1600" dirty="0" smtClean="0">
                <a:solidFill>
                  <a:schemeClr val="tx1"/>
                </a:solidFill>
              </a:rPr>
              <a:t>(long n)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return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Stream.iterate</a:t>
            </a:r>
            <a:r>
              <a:rPr lang="en-US" altLang="ko-KR" sz="1600" dirty="0" smtClean="0">
                <a:solidFill>
                  <a:schemeClr val="tx1"/>
                </a:solidFill>
              </a:rPr>
              <a:t>(1L,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-&gt;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+ 1)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    .limit(n)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    .parallel() //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스트림을</a:t>
            </a:r>
            <a:r>
              <a:rPr lang="ko-KR" altLang="en-US" sz="1600" dirty="0" smtClean="0">
                <a:solidFill>
                  <a:schemeClr val="tx1"/>
                </a:solidFill>
              </a:rPr>
              <a:t> 병렬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스트림으로</a:t>
            </a:r>
            <a:r>
              <a:rPr lang="ko-KR" altLang="en-US" sz="1600" dirty="0" smtClean="0">
                <a:solidFill>
                  <a:schemeClr val="tx1"/>
                </a:solidFill>
              </a:rPr>
              <a:t> 변환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           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.reduce(0L, Long::sum);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016" y="2862067"/>
            <a:ext cx="4981161" cy="379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21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Stream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138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38225"/>
            <a:ext cx="10944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 순차 </a:t>
            </a:r>
            <a:r>
              <a:rPr lang="ko-KR" altLang="en-US" b="1" dirty="0" err="1" smtClean="0">
                <a:solidFill>
                  <a:srgbClr val="0070C0"/>
                </a:solidFill>
                <a:latin typeface="+mn-ea"/>
              </a:rPr>
              <a:t>스트림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 병렬 </a:t>
            </a:r>
            <a:r>
              <a:rPr lang="ko-KR" altLang="en-US" b="1" dirty="0" err="1" smtClean="0">
                <a:solidFill>
                  <a:srgbClr val="0070C0"/>
                </a:solidFill>
                <a:latin typeface="+mn-ea"/>
              </a:rPr>
              <a:t>스트림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dirty="0" smtClean="0"/>
              <a:t> 순차 </a:t>
            </a:r>
            <a:r>
              <a:rPr lang="ko-KR" altLang="en-US" dirty="0" err="1" smtClean="0"/>
              <a:t>스트림에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parallel</a:t>
            </a:r>
            <a:r>
              <a:rPr lang="ko-KR" altLang="en-US" dirty="0" smtClean="0"/>
              <a:t>을 호출해도 스트림 자체에는 아무 변화도 일어나지 않는다</a:t>
            </a:r>
            <a:r>
              <a:rPr lang="en-US" altLang="ko-KR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dirty="0" smtClean="0"/>
              <a:t> 내부적으로는 </a:t>
            </a:r>
            <a:r>
              <a:rPr lang="en-US" altLang="ko-KR" dirty="0" smtClean="0"/>
              <a:t>parallel</a:t>
            </a:r>
            <a:r>
              <a:rPr lang="ko-KR" altLang="en-US" dirty="0" smtClean="0"/>
              <a:t>을 호출하면 이후 연산이 병렬로 수행해야 함을 의미하는 불린 플래그가 설정된다</a:t>
            </a:r>
            <a:r>
              <a:rPr lang="en-US" altLang="ko-KR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dirty="0" smtClean="0"/>
              <a:t> 반대로 </a:t>
            </a:r>
            <a:r>
              <a:rPr lang="en-US" altLang="ko-KR" dirty="0" smtClean="0"/>
              <a:t>sequential</a:t>
            </a:r>
            <a:r>
              <a:rPr lang="ko-KR" altLang="en-US" dirty="0" smtClean="0"/>
              <a:t>로 병렬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순차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바꿀 수 있다</a:t>
            </a:r>
            <a:r>
              <a:rPr lang="en-US" altLang="ko-KR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 parallel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sequential </a:t>
            </a:r>
            <a:r>
              <a:rPr lang="ko-KR" altLang="en-US" dirty="0" smtClean="0"/>
              <a:t>두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중 최종적으로 호출된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전체 파이프라인에 영향을 미친다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139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7155" y="855848"/>
            <a:ext cx="113714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포크조인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(ForkJoin)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프레임워크</a:t>
            </a:r>
            <a:endParaRPr lang="en-US" altLang="ko-KR" sz="2000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병렬 스트림은 요소들을 병렬 처리하기 위해 포크조인</a:t>
            </a:r>
            <a:r>
              <a:rPr lang="en-US" altLang="ko-KR">
                <a:latin typeface="+mn-ea"/>
              </a:rPr>
              <a:t>(ForkJoin) </a:t>
            </a:r>
            <a:r>
              <a:rPr lang="ko-KR" altLang="en-US">
                <a:latin typeface="+mn-ea"/>
              </a:rPr>
              <a:t>프레임워크를 사용합니다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병렬 스트림을 이용하면 런타임 시에 포크조인 프레임워크가 동작하는데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포크 단계에서는 전체 데이터를 서브 데이터로 분리하고  서브 데이터를 멀티 코어에서 병렬로 처리합니다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조인 </a:t>
            </a:r>
            <a:r>
              <a:rPr lang="ko-KR" altLang="en-US">
                <a:latin typeface="+mn-ea"/>
              </a:rPr>
              <a:t>단계에서는 서브 결과를 결합해서 최종 결과를 만들어 냅니다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쿼드 코어 </a:t>
            </a:r>
            <a:r>
              <a:rPr lang="en-US" altLang="ko-KR">
                <a:latin typeface="+mn-ea"/>
              </a:rPr>
              <a:t>CPU</a:t>
            </a:r>
            <a:r>
              <a:rPr lang="ko-KR" altLang="en-US">
                <a:latin typeface="+mn-ea"/>
              </a:rPr>
              <a:t>에서 병렬 스트림으로 작업을 처리한 경우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스트림의 요소를 </a:t>
            </a:r>
            <a:r>
              <a:rPr lang="en-US" altLang="ko-KR">
                <a:latin typeface="+mn-ea"/>
              </a:rPr>
              <a:t>N</a:t>
            </a:r>
            <a:r>
              <a:rPr lang="ko-KR" altLang="en-US">
                <a:latin typeface="+mn-ea"/>
              </a:rPr>
              <a:t>개라고 보았을 때 포크 단계에서는 전체 요소를 </a:t>
            </a:r>
            <a:r>
              <a:rPr lang="en-US" altLang="ko-KR">
                <a:latin typeface="+mn-ea"/>
              </a:rPr>
              <a:t>4</a:t>
            </a:r>
            <a:r>
              <a:rPr lang="ko-KR" altLang="en-US">
                <a:latin typeface="+mn-ea"/>
              </a:rPr>
              <a:t>등분 합니다</a:t>
            </a:r>
            <a:r>
              <a:rPr lang="en-US" altLang="ko-KR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1</a:t>
            </a:r>
            <a:r>
              <a:rPr lang="ko-KR" altLang="en-US">
                <a:latin typeface="+mn-ea"/>
              </a:rPr>
              <a:t>등분씩 개별 코어에서 처리하고 조인 단계에서는 </a:t>
            </a:r>
            <a:r>
              <a:rPr lang="en-US" altLang="ko-KR">
                <a:latin typeface="+mn-ea"/>
              </a:rPr>
              <a:t>3</a:t>
            </a:r>
            <a:r>
              <a:rPr lang="ko-KR" altLang="en-US">
                <a:latin typeface="+mn-ea"/>
              </a:rPr>
              <a:t>번의 결합과정을 거쳐 최종 결과를 산출합니다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607" y="3300985"/>
            <a:ext cx="6312349" cy="3344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075" y="358140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C00000"/>
                </a:solidFill>
              </a:rPr>
              <a:t>ForkJoinPool</a:t>
            </a:r>
            <a:r>
              <a:rPr lang="ko-KR" altLang="en-US" sz="1600" dirty="0" smtClean="0">
                <a:solidFill>
                  <a:srgbClr val="C00000"/>
                </a:solidFill>
              </a:rPr>
              <a:t>은 프로세서 수</a:t>
            </a:r>
            <a:r>
              <a:rPr lang="en-US" altLang="ko-KR" sz="1600" dirty="0" smtClean="0">
                <a:solidFill>
                  <a:srgbClr val="C00000"/>
                </a:solidFill>
              </a:rPr>
              <a:t>, </a:t>
            </a:r>
            <a:r>
              <a:rPr lang="ko-KR" altLang="en-US" sz="1600" dirty="0" smtClean="0">
                <a:solidFill>
                  <a:srgbClr val="C00000"/>
                </a:solidFill>
              </a:rPr>
              <a:t>즉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Runtime.getRuntime</a:t>
            </a:r>
            <a:r>
              <a:rPr lang="en-US" altLang="ko-KR" sz="1600" dirty="0" smtClean="0">
                <a:solidFill>
                  <a:srgbClr val="C00000"/>
                </a:solidFill>
              </a:rPr>
              <a:t>().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availableProcessors</a:t>
            </a:r>
            <a:r>
              <a:rPr lang="en-US" altLang="ko-KR" sz="1600" dirty="0" smtClean="0">
                <a:solidFill>
                  <a:srgbClr val="C00000"/>
                </a:solidFill>
              </a:rPr>
              <a:t>()</a:t>
            </a:r>
            <a:r>
              <a:rPr lang="ko-KR" altLang="en-US" sz="1600" dirty="0" smtClean="0">
                <a:solidFill>
                  <a:srgbClr val="C00000"/>
                </a:solidFill>
              </a:rPr>
              <a:t>가 반환하는 값에 상응하는 스레드를 갖는다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</a:p>
          <a:p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System.setProperty</a:t>
            </a:r>
            <a:r>
              <a:rPr lang="en-US" altLang="ko-KR" sz="1600" dirty="0" smtClean="0">
                <a:solidFill>
                  <a:srgbClr val="C00000"/>
                </a:solidFill>
              </a:rPr>
              <a:t>("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java.util.concurrent.ForkJoinPool.common.parallelism</a:t>
            </a:r>
            <a:r>
              <a:rPr lang="en-US" altLang="ko-KR" sz="1600" dirty="0" smtClean="0">
                <a:solidFill>
                  <a:srgbClr val="C00000"/>
                </a:solidFill>
              </a:rPr>
              <a:t>", "12");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8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14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09104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Lambda 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Expressions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활용</a:t>
            </a:r>
            <a:endParaRPr lang="en-US" altLang="ko-KR" sz="2000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Optional + Lambda </a:t>
            </a:r>
            <a:r>
              <a:rPr lang="ko-KR" altLang="en-US">
                <a:latin typeface="+mn-ea"/>
              </a:rPr>
              <a:t>조합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java.util.Optional </a:t>
            </a:r>
            <a:r>
              <a:rPr lang="ko-KR" altLang="en-US">
                <a:latin typeface="+mn-ea"/>
              </a:rPr>
              <a:t>이라는 클래스는 값이 있거나 없는 경우를 표현하기 위한 클래스로 </a:t>
            </a:r>
            <a:r>
              <a:rPr lang="en-US" altLang="ko-KR">
                <a:latin typeface="+mn-ea"/>
              </a:rPr>
              <a:t>map, filter, flatMap </a:t>
            </a:r>
            <a:r>
              <a:rPr lang="ko-KR" altLang="en-US">
                <a:latin typeface="+mn-ea"/>
              </a:rPr>
              <a:t>등의 고차 함수를 가지고 있다</a:t>
            </a:r>
            <a:r>
              <a:rPr lang="en-US" altLang="ko-KR">
                <a:latin typeface="+mn-ea"/>
              </a:rPr>
              <a:t>. </a:t>
            </a:r>
            <a:endParaRPr lang="en-US" altLang="ko-KR" smtClean="0">
              <a:latin typeface="+mn-ea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smtClean="0">
                <a:latin typeface="+mn-ea"/>
              </a:rPr>
              <a:t>Optional</a:t>
            </a:r>
            <a:r>
              <a:rPr lang="ko-KR" altLang="en-US">
                <a:latin typeface="+mn-ea"/>
              </a:rPr>
              <a:t>의 고차 함수를 조합하여 간결하게 표현이 가능하며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언제 발생할지 모르는 </a:t>
            </a:r>
            <a:r>
              <a:rPr lang="en-US" altLang="ko-KR">
                <a:latin typeface="+mn-ea"/>
              </a:rPr>
              <a:t>NullPointerException </a:t>
            </a:r>
            <a:r>
              <a:rPr lang="ko-KR" altLang="en-US">
                <a:latin typeface="+mn-ea"/>
              </a:rPr>
              <a:t>의 </a:t>
            </a:r>
            <a:r>
              <a:rPr lang="ko-KR" altLang="en-US" smtClean="0">
                <a:latin typeface="+mn-ea"/>
              </a:rPr>
              <a:t> 방어 </a:t>
            </a:r>
            <a:r>
              <a:rPr lang="ko-KR" altLang="en-US">
                <a:latin typeface="+mn-ea"/>
              </a:rPr>
              <a:t>로직으로부터 벗어날 수 </a:t>
            </a:r>
            <a:r>
              <a:rPr lang="ko-KR" altLang="en-US" smtClean="0">
                <a:latin typeface="+mn-ea"/>
              </a:rPr>
              <a:t>있다</a:t>
            </a:r>
            <a:r>
              <a:rPr lang="en-US" altLang="ko-KR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77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140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포크조인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(ForkJoin)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프레임워크</a:t>
            </a:r>
            <a:endParaRPr lang="en-US" altLang="ko-KR" sz="2000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내부적으로 서브 요소를 나누는 알고리즘이 있습니다</a:t>
            </a:r>
            <a:r>
              <a:rPr lang="en-US" altLang="ko-KR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포크조인 프레임워크는 포크와 조인 기능 이외에 스레드풀인 </a:t>
            </a:r>
            <a:r>
              <a:rPr lang="en-US" altLang="ko-KR">
                <a:latin typeface="+mn-ea"/>
              </a:rPr>
              <a:t>ForkJoinPool</a:t>
            </a:r>
            <a:r>
              <a:rPr lang="ko-KR" altLang="en-US">
                <a:latin typeface="+mn-ea"/>
              </a:rPr>
              <a:t>을 제공합니다</a:t>
            </a:r>
            <a:r>
              <a:rPr lang="en-US" altLang="ko-KR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각각의 코어에서 서브 요소를 처리하는 것은 개별 스레드가 해야 하므로 스레드 관리가 필요합니다</a:t>
            </a:r>
            <a:r>
              <a:rPr lang="en-US" altLang="ko-KR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포크조인 프레임워크는 </a:t>
            </a:r>
            <a:r>
              <a:rPr lang="en-US" altLang="ko-KR">
                <a:latin typeface="+mn-ea"/>
              </a:rPr>
              <a:t>ExecutorService</a:t>
            </a:r>
            <a:r>
              <a:rPr lang="ko-KR" altLang="en-US">
                <a:latin typeface="+mn-ea"/>
              </a:rPr>
              <a:t>의 구현 객체인 </a:t>
            </a:r>
            <a:r>
              <a:rPr lang="en-US" altLang="ko-KR">
                <a:latin typeface="+mn-ea"/>
              </a:rPr>
              <a:t>ForkJoinPool</a:t>
            </a:r>
            <a:r>
              <a:rPr lang="ko-KR" altLang="en-US">
                <a:latin typeface="+mn-ea"/>
              </a:rPr>
              <a:t>을 사용해서 작업 스레드를 관리합니다</a:t>
            </a:r>
            <a:r>
              <a:rPr lang="en-US" altLang="ko-KR">
                <a:latin typeface="+mn-ea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58" y="2500670"/>
            <a:ext cx="6309724" cy="43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141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병렬 스트림</a:t>
            </a:r>
            <a:endParaRPr lang="en-US" altLang="ko-KR" sz="2000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병렬 처리를 위해 코드에서 포크조인 프레임워크를 직접 사용할 수는 있지만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병렬 스트림을 이용할 경우에는 백그라운드에서 포크조인 프레임워크가 사용되기 때문에 개발자는 매우 쉽게 병렬 처리를 할 수 있습니다</a:t>
            </a:r>
            <a:r>
              <a:rPr lang="en-US" altLang="ko-KR">
                <a:latin typeface="+mn-ea"/>
              </a:rPr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544568"/>
              </p:ext>
            </p:extLst>
          </p:nvPr>
        </p:nvGraphicFramePr>
        <p:xfrm>
          <a:off x="1454859" y="2210539"/>
          <a:ext cx="9713882" cy="17729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41075"/>
                <a:gridCol w="2676671"/>
                <a:gridCol w="3696136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인터페이스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리턴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메소드 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파라미터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java.util.Collection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parallelStream()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Java.util.Stream.Stream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Java.util.Stream.IntStream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Java.util.Stream.LongStream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Java.util.Stream.DoubleStream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Stream</a:t>
                      </a:r>
                      <a:br>
                        <a:rPr lang="en-US" altLang="ko-KR" sz="1600" smtClean="0"/>
                      </a:br>
                      <a:r>
                        <a:rPr lang="en-US" altLang="ko-KR" sz="1600" smtClean="0"/>
                        <a:t>IntStream</a:t>
                      </a:r>
                    </a:p>
                    <a:p>
                      <a:pPr latinLnBrk="1"/>
                      <a:r>
                        <a:rPr lang="en-US" altLang="ko-KR" sz="1600" smtClean="0"/>
                        <a:t>LongStream</a:t>
                      </a:r>
                    </a:p>
                    <a:p>
                      <a:pPr latinLnBrk="1"/>
                      <a:r>
                        <a:rPr lang="en-US" altLang="ko-KR" sz="1600" smtClean="0"/>
                        <a:t>DoubleStream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Paralle()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3061" y="4301412"/>
            <a:ext cx="10683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parallelStream() </a:t>
            </a:r>
            <a:r>
              <a:rPr lang="ko-KR" altLang="en-US"/>
              <a:t>메소드는 컬렉션으로부터 병렬 스트림을 바로 리턴합니다</a:t>
            </a:r>
            <a:r>
              <a:rPr lang="en-US" altLang="ko-KR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parallel() </a:t>
            </a:r>
            <a:r>
              <a:rPr lang="ko-KR" altLang="en-US"/>
              <a:t>메소드는 순처 처리 스트림을 병렬 처리 스트림으로 변환해서 리턴합니다</a:t>
            </a:r>
            <a:r>
              <a:rPr lang="en-US" altLang="ko-KR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내부적으로 전체 요소를 서브 요소들로 나누고</a:t>
            </a:r>
            <a:r>
              <a:rPr lang="en-US" altLang="ko-KR"/>
              <a:t>, </a:t>
            </a:r>
            <a:r>
              <a:rPr lang="ko-KR" altLang="en-US"/>
              <a:t>이 서브 요소들을 개별 스레드가 처리합니다</a:t>
            </a:r>
            <a:r>
              <a:rPr lang="en-US" altLang="ko-KR"/>
              <a:t>. </a:t>
            </a:r>
            <a:r>
              <a:rPr lang="ko-KR" altLang="en-US"/>
              <a:t>서브 처리 결과가 나오면 결합해서 마지막 최종 처리 결과를 리턴합니다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74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142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병렬 스트림</a:t>
            </a:r>
            <a:endParaRPr lang="en-US" altLang="ko-KR" sz="2000" b="1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2617" y="1394428"/>
            <a:ext cx="10191160" cy="4913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public </a:t>
            </a:r>
            <a:r>
              <a:rPr lang="en-US" altLang="ko-KR" sz="1600">
                <a:solidFill>
                  <a:schemeClr val="tx1"/>
                </a:solidFill>
              </a:rPr>
              <a:t>class MaleStudentExam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List&lt;Student&gt; studentList = Arrays.asList(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new Student("Man1", 11, Student.Sex.MALE),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new Student("Tmp1", 11, Student.Sex.FEMALE),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new Student("Man3", 11, Student.Sex.MALE),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new Student("Tmp2", 11, Student.Sex.FEMALE),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new Student("Man5", 11, Student.Sex.MALE)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MaleStudent maleStudent = studentList.parallelStream()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.filter(s -&gt; s.getSex() == Student.Sex.MALE)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.collect(MaleStudent :: new, MaleStudent :: accumulate, MaleStudent :: combine);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maleStudent.getList().stream()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.forEach(s -&gt; System.out.println(s.getName()));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}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9257" y="1418253"/>
            <a:ext cx="4668552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main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스레드와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ForkJoinPool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에서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개의 스레드가 사용되어 총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개의 스레드가 동작합니다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각 서브 작업은 남학생을 누적시킬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MaleStudent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객체를 별도로 생성하기 때문에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MaleStudent()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생성자가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번 실행되었습니다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전체 학생 중에서 남학생이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명 밖에 없으므로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accumulate()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는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번밖에 호출되지 않았습니다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누적이 완료된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개의 객체는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MaleStudent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객체는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번의 결합으로 최종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MaleStudent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가 만들어지므로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combine()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메소드가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번 호출되었습니다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altLang="ko-KR" sz="14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ko-KR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143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병렬 스트림</a:t>
            </a:r>
            <a:endParaRPr lang="en-US" altLang="ko-KR" sz="2000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스트림 병렬 처리가 스트림 순차 처리보다 항상 실행 성능이 좋다고 판단해서는 안 됩니다</a:t>
            </a:r>
            <a:r>
              <a:rPr lang="en-US" altLang="ko-KR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병렬 처리에 영향을 미치는 다음 </a:t>
            </a:r>
            <a:r>
              <a:rPr lang="en-US" altLang="ko-KR">
                <a:latin typeface="+mn-ea"/>
              </a:rPr>
              <a:t>3</a:t>
            </a:r>
            <a:r>
              <a:rPr lang="ko-KR" altLang="en-US">
                <a:latin typeface="+mn-ea"/>
              </a:rPr>
              <a:t>가지 요인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solidFill>
                  <a:srgbClr val="C00000"/>
                </a:solidFill>
                <a:latin typeface="+mn-ea"/>
              </a:rPr>
              <a:t>요소의 </a:t>
            </a:r>
            <a:r>
              <a:rPr lang="ko-KR" altLang="en-US">
                <a:solidFill>
                  <a:srgbClr val="C00000"/>
                </a:solidFill>
                <a:latin typeface="+mn-ea"/>
              </a:rPr>
              <a:t>수와 요소당 처리 시간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컬렉션에 요소의 수가 적고 요소당 처리 시간이 짧으면 순차 처리가 오히려 병렬 처리보다 빠를 수 있습니다</a:t>
            </a:r>
            <a:r>
              <a:rPr lang="en-US" altLang="ko-KR">
                <a:latin typeface="+mn-ea"/>
              </a:rPr>
              <a:t>.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병렬 처리는 스레드풀 생성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스레드 생성이라는 추가적인 비용이 발생하기 때문입니다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solidFill>
                  <a:srgbClr val="C00000"/>
                </a:solidFill>
                <a:latin typeface="+mn-ea"/>
              </a:rPr>
              <a:t>스트림 </a:t>
            </a:r>
            <a:r>
              <a:rPr lang="ko-KR" altLang="en-US">
                <a:solidFill>
                  <a:srgbClr val="C00000"/>
                </a:solidFill>
                <a:latin typeface="+mn-ea"/>
              </a:rPr>
              <a:t>소스의 종류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ArrayList, </a:t>
            </a:r>
            <a:r>
              <a:rPr lang="ko-KR" altLang="en-US">
                <a:latin typeface="+mn-ea"/>
              </a:rPr>
              <a:t>배열은 인덱스로 요소를 관리하기 때문에 포크 단계에서 요소를 쉽게 분리할 수 있어 병렬 처리 시간이 절약됩니다</a:t>
            </a:r>
            <a:r>
              <a:rPr lang="en-US" altLang="ko-KR">
                <a:latin typeface="+mn-ea"/>
              </a:rPr>
              <a:t>.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HashSet, TreeSet</a:t>
            </a:r>
            <a:r>
              <a:rPr lang="ko-KR" altLang="en-US">
                <a:latin typeface="+mn-ea"/>
              </a:rPr>
              <a:t>은 요소 분리가 쉽지 않고</a:t>
            </a:r>
            <a:r>
              <a:rPr lang="en-US" altLang="ko-KR">
                <a:latin typeface="+mn-ea"/>
              </a:rPr>
              <a:t>, LinkedList </a:t>
            </a:r>
            <a:r>
              <a:rPr lang="ko-KR" altLang="en-US">
                <a:latin typeface="+mn-ea"/>
              </a:rPr>
              <a:t>역시 링크를 따라가야 하므로 요소 분리가 쉽지 않기 때문에  </a:t>
            </a:r>
            <a:r>
              <a:rPr lang="en-US" altLang="ko-KR">
                <a:latin typeface="+mn-ea"/>
              </a:rPr>
              <a:t>ArrayList, </a:t>
            </a:r>
            <a:r>
              <a:rPr lang="ko-KR" altLang="en-US">
                <a:latin typeface="+mn-ea"/>
              </a:rPr>
              <a:t>배열보다는 상대적으로 병렬 처리가 늦습니다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solidFill>
                  <a:srgbClr val="C00000"/>
                </a:solidFill>
                <a:latin typeface="+mn-ea"/>
              </a:rPr>
              <a:t>코어</a:t>
            </a:r>
            <a:r>
              <a:rPr lang="en-US" altLang="ko-KR">
                <a:solidFill>
                  <a:srgbClr val="C00000"/>
                </a:solidFill>
                <a:latin typeface="+mn-ea"/>
              </a:rPr>
              <a:t>(Core)</a:t>
            </a:r>
            <a:r>
              <a:rPr lang="ko-KR" altLang="en-US">
                <a:solidFill>
                  <a:srgbClr val="C00000"/>
                </a:solidFill>
                <a:latin typeface="+mn-ea"/>
              </a:rPr>
              <a:t>의 수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싱글 코어 </a:t>
            </a:r>
            <a:r>
              <a:rPr lang="en-US" altLang="ko-KR">
                <a:latin typeface="+mn-ea"/>
              </a:rPr>
              <a:t>CPU</a:t>
            </a:r>
            <a:r>
              <a:rPr lang="ko-KR" altLang="en-US">
                <a:latin typeface="+mn-ea"/>
              </a:rPr>
              <a:t>일 경우에는 순차 처리가 빠릅니다</a:t>
            </a:r>
            <a:r>
              <a:rPr lang="en-US" altLang="ko-KR">
                <a:latin typeface="+mn-ea"/>
              </a:rPr>
              <a:t>.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병렬 스트림을 사용할 경우 스레드의 수만 증가하고 동시성 작업으로 처리되기 때문에 좋지 못한 결과를 보여줍니다</a:t>
            </a:r>
            <a:r>
              <a:rPr lang="en-US" altLang="ko-KR">
                <a:latin typeface="+mn-ea"/>
              </a:rPr>
              <a:t>.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코어의 수가 많으면 많을수록 병렬 작업 처리 속도는 빨라집니다</a:t>
            </a:r>
            <a:r>
              <a:rPr lang="en-US" altLang="ko-KR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57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144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병렬 스트림</a:t>
            </a:r>
            <a:endParaRPr lang="en-US" altLang="ko-KR" sz="2000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work() </a:t>
            </a:r>
            <a:r>
              <a:rPr lang="ko-KR" altLang="en-US">
                <a:latin typeface="+mn-ea"/>
              </a:rPr>
              <a:t>메소드의 실행 시간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요소당 처리 시간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을 조정함으로써 순차 처리와 병렬 처리 중 어떤 것이 전체 요소를 빨리 처리하는지 </a:t>
            </a:r>
            <a:r>
              <a:rPr lang="ko-KR" altLang="en-US" smtClean="0">
                <a:latin typeface="+mn-ea"/>
              </a:rPr>
              <a:t>테스트</a:t>
            </a:r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1960" y="1829005"/>
            <a:ext cx="10191160" cy="4913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public class SequenceVsParallelExam {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work(int value)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try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Thread.sleep(100);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} catch (InterruptedException e)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e.printStackTrace();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long testSequencial(List&lt;Integer&gt; list)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long start = System.nanoTime();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list.stream().forEach((a) -&gt; work(a));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long end = System.nanoTime();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long runTime = end - start;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return runTime;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long testParallel(List&lt;Integer&gt; list)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long start = System.nanoTime();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list.stream().parallel().forEach((a) -&gt; work(a));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long end = System.nanoTime();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long runTime = end - start</a:t>
            </a:r>
            <a:r>
              <a:rPr lang="en-US" altLang="ko-KR" sz="1600" smtClean="0">
                <a:solidFill>
                  <a:schemeClr val="tx1"/>
                </a:solidFill>
              </a:rPr>
              <a:t>;        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145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병렬 스트림</a:t>
            </a:r>
            <a:endParaRPr lang="en-US" altLang="ko-KR" sz="2000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ArrayList</a:t>
            </a:r>
            <a:r>
              <a:rPr lang="ko-KR" altLang="en-US">
                <a:latin typeface="+mn-ea"/>
              </a:rPr>
              <a:t>인 경우와 </a:t>
            </a:r>
            <a:r>
              <a:rPr lang="en-US" altLang="ko-KR">
                <a:latin typeface="+mn-ea"/>
              </a:rPr>
              <a:t>LinkedList</a:t>
            </a:r>
            <a:r>
              <a:rPr lang="ko-KR" altLang="en-US">
                <a:latin typeface="+mn-ea"/>
              </a:rPr>
              <a:t>일 경우 대용량 데이터의 병렬 처리 성능을 테스트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70382" y="1552006"/>
            <a:ext cx="9582737" cy="519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public class ArrayListVsLinkedListExam </a:t>
            </a:r>
            <a:r>
              <a:rPr lang="en-US" altLang="ko-KR" sz="1600" smtClean="0">
                <a:solidFill>
                  <a:schemeClr val="tx1"/>
                </a:solidFill>
              </a:rPr>
              <a:t>{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work(int value)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public static long testParallel(List&lt;Integer&gt; list)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long start = System.nanoTime();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list.stream().parallel().forEach((a) -&gt; work(a));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long end = System.nanoTime();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long time = end - start</a:t>
            </a:r>
            <a:r>
              <a:rPr lang="en-US" altLang="ko-KR" sz="1600" smtClean="0">
                <a:solidFill>
                  <a:schemeClr val="tx1"/>
                </a:solidFill>
              </a:rPr>
              <a:t>;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return time;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List&lt;Integer&gt; arrayList = new ArrayList&lt;Integer&gt;();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List&lt;Integer&gt; linkedList = new LinkedList&lt;Integer</a:t>
            </a:r>
            <a:r>
              <a:rPr lang="en-US" altLang="ko-KR" sz="1600" smtClean="0">
                <a:solidFill>
                  <a:schemeClr val="tx1"/>
                </a:solidFill>
              </a:rPr>
              <a:t>&gt;();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for (int i = 0; i &lt; 1000000; i++)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arrayList.add(i);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linkedList.add(i);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</a:t>
            </a:r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long arrListListParallel = testParallel(arrayList);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long linkListListParallel = testParallel(linkedList</a:t>
            </a:r>
            <a:r>
              <a:rPr lang="en-US" altLang="ko-KR" sz="1600" smtClean="0">
                <a:solidFill>
                  <a:schemeClr val="tx1"/>
                </a:solidFill>
              </a:rPr>
              <a:t>);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arrListListParallel = testParallel(arrayList);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linkListListParallel = testParallel(linkedList</a:t>
            </a:r>
            <a:r>
              <a:rPr lang="en-US" altLang="ko-KR" sz="1600" smtClean="0">
                <a:solidFill>
                  <a:schemeClr val="tx1"/>
                </a:solidFill>
              </a:rPr>
              <a:t>); 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7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146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3387" y="1235413"/>
            <a:ext cx="108852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b="1" dirty="0" err="1" smtClean="0">
                <a:solidFill>
                  <a:srgbClr val="0070C0"/>
                </a:solidFill>
              </a:rPr>
              <a:t>Stream,forEach</a:t>
            </a:r>
            <a:r>
              <a:rPr lang="ko-KR" altLang="en-US" b="1" dirty="0" smtClean="0">
                <a:solidFill>
                  <a:srgbClr val="0070C0"/>
                </a:solidFill>
              </a:rPr>
              <a:t>의 장단점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장점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직관적인 프로그래밍을 도와준다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코딩라인을 많이 줄여준다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inner iteration</a:t>
            </a:r>
            <a:r>
              <a:rPr lang="ko-KR" altLang="en-US" dirty="0" smtClean="0"/>
              <a:t>으로 변이성을 줄여 실수를 방지한다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병렬 프로그래밍에 </a:t>
            </a:r>
            <a:r>
              <a:rPr lang="ko-KR" altLang="en-US" dirty="0" err="1" smtClean="0"/>
              <a:t>용이히다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단점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stream</a:t>
            </a:r>
            <a:r>
              <a:rPr lang="ko-KR" altLang="en-US" dirty="0" smtClean="0"/>
              <a:t>의  </a:t>
            </a:r>
            <a:r>
              <a:rPr lang="en-US" altLang="ko-KR" dirty="0" err="1" smtClean="0"/>
              <a:t>forEach</a:t>
            </a:r>
            <a:r>
              <a:rPr lang="ko-KR" altLang="en-US" dirty="0" smtClean="0"/>
              <a:t>는 동일한 로직의 </a:t>
            </a:r>
            <a:r>
              <a:rPr lang="en-US" altLang="ko-KR" dirty="0" smtClean="0"/>
              <a:t>for loop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10~20% </a:t>
            </a:r>
            <a:r>
              <a:rPr lang="ko-KR" altLang="en-US" dirty="0" smtClean="0"/>
              <a:t>느리다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primitive</a:t>
            </a:r>
            <a:r>
              <a:rPr lang="ko-KR" altLang="en-US" dirty="0" smtClean="0"/>
              <a:t>형태의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double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stream</a:t>
            </a:r>
            <a:r>
              <a:rPr lang="ko-KR" altLang="en-US" dirty="0" smtClean="0"/>
              <a:t>이 아직 훨씬느리다</a:t>
            </a:r>
            <a:r>
              <a:rPr lang="en-US" altLang="ko-KR" dirty="0" smtClean="0"/>
              <a:t>. (JDK8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나중에 </a:t>
            </a:r>
            <a:r>
              <a:rPr lang="ko-KR" altLang="en-US" dirty="0" err="1" smtClean="0"/>
              <a:t>개선될수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- Exception</a:t>
            </a:r>
            <a:r>
              <a:rPr lang="ko-KR" altLang="en-US" dirty="0" smtClean="0"/>
              <a:t>이 발생할때 </a:t>
            </a:r>
            <a:r>
              <a:rPr lang="en-US" altLang="ko-KR" dirty="0" err="1" smtClean="0"/>
              <a:t>callstack</a:t>
            </a:r>
            <a:r>
              <a:rPr lang="ko-KR" altLang="en-US" dirty="0" smtClean="0"/>
              <a:t>이 훨씬 많이 찍혀서 디버깅이 어렵다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때로 읽기가 더욱 어려워진다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147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960" y="1006813"/>
            <a:ext cx="10885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람다 아키텍처</a:t>
            </a:r>
            <a:endParaRPr lang="en-US" altLang="ko-KR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dirty="0" smtClean="0"/>
              <a:t> 실시간 분석을 지원하는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아키텍쳐</a:t>
            </a:r>
            <a:endParaRPr lang="ko-KR" altLang="en-US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dirty="0" smtClean="0"/>
              <a:t> 대량의 데이터를 실시간으로 분석하기 어려우니 </a:t>
            </a:r>
            <a:r>
              <a:rPr lang="en-US" altLang="ko-KR" dirty="0" smtClean="0"/>
              <a:t>batch</a:t>
            </a:r>
            <a:r>
              <a:rPr lang="ko-KR" altLang="en-US" dirty="0" smtClean="0"/>
              <a:t>로 미리 만든 데이터와 실시간 데이터를 혼합해서 사용하는 방식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444" y="2263772"/>
            <a:ext cx="7080538" cy="412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564582" y="2576945"/>
            <a:ext cx="41044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 데이터가 생성되면 데이터 저장소에 저장을 한다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 데이터는 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batch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로 일정주기마다 배치 </a:t>
            </a:r>
            <a:r>
              <a:rPr lang="ko-KR" alt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뷰를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 만들어 낸다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 동일한 데이터를 실시간 데이터 처릴 </a:t>
            </a:r>
            <a:r>
              <a:rPr lang="ko-KR" alt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통헤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real-time </a:t>
            </a:r>
            <a:r>
              <a:rPr lang="ko-KR" alt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뷰를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 만들다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두개를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 혼합해 분석을 빠르지만 실시간 데이터가 반영된 분석을 할 수 있다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148</a:t>
            </a:fld>
            <a:r>
              <a:rPr lang="en-US" smtClean="0"/>
              <a:t> -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1254" y="1401536"/>
            <a:ext cx="69246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95960" y="1006813"/>
            <a:ext cx="10885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람다 아키텍처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149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960" y="1006813"/>
            <a:ext cx="10885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람다 아키텍처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4122" y="1508300"/>
            <a:ext cx="915352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15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09104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Lambda 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Expressions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자바 코드가 매우 </a:t>
            </a:r>
            <a:r>
              <a:rPr lang="ko-KR" altLang="en-US" smtClean="0">
                <a:latin typeface="+mn-ea"/>
              </a:rPr>
              <a:t>간결해지고</a:t>
            </a: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컬렉션의 </a:t>
            </a:r>
            <a:r>
              <a:rPr lang="ko-KR" altLang="en-US">
                <a:latin typeface="+mn-ea"/>
              </a:rPr>
              <a:t>요소를 필터링하거나 매핑해서 원하는 결과를 쉽게 집계할 </a:t>
            </a:r>
            <a:r>
              <a:rPr lang="ko-KR" altLang="en-US" smtClean="0">
                <a:latin typeface="+mn-ea"/>
              </a:rPr>
              <a:t>수 있다</a:t>
            </a: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람다식 </a:t>
            </a:r>
            <a:r>
              <a:rPr lang="en-US" altLang="ko-KR">
                <a:latin typeface="+mn-ea"/>
              </a:rPr>
              <a:t>-&gt; </a:t>
            </a:r>
            <a:r>
              <a:rPr lang="ko-KR" altLang="en-US">
                <a:latin typeface="+mn-ea"/>
              </a:rPr>
              <a:t>매개 변수를 가진 코드 블록 </a:t>
            </a:r>
            <a:r>
              <a:rPr lang="en-US" altLang="ko-KR">
                <a:latin typeface="+mn-ea"/>
              </a:rPr>
              <a:t>-&gt; </a:t>
            </a:r>
            <a:r>
              <a:rPr lang="ko-KR" altLang="en-US">
                <a:latin typeface="+mn-ea"/>
              </a:rPr>
              <a:t>익명 구현 객체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"(</a:t>
            </a:r>
            <a:r>
              <a:rPr lang="ko-KR" altLang="en-US">
                <a:latin typeface="+mn-ea"/>
              </a:rPr>
              <a:t>매개변수</a:t>
            </a:r>
            <a:r>
              <a:rPr lang="en-US" altLang="ko-KR">
                <a:latin typeface="+mn-ea"/>
              </a:rPr>
              <a:t>)-&gt;{</a:t>
            </a:r>
            <a:r>
              <a:rPr lang="ko-KR" altLang="en-US">
                <a:latin typeface="+mn-ea"/>
              </a:rPr>
              <a:t>실행코드</a:t>
            </a:r>
            <a:r>
              <a:rPr lang="en-US" altLang="ko-KR">
                <a:latin typeface="+mn-ea"/>
              </a:rPr>
              <a:t>}" </a:t>
            </a:r>
            <a:r>
              <a:rPr lang="ko-KR" altLang="en-US">
                <a:latin typeface="+mn-ea"/>
              </a:rPr>
              <a:t>형태로 작성되는데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마치 함수 정의 형태를 띄고 있지만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런타임 시에는 인터페이스의 익명 구현 객체로 생성됩니다</a:t>
            </a:r>
            <a:r>
              <a:rPr lang="en-US" altLang="ko-KR" smtClean="0">
                <a:latin typeface="+mn-ea"/>
              </a:rPr>
              <a:t>.</a:t>
            </a:r>
            <a:r>
              <a:rPr lang="ko-KR" altLang="en-US" smtClean="0">
                <a:latin typeface="+mn-ea"/>
              </a:rPr>
              <a:t> </a:t>
            </a: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타입 매개변수</a:t>
            </a:r>
            <a:r>
              <a:rPr lang="en-US" altLang="ko-KR">
                <a:latin typeface="+mn-ea"/>
              </a:rPr>
              <a:t>, ...)</a:t>
            </a:r>
            <a:r>
              <a:rPr lang="ko-KR" altLang="en-US">
                <a:latin typeface="+mn-ea"/>
              </a:rPr>
              <a:t>는 오른쪽 중괄호 </a:t>
            </a:r>
            <a:r>
              <a:rPr lang="en-US" altLang="ko-KR">
                <a:latin typeface="+mn-ea"/>
              </a:rPr>
              <a:t>{ } </a:t>
            </a:r>
            <a:r>
              <a:rPr lang="ko-KR" altLang="en-US">
                <a:latin typeface="+mn-ea"/>
              </a:rPr>
              <a:t>블록을 실행하기 위해 필요한 값을 제공하는 역할을 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하나의 매개 변수만 있다면 괄호 </a:t>
            </a:r>
            <a:r>
              <a:rPr lang="en-US" altLang="ko-KR">
                <a:latin typeface="+mn-ea"/>
              </a:rPr>
              <a:t>( )</a:t>
            </a:r>
            <a:r>
              <a:rPr lang="ko-KR" altLang="en-US">
                <a:latin typeface="+mn-ea"/>
              </a:rPr>
              <a:t>를 생략할 수 있고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하나의 실행문만 있다면 중괄호 </a:t>
            </a:r>
            <a:r>
              <a:rPr lang="en-US" altLang="ko-KR">
                <a:latin typeface="+mn-ea"/>
              </a:rPr>
              <a:t>{}</a:t>
            </a:r>
            <a:r>
              <a:rPr lang="ko-KR" altLang="en-US">
                <a:latin typeface="+mn-ea"/>
              </a:rPr>
              <a:t>도 생략 가능합니다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매개 변수가 없다면 람다식에서 매개 변수 자리가 없어지므로 다음과 같이 빈 괄호 </a:t>
            </a:r>
            <a:r>
              <a:rPr lang="en-US" altLang="ko-KR">
                <a:latin typeface="+mn-ea"/>
              </a:rPr>
              <a:t>() </a:t>
            </a:r>
            <a:r>
              <a:rPr lang="ko-KR" altLang="en-US">
                <a:latin typeface="+mn-ea"/>
              </a:rPr>
              <a:t>를 반드시 사용해야 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람다식은 인터페이스 변수에 대입됩니다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모든 인터페이스를 람다식의 타겟 타입으로 사용할 수 없습니다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람다식이 하나의 메소드를 정의하기 때문에 두 개 이상의 추상 메소드가 선언된 인터페이스는 람다식을 이용해서 구현 객체를 생성할 수 없습니다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75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150</a:t>
            </a:fld>
            <a:r>
              <a:rPr lang="en-US" smtClean="0"/>
              <a:t> -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5574" y="1257614"/>
            <a:ext cx="76200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95960" y="1006813"/>
            <a:ext cx="10885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람다 아키텍처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151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960" y="1006813"/>
            <a:ext cx="108852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람다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아키텍쳐</a:t>
            </a:r>
            <a:r>
              <a:rPr lang="ko-KR" altLang="en-US" b="1" dirty="0" smtClean="0">
                <a:solidFill>
                  <a:srgbClr val="0070C0"/>
                </a:solidFill>
              </a:rPr>
              <a:t> 구성 </a:t>
            </a:r>
            <a:r>
              <a:rPr lang="en-US" altLang="ko-KR" b="1" dirty="0" smtClean="0">
                <a:solidFill>
                  <a:srgbClr val="0070C0"/>
                </a:solidFill>
              </a:rPr>
              <a:t>layer</a:t>
            </a:r>
            <a:endParaRPr lang="en-US" altLang="ko-KR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en-US" altLang="ko-KR" dirty="0" smtClean="0"/>
              <a:t>batch layer: raw </a:t>
            </a:r>
            <a:r>
              <a:rPr lang="ko-KR" altLang="en-US" dirty="0" smtClean="0"/>
              <a:t>데이터가 저장되어 있고</a:t>
            </a:r>
            <a:r>
              <a:rPr lang="en-US" altLang="ko-KR" dirty="0" smtClean="0"/>
              <a:t>, batch </a:t>
            </a:r>
            <a:r>
              <a:rPr lang="ko-KR" altLang="en-US" dirty="0" smtClean="0"/>
              <a:t>처리하여 배치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 배치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저장소에는 가공전의 원본 데이터를 모두 저장한다</a:t>
            </a:r>
            <a:r>
              <a:rPr lang="en-US" altLang="ko-KR" dirty="0" smtClean="0"/>
              <a:t>. </a:t>
            </a:r>
          </a:p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 데이터가 처리된 후에도 저장소에 데이터를 삭제 하지 않는다</a:t>
            </a:r>
            <a:r>
              <a:rPr lang="en-US" altLang="ko-KR" dirty="0" smtClean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 이렇게 원본 데이터를 저장함으로써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데이터가 잘못 계산되었거나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유실 </a:t>
            </a:r>
            <a:r>
              <a:rPr lang="ko-KR" altLang="en-US" dirty="0" err="1" smtClean="0"/>
              <a:t>되었을때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복구가 가능하고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데이터 분석에서 없었던 새로운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제공하고자 할 때 기존의 원본 데이터를 가지고 있음으로써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데이터에 대해서도 새로운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통계 분석이 가능하다</a:t>
            </a:r>
            <a:r>
              <a:rPr lang="en-US" altLang="ko-KR" dirty="0" smtClean="0"/>
              <a:t>. </a:t>
            </a:r>
          </a:p>
          <a:p>
            <a:pPr lvl="1">
              <a:buFont typeface="Wingdings" pitchFamily="2" charset="2"/>
              <a:buChar char="§"/>
            </a:pPr>
            <a:endParaRPr lang="ko-KR" alt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 serving layer: batch</a:t>
            </a:r>
            <a:r>
              <a:rPr lang="ko-KR" altLang="en-US" dirty="0" smtClean="0"/>
              <a:t>로 분석된 데이터가 저장되어 있고 </a:t>
            </a:r>
            <a:r>
              <a:rPr lang="en-US" altLang="ko-KR" dirty="0" smtClean="0"/>
              <a:t>batch </a:t>
            </a:r>
            <a:r>
              <a:rPr lang="ko-KR" altLang="en-US" dirty="0" smtClean="0"/>
              <a:t>외에는 쓰기가 안됨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 speed layer: </a:t>
            </a:r>
            <a:r>
              <a:rPr lang="ko-KR" altLang="en-US" dirty="0" smtClean="0"/>
              <a:t>실시간 데이터를 집계</a:t>
            </a:r>
            <a:endParaRPr lang="en-US" altLang="ko-KR" dirty="0" smtClean="0"/>
          </a:p>
          <a:p>
            <a:pPr lvl="1">
              <a:buFont typeface="Wingdings" pitchFamily="2" charset="2"/>
              <a:buChar char="§"/>
            </a:pPr>
            <a:endParaRPr lang="en-US" altLang="ko-KR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batch layer</a:t>
            </a:r>
            <a:r>
              <a:rPr lang="ko-KR" altLang="en-US" dirty="0" smtClean="0">
                <a:solidFill>
                  <a:srgbClr val="C00000"/>
                </a:solidFill>
              </a:rPr>
              <a:t>에서 만든 배치 뷰 데이터와 </a:t>
            </a:r>
            <a:r>
              <a:rPr lang="en-US" altLang="ko-KR" dirty="0" smtClean="0">
                <a:solidFill>
                  <a:srgbClr val="C00000"/>
                </a:solidFill>
              </a:rPr>
              <a:t>speed layer</a:t>
            </a:r>
            <a:r>
              <a:rPr lang="ko-KR" altLang="en-US" dirty="0" smtClean="0">
                <a:solidFill>
                  <a:srgbClr val="C00000"/>
                </a:solidFill>
              </a:rPr>
              <a:t>에서 만든 실시간 뷰의 데이터가 중복되지 않게 </a:t>
            </a:r>
            <a:r>
              <a:rPr lang="en-US" altLang="ko-KR" dirty="0" smtClean="0">
                <a:solidFill>
                  <a:srgbClr val="C00000"/>
                </a:solidFill>
              </a:rPr>
              <a:t>timestamp </a:t>
            </a:r>
            <a:r>
              <a:rPr lang="ko-KR" altLang="en-US" dirty="0" smtClean="0">
                <a:solidFill>
                  <a:srgbClr val="C00000"/>
                </a:solidFill>
              </a:rPr>
              <a:t>기반으로 관리하는 것이 중요하다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>
                <a:solidFill>
                  <a:srgbClr val="C00000"/>
                </a:solidFill>
              </a:rPr>
              <a:t>batch</a:t>
            </a:r>
            <a:r>
              <a:rPr lang="ko-KR" altLang="en-US" dirty="0" smtClean="0">
                <a:solidFill>
                  <a:srgbClr val="C00000"/>
                </a:solidFill>
              </a:rPr>
              <a:t>로 데이터가 만들진 후에 실시간 </a:t>
            </a:r>
            <a:r>
              <a:rPr lang="ko-KR" altLang="en-US" dirty="0" err="1" smtClean="0">
                <a:solidFill>
                  <a:srgbClr val="C00000"/>
                </a:solidFill>
              </a:rPr>
              <a:t>뷰의</a:t>
            </a:r>
            <a:r>
              <a:rPr lang="ko-KR" altLang="en-US" dirty="0" smtClean="0">
                <a:solidFill>
                  <a:srgbClr val="C00000"/>
                </a:solidFill>
              </a:rPr>
              <a:t> 데이터를 주기적으로 지워주어야 한다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152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960" y="1006813"/>
            <a:ext cx="10885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람다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아키텍쳐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layer</a:t>
            </a:r>
            <a:r>
              <a:rPr lang="ko-KR" altLang="en-US" b="1" dirty="0" smtClean="0">
                <a:solidFill>
                  <a:srgbClr val="0070C0"/>
                </a:solidFill>
              </a:rPr>
              <a:t>에 사용되는 솔루션 예</a:t>
            </a:r>
            <a:endParaRPr lang="en-US" altLang="ko-KR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en-US" altLang="ko-KR" dirty="0" smtClean="0"/>
              <a:t>batch layer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/HDFS, MR</a:t>
            </a:r>
            <a:r>
              <a:rPr lang="ko-KR" altLang="en-US" dirty="0" smtClean="0"/>
              <a:t>은 데이터를 저장하고 </a:t>
            </a:r>
            <a:r>
              <a:rPr lang="en-US" altLang="ko-KR" dirty="0" err="1" smtClean="0"/>
              <a:t>mapReduce</a:t>
            </a:r>
            <a:r>
              <a:rPr lang="ko-KR" altLang="en-US" dirty="0" smtClean="0"/>
              <a:t>로 데이터를 분석한다</a:t>
            </a:r>
            <a:r>
              <a:rPr lang="en-US" altLang="ko-KR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 serving layer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HBase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mapReduce</a:t>
            </a:r>
            <a:r>
              <a:rPr lang="ko-KR" altLang="en-US" dirty="0" smtClean="0"/>
              <a:t>로 분석한 데이터를 저장하는 </a:t>
            </a:r>
            <a:r>
              <a:rPr lang="en-US" altLang="ko-KR" dirty="0" err="1" smtClean="0"/>
              <a:t>NoSql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 speed layer</a:t>
            </a:r>
            <a:r>
              <a:rPr lang="ko-KR" altLang="en-US" dirty="0" smtClean="0"/>
              <a:t>는 스트리밍 데이터를 처리하는 </a:t>
            </a:r>
            <a:r>
              <a:rPr lang="en-US" altLang="ko-KR" dirty="0" smtClean="0"/>
              <a:t>storm, memory</a:t>
            </a:r>
            <a:r>
              <a:rPr lang="ko-KR" altLang="en-US" dirty="0" smtClean="0"/>
              <a:t>기반의 </a:t>
            </a:r>
            <a:r>
              <a:rPr lang="en-US" altLang="ko-KR" dirty="0" err="1" smtClean="0"/>
              <a:t>redis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빠른 데이터 처리가 필요</a:t>
            </a:r>
            <a:r>
              <a:rPr lang="en-US" altLang="ko-KR" dirty="0" smtClean="0"/>
              <a:t>) </a:t>
            </a:r>
          </a:p>
          <a:p>
            <a:pPr lvl="1">
              <a:buFont typeface="Wingdings" pitchFamily="2" charset="2"/>
              <a:buChar char="§"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4757" y="2415453"/>
            <a:ext cx="88582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79318" y="5725391"/>
            <a:ext cx="1033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람다 </a:t>
            </a:r>
            <a:r>
              <a:rPr lang="ko-KR" altLang="en-US" dirty="0" err="1" smtClean="0">
                <a:solidFill>
                  <a:srgbClr val="C00000"/>
                </a:solidFill>
              </a:rPr>
              <a:t>아키텍쳐는</a:t>
            </a:r>
            <a:r>
              <a:rPr lang="ko-KR" altLang="en-US" dirty="0" smtClean="0">
                <a:solidFill>
                  <a:srgbClr val="C00000"/>
                </a:solidFill>
              </a:rPr>
              <a:t> 데이터를 처리하는 구조를 설명하기 때문에 각각 </a:t>
            </a:r>
            <a:r>
              <a:rPr lang="ko-KR" altLang="en-US" dirty="0" err="1" smtClean="0">
                <a:solidFill>
                  <a:srgbClr val="C00000"/>
                </a:solidFill>
              </a:rPr>
              <a:t>레이어별</a:t>
            </a:r>
            <a:r>
              <a:rPr lang="ko-KR" altLang="en-US" dirty="0" smtClean="0">
                <a:solidFill>
                  <a:srgbClr val="C00000"/>
                </a:solidFill>
              </a:rPr>
              <a:t> 사용 시스템에 대한 정답이 있지 않다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153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960" y="1006813"/>
            <a:ext cx="10885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rgbClr val="0070C0"/>
                </a:solidFill>
              </a:rPr>
              <a:t>  </a:t>
            </a:r>
            <a:r>
              <a:rPr lang="ko-KR" altLang="en-US" b="1" dirty="0" smtClean="0">
                <a:solidFill>
                  <a:srgbClr val="0070C0"/>
                </a:solidFill>
              </a:rPr>
              <a:t>람다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아키텍쳐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batch layer Component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175" y="1419380"/>
            <a:ext cx="8466469" cy="501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154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960" y="1006813"/>
            <a:ext cx="10885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rgbClr val="0070C0"/>
                </a:solidFill>
              </a:rPr>
              <a:t>  </a:t>
            </a:r>
            <a:r>
              <a:rPr lang="ko-KR" altLang="en-US" b="1" dirty="0" smtClean="0">
                <a:solidFill>
                  <a:srgbClr val="0070C0"/>
                </a:solidFill>
              </a:rPr>
              <a:t>람다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아키텍쳐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serving layer Component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3222" y="1436915"/>
            <a:ext cx="10125075" cy="2542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1756" y="4126816"/>
            <a:ext cx="7031857" cy="248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155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960" y="1006813"/>
            <a:ext cx="10885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rgbClr val="0070C0"/>
                </a:solidFill>
              </a:rPr>
              <a:t>  </a:t>
            </a:r>
            <a:r>
              <a:rPr lang="ko-KR" altLang="en-US" b="1" dirty="0" smtClean="0">
                <a:solidFill>
                  <a:srgbClr val="0070C0"/>
                </a:solidFill>
              </a:rPr>
              <a:t>람다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아키텍쳐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speed layer Component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2729" y="1508247"/>
            <a:ext cx="10144125" cy="278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2677" y="4389874"/>
            <a:ext cx="55435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156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960" y="1006813"/>
            <a:ext cx="10885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rgbClr val="0070C0"/>
                </a:solidFill>
              </a:rPr>
              <a:t>  </a:t>
            </a:r>
            <a:r>
              <a:rPr lang="ko-KR" altLang="en-US" b="1" dirty="0" smtClean="0">
                <a:solidFill>
                  <a:srgbClr val="0070C0"/>
                </a:solidFill>
              </a:rPr>
              <a:t>람다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아키텍쳐</a:t>
            </a:r>
            <a:r>
              <a:rPr lang="ko-KR" altLang="en-US" b="1" dirty="0" smtClean="0">
                <a:solidFill>
                  <a:srgbClr val="0070C0"/>
                </a:solidFill>
              </a:rPr>
              <a:t> 기반 데이터 분석 모델 </a:t>
            </a:r>
            <a:endParaRPr lang="en-US" altLang="ko-KR" dirty="0" smtClean="0"/>
          </a:p>
          <a:p>
            <a:pPr lvl="1">
              <a:buFont typeface="Wingdings" pitchFamily="2" charset="2"/>
              <a:buChar char="§"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3178" y="1659233"/>
            <a:ext cx="914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16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09104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함수적 인터페이스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(@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FunctionalInterface)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하나의 추상 메소드가 선언된 인터페이스만이 람다식의 타겟 타입이 될 수 있다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@FunctionalInterface </a:t>
            </a:r>
            <a:r>
              <a:rPr lang="ko-KR" altLang="en-US">
                <a:latin typeface="+mn-ea"/>
              </a:rPr>
              <a:t>어노테이션 </a:t>
            </a:r>
            <a:r>
              <a:rPr lang="en-US" altLang="ko-KR">
                <a:latin typeface="+mn-ea"/>
              </a:rPr>
              <a:t>- </a:t>
            </a:r>
            <a:r>
              <a:rPr lang="ko-KR" altLang="en-US">
                <a:latin typeface="+mn-ea"/>
              </a:rPr>
              <a:t>함수적 인터페이스를 작성할 때 두 개 이상의 추상 메소드가 선언되지 않도록 컴파일러가 체킹해주는 </a:t>
            </a:r>
            <a:r>
              <a:rPr lang="ko-KR" altLang="en-US" smtClean="0">
                <a:latin typeface="+mn-ea"/>
              </a:rPr>
              <a:t>기능</a:t>
            </a: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@FunctionalInterface </a:t>
            </a:r>
            <a:r>
              <a:rPr lang="ko-KR" altLang="en-US">
                <a:latin typeface="+mn-ea"/>
              </a:rPr>
              <a:t>어노테이션은 선택사항입니다</a:t>
            </a:r>
            <a:endParaRPr lang="en-US" altLang="ko-KR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60374" y="2625873"/>
            <a:ext cx="6176721" cy="1439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@</a:t>
            </a:r>
            <a:r>
              <a:rPr lang="en-US" altLang="ko-KR" sz="1600" dirty="0" err="1">
                <a:solidFill>
                  <a:schemeClr val="tx1"/>
                </a:solidFill>
              </a:rPr>
              <a:t>FunctionalInterface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public interface </a:t>
            </a:r>
            <a:r>
              <a:rPr lang="en-US" altLang="ko-KR" sz="1600" dirty="0" err="1">
                <a:solidFill>
                  <a:schemeClr val="tx1"/>
                </a:solidFill>
              </a:rPr>
              <a:t>MyFunctionalInterface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void method();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void </a:t>
            </a:r>
            <a:r>
              <a:rPr lang="en-US" altLang="ko-KR" sz="1600" dirty="0" err="1">
                <a:solidFill>
                  <a:schemeClr val="tx1"/>
                </a:solidFill>
              </a:rPr>
              <a:t>otherMethod</a:t>
            </a:r>
            <a:r>
              <a:rPr lang="en-US" altLang="ko-KR" sz="1600" dirty="0">
                <a:solidFill>
                  <a:schemeClr val="tx1"/>
                </a:solidFill>
              </a:rPr>
              <a:t>(); </a:t>
            </a:r>
            <a:r>
              <a:rPr lang="en-US" altLang="ko-KR" sz="1600" dirty="0">
                <a:solidFill>
                  <a:srgbClr val="C00000"/>
                </a:solidFill>
              </a:rPr>
              <a:t>// Compile Error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17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0910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매개 변수와 리턴값이 없는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람다식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6262" y="1637881"/>
            <a:ext cx="4243005" cy="1289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@</a:t>
            </a:r>
            <a:r>
              <a:rPr lang="en-US" altLang="ko-KR" sz="1600" dirty="0" err="1">
                <a:solidFill>
                  <a:schemeClr val="tx1"/>
                </a:solidFill>
              </a:rPr>
              <a:t>FunctionalInterface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public interface </a:t>
            </a:r>
            <a:r>
              <a:rPr lang="en-US" altLang="ko-KR" sz="1600" dirty="0" err="1">
                <a:solidFill>
                  <a:schemeClr val="tx1"/>
                </a:solidFill>
              </a:rPr>
              <a:t>MyFunctionalInterface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void method</a:t>
            </a:r>
            <a:r>
              <a:rPr lang="en-US" altLang="ko-K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29417" y="1637882"/>
            <a:ext cx="6176721" cy="4139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MyFunctionalInterfaceExam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{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MyFunctionalInterface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fi</a:t>
            </a:r>
            <a:r>
              <a:rPr lang="en-US" altLang="ko-KR" sz="1600" dirty="0" smtClean="0">
                <a:solidFill>
                  <a:schemeClr val="tx1"/>
                </a:solidFill>
              </a:rPr>
              <a:t>;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rgbClr val="C00000"/>
                </a:solidFill>
              </a:rPr>
              <a:t>fi</a:t>
            </a:r>
            <a:r>
              <a:rPr lang="en-US" altLang="ko-KR" sz="1600" dirty="0">
                <a:solidFill>
                  <a:srgbClr val="C00000"/>
                </a:solidFill>
              </a:rPr>
              <a:t> = () -&gt; </a:t>
            </a:r>
            <a:r>
              <a:rPr lang="en-US" altLang="ko-KR" sz="1600" dirty="0" smtClean="0">
                <a:solidFill>
                  <a:srgbClr val="C00000"/>
                </a:solidFill>
              </a:rPr>
              <a:t>{    //</a:t>
            </a:r>
            <a:r>
              <a:rPr lang="ko-KR" altLang="en-US" sz="1600" dirty="0">
                <a:solidFill>
                  <a:srgbClr val="C00000"/>
                </a:solidFill>
              </a:rPr>
              <a:t>인터페이스를 </a:t>
            </a:r>
            <a:r>
              <a:rPr lang="ko-KR" altLang="en-US" sz="1600" dirty="0" err="1">
                <a:solidFill>
                  <a:srgbClr val="C00000"/>
                </a:solidFill>
              </a:rPr>
              <a:t>타켓</a:t>
            </a:r>
            <a:r>
              <a:rPr lang="ko-KR" altLang="en-US" sz="1600" dirty="0">
                <a:solidFill>
                  <a:srgbClr val="C00000"/>
                </a:solidFill>
              </a:rPr>
              <a:t> 타입으로 갖는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람다식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String </a:t>
            </a:r>
            <a:r>
              <a:rPr lang="en-US" altLang="ko-KR" sz="1600" dirty="0" err="1">
                <a:solidFill>
                  <a:srgbClr val="C00000"/>
                </a:solidFill>
              </a:rPr>
              <a:t>str</a:t>
            </a:r>
            <a:r>
              <a:rPr lang="en-US" altLang="ko-KR" sz="1600" dirty="0">
                <a:solidFill>
                  <a:srgbClr val="C00000"/>
                </a:solidFill>
              </a:rPr>
              <a:t> = "method call1";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</a:t>
            </a:r>
            <a:r>
              <a:rPr lang="en-US" altLang="ko-KR" sz="1600" dirty="0" err="1">
                <a:solidFill>
                  <a:srgbClr val="C00000"/>
                </a:solidFill>
              </a:rPr>
              <a:t>System.out.println</a:t>
            </a:r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</a:rPr>
              <a:t>str</a:t>
            </a:r>
            <a:r>
              <a:rPr lang="en-US" altLang="ko-KR" sz="1600" dirty="0">
                <a:solidFill>
                  <a:srgbClr val="C00000"/>
                </a:solidFill>
              </a:rPr>
              <a:t>);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</a:rPr>
              <a:t>}; 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rgbClr val="C00000"/>
                </a:solidFill>
              </a:rPr>
              <a:t>fi.method</a:t>
            </a:r>
            <a:r>
              <a:rPr lang="en-US" altLang="ko-KR" sz="1600" dirty="0" smtClean="0">
                <a:solidFill>
                  <a:srgbClr val="C00000"/>
                </a:solidFill>
              </a:rPr>
              <a:t>();                 </a:t>
            </a:r>
            <a:r>
              <a:rPr lang="en-US" altLang="ko-KR" sz="1600" dirty="0">
                <a:solidFill>
                  <a:srgbClr val="C00000"/>
                </a:solidFill>
              </a:rPr>
              <a:t>//</a:t>
            </a:r>
            <a:r>
              <a:rPr lang="ko-KR" altLang="en-US" sz="1600" dirty="0" err="1">
                <a:solidFill>
                  <a:srgbClr val="C00000"/>
                </a:solidFill>
              </a:rPr>
              <a:t>람다식</a:t>
            </a:r>
            <a:r>
              <a:rPr lang="ko-KR" altLang="en-US" sz="1600" dirty="0">
                <a:solidFill>
                  <a:srgbClr val="C00000"/>
                </a:solidFill>
              </a:rPr>
              <a:t> 호출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fi</a:t>
            </a:r>
            <a:r>
              <a:rPr lang="en-US" altLang="ko-KR" sz="1600" dirty="0">
                <a:solidFill>
                  <a:schemeClr val="tx1"/>
                </a:solidFill>
              </a:rPr>
              <a:t> = () -&gt; </a:t>
            </a:r>
            <a:r>
              <a:rPr lang="en-US" altLang="ko-KR" sz="1600" dirty="0" smtClean="0">
                <a:solidFill>
                  <a:schemeClr val="tx1"/>
                </a:solidFill>
              </a:rPr>
              <a:t>{  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("method call2");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</a:rPr>
              <a:t>};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fi.method</a:t>
            </a:r>
            <a:r>
              <a:rPr lang="en-US" altLang="ko-KR" sz="1600" dirty="0" smtClean="0">
                <a:solidFill>
                  <a:schemeClr val="tx1"/>
                </a:solidFill>
              </a:rPr>
              <a:t>();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fi</a:t>
            </a:r>
            <a:r>
              <a:rPr lang="en-US" altLang="ko-KR" sz="1600" dirty="0">
                <a:solidFill>
                  <a:schemeClr val="tx1"/>
                </a:solidFill>
              </a:rPr>
              <a:t> = () -&gt;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("method call3");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fi.method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</a:rPr>
              <a:t>}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09104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매개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변수가 있는 람다식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7084" y="1575356"/>
            <a:ext cx="4243005" cy="1439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@</a:t>
            </a:r>
            <a:r>
              <a:rPr lang="en-US" altLang="ko-KR" sz="1600" dirty="0" err="1">
                <a:solidFill>
                  <a:schemeClr val="tx1"/>
                </a:solidFill>
              </a:rPr>
              <a:t>FunctionalInterface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public interface MyFunctionalInterface2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void method(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x);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39465" y="1575356"/>
            <a:ext cx="6176721" cy="3938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public class MyFunctionalInterfaceExam2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MyFunctionalInterface2 </a:t>
            </a:r>
            <a:r>
              <a:rPr lang="en-US" altLang="ko-KR" sz="1600" dirty="0" err="1">
                <a:solidFill>
                  <a:schemeClr val="tx1"/>
                </a:solidFill>
              </a:rPr>
              <a:t>fi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fi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>
                <a:solidFill>
                  <a:srgbClr val="C00000"/>
                </a:solidFill>
              </a:rPr>
              <a:t>(x) -&gt; {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</a:t>
            </a:r>
            <a:r>
              <a:rPr lang="en-US" altLang="ko-KR" sz="1600" dirty="0" err="1">
                <a:solidFill>
                  <a:srgbClr val="C00000"/>
                </a:solidFill>
              </a:rPr>
              <a:t>int</a:t>
            </a:r>
            <a:r>
              <a:rPr lang="en-US" altLang="ko-KR" sz="1600" dirty="0">
                <a:solidFill>
                  <a:srgbClr val="C00000"/>
                </a:solidFill>
              </a:rPr>
              <a:t> result = x * 5;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</a:t>
            </a:r>
            <a:r>
              <a:rPr lang="en-US" altLang="ko-KR" sz="1600" dirty="0" err="1">
                <a:solidFill>
                  <a:srgbClr val="C00000"/>
                </a:solidFill>
              </a:rPr>
              <a:t>System.out.println</a:t>
            </a:r>
            <a:r>
              <a:rPr lang="en-US" altLang="ko-KR" sz="1600" dirty="0">
                <a:solidFill>
                  <a:srgbClr val="C00000"/>
                </a:solidFill>
              </a:rPr>
              <a:t>(result);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}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fi.method</a:t>
            </a:r>
            <a:r>
              <a:rPr lang="en-US" altLang="ko-KR" sz="1600" dirty="0">
                <a:solidFill>
                  <a:schemeClr val="tx1"/>
                </a:solidFill>
              </a:rPr>
              <a:t>(2);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fi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>
                <a:solidFill>
                  <a:srgbClr val="C00000"/>
                </a:solidFill>
              </a:rPr>
              <a:t>x -&gt; </a:t>
            </a:r>
            <a:r>
              <a:rPr lang="en-US" altLang="ko-KR" sz="1600" dirty="0" err="1">
                <a:solidFill>
                  <a:srgbClr val="C00000"/>
                </a:solidFill>
              </a:rPr>
              <a:t>System.out.println</a:t>
            </a:r>
            <a:r>
              <a:rPr lang="en-US" altLang="ko-KR" sz="1600" dirty="0">
                <a:solidFill>
                  <a:srgbClr val="C00000"/>
                </a:solidFill>
              </a:rPr>
              <a:t>(x * 5);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fi.method</a:t>
            </a:r>
            <a:r>
              <a:rPr lang="en-US" altLang="ko-KR" sz="1600" dirty="0">
                <a:solidFill>
                  <a:schemeClr val="tx1"/>
                </a:solidFill>
              </a:rPr>
              <a:t>(2);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19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09104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리턴값이 있는 람다식 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1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7084" y="1575356"/>
            <a:ext cx="4243005" cy="1439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@</a:t>
            </a:r>
            <a:r>
              <a:rPr lang="en-US" altLang="ko-KR" sz="1600" dirty="0" err="1">
                <a:solidFill>
                  <a:schemeClr val="tx1"/>
                </a:solidFill>
              </a:rPr>
              <a:t>FunctionalInterface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public interface MyFunctionalInterface3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method(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x,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y);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4" y="3269418"/>
            <a:ext cx="8715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43850"/>
            <a:ext cx="7023830" cy="332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6088" lvl="0" indent="-446088" defTabSz="457200" eaLnBrk="0" fontAlgn="base" latinLnBrk="0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Session 1</a:t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>
                <a:solidFill>
                  <a:schemeClr val="dk1"/>
                </a:solidFill>
                <a:latin typeface="+mn-ea"/>
              </a:rPr>
              <a:t>Functional </a:t>
            </a:r>
            <a:r>
              <a:rPr lang="en-US" altLang="ko-KR" sz="3200" b="1" smtClean="0">
                <a:solidFill>
                  <a:schemeClr val="dk1"/>
                </a:solidFill>
                <a:latin typeface="+mn-ea"/>
              </a:rPr>
              <a:t>Programming</a:t>
            </a:r>
            <a:r>
              <a:rPr lang="ko-KR" altLang="en-US" sz="3200" b="1" smtClean="0">
                <a:solidFill>
                  <a:schemeClr val="dk1"/>
                </a:solidFill>
                <a:latin typeface="+mn-ea"/>
              </a:rPr>
              <a:t> </a:t>
            </a:r>
            <a:r>
              <a:rPr lang="ko-KR" altLang="en-US" sz="3200" b="1">
                <a:solidFill>
                  <a:schemeClr val="dk1"/>
                </a:solidFill>
                <a:latin typeface="+mn-ea"/>
              </a:rPr>
              <a:t>이해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1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20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09104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리턴값이 있는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람다식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7085" y="1575357"/>
            <a:ext cx="4880186" cy="4473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600" dirty="0">
                <a:solidFill>
                  <a:schemeClr val="tx1"/>
                </a:solidFill>
              </a:rPr>
              <a:t>class MyFunctionalInterfaceExam3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MyFunctionalInterface3 </a:t>
            </a:r>
            <a:r>
              <a:rPr lang="en-US" altLang="ko-KR" sz="1600" dirty="0" err="1">
                <a:solidFill>
                  <a:schemeClr val="tx1"/>
                </a:solidFill>
              </a:rPr>
              <a:t>fi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fi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= (x, y) -&gt; {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</a:t>
            </a:r>
            <a:r>
              <a:rPr lang="en-US" altLang="ko-KR" sz="1600" dirty="0" err="1">
                <a:solidFill>
                  <a:srgbClr val="C00000"/>
                </a:solidFill>
              </a:rPr>
              <a:t>int</a:t>
            </a:r>
            <a:r>
              <a:rPr lang="en-US" altLang="ko-KR" sz="1600" dirty="0">
                <a:solidFill>
                  <a:srgbClr val="C00000"/>
                </a:solidFill>
              </a:rPr>
              <a:t> result = x + y;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return result;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};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fi.method</a:t>
            </a:r>
            <a:r>
              <a:rPr lang="en-US" altLang="ko-KR" sz="1600" dirty="0">
                <a:solidFill>
                  <a:schemeClr val="tx1"/>
                </a:solidFill>
              </a:rPr>
              <a:t>(2, 5));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fi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= (x, y) -&gt; {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return x + y;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};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fi.method</a:t>
            </a:r>
            <a:r>
              <a:rPr lang="en-US" altLang="ko-KR" sz="1600" dirty="0">
                <a:solidFill>
                  <a:schemeClr val="tx1"/>
                </a:solidFill>
              </a:rPr>
              <a:t>(2, 5</a:t>
            </a:r>
            <a:r>
              <a:rPr lang="en-US" altLang="ko-KR" sz="1600" dirty="0" smtClean="0">
                <a:solidFill>
                  <a:schemeClr val="tx1"/>
                </a:solidFill>
              </a:rPr>
              <a:t>));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44048" y="1575356"/>
            <a:ext cx="4880186" cy="31373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chemeClr val="tx1"/>
                </a:solidFill>
              </a:rPr>
              <a:t>fi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>
                <a:solidFill>
                  <a:srgbClr val="C00000"/>
                </a:solidFill>
              </a:rPr>
              <a:t>(x, y) -&gt; x + y;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fi.method</a:t>
            </a:r>
            <a:r>
              <a:rPr lang="en-US" altLang="ko-KR" sz="1600" dirty="0">
                <a:solidFill>
                  <a:schemeClr val="tx1"/>
                </a:solidFill>
              </a:rPr>
              <a:t>(2, 5));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fi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>
                <a:solidFill>
                  <a:srgbClr val="C00000"/>
                </a:solidFill>
              </a:rPr>
              <a:t>(x, y) -&gt; sum(x, y);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fi.method</a:t>
            </a:r>
            <a:r>
              <a:rPr lang="en-US" altLang="ko-KR" sz="1600" dirty="0">
                <a:solidFill>
                  <a:schemeClr val="tx1"/>
                </a:solidFill>
              </a:rPr>
              <a:t>(2, 5));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static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sum(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x,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y)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return x + y;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8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21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09104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리턴값이 있는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람다식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7085" y="1575357"/>
            <a:ext cx="4880186" cy="4473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package lambda;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public class MyFunctionalInterfaceExam3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MyFunctionalInterface3 fi;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fi = (x, y) -&gt;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int result = x + y;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return result;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};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System.out.println(fi.method(2, 5));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fi = (x, y) -&gt;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return x + y;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};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System.out.println(fi.method(2, 5</a:t>
            </a:r>
            <a:r>
              <a:rPr lang="en-US" altLang="ko-KR" sz="1600" smtClean="0">
                <a:solidFill>
                  <a:schemeClr val="tx1"/>
                </a:solidFill>
              </a:rPr>
              <a:t>));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44048" y="1575356"/>
            <a:ext cx="4880186" cy="31373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       </a:t>
            </a:r>
            <a:r>
              <a:rPr lang="en-US" altLang="ko-KR" sz="1600">
                <a:solidFill>
                  <a:schemeClr val="tx1"/>
                </a:solidFill>
              </a:rPr>
              <a:t>fi = (x, y) -&gt; x + y;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System.out.println(fi.method(2, 5));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fi = (x, y) -&gt; sum(x, y);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System.out.println(fi.method(2, 5));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int sum(int x, int y)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return x + y;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9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22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09104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클래스 멤버와 로컬 변수 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사용 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1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+mn-ea"/>
              </a:rPr>
              <a:t>람다식의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실행 블록에는 클래스의 멤버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필드와 </a:t>
            </a:r>
            <a:r>
              <a:rPr lang="ko-KR" altLang="en-US" dirty="0" err="1">
                <a:latin typeface="+mn-ea"/>
              </a:rPr>
              <a:t>메소드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및 로컬 변수를 사용할 수 있습니다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클래스의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멤버는 제약 사항 없이 사용 가능하지만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로컬 변수는 제약 사항이 따릅니다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익명 객체 내부에서 </a:t>
            </a:r>
            <a:r>
              <a:rPr lang="en-US" altLang="ko-KR" dirty="0">
                <a:latin typeface="+mn-ea"/>
              </a:rPr>
              <a:t>this</a:t>
            </a:r>
            <a:r>
              <a:rPr lang="ko-KR" altLang="en-US" dirty="0">
                <a:latin typeface="+mn-ea"/>
              </a:rPr>
              <a:t>는 익명 객체의 참조이지만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solidFill>
                  <a:srgbClr val="C00000"/>
                </a:solidFill>
                <a:latin typeface="+mn-ea"/>
              </a:rPr>
              <a:t>람다식에서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this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는 </a:t>
            </a:r>
            <a:r>
              <a:rPr lang="ko-KR" altLang="en-US" dirty="0">
                <a:latin typeface="+mn-ea"/>
              </a:rPr>
              <a:t>내부적으로 생성되는 익명 객체의 참조가 아니라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람다식을 실행한 객체의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참조 </a:t>
            </a:r>
            <a:r>
              <a:rPr lang="ko-KR" altLang="en-US" dirty="0" smtClean="0">
                <a:latin typeface="+mn-ea"/>
              </a:rPr>
              <a:t>입니다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35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23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0910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클래스 멤버와 로컬 변수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사용 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2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30994" y="1346479"/>
            <a:ext cx="8132136" cy="4300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UsingThis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outterField</a:t>
            </a:r>
            <a:r>
              <a:rPr lang="en-US" altLang="ko-KR" sz="1600" dirty="0">
                <a:solidFill>
                  <a:schemeClr val="tx1"/>
                </a:solidFill>
              </a:rPr>
              <a:t> = 10</a:t>
            </a:r>
            <a:r>
              <a:rPr lang="en-US" altLang="ko-KR" sz="1600" dirty="0" smtClean="0">
                <a:solidFill>
                  <a:schemeClr val="tx1"/>
                </a:solidFill>
              </a:rPr>
              <a:t>;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class Inner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innerField</a:t>
            </a:r>
            <a:r>
              <a:rPr lang="en-US" altLang="ko-KR" sz="1600" dirty="0">
                <a:solidFill>
                  <a:schemeClr val="tx1"/>
                </a:solidFill>
              </a:rPr>
              <a:t> = 20</a:t>
            </a:r>
            <a:r>
              <a:rPr lang="en-US" altLang="ko-KR" sz="1600" dirty="0" smtClean="0">
                <a:solidFill>
                  <a:schemeClr val="tx1"/>
                </a:solidFill>
              </a:rPr>
              <a:t>;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void method()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MyFunctionalInterface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fi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>
                <a:solidFill>
                  <a:srgbClr val="C00000"/>
                </a:solidFill>
              </a:rPr>
              <a:t>() -&gt; {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    </a:t>
            </a:r>
            <a:r>
              <a:rPr lang="en-US" altLang="ko-KR" sz="1600" dirty="0" err="1">
                <a:solidFill>
                  <a:srgbClr val="C00000"/>
                </a:solidFill>
              </a:rPr>
              <a:t>System.out.println</a:t>
            </a:r>
            <a:r>
              <a:rPr lang="en-US" altLang="ko-KR" sz="1600" dirty="0">
                <a:solidFill>
                  <a:srgbClr val="C00000"/>
                </a:solidFill>
              </a:rPr>
              <a:t>("</a:t>
            </a:r>
            <a:r>
              <a:rPr lang="en-US" altLang="ko-KR" sz="1600" dirty="0" err="1">
                <a:solidFill>
                  <a:srgbClr val="C00000"/>
                </a:solidFill>
              </a:rPr>
              <a:t>Outter</a:t>
            </a:r>
            <a:r>
              <a:rPr lang="en-US" altLang="ko-KR" sz="1600" dirty="0">
                <a:solidFill>
                  <a:srgbClr val="C00000"/>
                </a:solidFill>
              </a:rPr>
              <a:t> Field: " + </a:t>
            </a:r>
            <a:r>
              <a:rPr lang="en-US" altLang="ko-KR" sz="1600" dirty="0" err="1">
                <a:solidFill>
                  <a:srgbClr val="C00000"/>
                </a:solidFill>
              </a:rPr>
              <a:t>outterField</a:t>
            </a:r>
            <a:r>
              <a:rPr lang="en-US" altLang="ko-KR" sz="1600" dirty="0">
                <a:solidFill>
                  <a:srgbClr val="C00000"/>
                </a:solidFill>
              </a:rPr>
              <a:t>);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    </a:t>
            </a:r>
            <a:r>
              <a:rPr lang="en-US" altLang="ko-KR" sz="1600" dirty="0" err="1">
                <a:solidFill>
                  <a:srgbClr val="C00000"/>
                </a:solidFill>
              </a:rPr>
              <a:t>System.out.println</a:t>
            </a:r>
            <a:r>
              <a:rPr lang="en-US" altLang="ko-KR" sz="1600" dirty="0">
                <a:solidFill>
                  <a:srgbClr val="C00000"/>
                </a:solidFill>
              </a:rPr>
              <a:t>("</a:t>
            </a:r>
            <a:r>
              <a:rPr lang="en-US" altLang="ko-KR" sz="1600" dirty="0" err="1">
                <a:solidFill>
                  <a:srgbClr val="C00000"/>
                </a:solidFill>
              </a:rPr>
              <a:t>Outter</a:t>
            </a:r>
            <a:r>
              <a:rPr lang="en-US" altLang="ko-KR" sz="1600" dirty="0">
                <a:solidFill>
                  <a:srgbClr val="C00000"/>
                </a:solidFill>
              </a:rPr>
              <a:t> Field: " + </a:t>
            </a:r>
            <a:r>
              <a:rPr lang="en-US" altLang="ko-KR" sz="1600" dirty="0" err="1">
                <a:solidFill>
                  <a:srgbClr val="C00000"/>
                </a:solidFill>
              </a:rPr>
              <a:t>UsingThis.this.outterField</a:t>
            </a:r>
            <a:r>
              <a:rPr lang="en-US" altLang="ko-KR" sz="1600" dirty="0">
                <a:solidFill>
                  <a:srgbClr val="C00000"/>
                </a:solidFill>
              </a:rPr>
              <a:t> + "\n");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    </a:t>
            </a:r>
            <a:r>
              <a:rPr lang="en-US" altLang="ko-KR" sz="1600" dirty="0" err="1">
                <a:solidFill>
                  <a:srgbClr val="C00000"/>
                </a:solidFill>
              </a:rPr>
              <a:t>System.out.println</a:t>
            </a:r>
            <a:r>
              <a:rPr lang="en-US" altLang="ko-KR" sz="1600" dirty="0">
                <a:solidFill>
                  <a:srgbClr val="C00000"/>
                </a:solidFill>
              </a:rPr>
              <a:t>("Inner Field: " + </a:t>
            </a:r>
            <a:r>
              <a:rPr lang="en-US" altLang="ko-KR" sz="1600" dirty="0" err="1">
                <a:solidFill>
                  <a:srgbClr val="C00000"/>
                </a:solidFill>
              </a:rPr>
              <a:t>innerField</a:t>
            </a:r>
            <a:r>
              <a:rPr lang="en-US" altLang="ko-KR" sz="1600" dirty="0">
                <a:solidFill>
                  <a:srgbClr val="C00000"/>
                </a:solidFill>
              </a:rPr>
              <a:t>);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    </a:t>
            </a:r>
            <a:r>
              <a:rPr lang="en-US" altLang="ko-KR" sz="1600" dirty="0" err="1">
                <a:solidFill>
                  <a:srgbClr val="C00000"/>
                </a:solidFill>
              </a:rPr>
              <a:t>System.out.println</a:t>
            </a:r>
            <a:r>
              <a:rPr lang="en-US" altLang="ko-KR" sz="1600" dirty="0">
                <a:solidFill>
                  <a:srgbClr val="C00000"/>
                </a:solidFill>
              </a:rPr>
              <a:t>("Inner Field: " + </a:t>
            </a:r>
            <a:r>
              <a:rPr lang="en-US" altLang="ko-KR" sz="1600" dirty="0" err="1">
                <a:solidFill>
                  <a:srgbClr val="C00000"/>
                </a:solidFill>
              </a:rPr>
              <a:t>this.innerField</a:t>
            </a:r>
            <a:r>
              <a:rPr lang="en-US" altLang="ko-KR" sz="1600" dirty="0">
                <a:solidFill>
                  <a:srgbClr val="C00000"/>
                </a:solidFill>
              </a:rPr>
              <a:t> + "\n");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</a:t>
            </a:r>
            <a:r>
              <a:rPr lang="en-US" altLang="ko-KR" sz="1600" dirty="0" smtClean="0">
                <a:solidFill>
                  <a:srgbClr val="C00000"/>
                </a:solidFill>
              </a:rPr>
              <a:t>};   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fi.method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71135" y="4551903"/>
            <a:ext cx="5695968" cy="180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UsingThisExam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{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UsingThis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usingThis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UsingThis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UsingThis.Inner</a:t>
            </a:r>
            <a:r>
              <a:rPr lang="en-US" altLang="ko-KR" sz="1600" dirty="0">
                <a:solidFill>
                  <a:schemeClr val="tx1"/>
                </a:solidFill>
              </a:rPr>
              <a:t> inner = </a:t>
            </a:r>
            <a:r>
              <a:rPr lang="en-US" altLang="ko-KR" sz="1600" dirty="0" err="1">
                <a:solidFill>
                  <a:schemeClr val="tx1"/>
                </a:solidFill>
              </a:rPr>
              <a:t>usingThis.new</a:t>
            </a:r>
            <a:r>
              <a:rPr lang="en-US" altLang="ko-KR" sz="1600" dirty="0">
                <a:solidFill>
                  <a:schemeClr val="tx1"/>
                </a:solidFill>
              </a:rPr>
              <a:t> Inner();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inner.method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</a:rPr>
              <a:t>}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9" name="꺾인 연결선 8"/>
          <p:cNvCxnSpPr/>
          <p:nvPr/>
        </p:nvCxnSpPr>
        <p:spPr>
          <a:xfrm>
            <a:off x="3999244" y="5704951"/>
            <a:ext cx="2276841" cy="599299"/>
          </a:xfrm>
          <a:prstGeom prst="bentConnector3">
            <a:avLst>
              <a:gd name="adj1" fmla="val 13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44000" y="1449422"/>
            <a:ext cx="245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클래스 멤버는 </a:t>
            </a:r>
            <a:r>
              <a:rPr lang="ko-KR" altLang="en-US" dirty="0" err="1" smtClean="0">
                <a:solidFill>
                  <a:srgbClr val="0070C0"/>
                </a:solidFill>
              </a:rPr>
              <a:t>제약없이</a:t>
            </a:r>
            <a:r>
              <a:rPr lang="ko-KR" altLang="en-US" dirty="0" smtClean="0">
                <a:solidFill>
                  <a:srgbClr val="0070C0"/>
                </a:solidFill>
              </a:rPr>
              <a:t> 참조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사용 가능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24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클래스 멤버와 로컬 변수 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사용 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3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</a:rPr>
              <a:t>람다식에서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메소드의</a:t>
            </a:r>
            <a:r>
              <a:rPr lang="ko-KR" altLang="en-US" dirty="0">
                <a:latin typeface="+mn-ea"/>
              </a:rPr>
              <a:t> 매개 변수 또는 로컬 변수를 사용하면 이 두 변수는 </a:t>
            </a:r>
            <a:r>
              <a:rPr lang="en-US" altLang="ko-KR" dirty="0">
                <a:latin typeface="+mn-ea"/>
              </a:rPr>
              <a:t>final </a:t>
            </a:r>
            <a:r>
              <a:rPr lang="ko-KR" altLang="en-US" dirty="0">
                <a:latin typeface="+mn-ea"/>
              </a:rPr>
              <a:t>특성을 가져야 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매개 변수 또는 로컬 변수를 </a:t>
            </a:r>
            <a:r>
              <a:rPr lang="ko-KR" altLang="en-US" dirty="0" err="1">
                <a:latin typeface="+mn-ea"/>
              </a:rPr>
              <a:t>람다식에서</a:t>
            </a:r>
            <a:r>
              <a:rPr lang="ko-KR" altLang="en-US" dirty="0">
                <a:latin typeface="+mn-ea"/>
              </a:rPr>
              <a:t> 읽는 것은 허용되지만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람다식</a:t>
            </a:r>
            <a:r>
              <a:rPr lang="ko-KR" altLang="en-US" dirty="0">
                <a:latin typeface="+mn-ea"/>
              </a:rPr>
              <a:t> 내부 또는 외부에서 변경할 수 없습니다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91435" y="2295631"/>
            <a:ext cx="4119041" cy="972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600" dirty="0">
                <a:solidFill>
                  <a:schemeClr val="tx1"/>
                </a:solidFill>
              </a:rPr>
              <a:t>interface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MyFunctionalInterface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void method();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29303" y="2217906"/>
            <a:ext cx="5516544" cy="3988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UsingLocalVariable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void method(</a:t>
            </a:r>
            <a:r>
              <a:rPr lang="en-US" altLang="ko-KR" sz="1600" dirty="0" err="1">
                <a:solidFill>
                  <a:srgbClr val="C00000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arg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rgbClr val="C00000"/>
                </a:solidFill>
              </a:rPr>
              <a:t>int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err="1">
                <a:solidFill>
                  <a:srgbClr val="C00000"/>
                </a:solidFill>
              </a:rPr>
              <a:t>localVar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= 40;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// </a:t>
            </a:r>
            <a:r>
              <a:rPr lang="en-US" altLang="ko-KR" sz="1600" dirty="0" err="1">
                <a:solidFill>
                  <a:schemeClr val="tx1"/>
                </a:solidFill>
              </a:rPr>
              <a:t>arg</a:t>
            </a:r>
            <a:r>
              <a:rPr lang="en-US" altLang="ko-KR" sz="1600" dirty="0">
                <a:solidFill>
                  <a:schemeClr val="tx1"/>
                </a:solidFill>
              </a:rPr>
              <a:t> = 31; // final </a:t>
            </a:r>
            <a:r>
              <a:rPr lang="ko-KR" altLang="en-US" sz="1600" dirty="0">
                <a:solidFill>
                  <a:schemeClr val="tx1"/>
                </a:solidFill>
              </a:rPr>
              <a:t>특성 때문에 수정 불가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</a:rPr>
              <a:t>// </a:t>
            </a:r>
            <a:r>
              <a:rPr lang="en-US" altLang="ko-KR" sz="1600" dirty="0" err="1">
                <a:solidFill>
                  <a:schemeClr val="tx1"/>
                </a:solidFill>
              </a:rPr>
              <a:t>localVar</a:t>
            </a:r>
            <a:r>
              <a:rPr lang="en-US" altLang="ko-KR" sz="1600" dirty="0">
                <a:solidFill>
                  <a:schemeClr val="tx1"/>
                </a:solidFill>
              </a:rPr>
              <a:t> = 41; // final </a:t>
            </a:r>
            <a:r>
              <a:rPr lang="ko-KR" altLang="en-US" sz="1600" dirty="0">
                <a:solidFill>
                  <a:schemeClr val="tx1"/>
                </a:solidFill>
              </a:rPr>
              <a:t>특성 때문에 수정 불가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MyFunctionalInterface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rgbClr val="C00000"/>
                </a:solidFill>
              </a:rPr>
              <a:t>fi</a:t>
            </a:r>
            <a:r>
              <a:rPr lang="en-US" altLang="ko-KR" sz="1600" dirty="0">
                <a:solidFill>
                  <a:srgbClr val="C00000"/>
                </a:solidFill>
              </a:rPr>
              <a:t> = () -&gt; {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</a:t>
            </a:r>
            <a:r>
              <a:rPr lang="en-US" altLang="ko-KR" sz="1600" dirty="0" err="1">
                <a:solidFill>
                  <a:srgbClr val="C00000"/>
                </a:solidFill>
              </a:rPr>
              <a:t>System.out.println</a:t>
            </a:r>
            <a:r>
              <a:rPr lang="en-US" altLang="ko-KR" sz="1600" dirty="0">
                <a:solidFill>
                  <a:srgbClr val="C00000"/>
                </a:solidFill>
              </a:rPr>
              <a:t>("</a:t>
            </a:r>
            <a:r>
              <a:rPr lang="en-US" altLang="ko-KR" sz="1600" dirty="0" err="1">
                <a:solidFill>
                  <a:srgbClr val="C00000"/>
                </a:solidFill>
              </a:rPr>
              <a:t>arg</a:t>
            </a:r>
            <a:r>
              <a:rPr lang="en-US" altLang="ko-KR" sz="1600" dirty="0">
                <a:solidFill>
                  <a:srgbClr val="C00000"/>
                </a:solidFill>
              </a:rPr>
              <a:t>: " + </a:t>
            </a:r>
            <a:r>
              <a:rPr lang="en-US" altLang="ko-KR" sz="1600" dirty="0" err="1">
                <a:solidFill>
                  <a:srgbClr val="C00000"/>
                </a:solidFill>
              </a:rPr>
              <a:t>arg</a:t>
            </a:r>
            <a:r>
              <a:rPr lang="en-US" altLang="ko-KR" sz="1600" dirty="0">
                <a:solidFill>
                  <a:srgbClr val="C00000"/>
                </a:solidFill>
              </a:rPr>
              <a:t>);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</a:t>
            </a:r>
            <a:r>
              <a:rPr lang="en-US" altLang="ko-KR" sz="1600" dirty="0" err="1">
                <a:solidFill>
                  <a:srgbClr val="C00000"/>
                </a:solidFill>
              </a:rPr>
              <a:t>System.out.println</a:t>
            </a:r>
            <a:r>
              <a:rPr lang="en-US" altLang="ko-KR" sz="1600" dirty="0">
                <a:solidFill>
                  <a:srgbClr val="C00000"/>
                </a:solidFill>
              </a:rPr>
              <a:t>("</a:t>
            </a:r>
            <a:r>
              <a:rPr lang="en-US" altLang="ko-KR" sz="1600" dirty="0" err="1">
                <a:solidFill>
                  <a:srgbClr val="C00000"/>
                </a:solidFill>
              </a:rPr>
              <a:t>localVar</a:t>
            </a:r>
            <a:r>
              <a:rPr lang="en-US" altLang="ko-KR" sz="1600" dirty="0">
                <a:solidFill>
                  <a:srgbClr val="C00000"/>
                </a:solidFill>
              </a:rPr>
              <a:t>: " + </a:t>
            </a:r>
            <a:r>
              <a:rPr lang="en-US" altLang="ko-KR" sz="1600" dirty="0" err="1">
                <a:solidFill>
                  <a:srgbClr val="C00000"/>
                </a:solidFill>
              </a:rPr>
              <a:t>localVar</a:t>
            </a:r>
            <a:r>
              <a:rPr lang="en-US" altLang="ko-KR" sz="1600" dirty="0">
                <a:solidFill>
                  <a:srgbClr val="C00000"/>
                </a:solidFill>
              </a:rPr>
              <a:t>);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};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fi.method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91435" y="4198136"/>
            <a:ext cx="4109645" cy="180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UsingLocalVariableExam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{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UsingLocalVariable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ulv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UsingLocalVariable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ulv.method</a:t>
            </a:r>
            <a:r>
              <a:rPr lang="en-US" altLang="ko-KR" sz="1600" dirty="0">
                <a:solidFill>
                  <a:schemeClr val="tx1"/>
                </a:solidFill>
              </a:rPr>
              <a:t>(20);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</a:rPr>
              <a:t>}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왼쪽 화살표 7"/>
          <p:cNvSpPr/>
          <p:nvPr/>
        </p:nvSpPr>
        <p:spPr>
          <a:xfrm>
            <a:off x="5225143" y="5124659"/>
            <a:ext cx="502417" cy="4823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205046" y="2873829"/>
            <a:ext cx="472273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25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표준 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API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의 함수적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인터페이스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자바에서 제공되는 표준 </a:t>
            </a:r>
            <a:r>
              <a:rPr lang="en-US" altLang="ko-KR">
                <a:latin typeface="+mn-ea"/>
              </a:rPr>
              <a:t>API</a:t>
            </a:r>
            <a:r>
              <a:rPr lang="ko-KR" altLang="en-US">
                <a:latin typeface="+mn-ea"/>
              </a:rPr>
              <a:t>에서 한 개의 추상 메소드를 가지는 인터페이스들은 모두 람다식을 이용해서 익명 구현 객체로 표현이 가능합니다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함수적 인터페이스</a:t>
            </a:r>
            <a:r>
              <a:rPr lang="en-US" altLang="ko-KR">
                <a:latin typeface="+mn-ea"/>
              </a:rPr>
              <a:t>(Functional Interface)</a:t>
            </a:r>
            <a:r>
              <a:rPr lang="ko-KR" altLang="en-US">
                <a:latin typeface="+mn-ea"/>
              </a:rPr>
              <a:t>는 </a:t>
            </a:r>
            <a:r>
              <a:rPr lang="en-US" altLang="ko-KR">
                <a:latin typeface="+mn-ea"/>
              </a:rPr>
              <a:t>java.util.function </a:t>
            </a:r>
            <a:r>
              <a:rPr lang="ko-KR" altLang="en-US">
                <a:latin typeface="+mn-ea"/>
              </a:rPr>
              <a:t>표준 </a:t>
            </a:r>
            <a:r>
              <a:rPr lang="en-US" altLang="ko-KR">
                <a:latin typeface="+mn-ea"/>
              </a:rPr>
              <a:t>API </a:t>
            </a:r>
            <a:r>
              <a:rPr lang="ko-KR" altLang="en-US">
                <a:latin typeface="+mn-ea"/>
              </a:rPr>
              <a:t>패키지로 제공합니다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이 패키지에서 제공하는 함수적 인터페이스의 목적은 메소드 또는 생성자의 매개 타입으로 사용되어 람다식을 대입할 수 있도록 하기 위해서 입니다</a:t>
            </a:r>
            <a:r>
              <a:rPr lang="en-US" altLang="ko-KR">
                <a:latin typeface="+mn-ea"/>
              </a:rPr>
              <a:t>. java.util.function </a:t>
            </a:r>
            <a:r>
              <a:rPr lang="ko-KR" altLang="en-US">
                <a:latin typeface="+mn-ea"/>
              </a:rPr>
              <a:t>패키지의 함수적 인터페이스는 크게 </a:t>
            </a:r>
            <a:r>
              <a:rPr lang="en-US" altLang="ko-KR">
                <a:latin typeface="+mn-ea"/>
              </a:rPr>
              <a:t>Consumer, Supplier, Function, Operator, Predicate</a:t>
            </a:r>
            <a:r>
              <a:rPr lang="ko-KR" altLang="en-US">
                <a:latin typeface="+mn-ea"/>
              </a:rPr>
              <a:t>로 구분됩니다</a:t>
            </a:r>
            <a:r>
              <a:rPr lang="en-US" altLang="ko-KR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32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26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Consumer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함수적 인터페이스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Consumer </a:t>
            </a:r>
            <a:r>
              <a:rPr lang="ko-KR" altLang="en-US">
                <a:latin typeface="+mn-ea"/>
              </a:rPr>
              <a:t>함수적 인터페이스의 특징은 리턴값이 없는 </a:t>
            </a:r>
            <a:r>
              <a:rPr lang="en-US" altLang="ko-KR">
                <a:latin typeface="+mn-ea"/>
              </a:rPr>
              <a:t>accept() </a:t>
            </a:r>
            <a:r>
              <a:rPr lang="ko-KR" altLang="en-US">
                <a:latin typeface="+mn-ea"/>
              </a:rPr>
              <a:t>메소드를 가지고 있습니다</a:t>
            </a:r>
            <a:r>
              <a:rPr lang="en-US" altLang="ko-KR">
                <a:latin typeface="+mn-ea"/>
              </a:rPr>
              <a:t>. </a:t>
            </a: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>
                <a:latin typeface="+mn-ea"/>
              </a:rPr>
              <a:t>accept</a:t>
            </a:r>
            <a:r>
              <a:rPr lang="en-US" altLang="ko-KR">
                <a:latin typeface="+mn-ea"/>
              </a:rPr>
              <a:t>() </a:t>
            </a:r>
            <a:r>
              <a:rPr lang="ko-KR" altLang="en-US">
                <a:latin typeface="+mn-ea"/>
              </a:rPr>
              <a:t>메소드는 단지 매개값을 소비하는 역할만 합니다</a:t>
            </a:r>
            <a:r>
              <a:rPr lang="en-US" altLang="ko-KR">
                <a:latin typeface="+mn-ea"/>
              </a:rPr>
              <a:t>. </a:t>
            </a: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매개값을  </a:t>
            </a:r>
            <a:r>
              <a:rPr lang="ko-KR" altLang="en-US">
                <a:latin typeface="+mn-ea"/>
              </a:rPr>
              <a:t>사용만 할 뿐 리턴값이 없다는 뜻입니다</a:t>
            </a:r>
            <a:r>
              <a:rPr lang="en-US" altLang="ko-KR">
                <a:latin typeface="+mn-ea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82011"/>
              </p:ext>
            </p:extLst>
          </p:nvPr>
        </p:nvGraphicFramePr>
        <p:xfrm>
          <a:off x="991435" y="2993737"/>
          <a:ext cx="10155143" cy="33375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97791"/>
                <a:gridCol w="3302758"/>
                <a:gridCol w="405459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인터페이스 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추상 메소드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Consumer&lt;T&gt;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void accept(T t)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객체 </a:t>
                      </a:r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를 받아 소비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BiConsumer&lt;T, U&gt;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void accept(T</a:t>
                      </a:r>
                      <a:r>
                        <a:rPr lang="en-US" altLang="ko-KR" sz="1600" baseline="0" smtClean="0"/>
                        <a:t> t, U u)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객체 </a:t>
                      </a:r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와 </a:t>
                      </a:r>
                      <a:r>
                        <a:rPr lang="en-US" altLang="ko-KR" sz="1600" smtClean="0"/>
                        <a:t>U</a:t>
                      </a:r>
                      <a:r>
                        <a:rPr lang="ko-KR" altLang="en-US" sz="1600" smtClean="0"/>
                        <a:t>를 받아 소비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DoubleConsumer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void accept(double</a:t>
                      </a:r>
                      <a:r>
                        <a:rPr lang="en-US" altLang="ko-KR" sz="1600" baseline="0" smtClean="0"/>
                        <a:t> value)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double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값을 받아 소비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IntConsumer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void accept(int</a:t>
                      </a:r>
                      <a:r>
                        <a:rPr lang="en-US" altLang="ko-KR" sz="1600" baseline="0" smtClean="0"/>
                        <a:t> value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/>
                        <a:t>int </a:t>
                      </a:r>
                      <a:r>
                        <a:rPr lang="ko-KR" altLang="en-US" sz="1600" baseline="0" smtClean="0"/>
                        <a:t>값을 받아 소비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LongConsumer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void accept(long</a:t>
                      </a:r>
                      <a:r>
                        <a:rPr lang="en-US" altLang="ko-KR" sz="1600" baseline="0" smtClean="0"/>
                        <a:t> value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/>
                        <a:t>long </a:t>
                      </a:r>
                      <a:r>
                        <a:rPr lang="ko-KR" altLang="en-US" sz="1600" baseline="0" smtClean="0"/>
                        <a:t>값을 받아 소비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ObjDoubleConsumer&lt;T&gt;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void accept(T t, double value)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객체 </a:t>
                      </a:r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와 </a:t>
                      </a:r>
                      <a:r>
                        <a:rPr lang="en-US" altLang="ko-KR" sz="1600" smtClean="0"/>
                        <a:t>double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값을 받아 소비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ObjIntConsumer&lt;T&gt;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void accept(T t, int value)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객체 </a:t>
                      </a:r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와 </a:t>
                      </a:r>
                      <a:r>
                        <a:rPr lang="en-US" altLang="ko-KR" sz="1600" smtClean="0"/>
                        <a:t>int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값을 받아 소비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ObjLongConsumer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void accept(T t, long value)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smtClean="0"/>
                        <a:t>객체 </a:t>
                      </a:r>
                      <a:r>
                        <a:rPr lang="en-US" altLang="ko-KR" sz="1600" baseline="0" smtClean="0"/>
                        <a:t>T</a:t>
                      </a:r>
                      <a:r>
                        <a:rPr lang="ko-KR" altLang="en-US" sz="1600" baseline="0" smtClean="0"/>
                        <a:t>와 </a:t>
                      </a:r>
                      <a:r>
                        <a:rPr lang="en-US" altLang="ko-KR" sz="1600" baseline="0" smtClean="0"/>
                        <a:t>long </a:t>
                      </a:r>
                      <a:r>
                        <a:rPr lang="ko-KR" altLang="en-US" sz="1600" baseline="0" smtClean="0"/>
                        <a:t>값을 받아 소비</a:t>
                      </a:r>
                      <a:endParaRPr lang="ko-KR" altLang="en-US" sz="160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91435" y="2295630"/>
            <a:ext cx="8117054" cy="429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rgbClr val="C00000"/>
                </a:solidFill>
              </a:rPr>
              <a:t>Consumer&lt;String&gt; consumer = t -&gt; { t</a:t>
            </a:r>
            <a:r>
              <a:rPr lang="ko-KR" altLang="en-US" sz="1600" b="1">
                <a:solidFill>
                  <a:srgbClr val="C00000"/>
                </a:solidFill>
              </a:rPr>
              <a:t>를 소비하는 실행문</a:t>
            </a:r>
            <a:r>
              <a:rPr lang="en-US" altLang="ko-KR" sz="1600" b="1">
                <a:solidFill>
                  <a:srgbClr val="C00000"/>
                </a:solidFill>
              </a:rPr>
              <a:t>; };</a:t>
            </a:r>
          </a:p>
        </p:txBody>
      </p:sp>
    </p:spTree>
    <p:extLst>
      <p:ext uri="{BB962C8B-B14F-4D97-AF65-F5344CB8AC3E}">
        <p14:creationId xmlns:p14="http://schemas.microsoft.com/office/powerpoint/2010/main" val="1900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27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Consumer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함수적 인터페이스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53659" y="1647931"/>
            <a:ext cx="8117054" cy="4762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package lambda;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java.util.function.BiConsumer;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java.util.function.Consumer;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java.util.function.DoubleConsumer;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java.util.function.ObjIntConsumer;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public class ConsumerExam </a:t>
            </a:r>
            <a:r>
              <a:rPr lang="en-US" altLang="ko-KR" sz="1600" smtClean="0">
                <a:solidFill>
                  <a:schemeClr val="tx1"/>
                </a:solidFill>
              </a:rPr>
              <a:t>{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Consumer&lt;String&gt; consumer = t -&gt; System.out.println(t + "8");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consumer.accept("</a:t>
            </a:r>
            <a:r>
              <a:rPr lang="ko-KR" altLang="en-US" sz="1600">
                <a:solidFill>
                  <a:schemeClr val="tx1"/>
                </a:solidFill>
              </a:rPr>
              <a:t>자바</a:t>
            </a:r>
            <a:r>
              <a:rPr lang="en-US" altLang="ko-KR" sz="1600" smtClean="0">
                <a:solidFill>
                  <a:schemeClr val="tx1"/>
                </a:solidFill>
              </a:rPr>
              <a:t>");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BiConsumer&lt;String, String&gt; biConsumer = (t, u) -&gt; System.out.println(t + u);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biConsumer.accept("</a:t>
            </a:r>
            <a:r>
              <a:rPr lang="ko-KR" altLang="en-US" sz="1600">
                <a:solidFill>
                  <a:schemeClr val="tx1"/>
                </a:solidFill>
              </a:rPr>
              <a:t>자바</a:t>
            </a:r>
            <a:r>
              <a:rPr lang="en-US" altLang="ko-KR" sz="1600">
                <a:solidFill>
                  <a:schemeClr val="tx1"/>
                </a:solidFill>
              </a:rPr>
              <a:t>", "8");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        </a:t>
            </a:r>
            <a:r>
              <a:rPr lang="en-US" altLang="ko-KR" sz="1600">
                <a:solidFill>
                  <a:schemeClr val="tx1"/>
                </a:solidFill>
              </a:rPr>
              <a:t>DoubleConsumer doubleConsumer = d -&gt; System.out.println("</a:t>
            </a:r>
            <a:r>
              <a:rPr lang="ko-KR" altLang="en-US" sz="1600">
                <a:solidFill>
                  <a:schemeClr val="tx1"/>
                </a:solidFill>
              </a:rPr>
              <a:t>자바</a:t>
            </a:r>
            <a:r>
              <a:rPr lang="en-US" altLang="ko-KR" sz="1600">
                <a:solidFill>
                  <a:schemeClr val="tx1"/>
                </a:solidFill>
              </a:rPr>
              <a:t>" + d);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doubleConsumer.accept(8.0</a:t>
            </a:r>
            <a:r>
              <a:rPr lang="en-US" altLang="ko-KR" sz="1600" smtClean="0">
                <a:solidFill>
                  <a:schemeClr val="tx1"/>
                </a:solidFill>
              </a:rPr>
              <a:t>);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ObjIntConsumer&lt;String&gt; objIntConsumer = (t, i) -&gt; System.out.println(t + i);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objIntConsumer.accept("</a:t>
            </a:r>
            <a:r>
              <a:rPr lang="ko-KR" altLang="en-US" sz="1600">
                <a:solidFill>
                  <a:schemeClr val="tx1"/>
                </a:solidFill>
              </a:rPr>
              <a:t>자바</a:t>
            </a:r>
            <a:r>
              <a:rPr lang="en-US" altLang="ko-KR" sz="1600">
                <a:solidFill>
                  <a:schemeClr val="tx1"/>
                </a:solidFill>
              </a:rPr>
              <a:t>", 8);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 Supplier 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함수적 인터페이스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매개 변수가 없고 </a:t>
            </a:r>
            <a:r>
              <a:rPr lang="ko-KR" altLang="en-US" dirty="0" err="1">
                <a:latin typeface="+mn-ea"/>
              </a:rPr>
              <a:t>리턴값이</a:t>
            </a:r>
            <a:r>
              <a:rPr lang="ko-KR" altLang="en-US" dirty="0">
                <a:latin typeface="+mn-ea"/>
              </a:rPr>
              <a:t> 있는 </a:t>
            </a:r>
            <a:r>
              <a:rPr lang="en-US" altLang="ko-KR" dirty="0" err="1" smtClean="0">
                <a:latin typeface="+mn-ea"/>
              </a:rPr>
              <a:t>getAsXXX</a:t>
            </a:r>
            <a:r>
              <a:rPr lang="en-US" altLang="ko-KR" dirty="0">
                <a:latin typeface="+mn-ea"/>
              </a:rPr>
              <a:t>() </a:t>
            </a:r>
            <a:r>
              <a:rPr lang="ko-KR" altLang="en-US" dirty="0" err="1">
                <a:latin typeface="+mn-ea"/>
              </a:rPr>
              <a:t>메소드를</a:t>
            </a:r>
            <a:r>
              <a:rPr lang="ko-KR" altLang="en-US" dirty="0">
                <a:latin typeface="+mn-ea"/>
              </a:rPr>
              <a:t> 가지고 있습니다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</a:rPr>
              <a:t>메소드들은</a:t>
            </a:r>
            <a:r>
              <a:rPr lang="ko-KR" altLang="en-US" dirty="0">
                <a:latin typeface="+mn-ea"/>
              </a:rPr>
              <a:t> 실행 후 호출한 곳으로 데이터를 리턴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공급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하는 역할을 합니다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38542"/>
              </p:ext>
            </p:extLst>
          </p:nvPr>
        </p:nvGraphicFramePr>
        <p:xfrm>
          <a:off x="991435" y="2993737"/>
          <a:ext cx="10155143" cy="2225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97791"/>
                <a:gridCol w="3302758"/>
                <a:gridCol w="405459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인터페이스 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추상 메소드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Supplier&lt;T&gt;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</a:t>
                      </a:r>
                      <a:r>
                        <a:rPr lang="en-US" altLang="ko-KR" sz="1600" baseline="0" smtClean="0"/>
                        <a:t> get()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객체 </a:t>
                      </a:r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를 리턴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BooleanSupplier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boolean</a:t>
                      </a:r>
                      <a:r>
                        <a:rPr lang="en-US" altLang="ko-KR" sz="1600" baseline="0" dirty="0" smtClean="0"/>
                        <a:t>  </a:t>
                      </a:r>
                      <a:r>
                        <a:rPr lang="en-US" altLang="ko-KR" sz="1600" baseline="0" dirty="0" err="1" smtClean="0"/>
                        <a:t>getAsBoolean</a:t>
                      </a:r>
                      <a:r>
                        <a:rPr lang="en-US" altLang="ko-KR" sz="1600" baseline="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Boolean </a:t>
                      </a:r>
                      <a:r>
                        <a:rPr lang="ko-KR" altLang="en-US" sz="1600" baseline="0" smtClean="0"/>
                        <a:t>값을 </a:t>
                      </a:r>
                      <a:r>
                        <a:rPr lang="ko-KR" altLang="en-US" sz="1600" smtClean="0"/>
                        <a:t>리턴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DoubleSupplier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double</a:t>
                      </a:r>
                      <a:r>
                        <a:rPr lang="en-US" altLang="ko-KR" sz="1600" baseline="0" dirty="0" smtClean="0"/>
                        <a:t>  </a:t>
                      </a:r>
                      <a:r>
                        <a:rPr lang="en-US" altLang="ko-KR" sz="1600" baseline="0" dirty="0" err="1" smtClean="0"/>
                        <a:t>getAsDouble</a:t>
                      </a:r>
                      <a:r>
                        <a:rPr lang="en-US" altLang="ko-KR" sz="1600" baseline="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double </a:t>
                      </a:r>
                      <a:r>
                        <a:rPr lang="ko-KR" altLang="en-US" sz="1600" baseline="0" smtClean="0"/>
                        <a:t>값을 </a:t>
                      </a:r>
                      <a:r>
                        <a:rPr lang="ko-KR" altLang="en-US" sz="1600" smtClean="0"/>
                        <a:t>리턴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IntSupplier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baseline="0" dirty="0" smtClean="0"/>
                        <a:t>  </a:t>
                      </a:r>
                      <a:r>
                        <a:rPr lang="en-US" altLang="ko-KR" sz="1600" baseline="0" dirty="0" err="1" smtClean="0"/>
                        <a:t>getAsInt</a:t>
                      </a:r>
                      <a:r>
                        <a:rPr lang="en-US" altLang="ko-KR" sz="1600" baseline="0" dirty="0" smtClean="0"/>
                        <a:t>()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/>
                        <a:t>int </a:t>
                      </a:r>
                      <a:r>
                        <a:rPr lang="ko-KR" altLang="en-US" sz="1600" baseline="0" smtClean="0"/>
                        <a:t>값을 리턴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LongSupplier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long</a:t>
                      </a:r>
                      <a:r>
                        <a:rPr lang="en-US" altLang="ko-KR" sz="1600" baseline="0" dirty="0" smtClean="0"/>
                        <a:t>  </a:t>
                      </a:r>
                      <a:r>
                        <a:rPr lang="en-US" altLang="ko-KR" sz="1600" baseline="0" dirty="0" err="1" smtClean="0"/>
                        <a:t>getAsLong</a:t>
                      </a:r>
                      <a:r>
                        <a:rPr lang="en-US" altLang="ko-KR" sz="1600" baseline="0" dirty="0" smtClean="0"/>
                        <a:t>( 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/>
                        <a:t>long </a:t>
                      </a:r>
                      <a:r>
                        <a:rPr lang="ko-KR" altLang="en-US" sz="1600" baseline="0" smtClean="0"/>
                        <a:t>값을 리턴</a:t>
                      </a:r>
                      <a:endParaRPr lang="ko-KR" altLang="en-US" sz="160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91435" y="2295630"/>
            <a:ext cx="8117054" cy="429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rgbClr val="C00000"/>
                </a:solidFill>
              </a:rPr>
              <a:t>IntSupplier supplier = () -&gt; {...; return int_value; }</a:t>
            </a:r>
          </a:p>
        </p:txBody>
      </p:sp>
    </p:spTree>
    <p:extLst>
      <p:ext uri="{BB962C8B-B14F-4D97-AF65-F5344CB8AC3E}">
        <p14:creationId xmlns:p14="http://schemas.microsoft.com/office/powerpoint/2010/main" val="37738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29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 Supplier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함수적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인터페이스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91919" y="1487733"/>
            <a:ext cx="8117054" cy="4481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package lambda;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java.util.function.IntSupplier;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public class SupplierExam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IntSupplier intSupplier = () -&gt;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int num = (int) (Math.random() * 6) + 1;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return num;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};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int num = intSupplier.getAsInt();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</a:t>
            </a:r>
            <a:r>
              <a:rPr lang="ko-KR" altLang="en-US" sz="1600">
                <a:solidFill>
                  <a:schemeClr val="tx1"/>
                </a:solidFill>
              </a:rPr>
              <a:t>눈의 수 </a:t>
            </a:r>
            <a:r>
              <a:rPr lang="en-US" altLang="ko-KR" sz="1600">
                <a:solidFill>
                  <a:schemeClr val="tx1"/>
                </a:solidFill>
              </a:rPr>
              <a:t>: " + num);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89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709" y="270281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Functional Programming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053" y="1023184"/>
            <a:ext cx="1091045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명령형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프로그래밍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(Imperative programming)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프로그래밍의 상태와 상태를 변경시키는 구문의 관점에서 연산을 설명하는 프로그래밍 패러다임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선언형 프로그래밍과 반대되는 개념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전역적인 상태 존재</a:t>
            </a:r>
            <a:r>
              <a:rPr lang="en-US" altLang="ko-KR">
                <a:latin typeface="+mn-ea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알고리즘을 명시하고 목표는 명시하지 않는다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상태를 </a:t>
            </a:r>
            <a:r>
              <a:rPr lang="ko-KR" altLang="en-US">
                <a:latin typeface="+mn-ea"/>
              </a:rPr>
              <a:t>바꾸는 것을 </a:t>
            </a:r>
            <a:r>
              <a:rPr lang="ko-KR" altLang="en-US" smtClean="0">
                <a:latin typeface="+mn-ea"/>
              </a:rPr>
              <a:t>강조한다</a:t>
            </a: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명령형의 함수는 프로그램의 상태의 값을 바꿀 수 있는 부작용이 생길 수 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명령형 함수는 참조 투명성이 없고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같은 코드라도 실행되는 프로그램의 상태에 따라 다른 결과값을 낼 수 </a:t>
            </a:r>
            <a:r>
              <a:rPr lang="ko-KR" altLang="en-US" smtClean="0">
                <a:latin typeface="+mn-ea"/>
              </a:rPr>
              <a:t>있다</a:t>
            </a: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C#, C++ </a:t>
            </a:r>
            <a:r>
              <a:rPr lang="ko-KR" altLang="en-US">
                <a:latin typeface="+mn-ea"/>
              </a:rPr>
              <a:t>및 </a:t>
            </a:r>
            <a:r>
              <a:rPr lang="en-US" altLang="ko-KR">
                <a:latin typeface="+mn-ea"/>
              </a:rPr>
              <a:t>Java</a:t>
            </a:r>
            <a:r>
              <a:rPr lang="ko-KR" altLang="en-US">
                <a:latin typeface="+mn-ea"/>
              </a:rPr>
              <a:t>와 같은 </a:t>
            </a:r>
            <a:r>
              <a:rPr lang="en-US" altLang="ko-KR">
                <a:latin typeface="+mn-ea"/>
              </a:rPr>
              <a:t>OOP</a:t>
            </a:r>
            <a:r>
              <a:rPr lang="ko-KR" altLang="en-US">
                <a:latin typeface="+mn-ea"/>
              </a:rPr>
              <a:t>언어를 비롯한 대부분의 주류 언어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컴퓨터에서 목표를 이루기 위해 수행해야 하는 단계를 매우 자세히 설명하는 코드를 작성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알고리즘 프로그래밍</a:t>
            </a:r>
            <a:r>
              <a:rPr lang="en-US" altLang="ko-KR">
                <a:latin typeface="+mn-ea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OOP </a:t>
            </a:r>
            <a:r>
              <a:rPr lang="ko-KR" altLang="en-US">
                <a:latin typeface="+mn-ea"/>
              </a:rPr>
              <a:t>개발자는 문제를 해결하기 위해 클래스 계층 구조를 디자인하고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적절하게 캡슐화하는 데 중점을 두며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개체 형식의 동작과 상태가 가장 중요하며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클래스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인터페이스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상속 및 다형성과 같은 언어 기능이 이러한 문제를 처리하기 위해 제공된다</a:t>
            </a:r>
            <a:r>
              <a:rPr lang="en-US" altLang="ko-KR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1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30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 Function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함수적 인터페이스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매개값과 리턴값이 있는 </a:t>
            </a:r>
            <a:r>
              <a:rPr lang="en-US" altLang="ko-KR">
                <a:latin typeface="+mn-ea"/>
              </a:rPr>
              <a:t>applyXXX() </a:t>
            </a:r>
            <a:r>
              <a:rPr lang="ko-KR" altLang="en-US">
                <a:latin typeface="+mn-ea"/>
              </a:rPr>
              <a:t>메소드를 가지고 있습니다</a:t>
            </a:r>
            <a:r>
              <a:rPr lang="en-US" altLang="ko-KR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메소드들은 매개값을 리턴값으로 매핑하는 역할을 합니다</a:t>
            </a:r>
            <a:r>
              <a:rPr lang="en-US" altLang="ko-KR">
                <a:latin typeface="+mn-ea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29638"/>
              </p:ext>
            </p:extLst>
          </p:nvPr>
        </p:nvGraphicFramePr>
        <p:xfrm>
          <a:off x="1093563" y="2041730"/>
          <a:ext cx="10155143" cy="445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97791"/>
                <a:gridCol w="3875259"/>
                <a:gridCol w="34820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인터페이스 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추상 메소드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Function&lt;T, R&gt;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 apply(T t)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객체 </a:t>
                      </a:r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를 객체 </a:t>
                      </a:r>
                      <a:r>
                        <a:rPr lang="en-US" altLang="ko-KR" sz="1600" smtClean="0"/>
                        <a:t>R</a:t>
                      </a:r>
                      <a:r>
                        <a:rPr lang="ko-KR" altLang="en-US" sz="1600" smtClean="0"/>
                        <a:t>로 매핑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BiFunction&lt;T, U, 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R apply(T t, U u)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객체 </a:t>
                      </a:r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와 </a:t>
                      </a:r>
                      <a:r>
                        <a:rPr lang="en-US" altLang="ko-KR" sz="1600" smtClean="0"/>
                        <a:t>U</a:t>
                      </a:r>
                      <a:r>
                        <a:rPr lang="ko-KR" altLang="en-US" sz="1600" smtClean="0"/>
                        <a:t>를 객체 </a:t>
                      </a:r>
                      <a:r>
                        <a:rPr lang="en-US" altLang="ko-KR" sz="1600" smtClean="0"/>
                        <a:t>R</a:t>
                      </a:r>
                      <a:r>
                        <a:rPr lang="ko-KR" altLang="en-US" sz="1600" smtClean="0"/>
                        <a:t>로 매핑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DoubleFunction</a:t>
                      </a:r>
                      <a:r>
                        <a:rPr lang="en-US" altLang="ko-KR" sz="1600" dirty="0" smtClean="0"/>
                        <a:t>&lt;R&gt;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R apply(double </a:t>
                      </a:r>
                      <a:r>
                        <a:rPr lang="en-US" altLang="ko-KR" sz="1600" baseline="0" smtClean="0"/>
                        <a:t> value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double</a:t>
                      </a:r>
                      <a:r>
                        <a:rPr lang="ko-KR" altLang="en-US" sz="1600" smtClean="0"/>
                        <a:t>을 객체 </a:t>
                      </a:r>
                      <a:r>
                        <a:rPr lang="en-US" altLang="ko-KR" sz="1600" smtClean="0"/>
                        <a:t>R</a:t>
                      </a:r>
                      <a:r>
                        <a:rPr lang="ko-KR" altLang="en-US" sz="1600" smtClean="0"/>
                        <a:t>로 매핑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IntFunction&lt;R&gt;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double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en-US" altLang="ko-KR" sz="1600" smtClean="0"/>
                        <a:t> applyAsDouble(int</a:t>
                      </a:r>
                      <a:r>
                        <a:rPr lang="en-US" altLang="ko-KR" sz="1600" baseline="0" smtClean="0"/>
                        <a:t>  value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int</a:t>
                      </a:r>
                      <a:r>
                        <a:rPr lang="ko-KR" altLang="en-US" sz="1600" smtClean="0"/>
                        <a:t>를 객체 </a:t>
                      </a:r>
                      <a:r>
                        <a:rPr lang="en-US" altLang="ko-KR" sz="1600" smtClean="0"/>
                        <a:t>R</a:t>
                      </a:r>
                      <a:r>
                        <a:rPr lang="ko-KR" altLang="en-US" sz="1600" smtClean="0"/>
                        <a:t>로 매핑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IntToDoubleFunction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long  applyAsLong(int</a:t>
                      </a:r>
                      <a:r>
                        <a:rPr lang="en-US" altLang="ko-KR" sz="1600" baseline="0" smtClean="0"/>
                        <a:t> value)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int</a:t>
                      </a:r>
                      <a:r>
                        <a:rPr lang="ko-KR" altLang="en-US" sz="1600" smtClean="0"/>
                        <a:t>를 객체 </a:t>
                      </a:r>
                      <a:r>
                        <a:rPr lang="en-US" altLang="ko-KR" sz="1600" smtClean="0"/>
                        <a:t>R</a:t>
                      </a:r>
                      <a:r>
                        <a:rPr lang="ko-KR" altLang="en-US" sz="1600" smtClean="0"/>
                        <a:t>로 매핑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IntToLongFunction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int  applyAsInt(long</a:t>
                      </a:r>
                      <a:r>
                        <a:rPr lang="en-US" altLang="ko-KR" sz="1600" baseline="0" smtClean="0"/>
                        <a:t> value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int</a:t>
                      </a:r>
                      <a:r>
                        <a:rPr lang="ko-KR" altLang="en-US" sz="1600" smtClean="0"/>
                        <a:t>를 객체 </a:t>
                      </a:r>
                      <a:r>
                        <a:rPr lang="en-US" altLang="ko-KR" sz="1600" smtClean="0"/>
                        <a:t>R</a:t>
                      </a:r>
                      <a:r>
                        <a:rPr lang="ko-KR" altLang="en-US" sz="1600" smtClean="0"/>
                        <a:t>로 매핑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LongToIntFunction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double  applyAsDouble(T</a:t>
                      </a:r>
                      <a:r>
                        <a:rPr lang="en-US" altLang="ko-KR" sz="1600" baseline="0" smtClean="0"/>
                        <a:t> t, U u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long</a:t>
                      </a:r>
                      <a:r>
                        <a:rPr lang="ko-KR" altLang="en-US" sz="1600" smtClean="0"/>
                        <a:t>를 객체 </a:t>
                      </a:r>
                      <a:r>
                        <a:rPr lang="en-US" altLang="ko-KR" sz="1600" smtClean="0"/>
                        <a:t>R</a:t>
                      </a:r>
                      <a:r>
                        <a:rPr lang="ko-KR" altLang="en-US" sz="1600" smtClean="0"/>
                        <a:t>로 매핑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ToDoubleBiFunction&lt;T, U&gt;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double  applyAsDouble(T</a:t>
                      </a:r>
                      <a:r>
                        <a:rPr lang="en-US" altLang="ko-KR" sz="1600" baseline="0" smtClean="0"/>
                        <a:t> value)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객체 </a:t>
                      </a:r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와 </a:t>
                      </a:r>
                      <a:r>
                        <a:rPr lang="en-US" altLang="ko-KR" sz="1600" smtClean="0"/>
                        <a:t>U</a:t>
                      </a:r>
                      <a:r>
                        <a:rPr lang="ko-KR" altLang="en-US" sz="1600" smtClean="0"/>
                        <a:t>를 </a:t>
                      </a:r>
                      <a:r>
                        <a:rPr lang="en-US" altLang="ko-KR" sz="1600" smtClean="0"/>
                        <a:t> double</a:t>
                      </a:r>
                      <a:r>
                        <a:rPr lang="ko-KR" altLang="en-US" sz="1600" smtClean="0"/>
                        <a:t>로 매핑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ToIntBitFunction&lt;T, U&gt;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 applyAsInt(T t, U u)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객체 </a:t>
                      </a:r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와 </a:t>
                      </a:r>
                      <a:r>
                        <a:rPr lang="en-US" altLang="ko-KR" sz="1600" smtClean="0"/>
                        <a:t>U</a:t>
                      </a:r>
                      <a:r>
                        <a:rPr lang="ko-KR" altLang="en-US" sz="1600" smtClean="0"/>
                        <a:t>를  </a:t>
                      </a:r>
                      <a:r>
                        <a:rPr lang="en-US" altLang="ko-KR" sz="1600" smtClean="0"/>
                        <a:t>int</a:t>
                      </a:r>
                      <a:r>
                        <a:rPr lang="ko-KR" altLang="en-US" sz="1600" smtClean="0"/>
                        <a:t>로 매핑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ToLongBiFunction&lt;T, U&gt;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applyAsInt(T t)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객체 </a:t>
                      </a:r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와 </a:t>
                      </a:r>
                      <a:r>
                        <a:rPr lang="en-US" altLang="ko-KR" sz="1600" smtClean="0"/>
                        <a:t>U</a:t>
                      </a:r>
                      <a:r>
                        <a:rPr lang="ko-KR" altLang="en-US" sz="1600" smtClean="0"/>
                        <a:t>를 </a:t>
                      </a:r>
                      <a:r>
                        <a:rPr lang="ko-KR" altLang="en-US" sz="1600" baseline="0" smtClean="0"/>
                        <a:t> </a:t>
                      </a:r>
                      <a:r>
                        <a:rPr lang="en-US" altLang="ko-KR" sz="1600" baseline="0" smtClean="0"/>
                        <a:t>long</a:t>
                      </a:r>
                      <a:r>
                        <a:rPr lang="ko-KR" altLang="en-US" sz="1600" smtClean="0"/>
                        <a:t>로 매핑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ToLongFunction&lt;T&gt;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 applyAsLong(T t, U u)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객체 </a:t>
                      </a:r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를 </a:t>
                      </a:r>
                      <a:r>
                        <a:rPr lang="ko-KR" altLang="en-US" sz="1600" baseline="0" smtClean="0"/>
                        <a:t> </a:t>
                      </a:r>
                      <a:r>
                        <a:rPr lang="en-US" altLang="ko-KR" sz="1600" baseline="0" smtClean="0"/>
                        <a:t>long</a:t>
                      </a:r>
                      <a:r>
                        <a:rPr lang="ko-KR" altLang="en-US" sz="1600" smtClean="0"/>
                        <a:t>로 매핑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4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31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 Function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함수적 인터페이스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apply() </a:t>
            </a:r>
            <a:r>
              <a:rPr lang="ko-KR" altLang="en-US">
                <a:latin typeface="+mn-ea"/>
              </a:rPr>
              <a:t>메소드는 매개값으로 </a:t>
            </a:r>
            <a:r>
              <a:rPr lang="en-US" altLang="ko-KR">
                <a:latin typeface="+mn-ea"/>
              </a:rPr>
              <a:t>T </a:t>
            </a:r>
            <a:r>
              <a:rPr lang="ko-KR" altLang="en-US">
                <a:latin typeface="+mn-ea"/>
              </a:rPr>
              <a:t>객체 하나를 가지므로 람다식도 한 개의 매개 변수를 사용합니다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 apply( )</a:t>
            </a:r>
            <a:r>
              <a:rPr lang="ko-KR" altLang="en-US">
                <a:latin typeface="+mn-ea"/>
              </a:rPr>
              <a:t>메소드의 리턴 타입이 </a:t>
            </a:r>
            <a:r>
              <a:rPr lang="en-US" altLang="ko-KR">
                <a:latin typeface="+mn-ea"/>
              </a:rPr>
              <a:t>R</a:t>
            </a:r>
            <a:r>
              <a:rPr lang="ko-KR" altLang="en-US">
                <a:latin typeface="+mn-ea"/>
              </a:rPr>
              <a:t>이므로 람다식 중괄호 </a:t>
            </a:r>
            <a:r>
              <a:rPr lang="en-US" altLang="ko-KR">
                <a:latin typeface="+mn-ea"/>
              </a:rPr>
              <a:t>{}</a:t>
            </a:r>
            <a:r>
              <a:rPr lang="ko-KR" altLang="en-US">
                <a:latin typeface="+mn-ea"/>
              </a:rPr>
              <a:t>의 리턴값은 </a:t>
            </a:r>
            <a:r>
              <a:rPr lang="en-US" altLang="ko-KR">
                <a:latin typeface="+mn-ea"/>
              </a:rPr>
              <a:t>R </a:t>
            </a:r>
            <a:r>
              <a:rPr lang="ko-KR" altLang="en-US">
                <a:latin typeface="+mn-ea"/>
              </a:rPr>
              <a:t>객체가 됩니다</a:t>
            </a:r>
            <a:r>
              <a:rPr lang="en-US" altLang="ko-KR">
                <a:latin typeface="+mn-ea"/>
              </a:rPr>
              <a:t>. </a:t>
            </a: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T</a:t>
            </a:r>
            <a:r>
              <a:rPr lang="ko-KR" altLang="en-US">
                <a:latin typeface="+mn-ea"/>
              </a:rPr>
              <a:t>가 </a:t>
            </a:r>
            <a:r>
              <a:rPr lang="en-US" altLang="ko-KR">
                <a:latin typeface="+mn-ea"/>
              </a:rPr>
              <a:t>Student </a:t>
            </a:r>
            <a:r>
              <a:rPr lang="ko-KR" altLang="en-US">
                <a:latin typeface="+mn-ea"/>
              </a:rPr>
              <a:t>타입이고 </a:t>
            </a:r>
            <a:r>
              <a:rPr lang="en-US" altLang="ko-KR">
                <a:latin typeface="+mn-ea"/>
              </a:rPr>
              <a:t>R</a:t>
            </a:r>
            <a:r>
              <a:rPr lang="ko-KR" altLang="en-US">
                <a:latin typeface="+mn-ea"/>
              </a:rPr>
              <a:t>이 </a:t>
            </a:r>
            <a:r>
              <a:rPr lang="en-US" altLang="ko-KR">
                <a:latin typeface="+mn-ea"/>
              </a:rPr>
              <a:t>String </a:t>
            </a:r>
            <a:r>
              <a:rPr lang="ko-KR" altLang="en-US">
                <a:latin typeface="+mn-ea"/>
              </a:rPr>
              <a:t>타입이므로 </a:t>
            </a:r>
            <a:r>
              <a:rPr lang="en-US" altLang="ko-KR">
                <a:latin typeface="+mn-ea"/>
              </a:rPr>
              <a:t>t </a:t>
            </a:r>
            <a:r>
              <a:rPr lang="ko-KR" altLang="en-US">
                <a:latin typeface="+mn-ea"/>
              </a:rPr>
              <a:t>매개 변수 타입은 </a:t>
            </a:r>
            <a:r>
              <a:rPr lang="en-US" altLang="ko-KR">
                <a:latin typeface="+mn-ea"/>
              </a:rPr>
              <a:t>Student</a:t>
            </a:r>
            <a:r>
              <a:rPr lang="ko-KR" altLang="en-US">
                <a:latin typeface="+mn-ea"/>
              </a:rPr>
              <a:t>가 되고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람다식의 중괄호 </a:t>
            </a:r>
            <a:r>
              <a:rPr lang="en-US" altLang="ko-KR">
                <a:latin typeface="+mn-ea"/>
              </a:rPr>
              <a:t>{}</a:t>
            </a:r>
            <a:r>
              <a:rPr lang="ko-KR" altLang="en-US">
                <a:latin typeface="+mn-ea"/>
              </a:rPr>
              <a:t>는 </a:t>
            </a:r>
            <a:r>
              <a:rPr lang="en-US" altLang="ko-KR">
                <a:latin typeface="+mn-ea"/>
              </a:rPr>
              <a:t>String</a:t>
            </a:r>
            <a:r>
              <a:rPr lang="ko-KR" altLang="en-US">
                <a:latin typeface="+mn-ea"/>
              </a:rPr>
              <a:t>을 리턴해야 합니다</a:t>
            </a:r>
            <a:r>
              <a:rPr lang="en-US" altLang="ko-KR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t.getName()</a:t>
            </a:r>
            <a:r>
              <a:rPr lang="ko-KR" altLang="en-US">
                <a:latin typeface="+mn-ea"/>
              </a:rPr>
              <a:t>은 </a:t>
            </a:r>
            <a:r>
              <a:rPr lang="en-US" altLang="ko-KR">
                <a:latin typeface="+mn-ea"/>
              </a:rPr>
              <a:t>Student </a:t>
            </a:r>
            <a:r>
              <a:rPr lang="ko-KR" altLang="en-US">
                <a:latin typeface="+mn-ea"/>
              </a:rPr>
              <a:t>객체의 </a:t>
            </a:r>
            <a:r>
              <a:rPr lang="en-US" altLang="ko-KR">
                <a:latin typeface="+mn-ea"/>
              </a:rPr>
              <a:t>getName() </a:t>
            </a:r>
            <a:r>
              <a:rPr lang="ko-KR" altLang="en-US">
                <a:latin typeface="+mn-ea"/>
              </a:rPr>
              <a:t>메소드를 호출해서 학생 이름을 얻습니다</a:t>
            </a:r>
            <a:r>
              <a:rPr lang="en-US" altLang="ko-KR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return</a:t>
            </a:r>
            <a:r>
              <a:rPr lang="ko-KR" altLang="en-US">
                <a:latin typeface="+mn-ea"/>
              </a:rPr>
              <a:t>문만 있을 경우 중괄호 </a:t>
            </a:r>
            <a:r>
              <a:rPr lang="en-US" altLang="ko-KR">
                <a:latin typeface="+mn-ea"/>
              </a:rPr>
              <a:t>{}</a:t>
            </a:r>
            <a:r>
              <a:rPr lang="ko-KR" altLang="en-US">
                <a:latin typeface="+mn-ea"/>
              </a:rPr>
              <a:t>와 </a:t>
            </a:r>
            <a:r>
              <a:rPr lang="en-US" altLang="ko-KR">
                <a:latin typeface="+mn-ea"/>
              </a:rPr>
              <a:t>return </a:t>
            </a:r>
            <a:r>
              <a:rPr lang="ko-KR" altLang="en-US">
                <a:latin typeface="+mn-ea"/>
              </a:rPr>
              <a:t>문은 생략할 수 있습니다</a:t>
            </a:r>
            <a:r>
              <a:rPr lang="en-US" altLang="ko-KR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Student </a:t>
            </a:r>
            <a:r>
              <a:rPr lang="ko-KR" altLang="en-US">
                <a:latin typeface="+mn-ea"/>
              </a:rPr>
              <a:t>객체를 학생 이름</a:t>
            </a:r>
            <a:r>
              <a:rPr lang="en-US" altLang="ko-KR">
                <a:latin typeface="+mn-ea"/>
              </a:rPr>
              <a:t>(String)</a:t>
            </a:r>
            <a:r>
              <a:rPr lang="ko-KR" altLang="en-US">
                <a:latin typeface="+mn-ea"/>
              </a:rPr>
              <a:t>으로 매핑하는 것입니다</a:t>
            </a:r>
            <a:r>
              <a:rPr lang="en-US" altLang="ko-KR">
                <a:latin typeface="+mn-ea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17282" y="3426725"/>
            <a:ext cx="8117054" cy="163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rgbClr val="C00000"/>
                </a:solidFill>
              </a:rPr>
              <a:t>Function&lt;Student, String&gt; function = t -&gt; { return t.getName(); };</a:t>
            </a:r>
          </a:p>
          <a:p>
            <a:r>
              <a:rPr lang="en-US" altLang="ko-KR" sz="1600" b="1">
                <a:solidFill>
                  <a:srgbClr val="C00000"/>
                </a:solidFill>
              </a:rPr>
              <a:t> </a:t>
            </a:r>
          </a:p>
          <a:p>
            <a:r>
              <a:rPr lang="en-US" altLang="ko-KR" sz="1600" b="1">
                <a:solidFill>
                  <a:schemeClr val="tx1"/>
                </a:solidFill>
              </a:rPr>
              <a:t>or</a:t>
            </a:r>
          </a:p>
          <a:p>
            <a:r>
              <a:rPr lang="en-US" altLang="ko-KR" sz="1600" b="1">
                <a:solidFill>
                  <a:srgbClr val="C00000"/>
                </a:solidFill>
              </a:rPr>
              <a:t> </a:t>
            </a:r>
          </a:p>
          <a:p>
            <a:r>
              <a:rPr lang="en-US" altLang="ko-KR" sz="1600" b="1">
                <a:solidFill>
                  <a:srgbClr val="C00000"/>
                </a:solidFill>
              </a:rPr>
              <a:t>Function&lt;Student, String&gt; function = t -&gt; t.getName();</a:t>
            </a:r>
          </a:p>
        </p:txBody>
      </p:sp>
    </p:spTree>
    <p:extLst>
      <p:ext uri="{BB962C8B-B14F-4D97-AF65-F5344CB8AC3E}">
        <p14:creationId xmlns:p14="http://schemas.microsoft.com/office/powerpoint/2010/main" val="36227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32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Function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함수적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인터페이스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2230" y="1371985"/>
            <a:ext cx="8117054" cy="5157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package lambda;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public class Student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private String name;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private int englishScore;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private int mathScore;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Student(String name, int englishScore, int mathScore)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super();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this.name = name;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this.englishScore = englishScore;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this.mathScore = mathScore;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String getName()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return name;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void setName(String name)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this.name = name;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  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33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Function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함수적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인터페이스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2230" y="1371985"/>
            <a:ext cx="8117054" cy="5157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package lambda;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java.util.Arrays;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java.util.List;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java.util.function.Function;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java.util.function.ToIntFunction;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public class FunctionExam1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private static List&lt;Student&gt; list = Arrays.asList(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new Student("Jackie", 90, 65),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new Student("Jolie", 100, 100)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printString(Function&lt;Student, String&gt; function)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for (Student std : list)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System.out.print(function.apply(std) + " ");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2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34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Function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함수적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인터페이스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02508" y="1134319"/>
            <a:ext cx="7025877" cy="5404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package lambda;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java.util.Arrays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java.util.List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java.util.function.ToIntFunction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public class FunctionExam2 </a:t>
            </a:r>
            <a:r>
              <a:rPr lang="en-US" altLang="ko-KR" sz="1600" dirty="0" smtClean="0">
                <a:solidFill>
                  <a:schemeClr val="tx1"/>
                </a:solidFill>
              </a:rPr>
              <a:t>{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private static List&lt;Student&gt; list = </a:t>
            </a:r>
            <a:r>
              <a:rPr lang="en-US" altLang="ko-KR" sz="1600" dirty="0" err="1">
                <a:solidFill>
                  <a:schemeClr val="tx1"/>
                </a:solidFill>
              </a:rPr>
              <a:t>Arrays.asList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new Student("Jolie", 100, 89),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new Student("Martin", 77, 94),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new Student("Pierre", 49, 100),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new Student("Paul", 80, 78)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static double </a:t>
            </a:r>
            <a:r>
              <a:rPr lang="en-US" altLang="ko-KR" sz="1600" dirty="0" err="1">
                <a:solidFill>
                  <a:schemeClr val="tx1"/>
                </a:solidFill>
              </a:rPr>
              <a:t>avg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ToIntFunction</a:t>
            </a:r>
            <a:r>
              <a:rPr lang="en-US" altLang="ko-KR" sz="1600" dirty="0">
                <a:solidFill>
                  <a:schemeClr val="tx1"/>
                </a:solidFill>
              </a:rPr>
              <a:t>&lt;Student&gt; function)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sum = 0</a:t>
            </a:r>
            <a:r>
              <a:rPr lang="en-US" altLang="ko-KR" sz="1600" dirty="0" smtClean="0">
                <a:solidFill>
                  <a:schemeClr val="tx1"/>
                </a:solidFill>
              </a:rPr>
              <a:t>;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for (Student std : list)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sum += </a:t>
            </a:r>
            <a:r>
              <a:rPr lang="en-US" altLang="ko-KR" sz="1600" dirty="0" err="1">
                <a:solidFill>
                  <a:schemeClr val="tx1"/>
                </a:solidFill>
              </a:rPr>
              <a:t>function.applyAsInt</a:t>
            </a:r>
            <a:r>
              <a:rPr lang="en-US" altLang="ko-KR" sz="1600" dirty="0">
                <a:solidFill>
                  <a:schemeClr val="tx1"/>
                </a:solidFill>
              </a:rPr>
              <a:t>(std);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}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double </a:t>
            </a:r>
            <a:r>
              <a:rPr lang="en-US" altLang="ko-KR" sz="1600" dirty="0" err="1">
                <a:solidFill>
                  <a:schemeClr val="tx1"/>
                </a:solidFill>
              </a:rPr>
              <a:t>avg</a:t>
            </a:r>
            <a:r>
              <a:rPr lang="en-US" altLang="ko-KR" sz="1600" dirty="0">
                <a:solidFill>
                  <a:schemeClr val="tx1"/>
                </a:solidFill>
              </a:rPr>
              <a:t> = (double) sum / </a:t>
            </a:r>
            <a:r>
              <a:rPr lang="en-US" altLang="ko-KR" sz="1600" dirty="0" err="1">
                <a:solidFill>
                  <a:schemeClr val="tx1"/>
                </a:solidFill>
              </a:rPr>
              <a:t>list.size</a:t>
            </a:r>
            <a:r>
              <a:rPr lang="en-US" altLang="ko-KR" sz="1600" dirty="0" smtClean="0">
                <a:solidFill>
                  <a:schemeClr val="tx1"/>
                </a:solidFill>
              </a:rPr>
              <a:t>();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return </a:t>
            </a:r>
            <a:r>
              <a:rPr lang="en-US" altLang="ko-KR" sz="1600" dirty="0" err="1">
                <a:solidFill>
                  <a:schemeClr val="tx1"/>
                </a:solidFill>
              </a:rPr>
              <a:t>avg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</a:rPr>
              <a:t>}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565" y="1519518"/>
            <a:ext cx="3590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실습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] Student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객체들의 영어 평균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수학 평균을 출력하도록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avg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함수의 인수로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ToIntFunction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의 람다 표현식 코드를 완성하시오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35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Operator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함수적 인터페이스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Function</a:t>
            </a:r>
            <a:r>
              <a:rPr lang="ko-KR" altLang="en-US">
                <a:latin typeface="+mn-ea"/>
              </a:rPr>
              <a:t>과 동일하게 매개 변수와 리턴값이 있는 </a:t>
            </a:r>
            <a:r>
              <a:rPr lang="en-US" altLang="ko-KR">
                <a:latin typeface="+mn-ea"/>
              </a:rPr>
              <a:t>applyXXX() </a:t>
            </a:r>
            <a:r>
              <a:rPr lang="ko-KR" altLang="en-US">
                <a:latin typeface="+mn-ea"/>
              </a:rPr>
              <a:t>메소드를 가지고 있습니다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메소드들은 매개값을 리턴값으로 매핑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타입 변환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하는 역할보다는 매개값을 이용해서 연산을 수행한 후 동일한 타입으로 리턴값을 제공하는 역할을 합니다</a:t>
            </a:r>
            <a:r>
              <a:rPr lang="en-US" altLang="ko-KR">
                <a:latin typeface="+mn-ea"/>
              </a:rPr>
              <a:t>.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52504"/>
              </p:ext>
            </p:extLst>
          </p:nvPr>
        </p:nvGraphicFramePr>
        <p:xfrm>
          <a:off x="1160560" y="2342672"/>
          <a:ext cx="10155143" cy="33375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97791"/>
                <a:gridCol w="3875259"/>
                <a:gridCol w="34820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인터페이스 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추상 메소드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BinaryOperator</a:t>
                      </a:r>
                      <a:r>
                        <a:rPr lang="en-US" altLang="ko-KR" sz="1600" dirty="0" smtClean="0"/>
                        <a:t>&lt;T, R&gt;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BiFunction&lt;T, U, R&gt;</a:t>
                      </a:r>
                      <a:r>
                        <a:rPr lang="ko-KR" altLang="en-US" sz="1600" smtClean="0"/>
                        <a:t>의 하위 인터페이스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와 </a:t>
                      </a:r>
                      <a:r>
                        <a:rPr lang="en-US" altLang="ko-KR" sz="1600" smtClean="0"/>
                        <a:t>U</a:t>
                      </a:r>
                      <a:r>
                        <a:rPr lang="ko-KR" altLang="en-US" sz="1600" smtClean="0"/>
                        <a:t>를 연산후 </a:t>
                      </a:r>
                      <a:r>
                        <a:rPr lang="en-US" altLang="ko-KR" sz="1600" smtClean="0"/>
                        <a:t>R </a:t>
                      </a:r>
                      <a:r>
                        <a:rPr lang="ko-KR" altLang="en-US" sz="1600" smtClean="0"/>
                        <a:t>리턴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BinaryOperator&lt;T&gt;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Function&lt;T, R&gt;</a:t>
                      </a:r>
                      <a:r>
                        <a:rPr lang="ko-KR" altLang="en-US" sz="1600" smtClean="0"/>
                        <a:t>의 하위 인터페이스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를 연산후 </a:t>
                      </a:r>
                      <a:r>
                        <a:rPr lang="en-US" altLang="ko-KR" sz="1600" smtClean="0"/>
                        <a:t>R </a:t>
                      </a:r>
                      <a:r>
                        <a:rPr lang="ko-KR" altLang="en-US" sz="1600" smtClean="0"/>
                        <a:t>리턴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DoubleBinaryOperator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double applyAsDouble(double,</a:t>
                      </a:r>
                      <a:r>
                        <a:rPr lang="en-US" altLang="ko-KR" sz="1600" baseline="0" smtClean="0"/>
                        <a:t> double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두개의</a:t>
                      </a:r>
                      <a:r>
                        <a:rPr lang="en-US" altLang="ko-KR" sz="1600" baseline="0" smtClean="0"/>
                        <a:t> double</a:t>
                      </a:r>
                      <a:r>
                        <a:rPr lang="ko-KR" altLang="en-US" sz="1600" baseline="0" smtClean="0"/>
                        <a:t>을 연산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BinaryUnaryOperator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double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en-US" altLang="ko-KR" sz="1600" smtClean="0"/>
                        <a:t> applyAsDouble(double)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한 개의</a:t>
                      </a:r>
                      <a:r>
                        <a:rPr lang="en-US" altLang="ko-KR" sz="1600" baseline="0" smtClean="0"/>
                        <a:t> double</a:t>
                      </a:r>
                      <a:r>
                        <a:rPr lang="ko-KR" altLang="en-US" sz="1600" baseline="0" smtClean="0"/>
                        <a:t>을 연산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IntBinaryOperator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int  applyAsInt(int</a:t>
                      </a:r>
                      <a:r>
                        <a:rPr lang="en-US" altLang="ko-KR" sz="1600" baseline="0" smtClean="0"/>
                        <a:t>, int)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두 개의</a:t>
                      </a:r>
                      <a:r>
                        <a:rPr lang="en-US" altLang="ko-KR" sz="1600" baseline="0" smtClean="0"/>
                        <a:t> int</a:t>
                      </a:r>
                      <a:r>
                        <a:rPr lang="ko-KR" altLang="en-US" sz="1600" baseline="0" smtClean="0"/>
                        <a:t>을 연산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IntUnaryOperator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int  applyAsInt(int)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힌개의</a:t>
                      </a:r>
                      <a:r>
                        <a:rPr lang="en-US" altLang="ko-KR" sz="1600" baseline="0" smtClean="0"/>
                        <a:t> int</a:t>
                      </a:r>
                      <a:r>
                        <a:rPr lang="ko-KR" altLang="en-US" sz="1600" baseline="0" smtClean="0"/>
                        <a:t>을 연산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LongBinaryOperator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long  applyAsLong(long,</a:t>
                      </a:r>
                      <a:r>
                        <a:rPr lang="en-US" altLang="ko-KR" sz="1600" baseline="0" smtClean="0"/>
                        <a:t> long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두개의</a:t>
                      </a:r>
                      <a:r>
                        <a:rPr lang="en-US" altLang="ko-KR" sz="1600" baseline="0" smtClean="0"/>
                        <a:t> long</a:t>
                      </a:r>
                      <a:r>
                        <a:rPr lang="ko-KR" altLang="en-US" sz="1600" baseline="0" smtClean="0"/>
                        <a:t>을 연산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long  applyAsLong(long)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두개의</a:t>
                      </a:r>
                      <a:r>
                        <a:rPr lang="en-US" altLang="ko-KR" sz="1600" baseline="0" smtClean="0"/>
                        <a:t> long</a:t>
                      </a:r>
                      <a:r>
                        <a:rPr lang="ko-KR" altLang="en-US" sz="1600" baseline="0" smtClean="0"/>
                        <a:t>을 연산</a:t>
                      </a:r>
                      <a:endParaRPr lang="ko-KR" altLang="en-US" sz="160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8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36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Operator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함수적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인터페이스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02508" y="1286189"/>
            <a:ext cx="7025877" cy="52527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java.util.function.IntBinaryOperator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public class </a:t>
            </a:r>
            <a:r>
              <a:rPr lang="en-US" altLang="ko-KR" sz="1600" dirty="0" err="1">
                <a:solidFill>
                  <a:schemeClr val="tx1"/>
                </a:solidFill>
              </a:rPr>
              <a:t>OperatorExam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{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private static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[] scores = {100, 92, 81, 78, 88, 96, 55, 94</a:t>
            </a:r>
            <a:r>
              <a:rPr lang="en-US" altLang="ko-KR" sz="1600" dirty="0" smtClean="0">
                <a:solidFill>
                  <a:schemeClr val="tx1"/>
                </a:solidFill>
              </a:rPr>
              <a:t>};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static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maxOrMin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IntBinaryOperator</a:t>
            </a:r>
            <a:r>
              <a:rPr lang="en-US" altLang="ko-KR" sz="1600" dirty="0">
                <a:solidFill>
                  <a:schemeClr val="tx1"/>
                </a:solidFill>
              </a:rPr>
              <a:t> operator)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result = scores[0</a:t>
            </a:r>
            <a:r>
              <a:rPr lang="en-US" altLang="ko-KR" sz="1600" dirty="0" smtClean="0">
                <a:solidFill>
                  <a:schemeClr val="tx1"/>
                </a:solidFill>
              </a:rPr>
              <a:t>];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for (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score : scores)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result = </a:t>
            </a:r>
            <a:r>
              <a:rPr lang="en-US" altLang="ko-KR" sz="1600" dirty="0" err="1">
                <a:solidFill>
                  <a:schemeClr val="tx1"/>
                </a:solidFill>
              </a:rPr>
              <a:t>operator.applyAsInt</a:t>
            </a:r>
            <a:r>
              <a:rPr lang="en-US" altLang="ko-KR" sz="1600" dirty="0">
                <a:solidFill>
                  <a:schemeClr val="tx1"/>
                </a:solidFill>
              </a:rPr>
              <a:t>(result, score);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}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return result;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max = </a:t>
            </a:r>
            <a:r>
              <a:rPr lang="en-US" altLang="ko-KR" sz="1600" dirty="0" err="1">
                <a:solidFill>
                  <a:schemeClr val="tx1"/>
                </a:solidFill>
              </a:rPr>
              <a:t>maxOrMin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(a, b) -&gt;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if (a &gt;= b)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  return a;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else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  return b;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);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8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37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Predicate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함수적 인터페이스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매개 변수와 </a:t>
            </a:r>
            <a:r>
              <a:rPr lang="en-US" altLang="ko-KR">
                <a:latin typeface="+mn-ea"/>
              </a:rPr>
              <a:t>boolean </a:t>
            </a:r>
            <a:r>
              <a:rPr lang="ko-KR" altLang="en-US">
                <a:latin typeface="+mn-ea"/>
              </a:rPr>
              <a:t>리턴값이 있는 </a:t>
            </a:r>
            <a:r>
              <a:rPr lang="en-US" altLang="ko-KR">
                <a:latin typeface="+mn-ea"/>
              </a:rPr>
              <a:t>testXXX() </a:t>
            </a:r>
            <a:r>
              <a:rPr lang="ko-KR" altLang="en-US">
                <a:latin typeface="+mn-ea"/>
              </a:rPr>
              <a:t>메소드를 가지고 있습니다</a:t>
            </a:r>
            <a:r>
              <a:rPr lang="en-US" altLang="ko-KR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메소드들은 매개값을 조사해서 </a:t>
            </a:r>
            <a:r>
              <a:rPr lang="en-US" altLang="ko-KR">
                <a:latin typeface="+mn-ea"/>
              </a:rPr>
              <a:t>true </a:t>
            </a:r>
            <a:r>
              <a:rPr lang="ko-KR" altLang="en-US">
                <a:latin typeface="+mn-ea"/>
              </a:rPr>
              <a:t>또는 </a:t>
            </a:r>
            <a:r>
              <a:rPr lang="en-US" altLang="ko-KR">
                <a:latin typeface="+mn-ea"/>
              </a:rPr>
              <a:t>false</a:t>
            </a:r>
            <a:r>
              <a:rPr lang="ko-KR" altLang="en-US">
                <a:latin typeface="+mn-ea"/>
              </a:rPr>
              <a:t>를 리턴하는 역할을 합니다</a:t>
            </a:r>
            <a:r>
              <a:rPr lang="en-US" altLang="ko-KR">
                <a:latin typeface="+mn-ea"/>
              </a:rPr>
              <a:t>. </a:t>
            </a:r>
            <a:r>
              <a:rPr lang="en-US" altLang="ko-KR" smtClean="0">
                <a:latin typeface="+mn-ea"/>
              </a:rPr>
              <a:t> </a:t>
            </a:r>
            <a:endParaRPr lang="en-US" altLang="ko-KR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95915"/>
              </p:ext>
            </p:extLst>
          </p:nvPr>
        </p:nvGraphicFramePr>
        <p:xfrm>
          <a:off x="1160560" y="2342672"/>
          <a:ext cx="10155143" cy="2225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97791"/>
                <a:gridCol w="3875259"/>
                <a:gridCol w="34820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인터페이스 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추상 메소드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Predicate&lt;T&gt;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boolean test(T, t)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객체 </a:t>
                      </a:r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를 조사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BiPredicate&lt;T&gt;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boolean test(T, t, U</a:t>
                      </a:r>
                      <a:r>
                        <a:rPr lang="en-US" altLang="ko-KR" sz="1600" baseline="0" smtClean="0"/>
                        <a:t> u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객체</a:t>
                      </a:r>
                      <a:r>
                        <a:rPr lang="en-US" altLang="ko-KR" sz="1600" smtClean="0"/>
                        <a:t>T</a:t>
                      </a:r>
                      <a:r>
                        <a:rPr lang="ko-KR" altLang="en-US" sz="1600" smtClean="0"/>
                        <a:t>와 </a:t>
                      </a:r>
                      <a:r>
                        <a:rPr lang="en-US" altLang="ko-KR" sz="1600" smtClean="0"/>
                        <a:t>U</a:t>
                      </a:r>
                      <a:r>
                        <a:rPr lang="ko-KR" altLang="en-US" sz="1600" smtClean="0"/>
                        <a:t>를</a:t>
                      </a:r>
                      <a:r>
                        <a:rPr lang="ko-KR" altLang="en-US" sz="1600" baseline="0" smtClean="0"/>
                        <a:t> 비교 조사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DoublePredicate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boolean test(double</a:t>
                      </a:r>
                      <a:r>
                        <a:rPr lang="en-US" altLang="ko-KR" sz="1600" baseline="0" smtClean="0"/>
                        <a:t>  value)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/>
                        <a:t>double </a:t>
                      </a:r>
                      <a:r>
                        <a:rPr lang="ko-KR" altLang="en-US" sz="1600" baseline="0" smtClean="0"/>
                        <a:t>값을 조사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boolean test(int</a:t>
                      </a:r>
                      <a:r>
                        <a:rPr lang="en-US" altLang="ko-KR" sz="1600" baseline="0" smtClean="0"/>
                        <a:t>  value)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/>
                        <a:t>int </a:t>
                      </a:r>
                      <a:r>
                        <a:rPr lang="ko-KR" altLang="en-US" sz="1600" baseline="0" smtClean="0"/>
                        <a:t>값을 조사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boolean test(long</a:t>
                      </a:r>
                      <a:r>
                        <a:rPr lang="en-US" altLang="ko-KR" sz="1600" baseline="0" smtClean="0"/>
                        <a:t>  value)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/>
                        <a:t>long </a:t>
                      </a:r>
                      <a:r>
                        <a:rPr lang="ko-KR" altLang="en-US" sz="1600" baseline="0" smtClean="0"/>
                        <a:t>값을 조사</a:t>
                      </a:r>
                      <a:endParaRPr lang="ko-KR" altLang="en-US" sz="160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Predicate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함수적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인터페이스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25657" y="981261"/>
            <a:ext cx="7025877" cy="566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smtClean="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import </a:t>
            </a:r>
            <a:r>
              <a:rPr lang="en-US" altLang="ko-KR" sz="1600">
                <a:solidFill>
                  <a:schemeClr val="tx1"/>
                </a:solidFill>
              </a:rPr>
              <a:t>java.util.Arrays;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java.util.List;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java.util.function.Predicate;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public class PredicateExam </a:t>
            </a:r>
            <a:r>
              <a:rPr lang="en-US" altLang="ko-KR" sz="1600" smtClean="0">
                <a:solidFill>
                  <a:schemeClr val="tx1"/>
                </a:solidFill>
              </a:rPr>
              <a:t>{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private static List&lt;Student&gt; list = Arrays.asList(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new Student("Martin", 80, 90, "Male"),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new Student("Jolie", 74, 88, "Female"),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new Student("Sophie", 66, 100, "Female"),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new Student("Pierre", 100, 78, "Male"),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new Student("anne", 80, 90, "Female"),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new Student("Paul", 42, 91, "Male"),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new Student("cristianne", 99, 100, "Female"),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new Student("Mcg", 100, 90, "Male")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double[] avg(Predicate&lt;Student&gt; predicate)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int count = 0, engSum = 0, mathSum = 0</a:t>
            </a:r>
            <a:r>
              <a:rPr lang="en-US" altLang="ko-KR" sz="1600" smtClean="0">
                <a:solidFill>
                  <a:schemeClr val="tx1"/>
                </a:solidFill>
              </a:rPr>
              <a:t>;       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for (Student std : list)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if (predicate.test(std))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count++;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engSum += std.getEnglishScore();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mathSum += std.getMathScore();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</a:t>
            </a:r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39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andThen()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과 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compose()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디폴트 메소드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디폴트 및 정적 메소드는 추상 메소드가 아니기 때문에 함수적 인터페이스에 선언되어도 여전히 함수적 인터페이스의 성질을 잃지 않습니다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java.util.function </a:t>
            </a:r>
            <a:r>
              <a:rPr lang="ko-KR" altLang="en-US">
                <a:latin typeface="+mn-ea"/>
              </a:rPr>
              <a:t>패키지의 함수적 인터페이스는 하나 이상의 디폴트 및 정적 메소드를 가지고 있습니다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Comsumer, Function, Operator </a:t>
            </a:r>
            <a:r>
              <a:rPr lang="ko-KR" altLang="en-US">
                <a:latin typeface="+mn-ea"/>
              </a:rPr>
              <a:t>종류의 함수적 인터페이스는 </a:t>
            </a:r>
            <a:r>
              <a:rPr lang="en-US" altLang="ko-KR">
                <a:latin typeface="+mn-ea"/>
              </a:rPr>
              <a:t>andThen()</a:t>
            </a:r>
            <a:r>
              <a:rPr lang="ko-KR" altLang="en-US">
                <a:latin typeface="+mn-ea"/>
              </a:rPr>
              <a:t>과 </a:t>
            </a:r>
            <a:r>
              <a:rPr lang="en-US" altLang="ko-KR">
                <a:latin typeface="+mn-ea"/>
              </a:rPr>
              <a:t>compose() </a:t>
            </a:r>
            <a:r>
              <a:rPr lang="ko-KR" altLang="en-US">
                <a:latin typeface="+mn-ea"/>
              </a:rPr>
              <a:t>디폴트 메소드를 가지고 있습니다</a:t>
            </a:r>
            <a:r>
              <a:rPr lang="en-US" altLang="ko-KR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andThen() </a:t>
            </a:r>
            <a:r>
              <a:rPr lang="ko-KR" altLang="en-US">
                <a:latin typeface="+mn-ea"/>
              </a:rPr>
              <a:t>과 </a:t>
            </a:r>
            <a:r>
              <a:rPr lang="en-US" altLang="ko-KR">
                <a:latin typeface="+mn-ea"/>
              </a:rPr>
              <a:t>compose() </a:t>
            </a:r>
            <a:r>
              <a:rPr lang="ko-KR" altLang="en-US">
                <a:latin typeface="+mn-ea"/>
              </a:rPr>
              <a:t>메소드는 두 개의 함수적 인터페이스를 순차적으로 연결하고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첫 번째 처리 결과를 두 번째 매개값으로 제공해서 최종 결과값을 얻을 때 사용합니다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andThen()</a:t>
            </a:r>
            <a:r>
              <a:rPr lang="ko-KR" altLang="en-US">
                <a:latin typeface="+mn-ea"/>
              </a:rPr>
              <a:t>과 </a:t>
            </a:r>
            <a:r>
              <a:rPr lang="en-US" altLang="ko-KR">
                <a:latin typeface="+mn-ea"/>
              </a:rPr>
              <a:t>compose()</a:t>
            </a:r>
            <a:r>
              <a:rPr lang="ko-KR" altLang="en-US">
                <a:latin typeface="+mn-ea"/>
              </a:rPr>
              <a:t>의 차이점은 어떤 함수적 인터페이스부터 먼저 처리하느냐에 따라 다릅니다</a:t>
            </a:r>
            <a:r>
              <a:rPr lang="en-US" altLang="ko-KR"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8628" y="3922776"/>
            <a:ext cx="5330759" cy="855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C00000"/>
                </a:solidFill>
              </a:rPr>
              <a:t>인터페이스</a:t>
            </a:r>
            <a:r>
              <a:rPr lang="en-US" altLang="ko-KR" sz="1600" b="1">
                <a:solidFill>
                  <a:srgbClr val="C00000"/>
                </a:solidFill>
              </a:rPr>
              <a:t>AB = </a:t>
            </a:r>
            <a:r>
              <a:rPr lang="ko-KR" altLang="en-US" sz="1600" b="1">
                <a:solidFill>
                  <a:srgbClr val="C00000"/>
                </a:solidFill>
              </a:rPr>
              <a:t>인터페이스</a:t>
            </a:r>
            <a:r>
              <a:rPr lang="en-US" altLang="ko-KR" sz="1600" b="1">
                <a:solidFill>
                  <a:srgbClr val="C00000"/>
                </a:solidFill>
              </a:rPr>
              <a:t>A.andThen(</a:t>
            </a:r>
            <a:r>
              <a:rPr lang="ko-KR" altLang="en-US" sz="1600" b="1">
                <a:solidFill>
                  <a:srgbClr val="C00000"/>
                </a:solidFill>
              </a:rPr>
              <a:t>인터페이스</a:t>
            </a:r>
            <a:r>
              <a:rPr lang="en-US" altLang="ko-KR" sz="1600" b="1">
                <a:solidFill>
                  <a:srgbClr val="C00000"/>
                </a:solidFill>
              </a:rPr>
              <a:t>B);</a:t>
            </a:r>
          </a:p>
          <a:p>
            <a:r>
              <a:rPr lang="ko-KR" altLang="en-US" sz="1600" b="1">
                <a:solidFill>
                  <a:srgbClr val="C00000"/>
                </a:solidFill>
              </a:rPr>
              <a:t>최종결과 </a:t>
            </a:r>
            <a:r>
              <a:rPr lang="en-US" altLang="ko-KR" sz="1600" b="1">
                <a:solidFill>
                  <a:srgbClr val="C00000"/>
                </a:solidFill>
              </a:rPr>
              <a:t>= </a:t>
            </a:r>
            <a:r>
              <a:rPr lang="ko-KR" altLang="en-US" sz="1600" b="1">
                <a:solidFill>
                  <a:srgbClr val="C00000"/>
                </a:solidFill>
              </a:rPr>
              <a:t>인터페이스</a:t>
            </a:r>
            <a:r>
              <a:rPr lang="en-US" altLang="ko-KR" sz="1600" b="1">
                <a:solidFill>
                  <a:srgbClr val="C00000"/>
                </a:solidFill>
              </a:rPr>
              <a:t>AB.method();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559" y="3980723"/>
            <a:ext cx="5544274" cy="24440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8628" y="5046562"/>
            <a:ext cx="5215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인터페이스 </a:t>
            </a:r>
            <a:r>
              <a:rPr lang="en-US" altLang="ko-KR"/>
              <a:t>AB</a:t>
            </a:r>
            <a:r>
              <a:rPr lang="ko-KR" altLang="en-US"/>
              <a:t>의 </a:t>
            </a:r>
            <a:r>
              <a:rPr lang="en-US" altLang="ko-KR"/>
              <a:t>method()</a:t>
            </a:r>
            <a:r>
              <a:rPr lang="ko-KR" altLang="en-US"/>
              <a:t>를 호출하면 우선 인터페이스 </a:t>
            </a:r>
            <a:r>
              <a:rPr lang="en-US" altLang="ko-KR"/>
              <a:t>A</a:t>
            </a:r>
            <a:r>
              <a:rPr lang="ko-KR" altLang="en-US"/>
              <a:t>부터 처리하고 결과를 인터페이스</a:t>
            </a:r>
            <a:r>
              <a:rPr lang="en-US" altLang="ko-KR"/>
              <a:t>B</a:t>
            </a:r>
            <a:r>
              <a:rPr lang="ko-KR" altLang="en-US"/>
              <a:t>의 매개값으로 제공합니다</a:t>
            </a:r>
            <a:r>
              <a:rPr lang="en-US" altLang="ko-KR"/>
              <a:t>. </a:t>
            </a:r>
            <a:r>
              <a:rPr lang="ko-KR" altLang="en-US"/>
              <a:t>인터페이스 </a:t>
            </a:r>
            <a:r>
              <a:rPr lang="en-US" altLang="ko-KR"/>
              <a:t>B</a:t>
            </a:r>
            <a:r>
              <a:rPr lang="ko-KR" altLang="en-US"/>
              <a:t>는 제공받은 매개값을 가지고 처리한 후 최종 결과를 리턴합니다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5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709" y="270281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Functional Programming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053" y="1023184"/>
            <a:ext cx="109104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선언형 프로그래밍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목표를 </a:t>
            </a:r>
            <a:r>
              <a:rPr lang="ko-KR" altLang="en-US">
                <a:latin typeface="+mn-ea"/>
              </a:rPr>
              <a:t>명시하고 알고리즘을 명시하지 않는 것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함수형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하스켈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리스프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스칼라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논리형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프롤로그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제한형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오즈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22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40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andThen()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과 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compose()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디폴트 메소드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4294" y="1378640"/>
            <a:ext cx="5330759" cy="704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C00000"/>
                </a:solidFill>
              </a:rPr>
              <a:t>인터페이스</a:t>
            </a:r>
            <a:r>
              <a:rPr lang="en-US" altLang="ko-KR" sz="1600" b="1">
                <a:solidFill>
                  <a:srgbClr val="C00000"/>
                </a:solidFill>
              </a:rPr>
              <a:t>AB = </a:t>
            </a:r>
            <a:r>
              <a:rPr lang="ko-KR" altLang="en-US" sz="1600" b="1">
                <a:solidFill>
                  <a:srgbClr val="C00000"/>
                </a:solidFill>
              </a:rPr>
              <a:t>인터페이스</a:t>
            </a:r>
            <a:r>
              <a:rPr lang="en-US" altLang="ko-KR" sz="1600" b="1">
                <a:solidFill>
                  <a:srgbClr val="C00000"/>
                </a:solidFill>
              </a:rPr>
              <a:t>A.compose(</a:t>
            </a:r>
            <a:r>
              <a:rPr lang="ko-KR" altLang="en-US" sz="1600" b="1">
                <a:solidFill>
                  <a:srgbClr val="C00000"/>
                </a:solidFill>
              </a:rPr>
              <a:t>인터페이스</a:t>
            </a:r>
            <a:r>
              <a:rPr lang="en-US" altLang="ko-KR" sz="1600" b="1">
                <a:solidFill>
                  <a:srgbClr val="C00000"/>
                </a:solidFill>
              </a:rPr>
              <a:t>B);</a:t>
            </a:r>
          </a:p>
          <a:p>
            <a:r>
              <a:rPr lang="ko-KR" altLang="en-US" sz="1600" b="1">
                <a:solidFill>
                  <a:srgbClr val="C00000"/>
                </a:solidFill>
              </a:rPr>
              <a:t>최종결과 </a:t>
            </a:r>
            <a:r>
              <a:rPr lang="en-US" altLang="ko-KR" sz="1600" b="1">
                <a:solidFill>
                  <a:srgbClr val="C00000"/>
                </a:solidFill>
              </a:rPr>
              <a:t>= </a:t>
            </a:r>
            <a:r>
              <a:rPr lang="ko-KR" altLang="en-US" sz="1600" b="1">
                <a:solidFill>
                  <a:srgbClr val="C00000"/>
                </a:solidFill>
              </a:rPr>
              <a:t>인터페이스</a:t>
            </a:r>
            <a:r>
              <a:rPr lang="en-US" altLang="ko-KR" sz="1600" b="1">
                <a:solidFill>
                  <a:srgbClr val="C00000"/>
                </a:solidFill>
              </a:rPr>
              <a:t>AB.method();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0122" y="2432619"/>
            <a:ext cx="10597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인터페이스</a:t>
            </a:r>
            <a:r>
              <a:rPr lang="en-US" altLang="ko-KR"/>
              <a:t>AB</a:t>
            </a:r>
            <a:r>
              <a:rPr lang="ko-KR" altLang="en-US"/>
              <a:t>가 </a:t>
            </a:r>
            <a:r>
              <a:rPr lang="en-US" altLang="ko-KR"/>
              <a:t>method()</a:t>
            </a:r>
            <a:r>
              <a:rPr lang="ko-KR" altLang="en-US"/>
              <a:t>를 호출하면 우선 인터페이스 </a:t>
            </a:r>
            <a:r>
              <a:rPr lang="en-US" altLang="ko-KR"/>
              <a:t>B</a:t>
            </a:r>
            <a:r>
              <a:rPr lang="ko-KR" altLang="en-US"/>
              <a:t>부터 처리하고 결과를 인터페이스 </a:t>
            </a:r>
            <a:r>
              <a:rPr lang="en-US" altLang="ko-KR"/>
              <a:t>A</a:t>
            </a:r>
            <a:r>
              <a:rPr lang="ko-KR" altLang="en-US"/>
              <a:t>의 매개값으로 제공합니다</a:t>
            </a:r>
            <a:r>
              <a:rPr lang="en-US" altLang="ko-KR"/>
              <a:t>. </a:t>
            </a:r>
            <a:r>
              <a:rPr lang="ko-KR" altLang="en-US"/>
              <a:t>인터페이스 </a:t>
            </a:r>
            <a:r>
              <a:rPr lang="en-US" altLang="ko-KR"/>
              <a:t>A</a:t>
            </a:r>
            <a:r>
              <a:rPr lang="ko-KR" altLang="en-US"/>
              <a:t>는 제공받은 매개값을 가지고 처리한 후 최종 결과를 리턴합니다</a:t>
            </a:r>
            <a:r>
              <a:rPr lang="en-US" altLang="ko-KR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74" y="3333537"/>
            <a:ext cx="5744540" cy="305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41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andThen()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과 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compose()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디폴트 메소드 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andThen()</a:t>
            </a:r>
            <a:r>
              <a:rPr lang="ko-KR" altLang="en-US">
                <a:latin typeface="+mn-ea"/>
              </a:rPr>
              <a:t>과 </a:t>
            </a:r>
            <a:r>
              <a:rPr lang="en-US" altLang="ko-KR">
                <a:latin typeface="+mn-ea"/>
              </a:rPr>
              <a:t>compose() </a:t>
            </a:r>
            <a:r>
              <a:rPr lang="ko-KR" altLang="en-US">
                <a:latin typeface="+mn-ea"/>
              </a:rPr>
              <a:t>디폴트 메소드를 제공하는 </a:t>
            </a:r>
            <a:r>
              <a:rPr lang="en-US" altLang="ko-KR">
                <a:latin typeface="+mn-ea"/>
              </a:rPr>
              <a:t>java.util.function </a:t>
            </a:r>
            <a:r>
              <a:rPr lang="ko-KR" altLang="en-US">
                <a:latin typeface="+mn-ea"/>
              </a:rPr>
              <a:t>패키지의 함수적 </a:t>
            </a:r>
            <a:r>
              <a:rPr lang="ko-KR" altLang="en-US" smtClean="0">
                <a:latin typeface="+mn-ea"/>
              </a:rPr>
              <a:t>인터페이스</a:t>
            </a:r>
            <a:r>
              <a:rPr lang="ko-KR" altLang="en-US">
                <a:latin typeface="+mn-ea"/>
              </a:rPr>
              <a:t>들</a:t>
            </a:r>
            <a:endParaRPr lang="en-US" altLang="ko-KR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56318"/>
              </p:ext>
            </p:extLst>
          </p:nvPr>
        </p:nvGraphicFramePr>
        <p:xfrm>
          <a:off x="1461503" y="1682915"/>
          <a:ext cx="8423277" cy="445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72006"/>
                <a:gridCol w="2824223"/>
                <a:gridCol w="1932972"/>
                <a:gridCol w="17940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인터페이스 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추상 메소드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andThen(</a:t>
                      </a:r>
                      <a:r>
                        <a:rPr lang="en-US" altLang="ko-KR" sz="1600" baseline="0" smtClean="0"/>
                        <a:t> 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Compose( 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consumer</a:t>
                      </a:r>
                    </a:p>
                    <a:p>
                      <a:pPr latinLnBrk="1"/>
                      <a:r>
                        <a:rPr lang="en-US" altLang="ko-KR" sz="1600" smtClean="0"/>
                        <a:t> </a:t>
                      </a:r>
                    </a:p>
                    <a:p>
                      <a:pPr latinLnBrk="1"/>
                      <a:r>
                        <a:rPr lang="en-US" altLang="ko-KR" sz="1600" smtClean="0"/>
                        <a:t> </a:t>
                      </a:r>
                    </a:p>
                    <a:p>
                      <a:pPr latinLnBrk="1"/>
                      <a:r>
                        <a:rPr lang="en-US" altLang="ko-KR" sz="1600" smtClean="0"/>
                        <a:t> </a:t>
                      </a:r>
                    </a:p>
                    <a:p>
                      <a:pPr latinLnBrk="1"/>
                      <a:r>
                        <a:rPr lang="en-US" altLang="ko-KR" sz="160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Consumer&lt;T&gt;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en-US" altLang="ko-KR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BiConsumer&lt;T, U&gt;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O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 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en-US" altLang="ko-KR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DoubleConsumer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O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/>
                        <a:t> 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en-US" altLang="ko-KR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IntConsumer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O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/>
                        <a:t> 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en-US" altLang="ko-KR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LongConsumer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O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/>
                        <a:t> 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Function&lt;T, R&gt;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O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O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en-US" altLang="ko-KR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BiFunction&lt;T, U, R&gt;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O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smtClean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BinaryOperator&lt;T&gt;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O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en-US" altLang="ko-KR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DoubleUnaryOperator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O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O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en-US" altLang="ko-KR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IntUnaryOperator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O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O</a:t>
                      </a:r>
                      <a:endParaRPr lang="ko-KR" altLang="en-US" sz="160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en-US" altLang="ko-KR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LongUnaryOperator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O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O</a:t>
                      </a:r>
                      <a:endParaRPr lang="ko-KR" altLang="en-US" sz="160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5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42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Consumer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의 순차적 연결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Consumer </a:t>
            </a:r>
            <a:r>
              <a:rPr lang="ko-KR" altLang="en-US">
                <a:latin typeface="+mn-ea"/>
              </a:rPr>
              <a:t>종류의 함수적 인터페이스는 처리 결과를 리턴하지 않기 때문에 </a:t>
            </a:r>
            <a:r>
              <a:rPr lang="en-US" altLang="ko-KR">
                <a:latin typeface="+mn-ea"/>
              </a:rPr>
              <a:t>andThen() </a:t>
            </a:r>
            <a:r>
              <a:rPr lang="ko-KR" altLang="en-US">
                <a:latin typeface="+mn-ea"/>
              </a:rPr>
              <a:t>디폴트 메소드는 함수적 인터페이스의 호출 순서만 정합니다</a:t>
            </a:r>
            <a:r>
              <a:rPr lang="en-US" altLang="ko-KR"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35803" y="1925983"/>
            <a:ext cx="6157732" cy="4550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600" dirty="0">
                <a:solidFill>
                  <a:schemeClr val="tx1"/>
                </a:solidFill>
              </a:rPr>
              <a:t>class Member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private String name;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private String id;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private Address </a:t>
            </a:r>
            <a:r>
              <a:rPr lang="en-US" altLang="ko-KR" sz="1600" dirty="0" err="1">
                <a:solidFill>
                  <a:schemeClr val="tx1"/>
                </a:solidFill>
              </a:rPr>
              <a:t>address</a:t>
            </a:r>
            <a:r>
              <a:rPr lang="en-US" altLang="ko-KR" sz="1600" dirty="0" smtClean="0">
                <a:solidFill>
                  <a:schemeClr val="tx1"/>
                </a:solidFill>
              </a:rPr>
              <a:t>;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Member(String name, String id, Address </a:t>
            </a:r>
            <a:r>
              <a:rPr lang="en-US" altLang="ko-KR" sz="1600" dirty="0" err="1">
                <a:solidFill>
                  <a:schemeClr val="tx1"/>
                </a:solidFill>
              </a:rPr>
              <a:t>address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super();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this.name = name;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this.id = id;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this.address</a:t>
            </a:r>
            <a:r>
              <a:rPr lang="en-US" altLang="ko-KR" sz="1600" dirty="0">
                <a:solidFill>
                  <a:schemeClr val="tx1"/>
                </a:solidFill>
              </a:rPr>
              <a:t> = address;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String </a:t>
            </a:r>
            <a:r>
              <a:rPr lang="en-US" altLang="ko-KR" sz="1600" dirty="0" err="1">
                <a:solidFill>
                  <a:schemeClr val="tx1"/>
                </a:solidFill>
              </a:rPr>
              <a:t>getName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return name;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</a:rPr>
              <a:t>}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void </a:t>
            </a:r>
            <a:r>
              <a:rPr lang="en-US" altLang="ko-KR" sz="1600" dirty="0" err="1">
                <a:solidFill>
                  <a:schemeClr val="tx1"/>
                </a:solidFill>
              </a:rPr>
              <a:t>setName</a:t>
            </a:r>
            <a:r>
              <a:rPr lang="en-US" altLang="ko-KR" sz="1600" dirty="0">
                <a:solidFill>
                  <a:schemeClr val="tx1"/>
                </a:solidFill>
              </a:rPr>
              <a:t>(String name)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this.name = name;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836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43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Consumer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의 순차적 연결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Consumer&lt;Member&gt; </a:t>
            </a:r>
            <a:r>
              <a:rPr lang="ko-KR" altLang="en-US">
                <a:latin typeface="+mn-ea"/>
              </a:rPr>
              <a:t>함수적 인터페이스 두 개를 순차적으로 연결해서 실행합니다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첫 번째 </a:t>
            </a:r>
            <a:r>
              <a:rPr lang="en-US" altLang="ko-KR">
                <a:latin typeface="+mn-ea"/>
              </a:rPr>
              <a:t>Consumer&lt;Member&gt;</a:t>
            </a:r>
            <a:r>
              <a:rPr lang="ko-KR" altLang="en-US">
                <a:latin typeface="+mn-ea"/>
              </a:rPr>
              <a:t>는 이름을 출력하고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두 번째 </a:t>
            </a:r>
            <a:r>
              <a:rPr lang="en-US" altLang="ko-KR">
                <a:latin typeface="+mn-ea"/>
              </a:rPr>
              <a:t>Consumer&lt;Member&gt;</a:t>
            </a:r>
            <a:r>
              <a:rPr lang="ko-KR" altLang="en-US">
                <a:latin typeface="+mn-ea"/>
              </a:rPr>
              <a:t>는 아이디를 출력합니다</a:t>
            </a:r>
            <a:r>
              <a:rPr lang="en-US" altLang="ko-KR"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25864" y="2174462"/>
            <a:ext cx="9348154" cy="4017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java.util.function.Consumer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public class </a:t>
            </a:r>
            <a:r>
              <a:rPr lang="en-US" altLang="ko-KR" sz="1600" dirty="0" err="1">
                <a:solidFill>
                  <a:schemeClr val="tx1"/>
                </a:solidFill>
              </a:rPr>
              <a:t>ConsumerAndThenExam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Consumer&lt;Member&gt; </a:t>
            </a:r>
            <a:r>
              <a:rPr lang="en-US" altLang="ko-KR" sz="1600" dirty="0" err="1">
                <a:solidFill>
                  <a:schemeClr val="tx1"/>
                </a:solidFill>
              </a:rPr>
              <a:t>consumerA</a:t>
            </a:r>
            <a:r>
              <a:rPr lang="en-US" altLang="ko-KR" sz="1600" dirty="0">
                <a:solidFill>
                  <a:schemeClr val="tx1"/>
                </a:solidFill>
              </a:rPr>
              <a:t> = (m) -&gt;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conusmerA</a:t>
            </a:r>
            <a:r>
              <a:rPr lang="en-US" altLang="ko-KR" sz="1600" dirty="0">
                <a:solidFill>
                  <a:schemeClr val="tx1"/>
                </a:solidFill>
              </a:rPr>
              <a:t>: " + </a:t>
            </a:r>
            <a:r>
              <a:rPr lang="en-US" altLang="ko-KR" sz="1600" dirty="0" err="1">
                <a:solidFill>
                  <a:schemeClr val="tx1"/>
                </a:solidFill>
              </a:rPr>
              <a:t>m.getName</a:t>
            </a:r>
            <a:r>
              <a:rPr lang="en-US" altLang="ko-KR" sz="16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};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Consumer&lt;Member&gt; </a:t>
            </a:r>
            <a:r>
              <a:rPr lang="en-US" altLang="ko-KR" sz="1600" dirty="0" err="1">
                <a:solidFill>
                  <a:schemeClr val="tx1"/>
                </a:solidFill>
              </a:rPr>
              <a:t>consumerB</a:t>
            </a:r>
            <a:r>
              <a:rPr lang="en-US" altLang="ko-KR" sz="1600" dirty="0">
                <a:solidFill>
                  <a:schemeClr val="tx1"/>
                </a:solidFill>
              </a:rPr>
              <a:t> = (m) -&gt;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consumerB</a:t>
            </a:r>
            <a:r>
              <a:rPr lang="en-US" altLang="ko-KR" sz="1600" dirty="0">
                <a:solidFill>
                  <a:schemeClr val="tx1"/>
                </a:solidFill>
              </a:rPr>
              <a:t>: " + </a:t>
            </a:r>
            <a:r>
              <a:rPr lang="en-US" altLang="ko-KR" sz="1600" dirty="0" err="1">
                <a:solidFill>
                  <a:schemeClr val="tx1"/>
                </a:solidFill>
              </a:rPr>
              <a:t>m.getId</a:t>
            </a:r>
            <a:r>
              <a:rPr lang="en-US" altLang="ko-KR" sz="16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};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Consumer&lt;Member&gt; </a:t>
            </a:r>
            <a:r>
              <a:rPr lang="en-US" altLang="ko-KR" sz="1600" dirty="0" err="1">
                <a:solidFill>
                  <a:schemeClr val="tx1"/>
                </a:solidFill>
              </a:rPr>
              <a:t>consumerAB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consumerA.andThen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consumerB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consumerAB.accept</a:t>
            </a:r>
            <a:r>
              <a:rPr lang="en-US" altLang="ko-KR" sz="1600" dirty="0">
                <a:solidFill>
                  <a:schemeClr val="tx1"/>
                </a:solidFill>
              </a:rPr>
              <a:t>(new Member("Jolie", "jolie34", null));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55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44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Function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의 순차적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연결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Function</a:t>
            </a:r>
            <a:r>
              <a:rPr lang="ko-KR" altLang="en-US">
                <a:latin typeface="+mn-ea"/>
              </a:rPr>
              <a:t>과 </a:t>
            </a:r>
            <a:r>
              <a:rPr lang="en-US" altLang="ko-KR">
                <a:latin typeface="+mn-ea"/>
              </a:rPr>
              <a:t>Operator </a:t>
            </a:r>
            <a:r>
              <a:rPr lang="ko-KR" altLang="en-US">
                <a:latin typeface="+mn-ea"/>
              </a:rPr>
              <a:t>종류의 함수적 인터페이스는 먼저 실행한 함수적 인터페이스의 결과를 다음 함수적 인터페이스의 매개값으로 넘겨주고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최종 처리 결과를 리턴합니다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</a:t>
            </a:r>
            <a:r>
              <a:rPr lang="en-US" altLang="ko-KR">
                <a:latin typeface="+mn-ea"/>
              </a:rPr>
              <a:t>]  Function&lt;Member, Address&gt;</a:t>
            </a:r>
            <a:r>
              <a:rPr lang="ko-KR" altLang="en-US">
                <a:latin typeface="+mn-ea"/>
              </a:rPr>
              <a:t>와 </a:t>
            </a:r>
            <a:r>
              <a:rPr lang="en-US" altLang="ko-KR">
                <a:latin typeface="+mn-ea"/>
              </a:rPr>
              <a:t>Function&lt;Address, String&gt;</a:t>
            </a:r>
            <a:r>
              <a:rPr lang="ko-KR" altLang="en-US">
                <a:latin typeface="+mn-ea"/>
              </a:rPr>
              <a:t>을 순차적으로 연결해서 </a:t>
            </a:r>
            <a:r>
              <a:rPr lang="en-US" altLang="ko-KR">
                <a:latin typeface="+mn-ea"/>
              </a:rPr>
              <a:t>Function&lt;Member, String&gt;</a:t>
            </a:r>
            <a:r>
              <a:rPr lang="ko-KR" altLang="en-US">
                <a:latin typeface="+mn-ea"/>
              </a:rPr>
              <a:t>을 생성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>
                <a:latin typeface="+mn-ea"/>
              </a:rPr>
              <a:t>Function&lt;Member</a:t>
            </a:r>
            <a:r>
              <a:rPr lang="en-US" altLang="ko-KR">
                <a:latin typeface="+mn-ea"/>
              </a:rPr>
              <a:t>, Address&gt;</a:t>
            </a:r>
            <a:r>
              <a:rPr lang="ko-KR" altLang="en-US">
                <a:latin typeface="+mn-ea"/>
              </a:rPr>
              <a:t>는 매개값으로 제공되는 </a:t>
            </a:r>
            <a:r>
              <a:rPr lang="en-US" altLang="ko-KR">
                <a:latin typeface="+mn-ea"/>
              </a:rPr>
              <a:t>Member</a:t>
            </a:r>
            <a:r>
              <a:rPr lang="ko-KR" altLang="en-US">
                <a:latin typeface="+mn-ea"/>
              </a:rPr>
              <a:t>로부터 </a:t>
            </a:r>
            <a:r>
              <a:rPr lang="en-US" altLang="ko-KR">
                <a:latin typeface="+mn-ea"/>
              </a:rPr>
              <a:t>Address</a:t>
            </a:r>
            <a:r>
              <a:rPr lang="ko-KR" altLang="en-US">
                <a:latin typeface="+mn-ea"/>
              </a:rPr>
              <a:t>를 리턴합니다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>
                <a:latin typeface="+mn-ea"/>
              </a:rPr>
              <a:t>Function&lt;Address</a:t>
            </a:r>
            <a:r>
              <a:rPr lang="en-US" altLang="ko-KR">
                <a:latin typeface="+mn-ea"/>
              </a:rPr>
              <a:t>, String&gt;</a:t>
            </a:r>
            <a:r>
              <a:rPr lang="ko-KR" altLang="en-US">
                <a:latin typeface="+mn-ea"/>
              </a:rPr>
              <a:t>은 매개값으로 제공되는 </a:t>
            </a:r>
            <a:r>
              <a:rPr lang="en-US" altLang="ko-KR">
                <a:latin typeface="+mn-ea"/>
              </a:rPr>
              <a:t>Address</a:t>
            </a:r>
            <a:r>
              <a:rPr lang="ko-KR" altLang="en-US">
                <a:latin typeface="+mn-ea"/>
              </a:rPr>
              <a:t>로부터 </a:t>
            </a:r>
            <a:r>
              <a:rPr lang="en-US" altLang="ko-KR">
                <a:latin typeface="+mn-ea"/>
              </a:rPr>
              <a:t>String</a:t>
            </a:r>
            <a:r>
              <a:rPr lang="ko-KR" altLang="en-US">
                <a:latin typeface="+mn-ea"/>
              </a:rPr>
              <a:t>을 리턴합니다</a:t>
            </a:r>
            <a:r>
              <a:rPr lang="en-US" altLang="ko-KR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이 둘을 </a:t>
            </a:r>
            <a:r>
              <a:rPr lang="en-US" altLang="ko-KR">
                <a:latin typeface="+mn-ea"/>
              </a:rPr>
              <a:t>andThen()</a:t>
            </a:r>
            <a:r>
              <a:rPr lang="ko-KR" altLang="en-US">
                <a:latin typeface="+mn-ea"/>
              </a:rPr>
              <a:t>이나 </a:t>
            </a:r>
            <a:r>
              <a:rPr lang="en-US" altLang="ko-KR">
                <a:latin typeface="+mn-ea"/>
              </a:rPr>
              <a:t>compose()</a:t>
            </a:r>
            <a:r>
              <a:rPr lang="ko-KR" altLang="en-US">
                <a:latin typeface="+mn-ea"/>
              </a:rPr>
              <a:t>로 연결하면 </a:t>
            </a:r>
            <a:r>
              <a:rPr lang="en-US" altLang="ko-KR">
                <a:latin typeface="+mn-ea"/>
              </a:rPr>
              <a:t>Function&lt;Member, Address&gt;</a:t>
            </a:r>
            <a:r>
              <a:rPr lang="ko-KR" altLang="en-US">
                <a:latin typeface="+mn-ea"/>
              </a:rPr>
              <a:t>에서 리턴한 </a:t>
            </a:r>
            <a:r>
              <a:rPr lang="en-US" altLang="ko-KR">
                <a:latin typeface="+mn-ea"/>
              </a:rPr>
              <a:t>Address</a:t>
            </a:r>
            <a:r>
              <a:rPr lang="ko-KR" altLang="en-US">
                <a:latin typeface="+mn-ea"/>
              </a:rPr>
              <a:t>를 </a:t>
            </a:r>
            <a:r>
              <a:rPr lang="en-US" altLang="ko-KR">
                <a:latin typeface="+mn-ea"/>
              </a:rPr>
              <a:t>Function&lt;Address, String&gt;</a:t>
            </a:r>
            <a:r>
              <a:rPr lang="ko-KR" altLang="en-US">
                <a:latin typeface="+mn-ea"/>
              </a:rPr>
              <a:t>의 매개값으로 넘겨서 최종 </a:t>
            </a:r>
            <a:r>
              <a:rPr lang="en-US" altLang="ko-KR">
                <a:latin typeface="+mn-ea"/>
              </a:rPr>
              <a:t>String </a:t>
            </a:r>
            <a:r>
              <a:rPr lang="ko-KR" altLang="en-US">
                <a:latin typeface="+mn-ea"/>
              </a:rPr>
              <a:t>타입을 리턴하는 </a:t>
            </a:r>
            <a:r>
              <a:rPr lang="en-US" altLang="ko-KR">
                <a:latin typeface="+mn-ea"/>
              </a:rPr>
              <a:t>Function&lt;Member, String&gt;</a:t>
            </a:r>
            <a:r>
              <a:rPr lang="ko-KR" altLang="en-US">
                <a:latin typeface="+mn-ea"/>
              </a:rPr>
              <a:t>을 생성해 냅니다</a:t>
            </a:r>
            <a:r>
              <a:rPr lang="en-US" altLang="ko-KR">
                <a:latin typeface="+mn-ea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299" y="3767998"/>
            <a:ext cx="6905404" cy="253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45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Function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의 순차적 연결 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Address</a:t>
            </a:r>
            <a:r>
              <a:rPr lang="ko-KR" altLang="en-US">
                <a:latin typeface="+mn-ea"/>
              </a:rPr>
              <a:t>는 두 함수적 인터페이스 간의 전달 데이터입니다</a:t>
            </a:r>
            <a:r>
              <a:rPr lang="en-US" altLang="ko-KR">
                <a:latin typeface="+mn-ea"/>
              </a:rPr>
              <a:t>. Address</a:t>
            </a:r>
            <a:r>
              <a:rPr lang="ko-KR" altLang="en-US">
                <a:latin typeface="+mn-ea"/>
              </a:rPr>
              <a:t>는 내부적으로 전달되기 때문에 최종 함수적 인터페이스의 형태는 입력 데이터가 </a:t>
            </a:r>
            <a:r>
              <a:rPr lang="en-US" altLang="ko-KR">
                <a:latin typeface="+mn-ea"/>
              </a:rPr>
              <a:t>Member, </a:t>
            </a:r>
            <a:r>
              <a:rPr lang="ko-KR" altLang="en-US">
                <a:latin typeface="+mn-ea"/>
              </a:rPr>
              <a:t>출력 데이터가 </a:t>
            </a:r>
            <a:r>
              <a:rPr lang="en-US" altLang="ko-KR">
                <a:latin typeface="+mn-ea"/>
              </a:rPr>
              <a:t>String</a:t>
            </a:r>
            <a:r>
              <a:rPr lang="ko-KR" altLang="en-US">
                <a:latin typeface="+mn-ea"/>
              </a:rPr>
              <a:t>이 되는 </a:t>
            </a:r>
            <a:r>
              <a:rPr lang="en-US" altLang="ko-KR">
                <a:latin typeface="+mn-ea"/>
              </a:rPr>
              <a:t>Function&lt;Member, String&gt;</a:t>
            </a:r>
            <a:r>
              <a:rPr lang="ko-KR" altLang="en-US">
                <a:latin typeface="+mn-ea"/>
              </a:rPr>
              <a:t>이 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Member </a:t>
            </a:r>
            <a:r>
              <a:rPr lang="ko-KR" altLang="en-US">
                <a:latin typeface="+mn-ea"/>
              </a:rPr>
              <a:t>객체의 필드인 </a:t>
            </a:r>
            <a:r>
              <a:rPr lang="en-US" altLang="ko-KR">
                <a:latin typeface="+mn-ea"/>
              </a:rPr>
              <a:t>Address</a:t>
            </a:r>
            <a:r>
              <a:rPr lang="ko-KR" altLang="en-US">
                <a:latin typeface="+mn-ea"/>
              </a:rPr>
              <a:t>에서 </a:t>
            </a:r>
            <a:r>
              <a:rPr lang="en-US" altLang="ko-KR">
                <a:latin typeface="+mn-ea"/>
              </a:rPr>
              <a:t>city </a:t>
            </a:r>
            <a:r>
              <a:rPr lang="ko-KR" altLang="en-US">
                <a:latin typeface="+mn-ea"/>
              </a:rPr>
              <a:t>정보를 얻기위해 두 </a:t>
            </a:r>
            <a:r>
              <a:rPr lang="en-US" altLang="ko-KR">
                <a:latin typeface="+mn-ea"/>
              </a:rPr>
              <a:t>Functional interface</a:t>
            </a:r>
            <a:r>
              <a:rPr lang="ko-KR" altLang="en-US">
                <a:latin typeface="+mn-ea"/>
              </a:rPr>
              <a:t>를 </a:t>
            </a:r>
            <a:r>
              <a:rPr lang="en-US" altLang="ko-KR">
                <a:latin typeface="+mn-ea"/>
              </a:rPr>
              <a:t>andThen()</a:t>
            </a:r>
            <a:r>
              <a:rPr lang="ko-KR" altLang="en-US">
                <a:latin typeface="+mn-ea"/>
              </a:rPr>
              <a:t>과 </a:t>
            </a:r>
            <a:r>
              <a:rPr lang="en-US" altLang="ko-KR">
                <a:latin typeface="+mn-ea"/>
              </a:rPr>
              <a:t>compose()</a:t>
            </a:r>
            <a:r>
              <a:rPr lang="ko-KR" altLang="en-US">
                <a:latin typeface="+mn-ea"/>
              </a:rPr>
              <a:t>를 이용해서 순차적으로 연결했습니다</a:t>
            </a:r>
            <a:r>
              <a:rPr lang="en-US" altLang="ko-KR" smtClean="0">
                <a:latin typeface="+mn-ea"/>
              </a:rPr>
              <a:t>..</a:t>
            </a:r>
            <a:endParaRPr lang="en-US" altLang="ko-KR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08481" y="2912006"/>
            <a:ext cx="6157732" cy="3569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package lambda</a:t>
            </a:r>
            <a:r>
              <a:rPr lang="en-US" altLang="ko-KR" sz="1600" smtClean="0">
                <a:solidFill>
                  <a:schemeClr val="tx1"/>
                </a:solidFill>
              </a:rPr>
              <a:t>;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import java.util.function.Function</a:t>
            </a:r>
            <a:r>
              <a:rPr lang="en-US" altLang="ko-KR" sz="1600" smtClean="0">
                <a:solidFill>
                  <a:schemeClr val="tx1"/>
                </a:solidFill>
              </a:rPr>
              <a:t>;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public class FunctionAndThenComposeExam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Function&lt;Member, Address&gt; functionA;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Function&lt;Address, String&gt; functionB;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Function&lt;Member, String&gt; functionAB;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String city;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functionA = (m) -&gt; m.getAddress();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functionB = (a) -&gt; a.getCity</a:t>
            </a:r>
            <a:r>
              <a:rPr lang="en-US" altLang="ko-KR" sz="1600" smtClean="0">
                <a:solidFill>
                  <a:schemeClr val="tx1"/>
                </a:solidFill>
              </a:rPr>
              <a:t>();</a:t>
            </a:r>
            <a:endParaRPr lang="en-US" altLang="ko-KR" sz="160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7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46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and(), or(), negate()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디폴트 메소드와 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isEqual()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정적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메소드 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Predicate </a:t>
            </a:r>
            <a:r>
              <a:rPr lang="ko-KR" altLang="en-US">
                <a:latin typeface="+mn-ea"/>
              </a:rPr>
              <a:t>종류의 함수적 인터페이스는 </a:t>
            </a:r>
            <a:r>
              <a:rPr lang="en-US" altLang="ko-KR">
                <a:latin typeface="+mn-ea"/>
              </a:rPr>
              <a:t>and(), or(), negate() </a:t>
            </a:r>
            <a:r>
              <a:rPr lang="ko-KR" altLang="en-US">
                <a:latin typeface="+mn-ea"/>
              </a:rPr>
              <a:t>디폴트 메소드를 가지고 있습니다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메소드들은 각각 논리 연산자인 </a:t>
            </a:r>
            <a:r>
              <a:rPr lang="en-US" altLang="ko-KR">
                <a:latin typeface="+mn-ea"/>
              </a:rPr>
              <a:t>&amp;&amp;, ||, !</a:t>
            </a:r>
            <a:r>
              <a:rPr lang="ko-KR" altLang="en-US">
                <a:latin typeface="+mn-ea"/>
              </a:rPr>
              <a:t>과 대응된다고 볼 수 있습니다</a:t>
            </a:r>
            <a:r>
              <a:rPr lang="en-US" altLang="ko-KR"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08481" y="1949133"/>
            <a:ext cx="7453554" cy="4603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import </a:t>
            </a:r>
            <a:r>
              <a:rPr lang="en-US" altLang="ko-KR" sz="1600">
                <a:solidFill>
                  <a:schemeClr val="tx1"/>
                </a:solidFill>
              </a:rPr>
              <a:t>java.util.function.IntPredicate;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public class PredicateAndOrNegateExam </a:t>
            </a:r>
            <a:r>
              <a:rPr lang="en-US" altLang="ko-KR" sz="1600" smtClean="0">
                <a:solidFill>
                  <a:schemeClr val="tx1"/>
                </a:solidFill>
              </a:rPr>
              <a:t>{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IntPredicate predicateA = a -&gt; a % 2 == 0</a:t>
            </a:r>
            <a:r>
              <a:rPr lang="en-US" altLang="ko-KR" sz="1600" smtClean="0">
                <a:solidFill>
                  <a:schemeClr val="tx1"/>
                </a:solidFill>
              </a:rPr>
              <a:t>;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IntPredicate predicateB = b -&gt; b % 3 == 0;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boolean result;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IntPredicate predicateAB = predicateA.and(predicateB);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result = predicateAB.test(9);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System.out.println("9</a:t>
            </a:r>
            <a:r>
              <a:rPr lang="ko-KR" altLang="en-US" sz="1600">
                <a:solidFill>
                  <a:schemeClr val="tx1"/>
                </a:solidFill>
              </a:rPr>
              <a:t>는 </a:t>
            </a:r>
            <a:r>
              <a:rPr lang="en-US" altLang="ko-KR" sz="1600">
                <a:solidFill>
                  <a:schemeClr val="tx1"/>
                </a:solidFill>
              </a:rPr>
              <a:t>2</a:t>
            </a:r>
            <a:r>
              <a:rPr lang="ko-KR" altLang="en-US" sz="1600">
                <a:solidFill>
                  <a:schemeClr val="tx1"/>
                </a:solidFill>
              </a:rPr>
              <a:t>와 </a:t>
            </a:r>
            <a:r>
              <a:rPr lang="en-US" altLang="ko-KR" sz="1600">
                <a:solidFill>
                  <a:schemeClr val="tx1"/>
                </a:solidFill>
              </a:rPr>
              <a:t>3</a:t>
            </a:r>
            <a:r>
              <a:rPr lang="ko-KR" altLang="en-US" sz="1600">
                <a:solidFill>
                  <a:schemeClr val="tx1"/>
                </a:solidFill>
              </a:rPr>
              <a:t>의 배수입니까</a:t>
            </a:r>
            <a:r>
              <a:rPr lang="en-US" altLang="ko-KR" sz="1600">
                <a:solidFill>
                  <a:schemeClr val="tx1"/>
                </a:solidFill>
              </a:rPr>
              <a:t>? " + result);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predicateAB = predicateA.or(predicateB);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result = predicateAB.test(9);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System.out.println("9</a:t>
            </a:r>
            <a:r>
              <a:rPr lang="ko-KR" altLang="en-US" sz="1600">
                <a:solidFill>
                  <a:schemeClr val="tx1"/>
                </a:solidFill>
              </a:rPr>
              <a:t>는 </a:t>
            </a:r>
            <a:r>
              <a:rPr lang="en-US" altLang="ko-KR" sz="1600">
                <a:solidFill>
                  <a:schemeClr val="tx1"/>
                </a:solidFill>
              </a:rPr>
              <a:t>2</a:t>
            </a:r>
            <a:r>
              <a:rPr lang="ko-KR" altLang="en-US" sz="1600">
                <a:solidFill>
                  <a:schemeClr val="tx1"/>
                </a:solidFill>
              </a:rPr>
              <a:t>또는 </a:t>
            </a:r>
            <a:r>
              <a:rPr lang="en-US" altLang="ko-KR" sz="1600">
                <a:solidFill>
                  <a:schemeClr val="tx1"/>
                </a:solidFill>
              </a:rPr>
              <a:t>3</a:t>
            </a:r>
            <a:r>
              <a:rPr lang="ko-KR" altLang="en-US" sz="1600">
                <a:solidFill>
                  <a:schemeClr val="tx1"/>
                </a:solidFill>
              </a:rPr>
              <a:t>의 배수입니까</a:t>
            </a:r>
            <a:r>
              <a:rPr lang="en-US" altLang="ko-KR" sz="1600">
                <a:solidFill>
                  <a:schemeClr val="tx1"/>
                </a:solidFill>
              </a:rPr>
              <a:t>? " + result</a:t>
            </a:r>
            <a:r>
              <a:rPr lang="en-US" altLang="ko-KR" sz="1600" smtClean="0">
                <a:solidFill>
                  <a:schemeClr val="tx1"/>
                </a:solidFill>
              </a:rPr>
              <a:t>);</a:t>
            </a:r>
          </a:p>
          <a:p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        predicateAB </a:t>
            </a:r>
            <a:r>
              <a:rPr lang="en-US" altLang="ko-KR" sz="1600">
                <a:solidFill>
                  <a:schemeClr val="tx1"/>
                </a:solidFill>
              </a:rPr>
              <a:t>= predicateA.negate();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result = predicateAB.test(9);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System.out.println("9</a:t>
            </a:r>
            <a:r>
              <a:rPr lang="ko-KR" altLang="en-US" sz="1600">
                <a:solidFill>
                  <a:schemeClr val="tx1"/>
                </a:solidFill>
              </a:rPr>
              <a:t>는 홀수입니까</a:t>
            </a:r>
            <a:r>
              <a:rPr lang="en-US" altLang="ko-KR" sz="1600">
                <a:solidFill>
                  <a:schemeClr val="tx1"/>
                </a:solidFill>
              </a:rPr>
              <a:t>? " + result</a:t>
            </a:r>
            <a:r>
              <a:rPr lang="en-US" altLang="ko-KR" sz="1600" smtClean="0">
                <a:solidFill>
                  <a:schemeClr val="tx1"/>
                </a:solidFill>
              </a:rPr>
              <a:t>);     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47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and(), or(), negate()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디폴트 메소드와 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isEqual()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정적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메소드 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isEqual() </a:t>
            </a:r>
            <a:r>
              <a:rPr lang="ko-KR" altLang="en-US">
                <a:latin typeface="+mn-ea"/>
              </a:rPr>
              <a:t>메소드는 </a:t>
            </a:r>
            <a:r>
              <a:rPr lang="en-US" altLang="ko-KR">
                <a:latin typeface="+mn-ea"/>
              </a:rPr>
              <a:t>test() </a:t>
            </a:r>
            <a:r>
              <a:rPr lang="ko-KR" altLang="en-US">
                <a:latin typeface="+mn-ea"/>
              </a:rPr>
              <a:t>매개값인 </a:t>
            </a:r>
            <a:r>
              <a:rPr lang="en-US" altLang="ko-KR">
                <a:latin typeface="+mn-ea"/>
              </a:rPr>
              <a:t>sourceObject</a:t>
            </a:r>
            <a:r>
              <a:rPr lang="ko-KR" altLang="en-US">
                <a:latin typeface="+mn-ea"/>
              </a:rPr>
              <a:t>와 </a:t>
            </a:r>
            <a:r>
              <a:rPr lang="en-US" altLang="ko-KR">
                <a:latin typeface="+mn-ea"/>
              </a:rPr>
              <a:t>isEqual() </a:t>
            </a:r>
            <a:r>
              <a:rPr lang="ko-KR" altLang="en-US">
                <a:latin typeface="+mn-ea"/>
              </a:rPr>
              <a:t>의 매개값인 </a:t>
            </a:r>
            <a:r>
              <a:rPr lang="en-US" altLang="ko-KR">
                <a:latin typeface="+mn-ea"/>
              </a:rPr>
              <a:t>targetObject</a:t>
            </a:r>
            <a:r>
              <a:rPr lang="ko-KR" altLang="en-US">
                <a:latin typeface="+mn-ea"/>
              </a:rPr>
              <a:t>를 </a:t>
            </a:r>
            <a:r>
              <a:rPr lang="en-US" altLang="ko-KR">
                <a:latin typeface="+mn-ea"/>
              </a:rPr>
              <a:t>java.util.Objects </a:t>
            </a:r>
            <a:r>
              <a:rPr lang="ko-KR" altLang="en-US">
                <a:latin typeface="+mn-ea"/>
              </a:rPr>
              <a:t>클래스의 </a:t>
            </a:r>
            <a:r>
              <a:rPr lang="en-US" altLang="ko-KR">
                <a:latin typeface="+mn-ea"/>
              </a:rPr>
              <a:t>eqauls()</a:t>
            </a:r>
            <a:r>
              <a:rPr lang="ko-KR" altLang="en-US">
                <a:latin typeface="+mn-ea"/>
              </a:rPr>
              <a:t>의 매개값으로 제공하고</a:t>
            </a:r>
            <a:r>
              <a:rPr lang="en-US" altLang="ko-KR">
                <a:latin typeface="+mn-ea"/>
              </a:rPr>
              <a:t>, Objects, eqauls(source, targetObject)</a:t>
            </a:r>
            <a:r>
              <a:rPr lang="ko-KR" altLang="en-US">
                <a:latin typeface="+mn-ea"/>
              </a:rPr>
              <a:t>의 리턴값을 얻어 새로운 </a:t>
            </a:r>
            <a:r>
              <a:rPr lang="en-US" altLang="ko-KR">
                <a:latin typeface="+mn-ea"/>
              </a:rPr>
              <a:t>Predicate&lt;T&gt;</a:t>
            </a:r>
            <a:r>
              <a:rPr lang="ko-KR" altLang="en-US">
                <a:latin typeface="+mn-ea"/>
              </a:rPr>
              <a:t>를 생성합니다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Object.eqauls(sourceObject, targetObject)</a:t>
            </a:r>
            <a:r>
              <a:rPr lang="ko-KR" altLang="en-US">
                <a:latin typeface="+mn-ea"/>
              </a:rPr>
              <a:t>의 리턴값</a:t>
            </a:r>
            <a:endParaRPr lang="en-US" altLang="ko-KR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4603" y="2341290"/>
            <a:ext cx="6847043" cy="704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rgbClr val="C00000"/>
                </a:solidFill>
              </a:rPr>
              <a:t>Predicate&lt;Object&gt; predicate = Predicate.isEqual(targetObject);</a:t>
            </a:r>
          </a:p>
          <a:p>
            <a:r>
              <a:rPr lang="en-US" altLang="ko-KR" sz="1600" b="1">
                <a:solidFill>
                  <a:srgbClr val="C00000"/>
                </a:solidFill>
              </a:rPr>
              <a:t>boolean result = predicate.test(sourceObject);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373055"/>
              </p:ext>
            </p:extLst>
          </p:nvPr>
        </p:nvGraphicFramePr>
        <p:xfrm>
          <a:off x="1413206" y="3885098"/>
          <a:ext cx="8529447" cy="1849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73979"/>
                <a:gridCol w="1982526"/>
                <a:gridCol w="487294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Source</a:t>
                      </a:r>
                      <a:r>
                        <a:rPr lang="en-US" altLang="ko-KR" baseline="0" smtClean="0"/>
                        <a:t> 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Target 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리턴값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not</a:t>
                      </a:r>
                      <a:r>
                        <a:rPr lang="en-US" altLang="ko-KR" baseline="0" smtClean="0"/>
                        <a:t>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sourceObject.equals(targetObjet)</a:t>
                      </a:r>
                      <a:r>
                        <a:rPr lang="ko-KR" altLang="en-US" smtClean="0"/>
                        <a:t>의 리턴값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0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minBy(), maxBy()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정적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메소드 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BinaryOperator&lt;T&gt; </a:t>
            </a:r>
            <a:r>
              <a:rPr lang="ko-KR" altLang="en-US">
                <a:latin typeface="+mn-ea"/>
              </a:rPr>
              <a:t>함수적 인터페이스는 </a:t>
            </a:r>
            <a:r>
              <a:rPr lang="en-US" altLang="ko-KR">
                <a:latin typeface="+mn-ea"/>
              </a:rPr>
              <a:t>minBy()</a:t>
            </a:r>
            <a:r>
              <a:rPr lang="ko-KR" altLang="en-US">
                <a:latin typeface="+mn-ea"/>
              </a:rPr>
              <a:t>와 </a:t>
            </a:r>
            <a:r>
              <a:rPr lang="en-US" altLang="ko-KR">
                <a:latin typeface="+mn-ea"/>
              </a:rPr>
              <a:t>maxBy() </a:t>
            </a:r>
            <a:r>
              <a:rPr lang="ko-KR" altLang="en-US">
                <a:latin typeface="+mn-ea"/>
              </a:rPr>
              <a:t>정적 메소드를 제공합니다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두 메소드는 매개값으로 제공되는 </a:t>
            </a:r>
            <a:r>
              <a:rPr lang="en-US" altLang="ko-KR">
                <a:latin typeface="+mn-ea"/>
              </a:rPr>
              <a:t>Comparator</a:t>
            </a:r>
            <a:r>
              <a:rPr lang="ko-KR" altLang="en-US">
                <a:latin typeface="+mn-ea"/>
              </a:rPr>
              <a:t>를 이용해서 최대 </a:t>
            </a:r>
            <a:r>
              <a:rPr lang="en-US" altLang="ko-KR">
                <a:latin typeface="+mn-ea"/>
              </a:rPr>
              <a:t>T</a:t>
            </a:r>
            <a:r>
              <a:rPr lang="ko-KR" altLang="en-US">
                <a:latin typeface="+mn-ea"/>
              </a:rPr>
              <a:t>와 최소 </a:t>
            </a:r>
            <a:r>
              <a:rPr lang="en-US" altLang="ko-KR">
                <a:latin typeface="+mn-ea"/>
              </a:rPr>
              <a:t>T</a:t>
            </a:r>
            <a:r>
              <a:rPr lang="ko-KR" altLang="en-US">
                <a:latin typeface="+mn-ea"/>
              </a:rPr>
              <a:t>를 얻는 </a:t>
            </a:r>
            <a:r>
              <a:rPr lang="en-US" altLang="ko-KR">
                <a:latin typeface="+mn-ea"/>
              </a:rPr>
              <a:t>BinaryOperator&lt;T&gt;</a:t>
            </a:r>
            <a:r>
              <a:rPr lang="ko-KR" altLang="en-US">
                <a:latin typeface="+mn-ea"/>
              </a:rPr>
              <a:t>를 리턴합니다</a:t>
            </a:r>
            <a:r>
              <a:rPr lang="en-US" altLang="ko-KR">
                <a:latin typeface="+mn-ea"/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49007"/>
              </p:ext>
            </p:extLst>
          </p:nvPr>
        </p:nvGraphicFramePr>
        <p:xfrm>
          <a:off x="1390057" y="2322516"/>
          <a:ext cx="8946135" cy="11074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1634"/>
                <a:gridCol w="635450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리턴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정적 메소드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BinaryOperator&lt;T&gt;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minBy(Comparator&lt;? super T&gt; comparator)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BinaryOperator&lt;T&gt;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maxBy(Comparator&lt;? super T&gt; comparator)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5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49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minBy(), maxBy()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정적 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메소드 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lvl="1"/>
            <a:endParaRPr lang="en-US" altLang="ko-KR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8090" y="1552006"/>
            <a:ext cx="9363377" cy="4451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import </a:t>
            </a:r>
            <a:r>
              <a:rPr lang="en-US" altLang="ko-KR" sz="1600">
                <a:solidFill>
                  <a:schemeClr val="tx1"/>
                </a:solidFill>
              </a:rPr>
              <a:t>java.util.function.BinaryOperator</a:t>
            </a:r>
            <a:r>
              <a:rPr lang="en-US" altLang="ko-KR" sz="1600" smtClean="0">
                <a:solidFill>
                  <a:schemeClr val="tx1"/>
                </a:solidFill>
              </a:rPr>
              <a:t>;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import set.Fruit;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public class OperatorMinByMaxByExam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BinaryOperator&lt;Fruit&gt; binaryOperator;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Fruit fruit;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binaryOperator = BinaryOperator.minBy((f1, f2) -&gt; Integer.compare(f1.price, f2.price));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fruit = binaryOperator.apply(new Fruit("Strawberry", 5000), new Fruit("Graph", 9000));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System.out.println(fruit.name);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binaryOperator = BinaryOperator.maxBy((f1, f2) -&gt; Integer.compare(f1.price, f2.price));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fruit = binaryOperator.apply(new Fruit("Strawberry", 5000), new Fruit("Graph", 9000));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System.out.println(fruit.name</a:t>
            </a:r>
            <a:r>
              <a:rPr lang="en-US" altLang="ko-KR" sz="1600" smtClean="0">
                <a:solidFill>
                  <a:schemeClr val="tx1"/>
                </a:solidFill>
              </a:rPr>
              <a:t>);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57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709" y="270281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Functional Programming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544" y="1113619"/>
            <a:ext cx="109104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+mn-ea"/>
              </a:rPr>
              <a:t>Functional Programming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자료 </a:t>
            </a:r>
            <a:r>
              <a:rPr lang="ko-KR" altLang="en-US">
                <a:latin typeface="+mn-ea"/>
              </a:rPr>
              <a:t>처리를 수학적 함수의 계산으로 취급하고 상태와 가변 데이터를 멀리하는 프로그래밍 </a:t>
            </a:r>
            <a:r>
              <a:rPr lang="ko-KR" altLang="en-US" smtClean="0">
                <a:latin typeface="+mn-ea"/>
              </a:rPr>
              <a:t>패러다임</a:t>
            </a: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함수의 응용을 </a:t>
            </a:r>
            <a:r>
              <a:rPr lang="ko-KR" altLang="en-US" smtClean="0">
                <a:latin typeface="+mn-ea"/>
              </a:rPr>
              <a:t>강조한다</a:t>
            </a: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함수형 프로그래밍은 </a:t>
            </a:r>
            <a:r>
              <a:rPr lang="en-US" altLang="ko-KR" smtClean="0">
                <a:latin typeface="+mn-ea"/>
              </a:rPr>
              <a:t>1930</a:t>
            </a:r>
            <a:r>
              <a:rPr lang="ko-KR" altLang="en-US" smtClean="0">
                <a:latin typeface="+mn-ea"/>
              </a:rPr>
              <a:t>년대에 계산가능성</a:t>
            </a:r>
            <a:r>
              <a:rPr lang="en-US" altLang="ko-KR" smtClean="0">
                <a:latin typeface="+mn-ea"/>
              </a:rPr>
              <a:t>, </a:t>
            </a:r>
            <a:r>
              <a:rPr lang="ko-KR" altLang="en-US" smtClean="0">
                <a:latin typeface="+mn-ea"/>
              </a:rPr>
              <a:t>결정문제</a:t>
            </a:r>
            <a:r>
              <a:rPr lang="en-US" altLang="ko-KR" smtClean="0">
                <a:latin typeface="+mn-ea"/>
              </a:rPr>
              <a:t>, </a:t>
            </a:r>
            <a:r>
              <a:rPr lang="ko-KR" altLang="en-US" smtClean="0">
                <a:latin typeface="+mn-ea"/>
              </a:rPr>
              <a:t>함수정의</a:t>
            </a:r>
            <a:r>
              <a:rPr lang="en-US" altLang="ko-KR" smtClean="0">
                <a:latin typeface="+mn-ea"/>
              </a:rPr>
              <a:t>, </a:t>
            </a:r>
            <a:r>
              <a:rPr lang="ko-KR" altLang="en-US" smtClean="0">
                <a:latin typeface="+mn-ea"/>
              </a:rPr>
              <a:t>함수응용과 재귀를 연구하기 위해 개발된 형식체계인 람다 대수에 근간을 두고 있다</a:t>
            </a:r>
            <a:r>
              <a:rPr lang="en-US" altLang="ko-KR" smtClean="0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다수의 </a:t>
            </a:r>
            <a:r>
              <a:rPr lang="ko-KR" altLang="en-US">
                <a:latin typeface="+mn-ea"/>
              </a:rPr>
              <a:t>함수형 프로그래밍 언어들은 람다 연산을 발전시킨 </a:t>
            </a:r>
            <a:r>
              <a:rPr lang="ko-KR" altLang="en-US" smtClean="0">
                <a:latin typeface="+mn-ea"/>
              </a:rPr>
              <a:t>것</a:t>
            </a: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함수형 코드에서는 함수의 출력값은 그 함수에 입력된 인수에만 의존하므로 인수 </a:t>
            </a:r>
            <a:r>
              <a:rPr lang="en-US" altLang="ko-KR">
                <a:latin typeface="+mn-ea"/>
              </a:rPr>
              <a:t>x</a:t>
            </a:r>
            <a:r>
              <a:rPr lang="ko-KR" altLang="en-US">
                <a:latin typeface="+mn-ea"/>
              </a:rPr>
              <a:t>에 같은 값을 넣고 함수 </a:t>
            </a:r>
            <a:r>
              <a:rPr lang="en-US" altLang="ko-KR">
                <a:latin typeface="+mn-ea"/>
              </a:rPr>
              <a:t>f</a:t>
            </a:r>
            <a:r>
              <a:rPr lang="ko-KR" altLang="en-US">
                <a:latin typeface="+mn-ea"/>
              </a:rPr>
              <a:t>를 호출하면 항상 </a:t>
            </a:r>
            <a:r>
              <a:rPr lang="en-US" altLang="ko-KR">
                <a:latin typeface="+mn-ea"/>
              </a:rPr>
              <a:t>f(x)</a:t>
            </a:r>
            <a:r>
              <a:rPr lang="ko-KR" altLang="en-US">
                <a:latin typeface="+mn-ea"/>
              </a:rPr>
              <a:t>라는 결과가 </a:t>
            </a:r>
            <a:r>
              <a:rPr lang="ko-KR" altLang="en-US" smtClean="0">
                <a:latin typeface="+mn-ea"/>
              </a:rPr>
              <a:t>나온다</a:t>
            </a:r>
            <a:endParaRPr lang="en-US" altLang="ko-KR" smtClean="0">
              <a:latin typeface="+mn-ea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rgbClr val="C00000"/>
                </a:solidFill>
                <a:latin typeface="+mn-ea"/>
              </a:rPr>
              <a:t>참조 투명성</a:t>
            </a:r>
            <a:r>
              <a:rPr lang="en-US" altLang="ko-KR">
                <a:solidFill>
                  <a:srgbClr val="C00000"/>
                </a:solidFill>
                <a:latin typeface="+mn-ea"/>
              </a:rPr>
              <a:t>(REFERENTIAL TRANSPARENCY)-</a:t>
            </a:r>
            <a:r>
              <a:rPr lang="ko-KR" altLang="en-US">
                <a:solidFill>
                  <a:srgbClr val="C00000"/>
                </a:solidFill>
                <a:latin typeface="+mn-ea"/>
              </a:rPr>
              <a:t>원래 의미가 절대 변하지 않는 것을 의미</a:t>
            </a:r>
            <a:endParaRPr lang="en-US" altLang="ko-KR" smtClean="0">
              <a:solidFill>
                <a:srgbClr val="C0000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함수형 </a:t>
            </a:r>
            <a:r>
              <a:rPr lang="ko-KR" altLang="en-US">
                <a:latin typeface="+mn-ea"/>
              </a:rPr>
              <a:t>프로그래밍으로 개발하려는 핵심 </a:t>
            </a:r>
            <a:r>
              <a:rPr lang="ko-KR" altLang="en-US" smtClean="0">
                <a:latin typeface="+mn-ea"/>
              </a:rPr>
              <a:t>동기는 </a:t>
            </a:r>
            <a:r>
              <a:rPr lang="ko-KR" altLang="en-US">
                <a:latin typeface="+mn-ea"/>
              </a:rPr>
              <a:t>프로그램의 상태의 값을 바꿀 수 있는 부작용을 </a:t>
            </a:r>
            <a:r>
              <a:rPr lang="ko-KR" altLang="en-US" smtClean="0">
                <a:latin typeface="+mn-ea"/>
              </a:rPr>
              <a:t>제거함으로써 프로그램의 </a:t>
            </a:r>
            <a:r>
              <a:rPr lang="ko-KR" altLang="en-US">
                <a:latin typeface="+mn-ea"/>
              </a:rPr>
              <a:t>동작을 이해하고 </a:t>
            </a:r>
            <a:r>
              <a:rPr lang="ko-KR" altLang="en-US" smtClean="0">
                <a:latin typeface="+mn-ea"/>
              </a:rPr>
              <a:t>예측하기 쉽게 만드는 것이다</a:t>
            </a:r>
            <a:endParaRPr lang="en-US" altLang="ko-KR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286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50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메소드 참조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메소드를 참조해서 매개 변수의 정보 및 리턴 타입을 알아내어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람다식에서 불필요한 매개 변수를 제거하는 것이 목적입니다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메소드 참조도 람다식과 마찬가지로 인터페이스의 익명 구현 객체로 생성되므로 타겟 타입인 인터페이스 추상 메소드가 어떤 매개 변수를 가지고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리턴 타입이 무엇인가에 따라 달라집니다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메소드 참조는 정적 또는 인스턴스 메소드를 참조할 수 있고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생성자 참조도 가능합니다</a:t>
            </a:r>
            <a:r>
              <a:rPr lang="en-US" altLang="ko-KR"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25213" y="2872727"/>
            <a:ext cx="9844357" cy="2081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//</a:t>
            </a:r>
            <a:r>
              <a:rPr lang="ko-KR" altLang="en-US" sz="1600" b="1">
                <a:solidFill>
                  <a:schemeClr val="tx1"/>
                </a:solidFill>
              </a:rPr>
              <a:t>예</a:t>
            </a:r>
            <a:r>
              <a:rPr lang="en-US" altLang="ko-KR" sz="1600" b="1">
                <a:solidFill>
                  <a:schemeClr val="tx1"/>
                </a:solidFill>
              </a:rPr>
              <a:t>] </a:t>
            </a:r>
            <a:r>
              <a:rPr lang="ko-KR" altLang="en-US" sz="1600" b="1">
                <a:solidFill>
                  <a:schemeClr val="tx1"/>
                </a:solidFill>
              </a:rPr>
              <a:t>두 개의 값을 받아 큰 수를 리턴하는 </a:t>
            </a:r>
            <a:r>
              <a:rPr lang="en-US" altLang="ko-KR" sz="1600" b="1">
                <a:solidFill>
                  <a:schemeClr val="tx1"/>
                </a:solidFill>
              </a:rPr>
              <a:t>Math </a:t>
            </a:r>
            <a:r>
              <a:rPr lang="ko-KR" altLang="en-US" sz="1600" b="1">
                <a:solidFill>
                  <a:schemeClr val="tx1"/>
                </a:solidFill>
              </a:rPr>
              <a:t>클래스의 </a:t>
            </a:r>
            <a:r>
              <a:rPr lang="en-US" altLang="ko-KR" sz="1600" b="1">
                <a:solidFill>
                  <a:schemeClr val="tx1"/>
                </a:solidFill>
              </a:rPr>
              <a:t>max() </a:t>
            </a:r>
            <a:r>
              <a:rPr lang="ko-KR" altLang="en-US" sz="1600" b="1">
                <a:solidFill>
                  <a:schemeClr val="tx1"/>
                </a:solidFill>
              </a:rPr>
              <a:t>정적 메소드를 호출하는 람다식</a:t>
            </a:r>
          </a:p>
          <a:p>
            <a:r>
              <a:rPr lang="en-US" altLang="ko-KR" sz="1600" b="1">
                <a:solidFill>
                  <a:srgbClr val="C00000"/>
                </a:solidFill>
              </a:rPr>
              <a:t>(left, right) -&gt; Math.max(left, right);</a:t>
            </a:r>
          </a:p>
          <a:p>
            <a:r>
              <a:rPr lang="ko-KR" altLang="en-US" sz="1600" b="1">
                <a:solidFill>
                  <a:schemeClr val="tx1"/>
                </a:solidFill>
              </a:rPr>
              <a:t>또는</a:t>
            </a:r>
          </a:p>
          <a:p>
            <a:r>
              <a:rPr lang="en-US" altLang="ko-KR" sz="1600" b="1">
                <a:solidFill>
                  <a:srgbClr val="C00000"/>
                </a:solidFill>
              </a:rPr>
              <a:t>Math :: max;</a:t>
            </a:r>
          </a:p>
          <a:p>
            <a:endParaRPr lang="en-US" altLang="ko-KR" sz="1600" b="1">
              <a:solidFill>
                <a:srgbClr val="C00000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//IntBinaryOperator </a:t>
            </a:r>
            <a:r>
              <a:rPr lang="ko-KR" altLang="en-US" sz="1600" b="1">
                <a:solidFill>
                  <a:schemeClr val="tx1"/>
                </a:solidFill>
              </a:rPr>
              <a:t>인터페이스는 두 개의 </a:t>
            </a:r>
            <a:r>
              <a:rPr lang="en-US" altLang="ko-KR" sz="1600" b="1">
                <a:solidFill>
                  <a:schemeClr val="tx1"/>
                </a:solidFill>
              </a:rPr>
              <a:t>int </a:t>
            </a:r>
            <a:r>
              <a:rPr lang="ko-KR" altLang="en-US" sz="1600" b="1">
                <a:solidFill>
                  <a:schemeClr val="tx1"/>
                </a:solidFill>
              </a:rPr>
              <a:t>매개값을 받아 </a:t>
            </a:r>
            <a:r>
              <a:rPr lang="en-US" altLang="ko-KR" sz="1600" b="1">
                <a:solidFill>
                  <a:schemeClr val="tx1"/>
                </a:solidFill>
              </a:rPr>
              <a:t>int </a:t>
            </a:r>
            <a:r>
              <a:rPr lang="ko-KR" altLang="en-US" sz="1600" b="1">
                <a:solidFill>
                  <a:schemeClr val="tx1"/>
                </a:solidFill>
              </a:rPr>
              <a:t>값을 리턴하므로 </a:t>
            </a:r>
            <a:r>
              <a:rPr lang="en-US" altLang="ko-KR" sz="1600" b="1">
                <a:solidFill>
                  <a:schemeClr val="tx1"/>
                </a:solidFill>
              </a:rPr>
              <a:t>Math :: max </a:t>
            </a:r>
            <a:r>
              <a:rPr lang="ko-KR" altLang="en-US" sz="1600" b="1">
                <a:solidFill>
                  <a:schemeClr val="tx1"/>
                </a:solidFill>
              </a:rPr>
              <a:t>메소드 참조를 대입할 수 있습니다</a:t>
            </a:r>
            <a:r>
              <a:rPr lang="en-US" altLang="ko-KR" sz="1600" b="1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>
                <a:solidFill>
                  <a:srgbClr val="C00000"/>
                </a:solidFill>
              </a:rPr>
              <a:t>IntBinaryOperator operator = Math :: max;</a:t>
            </a:r>
          </a:p>
        </p:txBody>
      </p:sp>
    </p:spTree>
    <p:extLst>
      <p:ext uri="{BB962C8B-B14F-4D97-AF65-F5344CB8AC3E}">
        <p14:creationId xmlns:p14="http://schemas.microsoft.com/office/powerpoint/2010/main" val="11451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51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 정적 메소드와 인스턴스 메소드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참조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정적 메소드를 참조할 경우에는 클래스 이름 뒤에 </a:t>
            </a:r>
            <a:r>
              <a:rPr lang="en-US" altLang="ko-KR">
                <a:latin typeface="+mn-ea"/>
              </a:rPr>
              <a:t>:: </a:t>
            </a:r>
            <a:r>
              <a:rPr lang="ko-KR" altLang="en-US">
                <a:latin typeface="+mn-ea"/>
              </a:rPr>
              <a:t>기호를 붙이고 정적 메소드 이름을 기술하면 됩니다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인스턴스 메소드일 경우에는 먼저 객체를 생성한 다음 참조 변수 뒤에 </a:t>
            </a:r>
            <a:r>
              <a:rPr lang="en-US" altLang="ko-KR">
                <a:latin typeface="+mn-ea"/>
              </a:rPr>
              <a:t>:: </a:t>
            </a:r>
            <a:r>
              <a:rPr lang="ko-KR" altLang="en-US">
                <a:latin typeface="+mn-ea"/>
              </a:rPr>
              <a:t>기호를 붙이고 인스턴스 메소드 이름을 기술하면 됩니다</a:t>
            </a:r>
            <a:r>
              <a:rPr lang="en-US" altLang="ko-KR"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71346" y="2584154"/>
            <a:ext cx="4003479" cy="8766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C00000"/>
                </a:solidFill>
              </a:rPr>
              <a:t>클래스 </a:t>
            </a:r>
            <a:r>
              <a:rPr lang="en-US" altLang="ko-KR" sz="1600" b="1">
                <a:solidFill>
                  <a:srgbClr val="C00000"/>
                </a:solidFill>
              </a:rPr>
              <a:t>:: </a:t>
            </a:r>
            <a:r>
              <a:rPr lang="ko-KR" altLang="en-US" sz="1600" b="1">
                <a:solidFill>
                  <a:srgbClr val="C00000"/>
                </a:solidFill>
              </a:rPr>
              <a:t>메소드</a:t>
            </a:r>
            <a:r>
              <a:rPr lang="en-US" altLang="ko-KR" sz="1600" b="1">
                <a:solidFill>
                  <a:srgbClr val="C00000"/>
                </a:solidFill>
              </a:rPr>
              <a:t>;</a:t>
            </a:r>
          </a:p>
          <a:p>
            <a:r>
              <a:rPr lang="en-US" altLang="ko-KR" sz="1600" b="1" smtClean="0">
                <a:solidFill>
                  <a:srgbClr val="C00000"/>
                </a:solidFill>
              </a:rPr>
              <a:t> </a:t>
            </a:r>
            <a:endParaRPr lang="en-US" altLang="ko-KR" sz="1600" b="1">
              <a:solidFill>
                <a:schemeClr val="tx1"/>
              </a:solidFill>
            </a:endParaRPr>
          </a:p>
          <a:p>
            <a:r>
              <a:rPr lang="ko-KR" altLang="en-US" sz="1600" b="1">
                <a:solidFill>
                  <a:srgbClr val="C00000"/>
                </a:solidFill>
              </a:rPr>
              <a:t>참조 변수 </a:t>
            </a:r>
            <a:r>
              <a:rPr lang="en-US" altLang="ko-KR" sz="1600" b="1">
                <a:solidFill>
                  <a:srgbClr val="C00000"/>
                </a:solidFill>
              </a:rPr>
              <a:t>:: </a:t>
            </a:r>
            <a:r>
              <a:rPr lang="ko-KR" altLang="en-US" sz="1600" b="1">
                <a:solidFill>
                  <a:srgbClr val="C00000"/>
                </a:solidFill>
              </a:rPr>
              <a:t>메소드</a:t>
            </a:r>
            <a:r>
              <a:rPr lang="en-US" altLang="ko-KR" sz="1600" b="1" smtClean="0">
                <a:solidFill>
                  <a:srgbClr val="C00000"/>
                </a:solidFill>
              </a:rPr>
              <a:t>;</a:t>
            </a:r>
            <a:endParaRPr lang="en-US" altLang="ko-KR" sz="1600" b="1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1347" y="3661981"/>
            <a:ext cx="7198092" cy="2798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package lambda;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public class Calculator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int staticMethod(int x, int y)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return x + y;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int instanceMethod(int x, int y)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return x + y;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91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52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 정적 메소드와 인스턴스 메소드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참조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7290" y="1275008"/>
            <a:ext cx="6353140" cy="53702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import </a:t>
            </a:r>
            <a:r>
              <a:rPr lang="en-US" altLang="ko-KR" sz="1600">
                <a:solidFill>
                  <a:schemeClr val="tx1"/>
                </a:solidFill>
              </a:rPr>
              <a:t>java.util.function.IntBinaryOperator;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public class MethodReferenceExam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IntBinaryOperator operator;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operator = (x, y) -&gt; Calculator.staticMethod(x, y);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</a:t>
            </a:r>
            <a:r>
              <a:rPr lang="ko-KR" altLang="en-US" sz="1600">
                <a:solidFill>
                  <a:schemeClr val="tx1"/>
                </a:solidFill>
              </a:rPr>
              <a:t>결과</a:t>
            </a:r>
            <a:r>
              <a:rPr lang="en-US" altLang="ko-KR" sz="1600">
                <a:solidFill>
                  <a:schemeClr val="tx1"/>
                </a:solidFill>
              </a:rPr>
              <a:t>1: " + operator.applyAsInt(1, 5));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operator = Calculator::staticMethod;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</a:t>
            </a:r>
            <a:r>
              <a:rPr lang="ko-KR" altLang="en-US" sz="1600">
                <a:solidFill>
                  <a:schemeClr val="tx1"/>
                </a:solidFill>
              </a:rPr>
              <a:t>결과</a:t>
            </a:r>
            <a:r>
              <a:rPr lang="en-US" altLang="ko-KR" sz="1600">
                <a:solidFill>
                  <a:schemeClr val="tx1"/>
                </a:solidFill>
              </a:rPr>
              <a:t>2: " + operator.applyAsInt(5, 1));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Calculator calc = new Calculator();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operator = (x, y) -&gt; calc.instanceMethod(x, y);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</a:t>
            </a:r>
            <a:r>
              <a:rPr lang="ko-KR" altLang="en-US" sz="1600">
                <a:solidFill>
                  <a:schemeClr val="tx1"/>
                </a:solidFill>
              </a:rPr>
              <a:t>결과</a:t>
            </a:r>
            <a:r>
              <a:rPr lang="en-US" altLang="ko-KR" sz="1600">
                <a:solidFill>
                  <a:schemeClr val="tx1"/>
                </a:solidFill>
              </a:rPr>
              <a:t>3: " + operator.applyAsInt(4, 8));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operator = calc::instanceMethod;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System.out.println("</a:t>
            </a:r>
            <a:r>
              <a:rPr lang="ko-KR" altLang="en-US" sz="1600">
                <a:solidFill>
                  <a:schemeClr val="tx1"/>
                </a:solidFill>
              </a:rPr>
              <a:t>결과</a:t>
            </a:r>
            <a:r>
              <a:rPr lang="en-US" altLang="ko-KR" sz="1600">
                <a:solidFill>
                  <a:schemeClr val="tx1"/>
                </a:solidFill>
              </a:rPr>
              <a:t>4: " + operator.applyAsInt(8, 4));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98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53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 매개 변수의 메소드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참조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메소드는 </a:t>
            </a:r>
            <a:r>
              <a:rPr lang="ko-KR" altLang="en-US">
                <a:latin typeface="+mn-ea"/>
              </a:rPr>
              <a:t>람다식 외부의 클래스 멤버일 수도 있고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람다식에서 제공되는 매개 변수의 멤버일 수도 있습니다</a:t>
            </a:r>
            <a:r>
              <a:rPr lang="en-US" altLang="ko-KR"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83464" y="2013643"/>
            <a:ext cx="9107915" cy="1463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/>
                </a:solidFill>
              </a:rPr>
              <a:t>예제</a:t>
            </a:r>
            <a:r>
              <a:rPr lang="en-US" altLang="ko-KR" sz="1600" b="1">
                <a:solidFill>
                  <a:schemeClr val="tx1"/>
                </a:solidFill>
              </a:rPr>
              <a:t>]</a:t>
            </a:r>
            <a:r>
              <a:rPr lang="ko-KR" altLang="en-US" sz="1600" b="1">
                <a:solidFill>
                  <a:schemeClr val="tx1"/>
                </a:solidFill>
              </a:rPr>
              <a:t>람다식에서 제공되는 </a:t>
            </a:r>
            <a:r>
              <a:rPr lang="en-US" altLang="ko-KR" sz="1600" b="1">
                <a:solidFill>
                  <a:schemeClr val="tx1"/>
                </a:solidFill>
              </a:rPr>
              <a:t>a </a:t>
            </a:r>
            <a:r>
              <a:rPr lang="ko-KR" altLang="en-US" sz="1600" b="1">
                <a:solidFill>
                  <a:schemeClr val="tx1"/>
                </a:solidFill>
              </a:rPr>
              <a:t>매개 변수의 메소드를 호출해서 </a:t>
            </a:r>
            <a:r>
              <a:rPr lang="en-US" altLang="ko-KR" sz="1600" b="1">
                <a:solidFill>
                  <a:schemeClr val="tx1"/>
                </a:solidFill>
              </a:rPr>
              <a:t>b </a:t>
            </a:r>
            <a:r>
              <a:rPr lang="ko-KR" altLang="en-US" sz="1600" b="1">
                <a:solidFill>
                  <a:schemeClr val="tx1"/>
                </a:solidFill>
              </a:rPr>
              <a:t>매개 변수를 매개값으로 사용</a:t>
            </a:r>
            <a:r>
              <a:rPr lang="en-US" altLang="ko-KR" sz="1600" b="1" smtClean="0">
                <a:solidFill>
                  <a:srgbClr val="C00000"/>
                </a:solidFill>
              </a:rPr>
              <a:t> </a:t>
            </a:r>
            <a:endParaRPr lang="en-US" altLang="ko-KR" sz="1600" b="1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rgbClr val="C00000"/>
                </a:solidFill>
              </a:rPr>
              <a:t>(a, b) -&gt; { a.instanceMethod(b); </a:t>
            </a:r>
            <a:r>
              <a:rPr lang="en-US" altLang="ko-KR" sz="1600" b="1" smtClean="0">
                <a:solidFill>
                  <a:srgbClr val="C00000"/>
                </a:solidFill>
              </a:rPr>
              <a:t>}</a:t>
            </a:r>
          </a:p>
          <a:p>
            <a:endParaRPr lang="en-US" altLang="ko-KR" sz="1600" b="1">
              <a:solidFill>
                <a:srgbClr val="C00000"/>
              </a:solidFill>
            </a:endParaRPr>
          </a:p>
          <a:p>
            <a:r>
              <a:rPr lang="en-US" altLang="ko-KR" sz="1600" b="1">
                <a:solidFill>
                  <a:srgbClr val="C00000"/>
                </a:solidFill>
              </a:rPr>
              <a:t>Class :: instanceMethod</a:t>
            </a:r>
          </a:p>
        </p:txBody>
      </p:sp>
    </p:spTree>
    <p:extLst>
      <p:ext uri="{BB962C8B-B14F-4D97-AF65-F5344CB8AC3E}">
        <p14:creationId xmlns:p14="http://schemas.microsoft.com/office/powerpoint/2010/main" val="20509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54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 매개 변수의 메소드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참조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예제</a:t>
            </a:r>
            <a:r>
              <a:rPr lang="en-US" altLang="ko-KR" smtClean="0">
                <a:latin typeface="+mn-ea"/>
              </a:rPr>
              <a:t>]</a:t>
            </a:r>
            <a:r>
              <a:rPr lang="ko-KR" altLang="en-US" smtClean="0">
                <a:latin typeface="+mn-ea"/>
              </a:rPr>
              <a:t> </a:t>
            </a:r>
            <a:r>
              <a:rPr lang="ko-KR" altLang="en-US">
                <a:latin typeface="+mn-ea"/>
              </a:rPr>
              <a:t>두 문자열이 대소문자와 상관없이 동일한 알파벳으로 구성되어 있는지 비교</a:t>
            </a:r>
            <a:endParaRPr lang="en-US" altLang="ko-KR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83589" y="1571966"/>
            <a:ext cx="6353140" cy="5179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public </a:t>
            </a:r>
            <a:r>
              <a:rPr lang="en-US" altLang="ko-KR" sz="1600">
                <a:solidFill>
                  <a:schemeClr val="tx1"/>
                </a:solidFill>
              </a:rPr>
              <a:t>class ArgumentMethodReferencesExam {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ToIntBiFunction&lt;String, String&gt; function;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function = (a, b) -&gt; a.compareToIgnoreCase(b);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print(function.applyAsInt("Java8", "JAVA8"));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function = String::compareToIgnoreCase;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print(function.applyAsInt("JAVA8", "Java8"));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print(int order)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if (order &lt; 0)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System.out.println("</a:t>
            </a:r>
            <a:r>
              <a:rPr lang="ko-KR" altLang="en-US" sz="1600">
                <a:solidFill>
                  <a:schemeClr val="tx1"/>
                </a:solidFill>
              </a:rPr>
              <a:t>사전순으로 먼저 나옵니다</a:t>
            </a:r>
            <a:r>
              <a:rPr lang="en-US" altLang="ko-KR" sz="1600">
                <a:solidFill>
                  <a:schemeClr val="tx1"/>
                </a:solidFill>
              </a:rPr>
              <a:t>.");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} else if (order == 0)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System.out.println("</a:t>
            </a:r>
            <a:r>
              <a:rPr lang="ko-KR" altLang="en-US" sz="1600">
                <a:solidFill>
                  <a:schemeClr val="tx1"/>
                </a:solidFill>
              </a:rPr>
              <a:t>동일한 문자열입니다</a:t>
            </a:r>
            <a:r>
              <a:rPr lang="en-US" altLang="ko-KR" sz="1600">
                <a:solidFill>
                  <a:schemeClr val="tx1"/>
                </a:solidFill>
              </a:rPr>
              <a:t>.");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} else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System.out.println("</a:t>
            </a:r>
            <a:r>
              <a:rPr lang="ko-KR" altLang="en-US" sz="1600">
                <a:solidFill>
                  <a:schemeClr val="tx1"/>
                </a:solidFill>
              </a:rPr>
              <a:t>사전순으로 나중에 나옵니다</a:t>
            </a:r>
            <a:r>
              <a:rPr lang="en-US" altLang="ko-KR" sz="1600">
                <a:solidFill>
                  <a:schemeClr val="tx1"/>
                </a:solidFill>
              </a:rPr>
              <a:t>.");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8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55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생성자 참조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생성자를 참조한다는 것은 객체 생성을 의미합니다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단순히 메소드호출로 구성된 람다식을 메소드 참조로 대치할 수 있듯이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단순히 객체를 생성하고 리턴하도록 구성된 람다식은 생성자 참조로 대치할 수 있습니다</a:t>
            </a:r>
            <a:r>
              <a:rPr lang="en-US" altLang="ko-KR" smtClean="0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생성자가 오버로딩되어 여러 개가 있을 경우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컴파일러는 함수적 인터페이스의 추상 메소드와 동일한 매개 변수 타입과 개수를 가지고 있는 생성자를 찾아서 실행합니다</a:t>
            </a:r>
            <a:r>
              <a:rPr lang="en-US" altLang="ko-KR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만약 해당 생성자가 존재하지 않으면 컴파일 오류가 발생합니다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25591" y="3214000"/>
            <a:ext cx="9107915" cy="969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rgbClr val="C00000"/>
                </a:solidFill>
              </a:rPr>
              <a:t>(</a:t>
            </a:r>
            <a:r>
              <a:rPr lang="en-US" altLang="ko-KR" sz="1600" b="1">
                <a:solidFill>
                  <a:srgbClr val="C00000"/>
                </a:solidFill>
              </a:rPr>
              <a:t>a, b) -&gt; { return new Class(a, b); </a:t>
            </a:r>
            <a:r>
              <a:rPr lang="en-US" altLang="ko-KR" sz="1600" b="1" smtClean="0">
                <a:solidFill>
                  <a:srgbClr val="C00000"/>
                </a:solidFill>
              </a:rPr>
              <a:t>}</a:t>
            </a: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또는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rgbClr val="C00000"/>
                </a:solidFill>
              </a:rPr>
              <a:t>Class :: new;</a:t>
            </a:r>
          </a:p>
        </p:txBody>
      </p:sp>
    </p:spTree>
    <p:extLst>
      <p:ext uri="{BB962C8B-B14F-4D97-AF65-F5344CB8AC3E}">
        <p14:creationId xmlns:p14="http://schemas.microsoft.com/office/powerpoint/2010/main" val="18022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ko-KR" altLang="en-US" b="1"/>
              <a:t>자바 람다식</a:t>
            </a:r>
            <a:r>
              <a:rPr lang="en-US" altLang="ko-KR" b="1"/>
              <a:t>(Lambda Expressions in Java)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56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생성자 참조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53296" y="1487733"/>
            <a:ext cx="9919504" cy="402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package lambda;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java.util.function.BiFunction;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java.util.function.Function;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public class ConstructorReferenceExam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Function&lt;String, Member&gt; function1 = Member::new;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Member member1 = function1.apply("Jolie");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BiFunction&lt;String, String, Member&gt; function2 = Member::new;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Member member2 = function2.apply("</a:t>
            </a:r>
            <a:r>
              <a:rPr lang="ko-KR" altLang="en-US" sz="1600">
                <a:solidFill>
                  <a:schemeClr val="tx1"/>
                </a:solidFill>
              </a:rPr>
              <a:t>쥴리</a:t>
            </a:r>
            <a:r>
              <a:rPr lang="en-US" altLang="ko-KR" sz="1600">
                <a:solidFill>
                  <a:schemeClr val="tx1"/>
                </a:solidFill>
              </a:rPr>
              <a:t>", "Jolie");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43850"/>
            <a:ext cx="7023830" cy="332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6088" indent="-446088" defTabSz="457200" eaLnBrk="0" fontAlgn="base" latinLnBrk="0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3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>
                <a:solidFill>
                  <a:schemeClr val="dk1"/>
                </a:solidFill>
              </a:rPr>
              <a:t>Functional </a:t>
            </a:r>
            <a:r>
              <a:rPr lang="ko-KR" altLang="en-US" sz="3200" b="1">
                <a:solidFill>
                  <a:schemeClr val="dk1"/>
                </a:solidFill>
              </a:rPr>
              <a:t>데이터 처리</a:t>
            </a:r>
            <a:endParaRPr lang="ko-KR" altLang="en-US" sz="3200" b="1">
              <a:solidFill>
                <a:srgbClr val="FF0000"/>
              </a:solidFill>
              <a:latin typeface="+mn-ea"/>
            </a:endParaRPr>
          </a:p>
          <a:p>
            <a:pPr marL="446088" lvl="0" indent="-446088" defTabSz="457200" eaLnBrk="0" fontAlgn="base" latinLnBrk="0" hangingPunct="0">
              <a:spcBef>
                <a:spcPts val="600"/>
              </a:spcBef>
              <a:spcAft>
                <a:spcPct val="0"/>
              </a:spcAft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0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Stream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스트림</a:t>
            </a:r>
            <a:r>
              <a:rPr lang="en-US" altLang="ko-KR">
                <a:latin typeface="+mn-ea"/>
              </a:rPr>
              <a:t>(Stream)</a:t>
            </a:r>
            <a:r>
              <a:rPr lang="ko-KR" altLang="en-US">
                <a:latin typeface="+mn-ea"/>
              </a:rPr>
              <a:t>은 자바 </a:t>
            </a:r>
            <a:r>
              <a:rPr lang="en-US" altLang="ko-KR">
                <a:latin typeface="+mn-ea"/>
              </a:rPr>
              <a:t>8</a:t>
            </a:r>
            <a:r>
              <a:rPr lang="ko-KR" altLang="en-US">
                <a:latin typeface="+mn-ea"/>
              </a:rPr>
              <a:t>부터 추가된 컬렉션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배열 포함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의 저장 요소를 하나씩 참조해서 람다식</a:t>
            </a:r>
            <a:r>
              <a:rPr lang="en-US" altLang="ko-KR">
                <a:latin typeface="+mn-ea"/>
              </a:rPr>
              <a:t>(functional-style)</a:t>
            </a:r>
            <a:r>
              <a:rPr lang="ko-KR" altLang="en-US">
                <a:latin typeface="+mn-ea"/>
              </a:rPr>
              <a:t>으로 처리할 수 있도록 해주는 반복자입니다</a:t>
            </a:r>
            <a:r>
              <a:rPr lang="en-US" altLang="ko-KR"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37390" y="2101032"/>
            <a:ext cx="9107915" cy="2227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//ist&lt;String&gt; </a:t>
            </a:r>
            <a:r>
              <a:rPr lang="ko-KR" altLang="en-US" sz="1600">
                <a:solidFill>
                  <a:schemeClr val="tx1"/>
                </a:solidFill>
              </a:rPr>
              <a:t>컬렉션에서 요소를 순차적으로 처리하기 위해 </a:t>
            </a:r>
            <a:r>
              <a:rPr lang="en-US" altLang="ko-KR" sz="1600">
                <a:solidFill>
                  <a:schemeClr val="tx1"/>
                </a:solidFill>
              </a:rPr>
              <a:t>Iterator </a:t>
            </a:r>
            <a:r>
              <a:rPr lang="ko-KR" altLang="en-US" sz="1600">
                <a:solidFill>
                  <a:schemeClr val="tx1"/>
                </a:solidFill>
              </a:rPr>
              <a:t>반복자 사용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List&lt;String&gt; list = Arrays.asList("John", "Simons", "Andy");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Iterator&lt;String&gt; iterator = list.iterator();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while (iterator.hasNext())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String name = iterator.next();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System.out.println(name);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37389" y="5018442"/>
            <a:ext cx="9107915" cy="1492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//Stream</a:t>
            </a:r>
            <a:r>
              <a:rPr lang="ko-KR" altLang="en-US" sz="1600">
                <a:solidFill>
                  <a:schemeClr val="tx1"/>
                </a:solidFill>
              </a:rPr>
              <a:t>을 사용해서 변경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List&lt;String&gt; list = Arrays.asList("John", "Simons", "Andy");</a:t>
            </a:r>
          </a:p>
          <a:p>
            <a:r>
              <a:rPr lang="en-US" altLang="ko-KR" sz="1600" b="1">
                <a:solidFill>
                  <a:srgbClr val="C00000"/>
                </a:solidFill>
              </a:rPr>
              <a:t>Stream&lt;String&gt; stream = list.stream();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b="1">
                <a:solidFill>
                  <a:srgbClr val="C00000"/>
                </a:solidFill>
              </a:rPr>
              <a:t>stream.forEach( name -&gt; System.out.println(name) );</a:t>
            </a:r>
          </a:p>
        </p:txBody>
      </p:sp>
      <p:sp>
        <p:nvSpPr>
          <p:cNvPr id="5" name="아래쪽 화살표 4"/>
          <p:cNvSpPr/>
          <p:nvPr/>
        </p:nvSpPr>
        <p:spPr>
          <a:xfrm>
            <a:off x="5347504" y="4490977"/>
            <a:ext cx="481799" cy="393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8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59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Stream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컬렉션</a:t>
            </a:r>
            <a:r>
              <a:rPr lang="en-US" altLang="ko-KR">
                <a:latin typeface="+mn-ea"/>
              </a:rPr>
              <a:t>(java.util.Collection)</a:t>
            </a:r>
            <a:r>
              <a:rPr lang="ko-KR" altLang="en-US">
                <a:latin typeface="+mn-ea"/>
              </a:rPr>
              <a:t>의 </a:t>
            </a:r>
            <a:r>
              <a:rPr lang="en-US" altLang="ko-KR">
                <a:latin typeface="+mn-ea"/>
              </a:rPr>
              <a:t>stream() </a:t>
            </a:r>
            <a:r>
              <a:rPr lang="ko-KR" altLang="en-US">
                <a:latin typeface="+mn-ea"/>
              </a:rPr>
              <a:t>메소드로 스트림 객체를 얻고 나서 </a:t>
            </a:r>
            <a:r>
              <a:rPr lang="en-US" altLang="ko-KR">
                <a:latin typeface="+mn-ea"/>
              </a:rPr>
              <a:t>stream.forEach (name -&gt; System.out.println(name) ); </a:t>
            </a:r>
            <a:r>
              <a:rPr lang="ko-KR" altLang="en-US">
                <a:latin typeface="+mn-ea"/>
              </a:rPr>
              <a:t>메소드를 통해 컬렉션의 요소를 하나씩 콘솔에 출력합니다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 forEach() </a:t>
            </a:r>
            <a:r>
              <a:rPr lang="ko-KR" altLang="en-US">
                <a:latin typeface="+mn-ea"/>
              </a:rPr>
              <a:t>메소드는 </a:t>
            </a:r>
            <a:r>
              <a:rPr lang="ko-KR" altLang="en-US" smtClean="0">
                <a:latin typeface="+mn-ea"/>
              </a:rPr>
              <a:t> </a:t>
            </a:r>
            <a:r>
              <a:rPr lang="en-US" altLang="ko-KR">
                <a:latin typeface="+mn-ea"/>
              </a:rPr>
              <a:t>Consumer </a:t>
            </a:r>
            <a:r>
              <a:rPr lang="ko-KR" altLang="en-US">
                <a:latin typeface="+mn-ea"/>
              </a:rPr>
              <a:t>함수적 인터페이스 타입을 파라미터로 가지므로 컬렉션의 요소를 소비할 코드를 람다식으로 기술 할 수 있습니다</a:t>
            </a:r>
            <a:r>
              <a:rPr lang="en-US" altLang="ko-KR" smtClean="0">
                <a:latin typeface="+mn-ea"/>
              </a:rPr>
              <a:t>..</a:t>
            </a:r>
            <a:endParaRPr lang="en-US" altLang="ko-KR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6838" y="2595728"/>
            <a:ext cx="9107915" cy="52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rgbClr val="C00000"/>
                </a:solidFill>
              </a:rPr>
              <a:t>void forEach(Consumer&lt;T&gt; action</a:t>
            </a:r>
            <a:r>
              <a:rPr lang="en-US" altLang="ko-KR" sz="1600" b="1" smtClean="0">
                <a:solidFill>
                  <a:srgbClr val="C00000"/>
                </a:solidFill>
              </a:rPr>
              <a:t>);</a:t>
            </a:r>
            <a:endParaRPr lang="en-US" altLang="ko-KR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Functional Programming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091045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순수한 함수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(pure function)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부작용</a:t>
            </a:r>
            <a:r>
              <a:rPr lang="en-US" altLang="ko-KR">
                <a:latin typeface="+mn-ea"/>
              </a:rPr>
              <a:t>(side-effect)</a:t>
            </a:r>
            <a:r>
              <a:rPr lang="ko-KR" altLang="en-US">
                <a:latin typeface="+mn-ea"/>
              </a:rPr>
              <a:t>이 없는 함수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함수의 실행이 외부에 영향을 끼치지 않는 함수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스레드 안전하고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병렬적인 계산이 가능하다</a:t>
            </a:r>
            <a:r>
              <a:rPr lang="en-US" altLang="ko-KR" smtClean="0">
                <a:latin typeface="+mn-ea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ko-KR" altLang="en-US" sz="2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4782" y="2203425"/>
            <a:ext cx="10621109" cy="1894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//f</a:t>
            </a:r>
            <a:r>
              <a:rPr lang="ko-KR" altLang="en-US" sz="1600">
                <a:solidFill>
                  <a:schemeClr val="tx1"/>
                </a:solidFill>
              </a:rPr>
              <a:t>는 순수한 함수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y = f(x) * f(x);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// f</a:t>
            </a:r>
            <a:r>
              <a:rPr lang="ko-KR" altLang="en-US" sz="1600">
                <a:solidFill>
                  <a:schemeClr val="tx1"/>
                </a:solidFill>
              </a:rPr>
              <a:t>가 두 번 중복되는 것을 최적화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z = f(x);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y = z * z;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//f(x)</a:t>
            </a:r>
            <a:r>
              <a:rPr lang="ko-KR" altLang="en-US" sz="1600">
                <a:solidFill>
                  <a:schemeClr val="tx1"/>
                </a:solidFill>
              </a:rPr>
              <a:t>를 계산하는 과정이 두 번에서 한 번으로 줄어들지만 두 코드의 결과는 항상 같게 된다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4782" y="4314544"/>
            <a:ext cx="10621109" cy="2224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순수하지 않은 함수인 경우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y = random() * random();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함수 </a:t>
            </a:r>
            <a:r>
              <a:rPr lang="en-US" altLang="ko-KR" sz="1600">
                <a:solidFill>
                  <a:schemeClr val="tx1"/>
                </a:solidFill>
              </a:rPr>
              <a:t>random</a:t>
            </a:r>
            <a:r>
              <a:rPr lang="ko-KR" altLang="en-US" sz="1600">
                <a:solidFill>
                  <a:schemeClr val="tx1"/>
                </a:solidFill>
              </a:rPr>
              <a:t>은 호출할 때마다 결과가 달라질 수 있는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즉 부작용을 발생시키는 함수다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z = random();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y = z * z</a:t>
            </a:r>
            <a:r>
              <a:rPr lang="en-US" altLang="ko-KR" sz="1600" smtClean="0">
                <a:solidFill>
                  <a:schemeClr val="tx1"/>
                </a:solidFill>
              </a:rPr>
              <a:t>;.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y = printf("x") * printf("x");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C</a:t>
            </a:r>
            <a:r>
              <a:rPr lang="ko-KR" altLang="en-US" sz="1600">
                <a:solidFill>
                  <a:schemeClr val="tx1"/>
                </a:solidFill>
              </a:rPr>
              <a:t>의 </a:t>
            </a:r>
            <a:r>
              <a:rPr lang="en-US" altLang="ko-KR" sz="1600">
                <a:solidFill>
                  <a:schemeClr val="tx1"/>
                </a:solidFill>
              </a:rPr>
              <a:t>printf </a:t>
            </a:r>
            <a:r>
              <a:rPr lang="ko-KR" altLang="en-US" sz="1600">
                <a:solidFill>
                  <a:schemeClr val="tx1"/>
                </a:solidFill>
              </a:rPr>
              <a:t>함수는 </a:t>
            </a:r>
            <a:r>
              <a:rPr lang="en-US" altLang="ko-KR" sz="1600">
                <a:solidFill>
                  <a:schemeClr val="tx1"/>
                </a:solidFill>
              </a:rPr>
              <a:t>"x"</a:t>
            </a:r>
            <a:r>
              <a:rPr lang="ko-KR" altLang="en-US" sz="1600">
                <a:solidFill>
                  <a:schemeClr val="tx1"/>
                </a:solidFill>
              </a:rPr>
              <a:t>가 정상적으로 출력되었느냐 여부에 따라 </a:t>
            </a:r>
            <a:r>
              <a:rPr lang="en-US" altLang="ko-KR" sz="1600">
                <a:solidFill>
                  <a:schemeClr val="tx1"/>
                </a:solidFill>
              </a:rPr>
              <a:t>0</a:t>
            </a:r>
            <a:r>
              <a:rPr lang="ko-KR" altLang="en-US" sz="1600">
                <a:solidFill>
                  <a:schemeClr val="tx1"/>
                </a:solidFill>
              </a:rPr>
              <a:t>이나 </a:t>
            </a:r>
            <a:r>
              <a:rPr lang="en-US" altLang="ko-KR" sz="1600">
                <a:solidFill>
                  <a:schemeClr val="tx1"/>
                </a:solidFill>
              </a:rPr>
              <a:t>1 </a:t>
            </a:r>
            <a:r>
              <a:rPr lang="ko-KR" altLang="en-US" sz="1600">
                <a:solidFill>
                  <a:schemeClr val="tx1"/>
                </a:solidFill>
              </a:rPr>
              <a:t>값을 반환한다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정상적인 경우 </a:t>
            </a:r>
            <a:r>
              <a:rPr lang="en-US" altLang="ko-KR" sz="1600">
                <a:solidFill>
                  <a:schemeClr val="tx1"/>
                </a:solidFill>
              </a:rPr>
              <a:t>y</a:t>
            </a:r>
            <a:r>
              <a:rPr lang="ko-KR" altLang="en-US" sz="1600">
                <a:solidFill>
                  <a:schemeClr val="tx1"/>
                </a:solidFill>
              </a:rPr>
              <a:t>는 </a:t>
            </a:r>
            <a:r>
              <a:rPr lang="en-US" altLang="ko-KR" sz="1600">
                <a:solidFill>
                  <a:schemeClr val="tx1"/>
                </a:solidFill>
              </a:rPr>
              <a:t>1</a:t>
            </a:r>
            <a:r>
              <a:rPr lang="ko-KR" altLang="en-US" sz="1600">
                <a:solidFill>
                  <a:schemeClr val="tx1"/>
                </a:solidFill>
              </a:rPr>
              <a:t>이 되겠지만</a:t>
            </a:r>
            <a:r>
              <a:rPr lang="en-US" altLang="ko-KR" sz="1600">
                <a:solidFill>
                  <a:schemeClr val="tx1"/>
                </a:solidFill>
              </a:rPr>
              <a:t>, printf </a:t>
            </a:r>
            <a:r>
              <a:rPr lang="ko-KR" altLang="en-US" sz="1600">
                <a:solidFill>
                  <a:schemeClr val="tx1"/>
                </a:solidFill>
              </a:rPr>
              <a:t>함수가 제대로 출력하지 못하는 경우 </a:t>
            </a:r>
            <a:r>
              <a:rPr lang="en-US" altLang="ko-KR" sz="1600">
                <a:solidFill>
                  <a:schemeClr val="tx1"/>
                </a:solidFill>
              </a:rPr>
              <a:t>0</a:t>
            </a:r>
            <a:r>
              <a:rPr lang="ko-KR" altLang="en-US" sz="1600">
                <a:solidFill>
                  <a:schemeClr val="tx1"/>
                </a:solidFill>
              </a:rPr>
              <a:t>이 될 수도 있으므로 순수한 함수라고 볼 수 없다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60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Stream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예제</a:t>
            </a:r>
            <a:r>
              <a:rPr lang="en-US" altLang="ko-KR">
                <a:latin typeface="+mn-ea"/>
              </a:rPr>
              <a:t>]List&lt;String&gt; </a:t>
            </a:r>
            <a:r>
              <a:rPr lang="ko-KR" altLang="en-US">
                <a:latin typeface="+mn-ea"/>
              </a:rPr>
              <a:t>컬렉션의 </a:t>
            </a:r>
            <a:r>
              <a:rPr lang="en-US" altLang="ko-KR">
                <a:latin typeface="+mn-ea"/>
              </a:rPr>
              <a:t>String </a:t>
            </a:r>
            <a:r>
              <a:rPr lang="ko-KR" altLang="en-US">
                <a:latin typeface="+mn-ea"/>
              </a:rPr>
              <a:t>요소를 </a:t>
            </a:r>
            <a:r>
              <a:rPr lang="en-US" altLang="ko-KR">
                <a:latin typeface="+mn-ea"/>
              </a:rPr>
              <a:t>Iterator</a:t>
            </a:r>
            <a:r>
              <a:rPr lang="ko-KR" altLang="en-US">
                <a:latin typeface="+mn-ea"/>
              </a:rPr>
              <a:t>와 </a:t>
            </a:r>
            <a:r>
              <a:rPr lang="en-US" altLang="ko-KR">
                <a:latin typeface="+mn-ea"/>
              </a:rPr>
              <a:t>Stream</a:t>
            </a:r>
            <a:r>
              <a:rPr lang="ko-KR" altLang="en-US">
                <a:latin typeface="+mn-ea"/>
              </a:rPr>
              <a:t>을 이용해서 순차적으로 콘솔에 출력</a:t>
            </a:r>
            <a:endParaRPr lang="en-US" altLang="ko-KR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79517" y="1658367"/>
            <a:ext cx="9107915" cy="5093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import </a:t>
            </a:r>
            <a:r>
              <a:rPr lang="en-US" altLang="ko-KR" sz="1600">
                <a:solidFill>
                  <a:schemeClr val="tx1"/>
                </a:solidFill>
              </a:rPr>
              <a:t>java.util.Arrays;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java.util.Iterator;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java.util.List;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java.util.stream.Stream;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public class IteratorVsStreamExam </a:t>
            </a:r>
            <a:r>
              <a:rPr lang="en-US" altLang="ko-KR" sz="1600" smtClean="0">
                <a:solidFill>
                  <a:schemeClr val="tx1"/>
                </a:solidFill>
              </a:rPr>
              <a:t>{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List&lt;String&gt; list = Arrays.asList("John", "Simons", "Andy");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// Iterator </a:t>
            </a:r>
            <a:r>
              <a:rPr lang="ko-KR" altLang="en-US" sz="1600">
                <a:solidFill>
                  <a:schemeClr val="tx1"/>
                </a:solidFill>
              </a:rPr>
              <a:t>이용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    </a:t>
            </a:r>
            <a:r>
              <a:rPr lang="en-US" altLang="ko-KR" sz="1600">
                <a:solidFill>
                  <a:schemeClr val="tx1"/>
                </a:solidFill>
              </a:rPr>
              <a:t>Iterator&lt;String&gt; iterator = list.iterator</a:t>
            </a:r>
            <a:r>
              <a:rPr lang="en-US" altLang="ko-KR" sz="1600" smtClean="0">
                <a:solidFill>
                  <a:schemeClr val="tx1"/>
                </a:solidFill>
              </a:rPr>
              <a:t>();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while (iterator.hasNext())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String name = iterator.next();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System.out.println(name);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</a:t>
            </a:r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// Stream </a:t>
            </a:r>
            <a:r>
              <a:rPr lang="ko-KR" altLang="en-US" sz="1600">
                <a:solidFill>
                  <a:schemeClr val="tx1"/>
                </a:solidFill>
              </a:rPr>
              <a:t>이용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    </a:t>
            </a:r>
            <a:r>
              <a:rPr lang="en-US" altLang="ko-KR" sz="1600">
                <a:solidFill>
                  <a:schemeClr val="tx1"/>
                </a:solidFill>
              </a:rPr>
              <a:t>Stream&lt;String&gt; stream = list.stream();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stream.forEach(name -&gt; System.out.println(name));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420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61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Stream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특징</a:t>
            </a:r>
            <a:endParaRPr lang="en-US" altLang="ko-KR" sz="2000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Iterator</a:t>
            </a:r>
            <a:r>
              <a:rPr lang="ko-KR" altLang="en-US">
                <a:latin typeface="+mn-ea"/>
              </a:rPr>
              <a:t>와 비슷한 역할을 하는 반복자이지만</a:t>
            </a:r>
            <a:r>
              <a:rPr lang="en-US" altLang="ko-KR">
                <a:latin typeface="+mn-ea"/>
              </a:rPr>
              <a:t>,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람다식으로 요소 처리 코드를 제공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내부 반복자를 사용하므로 병렬 처리가 쉽다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중간 처리와 최종 처리 작업을 수행</a:t>
            </a:r>
            <a:endParaRPr lang="en-US" altLang="ko-KR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6838" y="2595728"/>
            <a:ext cx="9107915" cy="52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rgbClr val="C00000"/>
                </a:solidFill>
              </a:rPr>
              <a:t>void forEach(Consumer&lt;T&gt; action</a:t>
            </a:r>
            <a:r>
              <a:rPr lang="en-US" altLang="ko-KR" sz="1600" b="1" smtClean="0">
                <a:solidFill>
                  <a:srgbClr val="C00000"/>
                </a:solidFill>
              </a:rPr>
              <a:t>);</a:t>
            </a:r>
            <a:endParaRPr lang="en-US" altLang="ko-KR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62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Stream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특징</a:t>
            </a:r>
            <a:endParaRPr lang="en-US" altLang="ko-KR" sz="2000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컬렉션에 저장된 </a:t>
            </a:r>
            <a:r>
              <a:rPr lang="en-US" altLang="ko-KR">
                <a:latin typeface="+mn-ea"/>
              </a:rPr>
              <a:t>Student</a:t>
            </a:r>
            <a:r>
              <a:rPr lang="ko-KR" altLang="en-US">
                <a:latin typeface="+mn-ea"/>
              </a:rPr>
              <a:t>를 하나씩 가져와 학생 이름과 성적을 콘솔에 출력하도록 </a:t>
            </a:r>
            <a:r>
              <a:rPr lang="en-US" altLang="ko-KR">
                <a:latin typeface="+mn-ea"/>
              </a:rPr>
              <a:t>forEach() </a:t>
            </a:r>
            <a:r>
              <a:rPr lang="ko-KR" altLang="en-US">
                <a:latin typeface="+mn-ea"/>
              </a:rPr>
              <a:t>메소드의 파라미터로 람다</a:t>
            </a:r>
            <a:endParaRPr lang="en-US" altLang="ko-KR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83689" y="1829005"/>
            <a:ext cx="10125719" cy="4675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package streamexam;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java.util.Arrays;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java.util.List;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java.util.stream.Stream;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public class LambdaExpressionsExam </a:t>
            </a:r>
            <a:r>
              <a:rPr lang="en-US" altLang="ko-KR" sz="1600" smtClean="0">
                <a:solidFill>
                  <a:schemeClr val="tx1"/>
                </a:solidFill>
              </a:rPr>
              <a:t>{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List&lt;Student&gt; list = Arrays.asList(new Student("John Smith", 91), new Student("Andy Knight", 93));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Stream&lt;Student&gt; stream = list.stream();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stream.forEach(s -&gt;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String name = s.getName();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int score = s.getScore();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System.out.println(name + "-" + score);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});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2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63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Stream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특징</a:t>
            </a:r>
            <a:endParaRPr lang="en-US" altLang="ko-KR" sz="2000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외부 반복자</a:t>
            </a:r>
            <a:r>
              <a:rPr lang="en-US" altLang="ko-KR">
                <a:latin typeface="+mn-ea"/>
              </a:rPr>
              <a:t>(external iterator)</a:t>
            </a:r>
            <a:r>
              <a:rPr lang="ko-KR" altLang="en-US">
                <a:latin typeface="+mn-ea"/>
              </a:rPr>
              <a:t>란 개발자가 코드로 직접 컬렉션의 요소를 반복해서 가져오는 코드 패턴을 말합니다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 index</a:t>
            </a:r>
            <a:r>
              <a:rPr lang="ko-KR" altLang="en-US">
                <a:latin typeface="+mn-ea"/>
              </a:rPr>
              <a:t>를 이용하는 </a:t>
            </a:r>
            <a:r>
              <a:rPr lang="en-US" altLang="ko-KR">
                <a:latin typeface="+mn-ea"/>
              </a:rPr>
              <a:t>for</a:t>
            </a:r>
            <a:r>
              <a:rPr lang="ko-KR" altLang="en-US">
                <a:latin typeface="+mn-ea"/>
              </a:rPr>
              <a:t>문 그리고 </a:t>
            </a:r>
            <a:r>
              <a:rPr lang="en-US" altLang="ko-KR">
                <a:latin typeface="+mn-ea"/>
              </a:rPr>
              <a:t>Iterator</a:t>
            </a:r>
            <a:r>
              <a:rPr lang="ko-KR" altLang="en-US">
                <a:latin typeface="+mn-ea"/>
              </a:rPr>
              <a:t>를 이용하는 </a:t>
            </a:r>
            <a:r>
              <a:rPr lang="en-US" altLang="ko-KR">
                <a:latin typeface="+mn-ea"/>
              </a:rPr>
              <a:t>while </a:t>
            </a:r>
            <a:r>
              <a:rPr lang="ko-KR" altLang="en-US">
                <a:latin typeface="+mn-ea"/>
              </a:rPr>
              <a:t>문은 모두 외부 반복자를 이용하는 것입니다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반면 내부 반복자</a:t>
            </a:r>
            <a:r>
              <a:rPr lang="en-US" altLang="ko-KR">
                <a:latin typeface="+mn-ea"/>
              </a:rPr>
              <a:t>(internal Iterator)</a:t>
            </a:r>
            <a:r>
              <a:rPr lang="ko-KR" altLang="en-US">
                <a:latin typeface="+mn-ea"/>
              </a:rPr>
              <a:t>는 컬렉션 내부에서 요소들을 반복시키고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개발자는 요소당 처리해야 할 코드만 제공하는 코드 패턴을 말합니다</a:t>
            </a:r>
            <a:r>
              <a:rPr lang="en-US" altLang="ko-KR">
                <a:latin typeface="+mn-ea"/>
              </a:rPr>
              <a:t>. </a:t>
            </a:r>
            <a:r>
              <a:rPr lang="en-US" altLang="ko-KR" smtClean="0">
                <a:latin typeface="+mn-ea"/>
              </a:rPr>
              <a:t> </a:t>
            </a:r>
            <a:endParaRPr lang="en-US" altLang="ko-KR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497" y="3149726"/>
            <a:ext cx="7915275" cy="370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64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Stream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특징</a:t>
            </a:r>
            <a:endParaRPr lang="en-US" altLang="ko-KR" sz="2000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내부 반복자를 사용해서 얻는 이점 </a:t>
            </a:r>
            <a:r>
              <a:rPr lang="en-US" altLang="ko-KR">
                <a:latin typeface="+mn-ea"/>
              </a:rPr>
              <a:t>- </a:t>
            </a:r>
            <a:r>
              <a:rPr lang="ko-KR" altLang="en-US">
                <a:latin typeface="+mn-ea"/>
              </a:rPr>
              <a:t>컬렉션 내부에서 어떻게 요소를 반복시킬 것인가는 컬렉션에게 맡겨두고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개발자는 요소 처리 코드에만 집중할 수 있다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내부 반복자는 요소들의 반복 순서를 변경하거나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멀티 코어 </a:t>
            </a:r>
            <a:r>
              <a:rPr lang="en-US" altLang="ko-KR">
                <a:latin typeface="+mn-ea"/>
              </a:rPr>
              <a:t>CPU</a:t>
            </a:r>
            <a:r>
              <a:rPr lang="ko-KR" altLang="en-US">
                <a:latin typeface="+mn-ea"/>
              </a:rPr>
              <a:t>를 최대한 활용하기 위해 요소들을 분배시켜 병렬 작업을 할 수 있게 도와주기 때문에 하나씩 처리하는 순차적 외부 반복자보다는 효율적으로 요소를 반복시킬 수 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Iterator</a:t>
            </a:r>
            <a:r>
              <a:rPr lang="ko-KR" altLang="en-US">
                <a:latin typeface="+mn-ea"/>
              </a:rPr>
              <a:t>는 컬렉션의 요소를 가져오는 것에서부터 처리하는 것까지 모두 개발자가 작성해야 하지만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스트림은 람다식으로 요소 처리 내용만 전달할 뿐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반복은 컬렉션 내부에서 일어납니다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병렬</a:t>
            </a:r>
            <a:r>
              <a:rPr lang="en-US" altLang="ko-KR">
                <a:latin typeface="+mn-ea"/>
              </a:rPr>
              <a:t>(parallel) </a:t>
            </a:r>
            <a:r>
              <a:rPr lang="ko-KR" altLang="en-US">
                <a:latin typeface="+mn-ea"/>
              </a:rPr>
              <a:t>처리 </a:t>
            </a:r>
            <a:r>
              <a:rPr lang="en-US" altLang="ko-KR">
                <a:latin typeface="+mn-ea"/>
              </a:rPr>
              <a:t>-</a:t>
            </a:r>
            <a:r>
              <a:rPr lang="ko-KR" altLang="en-US">
                <a:latin typeface="+mn-ea"/>
              </a:rPr>
              <a:t>한 가지 작업을 서브 작업으로 나누고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서브 작업들을 분리된 스레드에서 병렬적으로 처리하는 것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병렬 처리 스트림을 이용하면 런타임 시 하나의 작업을 서브 작업으로 자동으로 나누고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서브 작업의 결과를 자동으로 결합해서 최종 결과물을 생성합니다</a:t>
            </a:r>
            <a:r>
              <a:rPr lang="en-US" altLang="ko-KR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6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65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Stream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특징</a:t>
            </a:r>
            <a:endParaRPr lang="en-US" altLang="ko-KR" sz="2000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순차 처리 스트림과 병렬 처리 스트림을 이용할 경우 사용된 스레드의 이름이 무엇인지 </a:t>
            </a:r>
            <a:r>
              <a:rPr lang="ko-KR" altLang="en-US" smtClean="0">
                <a:latin typeface="+mn-ea"/>
              </a:rPr>
              <a:t>출력</a:t>
            </a:r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3689" y="1735386"/>
            <a:ext cx="10125719" cy="5028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import </a:t>
            </a:r>
            <a:r>
              <a:rPr lang="en-US" altLang="ko-KR" sz="1600">
                <a:solidFill>
                  <a:schemeClr val="tx1"/>
                </a:solidFill>
              </a:rPr>
              <a:t>java.util.Arrays;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java.util.List;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java.util.stream.Stream;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public class ParellelExam </a:t>
            </a:r>
            <a:r>
              <a:rPr lang="en-US" altLang="ko-KR" sz="1600" smtClean="0">
                <a:solidFill>
                  <a:schemeClr val="tx1"/>
                </a:solidFill>
              </a:rPr>
              <a:t>{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List&lt;String&gt; list = Arrays.asList("John", "Simon", "Andy", "Andrew", "Bill</a:t>
            </a:r>
            <a:r>
              <a:rPr lang="en-US" altLang="ko-KR" sz="1600" smtClean="0">
                <a:solidFill>
                  <a:schemeClr val="tx1"/>
                </a:solidFill>
              </a:rPr>
              <a:t>");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// </a:t>
            </a:r>
            <a:r>
              <a:rPr lang="ko-KR" altLang="en-US" sz="1600">
                <a:solidFill>
                  <a:schemeClr val="tx1"/>
                </a:solidFill>
              </a:rPr>
              <a:t>순차 처리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    </a:t>
            </a:r>
            <a:r>
              <a:rPr lang="en-US" altLang="ko-KR" sz="1600">
                <a:solidFill>
                  <a:schemeClr val="tx1"/>
                </a:solidFill>
              </a:rPr>
              <a:t>Stream&lt;String&gt; stream = list.stream();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stream.forEach(ParellelExam::print</a:t>
            </a:r>
            <a:r>
              <a:rPr lang="en-US" altLang="ko-KR" sz="1600" smtClean="0">
                <a:solidFill>
                  <a:schemeClr val="tx1"/>
                </a:solidFill>
              </a:rPr>
              <a:t>);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// </a:t>
            </a:r>
            <a:r>
              <a:rPr lang="ko-KR" altLang="en-US" sz="1600">
                <a:solidFill>
                  <a:schemeClr val="tx1"/>
                </a:solidFill>
              </a:rPr>
              <a:t>병렬 처리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    </a:t>
            </a:r>
            <a:r>
              <a:rPr lang="en-US" altLang="ko-KR" sz="1600">
                <a:solidFill>
                  <a:schemeClr val="tx1"/>
                </a:solidFill>
              </a:rPr>
              <a:t>Stream&lt;String&gt; parallelStream = list.parallelStream();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parallelStream.forEach(ParellelExam::print);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print(String str)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System.out.println(str + " : " + Thread.currentThread().getName());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59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66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Stream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특징</a:t>
            </a:r>
            <a:endParaRPr lang="en-US" altLang="ko-KR" sz="2000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스트림은 컬렉션의 요소에 대해  중간 처리에서는 매핑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필터링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정렬을 수행하고 최종 처리에서는 반복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카운팅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평균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총합 등의 집계 처리를 수행합니다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학생 객체를 요소로 가지는 컬렉션의 중간 처리에서는 학생의 점수를 뽑아내고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최종 처리에서는 점수의 평균값을 산출합니다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List</a:t>
            </a:r>
            <a:r>
              <a:rPr lang="ko-KR" altLang="en-US">
                <a:latin typeface="+mn-ea"/>
              </a:rPr>
              <a:t>에 저장되어 있는 </a:t>
            </a:r>
            <a:r>
              <a:rPr lang="en-US" altLang="ko-KR">
                <a:latin typeface="+mn-ea"/>
              </a:rPr>
              <a:t>Student</a:t>
            </a:r>
            <a:r>
              <a:rPr lang="ko-KR" altLang="en-US">
                <a:latin typeface="+mn-ea"/>
              </a:rPr>
              <a:t>객체를 중간처리해서 </a:t>
            </a:r>
            <a:r>
              <a:rPr lang="en-US" altLang="ko-KR">
                <a:latin typeface="+mn-ea"/>
              </a:rPr>
              <a:t>score </a:t>
            </a:r>
            <a:r>
              <a:rPr lang="ko-KR" altLang="en-US">
                <a:latin typeface="+mn-ea"/>
              </a:rPr>
              <a:t>필드값에 매핑하고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최종 처리에서 </a:t>
            </a:r>
            <a:r>
              <a:rPr lang="en-US" altLang="ko-KR">
                <a:latin typeface="+mn-ea"/>
              </a:rPr>
              <a:t>score</a:t>
            </a:r>
            <a:r>
              <a:rPr lang="ko-KR" altLang="en-US">
                <a:latin typeface="+mn-ea"/>
              </a:rPr>
              <a:t>의 평균 값을 산출합니다</a:t>
            </a:r>
            <a:r>
              <a:rPr lang="en-US" altLang="ko-KR" smtClean="0">
                <a:latin typeface="+mn-ea"/>
              </a:rPr>
              <a:t>. </a:t>
            </a:r>
            <a:endParaRPr lang="en-US" altLang="ko-KR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2666" y="3067291"/>
            <a:ext cx="10125719" cy="357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java.util.Arrays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java.util.List</a:t>
            </a:r>
            <a:r>
              <a:rPr lang="en-US" altLang="ko-KR" sz="1600" dirty="0">
                <a:solidFill>
                  <a:schemeClr val="tx1"/>
                </a:solidFill>
              </a:rPr>
              <a:t>;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MapAndReduceExam</a:t>
            </a:r>
            <a:r>
              <a:rPr lang="en-US" altLang="ko-KR" sz="1600" dirty="0">
                <a:solidFill>
                  <a:schemeClr val="tx1"/>
                </a:solidFill>
              </a:rPr>
              <a:t> {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List&lt;Student&gt; list = </a:t>
            </a:r>
            <a:r>
              <a:rPr lang="en-US" altLang="ko-KR" sz="1600" dirty="0" err="1">
                <a:solidFill>
                  <a:schemeClr val="tx1"/>
                </a:solidFill>
              </a:rPr>
              <a:t>Arrays.asList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new Student("John", 76),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new Student("Jack", 88),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new Student("Smith", 100)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);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double </a:t>
            </a:r>
            <a:r>
              <a:rPr lang="en-US" altLang="ko-KR" sz="1600" dirty="0" err="1">
                <a:solidFill>
                  <a:schemeClr val="tx1"/>
                </a:solidFill>
              </a:rPr>
              <a:t>avg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list.stream</a:t>
            </a:r>
            <a:r>
              <a:rPr lang="en-US" altLang="ko-KR" sz="1600" dirty="0">
                <a:solidFill>
                  <a:schemeClr val="tx1"/>
                </a:solidFill>
              </a:rPr>
              <a:t>().</a:t>
            </a:r>
            <a:r>
              <a:rPr lang="en-US" altLang="ko-KR" sz="1600" dirty="0" err="1">
                <a:solidFill>
                  <a:schemeClr val="tx1"/>
                </a:solidFill>
              </a:rPr>
              <a:t>mapToInt</a:t>
            </a:r>
            <a:r>
              <a:rPr lang="en-US" altLang="ko-KR" sz="1600" dirty="0">
                <a:solidFill>
                  <a:schemeClr val="tx1"/>
                </a:solidFill>
              </a:rPr>
              <a:t>(Student::</a:t>
            </a:r>
            <a:r>
              <a:rPr lang="en-US" altLang="ko-KR" sz="1600" dirty="0" err="1">
                <a:solidFill>
                  <a:schemeClr val="tx1"/>
                </a:solidFill>
              </a:rPr>
              <a:t>getScore</a:t>
            </a:r>
            <a:r>
              <a:rPr lang="en-US" altLang="ko-KR" sz="1600" dirty="0">
                <a:solidFill>
                  <a:schemeClr val="tx1"/>
                </a:solidFill>
              </a:rPr>
              <a:t>).average().</a:t>
            </a:r>
            <a:r>
              <a:rPr lang="en-US" altLang="ko-KR" sz="1600" dirty="0" err="1">
                <a:solidFill>
                  <a:schemeClr val="tx1"/>
                </a:solidFill>
              </a:rPr>
              <a:t>getAsDouble</a:t>
            </a:r>
            <a:r>
              <a:rPr lang="en-US" altLang="ko-KR" sz="1600" dirty="0">
                <a:solidFill>
                  <a:schemeClr val="tx1"/>
                </a:solidFill>
              </a:rPr>
              <a:t>();    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평균 점수</a:t>
            </a:r>
            <a:r>
              <a:rPr lang="en-US" altLang="ko-KR" sz="1600" dirty="0">
                <a:solidFill>
                  <a:schemeClr val="tx1"/>
                </a:solidFill>
              </a:rPr>
              <a:t>: " + </a:t>
            </a:r>
            <a:r>
              <a:rPr lang="en-US" altLang="ko-KR" sz="1600" dirty="0" err="1">
                <a:solidFill>
                  <a:schemeClr val="tx1"/>
                </a:solidFill>
              </a:rPr>
              <a:t>avg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59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67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Stream 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종류</a:t>
            </a:r>
            <a:endParaRPr lang="en-US" altLang="ko-KR" sz="2000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</a:rPr>
              <a:t>스트림</a:t>
            </a:r>
            <a:r>
              <a:rPr lang="en-US" altLang="ko-KR" dirty="0">
                <a:latin typeface="+mn-ea"/>
              </a:rPr>
              <a:t>(stream) API - </a:t>
            </a:r>
            <a:r>
              <a:rPr lang="en-US" altLang="ko-KR" dirty="0" err="1">
                <a:latin typeface="+mn-ea"/>
              </a:rPr>
              <a:t>java.util.stream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패키지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+mn-ea"/>
              </a:rPr>
              <a:t>BaseStream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인터페이스를 부모로 해서 자식 인터페이스들이 상속 관계를 이루고 있습니다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+mn-ea"/>
              </a:rPr>
              <a:t>BaseStream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인터페이스에는 모든 </a:t>
            </a:r>
            <a:r>
              <a:rPr lang="ko-KR" altLang="en-US" dirty="0" err="1">
                <a:latin typeface="+mn-ea"/>
              </a:rPr>
              <a:t>스트림에서</a:t>
            </a:r>
            <a:r>
              <a:rPr lang="ko-KR" altLang="en-US" dirty="0">
                <a:latin typeface="+mn-ea"/>
              </a:rPr>
              <a:t> 사용할 수 있는 공통 </a:t>
            </a:r>
            <a:r>
              <a:rPr lang="ko-KR" altLang="en-US" dirty="0" err="1">
                <a:latin typeface="+mn-ea"/>
              </a:rPr>
              <a:t>메소드들이</a:t>
            </a:r>
            <a:r>
              <a:rPr lang="ko-KR" altLang="en-US" dirty="0">
                <a:latin typeface="+mn-ea"/>
              </a:rPr>
              <a:t> 정의되어 있을 뿐 코드에서 직접적으로 사용되지 않습니다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하위 </a:t>
            </a:r>
            <a:r>
              <a:rPr lang="ko-KR" altLang="en-US" dirty="0" err="1">
                <a:latin typeface="+mn-ea"/>
              </a:rPr>
              <a:t>스트림인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Stream, </a:t>
            </a:r>
            <a:r>
              <a:rPr lang="en-US" altLang="ko-KR" dirty="0" err="1">
                <a:latin typeface="+mn-ea"/>
              </a:rPr>
              <a:t>IntStream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LongStream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DoubleStream</a:t>
            </a:r>
            <a:r>
              <a:rPr lang="ko-KR" altLang="en-US" dirty="0">
                <a:latin typeface="+mn-ea"/>
              </a:rPr>
              <a:t>이 직접적으로 이용되는 스트림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Stream</a:t>
            </a:r>
            <a:r>
              <a:rPr lang="ko-KR" altLang="en-US" dirty="0">
                <a:latin typeface="+mn-ea"/>
              </a:rPr>
              <a:t>은 객체 요소를 처리하는 스트림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+mn-ea"/>
              </a:rPr>
              <a:t>IntStream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LongStream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DoubleStream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은 각각 기본 타입인 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, long, double </a:t>
            </a:r>
            <a:r>
              <a:rPr lang="ko-KR" altLang="en-US" dirty="0">
                <a:latin typeface="+mn-ea"/>
              </a:rPr>
              <a:t>요소를 처리하는 </a:t>
            </a:r>
            <a:r>
              <a:rPr lang="ko-KR" altLang="en-US" dirty="0" err="1">
                <a:latin typeface="+mn-ea"/>
              </a:rPr>
              <a:t>스트림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13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Stream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종류</a:t>
            </a:r>
            <a:endParaRPr lang="en-US" altLang="ko-KR" sz="2000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스트림 인터페이스의 구현 객체는 다양한 소스로부터 얻을 수 있습니다</a:t>
            </a:r>
            <a:r>
              <a:rPr lang="en-US" altLang="ko-KR">
                <a:latin typeface="+mn-ea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97428"/>
              </p:ext>
            </p:extLst>
          </p:nvPr>
        </p:nvGraphicFramePr>
        <p:xfrm>
          <a:off x="1019667" y="1651185"/>
          <a:ext cx="10126753" cy="5120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06440"/>
                <a:gridCol w="5694744"/>
                <a:gridCol w="202556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리턴 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메소드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파라미터</a:t>
                      </a:r>
                      <a:r>
                        <a:rPr lang="en-US" altLang="ko-KR" sz="1600" smtClean="0"/>
                        <a:t>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 소스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Stream&lt;T&gt;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java.util.Collection.stream()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java.util.Collection.parallelStream()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 </a:t>
                      </a:r>
                      <a:r>
                        <a:rPr lang="ko-KR" altLang="en-US" sz="1600" smtClean="0"/>
                        <a:t>컬렉션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Stream&lt;T&gt;</a:t>
                      </a:r>
                    </a:p>
                    <a:p>
                      <a:pPr latinLnBrk="1"/>
                      <a:r>
                        <a:rPr lang="en-US" altLang="ko-KR" sz="1600" smtClean="0"/>
                        <a:t> IntStream</a:t>
                      </a:r>
                    </a:p>
                    <a:p>
                      <a:pPr latinLnBrk="1"/>
                      <a:r>
                        <a:rPr lang="en-US" altLang="ko-KR" sz="1600" smtClean="0"/>
                        <a:t> LongStream</a:t>
                      </a:r>
                    </a:p>
                    <a:p>
                      <a:pPr latinLnBrk="1"/>
                      <a:r>
                        <a:rPr lang="en-US" altLang="ko-KR" sz="1600" smtClean="0"/>
                        <a:t> DoubleStream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Arrays.stream(T[]),       Stream.of(T[])</a:t>
                      </a:r>
                    </a:p>
                    <a:p>
                      <a:pPr latinLnBrk="1"/>
                      <a:r>
                        <a:rPr lang="en-US" altLang="ko-KR" sz="1600" smtClean="0"/>
                        <a:t> Arrays.stream(int[]),      IntStream.of(int[])</a:t>
                      </a:r>
                    </a:p>
                    <a:p>
                      <a:pPr latinLnBrk="1"/>
                      <a:r>
                        <a:rPr lang="en-US" altLang="ko-KR" sz="1600" smtClean="0"/>
                        <a:t> Arrays.stream(long[]),    LongStream.of(long[])</a:t>
                      </a:r>
                    </a:p>
                    <a:p>
                      <a:pPr latinLnBrk="1"/>
                      <a:r>
                        <a:rPr lang="en-US" altLang="ko-KR" sz="1600" smtClean="0"/>
                        <a:t> Arrays.stream(double[]), DoubleStream.of(double[])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배열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IntStream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IntStream.range(int, int)</a:t>
                      </a:r>
                    </a:p>
                    <a:p>
                      <a:pPr latinLnBrk="1"/>
                      <a:r>
                        <a:rPr lang="en-US" altLang="ko-KR" sz="1600" smtClean="0"/>
                        <a:t> IntStream.rangeClosed(int, int)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</a:t>
                      </a:r>
                      <a:r>
                        <a:rPr lang="ko-KR" altLang="en-US" sz="1600" smtClean="0"/>
                        <a:t>범위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LongStream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LongStream.range(long, long)</a:t>
                      </a:r>
                    </a:p>
                    <a:p>
                      <a:pPr latinLnBrk="1"/>
                      <a:r>
                        <a:rPr lang="en-US" altLang="ko-KR" sz="1600" smtClean="0"/>
                        <a:t> LongStream.rangeClosed(long, long)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 </a:t>
                      </a:r>
                      <a:r>
                        <a:rPr lang="ko-KR" altLang="en-US" sz="1600" smtClean="0"/>
                        <a:t>범위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Stream&lt;Path&gt;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Files.find(Path, int, BiPredicate, FileVisitOption)</a:t>
                      </a:r>
                    </a:p>
                    <a:p>
                      <a:pPr latinLnBrk="1"/>
                      <a:r>
                        <a:rPr lang="en-US" altLang="ko-KR" sz="1600" smtClean="0"/>
                        <a:t> Files.list(Path)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디렉토리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Stream&lt;String&gt;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Files.lines(Path, Charset)</a:t>
                      </a:r>
                    </a:p>
                    <a:p>
                      <a:pPr latinLnBrk="1"/>
                      <a:r>
                        <a:rPr lang="en-US" altLang="ko-KR" sz="1600" smtClean="0"/>
                        <a:t> BufferedReader.lines()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파일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DoubleStream</a:t>
                      </a:r>
                    </a:p>
                    <a:p>
                      <a:pPr latinLnBrk="1"/>
                      <a:r>
                        <a:rPr lang="en-US" altLang="ko-KR" sz="1600" smtClean="0"/>
                        <a:t>IntStream</a:t>
                      </a:r>
                    </a:p>
                    <a:p>
                      <a:pPr latinLnBrk="1"/>
                      <a:r>
                        <a:rPr lang="en-US" altLang="ko-KR" sz="1600" smtClean="0"/>
                        <a:t>LongStream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Random.doubles(...)</a:t>
                      </a:r>
                    </a:p>
                    <a:p>
                      <a:pPr latinLnBrk="1"/>
                      <a:r>
                        <a:rPr lang="en-US" altLang="ko-KR" sz="1600" smtClean="0"/>
                        <a:t> Random.ints()</a:t>
                      </a:r>
                    </a:p>
                    <a:p>
                      <a:pPr latinLnBrk="1"/>
                      <a:r>
                        <a:rPr lang="en-US" altLang="ko-KR" sz="1600" smtClean="0"/>
                        <a:t> Random.longs()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랜덤 수 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8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69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Stream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종류</a:t>
            </a:r>
            <a:endParaRPr lang="en-US" altLang="ko-KR" sz="2000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List&lt;Student&gt; </a:t>
            </a:r>
            <a:r>
              <a:rPr lang="ko-KR" altLang="en-US">
                <a:latin typeface="+mn-ea"/>
              </a:rPr>
              <a:t>컬렉션에서 </a:t>
            </a:r>
            <a:r>
              <a:rPr lang="en-US" altLang="ko-KR">
                <a:latin typeface="+mn-ea"/>
              </a:rPr>
              <a:t>Stream&lt;Student&gt;</a:t>
            </a:r>
            <a:r>
              <a:rPr lang="ko-KR" altLang="en-US">
                <a:latin typeface="+mn-ea"/>
              </a:rPr>
              <a:t>를 얻어내고 요소를 콘솔에 출력</a:t>
            </a:r>
            <a:endParaRPr lang="en-US" altLang="ko-KR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8494" y="1764731"/>
            <a:ext cx="10125719" cy="3781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java.util.Arrays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java.util.List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java.util.stream.Stream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public class </a:t>
            </a:r>
            <a:r>
              <a:rPr lang="en-US" altLang="ko-KR" sz="1600" dirty="0" err="1">
                <a:solidFill>
                  <a:schemeClr val="tx1"/>
                </a:solidFill>
              </a:rPr>
              <a:t>FromCollectionExam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List&lt;Student&gt; list = </a:t>
            </a:r>
            <a:r>
              <a:rPr lang="en-US" altLang="ko-KR" sz="1600" dirty="0" err="1">
                <a:solidFill>
                  <a:schemeClr val="tx1"/>
                </a:solidFill>
              </a:rPr>
              <a:t>Arrays.asList</a:t>
            </a:r>
            <a:r>
              <a:rPr lang="en-US" altLang="ko-KR" sz="1600" dirty="0">
                <a:solidFill>
                  <a:schemeClr val="tx1"/>
                </a:solidFill>
              </a:rPr>
              <a:t>(new Student("Jackie", 40), new Student("Hwang", 71),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new Student("Nick", 50));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Stream&lt;Student&gt; stream = </a:t>
            </a:r>
            <a:r>
              <a:rPr lang="en-US" altLang="ko-KR" sz="1600" dirty="0" err="1">
                <a:solidFill>
                  <a:schemeClr val="tx1"/>
                </a:solidFill>
              </a:rPr>
              <a:t>list.stream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stream.forEach</a:t>
            </a:r>
            <a:r>
              <a:rPr lang="en-US" altLang="ko-KR" sz="1600" dirty="0">
                <a:solidFill>
                  <a:schemeClr val="tx1"/>
                </a:solidFill>
              </a:rPr>
              <a:t>(s -&gt;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s.getName</a:t>
            </a:r>
            <a:r>
              <a:rPr lang="en-US" altLang="ko-KR" sz="1600" dirty="0">
                <a:solidFill>
                  <a:schemeClr val="tx1"/>
                </a:solidFill>
              </a:rPr>
              <a:t>()));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82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Functional Programming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0910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익명 함수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(anonymous function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이름이 없는 함수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전통적인 명령형 언어에서는 모든 함수에 이름이 부여되어야만 한다</a:t>
            </a:r>
            <a:r>
              <a:rPr lang="en-US" altLang="ko-KR">
                <a:latin typeface="+mn-ea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ko-KR" altLang="en-US" sz="2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55557" y="2004856"/>
            <a:ext cx="8199460" cy="911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int square(int x) { return x * x;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함수형 언어에서는 </a:t>
            </a:r>
            <a:r>
              <a:rPr lang="en-US" altLang="ko-KR" sz="1600">
                <a:solidFill>
                  <a:schemeClr val="tx1"/>
                </a:solidFill>
              </a:rPr>
              <a:t>square</a:t>
            </a:r>
            <a:r>
              <a:rPr lang="ko-KR" altLang="en-US" sz="1600">
                <a:solidFill>
                  <a:schemeClr val="tx1"/>
                </a:solidFill>
              </a:rPr>
              <a:t>함수를 익명함수로 작성할 수 있다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[](int x) -&gt; int { return x * x; }.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70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Stream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종류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 String[]</a:t>
            </a:r>
            <a:r>
              <a:rPr lang="ko-KR" altLang="en-US">
                <a:latin typeface="+mn-ea"/>
              </a:rPr>
              <a:t>과 </a:t>
            </a:r>
            <a:r>
              <a:rPr lang="en-US" altLang="ko-KR">
                <a:latin typeface="+mn-ea"/>
              </a:rPr>
              <a:t>int[] </a:t>
            </a:r>
            <a:r>
              <a:rPr lang="ko-KR" altLang="en-US">
                <a:latin typeface="+mn-ea"/>
              </a:rPr>
              <a:t>배열로부터 스트림을 얻어내고 콘솔에 출력</a:t>
            </a:r>
            <a:endParaRPr lang="en-US" altLang="ko-KR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8494" y="1764730"/>
            <a:ext cx="10125719" cy="4254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java.util.Arrays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java.util.stream.IntStream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java.util.stream.Stream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public class </a:t>
            </a:r>
            <a:r>
              <a:rPr lang="en-US" altLang="ko-KR" sz="1600" dirty="0" err="1">
                <a:solidFill>
                  <a:schemeClr val="tx1"/>
                </a:solidFill>
              </a:rPr>
              <a:t>FromArrayExam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{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String[] </a:t>
            </a:r>
            <a:r>
              <a:rPr lang="en-US" altLang="ko-KR" sz="1600" dirty="0" err="1">
                <a:solidFill>
                  <a:schemeClr val="tx1"/>
                </a:solidFill>
              </a:rPr>
              <a:t>strArr</a:t>
            </a:r>
            <a:r>
              <a:rPr lang="en-US" altLang="ko-KR" sz="1600" dirty="0">
                <a:solidFill>
                  <a:schemeClr val="tx1"/>
                </a:solidFill>
              </a:rPr>
              <a:t> = { "Kim", "Lee", "Park" };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Stream&lt;String&gt; </a:t>
            </a:r>
            <a:r>
              <a:rPr lang="en-US" altLang="ko-KR" sz="1600" dirty="0" err="1">
                <a:solidFill>
                  <a:schemeClr val="tx1"/>
                </a:solidFill>
              </a:rPr>
              <a:t>strStream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Arrays.stream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strArr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strStream.forEach</a:t>
            </a:r>
            <a:r>
              <a:rPr lang="en-US" altLang="ko-KR" sz="1600" dirty="0">
                <a:solidFill>
                  <a:schemeClr val="tx1"/>
                </a:solidFill>
              </a:rPr>
              <a:t>(s -&gt;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</a:t>
            </a:r>
            <a:r>
              <a:rPr lang="en-US" altLang="ko-KR" sz="1600" dirty="0">
                <a:solidFill>
                  <a:schemeClr val="tx1"/>
                </a:solidFill>
              </a:rPr>
              <a:t>(s + ","));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[] </a:t>
            </a:r>
            <a:r>
              <a:rPr lang="en-US" altLang="ko-KR" sz="1600" dirty="0" err="1">
                <a:solidFill>
                  <a:schemeClr val="tx1"/>
                </a:solidFill>
              </a:rPr>
              <a:t>intArr</a:t>
            </a:r>
            <a:r>
              <a:rPr lang="en-US" altLang="ko-KR" sz="1600" dirty="0">
                <a:solidFill>
                  <a:schemeClr val="tx1"/>
                </a:solidFill>
              </a:rPr>
              <a:t> = { 10, 20, 30, 40, 50 };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IntStream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intStream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Arrays.stream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intArr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intStream.forEach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 -&gt;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 + ", "));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</a:rPr>
              <a:t>}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90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71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Stream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종류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숫자 </a:t>
            </a:r>
            <a:r>
              <a:rPr lang="en-US" altLang="ko-KR">
                <a:latin typeface="+mn-ea"/>
              </a:rPr>
              <a:t>1</a:t>
            </a:r>
            <a:r>
              <a:rPr lang="ko-KR" altLang="en-US">
                <a:latin typeface="+mn-ea"/>
              </a:rPr>
              <a:t>부터 </a:t>
            </a:r>
            <a:r>
              <a:rPr lang="en-US" altLang="ko-KR">
                <a:latin typeface="+mn-ea"/>
              </a:rPr>
              <a:t>100</a:t>
            </a:r>
            <a:r>
              <a:rPr lang="ko-KR" altLang="en-US">
                <a:latin typeface="+mn-ea"/>
              </a:rPr>
              <a:t>까지의 합을 구하기 위해 </a:t>
            </a:r>
            <a:r>
              <a:rPr lang="en-US" altLang="ko-KR">
                <a:latin typeface="+mn-ea"/>
              </a:rPr>
              <a:t>IntStream</a:t>
            </a:r>
            <a:r>
              <a:rPr lang="ko-KR" altLang="en-US">
                <a:latin typeface="+mn-ea"/>
              </a:rPr>
              <a:t>의 </a:t>
            </a:r>
            <a:r>
              <a:rPr lang="en-US" altLang="ko-KR">
                <a:latin typeface="+mn-ea"/>
              </a:rPr>
              <a:t>rangeClosed() </a:t>
            </a:r>
            <a:r>
              <a:rPr lang="ko-KR" altLang="en-US">
                <a:latin typeface="+mn-ea"/>
              </a:rPr>
              <a:t>메소드를 이용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rangeClosed()</a:t>
            </a:r>
            <a:r>
              <a:rPr lang="ko-KR" altLang="en-US">
                <a:latin typeface="+mn-ea"/>
              </a:rPr>
              <a:t>는 첫 번째 파라미터부터 두 번째 파라미터까지 순차적으로 제공하는 </a:t>
            </a:r>
            <a:r>
              <a:rPr lang="en-US" altLang="ko-KR">
                <a:latin typeface="+mn-ea"/>
              </a:rPr>
              <a:t>IntStream</a:t>
            </a:r>
            <a:r>
              <a:rPr lang="ko-KR" altLang="en-US">
                <a:latin typeface="+mn-ea"/>
              </a:rPr>
              <a:t>을 리턴합니다</a:t>
            </a:r>
            <a:r>
              <a:rPr lang="en-US" altLang="ko-KR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IntStream</a:t>
            </a:r>
            <a:r>
              <a:rPr lang="ko-KR" altLang="en-US">
                <a:latin typeface="+mn-ea"/>
              </a:rPr>
              <a:t>의 또 다른 </a:t>
            </a:r>
            <a:r>
              <a:rPr lang="en-US" altLang="ko-KR">
                <a:latin typeface="+mn-ea"/>
              </a:rPr>
              <a:t>range() </a:t>
            </a:r>
            <a:r>
              <a:rPr lang="ko-KR" altLang="en-US">
                <a:latin typeface="+mn-ea"/>
              </a:rPr>
              <a:t>메소드도 동일한 </a:t>
            </a:r>
            <a:r>
              <a:rPr lang="en-US" altLang="ko-KR">
                <a:latin typeface="+mn-ea"/>
              </a:rPr>
              <a:t>IntStream</a:t>
            </a:r>
            <a:r>
              <a:rPr lang="ko-KR" altLang="en-US">
                <a:latin typeface="+mn-ea"/>
              </a:rPr>
              <a:t>을 리턴하는데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두 번째 파라미터는 포함하지 않습니다</a:t>
            </a:r>
            <a:r>
              <a:rPr lang="en-US" altLang="ko-KR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98494" y="2872727"/>
            <a:ext cx="10125719" cy="3307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java.util.stream.IntStream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public class </a:t>
            </a:r>
            <a:r>
              <a:rPr lang="en-US" altLang="ko-KR" sz="1600" dirty="0" err="1">
                <a:solidFill>
                  <a:schemeClr val="tx1"/>
                </a:solidFill>
              </a:rPr>
              <a:t>FromIntRangeExam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public static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sum ;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</a:rPr>
              <a:t>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  <a:r>
              <a:rPr lang="en-US" altLang="ko-KR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IntStream</a:t>
            </a:r>
            <a:r>
              <a:rPr lang="en-US" altLang="ko-KR" sz="1600" dirty="0">
                <a:solidFill>
                  <a:schemeClr val="tx1"/>
                </a:solidFill>
              </a:rPr>
              <a:t> stream = </a:t>
            </a:r>
            <a:r>
              <a:rPr lang="en-US" altLang="ko-KR" sz="1600" dirty="0" err="1">
                <a:solidFill>
                  <a:schemeClr val="tx1"/>
                </a:solidFill>
              </a:rPr>
              <a:t>IntStream.rangeClosed</a:t>
            </a:r>
            <a:r>
              <a:rPr lang="en-US" altLang="ko-KR" sz="1600" dirty="0">
                <a:solidFill>
                  <a:schemeClr val="tx1"/>
                </a:solidFill>
              </a:rPr>
              <a:t>(1, 100);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stream.forEach</a:t>
            </a:r>
            <a:r>
              <a:rPr lang="en-US" altLang="ko-KR" sz="1600" dirty="0">
                <a:solidFill>
                  <a:schemeClr val="tx1"/>
                </a:solidFill>
              </a:rPr>
              <a:t>(a -&gt; sum += a);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("1 ~ 100 </a:t>
            </a:r>
            <a:r>
              <a:rPr lang="ko-KR" altLang="en-US" sz="1600" dirty="0">
                <a:solidFill>
                  <a:schemeClr val="tx1"/>
                </a:solidFill>
              </a:rPr>
              <a:t>총합</a:t>
            </a:r>
            <a:r>
              <a:rPr lang="en-US" altLang="ko-KR" sz="1600" dirty="0">
                <a:solidFill>
                  <a:schemeClr val="tx1"/>
                </a:solidFill>
              </a:rPr>
              <a:t>: " + sum);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44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72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Stream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종류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Files</a:t>
            </a:r>
            <a:r>
              <a:rPr lang="ko-KR" altLang="en-US">
                <a:latin typeface="+mn-ea"/>
              </a:rPr>
              <a:t>의 정적 메소드인 </a:t>
            </a:r>
            <a:r>
              <a:rPr lang="en-US" altLang="ko-KR">
                <a:latin typeface="+mn-ea"/>
              </a:rPr>
              <a:t>lines()</a:t>
            </a:r>
            <a:r>
              <a:rPr lang="ko-KR" altLang="en-US">
                <a:latin typeface="+mn-ea"/>
              </a:rPr>
              <a:t>와 </a:t>
            </a:r>
            <a:r>
              <a:rPr lang="en-US" altLang="ko-KR">
                <a:latin typeface="+mn-ea"/>
              </a:rPr>
              <a:t>BufferedReader</a:t>
            </a:r>
            <a:r>
              <a:rPr lang="ko-KR" altLang="en-US">
                <a:latin typeface="+mn-ea"/>
              </a:rPr>
              <a:t>의 </a:t>
            </a:r>
            <a:r>
              <a:rPr lang="en-US" altLang="ko-KR">
                <a:latin typeface="+mn-ea"/>
              </a:rPr>
              <a:t>lines() </a:t>
            </a:r>
            <a:r>
              <a:rPr lang="ko-KR" altLang="en-US">
                <a:latin typeface="+mn-ea"/>
              </a:rPr>
              <a:t>메소드를 이용해서 문자 파일의 내용을 스트림을 통해 행 단위로 읽고 콘솔에 출력</a:t>
            </a:r>
            <a:r>
              <a:rPr lang="en-US" altLang="ko-KR" smtClean="0">
                <a:latin typeface="+mn-ea"/>
              </a:rPr>
              <a:t>.</a:t>
            </a:r>
            <a:endParaRPr lang="en-US" altLang="ko-KR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8495" y="1974677"/>
            <a:ext cx="10125719" cy="4603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FromFileContentExam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{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throws </a:t>
            </a:r>
            <a:r>
              <a:rPr lang="en-US" altLang="ko-KR" sz="1600" dirty="0" err="1">
                <a:solidFill>
                  <a:schemeClr val="tx1"/>
                </a:solidFill>
              </a:rPr>
              <a:t>IOException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{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Path </a:t>
            </a:r>
            <a:r>
              <a:rPr lang="en-US" altLang="ko-KR" sz="1600" dirty="0" err="1">
                <a:solidFill>
                  <a:schemeClr val="tx1"/>
                </a:solidFill>
              </a:rPr>
              <a:t>path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Paths.get</a:t>
            </a:r>
            <a:r>
              <a:rPr lang="en-US" altLang="ko-KR" sz="1600" dirty="0">
                <a:solidFill>
                  <a:schemeClr val="tx1"/>
                </a:solidFill>
              </a:rPr>
              <a:t>("tmp_data.txt");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Stream&lt;String&gt; stream</a:t>
            </a:r>
            <a:r>
              <a:rPr lang="en-US" altLang="ko-KR" sz="1600" dirty="0" smtClean="0">
                <a:solidFill>
                  <a:schemeClr val="tx1"/>
                </a:solidFill>
              </a:rPr>
              <a:t>;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// </a:t>
            </a:r>
            <a:r>
              <a:rPr lang="en-US" altLang="ko-KR" sz="1600" dirty="0" err="1">
                <a:solidFill>
                  <a:schemeClr val="tx1"/>
                </a:solidFill>
              </a:rPr>
              <a:t>Files.lines</a:t>
            </a:r>
            <a:r>
              <a:rPr lang="en-US" altLang="ko-KR" sz="1600" dirty="0">
                <a:solidFill>
                  <a:schemeClr val="tx1"/>
                </a:solidFill>
              </a:rPr>
              <a:t>() </a:t>
            </a:r>
            <a:r>
              <a:rPr lang="ko-KR" altLang="en-US" sz="1600" dirty="0" err="1">
                <a:solidFill>
                  <a:schemeClr val="tx1"/>
                </a:solidFill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</a:rPr>
              <a:t> 이용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</a:rPr>
              <a:t>stream = </a:t>
            </a:r>
            <a:r>
              <a:rPr lang="en-US" altLang="ko-KR" sz="1600" dirty="0" err="1">
                <a:solidFill>
                  <a:schemeClr val="tx1"/>
                </a:solidFill>
              </a:rPr>
              <a:t>Files.lines</a:t>
            </a:r>
            <a:r>
              <a:rPr lang="en-US" altLang="ko-KR" sz="1600" dirty="0">
                <a:solidFill>
                  <a:schemeClr val="tx1"/>
                </a:solidFill>
              </a:rPr>
              <a:t>(path, </a:t>
            </a:r>
            <a:r>
              <a:rPr lang="en-US" altLang="ko-KR" sz="1600" dirty="0" err="1">
                <a:solidFill>
                  <a:schemeClr val="tx1"/>
                </a:solidFill>
              </a:rPr>
              <a:t>Charset.defaultCharset</a:t>
            </a:r>
            <a:r>
              <a:rPr lang="en-US" altLang="ko-KR" sz="16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stream.forEach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System.out</a:t>
            </a:r>
            <a:r>
              <a:rPr lang="en-US" altLang="ko-KR" sz="1600" dirty="0">
                <a:solidFill>
                  <a:schemeClr val="tx1"/>
                </a:solidFill>
              </a:rPr>
              <a:t>::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();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// </a:t>
            </a:r>
            <a:r>
              <a:rPr lang="en-US" altLang="ko-KR" sz="1600" dirty="0" err="1">
                <a:solidFill>
                  <a:schemeClr val="tx1"/>
                </a:solidFill>
              </a:rPr>
              <a:t>BufferedReader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lines() </a:t>
            </a:r>
            <a:r>
              <a:rPr lang="ko-KR" altLang="en-US" sz="1600" dirty="0" err="1">
                <a:solidFill>
                  <a:schemeClr val="tx1"/>
                </a:solidFill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</a:rPr>
              <a:t> 이용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</a:rPr>
              <a:t>File </a:t>
            </a:r>
            <a:r>
              <a:rPr lang="en-US" altLang="ko-KR" sz="1600" dirty="0" err="1">
                <a:solidFill>
                  <a:schemeClr val="tx1"/>
                </a:solidFill>
              </a:rPr>
              <a:t>file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path.toFile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FileReader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fileReader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FileReader</a:t>
            </a:r>
            <a:r>
              <a:rPr lang="en-US" altLang="ko-KR" sz="1600" dirty="0">
                <a:solidFill>
                  <a:schemeClr val="tx1"/>
                </a:solidFill>
              </a:rPr>
              <a:t>(file);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BufferedReader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br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BufferedReader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fileReader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stream = </a:t>
            </a:r>
            <a:r>
              <a:rPr lang="en-US" altLang="ko-KR" sz="1600" dirty="0" err="1">
                <a:solidFill>
                  <a:schemeClr val="tx1"/>
                </a:solidFill>
              </a:rPr>
              <a:t>br.lines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stream.forEach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System.out</a:t>
            </a:r>
            <a:r>
              <a:rPr lang="en-US" altLang="ko-KR" sz="1600" dirty="0">
                <a:solidFill>
                  <a:schemeClr val="tx1"/>
                </a:solidFill>
              </a:rPr>
              <a:t>::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);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stream.close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br.close</a:t>
            </a:r>
            <a:r>
              <a:rPr lang="en-US" altLang="ko-KR" sz="1600" dirty="0" smtClean="0">
                <a:solidFill>
                  <a:schemeClr val="tx1"/>
                </a:solidFill>
              </a:rPr>
              <a:t>();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73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Stream </a:t>
            </a:r>
            <a:r>
              <a:rPr lang="ko-KR" altLang="en-US" sz="2000" b="1" smtClean="0">
                <a:solidFill>
                  <a:srgbClr val="0070C0"/>
                </a:solidFill>
                <a:latin typeface="+mn-ea"/>
              </a:rPr>
              <a:t>종류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Files</a:t>
            </a:r>
            <a:r>
              <a:rPr lang="ko-KR" altLang="en-US">
                <a:latin typeface="+mn-ea"/>
              </a:rPr>
              <a:t>의 정적 메소드인 </a:t>
            </a:r>
            <a:r>
              <a:rPr lang="en-US" altLang="ko-KR">
                <a:latin typeface="+mn-ea"/>
              </a:rPr>
              <a:t>list() </a:t>
            </a:r>
            <a:r>
              <a:rPr lang="ko-KR" altLang="en-US">
                <a:latin typeface="+mn-ea"/>
              </a:rPr>
              <a:t>를 이용해서 디렉토리의 내용 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서브 디렉토리 또는 파일 목록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을 스트림을 통해 읽고 콘솔에 출력</a:t>
            </a:r>
            <a:endParaRPr lang="en-US" altLang="ko-KR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8833" y="2009670"/>
            <a:ext cx="10125719" cy="3557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java.io.IOException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java.nio.file.Files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java.nio.file.Path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java.nio.file.Paths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java.util.stream.Stream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public class </a:t>
            </a:r>
            <a:r>
              <a:rPr lang="en-US" altLang="ko-KR" sz="1600" dirty="0" err="1">
                <a:solidFill>
                  <a:schemeClr val="tx1"/>
                </a:solidFill>
              </a:rPr>
              <a:t>FromDirectoryExam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throws </a:t>
            </a:r>
            <a:r>
              <a:rPr lang="en-US" altLang="ko-KR" sz="1600" dirty="0" err="1">
                <a:solidFill>
                  <a:schemeClr val="tx1"/>
                </a:solidFill>
              </a:rPr>
              <a:t>IOException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Path </a:t>
            </a:r>
            <a:r>
              <a:rPr lang="en-US" altLang="ko-KR" sz="1600" dirty="0" err="1">
                <a:solidFill>
                  <a:schemeClr val="tx1"/>
                </a:solidFill>
              </a:rPr>
              <a:t>path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Paths.get</a:t>
            </a:r>
            <a:r>
              <a:rPr lang="en-US" altLang="ko-KR" sz="1600" dirty="0" smtClean="0">
                <a:solidFill>
                  <a:schemeClr val="tx1"/>
                </a:solidFill>
              </a:rPr>
              <a:t>(" C://Users/kosta/Documents/ ");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Stream&lt;Path&gt; stream = </a:t>
            </a:r>
            <a:r>
              <a:rPr lang="en-US" altLang="ko-KR" sz="1600" dirty="0" err="1">
                <a:solidFill>
                  <a:schemeClr val="tx1"/>
                </a:solidFill>
              </a:rPr>
              <a:t>Files.list</a:t>
            </a:r>
            <a:r>
              <a:rPr lang="en-US" altLang="ko-KR" sz="1600" dirty="0">
                <a:solidFill>
                  <a:schemeClr val="tx1"/>
                </a:solidFill>
              </a:rPr>
              <a:t>(path);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stream.forEach</a:t>
            </a:r>
            <a:r>
              <a:rPr lang="en-US" altLang="ko-KR" sz="1600" dirty="0">
                <a:solidFill>
                  <a:schemeClr val="tx1"/>
                </a:solidFill>
              </a:rPr>
              <a:t>(p -&gt;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p.getFileName</a:t>
            </a:r>
            <a:r>
              <a:rPr lang="en-US" altLang="ko-KR" sz="1600" dirty="0">
                <a:solidFill>
                  <a:schemeClr val="tx1"/>
                </a:solidFill>
              </a:rPr>
              <a:t>()));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</a:rPr>
              <a:t>}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58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74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Stream 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종류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+mn-ea"/>
              </a:rPr>
              <a:t>Random.ints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8882" y="1627834"/>
            <a:ext cx="10125719" cy="673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public </a:t>
            </a:r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IntStream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ints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randomNumberOrigin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randomNumberBound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public </a:t>
            </a:r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IntStream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ints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(long </a:t>
            </a:r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streamSize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randomNumberOrigin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randomNumberBound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80556" y="2624297"/>
            <a:ext cx="10125719" cy="3052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java.util.Random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public class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TestRandom</a:t>
            </a:r>
            <a:r>
              <a:rPr lang="en-US" altLang="ko-KR" sz="1600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public static void main(String[]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160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	for 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= 0;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&lt; 10;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++)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	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getRandomNumberInRange</a:t>
            </a:r>
            <a:r>
              <a:rPr lang="en-US" altLang="ko-KR" sz="1600" dirty="0" smtClean="0">
                <a:solidFill>
                  <a:schemeClr val="tx1"/>
                </a:solidFill>
              </a:rPr>
              <a:t>(33, 38));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	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private static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getRandomNumberInRange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min,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max) {	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	Random r = new Random();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	return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r.ints</a:t>
            </a:r>
            <a:r>
              <a:rPr lang="en-US" altLang="ko-KR" sz="1600" dirty="0" smtClean="0">
                <a:solidFill>
                  <a:schemeClr val="tx1"/>
                </a:solidFill>
              </a:rPr>
              <a:t>(min, (max + 1)).limit(1).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findFirst</a:t>
            </a:r>
            <a:r>
              <a:rPr lang="en-US" altLang="ko-KR" sz="1600" dirty="0" smtClean="0">
                <a:solidFill>
                  <a:schemeClr val="tx1"/>
                </a:solidFill>
              </a:rPr>
              <a:t>().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getAsInt</a:t>
            </a:r>
            <a:r>
              <a:rPr lang="en-US" altLang="ko-KR" sz="1600" dirty="0" smtClean="0">
                <a:solidFill>
                  <a:schemeClr val="tx1"/>
                </a:solidFill>
              </a:rPr>
              <a:t>();		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}	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8750" y="2667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new Random().</a:t>
            </a:r>
            <a:r>
              <a:rPr lang="en-US" altLang="ko-KR" dirty="0" err="1" smtClean="0">
                <a:solidFill>
                  <a:srgbClr val="C00000"/>
                </a:solidFill>
              </a:rPr>
              <a:t>ints</a:t>
            </a:r>
            <a:r>
              <a:rPr lang="en-US" altLang="ko-KR" dirty="0" smtClean="0">
                <a:solidFill>
                  <a:srgbClr val="C00000"/>
                </a:solidFill>
              </a:rPr>
              <a:t>(10, 33, 38).</a:t>
            </a:r>
            <a:r>
              <a:rPr lang="en-US" altLang="ko-KR" dirty="0" err="1" smtClean="0">
                <a:solidFill>
                  <a:srgbClr val="C00000"/>
                </a:solidFill>
              </a:rPr>
              <a:t>forEach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</a:rPr>
              <a:t>System.out</a:t>
            </a:r>
            <a:r>
              <a:rPr lang="en-US" altLang="ko-KR" dirty="0" smtClean="0">
                <a:solidFill>
                  <a:srgbClr val="C00000"/>
                </a:solidFill>
              </a:rPr>
              <a:t>::</a:t>
            </a:r>
            <a:r>
              <a:rPr lang="en-US" altLang="ko-KR" dirty="0" err="1" smtClean="0">
                <a:solidFill>
                  <a:srgbClr val="C00000"/>
                </a:solidFill>
              </a:rPr>
              <a:t>println</a:t>
            </a:r>
            <a:r>
              <a:rPr lang="en-US" altLang="ko-KR" dirty="0" smtClean="0">
                <a:solidFill>
                  <a:srgbClr val="C00000"/>
                </a:solidFill>
              </a:rPr>
              <a:t>);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350" y="600075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new Random().</a:t>
            </a:r>
            <a:r>
              <a:rPr lang="en-US" altLang="ko-KR" dirty="0" err="1" smtClean="0">
                <a:solidFill>
                  <a:srgbClr val="C00000"/>
                </a:solidFill>
              </a:rPr>
              <a:t>ints</a:t>
            </a:r>
            <a:r>
              <a:rPr lang="en-US" altLang="ko-KR" dirty="0" smtClean="0">
                <a:solidFill>
                  <a:srgbClr val="C00000"/>
                </a:solidFill>
              </a:rPr>
              <a:t>(10, 33, 38).</a:t>
            </a:r>
            <a:r>
              <a:rPr lang="en-US" altLang="ko-KR" dirty="0" err="1" smtClean="0">
                <a:solidFill>
                  <a:srgbClr val="C00000"/>
                </a:solidFill>
              </a:rPr>
              <a:t>forEach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</a:rPr>
              <a:t>System.out</a:t>
            </a:r>
            <a:r>
              <a:rPr lang="en-US" altLang="ko-KR" dirty="0" smtClean="0">
                <a:solidFill>
                  <a:srgbClr val="C00000"/>
                </a:solidFill>
              </a:rPr>
              <a:t>::</a:t>
            </a:r>
            <a:r>
              <a:rPr lang="en-US" altLang="ko-KR" dirty="0" err="1" smtClean="0">
                <a:solidFill>
                  <a:srgbClr val="C00000"/>
                </a:solidFill>
              </a:rPr>
              <a:t>println</a:t>
            </a:r>
            <a:r>
              <a:rPr lang="en-US" altLang="ko-KR" dirty="0" smtClean="0">
                <a:solidFill>
                  <a:srgbClr val="C00000"/>
                </a:solidFill>
              </a:rPr>
              <a:t>);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75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5439" y="854802"/>
            <a:ext cx="1137142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Stream Pipeline</a:t>
            </a:r>
            <a:endParaRPr lang="ko-KR" altLang="en-US" sz="2000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+mn-ea"/>
              </a:rPr>
              <a:t>리덕션</a:t>
            </a:r>
            <a:r>
              <a:rPr lang="en-US" altLang="ko-KR" dirty="0">
                <a:latin typeface="+mn-ea"/>
              </a:rPr>
              <a:t>(Reduction) - </a:t>
            </a:r>
            <a:r>
              <a:rPr lang="ko-KR" altLang="en-US" dirty="0">
                <a:latin typeface="+mn-ea"/>
              </a:rPr>
              <a:t>대량의 데이터를 가공해서 축소하는 것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데이터의 합계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평균값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카운팅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최대값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최소값 등이 대표적인 </a:t>
            </a:r>
            <a:r>
              <a:rPr lang="ko-KR" altLang="en-US" dirty="0" err="1">
                <a:latin typeface="+mn-ea"/>
              </a:rPr>
              <a:t>리덕션의</a:t>
            </a:r>
            <a:r>
              <a:rPr lang="ko-KR" altLang="en-US" dirty="0">
                <a:latin typeface="+mn-ea"/>
              </a:rPr>
              <a:t> 결과물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컬렉션의 요소를 </a:t>
            </a:r>
            <a:r>
              <a:rPr lang="ko-KR" altLang="en-US" dirty="0" err="1">
                <a:latin typeface="+mn-ea"/>
              </a:rPr>
              <a:t>리덕션의</a:t>
            </a:r>
            <a:r>
              <a:rPr lang="ko-KR" altLang="en-US" dirty="0">
                <a:latin typeface="+mn-ea"/>
              </a:rPr>
              <a:t> 결과물로 바로 집계할 수 없을 경우에는 집계하기 좋도록 </a:t>
            </a:r>
            <a:r>
              <a:rPr lang="ko-KR" altLang="en-US" dirty="0" err="1">
                <a:latin typeface="+mn-ea"/>
              </a:rPr>
              <a:t>필터링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매핑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정렬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그룹핑</a:t>
            </a:r>
            <a:r>
              <a:rPr lang="ko-KR" altLang="en-US" dirty="0">
                <a:latin typeface="+mn-ea"/>
              </a:rPr>
              <a:t> 등의 중간 처리가 필요합니다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</a:rPr>
              <a:t>스트림은</a:t>
            </a:r>
            <a:r>
              <a:rPr lang="ko-KR" altLang="en-US" dirty="0">
                <a:latin typeface="+mn-ea"/>
              </a:rPr>
              <a:t> 데이터의 </a:t>
            </a:r>
            <a:r>
              <a:rPr lang="ko-KR" altLang="en-US" dirty="0" err="1">
                <a:latin typeface="+mn-ea"/>
              </a:rPr>
              <a:t>필터링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매핑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정렬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그룹핑</a:t>
            </a:r>
            <a:r>
              <a:rPr lang="ko-KR" altLang="en-US" dirty="0">
                <a:latin typeface="+mn-ea"/>
              </a:rPr>
              <a:t> 등의 중간 처리와 합계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평균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카운팅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최대값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최소값 등의 최종 처리를 파이프라인</a:t>
            </a:r>
            <a:r>
              <a:rPr lang="en-US" altLang="ko-KR" dirty="0">
                <a:latin typeface="+mn-ea"/>
              </a:rPr>
              <a:t>(pipelines)</a:t>
            </a:r>
            <a:r>
              <a:rPr lang="ko-KR" altLang="en-US" dirty="0">
                <a:latin typeface="+mn-ea"/>
              </a:rPr>
              <a:t>으로 해결합니다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파이프 라인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여러 개의 </a:t>
            </a:r>
            <a:r>
              <a:rPr lang="ko-KR" altLang="en-US" dirty="0" err="1">
                <a:latin typeface="+mn-ea"/>
              </a:rPr>
              <a:t>스트림이</a:t>
            </a:r>
            <a:r>
              <a:rPr lang="ko-KR" altLang="en-US" dirty="0">
                <a:latin typeface="+mn-ea"/>
              </a:rPr>
              <a:t> 연결되어 있는 구조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파이프라인에서 최종 처리를 제외하고는 모두 중간 처리 </a:t>
            </a:r>
            <a:r>
              <a:rPr lang="ko-KR" altLang="en-US" dirty="0" err="1">
                <a:latin typeface="+mn-ea"/>
              </a:rPr>
              <a:t>스트림입니다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41" y="3693305"/>
            <a:ext cx="86201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76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5439" y="854802"/>
            <a:ext cx="113714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Stream Pipeline</a:t>
            </a:r>
            <a:endParaRPr lang="ko-KR" altLang="en-US" sz="2000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여러 연산을 파이프라인으로 연결해도 </a:t>
            </a:r>
            <a:r>
              <a:rPr lang="ko-KR" altLang="en-US" dirty="0" err="1" smtClean="0">
                <a:latin typeface="+mn-ea"/>
              </a:rPr>
              <a:t>가독성과</a:t>
            </a:r>
            <a:r>
              <a:rPr lang="ko-KR" altLang="en-US" dirty="0" smtClean="0">
                <a:latin typeface="+mn-ea"/>
              </a:rPr>
              <a:t> 명확성이 유지된다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내부적으로 단일 </a:t>
            </a:r>
            <a:r>
              <a:rPr lang="ko-KR" altLang="en-US" dirty="0" err="1" smtClean="0">
                <a:latin typeface="+mn-ea"/>
              </a:rPr>
              <a:t>스레드</a:t>
            </a:r>
            <a:r>
              <a:rPr lang="ko-KR" altLang="en-US" dirty="0" smtClean="0">
                <a:latin typeface="+mn-ea"/>
              </a:rPr>
              <a:t> 모델에 사용할 수 있지만 멀티코어 아키텍처를 최대한 투명하게 활용할 수 있도록 구현되어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처리 과정을 병렬화하면서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걱정할 필요가 없다</a:t>
            </a:r>
            <a:r>
              <a:rPr lang="en-US" altLang="ko-KR" dirty="0" smtClean="0"/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1007" y="2758773"/>
            <a:ext cx="7402692" cy="266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416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77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5439" y="854802"/>
            <a:ext cx="113714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데이터 처리 연산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filter : </a:t>
            </a:r>
            <a:r>
              <a:rPr lang="ko-KR" altLang="en-US" dirty="0" smtClean="0">
                <a:latin typeface="+mn-ea"/>
              </a:rPr>
              <a:t>람다를 인수로 받아 </a:t>
            </a:r>
            <a:r>
              <a:rPr lang="ko-KR" altLang="en-US" dirty="0" err="1" smtClean="0">
                <a:latin typeface="+mn-ea"/>
              </a:rPr>
              <a:t>스트림에서</a:t>
            </a:r>
            <a:r>
              <a:rPr lang="ko-KR" altLang="en-US" dirty="0" smtClean="0">
                <a:latin typeface="+mn-ea"/>
              </a:rPr>
              <a:t> 특정 요소를 제외시킨다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map : </a:t>
            </a:r>
            <a:r>
              <a:rPr lang="ko-KR" altLang="en-US" dirty="0" smtClean="0">
                <a:latin typeface="+mn-ea"/>
              </a:rPr>
              <a:t>람다를 이용해서 한 요소를 다른 요소로 변환하거나 정보를 추출한다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limit : </a:t>
            </a:r>
            <a:r>
              <a:rPr lang="ko-KR" altLang="en-US" dirty="0" smtClean="0">
                <a:latin typeface="+mn-ea"/>
              </a:rPr>
              <a:t>정해진 개수 이상의 요소가 </a:t>
            </a:r>
            <a:r>
              <a:rPr lang="ko-KR" altLang="en-US" dirty="0" err="1" smtClean="0">
                <a:latin typeface="+mn-ea"/>
              </a:rPr>
              <a:t>스트림에</a:t>
            </a:r>
            <a:r>
              <a:rPr lang="ko-KR" altLang="en-US" dirty="0" smtClean="0">
                <a:latin typeface="+mn-ea"/>
              </a:rPr>
              <a:t> 저장되지 못하게 </a:t>
            </a:r>
            <a:r>
              <a:rPr lang="ko-KR" altLang="en-US" dirty="0" err="1" smtClean="0">
                <a:latin typeface="+mn-ea"/>
              </a:rPr>
              <a:t>스트림</a:t>
            </a:r>
            <a:r>
              <a:rPr lang="ko-KR" altLang="en-US" dirty="0" smtClean="0">
                <a:latin typeface="+mn-ea"/>
              </a:rPr>
              <a:t> 크기를 축소한다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collect : </a:t>
            </a:r>
            <a:r>
              <a:rPr lang="ko-KR" altLang="en-US" dirty="0" err="1" smtClean="0">
                <a:latin typeface="+mn-ea"/>
              </a:rPr>
              <a:t>스트림을</a:t>
            </a:r>
            <a:r>
              <a:rPr lang="ko-KR" altLang="en-US" dirty="0" smtClean="0">
                <a:latin typeface="+mn-ea"/>
              </a:rPr>
              <a:t> 다른 형식으로 변환한다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70" y="2380731"/>
            <a:ext cx="5897366" cy="407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416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Stream Pipeline</a:t>
            </a:r>
            <a:endParaRPr lang="ko-KR" altLang="en-US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중간 스트림이 생성될 때 요소들이 바로 중간 처리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필터링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매핑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정렬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되는 것이 아니라 최종 처리가 시작되기 전까지 중간 처리는 지연</a:t>
            </a:r>
            <a:r>
              <a:rPr lang="en-US" altLang="ko-KR">
                <a:latin typeface="+mn-ea"/>
              </a:rPr>
              <a:t>(lazy)</a:t>
            </a:r>
            <a:r>
              <a:rPr lang="ko-KR" altLang="en-US">
                <a:latin typeface="+mn-ea"/>
              </a:rPr>
              <a:t>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최종 처리가 시작되면 비로소 컬렉션의 요소가 하나씩 중간 스트림에서 처리되고 최종 처리까지 오게 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Stream </a:t>
            </a:r>
            <a:r>
              <a:rPr lang="ko-KR" altLang="en-US">
                <a:latin typeface="+mn-ea"/>
              </a:rPr>
              <a:t>인터페이스의 필터링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매핑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정렬 등의 많은 중간 처리 메소드는 중간 처리된 스트림을 리턴합니다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리턴된 스트림에서 다시 중간 처리 메소드를 호출해서 파이프라인을 형성하게 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회원 컬렉션에서 남자만 필터링하는 중간 스트림을 연결하고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다시 남자의 나이로 매핑하는 스트림을 연결한 후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최종 남자 평균 나이를 집계</a:t>
            </a:r>
            <a:endParaRPr lang="en-US" altLang="ko-KR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797" y="3767997"/>
            <a:ext cx="8648700" cy="28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79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Stream Pipeline</a:t>
            </a:r>
            <a:endParaRPr lang="ko-KR" altLang="en-US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회원 컬렉션에서 남자만 필터링하는 중간 스트림을 연결하고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다시 남자의 나이로 매핑하는 스트림을 연결한 후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최종 남자 평균 나이를 집계</a:t>
            </a:r>
            <a:endParaRPr lang="en-US" altLang="ko-KR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8495" y="2104189"/>
            <a:ext cx="9234467" cy="1648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Stream&lt;Member&gt; maleFemaleStream = list.stream();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Stream&lt;Member&gt; maleStream = maleFemaleStream.filter(m -&gt; m.getSex() == Member.MALE);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IntStream ageStream = maleStream.mapToInt(Member::getAge);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OptionalDouble optionalDouble = ageStream.average();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double ageAvg = optionalDouble.getAsDouble();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26238" y="4374732"/>
            <a:ext cx="5569352" cy="1648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double ageAvg = list.stream()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.filter(m -&gt; m.getSex() == Member.MALE)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.mapToInt(Member :: getAge)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.avgerage()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.getAsDouble();</a:t>
            </a:r>
          </a:p>
        </p:txBody>
      </p:sp>
      <p:cxnSp>
        <p:nvCxnSpPr>
          <p:cNvPr id="9" name="꺾인 연결선 8"/>
          <p:cNvCxnSpPr/>
          <p:nvPr/>
        </p:nvCxnSpPr>
        <p:spPr>
          <a:xfrm>
            <a:off x="3171463" y="3752388"/>
            <a:ext cx="2280213" cy="1652989"/>
          </a:xfrm>
          <a:prstGeom prst="bentConnector3">
            <a:avLst>
              <a:gd name="adj1" fmla="val 1269"/>
            </a:avLst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6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Functional Programming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09104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고계 함수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(higher-order function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2000" b="1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함수를 다루는 함수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함수형 언어에서는 함수도 </a:t>
            </a:r>
            <a:r>
              <a:rPr lang="en-US" altLang="ko-KR">
                <a:latin typeface="+mn-ea"/>
              </a:rPr>
              <a:t>'</a:t>
            </a:r>
            <a:r>
              <a:rPr lang="ko-KR" altLang="en-US">
                <a:latin typeface="+mn-ea"/>
              </a:rPr>
              <a:t>값</a:t>
            </a:r>
            <a:r>
              <a:rPr lang="en-US" altLang="ko-KR">
                <a:latin typeface="+mn-ea"/>
              </a:rPr>
              <a:t>(value)'</a:t>
            </a:r>
            <a:r>
              <a:rPr lang="ko-KR" altLang="en-US">
                <a:latin typeface="+mn-ea"/>
              </a:rPr>
              <a:t>으로 취급한다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정수를 함수의 인수로 전달할 수 있듯이 어떤 함수도 다른 함수의 인수로 전달할 수 있다</a:t>
            </a:r>
            <a:r>
              <a:rPr lang="en-US" altLang="ko-KR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함수의 결과 값으로 정수를 반환할 수 있듯이 함수를 반환할 수도 있다</a:t>
            </a:r>
            <a:r>
              <a:rPr lang="en-US" altLang="ko-KR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16814" y="2565451"/>
            <a:ext cx="6176721" cy="455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sz="1600">
                <a:solidFill>
                  <a:schemeClr val="tx1"/>
                </a:solidFill>
              </a:rPr>
              <a:t> map (\x -&gt; x * x) [1..10]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80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Stream Pipeline</a:t>
            </a:r>
            <a:endParaRPr lang="ko-KR" altLang="en-US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회원 컬렉션에서 남자만 필터링하는 중간 스트림을 연결하고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다시 남자의 나이로 매핑하는 스트림을 연결한 후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최종 남자 평균 나이를 집계</a:t>
            </a:r>
            <a:endParaRPr lang="en-US" altLang="ko-KR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8495" y="2104189"/>
            <a:ext cx="9234467" cy="4354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StreamPipelinesExam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{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List&lt;Member&gt; list = </a:t>
            </a:r>
            <a:r>
              <a:rPr lang="en-US" altLang="ko-KR" sz="1600" dirty="0" err="1">
                <a:solidFill>
                  <a:schemeClr val="tx1"/>
                </a:solidFill>
              </a:rPr>
              <a:t>Arrays.asList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new Member("Kush", </a:t>
            </a:r>
            <a:r>
              <a:rPr lang="en-US" altLang="ko-KR" sz="1600" dirty="0" err="1">
                <a:solidFill>
                  <a:schemeClr val="tx1"/>
                </a:solidFill>
              </a:rPr>
              <a:t>Member.MALE</a:t>
            </a:r>
            <a:r>
              <a:rPr lang="en-US" altLang="ko-KR" sz="1600" dirty="0">
                <a:solidFill>
                  <a:schemeClr val="tx1"/>
                </a:solidFill>
              </a:rPr>
              <a:t>, 40),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new Member("Pierre", </a:t>
            </a:r>
            <a:r>
              <a:rPr lang="en-US" altLang="ko-KR" sz="1600" dirty="0" err="1">
                <a:solidFill>
                  <a:schemeClr val="tx1"/>
                </a:solidFill>
              </a:rPr>
              <a:t>Member.MALE</a:t>
            </a:r>
            <a:r>
              <a:rPr lang="en-US" altLang="ko-KR" sz="1600" dirty="0">
                <a:solidFill>
                  <a:schemeClr val="tx1"/>
                </a:solidFill>
              </a:rPr>
              <a:t>, 22),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new Member("Jolie", </a:t>
            </a:r>
            <a:r>
              <a:rPr lang="en-US" altLang="ko-KR" sz="1600" dirty="0" err="1">
                <a:solidFill>
                  <a:schemeClr val="tx1"/>
                </a:solidFill>
              </a:rPr>
              <a:t>Member.FEMALE</a:t>
            </a:r>
            <a:r>
              <a:rPr lang="en-US" altLang="ko-KR" sz="1600" dirty="0">
                <a:solidFill>
                  <a:schemeClr val="tx1"/>
                </a:solidFill>
              </a:rPr>
              <a:t>, 18),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new Member("</a:t>
            </a:r>
            <a:r>
              <a:rPr lang="en-US" altLang="ko-KR" sz="1600" dirty="0" err="1">
                <a:solidFill>
                  <a:schemeClr val="tx1"/>
                </a:solidFill>
              </a:rPr>
              <a:t>Sozi</a:t>
            </a:r>
            <a:r>
              <a:rPr lang="en-US" altLang="ko-KR" sz="1600" dirty="0">
                <a:solidFill>
                  <a:schemeClr val="tx1"/>
                </a:solidFill>
              </a:rPr>
              <a:t>", </a:t>
            </a:r>
            <a:r>
              <a:rPr lang="en-US" altLang="ko-KR" sz="1600" dirty="0" err="1">
                <a:solidFill>
                  <a:schemeClr val="tx1"/>
                </a:solidFill>
              </a:rPr>
              <a:t>Member.FEMALE</a:t>
            </a:r>
            <a:r>
              <a:rPr lang="en-US" altLang="ko-KR" sz="1600" dirty="0">
                <a:solidFill>
                  <a:schemeClr val="tx1"/>
                </a:solidFill>
              </a:rPr>
              <a:t>, 22)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);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double </a:t>
            </a:r>
            <a:r>
              <a:rPr lang="en-US" altLang="ko-KR" sz="1600" dirty="0" err="1">
                <a:solidFill>
                  <a:schemeClr val="tx1"/>
                </a:solidFill>
              </a:rPr>
              <a:t>ageAvg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list.stream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.filter(m -&gt; </a:t>
            </a:r>
            <a:r>
              <a:rPr lang="en-US" altLang="ko-KR" sz="1600" dirty="0" err="1">
                <a:solidFill>
                  <a:schemeClr val="tx1"/>
                </a:solidFill>
              </a:rPr>
              <a:t>m.getSex</a:t>
            </a:r>
            <a:r>
              <a:rPr lang="en-US" altLang="ko-KR" sz="1600" dirty="0">
                <a:solidFill>
                  <a:schemeClr val="tx1"/>
                </a:solidFill>
              </a:rPr>
              <a:t>() == </a:t>
            </a:r>
            <a:r>
              <a:rPr lang="en-US" altLang="ko-KR" sz="1600" dirty="0" err="1">
                <a:solidFill>
                  <a:schemeClr val="tx1"/>
                </a:solidFill>
              </a:rPr>
              <a:t>Member.MALE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.</a:t>
            </a:r>
            <a:r>
              <a:rPr lang="en-US" altLang="ko-KR" sz="1600" dirty="0" err="1">
                <a:solidFill>
                  <a:schemeClr val="tx1"/>
                </a:solidFill>
              </a:rPr>
              <a:t>mapToInt</a:t>
            </a:r>
            <a:r>
              <a:rPr lang="en-US" altLang="ko-KR" sz="1600" dirty="0">
                <a:solidFill>
                  <a:schemeClr val="tx1"/>
                </a:solidFill>
              </a:rPr>
              <a:t>(Member :: </a:t>
            </a:r>
            <a:r>
              <a:rPr lang="en-US" altLang="ko-KR" sz="1600" dirty="0" err="1">
                <a:solidFill>
                  <a:schemeClr val="tx1"/>
                </a:solidFill>
              </a:rPr>
              <a:t>getAge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.average()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.</a:t>
            </a:r>
            <a:r>
              <a:rPr lang="en-US" altLang="ko-KR" sz="1600" dirty="0" err="1">
                <a:solidFill>
                  <a:schemeClr val="tx1"/>
                </a:solidFill>
              </a:rPr>
              <a:t>getAsDouble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남자 평균 나이</a:t>
            </a:r>
            <a:r>
              <a:rPr lang="en-US" altLang="ko-KR" sz="1600" dirty="0">
                <a:solidFill>
                  <a:schemeClr val="tx1"/>
                </a:solidFill>
              </a:rPr>
              <a:t>: " + </a:t>
            </a:r>
            <a:r>
              <a:rPr lang="en-US" altLang="ko-KR" sz="1600" dirty="0" err="1">
                <a:solidFill>
                  <a:schemeClr val="tx1"/>
                </a:solidFill>
              </a:rPr>
              <a:t>ageAvg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</a:rPr>
              <a:t>}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50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81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필터링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(distinct(), filter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필터링 </a:t>
            </a:r>
            <a:r>
              <a:rPr lang="en-US" altLang="ko-KR">
                <a:latin typeface="+mn-ea"/>
              </a:rPr>
              <a:t>- </a:t>
            </a:r>
            <a:r>
              <a:rPr lang="ko-KR" altLang="en-US">
                <a:latin typeface="+mn-ea"/>
              </a:rPr>
              <a:t>중간 처리 기능으로 요소를 걸러내는 역할을 합니다</a:t>
            </a:r>
            <a:r>
              <a:rPr lang="en-US" altLang="ko-KR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필터링 메소드인 </a:t>
            </a:r>
            <a:r>
              <a:rPr lang="en-US" altLang="ko-KR">
                <a:latin typeface="+mn-ea"/>
              </a:rPr>
              <a:t>distinct()</a:t>
            </a:r>
            <a:r>
              <a:rPr lang="ko-KR" altLang="en-US">
                <a:latin typeface="+mn-ea"/>
              </a:rPr>
              <a:t>와 </a:t>
            </a:r>
            <a:r>
              <a:rPr lang="en-US" altLang="ko-KR">
                <a:latin typeface="+mn-ea"/>
              </a:rPr>
              <a:t>filter() </a:t>
            </a:r>
            <a:r>
              <a:rPr lang="ko-KR" altLang="en-US">
                <a:latin typeface="+mn-ea"/>
              </a:rPr>
              <a:t>메소드는 모든 스트림이 가지고 있는 공통 메소드 입니다</a:t>
            </a:r>
            <a:r>
              <a:rPr lang="en-US" altLang="ko-KR" smtClean="0">
                <a:latin typeface="+mn-ea"/>
              </a:rPr>
              <a:t>.</a:t>
            </a:r>
            <a:endParaRPr lang="en-US" altLang="ko-KR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88242"/>
              </p:ext>
            </p:extLst>
          </p:nvPr>
        </p:nvGraphicFramePr>
        <p:xfrm>
          <a:off x="1482656" y="1963703"/>
          <a:ext cx="8101184" cy="16459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06440"/>
                <a:gridCol w="569474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리턴 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메소드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파라미터</a:t>
                      </a:r>
                      <a:r>
                        <a:rPr lang="en-US" altLang="ko-KR" sz="1600" smtClean="0"/>
                        <a:t>)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Stream</a:t>
                      </a:r>
                    </a:p>
                    <a:p>
                      <a:pPr latinLnBrk="1"/>
                      <a:r>
                        <a:rPr lang="en-US" altLang="ko-KR" sz="1600" smtClean="0"/>
                        <a:t>IntStream</a:t>
                      </a:r>
                    </a:p>
                    <a:p>
                      <a:pPr latinLnBrk="1"/>
                      <a:r>
                        <a:rPr lang="en-US" altLang="ko-KR" sz="1600" smtClean="0"/>
                        <a:t>LongStream DoubleStream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distinct()  - </a:t>
                      </a:r>
                      <a:r>
                        <a:rPr lang="ko-KR" altLang="en-US" sz="1600" smtClean="0"/>
                        <a:t>중복 제거 </a:t>
                      </a:r>
                    </a:p>
                    <a:p>
                      <a:pPr latinLnBrk="1"/>
                      <a:r>
                        <a:rPr lang="en-US" altLang="ko-KR" sz="1600" smtClean="0"/>
                        <a:t>filter(Predicate)  - </a:t>
                      </a:r>
                      <a:r>
                        <a:rPr lang="ko-KR" altLang="en-US" sz="1600" smtClean="0"/>
                        <a:t>조건 필터링</a:t>
                      </a:r>
                      <a:endParaRPr lang="en-US" altLang="ko-KR" sz="1600" smtClean="0"/>
                    </a:p>
                    <a:p>
                      <a:pPr latinLnBrk="1"/>
                      <a:r>
                        <a:rPr lang="en-US" altLang="ko-KR" sz="1600" smtClean="0"/>
                        <a:t>filter(IntPredicate) </a:t>
                      </a:r>
                    </a:p>
                    <a:p>
                      <a:pPr latinLnBrk="1"/>
                      <a:r>
                        <a:rPr lang="en-US" altLang="ko-KR" sz="1600" smtClean="0"/>
                        <a:t>filter(LongPredicate) </a:t>
                      </a:r>
                    </a:p>
                    <a:p>
                      <a:pPr latinLnBrk="1"/>
                      <a:r>
                        <a:rPr lang="en-US" altLang="ko-KR" sz="1600" smtClean="0"/>
                        <a:t>filter(DoublePredicate) 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1251" y="3775475"/>
            <a:ext cx="10046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distinct()</a:t>
            </a:r>
            <a:r>
              <a:rPr lang="ko-KR" altLang="en-US"/>
              <a:t>의  중복 제거 방식은  </a:t>
            </a:r>
            <a:r>
              <a:rPr lang="en-US" altLang="ko-KR"/>
              <a:t>Stream</a:t>
            </a:r>
            <a:r>
              <a:rPr lang="ko-KR" altLang="en-US"/>
              <a:t>의 경우 </a:t>
            </a:r>
            <a:r>
              <a:rPr lang="en-US" altLang="ko-KR"/>
              <a:t>Object.equals(Object) </a:t>
            </a:r>
            <a:r>
              <a:rPr lang="ko-KR" altLang="en-US"/>
              <a:t>가 </a:t>
            </a:r>
            <a:r>
              <a:rPr lang="en-US" altLang="ko-KR"/>
              <a:t>true </a:t>
            </a:r>
            <a:r>
              <a:rPr lang="ko-KR" altLang="en-US"/>
              <a:t>이면 동일한 객체로 판단하고 중복을 제거합니다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IntStream</a:t>
            </a:r>
            <a:r>
              <a:rPr lang="en-US" altLang="ko-KR"/>
              <a:t>, LongStream, DoubleStream</a:t>
            </a:r>
            <a:r>
              <a:rPr lang="ko-KR" altLang="en-US"/>
              <a:t>은 동일값일 경우 중복을 제거합니다</a:t>
            </a:r>
            <a:r>
              <a:rPr lang="en-US" altLang="ko-KR" smtClean="0"/>
              <a:t>.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85" y="4698805"/>
            <a:ext cx="6677778" cy="19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82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필터링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(distinct(), filter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filter() - </a:t>
            </a:r>
            <a:r>
              <a:rPr lang="ko-KR" altLang="en-US">
                <a:latin typeface="+mn-ea"/>
              </a:rPr>
              <a:t>파라미터로 주어진 </a:t>
            </a:r>
            <a:r>
              <a:rPr lang="en-US" altLang="ko-KR">
                <a:latin typeface="+mn-ea"/>
              </a:rPr>
              <a:t>Predicate</a:t>
            </a:r>
            <a:r>
              <a:rPr lang="ko-KR" altLang="en-US">
                <a:latin typeface="+mn-ea"/>
              </a:rPr>
              <a:t>가 </a:t>
            </a:r>
            <a:r>
              <a:rPr lang="en-US" altLang="ko-KR">
                <a:latin typeface="+mn-ea"/>
              </a:rPr>
              <a:t>true</a:t>
            </a:r>
            <a:r>
              <a:rPr lang="ko-KR" altLang="en-US">
                <a:latin typeface="+mn-ea"/>
              </a:rPr>
              <a:t>를 리턴하는 요소만 필터링합니다</a:t>
            </a:r>
            <a:r>
              <a:rPr lang="en-US" altLang="ko-KR">
                <a:latin typeface="+mn-ea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16" y="1764731"/>
            <a:ext cx="86296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83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424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필터링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(distinct(), filter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이름 </a:t>
            </a:r>
            <a:r>
              <a:rPr lang="en-US" altLang="ko-KR">
                <a:latin typeface="+mn-ea"/>
              </a:rPr>
              <a:t>List</a:t>
            </a:r>
            <a:r>
              <a:rPr lang="ko-KR" altLang="en-US">
                <a:latin typeface="+mn-ea"/>
              </a:rPr>
              <a:t>에서 중복된 이름을 제거하고 </a:t>
            </a:r>
            <a:r>
              <a:rPr lang="ko-KR" altLang="en-US" smtClean="0">
                <a:latin typeface="+mn-ea"/>
              </a:rPr>
              <a:t>출력</a:t>
            </a:r>
            <a:endParaRPr lang="en-US" altLang="ko-KR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25817" y="1656179"/>
            <a:ext cx="10253039" cy="4989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public </a:t>
            </a:r>
            <a:r>
              <a:rPr lang="en-US" altLang="ko-KR" sz="1600">
                <a:solidFill>
                  <a:schemeClr val="tx1"/>
                </a:solidFill>
              </a:rPr>
              <a:t>class FilteringExam {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List&lt;String&gt; names = Arrays.asList(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"Jack Daniel</a:t>
            </a:r>
            <a:r>
              <a:rPr lang="en-US" altLang="ko-KR" sz="1600" smtClean="0">
                <a:solidFill>
                  <a:schemeClr val="tx1"/>
                </a:solidFill>
              </a:rPr>
              <a:t>",  </a:t>
            </a:r>
            <a:r>
              <a:rPr lang="en-US" altLang="ko-KR" sz="1600">
                <a:solidFill>
                  <a:schemeClr val="tx1"/>
                </a:solidFill>
              </a:rPr>
              <a:t>"Andy Smith</a:t>
            </a:r>
            <a:r>
              <a:rPr lang="en-US" altLang="ko-KR" sz="1600" smtClean="0">
                <a:solidFill>
                  <a:schemeClr val="tx1"/>
                </a:solidFill>
              </a:rPr>
              <a:t>",  "</a:t>
            </a:r>
            <a:r>
              <a:rPr lang="en-US" altLang="ko-KR" sz="1600">
                <a:solidFill>
                  <a:schemeClr val="tx1"/>
                </a:solidFill>
              </a:rPr>
              <a:t>Demian Rice</a:t>
            </a:r>
            <a:r>
              <a:rPr lang="en-US" altLang="ko-KR" sz="1600" smtClean="0">
                <a:solidFill>
                  <a:schemeClr val="tx1"/>
                </a:solidFill>
              </a:rPr>
              <a:t>",  "</a:t>
            </a:r>
            <a:r>
              <a:rPr lang="en-US" altLang="ko-KR" sz="1600">
                <a:solidFill>
                  <a:schemeClr val="tx1"/>
                </a:solidFill>
              </a:rPr>
              <a:t>Mike Tomson",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"Jack Daniel</a:t>
            </a:r>
            <a:r>
              <a:rPr lang="en-US" altLang="ko-KR" sz="1600" smtClean="0">
                <a:solidFill>
                  <a:schemeClr val="tx1"/>
                </a:solidFill>
              </a:rPr>
              <a:t>", "</a:t>
            </a:r>
            <a:r>
              <a:rPr lang="en-US" altLang="ko-KR" sz="1600">
                <a:solidFill>
                  <a:schemeClr val="tx1"/>
                </a:solidFill>
              </a:rPr>
              <a:t>Jolie Martonne</a:t>
            </a:r>
            <a:r>
              <a:rPr lang="en-US" altLang="ko-KR" sz="1600" smtClean="0">
                <a:solidFill>
                  <a:schemeClr val="tx1"/>
                </a:solidFill>
              </a:rPr>
              <a:t>"               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</a:t>
            </a:r>
            <a:r>
              <a:rPr lang="en-US" altLang="ko-KR" sz="1600" smtClean="0">
                <a:solidFill>
                  <a:schemeClr val="tx1"/>
                </a:solidFill>
              </a:rPr>
              <a:t>);       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names.stream()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.distinct()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.forEach(n -&gt; System.out.println(n));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</a:t>
            </a:r>
            <a:r>
              <a:rPr lang="en-US" altLang="ko-KR" sz="1600" smtClean="0">
                <a:solidFill>
                  <a:schemeClr val="tx1"/>
                </a:solidFill>
              </a:rPr>
              <a:t>();   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   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names.stream()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.filter(n -&gt; n.startsWith("J"))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.forEach(n -&gt; System.out.println(n));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</a:t>
            </a:r>
            <a:r>
              <a:rPr lang="en-US" altLang="ko-KR" sz="1600" smtClean="0">
                <a:solidFill>
                  <a:schemeClr val="tx1"/>
                </a:solidFill>
              </a:rPr>
              <a:t>();    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   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  names.stream()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.distinct()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.filter(n -&gt; n.startsWith("J"))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.forEach(n -&gt; System.out.println(n</a:t>
            </a:r>
            <a:r>
              <a:rPr lang="en-US" altLang="ko-KR" sz="1600" smtClean="0">
                <a:solidFill>
                  <a:schemeClr val="tx1"/>
                </a:solidFill>
              </a:rPr>
              <a:t>));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84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err="1" smtClean="0">
                <a:solidFill>
                  <a:srgbClr val="0070C0"/>
                </a:solidFill>
                <a:latin typeface="+mn-ea"/>
              </a:rPr>
              <a:t>스트림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 축소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요소 건너뛰기</a:t>
            </a:r>
            <a:endParaRPr lang="en-US" altLang="ko-KR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+mn-ea"/>
              </a:rPr>
              <a:t>스트림은</a:t>
            </a:r>
            <a:r>
              <a:rPr lang="ko-KR" altLang="en-US" dirty="0" smtClean="0">
                <a:latin typeface="+mn-ea"/>
              </a:rPr>
              <a:t> 주어진 사이즈 이하의 크기를 갖는 새로운 </a:t>
            </a:r>
            <a:r>
              <a:rPr lang="ko-KR" altLang="en-US" dirty="0" err="1" smtClean="0">
                <a:latin typeface="+mn-ea"/>
              </a:rPr>
              <a:t>스트림을</a:t>
            </a:r>
            <a:r>
              <a:rPr lang="ko-KR" altLang="en-US" dirty="0" smtClean="0">
                <a:latin typeface="+mn-ea"/>
              </a:rPr>
              <a:t> 반환하는 </a:t>
            </a:r>
            <a:r>
              <a:rPr lang="en-US" altLang="ko-KR" dirty="0" smtClean="0">
                <a:latin typeface="+mn-ea"/>
              </a:rPr>
              <a:t>limit(n) </a:t>
            </a:r>
            <a:r>
              <a:rPr lang="ko-KR" altLang="en-US" dirty="0" err="1" smtClean="0">
                <a:latin typeface="+mn-ea"/>
              </a:rPr>
              <a:t>메서드를</a:t>
            </a:r>
            <a:r>
              <a:rPr lang="ko-KR" altLang="en-US" dirty="0" smtClean="0">
                <a:latin typeface="+mn-ea"/>
              </a:rPr>
              <a:t> 지원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+mn-ea"/>
              </a:rPr>
              <a:t>스트림은</a:t>
            </a:r>
            <a:r>
              <a:rPr lang="ko-KR" altLang="en-US" dirty="0" smtClean="0">
                <a:latin typeface="+mn-ea"/>
              </a:rPr>
              <a:t> 처음 </a:t>
            </a:r>
            <a:r>
              <a:rPr lang="en-US" altLang="ko-KR" dirty="0" smtClean="0">
                <a:latin typeface="+mn-ea"/>
              </a:rPr>
              <a:t>n</a:t>
            </a:r>
            <a:r>
              <a:rPr lang="ko-KR" altLang="en-US" dirty="0" smtClean="0">
                <a:latin typeface="+mn-ea"/>
              </a:rPr>
              <a:t>개 요소를 제외한 </a:t>
            </a:r>
            <a:r>
              <a:rPr lang="ko-KR" altLang="en-US" dirty="0" err="1" smtClean="0">
                <a:latin typeface="+mn-ea"/>
              </a:rPr>
              <a:t>스트림을</a:t>
            </a:r>
            <a:r>
              <a:rPr lang="ko-KR" altLang="en-US" dirty="0" smtClean="0">
                <a:latin typeface="+mn-ea"/>
              </a:rPr>
              <a:t> 반환하는 </a:t>
            </a:r>
            <a:r>
              <a:rPr lang="en-US" altLang="ko-KR" dirty="0" smtClean="0">
                <a:latin typeface="+mn-ea"/>
              </a:rPr>
              <a:t>skip(n) </a:t>
            </a:r>
            <a:r>
              <a:rPr lang="ko-KR" altLang="en-US" dirty="0" err="1" smtClean="0">
                <a:latin typeface="+mn-ea"/>
              </a:rPr>
              <a:t>메서드를</a:t>
            </a:r>
            <a:r>
              <a:rPr lang="ko-KR" altLang="en-US" dirty="0" smtClean="0">
                <a:latin typeface="+mn-ea"/>
              </a:rPr>
              <a:t> 지원</a:t>
            </a:r>
            <a:endParaRPr lang="en-US" altLang="ko-KR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n</a:t>
            </a:r>
            <a:r>
              <a:rPr lang="ko-KR" altLang="en-US" dirty="0" smtClean="0">
                <a:latin typeface="+mn-ea"/>
              </a:rPr>
              <a:t>개 이하의 요소를 포함하는 </a:t>
            </a:r>
            <a:r>
              <a:rPr lang="ko-KR" altLang="en-US" dirty="0" err="1" smtClean="0">
                <a:latin typeface="+mn-ea"/>
              </a:rPr>
              <a:t>스트림에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skip(n)</a:t>
            </a:r>
            <a:r>
              <a:rPr lang="ko-KR" altLang="en-US" dirty="0" smtClean="0">
                <a:latin typeface="+mn-ea"/>
              </a:rPr>
              <a:t>을 호출하면 빈 스트림이 반환된다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limit(n)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skip(n)</a:t>
            </a:r>
            <a:r>
              <a:rPr lang="ko-KR" altLang="en-US" dirty="0" smtClean="0">
                <a:latin typeface="+mn-ea"/>
              </a:rPr>
              <a:t>은 상호 보완적인 연산을 수행</a:t>
            </a:r>
            <a:endParaRPr lang="en-US" altLang="ko-KR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209" y="2684835"/>
            <a:ext cx="4671738" cy="376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6596" y="2635081"/>
            <a:ext cx="5706923" cy="381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74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85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424" y="874898"/>
            <a:ext cx="1137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rgbClr val="0070C0"/>
                </a:solidFill>
                <a:latin typeface="+mn-ea"/>
              </a:rPr>
              <a:t>스트림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 축소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요소 건너뛰기</a:t>
            </a:r>
            <a:endParaRPr lang="en-US" altLang="ko-KR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예제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 err="1" smtClean="0">
                <a:latin typeface="+mn-ea"/>
              </a:rPr>
              <a:t>스트림을</a:t>
            </a:r>
            <a:r>
              <a:rPr lang="ko-KR" altLang="en-US" dirty="0" smtClean="0">
                <a:latin typeface="+mn-ea"/>
              </a:rPr>
              <a:t> 이용해서 처음 등장하는 두 고기 요리를 </a:t>
            </a:r>
            <a:r>
              <a:rPr lang="ko-KR" altLang="en-US" dirty="0" err="1" smtClean="0">
                <a:latin typeface="+mn-ea"/>
              </a:rPr>
              <a:t>필터링하시오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25817" y="1867711"/>
            <a:ext cx="10253039" cy="1322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 List&lt;Dish&gt; dishes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menu.stream</a:t>
            </a:r>
            <a:r>
              <a:rPr lang="en-US" altLang="ko-KR" sz="16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                  .filter(d -&gt;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d.getType</a:t>
            </a:r>
            <a:r>
              <a:rPr lang="en-US" altLang="ko-KR" sz="1600" dirty="0" smtClean="0">
                <a:solidFill>
                  <a:schemeClr val="bg1"/>
                </a:solidFill>
              </a:rPr>
              <a:t>() ==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Dish.Type.MEAT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                  .limit(2)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                  .collect(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toList</a:t>
            </a:r>
            <a:r>
              <a:rPr lang="en-US" altLang="ko-KR" sz="1600" dirty="0" smtClean="0">
                <a:solidFill>
                  <a:schemeClr val="bg1"/>
                </a:solidFill>
              </a:rPr>
              <a:t>());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86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매핑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(flatMapXXX(), mapXXX(), asXXXStream(), boxed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매핑</a:t>
            </a:r>
            <a:r>
              <a:rPr lang="en-US" altLang="ko-KR">
                <a:latin typeface="+mn-ea"/>
              </a:rPr>
              <a:t>(mapping) -  </a:t>
            </a:r>
            <a:r>
              <a:rPr lang="ko-KR" altLang="en-US">
                <a:latin typeface="+mn-ea"/>
              </a:rPr>
              <a:t>중간 처리 기능으로 스트림의 요소를 다른 요소로 대체하는 작업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스트림에서 제공하는 매핑 메소드 </a:t>
            </a:r>
            <a:r>
              <a:rPr lang="en-US" altLang="ko-KR">
                <a:latin typeface="+mn-ea"/>
              </a:rPr>
              <a:t>- flatXXX()</a:t>
            </a:r>
            <a:r>
              <a:rPr lang="ko-KR" altLang="en-US">
                <a:latin typeface="+mn-ea"/>
              </a:rPr>
              <a:t>와 </a:t>
            </a:r>
            <a:r>
              <a:rPr lang="en-US" altLang="ko-KR">
                <a:latin typeface="+mn-ea"/>
              </a:rPr>
              <a:t>mapXXX(), asDoubleStream, asLongStream, boxed 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</a:rPr>
              <a:t>flatMapXXX()  -  </a:t>
            </a:r>
            <a:r>
              <a:rPr lang="ko-KR" altLang="en-US">
                <a:latin typeface="+mn-ea"/>
              </a:rPr>
              <a:t>요소를 대체하는 복수 개의 요소들로 구성된 새로운 스트림을 리턴합니다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스트림에서 </a:t>
            </a:r>
            <a:r>
              <a:rPr lang="en-US" altLang="ko-KR">
                <a:latin typeface="+mn-ea"/>
              </a:rPr>
              <a:t>A</a:t>
            </a:r>
            <a:r>
              <a:rPr lang="ko-KR" altLang="en-US">
                <a:latin typeface="+mn-ea"/>
              </a:rPr>
              <a:t>라는 요소는 </a:t>
            </a:r>
            <a:r>
              <a:rPr lang="en-US" altLang="ko-KR">
                <a:latin typeface="+mn-ea"/>
              </a:rPr>
              <a:t>A1, A2 </a:t>
            </a:r>
            <a:r>
              <a:rPr lang="ko-KR" altLang="en-US">
                <a:latin typeface="+mn-ea"/>
              </a:rPr>
              <a:t>요소로 대체되고</a:t>
            </a:r>
            <a:r>
              <a:rPr lang="en-US" altLang="ko-KR">
                <a:latin typeface="+mn-ea"/>
              </a:rPr>
              <a:t>, B</a:t>
            </a:r>
            <a:r>
              <a:rPr lang="ko-KR" altLang="en-US">
                <a:latin typeface="+mn-ea"/>
              </a:rPr>
              <a:t>라는 요소는 </a:t>
            </a:r>
            <a:r>
              <a:rPr lang="en-US" altLang="ko-KR">
                <a:latin typeface="+mn-ea"/>
              </a:rPr>
              <a:t>B1, B2</a:t>
            </a:r>
            <a:r>
              <a:rPr lang="ko-KR" altLang="en-US">
                <a:latin typeface="+mn-ea"/>
              </a:rPr>
              <a:t>로 대체된다고 가정했을 경우</a:t>
            </a:r>
            <a:r>
              <a:rPr lang="en-US" altLang="ko-KR">
                <a:latin typeface="+mn-ea"/>
              </a:rPr>
              <a:t>, A1, A2, B1, B2 </a:t>
            </a:r>
            <a:r>
              <a:rPr lang="ko-KR" altLang="en-US">
                <a:latin typeface="+mn-ea"/>
              </a:rPr>
              <a:t>요소를 가지는 새로운 스트림이 생성됩니다</a:t>
            </a:r>
            <a:r>
              <a:rPr lang="en-US" altLang="ko-KR">
                <a:latin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378" y="3429180"/>
            <a:ext cx="86677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87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매핑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(flatMapXXX(), mapXXX(), asXXXStream(), boxed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flatMapXXX() </a:t>
            </a:r>
            <a:r>
              <a:rPr lang="ko-KR" altLang="en-US">
                <a:latin typeface="+mn-ea"/>
              </a:rPr>
              <a:t>메소드의 종류</a:t>
            </a:r>
            <a:endParaRPr lang="en-US" altLang="ko-KR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29248"/>
              </p:ext>
            </p:extLst>
          </p:nvPr>
        </p:nvGraphicFramePr>
        <p:xfrm>
          <a:off x="1019667" y="1651185"/>
          <a:ext cx="10126753" cy="29311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06440"/>
                <a:gridCol w="4456252"/>
                <a:gridCol w="326406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리턴 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메소드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파라미터</a:t>
                      </a:r>
                      <a:r>
                        <a:rPr lang="en-US" altLang="ko-KR" sz="1600" smtClean="0"/>
                        <a:t>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 요소 </a:t>
                      </a:r>
                      <a:r>
                        <a:rPr lang="en-US" altLang="ko-KR" sz="1600" smtClean="0"/>
                        <a:t>-&gt; </a:t>
                      </a:r>
                      <a:r>
                        <a:rPr lang="ko-KR" altLang="en-US" sz="1600" smtClean="0"/>
                        <a:t>대체 요소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Stream&lt;R&gt;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flatMap(Function&lt;T, Stream&lt;R&gt;&gt;)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T -&gt; Stream&lt;R&gt;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DoubleStream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flatMap(DoubleFunction&lt;DoubleStream&gt;)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double -&gt; DoubleStream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IntStream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flatMap(IntFunction&lt;IntStream&gt;)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-&gt; IntStream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LongStream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flatMap(LongFunction&lt;LongStream&gt;)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 -&gt; LongStream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DoubleStream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flatMapToDouble(Function&lt;T, DoubleStream&gt;)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 -&gt; DoubleStream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IntStream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flatMapToInt(Function&lt;T, IntStream&gt;)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T -&gt; IntStream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flatMapToLong(Function&lt;T, LongStream&gt;)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 -&gt; LongStream 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12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매핑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(flatMapXXX(), mapXXX(), asXXXStream(), boxed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 </a:t>
            </a:r>
            <a:r>
              <a:rPr lang="ko-KR" altLang="en-US">
                <a:latin typeface="+mn-ea"/>
              </a:rPr>
              <a:t>입력된 데이터들이 </a:t>
            </a:r>
            <a:r>
              <a:rPr lang="en-US" altLang="ko-KR">
                <a:latin typeface="+mn-ea"/>
              </a:rPr>
              <a:t>List&lt;String&gt;</a:t>
            </a:r>
            <a:r>
              <a:rPr lang="ko-KR" altLang="en-US">
                <a:latin typeface="+mn-ea"/>
              </a:rPr>
              <a:t>에 저장되어 있고 요소별로 단어를 뽑아 단어 스트림을 재생성합니다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입력된 데이터들이 숫자라면 숫자를 뽑아 숫자 스트림을 재생성합니다</a:t>
            </a:r>
            <a:r>
              <a:rPr lang="en-US" altLang="ko-KR">
                <a:latin typeface="+mn-ea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14242" y="2211763"/>
            <a:ext cx="10253039" cy="5161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public class </a:t>
            </a:r>
            <a:r>
              <a:rPr lang="en-US" altLang="ko-KR" sz="1600" dirty="0" err="1">
                <a:solidFill>
                  <a:schemeClr val="tx1"/>
                </a:solidFill>
              </a:rPr>
              <a:t>FlatMapExam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{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List&lt;String&gt; inputList1 = </a:t>
            </a:r>
            <a:r>
              <a:rPr lang="en-US" altLang="ko-KR" sz="1600" dirty="0" err="1">
                <a:solidFill>
                  <a:schemeClr val="tx1"/>
                </a:solidFill>
              </a:rPr>
              <a:t>Arrays.asList</a:t>
            </a:r>
            <a:r>
              <a:rPr lang="en-US" altLang="ko-KR" sz="1600" dirty="0">
                <a:solidFill>
                  <a:schemeClr val="tx1"/>
                </a:solidFill>
              </a:rPr>
              <a:t>("java8 </a:t>
            </a:r>
            <a:r>
              <a:rPr lang="en-US" altLang="ko-KR" sz="1600" dirty="0" err="1">
                <a:solidFill>
                  <a:schemeClr val="tx1"/>
                </a:solidFill>
              </a:rPr>
              <a:t>lamda</a:t>
            </a:r>
            <a:r>
              <a:rPr lang="en-US" altLang="ko-KR" sz="1600" dirty="0">
                <a:solidFill>
                  <a:schemeClr val="tx1"/>
                </a:solidFill>
              </a:rPr>
              <a:t>", "Stream mapping");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inputList1.stream()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.</a:t>
            </a:r>
            <a:r>
              <a:rPr lang="en-US" altLang="ko-KR" sz="1600" dirty="0" err="1">
                <a:solidFill>
                  <a:schemeClr val="tx1"/>
                </a:solidFill>
              </a:rPr>
              <a:t>flatMap</a:t>
            </a:r>
            <a:r>
              <a:rPr lang="en-US" altLang="ko-KR" sz="1600" dirty="0">
                <a:solidFill>
                  <a:schemeClr val="tx1"/>
                </a:solidFill>
              </a:rPr>
              <a:t>(data -&gt; </a:t>
            </a:r>
            <a:r>
              <a:rPr lang="en-US" altLang="ko-KR" sz="1600" dirty="0" err="1">
                <a:solidFill>
                  <a:schemeClr val="tx1"/>
                </a:solidFill>
              </a:rPr>
              <a:t>Arrays.stream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data.split</a:t>
            </a:r>
            <a:r>
              <a:rPr lang="en-US" altLang="ko-KR" sz="1600" dirty="0">
                <a:solidFill>
                  <a:schemeClr val="tx1"/>
                </a:solidFill>
              </a:rPr>
              <a:t>(" ")))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.</a:t>
            </a:r>
            <a:r>
              <a:rPr lang="en-US" altLang="ko-KR" sz="1600" dirty="0" err="1">
                <a:solidFill>
                  <a:schemeClr val="tx1"/>
                </a:solidFill>
              </a:rPr>
              <a:t>forEach</a:t>
            </a:r>
            <a:r>
              <a:rPr lang="en-US" altLang="ko-KR" sz="1600" dirty="0">
                <a:solidFill>
                  <a:schemeClr val="tx1"/>
                </a:solidFill>
              </a:rPr>
              <a:t>(word -&gt;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(word</a:t>
            </a:r>
            <a:r>
              <a:rPr lang="en-US" altLang="ko-KR" sz="1600" dirty="0" smtClean="0">
                <a:solidFill>
                  <a:schemeClr val="tx1"/>
                </a:solidFill>
              </a:rPr>
              <a:t>));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();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List&lt;String&gt; inputList2 = </a:t>
            </a:r>
            <a:r>
              <a:rPr lang="en-US" altLang="ko-KR" sz="1600" dirty="0" err="1">
                <a:solidFill>
                  <a:schemeClr val="tx1"/>
                </a:solidFill>
              </a:rPr>
              <a:t>Arrays.asList</a:t>
            </a:r>
            <a:r>
              <a:rPr lang="en-US" altLang="ko-KR" sz="1600" dirty="0">
                <a:solidFill>
                  <a:schemeClr val="tx1"/>
                </a:solidFill>
              </a:rPr>
              <a:t>("10, 20, 30", "40, 50, 60");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inputList2.stream()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.</a:t>
            </a:r>
            <a:r>
              <a:rPr lang="en-US" altLang="ko-KR" sz="1600" dirty="0" err="1">
                <a:solidFill>
                  <a:schemeClr val="tx1"/>
                </a:solidFill>
              </a:rPr>
              <a:t>flatMapToInt</a:t>
            </a:r>
            <a:r>
              <a:rPr lang="en-US" altLang="ko-KR" sz="1600" dirty="0">
                <a:solidFill>
                  <a:schemeClr val="tx1"/>
                </a:solidFill>
              </a:rPr>
              <a:t>(data -&gt;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String[] </a:t>
            </a:r>
            <a:r>
              <a:rPr lang="en-US" altLang="ko-KR" sz="1600" dirty="0" err="1">
                <a:solidFill>
                  <a:schemeClr val="tx1"/>
                </a:solidFill>
              </a:rPr>
              <a:t>strArr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data.split</a:t>
            </a:r>
            <a:r>
              <a:rPr lang="en-US" altLang="ko-KR" sz="1600" dirty="0">
                <a:solidFill>
                  <a:schemeClr val="tx1"/>
                </a:solidFill>
              </a:rPr>
              <a:t>(",");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[] </a:t>
            </a:r>
            <a:r>
              <a:rPr lang="en-US" altLang="ko-KR" sz="1600" dirty="0" err="1">
                <a:solidFill>
                  <a:schemeClr val="tx1"/>
                </a:solidFill>
              </a:rPr>
              <a:t>intArr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en-US" altLang="ko-KR" sz="1600" dirty="0" err="1">
                <a:solidFill>
                  <a:schemeClr val="tx1"/>
                </a:solidFill>
              </a:rPr>
              <a:t>strArr.length</a:t>
            </a:r>
            <a:r>
              <a:rPr lang="en-US" altLang="ko-KR" sz="1600" dirty="0">
                <a:solidFill>
                  <a:schemeClr val="tx1"/>
                </a:solidFill>
              </a:rPr>
              <a:t>];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for (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 = 0; 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 &lt; </a:t>
            </a:r>
            <a:r>
              <a:rPr lang="en-US" altLang="ko-KR" sz="1600" dirty="0" err="1">
                <a:solidFill>
                  <a:schemeClr val="tx1"/>
                </a:solidFill>
              </a:rPr>
              <a:t>strArr.length</a:t>
            </a:r>
            <a:r>
              <a:rPr lang="en-US" altLang="ko-KR" sz="1600" dirty="0">
                <a:solidFill>
                  <a:schemeClr val="tx1"/>
                </a:solidFill>
              </a:rPr>
              <a:t>; 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++)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intArr</a:t>
            </a: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] = </a:t>
            </a:r>
            <a:r>
              <a:rPr lang="en-US" altLang="ko-KR" sz="1600" dirty="0" err="1">
                <a:solidFill>
                  <a:schemeClr val="tx1"/>
                </a:solidFill>
              </a:rPr>
              <a:t>Integer.parseInt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strArr</a:t>
            </a: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].trim());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}        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return </a:t>
            </a:r>
            <a:r>
              <a:rPr lang="en-US" altLang="ko-KR" sz="1600" dirty="0" err="1">
                <a:solidFill>
                  <a:schemeClr val="tx1"/>
                </a:solidFill>
              </a:rPr>
              <a:t>Arrays.stream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intArr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})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.</a:t>
            </a:r>
            <a:r>
              <a:rPr lang="en-US" altLang="ko-KR" sz="1600" dirty="0" err="1">
                <a:solidFill>
                  <a:schemeClr val="tx1"/>
                </a:solidFill>
              </a:rPr>
              <a:t>forEach</a:t>
            </a:r>
            <a:r>
              <a:rPr lang="en-US" altLang="ko-KR" sz="1600" dirty="0">
                <a:solidFill>
                  <a:schemeClr val="tx1"/>
                </a:solidFill>
              </a:rPr>
              <a:t>(number -&gt;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(number));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</a:rPr>
              <a:t>}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48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89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매핑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(flatMapXXX(), mapXXX(), asXXXStream(), boxed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>
                <a:latin typeface="+mn-ea"/>
              </a:rPr>
              <a:t>mapXXX</a:t>
            </a:r>
            <a:r>
              <a:rPr lang="en-US" altLang="ko-KR">
                <a:latin typeface="+mn-ea"/>
              </a:rPr>
              <a:t>() - </a:t>
            </a:r>
            <a:r>
              <a:rPr lang="ko-KR" altLang="en-US">
                <a:latin typeface="+mn-ea"/>
              </a:rPr>
              <a:t>요소를 대체하는 요소로 구성된 새로운 스트림을 리턴합니다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스트림에서 </a:t>
            </a:r>
            <a:r>
              <a:rPr lang="en-US" altLang="ko-KR">
                <a:latin typeface="+mn-ea"/>
              </a:rPr>
              <a:t>A</a:t>
            </a:r>
            <a:r>
              <a:rPr lang="ko-KR" altLang="en-US">
                <a:latin typeface="+mn-ea"/>
              </a:rPr>
              <a:t>요소는 </a:t>
            </a:r>
            <a:r>
              <a:rPr lang="en-US" altLang="ko-KR">
                <a:latin typeface="+mn-ea"/>
              </a:rPr>
              <a:t>C</a:t>
            </a:r>
            <a:r>
              <a:rPr lang="ko-KR" altLang="en-US">
                <a:latin typeface="+mn-ea"/>
              </a:rPr>
              <a:t>요소로 대체되고</a:t>
            </a:r>
            <a:r>
              <a:rPr lang="en-US" altLang="ko-KR">
                <a:latin typeface="+mn-ea"/>
              </a:rPr>
              <a:t>, B</a:t>
            </a:r>
            <a:r>
              <a:rPr lang="ko-KR" altLang="en-US">
                <a:latin typeface="+mn-ea"/>
              </a:rPr>
              <a:t>요소는 </a:t>
            </a:r>
            <a:r>
              <a:rPr lang="en-US" altLang="ko-KR">
                <a:latin typeface="+mn-ea"/>
              </a:rPr>
              <a:t>D</a:t>
            </a:r>
            <a:r>
              <a:rPr lang="ko-KR" altLang="en-US">
                <a:latin typeface="+mn-ea"/>
              </a:rPr>
              <a:t>요소로 대체된다고 했을 경우 </a:t>
            </a:r>
            <a:r>
              <a:rPr lang="en-US" altLang="ko-KR">
                <a:latin typeface="+mn-ea"/>
              </a:rPr>
              <a:t>C, D </a:t>
            </a:r>
            <a:r>
              <a:rPr lang="ko-KR" altLang="en-US">
                <a:latin typeface="+mn-ea"/>
              </a:rPr>
              <a:t>요소를 가지는 새로운 스트림이 생성됩니다</a:t>
            </a:r>
            <a:r>
              <a:rPr lang="en-US" altLang="ko-KR">
                <a:latin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8" y="2318729"/>
            <a:ext cx="85915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43850"/>
            <a:ext cx="7023830" cy="332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6088" lvl="0" indent="-446088" defTabSz="457200" eaLnBrk="0" fontAlgn="base" latinLnBrk="0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2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ko-KR" altLang="en-US" sz="3200" b="1"/>
              <a:t>자바 </a:t>
            </a:r>
            <a:r>
              <a:rPr lang="ko-KR" altLang="en-US" sz="3200" b="1" smtClean="0"/>
              <a:t>람다식</a:t>
            </a:r>
            <a:r>
              <a:rPr lang="en-US" altLang="ko-KR" sz="3200" b="1" smtClean="0"/>
              <a:t/>
            </a:r>
            <a:br>
              <a:rPr lang="en-US" altLang="ko-KR" sz="3200" b="1" smtClean="0"/>
            </a:br>
            <a:r>
              <a:rPr lang="en-US" altLang="ko-KR" sz="3200" b="1" smtClean="0"/>
              <a:t>(Lambda </a:t>
            </a:r>
            <a:r>
              <a:rPr lang="en-US" altLang="ko-KR" sz="3200" b="1"/>
              <a:t>Expressions in Java)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1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90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매핑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(flatMapXXX(), mapXXX(), asXXXStream(), boxed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>
                <a:latin typeface="+mn-ea"/>
              </a:rPr>
              <a:t>mapXXX</a:t>
            </a:r>
            <a:r>
              <a:rPr lang="en-US" altLang="ko-KR">
                <a:latin typeface="+mn-ea"/>
              </a:rPr>
              <a:t>() - </a:t>
            </a:r>
            <a:r>
              <a:rPr lang="ko-KR" altLang="en-US">
                <a:latin typeface="+mn-ea"/>
              </a:rPr>
              <a:t>요소를 대체하는 요소로 구성된 새로운 스트림을 리턴합니다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스트림에서 </a:t>
            </a:r>
            <a:r>
              <a:rPr lang="en-US" altLang="ko-KR">
                <a:latin typeface="+mn-ea"/>
              </a:rPr>
              <a:t>A</a:t>
            </a:r>
            <a:r>
              <a:rPr lang="ko-KR" altLang="en-US">
                <a:latin typeface="+mn-ea"/>
              </a:rPr>
              <a:t>요소는 </a:t>
            </a:r>
            <a:r>
              <a:rPr lang="en-US" altLang="ko-KR">
                <a:latin typeface="+mn-ea"/>
              </a:rPr>
              <a:t>C</a:t>
            </a:r>
            <a:r>
              <a:rPr lang="ko-KR" altLang="en-US">
                <a:latin typeface="+mn-ea"/>
              </a:rPr>
              <a:t>요소로 대체되고</a:t>
            </a:r>
            <a:r>
              <a:rPr lang="en-US" altLang="ko-KR">
                <a:latin typeface="+mn-ea"/>
              </a:rPr>
              <a:t>, B</a:t>
            </a:r>
            <a:r>
              <a:rPr lang="ko-KR" altLang="en-US">
                <a:latin typeface="+mn-ea"/>
              </a:rPr>
              <a:t>요소는 </a:t>
            </a:r>
            <a:r>
              <a:rPr lang="en-US" altLang="ko-KR">
                <a:latin typeface="+mn-ea"/>
              </a:rPr>
              <a:t>D</a:t>
            </a:r>
            <a:r>
              <a:rPr lang="ko-KR" altLang="en-US">
                <a:latin typeface="+mn-ea"/>
              </a:rPr>
              <a:t>요소로 대체된다고 했을 경우 </a:t>
            </a:r>
            <a:r>
              <a:rPr lang="en-US" altLang="ko-KR">
                <a:latin typeface="+mn-ea"/>
              </a:rPr>
              <a:t>C, D </a:t>
            </a:r>
            <a:r>
              <a:rPr lang="ko-KR" altLang="en-US">
                <a:latin typeface="+mn-ea"/>
              </a:rPr>
              <a:t>요소를 가지는 새로운 스트림이 생성됩니다</a:t>
            </a:r>
            <a:r>
              <a:rPr lang="en-US" altLang="ko-KR">
                <a:latin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8" y="2318729"/>
            <a:ext cx="85915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91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매핑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(flatMapXXX(), mapXXX(), asXXXStream(), boxed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학생 </a:t>
            </a:r>
            <a:r>
              <a:rPr lang="en-US" altLang="ko-KR">
                <a:latin typeface="+mn-ea"/>
              </a:rPr>
              <a:t>List</a:t>
            </a:r>
            <a:r>
              <a:rPr lang="ko-KR" altLang="en-US">
                <a:latin typeface="+mn-ea"/>
              </a:rPr>
              <a:t>에서 학생의 점수를 요소로 하는 새로운 스트림을 생성하고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점수를 순차적으로 콘솔에 출력</a:t>
            </a:r>
            <a:endParaRPr lang="en-US" altLang="ko-KR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48966" y="1945546"/>
            <a:ext cx="9234467" cy="4501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package stream;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java.util.Arrays;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import java.util.List;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public class MapExam </a:t>
            </a:r>
            <a:r>
              <a:rPr lang="en-US" altLang="ko-KR" sz="1600" smtClean="0">
                <a:solidFill>
                  <a:schemeClr val="tx1"/>
                </a:solidFill>
              </a:rPr>
              <a:t>{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List&lt;Student&gt; student = Arrays.asList(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new Student("Jack", 10),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new Student("Jolie", 20),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new Student("Smith", 30)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student.stream()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.mapToInt(Student :: getScore)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.forEach(score -&gt; System.out.println(score</a:t>
            </a:r>
            <a:r>
              <a:rPr lang="en-US" altLang="ko-KR" sz="1600" smtClean="0">
                <a:solidFill>
                  <a:schemeClr val="tx1"/>
                </a:solidFill>
              </a:rPr>
              <a:t>));       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84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92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err="1">
                <a:solidFill>
                  <a:srgbClr val="0070C0"/>
                </a:solidFill>
                <a:latin typeface="+mn-ea"/>
              </a:rPr>
              <a:t>매핑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2000" b="1" dirty="0" err="1">
                <a:solidFill>
                  <a:srgbClr val="0070C0"/>
                </a:solidFill>
                <a:latin typeface="+mn-ea"/>
              </a:rPr>
              <a:t>flatMapXXX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(), </a:t>
            </a:r>
            <a:r>
              <a:rPr lang="en-US" altLang="ko-KR" sz="2000" b="1" dirty="0" err="1">
                <a:solidFill>
                  <a:srgbClr val="0070C0"/>
                </a:solidFill>
                <a:latin typeface="+mn-ea"/>
              </a:rPr>
              <a:t>mapXXX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(), </a:t>
            </a:r>
            <a:r>
              <a:rPr lang="en-US" altLang="ko-KR" sz="2000" b="1" dirty="0" err="1">
                <a:solidFill>
                  <a:srgbClr val="0070C0"/>
                </a:solidFill>
                <a:latin typeface="+mn-ea"/>
              </a:rPr>
              <a:t>asXXXStream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(), boxed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기존의 값을 고친다는 개념보다는 새로운 버전을 만든다라는 개념에 가까우므로 변환에 가까운 </a:t>
            </a:r>
            <a:r>
              <a:rPr lang="ko-KR" altLang="en-US" dirty="0" err="1" smtClean="0">
                <a:latin typeface="+mn-ea"/>
              </a:rPr>
              <a:t>매핑</a:t>
            </a:r>
            <a:endParaRPr lang="ko-KR" altLang="en-US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+mn-ea"/>
              </a:rPr>
              <a:t>latMap</a:t>
            </a:r>
            <a:r>
              <a:rPr lang="ko-KR" altLang="en-US" dirty="0" smtClean="0">
                <a:latin typeface="+mn-ea"/>
              </a:rPr>
              <a:t>은 각 배열을 스트림이 아니라 </a:t>
            </a:r>
            <a:r>
              <a:rPr lang="ko-KR" altLang="en-US" dirty="0" err="1" smtClean="0">
                <a:latin typeface="+mn-ea"/>
              </a:rPr>
              <a:t>스트림의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콘텐츠로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매핑한다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map(Arrays::stream)</a:t>
            </a:r>
            <a:r>
              <a:rPr lang="ko-KR" altLang="en-US" dirty="0" smtClean="0">
                <a:latin typeface="+mn-ea"/>
              </a:rPr>
              <a:t>과 달리 </a:t>
            </a:r>
            <a:r>
              <a:rPr lang="en-US" altLang="ko-KR" dirty="0" err="1" smtClean="0">
                <a:latin typeface="+mn-ea"/>
              </a:rPr>
              <a:t>flatMap</a:t>
            </a:r>
            <a:r>
              <a:rPr lang="ko-KR" altLang="en-US" dirty="0" smtClean="0">
                <a:latin typeface="+mn-ea"/>
              </a:rPr>
              <a:t>은 하나의 평면화된 스트림을 반환</a:t>
            </a:r>
            <a:endParaRPr lang="en-US" altLang="ko-KR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+mn-ea"/>
              </a:rPr>
              <a:t>flatMap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메서드는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스트림의</a:t>
            </a:r>
            <a:r>
              <a:rPr lang="ko-KR" altLang="en-US" dirty="0" smtClean="0">
                <a:latin typeface="+mn-ea"/>
              </a:rPr>
              <a:t> 각 값을 다른 </a:t>
            </a:r>
            <a:r>
              <a:rPr lang="ko-KR" altLang="en-US" dirty="0" err="1" smtClean="0">
                <a:latin typeface="+mn-ea"/>
              </a:rPr>
              <a:t>스트림으로</a:t>
            </a:r>
            <a:r>
              <a:rPr lang="ko-KR" altLang="en-US" dirty="0" smtClean="0">
                <a:latin typeface="+mn-ea"/>
              </a:rPr>
              <a:t> 만든 다음에 모든 </a:t>
            </a:r>
            <a:r>
              <a:rPr lang="ko-KR" altLang="en-US" dirty="0" err="1" smtClean="0">
                <a:latin typeface="+mn-ea"/>
              </a:rPr>
              <a:t>스트림을</a:t>
            </a:r>
            <a:r>
              <a:rPr lang="ko-KR" altLang="en-US" dirty="0" smtClean="0">
                <a:latin typeface="+mn-ea"/>
              </a:rPr>
              <a:t> 하나의 </a:t>
            </a:r>
            <a:r>
              <a:rPr lang="ko-KR" altLang="en-US" dirty="0" err="1" smtClean="0">
                <a:latin typeface="+mn-ea"/>
              </a:rPr>
              <a:t>스트림으로</a:t>
            </a:r>
            <a:r>
              <a:rPr lang="ko-KR" altLang="en-US" dirty="0" smtClean="0">
                <a:latin typeface="+mn-ea"/>
              </a:rPr>
              <a:t> 연결하는 기능을 수행한다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826" y="2577830"/>
            <a:ext cx="4976306" cy="387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0876" y="2648735"/>
            <a:ext cx="5450024" cy="378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18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93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err="1" smtClean="0">
                <a:solidFill>
                  <a:srgbClr val="0070C0"/>
                </a:solidFill>
                <a:latin typeface="+mn-ea"/>
              </a:rPr>
              <a:t>매핑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실습 구현 문제</a:t>
            </a:r>
            <a:endParaRPr lang="en-US" altLang="ko-KR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 리스트가 주어졌을 때 각 숫자의 제곱근으로 이루어진 리스트를 반환하시오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예 </a:t>
            </a:r>
            <a:r>
              <a:rPr lang="en-US" altLang="ko-KR" dirty="0" smtClean="0">
                <a:latin typeface="+mn-ea"/>
              </a:rPr>
              <a:t>==&gt;[1, 2, 3, 4, 5]</a:t>
            </a:r>
            <a:r>
              <a:rPr lang="ko-KR" altLang="en-US" dirty="0" smtClean="0">
                <a:latin typeface="+mn-ea"/>
              </a:rPr>
              <a:t>가 주어지면 </a:t>
            </a:r>
            <a:r>
              <a:rPr lang="en-US" altLang="ko-KR" dirty="0" smtClean="0">
                <a:latin typeface="+mn-ea"/>
              </a:rPr>
              <a:t>[1, 4, 9, 16, 25]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ko-KR" altLang="en-US" dirty="0" err="1" smtClean="0">
                <a:latin typeface="+mn-ea"/>
              </a:rPr>
              <a:t>반환해야함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3324" y="2110902"/>
            <a:ext cx="9234467" cy="1322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List&lt;Integer&gt; numbers = 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Arrays.asList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(1, 2, 3, 4, 5);</a:t>
            </a: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List&lt;Integer&gt; squares = </a:t>
            </a:r>
          </a:p>
          <a:p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numbers.stream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.map(n -&gt; n * n)</a:t>
            </a: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.collect(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toList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());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305" y="3828865"/>
            <a:ext cx="1137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+mn-ea"/>
              </a:rPr>
              <a:t>flatMap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구현 문제</a:t>
            </a:r>
            <a:r>
              <a:rPr lang="en-US" altLang="ko-KR" dirty="0" smtClean="0">
                <a:latin typeface="+mn-ea"/>
              </a:rPr>
              <a:t>]</a:t>
            </a:r>
            <a:r>
              <a:rPr lang="ko-KR" altLang="en-US" dirty="0" smtClean="0">
                <a:latin typeface="+mn-ea"/>
              </a:rPr>
              <a:t>두 개의 숫자 리스트가 있을 때 모든 숫자 쌍의 리스트를 반환하시오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[1, 2, 3]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[3, 4]</a:t>
            </a:r>
            <a:r>
              <a:rPr lang="ko-KR" altLang="en-US" dirty="0" smtClean="0">
                <a:latin typeface="+mn-ea"/>
              </a:rPr>
              <a:t>가 주어지면 </a:t>
            </a:r>
            <a:r>
              <a:rPr lang="en-US" altLang="ko-KR" dirty="0" smtClean="0">
                <a:latin typeface="+mn-ea"/>
              </a:rPr>
              <a:t>[(1, 3), (1, 4), (2, 3), (2, 4), (3, 3), (3, 4)]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ko-KR" altLang="en-US" dirty="0" err="1" smtClean="0">
                <a:latin typeface="+mn-ea"/>
              </a:rPr>
              <a:t>반환해야함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5180" y="4636851"/>
            <a:ext cx="9234467" cy="1322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List&lt;Integer&gt; numbers1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Arrays.asList</a:t>
            </a:r>
            <a:r>
              <a:rPr lang="en-US" altLang="ko-KR" sz="1600" dirty="0" smtClean="0">
                <a:solidFill>
                  <a:schemeClr val="bg1"/>
                </a:solidFill>
              </a:rPr>
              <a:t>(1, 2, 3);</a:t>
            </a: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List&lt;Integer&gt; numbers1 = 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Arrays.</a:t>
            </a:r>
            <a:r>
              <a:rPr lang="en-US" altLang="ko-KR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asList</a:t>
            </a: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(1, 2, 3);</a:t>
            </a: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List&lt;Integer&gt; numbers2 = 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Arrays.</a:t>
            </a:r>
            <a:r>
              <a:rPr lang="en-US" altLang="ko-KR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asList</a:t>
            </a: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(3, 4);</a:t>
            </a:r>
          </a:p>
          <a:p>
            <a:endParaRPr lang="ko-KR" alt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</a:t>
            </a:r>
            <a:r>
              <a:rPr lang="en-US" altLang="ko-K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[]&gt; pairs = numbers1.stream()</a:t>
            </a: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.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flatMap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-&gt; numbers2.stream()</a:t>
            </a: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.map(j -&gt;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</a:t>
            </a:r>
            <a:r>
              <a:rPr lang="en-US" altLang="ko-K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[]{</a:t>
            </a:r>
            <a:r>
              <a:rPr lang="en-US" altLang="ko-K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j}))</a:t>
            </a: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.collect(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Collectors.</a:t>
            </a:r>
            <a:r>
              <a:rPr lang="en-US" altLang="ko-KR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toList</a:t>
            </a: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());</a:t>
            </a:r>
          </a:p>
          <a:p>
            <a:endParaRPr lang="ko-KR" alt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pairs.stream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().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forEach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-&gt;   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Arrays.</a:t>
            </a:r>
            <a:r>
              <a:rPr lang="en-US" altLang="ko-KR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stream</a:t>
            </a: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(a).</a:t>
            </a:r>
            <a:r>
              <a:rPr lang="en-US" altLang="ko-KR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forEach</a:t>
            </a: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System.</a:t>
            </a:r>
            <a:r>
              <a:rPr lang="en-US" altLang="ko-KR" sz="1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</a:t>
            </a:r>
            <a:r>
              <a:rPr lang="en-US" altLang="ko-KR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sz="1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println</a:t>
            </a:r>
            <a:r>
              <a:rPr lang="en-US" altLang="ko-KR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4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94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err="1">
                <a:solidFill>
                  <a:srgbClr val="0070C0"/>
                </a:solidFill>
                <a:latin typeface="+mn-ea"/>
              </a:rPr>
              <a:t>매핑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( 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n-ea"/>
              </a:rPr>
              <a:t>asXXXStream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(), boxed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+mn-ea"/>
              </a:rPr>
              <a:t>asDoubleStream</a:t>
            </a:r>
            <a:r>
              <a:rPr lang="en-US" altLang="ko-KR" dirty="0">
                <a:latin typeface="+mn-ea"/>
              </a:rPr>
              <a:t>() - </a:t>
            </a:r>
            <a:r>
              <a:rPr lang="en-US" altLang="ko-KR" dirty="0" err="1">
                <a:latin typeface="+mn-ea"/>
              </a:rPr>
              <a:t>IntStream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요소 또는 </a:t>
            </a:r>
            <a:r>
              <a:rPr lang="en-US" altLang="ko-KR" dirty="0" err="1">
                <a:latin typeface="+mn-ea"/>
              </a:rPr>
              <a:t>LongStream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long </a:t>
            </a:r>
            <a:r>
              <a:rPr lang="ko-KR" altLang="en-US" dirty="0">
                <a:latin typeface="+mn-ea"/>
              </a:rPr>
              <a:t>요소를 </a:t>
            </a:r>
            <a:r>
              <a:rPr lang="en-US" altLang="ko-KR" dirty="0">
                <a:latin typeface="+mn-ea"/>
              </a:rPr>
              <a:t>double </a:t>
            </a:r>
            <a:r>
              <a:rPr lang="ko-KR" altLang="en-US" dirty="0">
                <a:latin typeface="+mn-ea"/>
              </a:rPr>
              <a:t>요소로 타입 변환해서 </a:t>
            </a:r>
            <a:r>
              <a:rPr lang="en-US" altLang="ko-KR" dirty="0" err="1">
                <a:latin typeface="+mn-ea"/>
              </a:rPr>
              <a:t>DoubleStream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을 생성합니다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+mn-ea"/>
              </a:rPr>
              <a:t>asLongStream</a:t>
            </a:r>
            <a:r>
              <a:rPr lang="en-US" altLang="ko-KR" dirty="0">
                <a:latin typeface="+mn-ea"/>
              </a:rPr>
              <a:t>() - </a:t>
            </a:r>
            <a:r>
              <a:rPr lang="en-US" altLang="ko-KR" dirty="0" err="1">
                <a:latin typeface="+mn-ea"/>
              </a:rPr>
              <a:t>IntStream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요소를 </a:t>
            </a:r>
            <a:r>
              <a:rPr lang="en-US" altLang="ko-KR" dirty="0">
                <a:latin typeface="+mn-ea"/>
              </a:rPr>
              <a:t>long </a:t>
            </a:r>
            <a:r>
              <a:rPr lang="ko-KR" altLang="en-US" dirty="0">
                <a:latin typeface="+mn-ea"/>
              </a:rPr>
              <a:t>요소로 타입 변환해서 </a:t>
            </a:r>
            <a:r>
              <a:rPr lang="en-US" altLang="ko-KR" dirty="0" err="1">
                <a:latin typeface="+mn-ea"/>
              </a:rPr>
              <a:t>LongStream</a:t>
            </a:r>
            <a:r>
              <a:rPr lang="ko-KR" altLang="en-US" dirty="0">
                <a:latin typeface="+mn-ea"/>
              </a:rPr>
              <a:t>을 생성합니다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boxed() - 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, long, double </a:t>
            </a:r>
            <a:r>
              <a:rPr lang="ko-KR" altLang="en-US" dirty="0">
                <a:latin typeface="+mn-ea"/>
              </a:rPr>
              <a:t>요소를 </a:t>
            </a:r>
            <a:r>
              <a:rPr lang="en-US" altLang="ko-KR" dirty="0">
                <a:latin typeface="+mn-ea"/>
              </a:rPr>
              <a:t>Integer, Long, Double </a:t>
            </a:r>
            <a:r>
              <a:rPr lang="ko-KR" altLang="en-US" dirty="0">
                <a:latin typeface="+mn-ea"/>
              </a:rPr>
              <a:t>요소로 </a:t>
            </a:r>
            <a:r>
              <a:rPr lang="ko-KR" altLang="en-US" dirty="0" err="1">
                <a:latin typeface="+mn-ea"/>
              </a:rPr>
              <a:t>박싱해서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Stream</a:t>
            </a:r>
            <a:r>
              <a:rPr lang="ko-KR" altLang="en-US" dirty="0">
                <a:latin typeface="+mn-ea"/>
              </a:rPr>
              <a:t>을 생성합니다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63649"/>
              </p:ext>
            </p:extLst>
          </p:nvPr>
        </p:nvGraphicFramePr>
        <p:xfrm>
          <a:off x="1469985" y="2797078"/>
          <a:ext cx="7523544" cy="2595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87834"/>
                <a:gridCol w="1987551"/>
                <a:gridCol w="374815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리턴 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메소드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파라미터</a:t>
                      </a:r>
                      <a:r>
                        <a:rPr lang="en-US" altLang="ko-KR" sz="1600" smtClean="0"/>
                        <a:t>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 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DoubleStream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asDoubleStream()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-&gt; double</a:t>
                      </a:r>
                    </a:p>
                    <a:p>
                      <a:pPr latinLnBrk="1"/>
                      <a:r>
                        <a:rPr lang="en-US" altLang="ko-KR" sz="1600" smtClean="0"/>
                        <a:t>long -&gt; double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LongStream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asLongStream()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-&gt; long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Stream&lt;Integer&gt;</a:t>
                      </a:r>
                    </a:p>
                    <a:p>
                      <a:pPr latinLnBrk="1"/>
                      <a:r>
                        <a:rPr lang="en-US" altLang="ko-KR" sz="1600" smtClean="0"/>
                        <a:t> Stream&lt;Long&gt;</a:t>
                      </a:r>
                    </a:p>
                    <a:p>
                      <a:pPr latinLnBrk="1"/>
                      <a:r>
                        <a:rPr lang="en-US" altLang="ko-KR" sz="1600" smtClean="0"/>
                        <a:t> Stream&lt;Double&gt;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boxed()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-&gt; Integer</a:t>
                      </a:r>
                    </a:p>
                    <a:p>
                      <a:pPr latinLnBrk="1"/>
                      <a:r>
                        <a:rPr lang="en-US" altLang="ko-KR" sz="1600" smtClean="0"/>
                        <a:t>long -&gt; Long</a:t>
                      </a:r>
                    </a:p>
                    <a:p>
                      <a:pPr latinLnBrk="1"/>
                      <a:r>
                        <a:rPr lang="en-US" altLang="ko-KR" sz="1600" smtClean="0"/>
                        <a:t>double -&gt; Double 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7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95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매핑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(flatMapXXX(), mapXXX(), asXXXStream(), boxed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  <a:endParaRPr lang="en-US" altLang="ko-KR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예제</a:t>
            </a:r>
            <a:r>
              <a:rPr lang="en-US" altLang="ko-KR">
                <a:latin typeface="+mn-ea"/>
              </a:rPr>
              <a:t>] int[] </a:t>
            </a:r>
            <a:r>
              <a:rPr lang="ko-KR" altLang="en-US">
                <a:latin typeface="+mn-ea"/>
              </a:rPr>
              <a:t>배열로부터 </a:t>
            </a:r>
            <a:r>
              <a:rPr lang="en-US" altLang="ko-KR">
                <a:latin typeface="+mn-ea"/>
              </a:rPr>
              <a:t>IntStream </a:t>
            </a:r>
            <a:r>
              <a:rPr lang="ko-KR" altLang="en-US">
                <a:latin typeface="+mn-ea"/>
              </a:rPr>
              <a:t>을 얻고 난 다음 </a:t>
            </a:r>
            <a:r>
              <a:rPr lang="en-US" altLang="ko-KR">
                <a:latin typeface="+mn-ea"/>
              </a:rPr>
              <a:t>int </a:t>
            </a:r>
            <a:r>
              <a:rPr lang="ko-KR" altLang="en-US">
                <a:latin typeface="+mn-ea"/>
              </a:rPr>
              <a:t>요소를 </a:t>
            </a:r>
            <a:r>
              <a:rPr lang="en-US" altLang="ko-KR">
                <a:latin typeface="+mn-ea"/>
              </a:rPr>
              <a:t>double </a:t>
            </a:r>
            <a:r>
              <a:rPr lang="ko-KR" altLang="en-US">
                <a:latin typeface="+mn-ea"/>
              </a:rPr>
              <a:t>요소로 타입 변환해서 </a:t>
            </a:r>
            <a:r>
              <a:rPr lang="en-US" altLang="ko-KR">
                <a:latin typeface="+mn-ea"/>
              </a:rPr>
              <a:t>DoubleStream</a:t>
            </a:r>
            <a:r>
              <a:rPr lang="ko-KR" altLang="en-US">
                <a:latin typeface="+mn-ea"/>
              </a:rPr>
              <a:t>을 생성합니다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또한 </a:t>
            </a:r>
            <a:r>
              <a:rPr lang="en-US" altLang="ko-KR">
                <a:latin typeface="+mn-ea"/>
              </a:rPr>
              <a:t>int </a:t>
            </a:r>
            <a:r>
              <a:rPr lang="ko-KR" altLang="en-US">
                <a:latin typeface="+mn-ea"/>
              </a:rPr>
              <a:t>요소를 </a:t>
            </a:r>
            <a:r>
              <a:rPr lang="en-US" altLang="ko-KR">
                <a:latin typeface="+mn-ea"/>
              </a:rPr>
              <a:t>Integer </a:t>
            </a:r>
            <a:r>
              <a:rPr lang="ko-KR" altLang="en-US">
                <a:latin typeface="+mn-ea"/>
              </a:rPr>
              <a:t>객체로 박싱해서 </a:t>
            </a:r>
            <a:r>
              <a:rPr lang="en-US" altLang="ko-KR">
                <a:latin typeface="+mn-ea"/>
              </a:rPr>
              <a:t>Stream&lt;Integer&gt; </a:t>
            </a:r>
            <a:r>
              <a:rPr lang="ko-KR" altLang="en-US">
                <a:latin typeface="+mn-ea"/>
              </a:rPr>
              <a:t>를 생성합니다</a:t>
            </a:r>
            <a:r>
              <a:rPr lang="en-US" altLang="ko-KR"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60541" y="2318729"/>
            <a:ext cx="9234467" cy="3970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public </a:t>
            </a:r>
            <a:r>
              <a:rPr lang="en-US" altLang="ko-KR" sz="1600">
                <a:solidFill>
                  <a:schemeClr val="tx1"/>
                </a:solidFill>
              </a:rPr>
              <a:t>class AsDoubleStreamAndBoxedExam {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int[] intArr = {10, 20, 30, 40, 50, 60};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IntStream intStream = Arrays.stream(intArr);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intStream.asDoubleStream()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.forEach(d -&gt; System.out.println(d));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System.out.println();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intStream = Arrays.stream(intArr);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intStream.boxed()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.forEach(obj -&gt; System.out.println(obj.intValue()));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65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96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정렬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(sorted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스트림은 요소가 최종 처리되기 전에 중간 단계에서 요소를 정렬해서 최종 처리 순서를 변경할 수 있습니다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객체 요소일 경우에는 클래스가 </a:t>
            </a:r>
            <a:r>
              <a:rPr lang="en-US" altLang="ko-KR">
                <a:latin typeface="+mn-ea"/>
              </a:rPr>
              <a:t>Comparable</a:t>
            </a:r>
            <a:r>
              <a:rPr lang="ko-KR" altLang="en-US">
                <a:latin typeface="+mn-ea"/>
              </a:rPr>
              <a:t>을 구현하지 않으면 </a:t>
            </a:r>
            <a:r>
              <a:rPr lang="en-US" altLang="ko-KR">
                <a:latin typeface="+mn-ea"/>
              </a:rPr>
              <a:t>sorted() </a:t>
            </a:r>
            <a:r>
              <a:rPr lang="ko-KR" altLang="en-US">
                <a:latin typeface="+mn-ea"/>
              </a:rPr>
              <a:t>메소드를 호출했을 때 </a:t>
            </a:r>
            <a:r>
              <a:rPr lang="en-US" altLang="ko-KR">
                <a:latin typeface="+mn-ea"/>
              </a:rPr>
              <a:t>ClassCastException</a:t>
            </a:r>
            <a:r>
              <a:rPr lang="ko-KR" altLang="en-US">
                <a:latin typeface="+mn-ea"/>
              </a:rPr>
              <a:t>이 발생하기 때문에 </a:t>
            </a:r>
            <a:r>
              <a:rPr lang="en-US" altLang="ko-KR">
                <a:latin typeface="+mn-ea"/>
              </a:rPr>
              <a:t>Comparable</a:t>
            </a:r>
            <a:r>
              <a:rPr lang="ko-KR" altLang="en-US">
                <a:latin typeface="+mn-ea"/>
              </a:rPr>
              <a:t>을 구현한 요소에서만 </a:t>
            </a:r>
            <a:r>
              <a:rPr lang="en-US" altLang="ko-KR">
                <a:latin typeface="+mn-ea"/>
              </a:rPr>
              <a:t>sorted() </a:t>
            </a:r>
            <a:r>
              <a:rPr lang="ko-KR" altLang="en-US">
                <a:latin typeface="+mn-ea"/>
              </a:rPr>
              <a:t>메소드를 호출해야 합니다</a:t>
            </a:r>
            <a:r>
              <a:rPr lang="en-US" altLang="ko-KR">
                <a:latin typeface="+mn-ea"/>
              </a:rPr>
              <a:t>.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20760"/>
              </p:ext>
            </p:extLst>
          </p:nvPr>
        </p:nvGraphicFramePr>
        <p:xfrm>
          <a:off x="1469984" y="2797078"/>
          <a:ext cx="9363921" cy="2189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60294"/>
                <a:gridCol w="2395960"/>
                <a:gridCol w="4907667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리턴 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메소드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파라미터</a:t>
                      </a:r>
                      <a:r>
                        <a:rPr lang="en-US" altLang="ko-KR" sz="1600" smtClean="0"/>
                        <a:t>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 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Stream&lt;T&gt;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sorted()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객체를 </a:t>
                      </a:r>
                      <a:r>
                        <a:rPr lang="en-US" altLang="ko-KR" sz="1600" smtClean="0"/>
                        <a:t>Comparable </a:t>
                      </a:r>
                      <a:r>
                        <a:rPr lang="ko-KR" altLang="en-US" sz="1600" smtClean="0"/>
                        <a:t>구현 방법에 따라 정렬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Stream&lt;T&gt;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sorted(Comparator&lt;T&gt;)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객체를 주어진 </a:t>
                      </a:r>
                      <a:r>
                        <a:rPr lang="en-US" altLang="ko-KR" sz="1600" smtClean="0"/>
                        <a:t>Comparator</a:t>
                      </a:r>
                      <a:r>
                        <a:rPr lang="ko-KR" altLang="en-US" sz="1600" smtClean="0"/>
                        <a:t>에 따라 정렬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DoubleStream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sorted()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double </a:t>
                      </a:r>
                      <a:r>
                        <a:rPr lang="ko-KR" altLang="en-US" sz="1600" smtClean="0"/>
                        <a:t>요소를 오름차순으로 정렬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IntStream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sorted()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</a:t>
                      </a:r>
                      <a:r>
                        <a:rPr lang="ko-KR" altLang="en-US" sz="1600" smtClean="0"/>
                        <a:t>요소를 오름차순으로 정렬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LongStream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sorted()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 </a:t>
                      </a:r>
                      <a:r>
                        <a:rPr lang="ko-KR" altLang="en-US" sz="1600" smtClean="0"/>
                        <a:t>요소를 오름차순으로 정렬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6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97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정렬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(sorted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객체 요소가 </a:t>
            </a:r>
            <a:r>
              <a:rPr lang="en-US" altLang="ko-KR">
                <a:latin typeface="+mn-ea"/>
              </a:rPr>
              <a:t>Comparable</a:t>
            </a:r>
            <a:r>
              <a:rPr lang="ko-KR" altLang="en-US">
                <a:latin typeface="+mn-ea"/>
              </a:rPr>
              <a:t>을 구현한 상태에서 기본 비교</a:t>
            </a:r>
            <a:r>
              <a:rPr lang="en-US" altLang="ko-KR">
                <a:latin typeface="+mn-ea"/>
              </a:rPr>
              <a:t>(Comparable) </a:t>
            </a:r>
            <a:r>
              <a:rPr lang="ko-KR" altLang="en-US">
                <a:latin typeface="+mn-ea"/>
              </a:rPr>
              <a:t>방법으로 정렬하고 싶다면 다음 세 가지 방법 중 하나를 선택해서 </a:t>
            </a:r>
            <a:r>
              <a:rPr lang="en-US" altLang="ko-KR">
                <a:latin typeface="+mn-ea"/>
              </a:rPr>
              <a:t>sorted() </a:t>
            </a:r>
            <a:r>
              <a:rPr lang="ko-KR" altLang="en-US">
                <a:latin typeface="+mn-ea"/>
              </a:rPr>
              <a:t>메소드를 호출하면 됩니다</a:t>
            </a:r>
            <a:r>
              <a:rPr lang="en-US" altLang="ko-KR">
                <a:latin typeface="+mn-ea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62582" y="1936800"/>
            <a:ext cx="5569352" cy="883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rgbClr val="C00000"/>
                </a:solidFill>
              </a:rPr>
              <a:t>sorted</a:t>
            </a:r>
            <a:r>
              <a:rPr lang="en-US" altLang="ko-KR" sz="1600" b="1" smtClean="0">
                <a:solidFill>
                  <a:srgbClr val="C00000"/>
                </a:solidFill>
              </a:rPr>
              <a:t>(); </a:t>
            </a:r>
            <a:endParaRPr lang="en-US" altLang="ko-KR" sz="1600" b="1">
              <a:solidFill>
                <a:srgbClr val="C00000"/>
              </a:solidFill>
            </a:endParaRPr>
          </a:p>
          <a:p>
            <a:r>
              <a:rPr lang="en-US" altLang="ko-KR" sz="1600" b="1">
                <a:solidFill>
                  <a:srgbClr val="C00000"/>
                </a:solidFill>
              </a:rPr>
              <a:t>sorted( (a, b) -&gt; a.compareTo(b</a:t>
            </a:r>
            <a:r>
              <a:rPr lang="en-US" altLang="ko-KR" sz="1600" b="1" smtClean="0">
                <a:solidFill>
                  <a:srgbClr val="C00000"/>
                </a:solidFill>
              </a:rPr>
              <a:t>)); </a:t>
            </a:r>
            <a:endParaRPr lang="en-US" altLang="ko-KR" sz="1600" b="1">
              <a:solidFill>
                <a:srgbClr val="C00000"/>
              </a:solidFill>
            </a:endParaRPr>
          </a:p>
          <a:p>
            <a:r>
              <a:rPr lang="en-US" altLang="ko-KR" sz="1600" b="1">
                <a:solidFill>
                  <a:srgbClr val="C00000"/>
                </a:solidFill>
              </a:rPr>
              <a:t>sorted( Comparator.naturalOrder());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5975" y="3258317"/>
            <a:ext cx="959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객체 요소가 </a:t>
            </a:r>
            <a:r>
              <a:rPr lang="en-US" altLang="ko-KR"/>
              <a:t>Comparable</a:t>
            </a:r>
            <a:r>
              <a:rPr lang="ko-KR" altLang="en-US"/>
              <a:t>을 구현</a:t>
            </a:r>
            <a:r>
              <a:rPr lang="en-US" altLang="ko-KR"/>
              <a:t>, </a:t>
            </a:r>
            <a:r>
              <a:rPr lang="ko-KR" altLang="en-US"/>
              <a:t>기본 비교 방법과 정반대 방법으로 정렬하는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62582" y="3770293"/>
            <a:ext cx="5569352" cy="656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rgbClr val="C00000"/>
                </a:solidFill>
              </a:rPr>
              <a:t>sorted( (a, b) -&gt; b.compareTo(a</a:t>
            </a:r>
            <a:r>
              <a:rPr lang="en-US" altLang="ko-KR" sz="1600" b="1" smtClean="0">
                <a:solidFill>
                  <a:srgbClr val="C00000"/>
                </a:solidFill>
              </a:rPr>
              <a:t>)); </a:t>
            </a:r>
            <a:endParaRPr lang="en-US" altLang="ko-KR" sz="1600" b="1">
              <a:solidFill>
                <a:srgbClr val="C00000"/>
              </a:solidFill>
            </a:endParaRPr>
          </a:p>
          <a:p>
            <a:r>
              <a:rPr lang="en-US" altLang="ko-KR" sz="1600" b="1">
                <a:solidFill>
                  <a:srgbClr val="C00000"/>
                </a:solidFill>
              </a:rPr>
              <a:t>sorted( Comparator.reverseOrder());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5975" y="4687629"/>
            <a:ext cx="1090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객체 요소가 </a:t>
            </a:r>
            <a:r>
              <a:rPr lang="en-US" altLang="ko-KR"/>
              <a:t>Comparable</a:t>
            </a:r>
            <a:r>
              <a:rPr lang="ko-KR" altLang="en-US"/>
              <a:t>를 구현하지 않았다면 </a:t>
            </a:r>
            <a:r>
              <a:rPr lang="en-US" altLang="ko-KR"/>
              <a:t>Cmparator</a:t>
            </a:r>
            <a:r>
              <a:rPr lang="ko-KR" altLang="en-US"/>
              <a:t>를 파라미터로 갖는 </a:t>
            </a:r>
            <a:r>
              <a:rPr lang="en-US" altLang="ko-KR"/>
              <a:t>sorted() </a:t>
            </a:r>
            <a:r>
              <a:rPr lang="ko-KR" altLang="en-US"/>
              <a:t>메소드를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중괄호 </a:t>
            </a:r>
            <a:r>
              <a:rPr lang="en-US" altLang="ko-KR"/>
              <a:t>{} </a:t>
            </a:r>
            <a:r>
              <a:rPr lang="ko-KR" altLang="en-US"/>
              <a:t>안에는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를 비교해서 </a:t>
            </a:r>
            <a:r>
              <a:rPr lang="en-US" altLang="ko-KR"/>
              <a:t>a</a:t>
            </a:r>
            <a:r>
              <a:rPr lang="ko-KR" altLang="en-US"/>
              <a:t>가 작으면 음수</a:t>
            </a:r>
            <a:r>
              <a:rPr lang="en-US" altLang="ko-KR"/>
              <a:t>, </a:t>
            </a:r>
            <a:r>
              <a:rPr lang="ko-KR" altLang="en-US"/>
              <a:t>같으면 </a:t>
            </a:r>
            <a:r>
              <a:rPr lang="en-US" altLang="ko-KR"/>
              <a:t>0, a</a:t>
            </a:r>
            <a:r>
              <a:rPr lang="ko-KR" altLang="en-US"/>
              <a:t>가 크면 양수를 리턴하는 코드를 작성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00537" y="5526130"/>
            <a:ext cx="5569352" cy="424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rgbClr val="C00000"/>
                </a:solidFill>
              </a:rPr>
              <a:t>sorted( (a, b) -&gt; {...} ); </a:t>
            </a:r>
          </a:p>
        </p:txBody>
      </p:sp>
    </p:spTree>
    <p:extLst>
      <p:ext uri="{BB962C8B-B14F-4D97-AF65-F5344CB8AC3E}">
        <p14:creationId xmlns:p14="http://schemas.microsoft.com/office/powerpoint/2010/main" val="16907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정렬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(sorted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객체 요소가 </a:t>
            </a:r>
            <a:r>
              <a:rPr lang="en-US" altLang="ko-KR">
                <a:latin typeface="+mn-ea"/>
              </a:rPr>
              <a:t>Comparable</a:t>
            </a:r>
            <a:r>
              <a:rPr lang="ko-KR" altLang="en-US">
                <a:latin typeface="+mn-ea"/>
              </a:rPr>
              <a:t>을 구현한 상태에서 기본 비교</a:t>
            </a:r>
            <a:r>
              <a:rPr lang="en-US" altLang="ko-KR">
                <a:latin typeface="+mn-ea"/>
              </a:rPr>
              <a:t>(Comparable) </a:t>
            </a:r>
            <a:r>
              <a:rPr lang="ko-KR" altLang="en-US">
                <a:latin typeface="+mn-ea"/>
              </a:rPr>
              <a:t>방법으로 정렬하고 싶다면 다음 세 가지 방법 중 하나를 선택해서 </a:t>
            </a:r>
            <a:r>
              <a:rPr lang="en-US" altLang="ko-KR">
                <a:latin typeface="+mn-ea"/>
              </a:rPr>
              <a:t>sorted() </a:t>
            </a:r>
            <a:r>
              <a:rPr lang="ko-KR" altLang="en-US">
                <a:latin typeface="+mn-ea"/>
              </a:rPr>
              <a:t>메소드를 호출하면 됩니다</a:t>
            </a:r>
            <a:r>
              <a:rPr lang="en-US" altLang="ko-KR">
                <a:latin typeface="+mn-ea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60541" y="1829006"/>
            <a:ext cx="9234467" cy="5028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 public 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IntStream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intStream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Arrays.stream</a:t>
            </a:r>
            <a:r>
              <a:rPr lang="en-US" altLang="ko-KR" sz="1600" dirty="0">
                <a:solidFill>
                  <a:schemeClr val="tx1"/>
                </a:solidFill>
              </a:rPr>
              <a:t>(new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[] {9, 6, 11, 2, 3});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intStream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.sorted()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.</a:t>
            </a:r>
            <a:r>
              <a:rPr lang="en-US" altLang="ko-KR" sz="1600" dirty="0" err="1">
                <a:solidFill>
                  <a:schemeClr val="tx1"/>
                </a:solidFill>
              </a:rPr>
              <a:t>forEach</a:t>
            </a:r>
            <a:r>
              <a:rPr lang="en-US" altLang="ko-KR" sz="1600" dirty="0">
                <a:solidFill>
                  <a:schemeClr val="tx1"/>
                </a:solidFill>
              </a:rPr>
              <a:t>(n -&gt;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</a:t>
            </a:r>
            <a:r>
              <a:rPr lang="en-US" altLang="ko-KR" sz="1600" dirty="0">
                <a:solidFill>
                  <a:schemeClr val="tx1"/>
                </a:solidFill>
              </a:rPr>
              <a:t>(n + ", </a:t>
            </a:r>
            <a:r>
              <a:rPr lang="en-US" altLang="ko-KR" sz="1600" dirty="0" smtClean="0">
                <a:solidFill>
                  <a:schemeClr val="tx1"/>
                </a:solidFill>
              </a:rPr>
              <a:t>"));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();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List&lt;Student&gt; </a:t>
            </a:r>
            <a:r>
              <a:rPr lang="en-US" altLang="ko-KR" sz="1600" dirty="0" err="1">
                <a:solidFill>
                  <a:schemeClr val="tx1"/>
                </a:solidFill>
              </a:rPr>
              <a:t>studentList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Arrays.asList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new Student("Jack", 80),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new Student("John", 100),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new Student("Andy", 99),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new Student("Jolie", 70)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);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studentList.stream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.sorted()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.</a:t>
            </a:r>
            <a:r>
              <a:rPr lang="en-US" altLang="ko-KR" sz="1600" dirty="0" err="1">
                <a:solidFill>
                  <a:schemeClr val="tx1"/>
                </a:solidFill>
              </a:rPr>
              <a:t>forEach</a:t>
            </a:r>
            <a:r>
              <a:rPr lang="en-US" altLang="ko-KR" sz="1600" dirty="0">
                <a:solidFill>
                  <a:schemeClr val="tx1"/>
                </a:solidFill>
              </a:rPr>
              <a:t>(s -&gt;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s.getScore</a:t>
            </a:r>
            <a:r>
              <a:rPr lang="en-US" altLang="ko-KR" sz="1600" dirty="0">
                <a:solidFill>
                  <a:schemeClr val="tx1"/>
                </a:solidFill>
              </a:rPr>
              <a:t>() + ", </a:t>
            </a:r>
            <a:r>
              <a:rPr lang="en-US" altLang="ko-KR" sz="1600" dirty="0" smtClean="0">
                <a:solidFill>
                  <a:schemeClr val="tx1"/>
                </a:solidFill>
              </a:rPr>
              <a:t>"));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();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studentList.stream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.sorted( </a:t>
            </a:r>
            <a:r>
              <a:rPr lang="en-US" altLang="ko-KR" sz="1600" dirty="0" err="1">
                <a:solidFill>
                  <a:schemeClr val="tx1"/>
                </a:solidFill>
              </a:rPr>
              <a:t>Comparator.reverseOrder</a:t>
            </a:r>
            <a:r>
              <a:rPr lang="en-US" altLang="ko-KR" sz="1600" dirty="0">
                <a:solidFill>
                  <a:schemeClr val="tx1"/>
                </a:solidFill>
              </a:rPr>
              <a:t>())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.</a:t>
            </a:r>
            <a:r>
              <a:rPr lang="en-US" altLang="ko-KR" sz="1600" dirty="0" err="1">
                <a:solidFill>
                  <a:schemeClr val="tx1"/>
                </a:solidFill>
              </a:rPr>
              <a:t>forEach</a:t>
            </a:r>
            <a:r>
              <a:rPr lang="en-US" altLang="ko-KR" sz="1600" dirty="0">
                <a:solidFill>
                  <a:schemeClr val="tx1"/>
                </a:solidFill>
              </a:rPr>
              <a:t>(s -&gt; 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s.getScore</a:t>
            </a:r>
            <a:r>
              <a:rPr lang="en-US" altLang="ko-KR" sz="1600" dirty="0">
                <a:solidFill>
                  <a:schemeClr val="tx1"/>
                </a:solidFill>
              </a:rPr>
              <a:t>() + ", "));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471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230173"/>
            <a:ext cx="10972800" cy="43200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Stream 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99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730" y="874898"/>
            <a:ext cx="113714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루핑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(peek(), forEach</a:t>
            </a:r>
            <a:r>
              <a:rPr lang="en-US" altLang="ko-KR" sz="2000" b="1" smtClean="0">
                <a:solidFill>
                  <a:srgbClr val="0070C0"/>
                </a:solidFill>
                <a:latin typeface="+mn-ea"/>
              </a:rPr>
              <a:t>())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루핑</a:t>
            </a:r>
            <a:r>
              <a:rPr lang="en-US" altLang="ko-KR">
                <a:latin typeface="+mn-ea"/>
              </a:rPr>
              <a:t>(looping) - </a:t>
            </a:r>
            <a:r>
              <a:rPr lang="ko-KR" altLang="en-US">
                <a:latin typeface="+mn-ea"/>
              </a:rPr>
              <a:t>요소 전체를 반복하는 것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루핑하는 </a:t>
            </a:r>
            <a:r>
              <a:rPr lang="ko-KR" altLang="en-US">
                <a:latin typeface="+mn-ea"/>
              </a:rPr>
              <a:t>메소드 </a:t>
            </a:r>
            <a:r>
              <a:rPr lang="en-US" altLang="ko-KR">
                <a:latin typeface="+mn-ea"/>
              </a:rPr>
              <a:t>-  peek(), forEach()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>
                <a:latin typeface="+mn-ea"/>
              </a:rPr>
              <a:t>peek</a:t>
            </a:r>
            <a:r>
              <a:rPr lang="en-US" altLang="ko-KR">
                <a:latin typeface="+mn-ea"/>
              </a:rPr>
              <a:t>()  - </a:t>
            </a:r>
            <a:r>
              <a:rPr lang="ko-KR" altLang="en-US">
                <a:latin typeface="+mn-ea"/>
              </a:rPr>
              <a:t>중간 처리 메소드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중간 처리 단계에서 전체 요소를 루핑하면서 추가적인 작업을 하기 위해 사용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최종 </a:t>
            </a:r>
            <a:r>
              <a:rPr lang="ko-KR" altLang="en-US">
                <a:latin typeface="+mn-ea"/>
              </a:rPr>
              <a:t>처리 메소드가 실행되지 않으면 지연되기 때문에 반드시 최종 처리 메소드가 호출되어야 동작합니다</a:t>
            </a:r>
            <a:r>
              <a:rPr lang="en-US" altLang="ko-KR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>
                <a:latin typeface="+mn-ea"/>
              </a:rPr>
              <a:t>forEach</a:t>
            </a:r>
            <a:r>
              <a:rPr lang="en-US" altLang="ko-KR">
                <a:latin typeface="+mn-ea"/>
              </a:rPr>
              <a:t>() -  </a:t>
            </a:r>
            <a:r>
              <a:rPr lang="ko-KR" altLang="en-US">
                <a:latin typeface="+mn-ea"/>
              </a:rPr>
              <a:t>최종 처리 메소드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예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필터링 후 어떤 요소만 남았는지 확인하기 위해 다음과 같이 </a:t>
            </a:r>
            <a:r>
              <a:rPr lang="en-US" altLang="ko-KR">
                <a:latin typeface="+mn-ea"/>
              </a:rPr>
              <a:t>peek()</a:t>
            </a:r>
            <a:r>
              <a:rPr lang="ko-KR" altLang="en-US">
                <a:latin typeface="+mn-ea"/>
              </a:rPr>
              <a:t>를 마지막에 호출할 경우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스트림은 동작하지 않습니다</a:t>
            </a:r>
            <a:r>
              <a:rPr lang="en-US" altLang="ko-KR" smtClean="0">
                <a:latin typeface="+mn-ea"/>
              </a:rPr>
              <a:t>.</a:t>
            </a:r>
            <a:endParaRPr lang="en-US" altLang="ko-KR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32438" y="3881195"/>
            <a:ext cx="5569352" cy="771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intStream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.filter( a -&gt; a % 2 == 0)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.peek(a -&gt; System.out.println(a))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642" y="4883499"/>
            <a:ext cx="1025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예</a:t>
            </a:r>
            <a:r>
              <a:rPr lang="en-US" altLang="ko-KR"/>
              <a:t>]</a:t>
            </a:r>
            <a:r>
              <a:rPr lang="ko-KR" altLang="en-US"/>
              <a:t>요소 처리의 최종 단계가 합을 구하는 것이라면</a:t>
            </a:r>
            <a:r>
              <a:rPr lang="en-US" altLang="ko-KR"/>
              <a:t>, peek() </a:t>
            </a:r>
            <a:r>
              <a:rPr lang="ko-KR" altLang="en-US"/>
              <a:t>메소드 호출 후 </a:t>
            </a:r>
            <a:r>
              <a:rPr lang="en-US" altLang="ko-KR"/>
              <a:t>sum() </a:t>
            </a:r>
            <a:r>
              <a:rPr lang="ko-KR" altLang="en-US"/>
              <a:t>을 호출해야만 </a:t>
            </a:r>
            <a:r>
              <a:rPr lang="en-US" altLang="ko-KR"/>
              <a:t>peek()</a:t>
            </a:r>
            <a:r>
              <a:rPr lang="ko-KR" altLang="en-US"/>
              <a:t>가 동작합니다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32438" y="5637124"/>
            <a:ext cx="5569352" cy="1008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intStream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.filter( a -&gt; a % 2 == 0)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.peek(a -&gt; System.out.println(a))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.sum()</a:t>
            </a:r>
          </a:p>
        </p:txBody>
      </p:sp>
    </p:spTree>
    <p:extLst>
      <p:ext uri="{BB962C8B-B14F-4D97-AF65-F5344CB8AC3E}">
        <p14:creationId xmlns:p14="http://schemas.microsoft.com/office/powerpoint/2010/main" val="7125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14731</TotalTime>
  <Words>15838</Words>
  <Application>Microsoft Office PowerPoint</Application>
  <PresentationFormat>사용자 지정</PresentationFormat>
  <Paragraphs>2817</Paragraphs>
  <Slides>156</Slides>
  <Notes>109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156</vt:i4>
      </vt:variant>
    </vt:vector>
  </HeadingPairs>
  <TitlesOfParts>
    <vt:vector size="157" baseType="lpstr">
      <vt:lpstr>Office 테마</vt:lpstr>
      <vt:lpstr>PowerPoint 프레젠테이션</vt:lpstr>
      <vt:lpstr>PowerPoint 프레젠테이션</vt:lpstr>
      <vt:lpstr>Functional Programming</vt:lpstr>
      <vt:lpstr>Functional Programming</vt:lpstr>
      <vt:lpstr>Functional Programming</vt:lpstr>
      <vt:lpstr>Functional Programming</vt:lpstr>
      <vt:lpstr>Functional Programming</vt:lpstr>
      <vt:lpstr>Functional Programming</vt:lpstr>
      <vt:lpstr>PowerPoint 프레젠테이션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자바 람다식(Lambda Expressions in Java)</vt:lpstr>
      <vt:lpstr>PowerPoint 프레젠테이션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 </vt:lpstr>
      <vt:lpstr>Stream</vt:lpstr>
      <vt:lpstr>Stream </vt:lpstr>
      <vt:lpstr>Stream </vt:lpstr>
      <vt:lpstr>Stream </vt:lpstr>
      <vt:lpstr>Stream </vt:lpstr>
      <vt:lpstr>Stream </vt:lpstr>
      <vt:lpstr>Stream </vt:lpstr>
      <vt:lpstr>Stream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KOSTA1</dc:creator>
  <cp:lastModifiedBy>student</cp:lastModifiedBy>
  <cp:revision>956</cp:revision>
  <cp:lastPrinted>2017-11-30T07:36:52Z</cp:lastPrinted>
  <dcterms:created xsi:type="dcterms:W3CDTF">2017-01-06T09:07:17Z</dcterms:created>
  <dcterms:modified xsi:type="dcterms:W3CDTF">2019-07-25T01:55:12Z</dcterms:modified>
</cp:coreProperties>
</file>