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서울남산 장체B" panose="02020603020101020101" pitchFamily="18" charset="-127"/>
      <p:regular r:id="rId11"/>
    </p:embeddedFont>
    <p:embeddedFont>
      <p:font typeface="서울남산 장체BL" panose="02020603020101020101" pitchFamily="18" charset="-127"/>
      <p:regular r:id="rId12"/>
    </p:embeddedFont>
    <p:embeddedFont>
      <p:font typeface="Roboto" panose="020B0600000101010101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520c85f0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520c85f0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520c85f0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520c85f0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781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73a04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73a04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520c85f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520c85f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73a04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73a04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013791"/>
            <a:ext cx="9144000" cy="41297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1011" y="99026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60950" y="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093304"/>
            <a:ext cx="8222100" cy="3535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-9940" y="944215"/>
            <a:ext cx="9153939" cy="41992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 userDrawn="1"/>
        </p:nvSpPr>
        <p:spPr>
          <a:xfrm>
            <a:off x="-8928" y="939327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52932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2464904" y="25"/>
            <a:ext cx="667909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-52546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2997039" y="1367454"/>
            <a:ext cx="3149922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스낵 리뷰</a:t>
            </a:r>
            <a:endParaRPr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529689" y="2571750"/>
            <a:ext cx="3149922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중간발표</a:t>
            </a:r>
            <a:endParaRPr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4" name="Google Shape;68;p13">
            <a:extLst>
              <a:ext uri="{FF2B5EF4-FFF2-40B4-BE49-F238E27FC236}">
                <a16:creationId xmlns:a16="http://schemas.microsoft.com/office/drawing/2014/main" id="{D4C7A60A-62AF-4DDB-8486-24CA461AE177}"/>
              </a:ext>
            </a:extLst>
          </p:cNvPr>
          <p:cNvSpPr txBox="1">
            <a:spLocks/>
          </p:cNvSpPr>
          <p:nvPr/>
        </p:nvSpPr>
        <p:spPr>
          <a:xfrm>
            <a:off x="6974205" y="0"/>
            <a:ext cx="3008891" cy="45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김동환</a:t>
            </a:r>
            <a:r>
              <a:rPr lang="en-US" altLang="ko-KR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, </a:t>
            </a:r>
            <a:r>
              <a:rPr lang="ko-KR" altLang="en-US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조규상</a:t>
            </a:r>
            <a:r>
              <a:rPr lang="en-US" altLang="ko-KR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, </a:t>
            </a:r>
            <a:r>
              <a:rPr lang="ko-KR" altLang="en-US" dirty="0" err="1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엄다솔</a:t>
            </a:r>
            <a:endParaRPr lang="ko-KR" altLang="en-US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267505" y="1303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서비스 개요</a:t>
            </a:r>
            <a:endParaRPr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처음 : 종합 리뷰 플랫폼</a:t>
            </a:r>
            <a:endParaRPr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 리뷰를 달 수 있는 모든 것들을 다루는 사이트</a:t>
            </a:r>
            <a:endParaRPr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현재 : 책 리뷰 플랫폼</a:t>
            </a:r>
            <a:endParaRPr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책에 대한 리뷰를 자유롭게 공유할 수 있는 사이트</a:t>
            </a:r>
            <a:endParaRPr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278263" y="9125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화면설계</a:t>
            </a:r>
            <a:endParaRPr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181812" y="1320934"/>
            <a:ext cx="2765783" cy="2885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main page</a:t>
            </a:r>
            <a:endParaRPr lang="en-US" altLang="ko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indent="-304800">
              <a:buSzPts val="1200"/>
              <a:buChar char="-"/>
            </a:pPr>
            <a:r>
              <a:rPr lang="ko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기본적인 포스팅 검색 기능 제공</a:t>
            </a:r>
            <a:endParaRPr lang="en-US" altLang="ko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indent="-304800">
              <a:buSzPts val="1200"/>
              <a:buChar char="-"/>
            </a:pPr>
            <a:endParaRPr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indent="-304800">
              <a:buSzPts val="1200"/>
              <a:buChar char="-"/>
            </a:pPr>
            <a:r>
              <a:rPr lang="ko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책 검색 후, 없다면 해당 책에 대한 리뷰를 작성할 수 있는 Posting을 제공</a:t>
            </a:r>
            <a:endParaRPr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indent="-304800">
              <a:buSzPts val="1200"/>
              <a:buChar char="-"/>
            </a:pPr>
            <a:endParaRPr lang="en-US" altLang="ko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indent="-304800">
              <a:buSzPts val="1200"/>
              <a:buChar char="-"/>
            </a:pPr>
            <a:r>
              <a:rPr lang="ko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회원가입, 로그인</a:t>
            </a:r>
            <a:endParaRPr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7A7F67-9695-4A50-AAAE-715A770D1E2E}"/>
              </a:ext>
            </a:extLst>
          </p:cNvPr>
          <p:cNvGrpSpPr/>
          <p:nvPr/>
        </p:nvGrpSpPr>
        <p:grpSpPr>
          <a:xfrm>
            <a:off x="3238152" y="971311"/>
            <a:ext cx="5884332" cy="4157633"/>
            <a:chOff x="4471800" y="1783675"/>
            <a:chExt cx="4367401" cy="3197948"/>
          </a:xfrm>
        </p:grpSpPr>
        <p:pic>
          <p:nvPicPr>
            <p:cNvPr id="81" name="Google Shape;81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71800" y="1783675"/>
              <a:ext cx="4367401" cy="31979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15"/>
            <p:cNvSpPr/>
            <p:nvPr/>
          </p:nvSpPr>
          <p:spPr>
            <a:xfrm>
              <a:off x="5367800" y="2507050"/>
              <a:ext cx="2694300" cy="1612500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[검색 : 책 title을 통해]</a:t>
              </a:r>
              <a:endParaRPr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  <p:pic>
          <p:nvPicPr>
            <p:cNvPr id="83" name="Google Shape;83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95075" y="1826163"/>
              <a:ext cx="1564050" cy="257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Google Shape;88;p16">
            <a:extLst>
              <a:ext uri="{FF2B5EF4-FFF2-40B4-BE49-F238E27FC236}">
                <a16:creationId xmlns:a16="http://schemas.microsoft.com/office/drawing/2014/main" id="{402BEE31-D48E-4B62-A435-475BDA109B49}"/>
              </a:ext>
            </a:extLst>
          </p:cNvPr>
          <p:cNvSpPr txBox="1">
            <a:spLocks/>
          </p:cNvSpPr>
          <p:nvPr/>
        </p:nvSpPr>
        <p:spPr>
          <a:xfrm>
            <a:off x="3361048" y="958892"/>
            <a:ext cx="2594029" cy="462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&lt;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예시 화면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&gt;</a:t>
            </a:r>
            <a:endParaRPr lang="ko-KR" altLang="en-US" sz="18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170686" y="10233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화면설계</a:t>
            </a:r>
            <a:endParaRPr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170686" y="1189920"/>
            <a:ext cx="3045850" cy="1117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포스팅 작성</a:t>
            </a:r>
            <a:endParaRPr lang="en-US" altLang="ko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05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152400" indent="0">
              <a:buSzPts val="1200"/>
              <a:buNone/>
            </a:pPr>
            <a:r>
              <a:rPr lang="en-US" altLang="ko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- </a:t>
            </a:r>
            <a:r>
              <a:rPr lang="ko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comment를 통해 포스트에 대한 이용자의 생각을 적을 수 있도록.</a:t>
            </a:r>
            <a:endParaRPr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C24DFC2-A483-4112-A5FD-6B489160CD76}"/>
              </a:ext>
            </a:extLst>
          </p:cNvPr>
          <p:cNvGrpSpPr/>
          <p:nvPr/>
        </p:nvGrpSpPr>
        <p:grpSpPr>
          <a:xfrm>
            <a:off x="3722146" y="971311"/>
            <a:ext cx="5301573" cy="4069855"/>
            <a:chOff x="4572000" y="1748800"/>
            <a:chExt cx="4225808" cy="3332274"/>
          </a:xfrm>
        </p:grpSpPr>
        <p:pic>
          <p:nvPicPr>
            <p:cNvPr id="90" name="Google Shape;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72000" y="1748800"/>
              <a:ext cx="4225808" cy="33322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16"/>
            <p:cNvSpPr/>
            <p:nvPr/>
          </p:nvSpPr>
          <p:spPr>
            <a:xfrm>
              <a:off x="4910100" y="2676337"/>
              <a:ext cx="3578400" cy="738600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[책에 대한 기본 정보 제공]</a:t>
              </a:r>
              <a:endParaRPr dirty="0"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</p:grpSp>
      <p:sp>
        <p:nvSpPr>
          <p:cNvPr id="8" name="Google Shape;89;p16">
            <a:extLst>
              <a:ext uri="{FF2B5EF4-FFF2-40B4-BE49-F238E27FC236}">
                <a16:creationId xmlns:a16="http://schemas.microsoft.com/office/drawing/2014/main" id="{CE90A08B-D2DD-4EE8-8813-A5B820C73533}"/>
              </a:ext>
            </a:extLst>
          </p:cNvPr>
          <p:cNvSpPr txBox="1">
            <a:spLocks/>
          </p:cNvSpPr>
          <p:nvPr/>
        </p:nvSpPr>
        <p:spPr>
          <a:xfrm>
            <a:off x="170686" y="2739021"/>
            <a:ext cx="3045850" cy="111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핵심 기능</a:t>
            </a:r>
          </a:p>
          <a:p>
            <a:endParaRPr lang="ko-KR" altLang="en-US" sz="105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438150" indent="-285750">
              <a:lnSpc>
                <a:spcPct val="100000"/>
              </a:lnSpc>
              <a:buSzPts val="1200"/>
              <a:buFontTx/>
              <a:buChar char="-"/>
            </a:pPr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comment</a:t>
            </a:r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를 기반으로 </a:t>
            </a:r>
            <a:r>
              <a:rPr lang="en-US" altLang="ko-KR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wordcloud</a:t>
            </a:r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</a:t>
            </a:r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제공</a:t>
            </a:r>
            <a:endParaRPr lang="en-US" altLang="ko-KR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438150" indent="-285750">
              <a:lnSpc>
                <a:spcPct val="100000"/>
              </a:lnSpc>
              <a:buSzPts val="1200"/>
              <a:buFontTx/>
              <a:buChar char="-"/>
            </a:pPr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단순 </a:t>
            </a:r>
            <a:r>
              <a:rPr lang="ko-KR" altLang="en-US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별점이</a:t>
            </a:r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아닌 </a:t>
            </a:r>
            <a:r>
              <a:rPr lang="en-US" altLang="ko-KR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rader</a:t>
            </a:r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char</a:t>
            </a:r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를 통한 평가</a:t>
            </a:r>
          </a:p>
          <a:p>
            <a:pPr marL="438150" indent="-285750">
              <a:lnSpc>
                <a:spcPct val="100000"/>
              </a:lnSpc>
              <a:buSzPts val="1200"/>
              <a:buFontTx/>
              <a:buChar char="-"/>
            </a:pPr>
            <a:endParaRPr lang="en-US" altLang="ko-KR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438150" indent="-285750">
              <a:lnSpc>
                <a:spcPct val="100000"/>
              </a:lnSpc>
              <a:buSzPts val="1200"/>
              <a:buFontTx/>
              <a:buChar char="-"/>
            </a:pPr>
            <a:endParaRPr lang="ko-KR" altLang="en-US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indent="0">
              <a:spcBef>
                <a:spcPts val="1600"/>
              </a:spcBef>
              <a:buFont typeface="Roboto"/>
              <a:buNone/>
            </a:pPr>
            <a:endParaRPr lang="ko-KR" altLang="en-US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10" name="Google Shape;88;p16">
            <a:extLst>
              <a:ext uri="{FF2B5EF4-FFF2-40B4-BE49-F238E27FC236}">
                <a16:creationId xmlns:a16="http://schemas.microsoft.com/office/drawing/2014/main" id="{334AF546-8990-4325-A19D-ADEFEA697811}"/>
              </a:ext>
            </a:extLst>
          </p:cNvPr>
          <p:cNvSpPr txBox="1">
            <a:spLocks/>
          </p:cNvSpPr>
          <p:nvPr/>
        </p:nvSpPr>
        <p:spPr>
          <a:xfrm>
            <a:off x="3796964" y="953023"/>
            <a:ext cx="2594029" cy="462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&lt;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예시 화면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&gt;</a:t>
            </a:r>
            <a:endParaRPr lang="ko-KR" altLang="en-US" sz="18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170686" y="10233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화면설계</a:t>
            </a:r>
            <a:endParaRPr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170686" y="1189920"/>
            <a:ext cx="3045850" cy="1117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포스팅 작성</a:t>
            </a:r>
            <a:endParaRPr lang="en-US" altLang="ko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05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152400" indent="0">
              <a:buSzPts val="1200"/>
              <a:buNone/>
            </a:pPr>
            <a:r>
              <a:rPr lang="en-US" altLang="ko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- </a:t>
            </a:r>
            <a:r>
              <a:rPr lang="ko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comment를 통해 포스트에 대한 이용자의 생각을 적을 수 있도록.</a:t>
            </a:r>
            <a:endParaRPr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8" name="Google Shape;89;p16">
            <a:extLst>
              <a:ext uri="{FF2B5EF4-FFF2-40B4-BE49-F238E27FC236}">
                <a16:creationId xmlns:a16="http://schemas.microsoft.com/office/drawing/2014/main" id="{CE90A08B-D2DD-4EE8-8813-A5B820C73533}"/>
              </a:ext>
            </a:extLst>
          </p:cNvPr>
          <p:cNvSpPr txBox="1">
            <a:spLocks/>
          </p:cNvSpPr>
          <p:nvPr/>
        </p:nvSpPr>
        <p:spPr>
          <a:xfrm>
            <a:off x="170686" y="2739021"/>
            <a:ext cx="3045850" cy="111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핵심 기능</a:t>
            </a:r>
          </a:p>
          <a:p>
            <a:endParaRPr lang="ko-KR" altLang="en-US" sz="105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438150" indent="-285750">
              <a:lnSpc>
                <a:spcPct val="100000"/>
              </a:lnSpc>
              <a:buSzPts val="1200"/>
              <a:buFontTx/>
              <a:buChar char="-"/>
            </a:pPr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comment</a:t>
            </a:r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를 기반으로 </a:t>
            </a:r>
            <a:r>
              <a:rPr lang="en-US" altLang="ko-KR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wordcloud</a:t>
            </a:r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</a:t>
            </a:r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제공</a:t>
            </a:r>
            <a:endParaRPr lang="en-US" altLang="ko-KR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438150" indent="-285750">
              <a:lnSpc>
                <a:spcPct val="100000"/>
              </a:lnSpc>
              <a:buSzPts val="1200"/>
              <a:buFontTx/>
              <a:buChar char="-"/>
            </a:pPr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단순 </a:t>
            </a:r>
            <a:r>
              <a:rPr lang="ko-KR" altLang="en-US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별점이</a:t>
            </a:r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아닌 </a:t>
            </a:r>
            <a:r>
              <a:rPr lang="en-US" altLang="ko-KR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rader</a:t>
            </a:r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char</a:t>
            </a:r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를 통한 평가</a:t>
            </a:r>
          </a:p>
          <a:p>
            <a:pPr marL="438150" indent="-285750">
              <a:lnSpc>
                <a:spcPct val="100000"/>
              </a:lnSpc>
              <a:buSzPts val="1200"/>
              <a:buFontTx/>
              <a:buChar char="-"/>
            </a:pPr>
            <a:endParaRPr lang="en-US" altLang="ko-KR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438150" indent="-285750">
              <a:lnSpc>
                <a:spcPct val="100000"/>
              </a:lnSpc>
              <a:buSzPts val="1200"/>
              <a:buFontTx/>
              <a:buChar char="-"/>
            </a:pPr>
            <a:endParaRPr lang="ko-KR" altLang="en-US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indent="0">
              <a:spcBef>
                <a:spcPts val="1600"/>
              </a:spcBef>
              <a:buFont typeface="Roboto"/>
              <a:buNone/>
            </a:pPr>
            <a:endParaRPr lang="ko-KR" altLang="en-US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10" name="Google Shape;88;p16">
            <a:extLst>
              <a:ext uri="{FF2B5EF4-FFF2-40B4-BE49-F238E27FC236}">
                <a16:creationId xmlns:a16="http://schemas.microsoft.com/office/drawing/2014/main" id="{334AF546-8990-4325-A19D-ADEFEA697811}"/>
              </a:ext>
            </a:extLst>
          </p:cNvPr>
          <p:cNvSpPr txBox="1">
            <a:spLocks/>
          </p:cNvSpPr>
          <p:nvPr/>
        </p:nvSpPr>
        <p:spPr>
          <a:xfrm>
            <a:off x="3796964" y="953023"/>
            <a:ext cx="2594029" cy="462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&lt;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예시 화면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&gt;</a:t>
            </a:r>
            <a:endParaRPr lang="ko-KR" altLang="en-US" sz="18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pic>
        <p:nvPicPr>
          <p:cNvPr id="9" name="Google Shape;98;p17">
            <a:extLst>
              <a:ext uri="{FF2B5EF4-FFF2-40B4-BE49-F238E27FC236}">
                <a16:creationId xmlns:a16="http://schemas.microsoft.com/office/drawing/2014/main" id="{E0FE9611-A799-4843-AF75-8C3464B3339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9153" t="22137" r="25046" b="14810"/>
          <a:stretch/>
        </p:blipFill>
        <p:spPr>
          <a:xfrm>
            <a:off x="3905975" y="953023"/>
            <a:ext cx="5238025" cy="42010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91;p16">
            <a:extLst>
              <a:ext uri="{FF2B5EF4-FFF2-40B4-BE49-F238E27FC236}">
                <a16:creationId xmlns:a16="http://schemas.microsoft.com/office/drawing/2014/main" id="{920D8E5D-D5E8-48A0-80FF-478EB04021DF}"/>
              </a:ext>
            </a:extLst>
          </p:cNvPr>
          <p:cNvSpPr/>
          <p:nvPr/>
        </p:nvSpPr>
        <p:spPr>
          <a:xfrm>
            <a:off x="4361469" y="1670337"/>
            <a:ext cx="4489354" cy="902085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[책에 대한 기본 정보 제공]</a:t>
            </a:r>
            <a:endParaRPr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604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8;p17">
            <a:extLst>
              <a:ext uri="{FF2B5EF4-FFF2-40B4-BE49-F238E27FC236}">
                <a16:creationId xmlns:a16="http://schemas.microsoft.com/office/drawing/2014/main" id="{2C400D3C-98E7-4299-90DF-6A22005C55B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9153" t="22137" r="25046" b="14810"/>
          <a:stretch/>
        </p:blipFill>
        <p:spPr>
          <a:xfrm>
            <a:off x="2409713" y="0"/>
            <a:ext cx="6734286" cy="529276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주요 기능</a:t>
            </a:r>
            <a:endParaRPr sz="320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-128931" y="1465800"/>
            <a:ext cx="2592431" cy="3482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사용자 comment를 </a:t>
            </a:r>
            <a:r>
              <a:rPr lang="ko-KR" altLang="en-US" sz="1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이용</a:t>
            </a:r>
            <a:r>
              <a:rPr lang="en-US" altLang="ko-KR" sz="1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</a:t>
            </a:r>
            <a:r>
              <a:rPr lang="ko" sz="1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WordCloud</a:t>
            </a:r>
            <a:r>
              <a:rPr lang="ko-KR" altLang="en-US" sz="1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로 시각화</a:t>
            </a:r>
            <a:endParaRPr lang="en-US" altLang="ko-KR" sz="16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US" altLang="ko-KR" sz="16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sz="16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ko" sz="1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Raider Chart를 통한</a:t>
            </a:r>
            <a:r>
              <a:rPr lang="en-US" altLang="ko" sz="1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</a:t>
            </a:r>
            <a:r>
              <a:rPr lang="ko-KR" altLang="en-US" sz="1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세부 평가 지표</a:t>
            </a:r>
            <a:r>
              <a:rPr lang="ko" sz="1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지원</a:t>
            </a:r>
            <a:endParaRPr sz="16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4078" y="2174387"/>
            <a:ext cx="2323476" cy="11497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4B9EAEB-3368-4F64-8469-3FB194D2F6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133"/>
          <a:stretch/>
        </p:blipFill>
        <p:spPr>
          <a:xfrm>
            <a:off x="5992254" y="2065614"/>
            <a:ext cx="2517045" cy="13553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Google Shape;91;p16">
            <a:extLst>
              <a:ext uri="{FF2B5EF4-FFF2-40B4-BE49-F238E27FC236}">
                <a16:creationId xmlns:a16="http://schemas.microsoft.com/office/drawing/2014/main" id="{6CB9BB62-7FA7-48E9-B1FD-40DB5F0380F9}"/>
              </a:ext>
            </a:extLst>
          </p:cNvPr>
          <p:cNvSpPr/>
          <p:nvPr/>
        </p:nvSpPr>
        <p:spPr>
          <a:xfrm>
            <a:off x="2973036" y="942397"/>
            <a:ext cx="4489354" cy="902085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[책에 대한 기본 정보 제공]</a:t>
            </a:r>
            <a:endParaRPr sz="18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64323" y="1303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개발환경</a:t>
            </a:r>
            <a:endParaRPr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450385" y="1216649"/>
            <a:ext cx="7510274" cy="3699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개발언어</a:t>
            </a:r>
          </a:p>
          <a:p>
            <a:pPr fontAlgn="base"/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Java : 1.8</a:t>
            </a:r>
          </a:p>
          <a:p>
            <a:pPr fontAlgn="base"/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R</a:t>
            </a:r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</a:t>
            </a:r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:</a:t>
            </a:r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</a:t>
            </a:r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3.6.1</a:t>
            </a:r>
          </a:p>
          <a:p>
            <a:pPr fontAlgn="base"/>
            <a:r>
              <a:rPr lang="en-US" altLang="ko-KR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Javascript</a:t>
            </a:r>
            <a:endParaRPr lang="en-US" altLang="ko-KR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fontAlgn="base"/>
            <a:r>
              <a:rPr lang="en-US" altLang="ko-KR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SpringBoot</a:t>
            </a:r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: 2.1.3 Release</a:t>
            </a:r>
          </a:p>
          <a:p>
            <a:pPr fontAlgn="base"/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Security, </a:t>
            </a:r>
            <a:r>
              <a:rPr lang="en-US" altLang="ko-KR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Jdbc</a:t>
            </a:r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 Web, </a:t>
            </a:r>
            <a:r>
              <a:rPr lang="en-US" altLang="ko-KR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Jwt</a:t>
            </a:r>
            <a:endParaRPr lang="en-US" altLang="ko-KR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fontAlgn="base"/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Build Tool :  Maven</a:t>
            </a:r>
          </a:p>
          <a:p>
            <a:pPr fontAlgn="base"/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IDE : STS4, </a:t>
            </a:r>
            <a:r>
              <a:rPr lang="en-US" altLang="ko-KR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VSCode</a:t>
            </a:r>
            <a:endParaRPr lang="en-US" altLang="ko-KR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감사합니다.</a:t>
            </a:r>
            <a:endParaRPr sz="300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</a:t>
            </a:r>
            <a:endParaRPr sz="140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pic>
        <p:nvPicPr>
          <p:cNvPr id="113" name="Google Shape;113;p19" descr="아래에서 바라본 금문교의 흑백사진"/>
          <p:cNvPicPr preferRelativeResize="0"/>
          <p:nvPr/>
        </p:nvPicPr>
        <p:blipFill rotWithShape="1">
          <a:blip r:embed="rId3">
            <a:alphaModFix/>
          </a:blip>
          <a:srcRect l="19071" t="9" r="4853"/>
          <a:stretch/>
        </p:blipFill>
        <p:spPr>
          <a:xfrm>
            <a:off x="2592592" y="-4"/>
            <a:ext cx="6551407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214</Words>
  <Application>Microsoft Office PowerPoint</Application>
  <PresentationFormat>화면 슬라이드 쇼(16:9)</PresentationFormat>
  <Paragraphs>59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서울남산 장체BL</vt:lpstr>
      <vt:lpstr>Roboto</vt:lpstr>
      <vt:lpstr>서울남산 장체B</vt:lpstr>
      <vt:lpstr>Arial</vt:lpstr>
      <vt:lpstr>Material</vt:lpstr>
      <vt:lpstr>스낵 리뷰</vt:lpstr>
      <vt:lpstr>서비스 개요</vt:lpstr>
      <vt:lpstr>화면설계</vt:lpstr>
      <vt:lpstr>화면설계</vt:lpstr>
      <vt:lpstr>화면설계</vt:lpstr>
      <vt:lpstr>주요 기능</vt:lpstr>
      <vt:lpstr>개발환경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리뷰 위키</dc:title>
  <cp:lastModifiedBy>조규상</cp:lastModifiedBy>
  <cp:revision>6</cp:revision>
  <dcterms:modified xsi:type="dcterms:W3CDTF">2019-10-17T07:30:44Z</dcterms:modified>
</cp:coreProperties>
</file>