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266" r:id="rId3"/>
    <p:sldId id="383" r:id="rId4"/>
    <p:sldId id="504" r:id="rId5"/>
    <p:sldId id="428" r:id="rId6"/>
    <p:sldId id="429" r:id="rId7"/>
    <p:sldId id="486" r:id="rId8"/>
    <p:sldId id="431" r:id="rId9"/>
    <p:sldId id="432" r:id="rId10"/>
    <p:sldId id="433" r:id="rId11"/>
    <p:sldId id="487" r:id="rId12"/>
    <p:sldId id="434" r:id="rId13"/>
    <p:sldId id="488" r:id="rId14"/>
    <p:sldId id="435" r:id="rId15"/>
    <p:sldId id="489" r:id="rId16"/>
    <p:sldId id="438" r:id="rId17"/>
    <p:sldId id="437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90" r:id="rId28"/>
    <p:sldId id="491" r:id="rId29"/>
    <p:sldId id="494" r:id="rId30"/>
    <p:sldId id="449" r:id="rId31"/>
    <p:sldId id="508" r:id="rId32"/>
    <p:sldId id="492" r:id="rId33"/>
    <p:sldId id="493" r:id="rId34"/>
    <p:sldId id="495" r:id="rId35"/>
    <p:sldId id="451" r:id="rId36"/>
    <p:sldId id="453" r:id="rId37"/>
    <p:sldId id="452" r:id="rId38"/>
    <p:sldId id="496" r:id="rId39"/>
    <p:sldId id="509" r:id="rId40"/>
    <p:sldId id="454" r:id="rId41"/>
    <p:sldId id="455" r:id="rId42"/>
    <p:sldId id="497" r:id="rId43"/>
    <p:sldId id="456" r:id="rId44"/>
    <p:sldId id="457" r:id="rId45"/>
    <p:sldId id="498" r:id="rId46"/>
    <p:sldId id="458" r:id="rId47"/>
    <p:sldId id="459" r:id="rId48"/>
    <p:sldId id="460" r:id="rId49"/>
    <p:sldId id="499" r:id="rId50"/>
    <p:sldId id="461" r:id="rId51"/>
    <p:sldId id="462" r:id="rId52"/>
    <p:sldId id="463" r:id="rId53"/>
    <p:sldId id="500" r:id="rId54"/>
    <p:sldId id="505" r:id="rId55"/>
    <p:sldId id="506" r:id="rId56"/>
    <p:sldId id="507" r:id="rId5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>
        <p:scale>
          <a:sx n="111" d="100"/>
          <a:sy n="111" d="100"/>
        </p:scale>
        <p:origin x="-96" y="-7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72E7F-A2FE-4F50-A94D-8786A43CAC6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1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sp>
        <p:nvSpPr>
          <p:cNvPr id="24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8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81757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78153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805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94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5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04. </a:t>
            </a:r>
            <a:r>
              <a:rPr lang="ko-KR" altLang="en-US" sz="2800" dirty="0" err="1" smtClean="0"/>
              <a:t>셸</a:t>
            </a:r>
            <a:r>
              <a:rPr lang="ko-KR" altLang="en-US" sz="2800" dirty="0" smtClean="0"/>
              <a:t> 사용하기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바꾸기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바꿀 수 있는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종류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/shells </a:t>
            </a:r>
            <a:r>
              <a:rPr lang="ko-KR" altLang="en-US" dirty="0" smtClean="0"/>
              <a:t>파일에 지정</a:t>
            </a: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25" y="1595550"/>
            <a:ext cx="7472795" cy="25371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4777557"/>
            <a:ext cx="7481455" cy="185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바꾸기 예</a:t>
            </a:r>
            <a:endParaRPr lang="en-US" altLang="ko-KR" dirty="0" smtClean="0"/>
          </a:p>
          <a:p>
            <a:pPr lvl="1"/>
            <a:r>
              <a:rPr lang="ko-KR" altLang="en-US" dirty="0"/>
              <a:t>바꾸려는 </a:t>
            </a:r>
            <a:r>
              <a:rPr lang="ko-KR" altLang="en-US" dirty="0" err="1"/>
              <a:t>셸은</a:t>
            </a:r>
            <a:r>
              <a:rPr lang="ko-KR" altLang="en-US" dirty="0"/>
              <a:t> 절대 경로로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로그인 </a:t>
            </a:r>
            <a:r>
              <a:rPr lang="ko-KR" altLang="en-US" dirty="0" err="1"/>
              <a:t>셸과</a:t>
            </a:r>
            <a:r>
              <a:rPr lang="ko-KR" altLang="en-US" dirty="0"/>
              <a:t> 서브 </a:t>
            </a:r>
            <a:r>
              <a:rPr lang="ko-KR" altLang="en-US" dirty="0" err="1"/>
              <a:t>셸</a:t>
            </a:r>
            <a:endParaRPr lang="en-US" altLang="ko-KR" dirty="0"/>
          </a:p>
          <a:p>
            <a:pPr lvl="1"/>
            <a:r>
              <a:rPr lang="ko-KR" altLang="en-US" dirty="0" smtClean="0"/>
              <a:t>프롬프트에서 </a:t>
            </a:r>
            <a:r>
              <a:rPr lang="ko-KR" altLang="en-US" dirty="0"/>
              <a:t>다른 </a:t>
            </a:r>
            <a:r>
              <a:rPr lang="ko-KR" altLang="en-US" dirty="0" err="1"/>
              <a:t>셸을</a:t>
            </a:r>
            <a:r>
              <a:rPr lang="ko-KR" altLang="en-US" dirty="0"/>
              <a:t> 실행할 수 있는데 </a:t>
            </a:r>
            <a:r>
              <a:rPr lang="ko-KR" altLang="en-US" dirty="0" smtClean="0"/>
              <a:t>이를 </a:t>
            </a:r>
            <a:r>
              <a:rPr lang="ko-KR" altLang="en-US" dirty="0"/>
              <a:t>서브 </a:t>
            </a:r>
            <a:r>
              <a:rPr lang="ko-KR" altLang="en-US" dirty="0" err="1" smtClean="0"/>
              <a:t>셸이라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셸은</a:t>
            </a:r>
            <a:r>
              <a:rPr lang="ko-KR" altLang="en-US" dirty="0"/>
              <a:t> 또 다른 서브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종료하는 </a:t>
            </a:r>
            <a:r>
              <a:rPr lang="ko-KR" altLang="en-US" dirty="0"/>
              <a:t>명령은 </a:t>
            </a:r>
            <a:r>
              <a:rPr lang="en-US" altLang="ko-KR" dirty="0"/>
              <a:t>^d( +d), exit </a:t>
            </a:r>
            <a:r>
              <a:rPr lang="ko-KR" altLang="en-US" dirty="0"/>
              <a:t>등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서브 </a:t>
            </a:r>
            <a:r>
              <a:rPr lang="ko-KR" altLang="en-US" dirty="0" err="1"/>
              <a:t>셸이</a:t>
            </a:r>
            <a:r>
              <a:rPr lang="ko-KR" altLang="en-US" dirty="0"/>
              <a:t> 종료되면 서브 </a:t>
            </a:r>
            <a:r>
              <a:rPr lang="ko-KR" altLang="en-US" dirty="0" err="1"/>
              <a:t>셸을</a:t>
            </a:r>
            <a:r>
              <a:rPr lang="ko-KR" altLang="en-US" dirty="0"/>
              <a:t> 실행했던 </a:t>
            </a:r>
            <a:r>
              <a:rPr lang="ko-KR" altLang="en-US" dirty="0" smtClean="0"/>
              <a:t>이전 </a:t>
            </a:r>
            <a:r>
              <a:rPr lang="ko-KR" altLang="en-US" dirty="0" err="1"/>
              <a:t>셸</a:t>
            </a:r>
            <a:r>
              <a:rPr lang="ko-KR" altLang="en-US" dirty="0"/>
              <a:t> 환경으로 </a:t>
            </a:r>
            <a:r>
              <a:rPr lang="ko-KR" altLang="en-US" dirty="0" smtClean="0"/>
              <a:t>복</a:t>
            </a:r>
            <a:r>
              <a:rPr lang="ko-KR" altLang="en-US" dirty="0"/>
              <a:t>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/>
              <a:t>셸에서</a:t>
            </a:r>
            <a:r>
              <a:rPr lang="ko-KR" altLang="en-US" dirty="0"/>
              <a:t> </a:t>
            </a:r>
            <a:r>
              <a:rPr lang="ko-KR" altLang="en-US" dirty="0" err="1" smtClean="0"/>
              <a:t>로그아웃하면</a:t>
            </a:r>
            <a:r>
              <a:rPr lang="ko-KR" altLang="en-US" dirty="0" smtClean="0"/>
              <a:t> 접속 </a:t>
            </a:r>
            <a:r>
              <a:rPr lang="ko-KR" altLang="en-US" dirty="0"/>
              <a:t>해제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0536"/>
            <a:ext cx="7446818" cy="1619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6" y="4021101"/>
            <a:ext cx="2606386" cy="243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내장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자체적으로 내장 명령을 가지고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내장 명령은 별도의 실행 파일이 없고 </a:t>
            </a:r>
            <a:r>
              <a:rPr lang="ko-KR" altLang="en-US" dirty="0" err="1"/>
              <a:t>셸</a:t>
            </a:r>
            <a:r>
              <a:rPr lang="ko-KR" altLang="en-US" dirty="0"/>
              <a:t> 안에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셸</a:t>
            </a:r>
            <a:r>
              <a:rPr lang="ko-KR" altLang="en-US" dirty="0" smtClean="0"/>
              <a:t> 명령 예</a:t>
            </a:r>
            <a:r>
              <a:rPr lang="en-US" altLang="ko-KR" dirty="0" smtClean="0"/>
              <a:t>: cd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일반 명령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 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2"/>
            <a:r>
              <a:rPr lang="ko-KR" altLang="en-US" dirty="0"/>
              <a:t>실행 파일은 바이너리 파일이므로 </a:t>
            </a:r>
            <a:r>
              <a:rPr lang="en-US" altLang="ko-KR" dirty="0"/>
              <a:t>cat </a:t>
            </a:r>
            <a:r>
              <a:rPr lang="ko-KR" altLang="en-US" dirty="0"/>
              <a:t>명령으로 파일의 </a:t>
            </a:r>
            <a:r>
              <a:rPr lang="ko-KR" altLang="en-US" dirty="0" smtClean="0"/>
              <a:t>내용을 확인할 </a:t>
            </a:r>
            <a:r>
              <a:rPr lang="ko-KR" altLang="en-US" dirty="0"/>
              <a:t>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59" y="3068960"/>
            <a:ext cx="7490114" cy="246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출력 명령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echo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21" y="1886199"/>
            <a:ext cx="7472795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" y="4188824"/>
            <a:ext cx="7446818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출력 명령</a:t>
            </a:r>
            <a:endParaRPr lang="en-US" altLang="ko-KR" dirty="0"/>
          </a:p>
          <a:p>
            <a:pPr lvl="1"/>
            <a:r>
              <a:rPr lang="en-US" altLang="ko-KR" dirty="0" err="1" smtClean="0"/>
              <a:t>printf</a:t>
            </a:r>
            <a:endParaRPr lang="en-US" altLang="ko-KR" dirty="0" smtClean="0"/>
          </a:p>
          <a:p>
            <a:pPr lvl="2"/>
            <a:r>
              <a:rPr lang="en-US" altLang="ko-KR" dirty="0"/>
              <a:t>% </a:t>
            </a:r>
            <a:r>
              <a:rPr lang="ko-KR" altLang="en-US" dirty="0" err="1"/>
              <a:t>지시자와</a:t>
            </a:r>
            <a:r>
              <a:rPr lang="ko-KR" altLang="en-US" dirty="0"/>
              <a:t> </a:t>
            </a:r>
            <a:r>
              <a:rPr lang="en-US" altLang="ko-KR" dirty="0"/>
              <a:t>\ </a:t>
            </a:r>
            <a:r>
              <a:rPr lang="ko-KR" altLang="en-US" dirty="0"/>
              <a:t>문자를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출력 형식을 </a:t>
            </a:r>
            <a:r>
              <a:rPr lang="ko-KR" altLang="en-US" dirty="0" smtClean="0"/>
              <a:t>지정 가</a:t>
            </a:r>
            <a:r>
              <a:rPr lang="ko-KR" altLang="en-US" dirty="0"/>
              <a:t>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45" y="2060848"/>
            <a:ext cx="7472795" cy="2277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3" y="4428469"/>
            <a:ext cx="7429500" cy="1376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더욱 편리하게 명령을 입력하고 실행할 수 있도록 다양한 </a:t>
            </a:r>
            <a:r>
              <a:rPr lang="ko-KR" altLang="en-US" dirty="0" smtClean="0"/>
              <a:t>특수문자를 제공</a:t>
            </a:r>
            <a:endParaRPr lang="en-US" altLang="ko-KR" dirty="0" smtClean="0"/>
          </a:p>
          <a:p>
            <a:pPr lvl="1"/>
            <a:r>
              <a:rPr lang="ko-KR" altLang="en-US" dirty="0"/>
              <a:t>주요 </a:t>
            </a:r>
            <a:r>
              <a:rPr lang="ko-KR" altLang="en-US" dirty="0" smtClean="0"/>
              <a:t>특수문자는 </a:t>
            </a:r>
            <a:r>
              <a:rPr lang="ko-KR" altLang="en-US" dirty="0"/>
              <a:t>*</a:t>
            </a:r>
            <a:r>
              <a:rPr lang="en-US" altLang="ko-KR" dirty="0"/>
              <a:t>, ?, |, ;, [ ], ~, ‘ ’, “ ”, ` ``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명령을 </a:t>
            </a:r>
            <a:r>
              <a:rPr lang="ko-KR" altLang="en-US" dirty="0"/>
              <a:t>입력하면 </a:t>
            </a:r>
            <a:r>
              <a:rPr lang="ko-KR" altLang="en-US" dirty="0" smtClean="0"/>
              <a:t>셸은 </a:t>
            </a:r>
            <a:r>
              <a:rPr lang="ko-KR" altLang="en-US" dirty="0"/>
              <a:t>먼저 </a:t>
            </a:r>
            <a:r>
              <a:rPr lang="ko-KR" altLang="en-US" dirty="0" smtClean="0"/>
              <a:t>특수문자가 </a:t>
            </a:r>
            <a:r>
              <a:rPr lang="ko-KR" altLang="en-US" dirty="0"/>
              <a:t>있는지 확인하고 이를 </a:t>
            </a:r>
            <a:r>
              <a:rPr lang="ko-KR" altLang="en-US" dirty="0" smtClean="0"/>
              <a:t>적절한 </a:t>
            </a:r>
            <a:r>
              <a:rPr lang="ko-KR" altLang="en-US" dirty="0"/>
              <a:t>형태로 </a:t>
            </a:r>
            <a:r>
              <a:rPr lang="ko-KR" altLang="en-US" dirty="0" smtClean="0"/>
              <a:t>변경한 </a:t>
            </a:r>
            <a:r>
              <a:rPr lang="ko-KR" altLang="en-US" dirty="0"/>
              <a:t>후 명령을 실행</a:t>
            </a:r>
            <a:endParaRPr lang="ko-KR" altLang="en-US" dirty="0" smtClean="0"/>
          </a:p>
          <a:p>
            <a:r>
              <a:rPr lang="ko-KR" altLang="en-US" dirty="0" smtClean="0"/>
              <a:t>특수문자 *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 임의의 문자열을 나타내는 </a:t>
            </a:r>
            <a:r>
              <a:rPr lang="ko-KR" altLang="en-US" dirty="0" err="1" smtClean="0"/>
              <a:t>특수문자로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개 이상의 문자로 대체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3068960"/>
            <a:ext cx="7429500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?</a:t>
            </a:r>
            <a:r>
              <a:rPr lang="ko-KR" altLang="en-US" dirty="0"/>
              <a:t>와 </a:t>
            </a:r>
            <a:r>
              <a:rPr lang="en-US" altLang="ko-KR" dirty="0"/>
              <a:t>[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문자를 나타내는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?</a:t>
            </a:r>
            <a:r>
              <a:rPr lang="ko-KR" altLang="en-US" dirty="0"/>
              <a:t>는 길이가 </a:t>
            </a:r>
            <a:r>
              <a:rPr lang="en-US" altLang="ko-KR" dirty="0"/>
              <a:t>1</a:t>
            </a:r>
            <a:r>
              <a:rPr lang="ko-KR" altLang="en-US" dirty="0"/>
              <a:t>인 임의의 </a:t>
            </a:r>
            <a:r>
              <a:rPr lang="ko-KR" altLang="en-US" dirty="0" smtClean="0"/>
              <a:t>한 </a:t>
            </a:r>
            <a:r>
              <a:rPr lang="ko-KR" altLang="en-US" dirty="0"/>
              <a:t>문자를</a:t>
            </a:r>
            <a:r>
              <a:rPr lang="en-US" altLang="ko-KR" dirty="0"/>
              <a:t>, [ ]</a:t>
            </a:r>
            <a:r>
              <a:rPr lang="ko-KR" altLang="en-US" dirty="0"/>
              <a:t>는 괄호 안에 포함된 문자 중 하나를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2168422"/>
            <a:ext cx="7429500" cy="3169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~</a:t>
            </a:r>
            <a:r>
              <a:rPr lang="ko-KR" altLang="en-US" dirty="0"/>
              <a:t>와 </a:t>
            </a:r>
            <a:r>
              <a:rPr lang="en-US" altLang="ko-KR" dirty="0" smtClean="0"/>
              <a:t>–</a:t>
            </a:r>
          </a:p>
          <a:p>
            <a:pPr lvl="1"/>
            <a:r>
              <a:rPr lang="en-US" altLang="ko-KR" dirty="0"/>
              <a:t>~(</a:t>
            </a:r>
            <a:r>
              <a:rPr lang="ko-KR" altLang="en-US" dirty="0"/>
              <a:t>물결표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-(</a:t>
            </a:r>
            <a:r>
              <a:rPr lang="ko-KR" altLang="en-US" dirty="0"/>
              <a:t>붙임표</a:t>
            </a:r>
            <a:r>
              <a:rPr lang="en-US" altLang="ko-KR" dirty="0"/>
              <a:t>)</a:t>
            </a:r>
            <a:r>
              <a:rPr lang="ko-KR" altLang="en-US" dirty="0"/>
              <a:t>는 디렉터리를 나타내는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  <a:p>
            <a:pPr lvl="1"/>
            <a:r>
              <a:rPr lang="en-US" altLang="ko-KR" dirty="0"/>
              <a:t>~</a:t>
            </a:r>
            <a:r>
              <a:rPr lang="ko-KR" altLang="en-US" dirty="0"/>
              <a:t>만 사용하면 현재 작업 </a:t>
            </a:r>
            <a:r>
              <a:rPr lang="ko-KR" altLang="en-US" dirty="0" smtClean="0"/>
              <a:t>중인 </a:t>
            </a:r>
            <a:r>
              <a:rPr lang="ko-KR" altLang="en-US" dirty="0"/>
              <a:t>사용자의 홈 디렉터리를 </a:t>
            </a:r>
            <a:r>
              <a:rPr lang="ko-KR" altLang="en-US" dirty="0" smtClean="0"/>
              <a:t>표시하고</a:t>
            </a:r>
            <a:r>
              <a:rPr lang="en-US" altLang="ko-KR" dirty="0" smtClean="0"/>
              <a:t> </a:t>
            </a:r>
            <a:r>
              <a:rPr lang="ko-KR" altLang="en-US" dirty="0"/>
              <a:t>다른 사용자의 로그인 </a:t>
            </a:r>
            <a:r>
              <a:rPr lang="en-US" altLang="ko-KR" dirty="0"/>
              <a:t>ID</a:t>
            </a:r>
            <a:r>
              <a:rPr lang="ko-KR" altLang="en-US" dirty="0"/>
              <a:t>와 함께 사용하면</a:t>
            </a:r>
            <a:r>
              <a:rPr lang="en-US" altLang="ko-KR" dirty="0"/>
              <a:t>(~</a:t>
            </a:r>
            <a:r>
              <a:rPr lang="ko-KR" altLang="en-US" dirty="0"/>
              <a:t>로그인 </a:t>
            </a:r>
            <a:r>
              <a:rPr lang="en-US" altLang="ko-KR" dirty="0" smtClean="0"/>
              <a:t>ID</a:t>
            </a:r>
            <a:r>
              <a:rPr lang="en-US" altLang="ko-KR" dirty="0"/>
              <a:t>) </a:t>
            </a:r>
            <a:r>
              <a:rPr lang="ko-KR" altLang="en-US" dirty="0"/>
              <a:t>해당 사용자의 홈 </a:t>
            </a:r>
            <a:r>
              <a:rPr lang="ko-KR" altLang="en-US" dirty="0" smtClean="0"/>
              <a:t>디렉터리 표시</a:t>
            </a:r>
            <a:endParaRPr lang="en-US" altLang="ko-KR" dirty="0" smtClean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는 </a:t>
            </a:r>
            <a:r>
              <a:rPr lang="en-US" altLang="ko-KR" dirty="0"/>
              <a:t>cd </a:t>
            </a:r>
            <a:r>
              <a:rPr lang="ko-KR" altLang="en-US" dirty="0"/>
              <a:t>명령으로 디렉터리를 이전하기 직전의 </a:t>
            </a:r>
            <a:r>
              <a:rPr lang="ko-KR" altLang="en-US" dirty="0" smtClean="0"/>
              <a:t>작업 디렉터리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24" y="2780928"/>
            <a:ext cx="7351568" cy="1627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/>
              <a:t>;</a:t>
            </a:r>
            <a:r>
              <a:rPr lang="ko-KR" altLang="en-US" dirty="0"/>
              <a:t>과 </a:t>
            </a:r>
            <a:r>
              <a:rPr lang="en-US" altLang="ko-KR" dirty="0" smtClean="0"/>
              <a:t>|</a:t>
            </a:r>
          </a:p>
          <a:p>
            <a:pPr lvl="1"/>
            <a:r>
              <a:rPr lang="en-US" altLang="ko-KR" dirty="0"/>
              <a:t>;(</a:t>
            </a:r>
            <a:r>
              <a:rPr lang="ko-KR" altLang="en-US" dirty="0"/>
              <a:t>쌍반점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|(</a:t>
            </a:r>
            <a:r>
              <a:rPr lang="ko-KR" altLang="en-US" dirty="0"/>
              <a:t>파이프</a:t>
            </a:r>
            <a:r>
              <a:rPr lang="en-US" altLang="ko-KR" dirty="0"/>
              <a:t>)</a:t>
            </a:r>
            <a:r>
              <a:rPr lang="ko-KR" altLang="en-US" dirty="0"/>
              <a:t>는 명령과 명령을 연결</a:t>
            </a:r>
            <a:endParaRPr lang="en-US" altLang="ko-KR" dirty="0" smtClean="0"/>
          </a:p>
          <a:p>
            <a:pPr lvl="1"/>
            <a:r>
              <a:rPr lang="en-US" altLang="ko-KR" dirty="0"/>
              <a:t>;</a:t>
            </a:r>
            <a:r>
              <a:rPr lang="ko-KR" altLang="en-US" dirty="0"/>
              <a:t>은 연결된 명령을 왼쪽부터 차례로 실행</a:t>
            </a:r>
          </a:p>
          <a:p>
            <a:pPr lvl="1"/>
            <a:r>
              <a:rPr lang="en-US" altLang="ko-KR" dirty="0" smtClean="0"/>
              <a:t>|</a:t>
            </a:r>
            <a:r>
              <a:rPr lang="ko-KR" altLang="en-US" dirty="0"/>
              <a:t>는 왼쪽 명령의 실행 결과를 오른쪽 명령의 입력으로 </a:t>
            </a:r>
            <a:r>
              <a:rPr lang="ko-KR" altLang="en-US" dirty="0" smtClean="0"/>
              <a:t>전달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79" y="2506806"/>
            <a:ext cx="7420841" cy="1844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ko-KR" altLang="en-US" dirty="0"/>
              <a:t>‘ ’와 “ </a:t>
            </a:r>
            <a:r>
              <a:rPr lang="ko-KR" altLang="en-US" dirty="0" smtClean="0"/>
              <a:t>”</a:t>
            </a:r>
            <a:endParaRPr lang="en-US" altLang="ko-KR" dirty="0" smtClean="0"/>
          </a:p>
          <a:p>
            <a:pPr lvl="1"/>
            <a:r>
              <a:rPr lang="ko-KR" altLang="en-US" dirty="0"/>
              <a:t>‘ ’</a:t>
            </a:r>
            <a:r>
              <a:rPr lang="en-US" altLang="ko-KR" dirty="0"/>
              <a:t>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와 “ ”</a:t>
            </a:r>
            <a:r>
              <a:rPr lang="en-US" altLang="ko-KR" dirty="0"/>
              <a:t>(</a:t>
            </a:r>
            <a:r>
              <a:rPr lang="ko-KR" altLang="en-US" dirty="0"/>
              <a:t>큰따옴표</a:t>
            </a:r>
            <a:r>
              <a:rPr lang="en-US" altLang="ko-KR" dirty="0"/>
              <a:t>)</a:t>
            </a:r>
            <a:r>
              <a:rPr lang="ko-KR" altLang="en-US" dirty="0"/>
              <a:t>는 문자를 감싸서 문자열로 만들어주고</a:t>
            </a:r>
            <a:r>
              <a:rPr lang="en-US" altLang="ko-KR" dirty="0"/>
              <a:t>, </a:t>
            </a:r>
            <a:r>
              <a:rPr lang="ko-KR" altLang="en-US" dirty="0"/>
              <a:t>문자열 안에 </a:t>
            </a:r>
            <a:r>
              <a:rPr lang="ko-KR" altLang="en-US" dirty="0" smtClean="0"/>
              <a:t>사용된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기능을 </a:t>
            </a:r>
            <a:r>
              <a:rPr lang="ko-KR" altLang="en-US" dirty="0" smtClean="0"/>
              <a:t>없앰</a:t>
            </a:r>
            <a:endParaRPr lang="en-US" altLang="ko-KR" dirty="0" smtClean="0"/>
          </a:p>
          <a:p>
            <a:pPr lvl="1"/>
            <a:r>
              <a:rPr lang="ko-KR" altLang="en-US" dirty="0"/>
              <a:t> ‘ ’는 모든 </a:t>
            </a:r>
            <a:r>
              <a:rPr lang="ko-KR" altLang="en-US" dirty="0" smtClean="0"/>
              <a:t>특수문자를</a:t>
            </a:r>
            <a:r>
              <a:rPr lang="en-US" altLang="ko-KR" dirty="0"/>
              <a:t>, “ ”</a:t>
            </a:r>
            <a:r>
              <a:rPr lang="ko-KR" altLang="en-US" dirty="0"/>
              <a:t>는 </a:t>
            </a:r>
            <a:r>
              <a:rPr lang="en-US" altLang="ko-KR" dirty="0"/>
              <a:t>$, ``, \</a:t>
            </a:r>
            <a:r>
              <a:rPr lang="ko-KR" altLang="en-US" dirty="0"/>
              <a:t>을 제외한 모든 </a:t>
            </a:r>
            <a:r>
              <a:rPr lang="ko-KR" altLang="en-US" dirty="0" smtClean="0"/>
              <a:t>특수문자를 </a:t>
            </a:r>
            <a:r>
              <a:rPr lang="ko-KR" altLang="en-US" dirty="0"/>
              <a:t>일반 </a:t>
            </a:r>
            <a:r>
              <a:rPr lang="ko-KR" altLang="en-US" dirty="0" smtClean="0"/>
              <a:t>문자로 </a:t>
            </a:r>
            <a:r>
              <a:rPr lang="ko-KR" altLang="en-US" dirty="0"/>
              <a:t>간주하여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` </a:t>
            </a:r>
            <a:r>
              <a:rPr lang="en-US" altLang="ko-KR" dirty="0" smtClean="0"/>
              <a:t>`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``` `</a:t>
            </a:r>
            <a:r>
              <a:rPr lang="ko-KR" altLang="en-US" dirty="0"/>
              <a:t>로 감싸인 문자열을 명령으로 해석하여 </a:t>
            </a:r>
            <a:r>
              <a:rPr lang="ko-KR" altLang="en-US" dirty="0" smtClean="0"/>
              <a:t>명령의 </a:t>
            </a:r>
            <a:r>
              <a:rPr lang="ko-KR" altLang="en-US" dirty="0"/>
              <a:t>실행 </a:t>
            </a:r>
            <a:r>
              <a:rPr lang="ko-KR" altLang="en-US" dirty="0" smtClean="0"/>
              <a:t>결과로 전환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2152681"/>
            <a:ext cx="7438159" cy="12728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04" y="4437112"/>
            <a:ext cx="7386205" cy="1532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00. </a:t>
            </a:r>
            <a:r>
              <a:rPr lang="ko-KR" altLang="en-US" dirty="0" smtClean="0"/>
              <a:t>개요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입출력 방향 바꾸기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프롬프트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07. </a:t>
            </a:r>
            <a:r>
              <a:rPr lang="ko-KR" altLang="en-US" dirty="0"/>
              <a:t>환경 설정 파일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특수문자 </a:t>
            </a:r>
            <a:r>
              <a:rPr lang="en-US" altLang="ko-KR" dirty="0" smtClean="0"/>
              <a:t>\</a:t>
            </a:r>
          </a:p>
          <a:p>
            <a:pPr lvl="1"/>
            <a:r>
              <a:rPr lang="en-US" altLang="ko-KR" dirty="0"/>
              <a:t>\(</a:t>
            </a:r>
            <a:r>
              <a:rPr lang="ko-KR" altLang="en-US" dirty="0" err="1"/>
              <a:t>역빗금</a:t>
            </a:r>
            <a:r>
              <a:rPr lang="en-US" altLang="ko-KR" dirty="0"/>
              <a:t>, \</a:t>
            </a:r>
            <a:r>
              <a:rPr lang="ko-KR" altLang="en-US" dirty="0"/>
              <a:t>와 동일함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ko-KR" altLang="en-US" dirty="0" smtClean="0"/>
              <a:t>특수문자 </a:t>
            </a:r>
            <a:r>
              <a:rPr lang="ko-KR" altLang="en-US" dirty="0"/>
              <a:t>바로 앞에 사용되는데 해당 </a:t>
            </a:r>
            <a:r>
              <a:rPr lang="ko-KR" altLang="en-US" dirty="0" err="1" smtClean="0"/>
              <a:t>특수문자의</a:t>
            </a:r>
            <a:r>
              <a:rPr lang="ko-KR" altLang="en-US" dirty="0" smtClean="0"/>
              <a:t> </a:t>
            </a:r>
            <a:r>
              <a:rPr lang="ko-KR" altLang="en-US" dirty="0"/>
              <a:t>효과를 없애고 </a:t>
            </a:r>
            <a:r>
              <a:rPr lang="ko-KR" altLang="en-US" dirty="0" smtClean="0"/>
              <a:t>일반 </a:t>
            </a:r>
            <a:r>
              <a:rPr lang="ko-KR" altLang="en-US" dirty="0"/>
              <a:t>문자처럼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특수문자 </a:t>
            </a:r>
            <a:r>
              <a:rPr lang="en-US" altLang="ko-KR" dirty="0"/>
              <a:t>&gt;, &lt;, </a:t>
            </a:r>
            <a:r>
              <a:rPr lang="en-US" altLang="ko-KR" dirty="0" smtClean="0"/>
              <a:t>&gt;&gt;</a:t>
            </a:r>
          </a:p>
          <a:p>
            <a:pPr lvl="1"/>
            <a:r>
              <a:rPr lang="ko-KR" altLang="en-US" dirty="0"/>
              <a:t>입출력의 방향을 바꾸는 </a:t>
            </a:r>
            <a:r>
              <a:rPr lang="ko-KR" altLang="en-US" dirty="0" smtClean="0"/>
              <a:t>특수문자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1916832"/>
            <a:ext cx="7455477" cy="1593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719636"/>
            <a:ext cx="5411932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입출력 방향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작업을 수행하는 데 </a:t>
            </a:r>
            <a:r>
              <a:rPr lang="ko-KR" altLang="en-US" dirty="0" smtClean="0"/>
              <a:t>필요한 </a:t>
            </a:r>
            <a:r>
              <a:rPr lang="ko-KR" altLang="en-US" dirty="0"/>
              <a:t>정보를 받아들이는 </a:t>
            </a:r>
            <a:r>
              <a:rPr lang="ko-KR" altLang="en-US" dirty="0" smtClean="0"/>
              <a:t>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키보드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출력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실행 결과를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: </a:t>
            </a:r>
            <a:r>
              <a:rPr lang="ko-KR" altLang="en-US" dirty="0"/>
              <a:t> 오류 메시지를 </a:t>
            </a:r>
            <a:r>
              <a:rPr lang="ko-KR" altLang="en-US" dirty="0" smtClean="0"/>
              <a:t>내보내는 장치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모니터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관리를 위해 붙이는 일련 번호</a:t>
            </a:r>
            <a:endParaRPr lang="en-US" altLang="ko-KR" dirty="0"/>
          </a:p>
          <a:p>
            <a:pPr lvl="1"/>
            <a:r>
              <a:rPr lang="ko-KR" altLang="en-US" dirty="0"/>
              <a:t>입출력 장치를 변경할 때는 이 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입출력 </a:t>
            </a:r>
            <a:r>
              <a:rPr lang="ko-KR" altLang="en-US" dirty="0"/>
              <a:t>장치를 파일로 바꾸는 것을 ‘</a:t>
            </a:r>
            <a:r>
              <a:rPr lang="ko-KR" altLang="en-US" dirty="0" err="1"/>
              <a:t>리다이렉션</a:t>
            </a:r>
            <a:r>
              <a:rPr lang="en-US" altLang="ko-KR" dirty="0"/>
              <a:t>(redirection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71575"/>
            <a:ext cx="3487252" cy="1810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06094"/>
            <a:ext cx="5264727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내용을 삭제하고 새로 결과를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&gt;&gt; :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내용 뒤에 결과를 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/>
              <a:t>파일 덮어쓰기 </a:t>
            </a:r>
            <a:r>
              <a:rPr lang="en-US" altLang="ko-KR" dirty="0"/>
              <a:t>: &gt;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1: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디스크립터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를 사용한 </a:t>
            </a:r>
            <a:r>
              <a:rPr lang="ko-KR" altLang="en-US" dirty="0" err="1"/>
              <a:t>리다이렉션에서</a:t>
            </a:r>
            <a:r>
              <a:rPr lang="ko-KR" altLang="en-US" dirty="0"/>
              <a:t> 지정한 이름의 파일이 없으면 파일을 생성해서 명령의 수행 </a:t>
            </a:r>
            <a:r>
              <a:rPr lang="ko-KR" altLang="en-US" dirty="0" smtClean="0"/>
              <a:t>결과를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</a:t>
            </a:r>
            <a:r>
              <a:rPr lang="ko-KR" altLang="en-US" dirty="0"/>
              <a:t>있으면 이전의 내용이 없어지고 명령의 수행 결과로 대체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2485620"/>
            <a:ext cx="7524750" cy="1411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덮어쓰기 </a:t>
            </a:r>
            <a:r>
              <a:rPr lang="en-US" altLang="ko-KR" dirty="0"/>
              <a:t>: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819900" cy="454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예상치 </a:t>
            </a:r>
            <a:r>
              <a:rPr lang="ko-KR" altLang="en-US" dirty="0"/>
              <a:t>않게 파일의 내용이 겹쳐 쓰이는 상황을 </a:t>
            </a:r>
            <a:r>
              <a:rPr lang="ko-KR" altLang="en-US" dirty="0" smtClean="0"/>
              <a:t>예방하기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 해제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cat </a:t>
            </a:r>
            <a:r>
              <a:rPr lang="ko-KR" altLang="en-US" dirty="0" smtClean="0"/>
              <a:t>명령으로 파일 생성하기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9" y="1627825"/>
            <a:ext cx="6199909" cy="9178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9" y="2924944"/>
            <a:ext cx="6225886" cy="744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0" y="4365104"/>
            <a:ext cx="624320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파일에 내용 추가하기 </a:t>
            </a:r>
            <a:r>
              <a:rPr lang="en-US" altLang="ko-KR" dirty="0"/>
              <a:t>: </a:t>
            </a:r>
            <a:r>
              <a:rPr lang="en-US" altLang="ko-KR" dirty="0" smtClean="0"/>
              <a:t>&gt;&gt;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지정한 파일이 없으면 파일을 생성하고</a:t>
            </a:r>
            <a:r>
              <a:rPr lang="en-US" altLang="ko-KR" dirty="0"/>
              <a:t>, </a:t>
            </a:r>
            <a:r>
              <a:rPr lang="ko-KR" altLang="en-US" dirty="0"/>
              <a:t>파일이 있으면 </a:t>
            </a:r>
            <a:r>
              <a:rPr lang="ko-KR" altLang="en-US" dirty="0" smtClean="0"/>
              <a:t>기존 </a:t>
            </a:r>
            <a:r>
              <a:rPr lang="ko-KR" altLang="en-US" dirty="0"/>
              <a:t>파일의 끝에 명령의 실행 결과를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1588701"/>
            <a:ext cx="7464136" cy="1160318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11940" y="3356992"/>
            <a:ext cx="7516091" cy="2592288"/>
            <a:chOff x="911940" y="3356992"/>
            <a:chExt cx="7516091" cy="25922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40" y="3356992"/>
              <a:ext cx="7507432" cy="147204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940" y="4806280"/>
              <a:ext cx="7516091" cy="1143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표준 오류도 </a:t>
            </a:r>
            <a:r>
              <a:rPr lang="ko-KR" altLang="en-US" dirty="0" smtClean="0"/>
              <a:t>기본적으로 </a:t>
            </a:r>
            <a:r>
              <a:rPr lang="ko-KR" altLang="en-US" dirty="0"/>
              <a:t>화면으로 출력되며 표준 출력처럼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출력과 표준 오류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표준출력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메시지는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안됨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88" y="2161584"/>
            <a:ext cx="7464136" cy="1411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63" y="4046219"/>
            <a:ext cx="7490114" cy="226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</a:t>
            </a:r>
            <a:r>
              <a:rPr lang="ko-KR" altLang="en-US" dirty="0" err="1"/>
              <a:t>리다이렉션에서는</a:t>
            </a:r>
            <a:r>
              <a:rPr lang="ko-KR" altLang="en-US" dirty="0"/>
              <a:t>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번호를 </a:t>
            </a:r>
            <a:r>
              <a:rPr lang="ko-KR" altLang="en-US" dirty="0" smtClean="0"/>
              <a:t>생략 불가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표준 출력과 표준 오류를 한 번에 </a:t>
            </a:r>
            <a:r>
              <a:rPr lang="ko-KR" altLang="en-US" dirty="0" err="1"/>
              <a:t>리다이렉션하기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74990"/>
            <a:ext cx="7516091" cy="1194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3069945"/>
            <a:ext cx="7464136" cy="1143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3" y="4693368"/>
            <a:ext cx="7472795" cy="65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pPr lvl="1"/>
            <a:r>
              <a:rPr lang="ko-KR" altLang="en-US" dirty="0"/>
              <a:t>오류 메시지 </a:t>
            </a:r>
            <a:r>
              <a:rPr lang="ko-KR" altLang="en-US" dirty="0" smtClean="0"/>
              <a:t>버리기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표준 출력과 표준 오류를 한 파일로 </a:t>
            </a:r>
            <a:r>
              <a:rPr lang="ko-KR" altLang="en-US" dirty="0" err="1" smtClean="0"/>
              <a:t>리다이렉션하기</a:t>
            </a:r>
            <a:endParaRPr lang="en-US" altLang="ko-KR" dirty="0" smtClean="0"/>
          </a:p>
          <a:p>
            <a:pPr lvl="1"/>
            <a:r>
              <a:rPr lang="ko-KR" altLang="en-US" dirty="0"/>
              <a:t>명령의 정상 실행 결과를 파일로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(&gt;).</a:t>
            </a:r>
            <a:endParaRPr lang="en-US" altLang="ko-KR" dirty="0"/>
          </a:p>
          <a:p>
            <a:pPr lvl="1"/>
            <a:r>
              <a:rPr lang="ko-KR" altLang="en-US" dirty="0" smtClean="0"/>
              <a:t>그 </a:t>
            </a:r>
            <a:r>
              <a:rPr lang="ko-KR" altLang="en-US" dirty="0"/>
              <a:t>명령 전체의 오류 메시지를 </a:t>
            </a:r>
            <a:r>
              <a:rPr lang="en-US" altLang="ko-KR" dirty="0"/>
              <a:t>1</a:t>
            </a:r>
            <a:r>
              <a:rPr lang="ko-KR" altLang="en-US" dirty="0"/>
              <a:t>번 파일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, &amp;1</a:t>
            </a:r>
            <a:r>
              <a:rPr lang="ko-KR" altLang="en-US" dirty="0"/>
              <a:t>이라고 표현함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리다이렉션</a:t>
            </a:r>
            <a:r>
              <a:rPr lang="en-US" altLang="ko-KR" dirty="0" smtClean="0"/>
              <a:t>(</a:t>
            </a:r>
            <a:r>
              <a:rPr lang="en-US" altLang="ko-KR" dirty="0"/>
              <a:t>2&gt;).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3" y="1906813"/>
            <a:ext cx="7464136" cy="658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3" y="3617282"/>
            <a:ext cx="7464136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입출력 방향 바꾸기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 dirty="0" err="1" smtClean="0"/>
              <a:t>리다이렉션</a:t>
            </a:r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 smtClean="0"/>
              <a:t>리다이렉션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: cat </a:t>
            </a:r>
            <a:r>
              <a:rPr lang="ko-KR" altLang="en-US" dirty="0" smtClean="0"/>
              <a:t>명령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651637"/>
            <a:ext cx="6801323" cy="13224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42" y="3335742"/>
            <a:ext cx="6761963" cy="321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셸의 </a:t>
            </a:r>
            <a:r>
              <a:rPr lang="ko-KR" altLang="en-US" sz="1600" dirty="0"/>
              <a:t>기능을 설명하고 주요 셸의 종류를 나열할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로그인 </a:t>
            </a:r>
            <a:r>
              <a:rPr lang="ko-KR" altLang="en-US" sz="1600" dirty="0"/>
              <a:t>셸을 다른 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 err="1"/>
              <a:t>특수문자의</a:t>
            </a:r>
            <a:r>
              <a:rPr lang="ko-KR" altLang="en-US" sz="1600" dirty="0"/>
              <a:t> 종류를 알고 필요에 따라 적절하게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표준 </a:t>
            </a:r>
            <a:r>
              <a:rPr lang="ko-KR" altLang="en-US" sz="1600" dirty="0"/>
              <a:t>입출력 장치를 이해하고 입출력 방향 바꾸기를 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셸 </a:t>
            </a:r>
            <a:r>
              <a:rPr lang="ko-KR" altLang="en-US" sz="1600" dirty="0"/>
              <a:t>변수와 환경 변수의 차이를 이해하고 변수를 정의하여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새로운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만들거나 필요 없는 </a:t>
            </a:r>
            <a:r>
              <a:rPr lang="ko-KR" altLang="en-US" sz="1600" dirty="0" err="1"/>
              <a:t>에일리어스를</a:t>
            </a:r>
            <a:r>
              <a:rPr lang="ko-KR" altLang="en-US" sz="1600" dirty="0"/>
              <a:t> 해제할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err="1" smtClean="0"/>
              <a:t>히스토리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기능으로 명령을 재실행할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이스케이프 </a:t>
            </a:r>
            <a:r>
              <a:rPr lang="ko-KR" altLang="en-US" sz="1600" dirty="0"/>
              <a:t>문자를 이해하고 프롬프트를 원하는 형태로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시스템 </a:t>
            </a:r>
            <a:r>
              <a:rPr lang="ko-KR" altLang="en-US" sz="1600" dirty="0"/>
              <a:t>환경 설정 파일과 사용자 환경 설정 파일을 구분하고 사용자 환경을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</a:t>
            </a:r>
            <a:endParaRPr lang="en-US" altLang="ko-KR" dirty="0" smtClean="0"/>
          </a:p>
          <a:p>
            <a:pPr lvl="1"/>
            <a:r>
              <a:rPr lang="ko-KR" altLang="en-US" dirty="0" err="1"/>
              <a:t>셸의</a:t>
            </a:r>
            <a:r>
              <a:rPr lang="ko-KR" altLang="en-US" dirty="0"/>
              <a:t> 환경을 설정하기 위한 값을 저장할 수 있도록 </a:t>
            </a:r>
            <a:r>
              <a:rPr lang="ko-KR" altLang="en-US" dirty="0" err="1"/>
              <a:t>셸</a:t>
            </a:r>
            <a:r>
              <a:rPr lang="ko-KR" altLang="en-US" dirty="0"/>
              <a:t> 변수와 환경 변수를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셸</a:t>
            </a:r>
            <a:r>
              <a:rPr lang="ko-KR" altLang="en-US" dirty="0" smtClean="0"/>
              <a:t> 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err="1"/>
              <a:t>셸에서만</a:t>
            </a:r>
            <a:r>
              <a:rPr lang="ko-KR" altLang="en-US" dirty="0"/>
              <a:t> 사용이 </a:t>
            </a:r>
            <a:r>
              <a:rPr lang="ko-KR" altLang="en-US" dirty="0" smtClean="0"/>
              <a:t>가능하고 </a:t>
            </a:r>
            <a:r>
              <a:rPr lang="ko-KR" altLang="en-US" dirty="0"/>
              <a:t>서브 </a:t>
            </a:r>
            <a:r>
              <a:rPr lang="ko-KR" altLang="en-US" dirty="0" err="1"/>
              <a:t>셸로는</a:t>
            </a:r>
            <a:r>
              <a:rPr lang="ko-KR" altLang="en-US" dirty="0"/>
              <a:t> 전달되지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환경 변수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셸뿐만</a:t>
            </a:r>
            <a:r>
              <a:rPr lang="ko-KR" altLang="en-US" dirty="0"/>
              <a:t> 아니라 서브 </a:t>
            </a:r>
            <a:r>
              <a:rPr lang="ko-KR" altLang="en-US" dirty="0" err="1"/>
              <a:t>셸로도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08" y="2758814"/>
            <a:ext cx="3657600" cy="22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전체 변수 출력</a:t>
            </a:r>
            <a:r>
              <a:rPr lang="en-US" altLang="ko-KR" dirty="0" smtClean="0"/>
              <a:t>: set, </a:t>
            </a:r>
            <a:r>
              <a:rPr lang="en-US" altLang="ko-KR" dirty="0" err="1" smtClean="0"/>
              <a:t>env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set: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변수와 환경변수 모두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879484"/>
            <a:ext cx="7403523" cy="403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전체 변수 출력</a:t>
            </a:r>
            <a:r>
              <a:rPr lang="en-US" altLang="ko-KR" dirty="0"/>
              <a:t>: set, </a:t>
            </a:r>
            <a:r>
              <a:rPr lang="en-US" altLang="ko-KR" dirty="0" err="1"/>
              <a:t>env</a:t>
            </a:r>
            <a:endParaRPr lang="en-US" altLang="ko-KR" dirty="0"/>
          </a:p>
          <a:p>
            <a:pPr lvl="1"/>
            <a:r>
              <a:rPr lang="en-US" altLang="ko-KR" dirty="0" err="1" smtClean="0"/>
              <a:t>env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환경변수만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16832"/>
            <a:ext cx="7446818" cy="2883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환경변수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특정 변수 출력하기 </a:t>
            </a:r>
            <a:r>
              <a:rPr lang="en-US" altLang="ko-KR" dirty="0"/>
              <a:t>: </a:t>
            </a:r>
            <a:r>
              <a:rPr lang="en-US" altLang="ko-KR" dirty="0" smtClean="0"/>
              <a:t>echo</a:t>
            </a:r>
          </a:p>
          <a:p>
            <a:pPr lvl="1"/>
            <a:r>
              <a:rPr lang="ko-KR" altLang="en-US" dirty="0"/>
              <a:t>변수의 값을 출력할 때는 변수 이름 앞에 </a:t>
            </a:r>
            <a:r>
              <a:rPr lang="ko-KR" altLang="en-US" dirty="0" smtClean="0"/>
              <a:t>특수문자 </a:t>
            </a:r>
            <a:r>
              <a:rPr lang="en-US" altLang="ko-KR" dirty="0"/>
              <a:t>$</a:t>
            </a:r>
            <a:r>
              <a:rPr lang="ko-KR" altLang="en-US" dirty="0"/>
              <a:t>를 </a:t>
            </a:r>
            <a:r>
              <a:rPr lang="ko-KR" altLang="en-US" dirty="0" smtClean="0"/>
              <a:t>붙임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96" y="1715792"/>
            <a:ext cx="7221682" cy="1965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0" y="4835910"/>
            <a:ext cx="7386205" cy="917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셸</a:t>
            </a:r>
            <a:r>
              <a:rPr lang="ko-KR" altLang="en-US" dirty="0"/>
              <a:t> 변수 설정하기</a:t>
            </a:r>
            <a:endParaRPr lang="en-US" altLang="ko-KR" dirty="0"/>
          </a:p>
          <a:p>
            <a:pPr lvl="1"/>
            <a:r>
              <a:rPr lang="ko-KR" altLang="en-US" dirty="0"/>
              <a:t>변수 이름과 문자열 사이에 공백이 </a:t>
            </a:r>
            <a:r>
              <a:rPr lang="ko-KR" altLang="en-US" dirty="0" smtClean="0"/>
              <a:t>있으면 안됨</a:t>
            </a:r>
            <a:endParaRPr lang="en-US" altLang="ko-KR" dirty="0" smtClean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b="0" dirty="0" smtClean="0"/>
          </a:p>
          <a:p>
            <a:pPr marL="266700" lvl="1" indent="0">
              <a:buNone/>
            </a:pPr>
            <a:r>
              <a:rPr lang="en-US" altLang="ko-KR" dirty="0"/>
              <a:t>	</a:t>
            </a:r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1867025"/>
            <a:ext cx="7498773" cy="11862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21" y="3145123"/>
            <a:ext cx="7420841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환경 변수 설정하기 </a:t>
            </a:r>
            <a:r>
              <a:rPr lang="en-US" altLang="ko-KR" dirty="0"/>
              <a:t>: </a:t>
            </a:r>
            <a:r>
              <a:rPr lang="en-US" altLang="ko-KR" dirty="0" smtClean="0"/>
              <a:t>export</a:t>
            </a:r>
          </a:p>
          <a:p>
            <a:pPr lvl="1"/>
            <a:r>
              <a:rPr lang="ko-KR" altLang="en-US" dirty="0"/>
              <a:t>먼저 </a:t>
            </a:r>
            <a:r>
              <a:rPr lang="ko-KR" altLang="en-US" dirty="0" err="1"/>
              <a:t>셸</a:t>
            </a:r>
            <a:r>
              <a:rPr lang="ko-KR" altLang="en-US" dirty="0"/>
              <a:t> 변수를 정의하고</a:t>
            </a:r>
            <a:r>
              <a:rPr lang="en-US" altLang="ko-KR" dirty="0"/>
              <a:t>, export </a:t>
            </a:r>
            <a:r>
              <a:rPr lang="ko-KR" altLang="en-US" dirty="0"/>
              <a:t>명령을 사용하여 이를 환경 </a:t>
            </a:r>
            <a:r>
              <a:rPr lang="ko-KR" altLang="en-US" dirty="0" smtClean="0"/>
              <a:t>변수로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변수를 설정하면서 바로 </a:t>
            </a:r>
            <a:r>
              <a:rPr lang="en-US" altLang="ko-KR" dirty="0"/>
              <a:t>export </a:t>
            </a:r>
            <a:r>
              <a:rPr lang="ko-KR" altLang="en-US" dirty="0"/>
              <a:t>명령을 사용하여 한 번에 환경 변수로 </a:t>
            </a:r>
            <a:r>
              <a:rPr lang="ko-KR" altLang="en-US" dirty="0" smtClean="0"/>
              <a:t>전환도 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750683"/>
            <a:ext cx="6793450" cy="2054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47" y="3802872"/>
            <a:ext cx="6785578" cy="9918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72" y="4989881"/>
            <a:ext cx="6754091" cy="1708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 환경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환경 변수를 다시 </a:t>
            </a:r>
            <a:r>
              <a:rPr lang="ko-KR" altLang="en-US" dirty="0" err="1"/>
              <a:t>셸</a:t>
            </a:r>
            <a:r>
              <a:rPr lang="ko-KR" altLang="en-US" dirty="0"/>
              <a:t> 변수로 바꾸기 </a:t>
            </a:r>
            <a:r>
              <a:rPr lang="en-US" altLang="ko-KR" dirty="0"/>
              <a:t>: export </a:t>
            </a:r>
            <a:r>
              <a:rPr lang="en-US" altLang="ko-KR" dirty="0" smtClean="0"/>
              <a:t>–n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SOME</a:t>
            </a:r>
            <a:r>
              <a:rPr lang="ko-KR" altLang="en-US" dirty="0"/>
              <a:t>은 보이지만 </a:t>
            </a:r>
            <a:r>
              <a:rPr lang="en-US" altLang="ko-KR" dirty="0"/>
              <a:t>SOME1</a:t>
            </a:r>
            <a:r>
              <a:rPr lang="ko-KR" altLang="en-US" dirty="0"/>
              <a:t>은 보이지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해제하기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870862"/>
            <a:ext cx="7446818" cy="1108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6" y="3296693"/>
            <a:ext cx="7464136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74" y="4758852"/>
            <a:ext cx="7429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err="1" smtClean="0"/>
              <a:t>에일리어스와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에일리어스</a:t>
            </a:r>
            <a:endParaRPr lang="en-US" altLang="ko-KR" dirty="0" smtClean="0"/>
          </a:p>
          <a:p>
            <a:pPr lvl="1"/>
            <a:r>
              <a:rPr lang="ko-KR" altLang="en-US" dirty="0" err="1"/>
              <a:t>에일리어스</a:t>
            </a:r>
            <a:r>
              <a:rPr lang="en-US" altLang="ko-KR" dirty="0"/>
              <a:t>(alias)</a:t>
            </a:r>
            <a:r>
              <a:rPr lang="ko-KR" altLang="en-US" dirty="0"/>
              <a:t>는 우리말로 ‘별명’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/>
            <a:r>
              <a:rPr lang="ko-KR" altLang="en-US" dirty="0"/>
              <a:t>기존의 명령을 대신하여 다른 이름</a:t>
            </a:r>
            <a:r>
              <a:rPr lang="en-US" altLang="ko-KR" dirty="0"/>
              <a:t>(</a:t>
            </a:r>
            <a:r>
              <a:rPr lang="ko-KR" altLang="en-US" dirty="0"/>
              <a:t>별명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붙일 </a:t>
            </a:r>
            <a:r>
              <a:rPr lang="ko-KR" altLang="en-US" dirty="0"/>
              <a:t>수 있도록 하는 기능</a:t>
            </a:r>
            <a:endParaRPr lang="en-US" altLang="ko-KR" dirty="0"/>
          </a:p>
          <a:p>
            <a:pPr lvl="1"/>
            <a:r>
              <a:rPr lang="ko-KR" altLang="en-US" dirty="0"/>
              <a:t>긴 명령 대신 짧은 명령을 만들어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명령을 연결하여 하나의 명령으로 만들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자주 </a:t>
            </a:r>
            <a:r>
              <a:rPr lang="ko-KR" altLang="en-US" dirty="0"/>
              <a:t>사용하는 </a:t>
            </a:r>
            <a:r>
              <a:rPr lang="ko-KR" altLang="en-US" dirty="0" smtClean="0"/>
              <a:t>옵션을 </a:t>
            </a:r>
            <a:r>
              <a:rPr lang="ko-KR" altLang="en-US" dirty="0"/>
              <a:t>포함하여 새로운 이름을 붙여서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9" y="3068960"/>
            <a:ext cx="7455477" cy="1991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/>
              <a:t>아무것도 지정하지 않고 </a:t>
            </a:r>
            <a:r>
              <a:rPr lang="en-US" altLang="ko-KR" dirty="0"/>
              <a:t>alias </a:t>
            </a:r>
            <a:r>
              <a:rPr lang="ko-KR" altLang="en-US" dirty="0"/>
              <a:t>명령을 실행하면 현재 설정되어 있는 </a:t>
            </a:r>
            <a:r>
              <a:rPr lang="ko-KR" altLang="en-US" dirty="0" err="1"/>
              <a:t>에일리어스가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03280" y="1916832"/>
            <a:ext cx="7481455" cy="2921392"/>
            <a:chOff x="457199" y="2843212"/>
            <a:chExt cx="8229600" cy="321353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62" y="2843212"/>
              <a:ext cx="8220075" cy="11715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3980293"/>
              <a:ext cx="8229600" cy="2076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에일리어스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: alias</a:t>
            </a:r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실행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None/>
            </a:pP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8" y="1988840"/>
            <a:ext cx="7446819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6334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에일리어스</a:t>
            </a:r>
            <a:r>
              <a:rPr lang="ko-KR" altLang="en-US" dirty="0"/>
              <a:t> 설정하기 </a:t>
            </a:r>
            <a:r>
              <a:rPr lang="en-US" altLang="ko-KR" dirty="0"/>
              <a:t>: </a:t>
            </a:r>
            <a:r>
              <a:rPr lang="en-US" altLang="ko-KR" dirty="0" smtClean="0"/>
              <a:t>alias</a:t>
            </a:r>
          </a:p>
          <a:p>
            <a:pPr lvl="1"/>
            <a:r>
              <a:rPr lang="ko-KR" altLang="en-US" dirty="0" smtClean="0"/>
              <a:t>‘</a:t>
            </a:r>
            <a:r>
              <a:rPr lang="ko-KR" altLang="en-US" dirty="0" err="1"/>
              <a:t>에일리어스</a:t>
            </a:r>
            <a:r>
              <a:rPr lang="ko-KR" altLang="en-US" dirty="0"/>
              <a:t> 이름</a:t>
            </a:r>
            <a:r>
              <a:rPr lang="en-US" altLang="ko-KR" dirty="0"/>
              <a:t>=</a:t>
            </a:r>
            <a:r>
              <a:rPr lang="ko-KR" altLang="en-US" dirty="0"/>
              <a:t>명령’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ls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에일리어스</a:t>
            </a:r>
            <a:r>
              <a:rPr lang="ko-KR" altLang="en-US" dirty="0" smtClean="0"/>
              <a:t> 설정 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rm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7" y="2142714"/>
            <a:ext cx="7438159" cy="19742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09" y="4580314"/>
            <a:ext cx="7455477" cy="1125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err="1"/>
              <a:t>에일리어스에</a:t>
            </a:r>
            <a:r>
              <a:rPr lang="ko-KR" altLang="en-US" dirty="0"/>
              <a:t> 인자 전달하기</a:t>
            </a:r>
            <a:endParaRPr lang="en-US" altLang="ko-KR" dirty="0"/>
          </a:p>
          <a:p>
            <a:pPr lvl="1"/>
            <a:r>
              <a:rPr lang="ko-KR" altLang="en-US" dirty="0" err="1"/>
              <a:t>배</a:t>
            </a:r>
            <a:r>
              <a:rPr lang="ko-KR" altLang="en-US" dirty="0" err="1" smtClean="0"/>
              <a:t>시</a:t>
            </a:r>
            <a:r>
              <a:rPr lang="ko-KR" altLang="en-US" dirty="0" smtClean="0"/>
              <a:t> </a:t>
            </a:r>
            <a:r>
              <a:rPr lang="ko-KR" altLang="en-US" dirty="0" err="1"/>
              <a:t>셸에서는</a:t>
            </a:r>
            <a:r>
              <a:rPr lang="ko-KR" altLang="en-US" dirty="0"/>
              <a:t> </a:t>
            </a:r>
            <a:r>
              <a:rPr lang="ko-KR" altLang="en-US" dirty="0" err="1"/>
              <a:t>에일리어스로</a:t>
            </a:r>
            <a:r>
              <a:rPr lang="ko-KR" altLang="en-US" dirty="0"/>
              <a:t> 인자를 </a:t>
            </a:r>
            <a:r>
              <a:rPr lang="ko-KR" altLang="en-US" dirty="0" smtClean="0"/>
              <a:t>전달할 수 없음</a:t>
            </a:r>
            <a:endParaRPr lang="en-US" altLang="ko-KR" dirty="0" smtClean="0"/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셸에서</a:t>
            </a:r>
            <a:r>
              <a:rPr lang="ko-KR" altLang="en-US" dirty="0"/>
              <a:t> 인자를 전달하려면 프로그래밍 기능에서 함수를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전달 함수 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err="1"/>
              <a:t>에일리어스</a:t>
            </a:r>
            <a:r>
              <a:rPr lang="ko-KR" altLang="en-US" dirty="0"/>
              <a:t> 해제하기 </a:t>
            </a:r>
            <a:r>
              <a:rPr lang="en-US" altLang="ko-KR" dirty="0"/>
              <a:t>: </a:t>
            </a:r>
            <a:r>
              <a:rPr lang="en-US" altLang="ko-KR" dirty="0" err="1"/>
              <a:t>unalias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44" y="2302215"/>
            <a:ext cx="6777706" cy="16924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7" y="4346617"/>
            <a:ext cx="6793450" cy="10469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74" y="5473737"/>
            <a:ext cx="6777706" cy="76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en-US" altLang="ko-KR" dirty="0" smtClean="0"/>
          </a:p>
          <a:p>
            <a:pPr lvl="1"/>
            <a:r>
              <a:rPr lang="ko-KR" altLang="en-US" dirty="0"/>
              <a:t> 사용자가 이전에 입력한 명령을 다시 불러 사용하는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917301"/>
            <a:ext cx="7481455" cy="11516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0" y="3203895"/>
            <a:ext cx="7438159" cy="2961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직전 명령 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22958"/>
            <a:ext cx="5056909" cy="1627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77073"/>
            <a:ext cx="7394864" cy="212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명령 재실행하기 </a:t>
            </a:r>
            <a:r>
              <a:rPr lang="en-US" altLang="ko-KR" dirty="0"/>
              <a:t>: !</a:t>
            </a:r>
          </a:p>
          <a:p>
            <a:pPr lvl="1"/>
            <a:r>
              <a:rPr lang="ko-KR" altLang="en-US" dirty="0"/>
              <a:t>이전에 수행한 명령을 </a:t>
            </a:r>
            <a:r>
              <a:rPr lang="ko-KR" altLang="en-US" dirty="0" smtClean="0"/>
              <a:t>재실행 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7" y="1944216"/>
            <a:ext cx="7420841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 err="1"/>
              <a:t>에일리어스와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r>
              <a:rPr lang="ko-KR" altLang="en-US" dirty="0"/>
              <a:t>명령 편집하기와 </a:t>
            </a:r>
            <a:r>
              <a:rPr lang="ko-KR" altLang="en-US" dirty="0" smtClean="0"/>
              <a:t>재실행하기</a:t>
            </a:r>
            <a:endParaRPr lang="en-US" altLang="ko-KR" dirty="0" smtClean="0"/>
          </a:p>
          <a:p>
            <a:pPr lvl="1"/>
            <a:r>
              <a:rPr lang="ko-KR" altLang="en-US" dirty="0"/>
              <a:t>화살표 키를 사용하여 오류가 난 명령을 다시 프롬프트로 불러내서 수정한 뒤 </a:t>
            </a:r>
            <a:r>
              <a:rPr lang="ko-KR" altLang="en-US" dirty="0" smtClean="0"/>
              <a:t>재실행 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편집과 재실행 예</a:t>
            </a:r>
            <a:r>
              <a:rPr lang="en-US" altLang="ko-KR" dirty="0" smtClean="0"/>
              <a:t>1 : </a:t>
            </a:r>
            <a:r>
              <a:rPr lang="ko-KR" altLang="en-US" dirty="0"/>
              <a:t>명령에 오타를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프롬프트에서 ↑키를 누르면 방금 실행한 명령이 다시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좌우 화살표로 커서를 이동하여 </a:t>
            </a:r>
            <a:r>
              <a:rPr lang="ko-KR" altLang="en-US" dirty="0" err="1" smtClean="0"/>
              <a:t>백스페이스키로</a:t>
            </a:r>
            <a:r>
              <a:rPr lang="ko-KR" altLang="en-US" dirty="0" smtClean="0"/>
              <a:t> </a:t>
            </a:r>
            <a:r>
              <a:rPr lang="ko-KR" altLang="en-US" dirty="0"/>
              <a:t>삭제한 후 다시 글자를 </a:t>
            </a:r>
            <a:r>
              <a:rPr lang="ko-KR" altLang="en-US" dirty="0" smtClean="0"/>
              <a:t>입력하고 </a:t>
            </a:r>
            <a:r>
              <a:rPr lang="ko-KR" altLang="en-US" dirty="0" err="1" smtClean="0"/>
              <a:t>엔터키를</a:t>
            </a:r>
            <a:r>
              <a:rPr lang="ko-KR" altLang="en-US" dirty="0"/>
              <a:t> </a:t>
            </a:r>
            <a:r>
              <a:rPr lang="ko-KR" altLang="en-US" dirty="0" smtClean="0"/>
              <a:t>눌러서 실행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r>
              <a:rPr lang="ko-KR" altLang="en-US" dirty="0" err="1"/>
              <a:t>히스토리</a:t>
            </a:r>
            <a:r>
              <a:rPr lang="ko-KR" altLang="en-US" dirty="0"/>
              <a:t> </a:t>
            </a:r>
            <a:r>
              <a:rPr lang="ko-KR" altLang="en-US" dirty="0" smtClean="0"/>
              <a:t>저장하기</a:t>
            </a:r>
            <a:endParaRPr lang="en-US" altLang="ko-KR" dirty="0" smtClean="0"/>
          </a:p>
          <a:p>
            <a:pPr marL="460375" lvl="1" indent="-193675"/>
            <a:r>
              <a:rPr lang="ko-KR" altLang="en-US" dirty="0" err="1"/>
              <a:t>로그아웃할</a:t>
            </a:r>
            <a:r>
              <a:rPr lang="ko-KR" altLang="en-US" dirty="0"/>
              <a:t> 때  홈 디렉터리 아래의 숨김 파일인 </a:t>
            </a:r>
            <a:r>
              <a:rPr lang="en-US" altLang="ko-KR" dirty="0"/>
              <a:t>.</a:t>
            </a:r>
            <a:r>
              <a:rPr lang="en-US" altLang="ko-KR" dirty="0" err="1"/>
              <a:t>bash_history</a:t>
            </a:r>
            <a:r>
              <a:rPr lang="ko-KR" altLang="en-US" dirty="0"/>
              <a:t>에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pPr marL="355600" indent="-3556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4" y="2117605"/>
            <a:ext cx="7472795" cy="822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06" y="3210103"/>
            <a:ext cx="7446818" cy="320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7" y="4075122"/>
            <a:ext cx="7455477" cy="3203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47" y="5180909"/>
            <a:ext cx="7446818" cy="161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프롬프트 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424936" cy="5400600"/>
          </a:xfrm>
        </p:spPr>
        <p:txBody>
          <a:bodyPr/>
          <a:lstStyle/>
          <a:p>
            <a:r>
              <a:rPr lang="ko-KR" altLang="en-US" dirty="0" smtClean="0"/>
              <a:t>프롬프트 설정 변수</a:t>
            </a:r>
            <a:r>
              <a:rPr lang="en-US" altLang="ko-KR" dirty="0" smtClean="0"/>
              <a:t>: PS1</a:t>
            </a:r>
          </a:p>
          <a:p>
            <a:pPr lvl="1"/>
            <a:r>
              <a:rPr lang="ko-KR" altLang="en-US" dirty="0"/>
              <a:t>프롬프트를 바꾸는 것은 환경 변수 </a:t>
            </a:r>
            <a:r>
              <a:rPr lang="en-US" altLang="ko-KR" dirty="0"/>
              <a:t>PS1</a:t>
            </a:r>
            <a:r>
              <a:rPr lang="ko-KR" altLang="en-US" dirty="0"/>
              <a:t>에 새로운 형태의 문자열을 지정하는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이스케이프 </a:t>
            </a:r>
            <a:r>
              <a:rPr lang="ko-KR" altLang="en-US" dirty="0"/>
              <a:t>문자와 프롬프트 설정하기</a:t>
            </a:r>
            <a:endParaRPr lang="en-US" altLang="ko-KR" dirty="0"/>
          </a:p>
          <a:p>
            <a:pPr lvl="1"/>
            <a:r>
              <a:rPr lang="en-US" altLang="ko-KR" dirty="0"/>
              <a:t>\</a:t>
            </a:r>
            <a:r>
              <a:rPr lang="ko-KR" altLang="en-US" dirty="0"/>
              <a:t>으로 시작하는 특별한 </a:t>
            </a:r>
            <a:r>
              <a:rPr lang="ko-KR" altLang="en-US" dirty="0" smtClean="0"/>
              <a:t>문자</a:t>
            </a:r>
            <a:r>
              <a:rPr lang="ko-KR" altLang="en-US" dirty="0"/>
              <a:t>가</a:t>
            </a:r>
            <a:r>
              <a:rPr lang="ko-KR" altLang="en-US" dirty="0" smtClean="0"/>
              <a:t> </a:t>
            </a:r>
            <a:r>
              <a:rPr lang="ko-KR" altLang="en-US" dirty="0"/>
              <a:t>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/>
            <a:r>
              <a:rPr lang="en-US" altLang="ko-KR" dirty="0"/>
              <a:t>\u</a:t>
            </a:r>
            <a:r>
              <a:rPr lang="ko-KR" altLang="en-US" dirty="0"/>
              <a:t>와 같이 </a:t>
            </a:r>
            <a:r>
              <a:rPr lang="en-US" altLang="ko-KR" dirty="0"/>
              <a:t>\</a:t>
            </a:r>
            <a:r>
              <a:rPr lang="ko-KR" altLang="en-US" dirty="0"/>
              <a:t>으로 시작하는 </a:t>
            </a:r>
            <a:r>
              <a:rPr lang="ko-KR" altLang="en-US" dirty="0" smtClean="0"/>
              <a:t>이스케이프 </a:t>
            </a:r>
            <a:r>
              <a:rPr lang="ko-KR" altLang="en-US" dirty="0"/>
              <a:t>문자는 두 글자가 아니라 한 글자로 처리</a:t>
            </a:r>
            <a:endParaRPr lang="en-US" altLang="ko-KR" dirty="0" smtClean="0"/>
          </a:p>
          <a:p>
            <a:pPr lvl="1"/>
            <a:r>
              <a:rPr lang="ko-KR" altLang="en-US" dirty="0"/>
              <a:t>이스케이프 문자는 화면에 문자 그대로 </a:t>
            </a:r>
            <a:r>
              <a:rPr lang="ko-KR" altLang="en-US" dirty="0" smtClean="0"/>
              <a:t>출력되지 </a:t>
            </a:r>
            <a:r>
              <a:rPr lang="ko-KR" altLang="en-US" dirty="0"/>
              <a:t>않고 </a:t>
            </a:r>
            <a:r>
              <a:rPr lang="ko-KR" altLang="en-US" dirty="0" err="1"/>
              <a:t>셸이</a:t>
            </a:r>
            <a:r>
              <a:rPr lang="ko-KR" altLang="en-US" dirty="0"/>
              <a:t> 문자의 의미를 해석하여 실행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16832"/>
            <a:ext cx="7455477" cy="96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프롬프트에서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사용할 </a:t>
            </a:r>
            <a:r>
              <a:rPr lang="ko-KR" altLang="en-US" dirty="0"/>
              <a:t>수 있는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이스케이프 문자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17" y="1340768"/>
            <a:ext cx="5210175" cy="539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프롬프트 변경 예제</a:t>
            </a: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 smtClean="0"/>
              <a:t>간단한 문자열로 변경</a:t>
            </a:r>
            <a:r>
              <a:rPr lang="en-US" altLang="ko-KR" dirty="0" smtClean="0"/>
              <a:t>: </a:t>
            </a:r>
            <a:r>
              <a:rPr lang="ko-KR" altLang="en-US" dirty="0"/>
              <a:t>프롬프트의 끝을 표시하기 위해 마지막에 </a:t>
            </a:r>
            <a:r>
              <a:rPr lang="en-US" altLang="ko-KR" dirty="0"/>
              <a:t>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같은 </a:t>
            </a:r>
            <a:r>
              <a:rPr lang="ko-KR" altLang="en-US" dirty="0" smtClean="0"/>
              <a:t>표시를 </a:t>
            </a:r>
            <a:r>
              <a:rPr lang="ko-KR" altLang="en-US" dirty="0"/>
              <a:t>하고 공백 문자를 </a:t>
            </a:r>
            <a:r>
              <a:rPr lang="ko-KR" altLang="en-US" dirty="0" smtClean="0"/>
              <a:t>둠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 환경 변수를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/>
              <a:t>프롬프트에 현재 작업 디렉터리가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명령의 실행 결과를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특수문자 </a:t>
            </a:r>
            <a:r>
              <a:rPr lang="en-US" altLang="ko-KR" dirty="0"/>
              <a:t>`` `</a:t>
            </a:r>
            <a:r>
              <a:rPr lang="ko-KR" altLang="en-US" dirty="0"/>
              <a:t>를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, </a:t>
            </a:r>
            <a:r>
              <a:rPr lang="en-US" altLang="ko-KR" dirty="0" err="1"/>
              <a:t>uname</a:t>
            </a:r>
            <a:r>
              <a:rPr lang="en-US" altLang="ko-KR" dirty="0"/>
              <a:t> -n </a:t>
            </a:r>
            <a:r>
              <a:rPr lang="ko-KR" altLang="en-US" dirty="0"/>
              <a:t>명령은 호스트 </a:t>
            </a:r>
            <a:r>
              <a:rPr lang="ko-KR" altLang="en-US" dirty="0" smtClean="0"/>
              <a:t>이름을 출력</a:t>
            </a: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spcBef>
                <a:spcPts val="288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ko-KR" altLang="en-US" dirty="0"/>
              <a:t>이스케이프 문자 </a:t>
            </a:r>
            <a:r>
              <a:rPr lang="en-US" altLang="ko-KR" dirty="0"/>
              <a:t>\u, \T, \!</a:t>
            </a:r>
            <a:r>
              <a:rPr lang="ko-KR" altLang="en-US" dirty="0"/>
              <a:t>를 사용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96" y="1931543"/>
            <a:ext cx="6858000" cy="561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21" y="2928537"/>
            <a:ext cx="6848475" cy="762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71" y="3985006"/>
            <a:ext cx="6867525" cy="5143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96" y="4986497"/>
            <a:ext cx="6829425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컬러 프롬프트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7" y="1576171"/>
            <a:ext cx="7464136" cy="917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8" y="2636912"/>
            <a:ext cx="7161068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606742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프롬프트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컬러 프롬프트 </a:t>
            </a:r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파란색의 볼드로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밑줄 친 빨간색으로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배경은 갈색</a:t>
            </a:r>
            <a:r>
              <a:rPr lang="en-US" altLang="ko-KR" dirty="0"/>
              <a:t>, </a:t>
            </a:r>
            <a:r>
              <a:rPr lang="ko-KR" altLang="en-US" dirty="0"/>
              <a:t>글자는 보라색</a:t>
            </a:r>
            <a:r>
              <a:rPr lang="en-US" altLang="ko-KR" dirty="0"/>
              <a:t>, </a:t>
            </a:r>
            <a:r>
              <a:rPr lang="ko-KR" altLang="en-US" dirty="0"/>
              <a:t>프롬프트는 ‘사용자 이름</a:t>
            </a:r>
            <a:r>
              <a:rPr lang="en-US" altLang="ko-KR" dirty="0"/>
              <a:t>@</a:t>
            </a:r>
            <a:r>
              <a:rPr lang="ko-KR" altLang="en-US" dirty="0"/>
              <a:t>호스트 이름 </a:t>
            </a:r>
            <a:r>
              <a:rPr lang="en-US" altLang="ko-KR" dirty="0"/>
              <a:t>$ ’</a:t>
            </a:r>
            <a:r>
              <a:rPr lang="ko-KR" altLang="en-US" dirty="0"/>
              <a:t>로 설정하기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0" y="1936667"/>
            <a:ext cx="7472795" cy="5628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29" y="2996952"/>
            <a:ext cx="7472795" cy="597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50" y="4057756"/>
            <a:ext cx="7481455" cy="6580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29" y="5136052"/>
            <a:ext cx="7446818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환경 설정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환경 설정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로그인할 때마다 자동으로 실행되는 명령을 저장한 것이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 환경 설정 파일과 사용자 환경 설정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셸마다</a:t>
            </a:r>
            <a:r>
              <a:rPr lang="ko-KR" altLang="en-US" dirty="0"/>
              <a:t> 다른 </a:t>
            </a:r>
            <a:r>
              <a:rPr lang="ko-KR" altLang="en-US" dirty="0" smtClean="0"/>
              <a:t>이름의 </a:t>
            </a:r>
            <a:r>
              <a:rPr lang="ko-KR" altLang="en-US" dirty="0"/>
              <a:t>파일을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시스템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시스템을 사용하는 전체 사용자의 공통 환경을 설정하는 파일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621722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시스템 환경 설정 파일</a:t>
            </a:r>
            <a:endParaRPr lang="en-US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 smtClean="0"/>
              <a:t>파일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9" y="1844824"/>
            <a:ext cx="6104659" cy="47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각 사용자의 홈 디렉터리에 숨김 </a:t>
            </a:r>
            <a:r>
              <a:rPr lang="ko-KR" altLang="en-US" dirty="0" smtClean="0"/>
              <a:t>파일로 생성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내용을 </a:t>
            </a:r>
            <a:r>
              <a:rPr lang="ko-KR" altLang="en-US" dirty="0" smtClean="0"/>
              <a:t>수정하고 관리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6769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 파일 예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816" y="1196752"/>
            <a:ext cx="6262648" cy="5619375"/>
            <a:chOff x="1138237" y="1357312"/>
            <a:chExt cx="6888913" cy="6181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37" y="1357312"/>
              <a:ext cx="6867525" cy="4143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100" y="5471699"/>
              <a:ext cx="6877050" cy="2066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08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bash_aliases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사용자 환경 설정 파일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9" y="1920737"/>
            <a:ext cx="7446818" cy="199159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4622" y="4636313"/>
            <a:ext cx="7472795" cy="970350"/>
            <a:chOff x="461962" y="4753048"/>
            <a:chExt cx="8220075" cy="106738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" y="4753048"/>
              <a:ext cx="8201025" cy="5334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962" y="5315608"/>
              <a:ext cx="82200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8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 </a:t>
            </a:r>
            <a:r>
              <a:rPr lang="ko-KR" altLang="en-US" dirty="0"/>
              <a:t>환경 설정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셸의</a:t>
            </a:r>
            <a:r>
              <a:rPr lang="ko-KR" altLang="en-US" dirty="0"/>
              <a:t> 환경 설정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58" y="1772816"/>
            <a:ext cx="7429500" cy="29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6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명령어 해석기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/>
              <a:t>사용자 환경 설정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명령어 </a:t>
            </a:r>
            <a:r>
              <a:rPr lang="ko-KR" altLang="en-US" dirty="0"/>
              <a:t>해석기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사용자와 </a:t>
            </a:r>
            <a:r>
              <a:rPr lang="ko-KR" altLang="en-US" dirty="0" err="1"/>
              <a:t>커널</a:t>
            </a:r>
            <a:r>
              <a:rPr lang="ko-KR" altLang="en-US" dirty="0"/>
              <a:t> 사이에서 명령을 해석하여 전달하는 </a:t>
            </a:r>
            <a:r>
              <a:rPr lang="ko-KR" altLang="en-US" dirty="0" smtClean="0"/>
              <a:t>해석기</a:t>
            </a:r>
            <a:r>
              <a:rPr lang="en-US" altLang="ko-KR" dirty="0"/>
              <a:t>(interpreter)</a:t>
            </a:r>
            <a:r>
              <a:rPr lang="ko-KR" altLang="en-US" dirty="0"/>
              <a:t>와 번역기</a:t>
            </a:r>
            <a:r>
              <a:rPr lang="en-US" altLang="ko-KR" dirty="0"/>
              <a:t>(translator)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로그인하면 </a:t>
            </a:r>
            <a:r>
              <a:rPr lang="ko-KR" altLang="en-US" dirty="0" err="1"/>
              <a:t>셸이</a:t>
            </a:r>
            <a:r>
              <a:rPr lang="ko-KR" altLang="en-US" dirty="0"/>
              <a:t> </a:t>
            </a:r>
            <a:r>
              <a:rPr lang="ko-KR" altLang="en-US" dirty="0" smtClean="0"/>
              <a:t>자동으로 </a:t>
            </a:r>
            <a:r>
              <a:rPr lang="ko-KR" altLang="en-US" dirty="0"/>
              <a:t>실행되어 사용자가 명령을 입력하기를 </a:t>
            </a:r>
            <a:r>
              <a:rPr lang="ko-KR" altLang="en-US" dirty="0" smtClean="0"/>
              <a:t>기다림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로그인 </a:t>
            </a:r>
            <a:r>
              <a:rPr lang="ko-KR" altLang="en-US" dirty="0" err="1" smtClean="0"/>
              <a:t>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err="1"/>
              <a:t>사용자별로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 smtClean="0"/>
              <a:t>프롬프트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셸이</a:t>
            </a:r>
            <a:r>
              <a:rPr lang="ko-KR" altLang="en-US" dirty="0" smtClean="0"/>
              <a:t> </a:t>
            </a:r>
            <a:r>
              <a:rPr lang="ko-KR" altLang="en-US" dirty="0"/>
              <a:t>사용자의 명령을 기다리고 있음을 나타내는 </a:t>
            </a:r>
            <a:r>
              <a:rPr lang="ko-KR" altLang="en-US" dirty="0" smtClean="0"/>
              <a:t>표시 </a:t>
            </a:r>
            <a:endParaRPr lang="en-US" altLang="ko-KR" dirty="0" smtClean="0"/>
          </a:p>
          <a:p>
            <a:r>
              <a:rPr lang="ko-KR" altLang="en-US" dirty="0" smtClean="0"/>
              <a:t>프로그래밍 기능</a:t>
            </a:r>
            <a:endParaRPr lang="ko-KR" altLang="en-US" dirty="0"/>
          </a:p>
          <a:p>
            <a:pPr lvl="1"/>
            <a:r>
              <a:rPr lang="ko-KR" altLang="en-US" dirty="0" err="1"/>
              <a:t>셸은</a:t>
            </a:r>
            <a:r>
              <a:rPr lang="ko-KR" altLang="en-US" dirty="0"/>
              <a:t> 자체 내에 프로그래밍 기능이 있어  반복적으로 수행하는 작업을 하나의 </a:t>
            </a:r>
            <a:r>
              <a:rPr lang="ko-KR" altLang="en-US" dirty="0" smtClean="0"/>
              <a:t>프로그램으로 작성 가능</a:t>
            </a:r>
            <a:endParaRPr lang="en-US" altLang="ko-KR" dirty="0" smtClean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프로그램을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r>
              <a:rPr lang="ko-KR" altLang="en-US" dirty="0"/>
              <a:t>사용자 환경 설정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환경을 설정할 수 있도록 초기화 파일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초기화 </a:t>
            </a:r>
            <a:r>
              <a:rPr lang="ko-KR" altLang="en-US" dirty="0"/>
              <a:t>파일에는 </a:t>
            </a:r>
            <a:r>
              <a:rPr lang="ko-KR" altLang="en-US" dirty="0" smtClean="0"/>
              <a:t>명령을 </a:t>
            </a:r>
            <a:r>
              <a:rPr lang="ko-KR" altLang="en-US" dirty="0"/>
              <a:t>찾아오는 경로를 설정하거나</a:t>
            </a:r>
            <a:r>
              <a:rPr lang="en-US" altLang="ko-KR" dirty="0"/>
              <a:t>, </a:t>
            </a:r>
            <a:r>
              <a:rPr lang="ko-KR" altLang="en-US" dirty="0"/>
              <a:t>파일과 디렉터리를 새로 생성할 때 기본 권한을 </a:t>
            </a:r>
            <a:r>
              <a:rPr lang="ko-KR" altLang="en-US" dirty="0" smtClean="0"/>
              <a:t>설정하거나</a:t>
            </a:r>
            <a:r>
              <a:rPr lang="en-US" altLang="ko-KR" dirty="0"/>
              <a:t>, </a:t>
            </a:r>
            <a:r>
              <a:rPr lang="ko-KR" altLang="en-US" dirty="0"/>
              <a:t>다양한 환경 변수 등을 설정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err="1"/>
              <a:t>셸의</a:t>
            </a:r>
            <a:r>
              <a:rPr lang="ko-KR" altLang="en-US" dirty="0"/>
              <a:t>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C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본 </a:t>
            </a:r>
            <a:r>
              <a:rPr lang="ko-KR" altLang="en-US" dirty="0" err="1"/>
              <a:t>셸</a:t>
            </a:r>
            <a:r>
              <a:rPr lang="en-US" altLang="ko-KR" dirty="0"/>
              <a:t>(Bourne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V7</a:t>
            </a:r>
            <a:r>
              <a:rPr lang="ko-KR" altLang="en-US" dirty="0"/>
              <a:t>에 처음 등장한 최초의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/>
            <a:r>
              <a:rPr lang="ko-KR" altLang="en-US" dirty="0"/>
              <a:t> 개발자의 이름인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</a:t>
            </a:r>
            <a:r>
              <a:rPr lang="en-US" altLang="ko-KR" dirty="0" smtClean="0"/>
              <a:t>Bourne</a:t>
            </a:r>
            <a:r>
              <a:rPr lang="en-US" altLang="ko-KR" dirty="0"/>
              <a:t>)</a:t>
            </a:r>
            <a:r>
              <a:rPr lang="ko-KR" altLang="en-US" dirty="0"/>
              <a:t>의 이름을 </a:t>
            </a:r>
            <a:r>
              <a:rPr lang="ko-KR" altLang="en-US" dirty="0" smtClean="0"/>
              <a:t>따서 본 </a:t>
            </a:r>
            <a:r>
              <a:rPr lang="ko-KR" altLang="en-US" dirty="0" err="1" smtClean="0"/>
              <a:t>셸이라고</a:t>
            </a:r>
            <a:r>
              <a:rPr lang="ko-KR" altLang="en-US" dirty="0" smtClean="0"/>
              <a:t> 함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</a:t>
            </a:r>
            <a:r>
              <a:rPr lang="ko-KR" altLang="en-US" dirty="0"/>
              <a:t>명령 이름은 </a:t>
            </a:r>
            <a:r>
              <a:rPr lang="en-US" altLang="ko-KR" dirty="0" err="1" smtClean="0"/>
              <a:t>sh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1"/>
            <a:r>
              <a:rPr lang="ko-KR" altLang="en-US" dirty="0"/>
              <a:t>초기에 본 </a:t>
            </a:r>
            <a:r>
              <a:rPr lang="ko-KR" altLang="en-US" dirty="0" err="1"/>
              <a:t>셸은</a:t>
            </a:r>
            <a:r>
              <a:rPr lang="ko-KR" altLang="en-US" dirty="0"/>
              <a:t> 단순하고 처리 속도가 빨라서 많이 </a:t>
            </a:r>
            <a:r>
              <a:rPr lang="ko-KR" altLang="en-US" dirty="0" smtClean="0"/>
              <a:t>사용되었고</a:t>
            </a:r>
            <a:r>
              <a:rPr lang="en-US" altLang="ko-KR" dirty="0"/>
              <a:t>, </a:t>
            </a:r>
            <a:r>
              <a:rPr lang="ko-KR" altLang="en-US" dirty="0"/>
              <a:t>지금도 시스템 관리 작업을 수행하는 많은 </a:t>
            </a:r>
            <a:r>
              <a:rPr lang="ko-KR" altLang="en-US" dirty="0" err="1"/>
              <a:t>셸</a:t>
            </a:r>
            <a:r>
              <a:rPr lang="ko-KR" altLang="en-US" dirty="0"/>
              <a:t> 스크립트는 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기반으로 하고 있음</a:t>
            </a:r>
            <a:endParaRPr lang="en-US" altLang="ko-KR" dirty="0" smtClean="0"/>
          </a:p>
          <a:p>
            <a:pPr lvl="1"/>
            <a:r>
              <a:rPr lang="ko-KR" altLang="en-US" dirty="0" err="1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en-US" altLang="ko-KR" dirty="0"/>
              <a:t>, </a:t>
            </a:r>
            <a:r>
              <a:rPr lang="ko-KR" altLang="en-US" dirty="0"/>
              <a:t>작업 제어 등 사용자의 편의를 위한 기능을 </a:t>
            </a:r>
            <a:r>
              <a:rPr lang="ko-KR" altLang="en-US" dirty="0" smtClean="0"/>
              <a:t>제공하지 </a:t>
            </a:r>
            <a:r>
              <a:rPr lang="ko-KR" altLang="en-US" dirty="0"/>
              <a:t>못해 이후에 다른 </a:t>
            </a:r>
            <a:r>
              <a:rPr lang="ko-KR" altLang="en-US" dirty="0" err="1"/>
              <a:t>셸들이</a:t>
            </a:r>
            <a:r>
              <a:rPr lang="ko-KR" altLang="en-US" dirty="0"/>
              <a:t> </a:t>
            </a:r>
            <a:r>
              <a:rPr lang="ko-KR" altLang="en-US" dirty="0" smtClean="0"/>
              <a:t>등장</a:t>
            </a:r>
            <a:endParaRPr lang="en-US" altLang="ko-KR" dirty="0" smtClean="0"/>
          </a:p>
          <a:p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(C shell)</a:t>
            </a:r>
          </a:p>
          <a:p>
            <a:pPr lvl="1"/>
            <a:r>
              <a:rPr lang="ko-KR" altLang="en-US" dirty="0"/>
              <a:t>캘리포니아대학교</a:t>
            </a:r>
            <a:r>
              <a:rPr lang="en-US" altLang="ko-KR" dirty="0"/>
              <a:t>(</a:t>
            </a:r>
            <a:r>
              <a:rPr lang="ko-KR" altLang="en-US" dirty="0"/>
              <a:t>버클리</a:t>
            </a:r>
            <a:r>
              <a:rPr lang="en-US" altLang="ko-KR" dirty="0"/>
              <a:t>)</a:t>
            </a:r>
            <a:r>
              <a:rPr lang="ko-KR" altLang="en-US" dirty="0"/>
              <a:t>에서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en-US" altLang="ko-KR" dirty="0"/>
              <a:t>2BSD </a:t>
            </a:r>
            <a:r>
              <a:rPr lang="ko-KR" altLang="en-US" dirty="0"/>
              <a:t>유닉스에 포함되어 발표</a:t>
            </a:r>
            <a:endParaRPr lang="en-US" altLang="ko-KR" dirty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셸에는</a:t>
            </a:r>
            <a:r>
              <a:rPr lang="ko-KR" altLang="en-US" dirty="0"/>
              <a:t> 없던 </a:t>
            </a:r>
            <a:r>
              <a:rPr lang="ko-KR" altLang="en-US" dirty="0" err="1"/>
              <a:t>에일리어스나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같은 사용자 편의 기능을 포함</a:t>
            </a:r>
            <a:endParaRPr lang="en-US" altLang="ko-KR" dirty="0"/>
          </a:p>
          <a:p>
            <a:pPr lvl="1"/>
            <a:r>
              <a:rPr lang="ko-KR" altLang="en-US" dirty="0" err="1"/>
              <a:t>셸</a:t>
            </a:r>
            <a:r>
              <a:rPr lang="ko-KR" altLang="en-US" dirty="0"/>
              <a:t> 스크립트 작성을 위한 구문 형식이 </a:t>
            </a:r>
            <a:r>
              <a:rPr lang="en-US" altLang="ko-KR" dirty="0"/>
              <a:t>C </a:t>
            </a:r>
            <a:r>
              <a:rPr lang="ko-KR" altLang="en-US" dirty="0"/>
              <a:t>언어와 같아 </a:t>
            </a:r>
            <a:r>
              <a:rPr lang="en-US" altLang="ko-KR" dirty="0"/>
              <a:t>C </a:t>
            </a:r>
            <a:r>
              <a:rPr lang="ko-KR" altLang="en-US" dirty="0" err="1"/>
              <a:t>셸이라는</a:t>
            </a:r>
            <a:r>
              <a:rPr lang="ko-KR" altLang="en-US" dirty="0"/>
              <a:t> 이름을 가지게 되었음</a:t>
            </a:r>
            <a:endParaRPr lang="en-US" altLang="ko-KR" dirty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/>
              <a:t>csh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/>
              <a:t>셸의</a:t>
            </a:r>
            <a:r>
              <a:rPr lang="ko-KR" altLang="en-US" dirty="0"/>
              <a:t> 기능과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콘 </a:t>
            </a:r>
            <a:r>
              <a:rPr lang="ko-KR" altLang="en-US" dirty="0" err="1"/>
              <a:t>셸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 중반 </a:t>
            </a:r>
            <a:r>
              <a:rPr lang="en-US" altLang="ko-KR" dirty="0"/>
              <a:t>AT&amp;T </a:t>
            </a:r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데이비드</a:t>
            </a:r>
            <a:r>
              <a:rPr lang="ko-KR" altLang="en-US" dirty="0"/>
              <a:t> 콘</a:t>
            </a:r>
            <a:r>
              <a:rPr lang="en-US" altLang="ko-KR" dirty="0"/>
              <a:t>(David </a:t>
            </a:r>
            <a:r>
              <a:rPr lang="en-US" altLang="ko-KR" dirty="0" err="1"/>
              <a:t>Korn</a:t>
            </a:r>
            <a:r>
              <a:rPr lang="en-US" altLang="ko-KR" dirty="0"/>
              <a:t>)</a:t>
            </a:r>
            <a:r>
              <a:rPr lang="ko-KR" altLang="en-US" dirty="0"/>
              <a:t>이 콘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SVR 4</a:t>
            </a:r>
            <a:r>
              <a:rPr lang="ko-KR" altLang="en-US" dirty="0"/>
              <a:t>에 포함되어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1"/>
            <a:r>
              <a:rPr lang="en-US" altLang="ko-KR" dirty="0"/>
              <a:t>C </a:t>
            </a:r>
            <a:r>
              <a:rPr lang="ko-KR" altLang="en-US" dirty="0" err="1"/>
              <a:t>셸과</a:t>
            </a:r>
            <a:r>
              <a:rPr lang="ko-KR" altLang="en-US" dirty="0"/>
              <a:t> 달리 본 </a:t>
            </a:r>
            <a:r>
              <a:rPr lang="ko-KR" altLang="en-US" dirty="0" err="1"/>
              <a:t>셸과의</a:t>
            </a:r>
            <a:r>
              <a:rPr lang="ko-KR" altLang="en-US" dirty="0"/>
              <a:t> 호환성을 </a:t>
            </a:r>
            <a:r>
              <a:rPr lang="ko-KR" altLang="en-US" dirty="0" smtClean="0"/>
              <a:t>유지하고 </a:t>
            </a:r>
            <a:r>
              <a:rPr lang="ko-KR" altLang="en-US" dirty="0" err="1" smtClean="0"/>
              <a:t>히스토리</a:t>
            </a:r>
            <a:r>
              <a:rPr lang="en-US" altLang="ko-KR" dirty="0"/>
              <a:t>, </a:t>
            </a:r>
            <a:r>
              <a:rPr lang="ko-KR" altLang="en-US" dirty="0" err="1"/>
              <a:t>에일리어스</a:t>
            </a:r>
            <a:r>
              <a:rPr lang="ko-KR" altLang="en-US" dirty="0"/>
              <a:t> 기능 등 </a:t>
            </a:r>
            <a:r>
              <a:rPr lang="en-US" altLang="ko-KR" dirty="0"/>
              <a:t>C </a:t>
            </a:r>
            <a:r>
              <a:rPr lang="ko-KR" altLang="en-US" dirty="0" err="1"/>
              <a:t>셸의</a:t>
            </a:r>
            <a:r>
              <a:rPr lang="ko-KR" altLang="en-US" dirty="0"/>
              <a:t> 특징도 모두 제공하면서 처리 속도도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명령 이름은 </a:t>
            </a:r>
            <a:r>
              <a:rPr lang="en-US" altLang="ko-KR" dirty="0" err="1" smtClean="0"/>
              <a:t>ksh</a:t>
            </a:r>
            <a:endParaRPr lang="en-US" altLang="ko-KR" dirty="0" smtClean="0"/>
          </a:p>
          <a:p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(bash shell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본 </a:t>
            </a:r>
            <a:r>
              <a:rPr lang="ko-KR" altLang="en-US" dirty="0" err="1"/>
              <a:t>셸을</a:t>
            </a:r>
            <a:r>
              <a:rPr lang="ko-KR" altLang="en-US" dirty="0"/>
              <a:t> 기반으로 개발된 </a:t>
            </a:r>
            <a:r>
              <a:rPr lang="ko-KR" altLang="en-US" dirty="0" err="1"/>
              <a:t>셸로서</a:t>
            </a:r>
            <a:r>
              <a:rPr lang="ko-KR" altLang="en-US" dirty="0"/>
              <a:t> </a:t>
            </a:r>
            <a:r>
              <a:rPr lang="en-US" altLang="ko-KR" dirty="0"/>
              <a:t>1988</a:t>
            </a:r>
            <a:r>
              <a:rPr lang="ko-KR" altLang="en-US" dirty="0"/>
              <a:t>년 브레인 </a:t>
            </a:r>
            <a:r>
              <a:rPr lang="ko-KR" altLang="en-US" dirty="0" err="1"/>
              <a:t>폭스</a:t>
            </a:r>
            <a:r>
              <a:rPr lang="en-US" altLang="ko-KR" dirty="0"/>
              <a:t>(Brain Fox)</a:t>
            </a:r>
            <a:r>
              <a:rPr lang="ko-KR" altLang="en-US" dirty="0"/>
              <a:t>가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/>
              <a:t>본 </a:t>
            </a:r>
            <a:r>
              <a:rPr lang="ko-KR" altLang="en-US" dirty="0" err="1"/>
              <a:t>셸과</a:t>
            </a:r>
            <a:r>
              <a:rPr lang="ko-KR" altLang="en-US" dirty="0"/>
              <a:t> 호환성을 유지하면서 </a:t>
            </a:r>
            <a:r>
              <a:rPr lang="en-US" altLang="ko-KR" dirty="0"/>
              <a:t>C </a:t>
            </a:r>
            <a:r>
              <a:rPr lang="ko-KR" altLang="en-US" dirty="0" err="1"/>
              <a:t>셸</a:t>
            </a:r>
            <a:r>
              <a:rPr lang="en-US" altLang="ko-KR" dirty="0"/>
              <a:t>, </a:t>
            </a:r>
            <a:r>
              <a:rPr lang="ko-KR" altLang="en-US" dirty="0"/>
              <a:t>콘 </a:t>
            </a:r>
            <a:r>
              <a:rPr lang="ko-KR" altLang="en-US" dirty="0" err="1"/>
              <a:t>셸의</a:t>
            </a:r>
            <a:r>
              <a:rPr lang="ko-KR" altLang="en-US" dirty="0"/>
              <a:t> 편리한 기능도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배시 셸의 </a:t>
            </a:r>
            <a:r>
              <a:rPr lang="ko-KR" altLang="en-US" dirty="0"/>
              <a:t>명령 이름은 </a:t>
            </a:r>
            <a:r>
              <a:rPr lang="en-US" altLang="ko-KR" dirty="0" smtClean="0"/>
              <a:t>bash</a:t>
            </a:r>
          </a:p>
          <a:p>
            <a:pPr lvl="1"/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셸의</a:t>
            </a:r>
            <a:r>
              <a:rPr lang="ko-KR" altLang="en-US" dirty="0"/>
              <a:t> 모든 버전은 </a:t>
            </a:r>
            <a:r>
              <a:rPr lang="en-US" altLang="ko-KR" dirty="0"/>
              <a:t>GPL </a:t>
            </a:r>
            <a:r>
              <a:rPr lang="ko-KR" altLang="en-US" dirty="0"/>
              <a:t>라이선스에 의거하여 자유롭게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리눅스의 </a:t>
            </a:r>
            <a:r>
              <a:rPr lang="ko-KR" altLang="en-US" dirty="0"/>
              <a:t>기본 셸로 제공되고 </a:t>
            </a:r>
            <a:r>
              <a:rPr lang="ko-KR" altLang="en-US" dirty="0" smtClean="0"/>
              <a:t>있어 </a:t>
            </a:r>
            <a:r>
              <a:rPr lang="ko-KR" altLang="en-US" dirty="0"/>
              <a:t>리눅스 셸로도 많이 </a:t>
            </a:r>
            <a:r>
              <a:rPr lang="ko-KR" altLang="en-US" dirty="0" smtClean="0"/>
              <a:t>알려짐</a:t>
            </a:r>
            <a:endParaRPr lang="en-US" altLang="ko-KR" dirty="0" smtClean="0"/>
          </a:p>
          <a:p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(dash shell)</a:t>
            </a:r>
          </a:p>
          <a:p>
            <a:pPr lvl="1"/>
            <a:r>
              <a:rPr lang="ko-KR" altLang="en-US" dirty="0" smtClean="0"/>
              <a:t>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셸을 기반으로 개발된 셸로 </a:t>
            </a:r>
            <a:r>
              <a:rPr lang="ko-KR" altLang="en-US" dirty="0" err="1" smtClean="0"/>
              <a:t>포직스</a:t>
            </a:r>
            <a:r>
              <a:rPr lang="en-US" altLang="ko-KR" dirty="0" smtClean="0"/>
              <a:t>(POSIX) </a:t>
            </a:r>
            <a:r>
              <a:rPr lang="ko-KR" altLang="en-US" dirty="0" smtClean="0"/>
              <a:t>표준을 준수하면서 보다 작은 크기로 개발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암키스트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(ash, </a:t>
            </a:r>
            <a:r>
              <a:rPr lang="en-US" altLang="ko-KR" dirty="0" err="1" smtClean="0"/>
              <a:t>Almquist</a:t>
            </a:r>
            <a:r>
              <a:rPr lang="en-US" altLang="ko-KR" dirty="0" smtClean="0"/>
              <a:t> Shell)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NetBSD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버전으로 </a:t>
            </a:r>
            <a:r>
              <a:rPr lang="en-US" altLang="ko-KR" dirty="0" smtClean="0"/>
              <a:t>1997</a:t>
            </a:r>
            <a:r>
              <a:rPr lang="ko-KR" altLang="en-US" dirty="0" smtClean="0"/>
              <a:t>년 초에 </a:t>
            </a:r>
            <a:r>
              <a:rPr lang="ko-KR" altLang="en-US" dirty="0" err="1" smtClean="0"/>
              <a:t>허버트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리눅스에</a:t>
            </a:r>
            <a:r>
              <a:rPr lang="ko-KR" altLang="en-US" dirty="0" smtClean="0"/>
              <a:t> 이식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en-US" altLang="ko-KR" dirty="0" smtClean="0"/>
              <a:t>6.10</a:t>
            </a:r>
            <a:r>
              <a:rPr lang="ko-KR" altLang="en-US" dirty="0" smtClean="0"/>
              <a:t>부터 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대신 </a:t>
            </a:r>
            <a:r>
              <a:rPr lang="ko-KR" altLang="en-US" dirty="0" err="1" smtClean="0"/>
              <a:t>대시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셸을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08" y="5733256"/>
            <a:ext cx="7464136" cy="9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err="1"/>
              <a:t>셸</a:t>
            </a:r>
            <a:r>
              <a:rPr lang="ko-KR" altLang="en-US" dirty="0"/>
              <a:t> 기본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셸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프롬프트 모양 참조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본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콘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$</a:t>
            </a:r>
          </a:p>
          <a:p>
            <a:pPr lvl="2">
              <a:spcBef>
                <a:spcPct val="0"/>
              </a:spcBef>
            </a:pPr>
            <a:r>
              <a:rPr lang="en-US" altLang="ko-KR" dirty="0" smtClean="0"/>
              <a:t>C </a:t>
            </a:r>
            <a:r>
              <a:rPr lang="ko-KR" altLang="en-US" dirty="0" err="1" smtClean="0"/>
              <a:t>셸의</a:t>
            </a:r>
            <a:r>
              <a:rPr lang="ko-KR" altLang="en-US" dirty="0" smtClean="0"/>
              <a:t> 기본 프롬프트</a:t>
            </a:r>
            <a:r>
              <a:rPr lang="en-US" altLang="ko-KR" dirty="0" smtClean="0"/>
              <a:t>: %</a:t>
            </a:r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사용자 정보 확인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사용자 정보의 가장 마지막에 나온 </a:t>
            </a:r>
            <a:r>
              <a:rPr lang="en-US" altLang="ko-KR" dirty="0" smtClean="0"/>
              <a:t>/bin/bash</a:t>
            </a:r>
            <a:r>
              <a:rPr lang="ko-KR" altLang="en-US" dirty="0" smtClean="0"/>
              <a:t>가 기본 </a:t>
            </a:r>
            <a:r>
              <a:rPr lang="ko-KR" altLang="en-US" dirty="0" err="1" smtClean="0"/>
              <a:t>셸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7429500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18010</TotalTime>
  <Words>2043</Words>
  <Application>Microsoft Office PowerPoint</Application>
  <PresentationFormat>화면 슬라이드 쇼(4:3)</PresentationFormat>
  <Paragraphs>510</Paragraphs>
  <Slides>56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서식</vt:lpstr>
      <vt:lpstr>Chapter 04. 셸 사용하기</vt:lpstr>
      <vt:lpstr>PowerPoint 프레젠테이션</vt:lpstr>
      <vt:lpstr>PowerPoint 프레젠테이션</vt:lpstr>
      <vt:lpstr>리눅스 실습 스터디 맵</vt:lpstr>
      <vt:lpstr>00 개요</vt:lpstr>
      <vt:lpstr>01 셸의 기능과 종류</vt:lpstr>
      <vt:lpstr>01 셸의 기능과 종류</vt:lpstr>
      <vt:lpstr>01 셸의 기능과 종류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02 셸 기본 사용법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03 입출력 방향 바꾸기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04 배시 셸 환경 설정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05 에일리어스와 히스토리</vt:lpstr>
      <vt:lpstr>06 프롬프트 설정</vt:lpstr>
      <vt:lpstr>06 프롬프트 설정</vt:lpstr>
      <vt:lpstr>06 프롬프트 설정</vt:lpstr>
      <vt:lpstr>06 프롬프트 설정</vt:lpstr>
      <vt:lpstr>06 프롬프트 설정</vt:lpstr>
      <vt:lpstr>07 환경 설정 파일</vt:lpstr>
      <vt:lpstr>07 환경 설정 파일</vt:lpstr>
      <vt:lpstr>07 환경 설정 파일</vt:lpstr>
      <vt:lpstr>07 환경 설정 파일</vt:lpstr>
      <vt:lpstr>07 환경 설정 파일</vt:lpstr>
      <vt:lpstr>07 환경 설정 파일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student</cp:lastModifiedBy>
  <cp:revision>955</cp:revision>
  <dcterms:created xsi:type="dcterms:W3CDTF">2012-07-11T10:23:22Z</dcterms:created>
  <dcterms:modified xsi:type="dcterms:W3CDTF">2019-08-08T08:27:22Z</dcterms:modified>
</cp:coreProperties>
</file>