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78" r:id="rId2"/>
    <p:sldId id="791" r:id="rId3"/>
    <p:sldId id="841" r:id="rId4"/>
    <p:sldId id="842" r:id="rId5"/>
    <p:sldId id="843" r:id="rId6"/>
    <p:sldId id="844" r:id="rId7"/>
    <p:sldId id="845" r:id="rId8"/>
    <p:sldId id="846" r:id="rId9"/>
    <p:sldId id="847" r:id="rId10"/>
    <p:sldId id="848" r:id="rId11"/>
    <p:sldId id="849" r:id="rId12"/>
    <p:sldId id="850" r:id="rId13"/>
    <p:sldId id="851" r:id="rId14"/>
    <p:sldId id="852" r:id="rId15"/>
    <p:sldId id="856" r:id="rId16"/>
    <p:sldId id="857" r:id="rId17"/>
    <p:sldId id="829" r:id="rId18"/>
    <p:sldId id="792" r:id="rId19"/>
    <p:sldId id="830" r:id="rId20"/>
    <p:sldId id="793" r:id="rId21"/>
    <p:sldId id="794" r:id="rId22"/>
    <p:sldId id="795" r:id="rId23"/>
    <p:sldId id="796" r:id="rId24"/>
    <p:sldId id="831" r:id="rId25"/>
    <p:sldId id="797" r:id="rId26"/>
    <p:sldId id="798" r:id="rId27"/>
    <p:sldId id="799" r:id="rId28"/>
    <p:sldId id="832" r:id="rId29"/>
    <p:sldId id="833" r:id="rId30"/>
    <p:sldId id="834" r:id="rId31"/>
    <p:sldId id="835" r:id="rId32"/>
    <p:sldId id="836" r:id="rId33"/>
    <p:sldId id="837" r:id="rId34"/>
    <p:sldId id="838" r:id="rId35"/>
    <p:sldId id="840" r:id="rId36"/>
    <p:sldId id="839" r:id="rId37"/>
    <p:sldId id="863" r:id="rId38"/>
    <p:sldId id="864" r:id="rId39"/>
    <p:sldId id="865" r:id="rId40"/>
    <p:sldId id="866" r:id="rId41"/>
    <p:sldId id="858" r:id="rId42"/>
    <p:sldId id="859" r:id="rId43"/>
    <p:sldId id="867" r:id="rId44"/>
    <p:sldId id="870" r:id="rId45"/>
    <p:sldId id="868" r:id="rId46"/>
    <p:sldId id="869" r:id="rId47"/>
    <p:sldId id="860" r:id="rId48"/>
    <p:sldId id="861" r:id="rId49"/>
    <p:sldId id="862" r:id="rId50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1721" autoAdjust="0"/>
  </p:normalViewPr>
  <p:slideViewPr>
    <p:cSldViewPr snapToGrid="0">
      <p:cViewPr>
        <p:scale>
          <a:sx n="78" d="100"/>
          <a:sy n="78" d="100"/>
        </p:scale>
        <p:origin x="-78" y="-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732970F-6D66-4764-B324-DC4D988F38F7}" type="datetimeFigureOut">
              <a:rPr lang="ko-KR" altLang="en-US" smtClean="0"/>
              <a:pPr/>
              <a:t>2019-09-19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33FBC30-0205-43A0-8ECD-EBB3A3F7D5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1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7D4F-4120-46D1-92DA-E2BF15C423FD}" type="datetime1">
              <a:rPr lang="ko-KR" altLang="en-US" smtClean="0"/>
              <a:pPr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1F87-36AA-46EE-9198-C02FE6E93DC3}" type="datetime1">
              <a:rPr lang="ko-KR" altLang="en-US" smtClean="0"/>
              <a:pPr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75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E096-B694-4E50-82D0-E8B975C99E35}" type="datetime1">
              <a:rPr lang="ko-KR" altLang="en-US" smtClean="0"/>
              <a:pPr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16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38"/>
          <p:cNvGrpSpPr>
            <a:grpSpLocks/>
          </p:cNvGrpSpPr>
          <p:nvPr userDrawn="1"/>
        </p:nvGrpSpPr>
        <p:grpSpPr bwMode="auto">
          <a:xfrm>
            <a:off x="303566" y="736183"/>
            <a:ext cx="11912635" cy="83609"/>
            <a:chOff x="228600" y="1022350"/>
            <a:chExt cx="9440863" cy="360363"/>
          </a:xfrm>
        </p:grpSpPr>
        <p:sp>
          <p:nvSpPr>
            <p:cNvPr id="17" name="모서리가 둥근 직사각형 16"/>
            <p:cNvSpPr>
              <a:spLocks noChangeArrowheads="1"/>
            </p:cNvSpPr>
            <p:nvPr/>
          </p:nvSpPr>
          <p:spPr bwMode="auto">
            <a:xfrm>
              <a:off x="236538" y="1022350"/>
              <a:ext cx="9432925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/>
              <a:endParaRPr lang="en-US" altLang="ko-KR" sz="1500" b="1" dirty="0">
                <a:solidFill>
                  <a:schemeClr val="bg1"/>
                </a:solidFill>
                <a:latin typeface="@산돌퍼즐Bk"/>
                <a:ea typeface="맑은 고딕" pitchFamily="50" charset="-127"/>
              </a:endParaRPr>
            </a:p>
          </p:txBody>
        </p:sp>
        <p:sp>
          <p:nvSpPr>
            <p:cNvPr id="18" name="Rectangle 4"/>
            <p:cNvSpPr txBox="1">
              <a:spLocks/>
            </p:cNvSpPr>
            <p:nvPr/>
          </p:nvSpPr>
          <p:spPr bwMode="auto">
            <a:xfrm>
              <a:off x="228600" y="1047750"/>
              <a:ext cx="7285038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sz="1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413241" y="391597"/>
            <a:ext cx="109728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748735" y="6645276"/>
            <a:ext cx="2844800" cy="2127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36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3" y="704850"/>
            <a:ext cx="10544258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821335" y="6645276"/>
            <a:ext cx="2844800" cy="2127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2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C996-76B7-4C1D-B6F3-028521A660BC}" type="datetime1">
              <a:rPr lang="ko-KR" altLang="en-US" smtClean="0"/>
              <a:pPr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8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FB03-1B84-4B6C-80FD-3BFC2D247AF1}" type="datetime1">
              <a:rPr lang="ko-KR" altLang="en-US" smtClean="0"/>
              <a:pPr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4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E26F-9D25-4BC7-8734-A495C8FBF4F3}" type="datetime1">
              <a:rPr lang="ko-KR" altLang="en-US" smtClean="0"/>
              <a:pPr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1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A4DD-FC06-4AE7-95F1-966AF228BCE6}" type="datetime1">
              <a:rPr lang="ko-KR" altLang="en-US" smtClean="0"/>
              <a:pPr/>
              <a:t>2019-09-19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6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1ECC-321E-4702-9237-33FDE8481684}" type="datetime1">
              <a:rPr lang="ko-KR" altLang="en-US" smtClean="0"/>
              <a:pPr/>
              <a:t>2019-09-19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0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4C42-B7E0-4BE1-9E9F-D096EDE60712}" type="datetime1">
              <a:rPr lang="ko-KR" altLang="en-US" smtClean="0"/>
              <a:pPr/>
              <a:t>2019-09-19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9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679D-AD04-4CE6-8102-B23E3EEF5A2E}" type="datetime1">
              <a:rPr lang="ko-KR" altLang="en-US" smtClean="0"/>
              <a:pPr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7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C339-28D8-4EC8-963E-882BF7BED511}" type="datetime1">
              <a:rPr lang="ko-KR" altLang="en-US" smtClean="0"/>
              <a:pPr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3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C744-6EA0-4F2B-A61B-5A0B2F427327}" type="datetime1">
              <a:rPr lang="ko-KR" altLang="en-US" smtClean="0"/>
              <a:pPr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8F7B5-BC09-45E7-8191-D02D6C702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71679" y="562346"/>
            <a:ext cx="4202462" cy="46737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37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R </a:t>
            </a:r>
            <a:r>
              <a:rPr lang="ko-KR" altLang="en-US" sz="2437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데이터 분석</a:t>
            </a:r>
            <a:endParaRPr lang="en-US" altLang="ko-KR" sz="2437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4497" y="1414065"/>
            <a:ext cx="2963003" cy="25019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26" dirty="0" smtClean="0"/>
              <a:t>(</a:t>
            </a:r>
            <a:r>
              <a:rPr lang="ko-KR" altLang="en-US" sz="1026" dirty="0" smtClean="0"/>
              <a:t>교육기간 </a:t>
            </a:r>
            <a:r>
              <a:rPr lang="en-US" altLang="ko-KR" sz="1026" dirty="0" smtClean="0"/>
              <a:t>: 2019</a:t>
            </a:r>
            <a:r>
              <a:rPr lang="ko-KR" altLang="en-US" sz="1026" dirty="0" smtClean="0"/>
              <a:t>년 </a:t>
            </a:r>
            <a:r>
              <a:rPr lang="en-US" altLang="ko-KR" sz="1026" dirty="0"/>
              <a:t>9</a:t>
            </a:r>
            <a:r>
              <a:rPr lang="ko-KR" altLang="en-US" sz="1026" dirty="0" smtClean="0"/>
              <a:t>월 </a:t>
            </a:r>
            <a:r>
              <a:rPr lang="en-US" altLang="ko-KR" sz="1026" dirty="0"/>
              <a:t>6</a:t>
            </a:r>
            <a:r>
              <a:rPr lang="en-US" altLang="ko-KR" sz="1026" dirty="0" smtClean="0"/>
              <a:t>9</a:t>
            </a:r>
            <a:r>
              <a:rPr lang="ko-KR" altLang="en-US" sz="1026" dirty="0" smtClean="0"/>
              <a:t>일 </a:t>
            </a:r>
            <a:r>
              <a:rPr lang="en-US" altLang="ko-KR" sz="1026" dirty="0" smtClean="0"/>
              <a:t>~ </a:t>
            </a:r>
            <a:r>
              <a:rPr lang="en-US" altLang="ko-KR" sz="1026" dirty="0"/>
              <a:t>9</a:t>
            </a:r>
            <a:r>
              <a:rPr lang="ko-KR" altLang="en-US" sz="1026" dirty="0" smtClean="0"/>
              <a:t>월</a:t>
            </a:r>
            <a:r>
              <a:rPr lang="en-US" altLang="ko-KR" sz="1026" dirty="0" smtClean="0"/>
              <a:t>22</a:t>
            </a:r>
            <a:r>
              <a:rPr lang="ko-KR" altLang="en-US" sz="1026" dirty="0" smtClean="0"/>
              <a:t>일 </a:t>
            </a:r>
            <a:r>
              <a:rPr lang="en-US" altLang="ko-KR" sz="1026" dirty="0" smtClean="0"/>
              <a:t>)</a:t>
            </a:r>
            <a:endParaRPr lang="ko-KR" altLang="en-US" sz="1026" dirty="0"/>
          </a:p>
        </p:txBody>
      </p:sp>
      <p:sp>
        <p:nvSpPr>
          <p:cNvPr id="13" name="TextBox 12"/>
          <p:cNvSpPr txBox="1"/>
          <p:nvPr/>
        </p:nvSpPr>
        <p:spPr>
          <a:xfrm>
            <a:off x="10323094" y="1334488"/>
            <a:ext cx="1372288" cy="269946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54" b="1" dirty="0" smtClean="0"/>
              <a:t>박  태  정</a:t>
            </a:r>
            <a:endParaRPr lang="ko-KR" altLang="en-US" sz="1154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323094" y="119974"/>
            <a:ext cx="1419727" cy="250197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26" smtClean="0">
                <a:latin typeface="HY헤드라인M" pitchFamily="18" charset="-127"/>
                <a:ea typeface="HY헤드라인M" pitchFamily="18" charset="-127"/>
              </a:rPr>
              <a:t>박데이터</a:t>
            </a:r>
            <a:endParaRPr lang="ko-KR" altLang="en-US" sz="1026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1" y="2338409"/>
            <a:ext cx="7204669" cy="3971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2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10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97237" y="1159271"/>
            <a:ext cx="10515600" cy="1332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2000" smtClean="0"/>
              <a:t>적합도 검정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데이터의 크기가 일정 수 이상이라면 데이터가 정규 분포를 따르는지 확인</a:t>
            </a:r>
            <a:endParaRPr lang="en-US" altLang="ko-KR" sz="18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데이터가 특정 분포를 따르는지 살펴보기 위해 분할표를 만들고</a:t>
            </a:r>
            <a:r>
              <a:rPr lang="en-US" altLang="ko-KR" sz="1800" smtClean="0"/>
              <a:t>,  </a:t>
            </a:r>
            <a:r>
              <a:rPr lang="ko-KR" altLang="en-US" sz="1800" smtClean="0"/>
              <a:t>카이 제곱 검정</a:t>
            </a:r>
            <a:r>
              <a:rPr lang="en-US" altLang="ko-KR" sz="1800" smtClean="0"/>
              <a:t>Chi Squared Test</a:t>
            </a:r>
            <a:r>
              <a:rPr lang="ko-KR" altLang="en-US" sz="1800" smtClean="0"/>
              <a:t>을 사용할 수 있다</a:t>
            </a:r>
            <a:r>
              <a:rPr lang="en-US" altLang="ko-KR" sz="1800" smtClean="0"/>
              <a:t>.</a:t>
            </a:r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>
          <a:xfrm>
            <a:off x="974150" y="2686103"/>
            <a:ext cx="10287000" cy="2021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MASS::survey </a:t>
            </a:r>
            <a:r>
              <a:rPr lang="ko-KR" altLang="en-US" sz="1600" dirty="0" smtClean="0">
                <a:solidFill>
                  <a:schemeClr val="tx1"/>
                </a:solidFill>
              </a:rPr>
              <a:t>데이터를 사용해 글씨를 왼손으로 쓰는 사람과 오른손으로 쓰는 사람의 비율이 </a:t>
            </a:r>
            <a:r>
              <a:rPr lang="en-US" altLang="ko-KR" sz="1600" dirty="0" smtClean="0">
                <a:solidFill>
                  <a:schemeClr val="tx1"/>
                </a:solidFill>
              </a:rPr>
              <a:t>30% : 70%</a:t>
            </a:r>
            <a:r>
              <a:rPr lang="ko-KR" altLang="en-US" sz="1600" dirty="0" smtClean="0">
                <a:solidFill>
                  <a:schemeClr val="tx1"/>
                </a:solidFill>
              </a:rPr>
              <a:t>인지 여부를 분석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table(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survey$W.Hnd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chisq.test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(table(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survey$W.Hnd</a:t>
            </a:r>
            <a:r>
              <a:rPr lang="en-US" altLang="ko-KR" sz="1600" dirty="0" smtClean="0">
                <a:solidFill>
                  <a:schemeClr val="tx1"/>
                </a:solidFill>
              </a:rPr>
              <a:t>), p=c(.3, .7))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#p-value &lt; 0.05</a:t>
            </a:r>
            <a:r>
              <a:rPr lang="ko-KR" altLang="en-US" sz="1600" dirty="0" smtClean="0">
                <a:solidFill>
                  <a:schemeClr val="tx1"/>
                </a:solidFill>
              </a:rPr>
              <a:t>이므로 글씨를 왼손으로 쓰는 사람과 오른손으로 쓰는 사람의 비가 </a:t>
            </a:r>
            <a:r>
              <a:rPr lang="en-US" altLang="ko-KR" sz="1600" dirty="0" smtClean="0">
                <a:solidFill>
                  <a:schemeClr val="tx1"/>
                </a:solidFill>
              </a:rPr>
              <a:t>30% : 70%</a:t>
            </a:r>
            <a:r>
              <a:rPr lang="ko-KR" altLang="en-US" sz="1600" dirty="0" smtClean="0">
                <a:solidFill>
                  <a:schemeClr val="tx1"/>
                </a:solidFill>
              </a:rPr>
              <a:t>라는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귀무가설을</a:t>
            </a:r>
            <a:r>
              <a:rPr lang="ko-KR" altLang="en-US" sz="1600" dirty="0" smtClean="0">
                <a:solidFill>
                  <a:schemeClr val="tx1"/>
                </a:solidFill>
              </a:rPr>
              <a:t> 기각한다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339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11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97237" y="1159271"/>
            <a:ext cx="10515600" cy="1332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2000" smtClean="0"/>
              <a:t>적합도 검정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데이터의 크기가 일정 수 이상이라면 데이터가 정규 분포를 따르는지 확인</a:t>
            </a:r>
            <a:endParaRPr lang="en-US" altLang="ko-KR" sz="18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데이터가 특정 분포를 따르는지 살펴보기 위해 분할표를 만들고</a:t>
            </a:r>
            <a:r>
              <a:rPr lang="en-US" altLang="ko-KR" sz="1800" smtClean="0"/>
              <a:t>,  </a:t>
            </a:r>
            <a:r>
              <a:rPr lang="ko-KR" altLang="en-US" sz="1800" smtClean="0"/>
              <a:t>카이 제곱 검정</a:t>
            </a:r>
            <a:r>
              <a:rPr lang="en-US" altLang="ko-KR" sz="1800" smtClean="0"/>
              <a:t>Chi Squared Test</a:t>
            </a:r>
            <a:r>
              <a:rPr lang="ko-KR" altLang="en-US" sz="1800" smtClean="0"/>
              <a:t>을 사용할 수 있다</a:t>
            </a:r>
            <a:r>
              <a:rPr lang="en-US" altLang="ko-KR" sz="1800" smtClean="0"/>
              <a:t>.</a:t>
            </a:r>
            <a:endParaRPr lang="ko-KR" altLang="en-US" sz="1800" dirty="0"/>
          </a:p>
        </p:txBody>
      </p:sp>
      <p:sp>
        <p:nvSpPr>
          <p:cNvPr id="6" name="직사각형 5"/>
          <p:cNvSpPr/>
          <p:nvPr/>
        </p:nvSpPr>
        <p:spPr>
          <a:xfrm>
            <a:off x="974150" y="2686103"/>
            <a:ext cx="10287000" cy="2021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MASS::survey </a:t>
            </a:r>
            <a:r>
              <a:rPr lang="ko-KR" altLang="en-US" sz="1600" dirty="0" smtClean="0">
                <a:solidFill>
                  <a:schemeClr val="tx1"/>
                </a:solidFill>
              </a:rPr>
              <a:t>데이터를 사용해 글씨를 왼손으로 쓰는 사람과 오른손으로 쓰는 사람의 비율이 </a:t>
            </a:r>
            <a:r>
              <a:rPr lang="en-US" altLang="ko-KR" sz="1600" dirty="0" smtClean="0">
                <a:solidFill>
                  <a:schemeClr val="tx1"/>
                </a:solidFill>
              </a:rPr>
              <a:t>30% : 70%</a:t>
            </a:r>
            <a:r>
              <a:rPr lang="ko-KR" altLang="en-US" sz="1600" dirty="0" smtClean="0">
                <a:solidFill>
                  <a:schemeClr val="tx1"/>
                </a:solidFill>
              </a:rPr>
              <a:t>인지 여부를 분석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table(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survey$W.Hnd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chisq.test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(table(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survey$W.Hnd</a:t>
            </a:r>
            <a:r>
              <a:rPr lang="en-US" altLang="ko-KR" sz="1600" dirty="0" smtClean="0">
                <a:solidFill>
                  <a:schemeClr val="tx1"/>
                </a:solidFill>
              </a:rPr>
              <a:t>), p=c(.3, .7))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#p-value &lt; 0.05</a:t>
            </a:r>
            <a:r>
              <a:rPr lang="ko-KR" altLang="en-US" sz="1600" dirty="0" smtClean="0">
                <a:solidFill>
                  <a:schemeClr val="tx1"/>
                </a:solidFill>
              </a:rPr>
              <a:t>이므로 글씨를 왼손으로 쓰는 사람과 오른손으로 쓰는 사람의 비가 </a:t>
            </a:r>
            <a:r>
              <a:rPr lang="en-US" altLang="ko-KR" sz="1600" dirty="0" smtClean="0">
                <a:solidFill>
                  <a:schemeClr val="tx1"/>
                </a:solidFill>
              </a:rPr>
              <a:t>30% : 70%</a:t>
            </a:r>
            <a:r>
              <a:rPr lang="ko-KR" altLang="en-US" sz="1600" dirty="0" smtClean="0">
                <a:solidFill>
                  <a:schemeClr val="tx1"/>
                </a:solidFill>
              </a:rPr>
              <a:t>라는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귀무가설을</a:t>
            </a:r>
            <a:r>
              <a:rPr lang="ko-KR" altLang="en-US" sz="1600" dirty="0" smtClean="0">
                <a:solidFill>
                  <a:schemeClr val="tx1"/>
                </a:solidFill>
              </a:rPr>
              <a:t> 기각한다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728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59230" y="988717"/>
            <a:ext cx="10701919" cy="1831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적합도 검정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err="1"/>
              <a:t>샤피로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윌크</a:t>
            </a:r>
            <a:r>
              <a:rPr lang="ko-KR" altLang="en-US" sz="1800" dirty="0"/>
              <a:t> 검정</a:t>
            </a:r>
            <a:r>
              <a:rPr lang="en-US" altLang="ko-KR" sz="1800" dirty="0"/>
              <a:t>Shapiro-</a:t>
            </a:r>
            <a:r>
              <a:rPr lang="en-US" altLang="ko-KR" sz="1800" dirty="0" err="1"/>
              <a:t>Wilk</a:t>
            </a:r>
            <a:r>
              <a:rPr lang="en-US" altLang="ko-KR" sz="1800" dirty="0"/>
              <a:t> Test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/>
              <a:t>표본이 정규 분포로부터 추출된 것인지 테스트하기 위한 방법이다</a:t>
            </a:r>
            <a:r>
              <a:rPr lang="en-US" altLang="ko-KR" sz="1800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 err="1"/>
              <a:t>shapiro.test</a:t>
            </a:r>
            <a:r>
              <a:rPr lang="en-US" altLang="ko-KR" sz="1800" dirty="0"/>
              <a:t>( ) </a:t>
            </a:r>
            <a:r>
              <a:rPr lang="ko-KR" altLang="en-US" sz="1800" dirty="0"/>
              <a:t>함수를 사용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err="1"/>
              <a:t>귀무가설은</a:t>
            </a:r>
            <a:r>
              <a:rPr lang="ko-KR" altLang="en-US" sz="1800" dirty="0"/>
              <a:t> 주어진 데이터가 정규 분포로부터의 표본이라는 것이다</a:t>
            </a:r>
            <a:endParaRPr lang="ko-KR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59" y="3070845"/>
            <a:ext cx="3160041" cy="130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 rot="10800000" flipV="1">
            <a:off x="1411959" y="4568680"/>
            <a:ext cx="7431505" cy="662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shapiro.test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rnorm</a:t>
            </a:r>
            <a:r>
              <a:rPr lang="en-US" altLang="ko-KR" sz="1600" dirty="0" smtClean="0">
                <a:solidFill>
                  <a:schemeClr val="tx1"/>
                </a:solidFill>
              </a:rPr>
              <a:t>(1000))</a:t>
            </a:r>
          </a:p>
        </p:txBody>
      </p:sp>
    </p:spTree>
    <p:extLst>
      <p:ext uri="{BB962C8B-B14F-4D97-AF65-F5344CB8AC3E}">
        <p14:creationId xmlns:p14="http://schemas.microsoft.com/office/powerpoint/2010/main" val="190582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35243" y="1097204"/>
            <a:ext cx="11281475" cy="10739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2000" smtClean="0"/>
              <a:t>콜모고로프 스미르노프 검정</a:t>
            </a:r>
            <a:r>
              <a:rPr lang="en-US" altLang="ko-KR" sz="2000" smtClean="0"/>
              <a:t>Kolmogorov-Smirnov Test(K-S Test)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데이터의 누적 분포 함수와 비교하고자 하는 분포의 누적 분포 함수</a:t>
            </a:r>
            <a:r>
              <a:rPr lang="en-US" altLang="ko-KR" sz="1800" smtClean="0"/>
              <a:t>Cumulative Distribution Function </a:t>
            </a:r>
            <a:r>
              <a:rPr lang="ko-KR" altLang="en-US" sz="1800" smtClean="0"/>
              <a:t>간의 최대 거리를 통계량으로 사용하는 가설 검정 방법 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3" y="2414616"/>
            <a:ext cx="4314825" cy="3505200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635" y="3590846"/>
            <a:ext cx="5919141" cy="2159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92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0742" y="1035212"/>
            <a:ext cx="10419346" cy="10739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2000" smtClean="0"/>
              <a:t>콜모고로프 스미르노프 검정</a:t>
            </a:r>
            <a:r>
              <a:rPr lang="en-US" altLang="ko-KR" sz="2000" smtClean="0"/>
              <a:t>Kolmogorov-Smirnov Test(K-S Test)</a:t>
            </a:r>
            <a:endParaRPr lang="en-US" altLang="ko-KR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81161" y="1572205"/>
            <a:ext cx="10287000" cy="2021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#</a:t>
            </a:r>
            <a:r>
              <a:rPr lang="ko-KR" altLang="en-US" sz="1600" dirty="0" smtClean="0">
                <a:solidFill>
                  <a:schemeClr val="tx1"/>
                </a:solidFill>
              </a:rPr>
              <a:t>정규 분포를 따르는 두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난수</a:t>
            </a:r>
            <a:r>
              <a:rPr lang="ko-KR" altLang="en-US" sz="1600" dirty="0" smtClean="0">
                <a:solidFill>
                  <a:schemeClr val="tx1"/>
                </a:solidFill>
              </a:rPr>
              <a:t> 데이터 간에 분포가 동일한지를 살펴본 예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ks.test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rnorm</a:t>
            </a:r>
            <a:r>
              <a:rPr lang="en-US" altLang="ko-KR" sz="1600" dirty="0" smtClean="0">
                <a:solidFill>
                  <a:schemeClr val="tx1"/>
                </a:solidFill>
              </a:rPr>
              <a:t>(100),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rnorm</a:t>
            </a:r>
            <a:r>
              <a:rPr lang="en-US" altLang="ko-KR" sz="1600" dirty="0" smtClean="0">
                <a:solidFill>
                  <a:schemeClr val="tx1"/>
                </a:solidFill>
              </a:rPr>
              <a:t>(100)) #p-value &gt; 0.05</a:t>
            </a:r>
            <a:r>
              <a:rPr lang="ko-KR" altLang="en-US" sz="1600" dirty="0" smtClean="0">
                <a:solidFill>
                  <a:schemeClr val="tx1"/>
                </a:solidFill>
              </a:rPr>
              <a:t>이므로 두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난수가</a:t>
            </a:r>
            <a:r>
              <a:rPr lang="ko-KR" altLang="en-US" sz="1600" dirty="0" smtClean="0">
                <a:solidFill>
                  <a:schemeClr val="tx1"/>
                </a:solidFill>
              </a:rPr>
              <a:t> 같은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분포라는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귀무가설을</a:t>
            </a:r>
            <a:r>
              <a:rPr lang="ko-KR" altLang="en-US" sz="1600" dirty="0" smtClean="0">
                <a:solidFill>
                  <a:schemeClr val="tx1"/>
                </a:solidFill>
              </a:rPr>
              <a:t> 기각할 수 없다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ks.test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rnorm</a:t>
            </a:r>
            <a:r>
              <a:rPr lang="en-US" altLang="ko-KR" sz="1600" dirty="0" smtClean="0">
                <a:solidFill>
                  <a:schemeClr val="tx1"/>
                </a:solidFill>
              </a:rPr>
              <a:t>(100),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runif</a:t>
            </a:r>
            <a:r>
              <a:rPr lang="en-US" altLang="ko-KR" sz="1600" dirty="0" smtClean="0">
                <a:solidFill>
                  <a:schemeClr val="tx1"/>
                </a:solidFill>
              </a:rPr>
              <a:t>(100)) #p-value</a:t>
            </a:r>
            <a:r>
              <a:rPr lang="ko-KR" altLang="en-US" sz="1600" dirty="0" smtClean="0">
                <a:solidFill>
                  <a:schemeClr val="tx1"/>
                </a:solidFill>
              </a:rPr>
              <a:t>가 </a:t>
            </a:r>
            <a:r>
              <a:rPr lang="en-US" altLang="ko-KR" sz="1600" dirty="0" smtClean="0">
                <a:solidFill>
                  <a:schemeClr val="tx1"/>
                </a:solidFill>
              </a:rPr>
              <a:t>0.05</a:t>
            </a:r>
            <a:r>
              <a:rPr lang="ko-KR" altLang="en-US" sz="1600" dirty="0" smtClean="0">
                <a:solidFill>
                  <a:schemeClr val="tx1"/>
                </a:solidFill>
              </a:rPr>
              <a:t>보다 작아 서로 다른 분포로 판단되었다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 K-S </a:t>
            </a:r>
            <a:r>
              <a:rPr lang="ko-KR" altLang="en-US" sz="1600" dirty="0" smtClean="0">
                <a:solidFill>
                  <a:schemeClr val="tx1"/>
                </a:solidFill>
              </a:rPr>
              <a:t>검정을 사용해 데이터가 평균 </a:t>
            </a:r>
            <a:r>
              <a:rPr lang="en-US" altLang="ko-KR" sz="1600" dirty="0" smtClean="0">
                <a:solidFill>
                  <a:schemeClr val="tx1"/>
                </a:solidFill>
              </a:rPr>
              <a:t>0, </a:t>
            </a:r>
            <a:r>
              <a:rPr lang="ko-KR" altLang="en-US" sz="1600" dirty="0" smtClean="0">
                <a:solidFill>
                  <a:schemeClr val="tx1"/>
                </a:solidFill>
              </a:rPr>
              <a:t>분산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인 정규 분포로부터 뽑은 표본인지 확인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ks.test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rnorm</a:t>
            </a:r>
            <a:r>
              <a:rPr lang="en-US" altLang="ko-KR" sz="1600" dirty="0" smtClean="0">
                <a:solidFill>
                  <a:schemeClr val="tx1"/>
                </a:solidFill>
              </a:rPr>
              <a:t>(1000), "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pnorm</a:t>
            </a:r>
            <a:r>
              <a:rPr lang="en-US" altLang="ko-KR" sz="1600" dirty="0" smtClean="0">
                <a:solidFill>
                  <a:schemeClr val="tx1"/>
                </a:solidFill>
              </a:rPr>
              <a:t>", 0, 1)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귀무가설을</a:t>
            </a:r>
            <a:r>
              <a:rPr lang="ko-KR" altLang="en-US" sz="1600" dirty="0" smtClean="0">
                <a:solidFill>
                  <a:schemeClr val="tx1"/>
                </a:solidFill>
              </a:rPr>
              <a:t> 기각할 수 없어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주어진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rnorm</a:t>
            </a:r>
            <a:r>
              <a:rPr lang="en-US" altLang="ko-KR" sz="1600" dirty="0" smtClean="0">
                <a:solidFill>
                  <a:schemeClr val="tx1"/>
                </a:solidFill>
              </a:rPr>
              <a:t>(100)</a:t>
            </a:r>
            <a:r>
              <a:rPr lang="ko-KR" altLang="en-US" sz="1600" dirty="0" smtClean="0">
                <a:solidFill>
                  <a:schemeClr val="tx1"/>
                </a:solidFill>
              </a:rPr>
              <a:t>은 평균 </a:t>
            </a:r>
            <a:r>
              <a:rPr lang="en-US" altLang="ko-KR" sz="1600" dirty="0" smtClean="0">
                <a:solidFill>
                  <a:schemeClr val="tx1"/>
                </a:solidFill>
              </a:rPr>
              <a:t>0, </a:t>
            </a:r>
            <a:r>
              <a:rPr lang="ko-KR" altLang="en-US" sz="1600" dirty="0" smtClean="0">
                <a:solidFill>
                  <a:schemeClr val="tx1"/>
                </a:solidFill>
              </a:rPr>
              <a:t>분산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인 정규 분포로부터의 표본이라고 결론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291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15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13241" y="958359"/>
            <a:ext cx="10419346" cy="10739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2000" smtClean="0"/>
              <a:t>Q-Q</a:t>
            </a:r>
            <a:r>
              <a:rPr lang="ko-KR" altLang="en-US" sz="2000" smtClean="0"/>
              <a:t>도</a:t>
            </a:r>
            <a:r>
              <a:rPr lang="en-US" altLang="ko-KR" sz="2000" smtClean="0"/>
              <a:t>Q-Q Plot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54" y="1518348"/>
            <a:ext cx="5391150" cy="1485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54" y="3004248"/>
            <a:ext cx="3752850" cy="1800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488" y="4944904"/>
            <a:ext cx="59055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45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6141" y="1614956"/>
            <a:ext cx="10287000" cy="2983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&gt; x &lt;-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rnorm</a:t>
            </a:r>
            <a:r>
              <a:rPr lang="en-US" altLang="ko-KR" sz="1600" dirty="0" smtClean="0">
                <a:solidFill>
                  <a:schemeClr val="tx1"/>
                </a:solidFill>
              </a:rPr>
              <a:t>(1000, mean=10,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sd</a:t>
            </a:r>
            <a:r>
              <a:rPr lang="en-US" altLang="ko-KR" sz="1600" dirty="0" smtClean="0">
                <a:solidFill>
                  <a:schemeClr val="tx1"/>
                </a:solidFill>
              </a:rPr>
              <a:t>=1)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qqnorm</a:t>
            </a:r>
            <a:r>
              <a:rPr lang="en-US" altLang="ko-KR" sz="1600" dirty="0" smtClean="0">
                <a:solidFill>
                  <a:schemeClr val="tx1"/>
                </a:solidFill>
              </a:rPr>
              <a:t>(x)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qqline</a:t>
            </a:r>
            <a:r>
              <a:rPr lang="en-US" altLang="ko-KR" sz="1600" dirty="0" smtClean="0">
                <a:solidFill>
                  <a:schemeClr val="tx1"/>
                </a:solidFill>
              </a:rPr>
              <a:t>(x,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lty</a:t>
            </a:r>
            <a:r>
              <a:rPr lang="en-US" altLang="ko-KR" sz="1600" dirty="0" smtClean="0">
                <a:solidFill>
                  <a:schemeClr val="tx1"/>
                </a:solidFill>
              </a:rPr>
              <a:t>=2)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 </a:t>
            </a:r>
            <a:r>
              <a:rPr lang="ko-KR" altLang="en-US" sz="1600" dirty="0" smtClean="0">
                <a:solidFill>
                  <a:schemeClr val="tx1"/>
                </a:solidFill>
              </a:rPr>
              <a:t>직선 관계 성립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x &lt;-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runif</a:t>
            </a:r>
            <a:r>
              <a:rPr lang="en-US" altLang="ko-KR" sz="1600" dirty="0" smtClean="0">
                <a:solidFill>
                  <a:schemeClr val="tx1"/>
                </a:solidFill>
              </a:rPr>
              <a:t>(1000)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qqnorm</a:t>
            </a:r>
            <a:r>
              <a:rPr lang="en-US" altLang="ko-KR" sz="1600" dirty="0" smtClean="0">
                <a:solidFill>
                  <a:schemeClr val="tx1"/>
                </a:solidFill>
              </a:rPr>
              <a:t>(x)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qqline</a:t>
            </a:r>
            <a:r>
              <a:rPr lang="en-US" altLang="ko-KR" sz="1600" dirty="0" smtClean="0">
                <a:solidFill>
                  <a:schemeClr val="tx1"/>
                </a:solidFill>
              </a:rPr>
              <a:t>(x,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lwd</a:t>
            </a:r>
            <a:r>
              <a:rPr lang="en-US" altLang="ko-KR" sz="1600" dirty="0" smtClean="0">
                <a:solidFill>
                  <a:schemeClr val="tx1"/>
                </a:solidFill>
              </a:rPr>
              <a:t>=2)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</a:t>
            </a:r>
            <a:r>
              <a:rPr lang="ko-KR" altLang="en-US" sz="1600" dirty="0" smtClean="0">
                <a:solidFill>
                  <a:schemeClr val="tx1"/>
                </a:solidFill>
              </a:rPr>
              <a:t>직선 관계가 성립한다 할지라도 데이터의 출처 및 데이터가 정규성을 따를 이유에 대한 고민이 항상 필요하다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 </a:t>
            </a:r>
            <a:r>
              <a:rPr lang="ko-KR" altLang="en-US" sz="1600" dirty="0" smtClean="0">
                <a:solidFill>
                  <a:schemeClr val="tx1"/>
                </a:solidFill>
              </a:rPr>
              <a:t>정규 확률 그림이 아닌 분포에 대해서는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qqplot</a:t>
            </a:r>
            <a:r>
              <a:rPr lang="en-US" altLang="ko-KR" sz="1600" dirty="0" smtClean="0">
                <a:solidFill>
                  <a:schemeClr val="tx1"/>
                </a:solidFill>
              </a:rPr>
              <a:t>( ) </a:t>
            </a:r>
            <a:r>
              <a:rPr lang="ko-KR" altLang="en-US" sz="1600" dirty="0" smtClean="0">
                <a:solidFill>
                  <a:schemeClr val="tx1"/>
                </a:solidFill>
              </a:rPr>
              <a:t>함수를 사용한다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qqplot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runif</a:t>
            </a:r>
            <a:r>
              <a:rPr lang="en-US" altLang="ko-KR" sz="1600" dirty="0" smtClean="0">
                <a:solidFill>
                  <a:schemeClr val="tx1"/>
                </a:solidFill>
              </a:rPr>
              <a:t>(1000, min=1, max=10), 1:10)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27115" y="1077963"/>
            <a:ext cx="10419346" cy="10739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2000" smtClean="0"/>
              <a:t>Q-Q</a:t>
            </a:r>
            <a:r>
              <a:rPr lang="ko-KR" altLang="en-US" sz="2000" smtClean="0"/>
              <a:t>도</a:t>
            </a:r>
            <a:r>
              <a:rPr lang="en-US" altLang="ko-KR" sz="2000" smtClean="0"/>
              <a:t>Q-Q Plot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392080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17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745770" y="1221334"/>
            <a:ext cx="7023830" cy="401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290" fontAlgn="ctr"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Session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5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32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3200" b="1" dirty="0" smtClean="0"/>
              <a:t> 추정과 검정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 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90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18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추론 통계 분석</a:t>
            </a:r>
            <a:r>
              <a:rPr lang="en-US" altLang="ko-KR" dirty="0" smtClean="0">
                <a:latin typeface="+mn-ea"/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모집단으로부터 추출된 표본으로부터 </a:t>
            </a:r>
            <a:r>
              <a:rPr lang="ko-KR" altLang="en-US" sz="1600" dirty="0" err="1" smtClean="0">
                <a:latin typeface="+mn-ea"/>
              </a:rPr>
              <a:t>모수와</a:t>
            </a:r>
            <a:r>
              <a:rPr lang="ko-KR" altLang="en-US" sz="1600" dirty="0" smtClean="0">
                <a:latin typeface="+mn-ea"/>
              </a:rPr>
              <a:t> 관련된 통계량</a:t>
            </a:r>
            <a:r>
              <a:rPr lang="en-US" altLang="ko-KR" sz="1600" dirty="0" smtClean="0">
                <a:latin typeface="+mn-ea"/>
              </a:rPr>
              <a:t>(statistics)</a:t>
            </a:r>
            <a:r>
              <a:rPr lang="ko-KR" altLang="en-US" sz="1600" dirty="0" smtClean="0">
                <a:latin typeface="+mn-ea"/>
              </a:rPr>
              <a:t>들의 값을 계산하고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이것을 이용하여 모집단의 특성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모수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을 알아내는 과정</a:t>
            </a:r>
            <a:endParaRPr lang="en-US" altLang="ko-KR" sz="16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모집단으로부터 추출한 표본으로부터 얻은 정보를 이용하여 모집단의 특성을 나타내는 값을 확률적으로 추측하는 추정</a:t>
            </a:r>
            <a:r>
              <a:rPr lang="en-US" altLang="ko-KR" sz="1600" dirty="0" smtClean="0">
                <a:latin typeface="+mn-ea"/>
              </a:rPr>
              <a:t>(estimation)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유의수준과 표본의 검정 통계량을 비교하여 통계적 가설의 진위를 입증하는 가설 검정</a:t>
            </a:r>
            <a:r>
              <a:rPr lang="en-US" altLang="ko-KR" sz="1600" dirty="0" smtClean="0">
                <a:latin typeface="+mn-ea"/>
              </a:rPr>
              <a:t>(hypotheses testing)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19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smtClean="0"/>
              <a:t> </a:t>
            </a:r>
            <a:r>
              <a:rPr lang="ko-KR" altLang="en-US" sz="2800" smtClean="0"/>
              <a:t>추정과 검정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+mn-ea"/>
              </a:rPr>
              <a:t>점추정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하나의 값을 제시하여 모두의 참값을 추측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구간추정 </a:t>
            </a:r>
            <a:r>
              <a:rPr lang="en-US" altLang="ko-KR" dirty="0" smtClean="0">
                <a:latin typeface="+mn-ea"/>
              </a:rPr>
              <a:t>  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latin typeface="+mn-ea"/>
              </a:rPr>
              <a:t>하한값과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상한값의</a:t>
            </a:r>
            <a:r>
              <a:rPr lang="ko-KR" altLang="en-US" sz="1600" dirty="0" smtClean="0">
                <a:latin typeface="+mn-ea"/>
              </a:rPr>
              <a:t> 신뢰구간을 지정하여 </a:t>
            </a:r>
            <a:r>
              <a:rPr lang="ko-KR" altLang="en-US" sz="1600" dirty="0" err="1" smtClean="0">
                <a:latin typeface="+mn-ea"/>
              </a:rPr>
              <a:t>모수의</a:t>
            </a:r>
            <a:r>
              <a:rPr lang="ko-KR" altLang="en-US" sz="1600" dirty="0" smtClean="0">
                <a:latin typeface="+mn-ea"/>
              </a:rPr>
              <a:t> 참값을 추정하는 방식</a:t>
            </a:r>
            <a:endParaRPr lang="en-US" altLang="ko-KR" sz="16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6121"/>
              </p:ext>
            </p:extLst>
          </p:nvPr>
        </p:nvGraphicFramePr>
        <p:xfrm>
          <a:off x="912321" y="2332340"/>
          <a:ext cx="10213384" cy="1493520"/>
        </p:xfrm>
        <a:graphic>
          <a:graphicData uri="http://schemas.openxmlformats.org/drawingml/2006/table">
            <a:tbl>
              <a:tblPr/>
              <a:tblGrid>
                <a:gridCol w="1160936"/>
                <a:gridCol w="4526224"/>
                <a:gridCol w="4526224"/>
              </a:tblGrid>
              <a:tr h="3347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점 추정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신뢰구간 추정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8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방법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하나의 값을 제시하여 </a:t>
                      </a:r>
                      <a:r>
                        <a:rPr lang="ko-KR" altLang="en-US" sz="1600" dirty="0" err="1" smtClean="0"/>
                        <a:t>모수의</a:t>
                      </a:r>
                      <a:r>
                        <a:rPr lang="ko-KR" altLang="en-US" sz="1600" dirty="0" smtClean="0"/>
                        <a:t> 참값을 추측하는 방법</a:t>
                      </a:r>
                      <a:r>
                        <a:rPr lang="en-US" altLang="ko-KR" sz="1600" dirty="0" smtClean="0"/>
                        <a:t> 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하한값과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상한값의</a:t>
                      </a:r>
                      <a:r>
                        <a:rPr lang="ko-KR" altLang="en-US" sz="1600" dirty="0" smtClean="0"/>
                        <a:t> 구간을 지정 </a:t>
                      </a:r>
                      <a:r>
                        <a:rPr lang="ko-KR" altLang="en-US" sz="1600" dirty="0" err="1" smtClean="0"/>
                        <a:t>모수의</a:t>
                      </a:r>
                      <a:r>
                        <a:rPr lang="ko-KR" altLang="en-US" sz="1600" dirty="0" smtClean="0"/>
                        <a:t> 참값을 추정하는 방법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8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특징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추정값과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모수의</a:t>
                      </a:r>
                      <a:r>
                        <a:rPr lang="ko-KR" altLang="en-US" sz="1600" dirty="0" smtClean="0"/>
                        <a:t> 참값 사이의 </a:t>
                      </a:r>
                      <a:r>
                        <a:rPr lang="ko-KR" altLang="en-US" sz="1600" dirty="0" err="1" smtClean="0"/>
                        <a:t>오차번위</a:t>
                      </a:r>
                      <a:r>
                        <a:rPr lang="ko-KR" altLang="en-US" sz="1600" baseline="0" dirty="0" smtClean="0"/>
                        <a:t> 제공 </a:t>
                      </a:r>
                      <a:r>
                        <a:rPr lang="ko-KR" altLang="en-US" sz="1600" baseline="0" dirty="0" err="1" smtClean="0"/>
                        <a:t>안함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추정값과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모수의</a:t>
                      </a:r>
                      <a:r>
                        <a:rPr lang="ko-KR" altLang="en-US" sz="1600" dirty="0" smtClean="0"/>
                        <a:t> 참값 사이의 오차범위 제공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5352" y="4200041"/>
            <a:ext cx="11078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점 추정은 하나의 값과 표본에 의한 검정 통계량을 직접 비교하여 일치하면 </a:t>
            </a:r>
            <a:r>
              <a:rPr lang="ko-KR" altLang="en-US" dirty="0" err="1" smtClean="0"/>
              <a:t>귀무가설이</a:t>
            </a:r>
            <a:r>
              <a:rPr lang="ko-KR" altLang="en-US" dirty="0" smtClean="0"/>
              <a:t> 기각되지만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일치하지 않으면 </a:t>
            </a:r>
            <a:r>
              <a:rPr lang="ko-KR" altLang="en-US" dirty="0" err="1" smtClean="0"/>
              <a:t>귀무가설이</a:t>
            </a:r>
            <a:r>
              <a:rPr lang="ko-KR" altLang="en-US" dirty="0" smtClean="0"/>
              <a:t> 채택된다</a:t>
            </a:r>
            <a:r>
              <a:rPr lang="en-US" altLang="ko-KR" dirty="0" smtClean="0"/>
              <a:t>.  - </a:t>
            </a:r>
            <a:r>
              <a:rPr lang="ko-KR" altLang="en-US" dirty="0" smtClean="0"/>
              <a:t>점 추정 방식에 의한 가설 검정은 </a:t>
            </a:r>
            <a:r>
              <a:rPr lang="ko-KR" altLang="en-US" dirty="0" err="1" smtClean="0"/>
              <a:t>귀무가설의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기각률이</a:t>
            </a:r>
            <a:r>
              <a:rPr lang="ko-KR" altLang="en-US" dirty="0" smtClean="0"/>
              <a:t> 낮다고 볼 수 있다 또한 검정 통계량과 </a:t>
            </a:r>
            <a:r>
              <a:rPr lang="ko-KR" altLang="en-US" dirty="0" err="1" smtClean="0"/>
              <a:t>모수의</a:t>
            </a:r>
            <a:r>
              <a:rPr lang="ko-KR" altLang="en-US" dirty="0" smtClean="0"/>
              <a:t> 참값 사이의 오차범위를 확인 할 수 없다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구간 추정 방식으로 가설을 검정할 경우 오차범위에 의해서 결정된 </a:t>
            </a:r>
            <a:r>
              <a:rPr lang="ko-KR" altLang="en-US" dirty="0" err="1" smtClean="0"/>
              <a:t>하한값과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상한값의</a:t>
            </a:r>
            <a:r>
              <a:rPr lang="ko-KR" altLang="en-US" dirty="0" smtClean="0"/>
              <a:t> 신뢰구간과 검정 통계량을 비교하여 가설을 검정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추론 통계 분석에서는 구간 추정 방식을 더 많이 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오차범위는 </a:t>
            </a:r>
            <a:r>
              <a:rPr lang="ko-KR" altLang="en-US" dirty="0" err="1" smtClean="0"/>
              <a:t>모표준편차가</a:t>
            </a:r>
            <a:r>
              <a:rPr lang="ko-KR" altLang="en-US" dirty="0" smtClean="0"/>
              <a:t> 알려지지 않은 경우 표본의 표준편차</a:t>
            </a:r>
            <a:r>
              <a:rPr lang="en-US" altLang="ko-KR" dirty="0" smtClean="0"/>
              <a:t>(S)</a:t>
            </a:r>
            <a:r>
              <a:rPr lang="ko-KR" altLang="en-US" dirty="0" smtClean="0"/>
              <a:t>를 이용하여 추정한다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7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2470484" y="1796716"/>
            <a:ext cx="1973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 smtClean="0"/>
              <a:t>α</a:t>
            </a:r>
            <a:endParaRPr lang="en-US" altLang="ko-KR" dirty="0"/>
          </a:p>
          <a:p>
            <a:r>
              <a:rPr lang="el-GR" altLang="ko-KR" dirty="0" smtClean="0"/>
              <a:t>μ</a:t>
            </a:r>
            <a:r>
              <a:rPr lang="en-US" altLang="ko-KR" dirty="0" smtClean="0"/>
              <a:t>1</a:t>
            </a:r>
          </a:p>
          <a:p>
            <a:r>
              <a:rPr lang="el-GR" altLang="ko-KR" dirty="0" smtClean="0"/>
              <a:t>μ</a:t>
            </a:r>
            <a:r>
              <a:rPr lang="en-US" altLang="ko-KR" dirty="0" smtClean="0"/>
              <a:t>2</a:t>
            </a:r>
          </a:p>
          <a:p>
            <a:r>
              <a:rPr lang="el-GR" altLang="ko-KR" dirty="0" smtClean="0"/>
              <a:t>β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20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모 평균의 구간 추정</a:t>
            </a:r>
            <a:r>
              <a:rPr lang="en-US" altLang="ko-KR" dirty="0" smtClean="0">
                <a:latin typeface="+mn-ea"/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모집단으로부터 추출된 표본으로부터 </a:t>
            </a:r>
            <a:r>
              <a:rPr lang="ko-KR" altLang="en-US" sz="1600" dirty="0" err="1" smtClean="0">
                <a:latin typeface="+mn-ea"/>
              </a:rPr>
              <a:t>모수와</a:t>
            </a:r>
            <a:r>
              <a:rPr lang="ko-KR" altLang="en-US" sz="1600" dirty="0" smtClean="0">
                <a:latin typeface="+mn-ea"/>
              </a:rPr>
              <a:t> 관련된 통계량</a:t>
            </a:r>
            <a:r>
              <a:rPr lang="en-US" altLang="ko-KR" sz="1600" dirty="0" smtClean="0">
                <a:latin typeface="+mn-ea"/>
              </a:rPr>
              <a:t>(statistics)</a:t>
            </a:r>
            <a:r>
              <a:rPr lang="ko-KR" altLang="en-US" sz="1600" dirty="0" smtClean="0">
                <a:latin typeface="+mn-ea"/>
              </a:rPr>
              <a:t>들의 값을 계산하고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이것을 이용하여 모집단의 특성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모수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을 알아내는 과정</a:t>
            </a:r>
            <a:endParaRPr lang="en-US" altLang="ko-KR" sz="1600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모집단으로부터 추출한 표본으로부터 얻은 정보를 이용하여 모집단의 특성을 나타내는 값을 확률적으로 추측하는 추정</a:t>
            </a:r>
            <a:r>
              <a:rPr lang="en-US" altLang="ko-KR" sz="1600" dirty="0" smtClean="0">
                <a:latin typeface="+mn-ea"/>
              </a:rPr>
              <a:t>(estimation)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유의수준과 표본의 검정 통계량을 비교하여 통계적 가설의 진위를 입증하는 가설 검정</a:t>
            </a:r>
            <a:r>
              <a:rPr lang="en-US" altLang="ko-KR" sz="1600" dirty="0" smtClean="0">
                <a:latin typeface="+mn-ea"/>
              </a:rPr>
              <a:t>(hypotheses testing)</a:t>
            </a:r>
            <a:endParaRPr lang="en-US" altLang="ko-KR" sz="16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151814" y="2718264"/>
                <a:ext cx="10187412" cy="6598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우리나라 전체 중학교 </a:t>
                </a:r>
                <a:r>
                  <a:rPr lang="en-US" altLang="ko-KR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2</a:t>
                </a:r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학년 남학생의 평균 키를 알아보기 위해서 중학교 </a:t>
                </a:r>
                <a:r>
                  <a:rPr lang="en-US" altLang="ko-KR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2</a:t>
                </a:r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학년 남학생 </a:t>
                </a:r>
                <a:r>
                  <a:rPr lang="en-US" altLang="ko-KR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10,000</a:t>
                </a:r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명 대상으로 키를 조사한 결과  표본평균</a:t>
                </a:r>
                <a:r>
                  <a:rPr lang="en-US" altLang="ko-KR" sz="1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sz="16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600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sz="1600" i="1" dirty="0">
                        <a:solidFill>
                          <a:srgbClr val="00206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은 </a:t>
                </a:r>
                <a:r>
                  <a:rPr lang="en-US" altLang="ko-KR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165.1cm</a:t>
                </a:r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이고 표본 표준편차</a:t>
                </a:r>
                <a:r>
                  <a:rPr lang="en-US" altLang="ko-KR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(S)</a:t>
                </a:r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는 </a:t>
                </a:r>
                <a:r>
                  <a:rPr lang="en-US" altLang="ko-KR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2cm </a:t>
                </a:r>
                <a:r>
                  <a:rPr lang="ko-KR" alt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였다</a:t>
                </a:r>
                <a:endParaRPr lang="en-US" altLang="ko-KR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814" y="2718264"/>
                <a:ext cx="10187412" cy="659865"/>
              </a:xfrm>
              <a:prstGeom prst="rect">
                <a:avLst/>
              </a:prstGeom>
              <a:blipFill rotWithShape="1">
                <a:blip r:embed="rId2"/>
                <a:stretch>
                  <a:fillRect l="-299" b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6426" y="3487118"/>
                <a:ext cx="45874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표본평균</m:t>
                    </m:r>
                    <m:r>
                      <a:rPr lang="en-US" altLang="ko-KR" i="1" dirty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altLang="ko-KR" i="1" dirty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을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이용하여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모평균</m:t>
                    </m:r>
                  </m:oMath>
                </a14:m>
                <a:r>
                  <a:rPr lang="en-US" altLang="ko-KR" dirty="0">
                    <a:solidFill>
                      <a:srgbClr val="C00000"/>
                    </a:solidFill>
                  </a:rPr>
                  <a:t>(</a:t>
                </a:r>
                <a:r>
                  <a:rPr lang="ko-KR" altLang="ko-KR" dirty="0">
                    <a:solidFill>
                      <a:srgbClr val="C00000"/>
                    </a:solidFill>
                  </a:rPr>
                  <a:t>μ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)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에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대한 신뢰도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95% 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신뢰구간을 추정하는 방법</a:t>
                </a:r>
                <a:endParaRPr lang="en-US" altLang="ko-KR" dirty="0">
                  <a:solidFill>
                    <a:srgbClr val="C00000"/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26" y="3487118"/>
                <a:ext cx="4587499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1062" t="-3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62" y="4410448"/>
            <a:ext cx="5366558" cy="157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55" y="4529647"/>
            <a:ext cx="4079525" cy="169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24786" y="3595607"/>
            <a:ext cx="478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신뢰구간의 길이는 </a:t>
            </a:r>
            <a:r>
              <a:rPr lang="en-US" altLang="ko-KR" dirty="0">
                <a:solidFill>
                  <a:srgbClr val="C00000"/>
                </a:solidFill>
              </a:rPr>
              <a:t>n</a:t>
            </a:r>
            <a:r>
              <a:rPr lang="ko-KR" altLang="en-US" dirty="0">
                <a:solidFill>
                  <a:srgbClr val="C00000"/>
                </a:solidFill>
              </a:rPr>
              <a:t>의 제곱에 반비례</a:t>
            </a:r>
            <a:r>
              <a:rPr lang="en-US" altLang="ko-KR" dirty="0">
                <a:solidFill>
                  <a:srgbClr val="C00000"/>
                </a:solidFill>
              </a:rPr>
              <a:t>,  </a:t>
            </a:r>
            <a:r>
              <a:rPr lang="ko-KR" altLang="en-US" dirty="0" err="1" smtClean="0">
                <a:solidFill>
                  <a:srgbClr val="C00000"/>
                </a:solidFill>
              </a:rPr>
              <a:t>모표준편차</a:t>
            </a:r>
            <a:r>
              <a:rPr lang="el-GR" altLang="ko-KR" dirty="0" smtClean="0">
                <a:solidFill>
                  <a:srgbClr val="C00000"/>
                </a:solidFill>
              </a:rPr>
              <a:t>σ</a:t>
            </a:r>
            <a:r>
              <a:rPr lang="ko-KR" altLang="en-US" dirty="0" smtClean="0">
                <a:solidFill>
                  <a:srgbClr val="C00000"/>
                </a:solidFill>
              </a:rPr>
              <a:t>에 비례한다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5352" y="6224405"/>
            <a:ext cx="10908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모표준편차</a:t>
            </a:r>
            <a:r>
              <a:rPr lang="ko-KR" altLang="en-US" sz="1600" dirty="0" smtClean="0"/>
              <a:t> </a:t>
            </a:r>
            <a:r>
              <a:rPr lang="el-GR" altLang="ko-KR" sz="1600" dirty="0" smtClean="0"/>
              <a:t>σ</a:t>
            </a:r>
            <a:r>
              <a:rPr lang="ko-KR" altLang="en-US" sz="1600" dirty="0" smtClean="0"/>
              <a:t>의 값이 알려지지 않았을 때는 표본의 크기인 </a:t>
            </a:r>
            <a:r>
              <a:rPr lang="en-US" altLang="ko-KR" sz="1600" dirty="0" smtClean="0"/>
              <a:t>n</a:t>
            </a:r>
            <a:r>
              <a:rPr lang="ko-KR" altLang="en-US" sz="1600" dirty="0" smtClean="0"/>
              <a:t>이 충분히 </a:t>
            </a:r>
            <a:r>
              <a:rPr lang="ko-KR" altLang="en-US" sz="1600" dirty="0" err="1" smtClean="0"/>
              <a:t>클때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(n </a:t>
            </a:r>
            <a:r>
              <a:rPr lang="en-US" altLang="ko-KR" sz="1600" dirty="0" smtClean="0"/>
              <a:t>≥ 30)</a:t>
            </a:r>
            <a:r>
              <a:rPr lang="ko-KR" altLang="en-US" sz="1600" dirty="0" smtClean="0"/>
              <a:t>에는 </a:t>
            </a:r>
            <a:r>
              <a:rPr lang="ko-KR" altLang="en-US" sz="1600" dirty="0" err="1" smtClean="0"/>
              <a:t>표존</a:t>
            </a:r>
            <a:r>
              <a:rPr lang="ko-KR" altLang="en-US" sz="1600" dirty="0" smtClean="0"/>
              <a:t> 표준편차 </a:t>
            </a:r>
            <a:r>
              <a:rPr lang="en-US" altLang="ko-KR" sz="1600" dirty="0" smtClean="0"/>
              <a:t>S</a:t>
            </a:r>
            <a:r>
              <a:rPr lang="ko-KR" altLang="en-US" sz="1600" dirty="0" smtClean="0"/>
              <a:t>을 사용한다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21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405352" y="947345"/>
                <a:ext cx="11227323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latin typeface="+mn-ea"/>
                  </a:rPr>
                  <a:t>표본오차</a:t>
                </a:r>
                <a:r>
                  <a:rPr lang="en-US" altLang="ko-KR" dirty="0" smtClean="0">
                    <a:latin typeface="+mn-ea"/>
                  </a:rPr>
                  <a:t> 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+mn-ea"/>
                  </a:rPr>
                  <a:t>표본이 모집단의 특성과 정확히 일치하지 않아서 발생하는 확률의 차이</a:t>
                </a:r>
                <a:endParaRPr lang="en-US" altLang="ko-KR" dirty="0" smtClean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+mn-ea"/>
                  </a:rPr>
                  <a:t>신뢰구간의 </a:t>
                </a:r>
                <a:r>
                  <a:rPr lang="ko-KR" altLang="en-US" dirty="0" err="1" smtClean="0">
                    <a:latin typeface="+mn-ea"/>
                  </a:rPr>
                  <a:t>하한값에서</a:t>
                </a:r>
                <a:r>
                  <a:rPr lang="ko-KR" altLang="en-US" dirty="0" smtClean="0">
                    <a:latin typeface="+mn-ea"/>
                  </a:rPr>
                  <a:t> 평균을 빼고</a:t>
                </a:r>
                <a:r>
                  <a:rPr lang="en-US" altLang="ko-KR" dirty="0" smtClean="0">
                    <a:latin typeface="+mn-ea"/>
                  </a:rPr>
                  <a:t>, </a:t>
                </a:r>
                <a:r>
                  <a:rPr lang="ko-KR" altLang="en-US" dirty="0" err="1" smtClean="0">
                    <a:latin typeface="+mn-ea"/>
                  </a:rPr>
                  <a:t>상한값에서</a:t>
                </a:r>
                <a:r>
                  <a:rPr lang="ko-KR" altLang="en-US" dirty="0" smtClean="0">
                    <a:latin typeface="+mn-ea"/>
                  </a:rPr>
                  <a:t> 평균을 뺀 값을 백분율로 적용</a:t>
                </a:r>
                <a:endParaRPr lang="en-US" altLang="ko-KR" dirty="0" smtClean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 smtClean="0">
                  <a:latin typeface="+mn-ea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dirty="0" smtClean="0">
                    <a:latin typeface="+mn-ea"/>
                  </a:rPr>
                  <a:t>모 비율의 구간 추정</a:t>
                </a:r>
                <a:r>
                  <a:rPr lang="en-US" altLang="ko-KR" dirty="0" smtClean="0">
                    <a:latin typeface="+mn-ea"/>
                  </a:rPr>
                  <a:t>  </a:t>
                </a:r>
                <a:endParaRPr lang="en-US" altLang="ko-KR" dirty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>
                    <a:latin typeface="+mn-ea"/>
                  </a:rPr>
                  <a:t>모비율</a:t>
                </a:r>
                <a:r>
                  <a:rPr lang="en-US" altLang="ko-KR" dirty="0">
                    <a:latin typeface="+mn-ea"/>
                  </a:rPr>
                  <a:t>(</a:t>
                </a:r>
                <a:r>
                  <a:rPr lang="en-US" altLang="ko-KR" dirty="0" smtClean="0">
                    <a:latin typeface="+mn-ea"/>
                  </a:rPr>
                  <a:t>p) : </a:t>
                </a:r>
                <a:r>
                  <a:rPr lang="ko-KR" altLang="en-US" dirty="0">
                    <a:latin typeface="+mn-ea"/>
                  </a:rPr>
                  <a:t>모집단에서 어떤 사건에 대한 </a:t>
                </a:r>
                <a:r>
                  <a:rPr lang="ko-KR" altLang="en-US" dirty="0" smtClean="0">
                    <a:latin typeface="+mn-ea"/>
                  </a:rPr>
                  <a:t>비율 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ko-KR" altLang="en-US" dirty="0" smtClean="0">
                    <a:latin typeface="+mn-ea"/>
                  </a:rPr>
                  <a:t>예</a:t>
                </a:r>
                <a:r>
                  <a:rPr lang="en-US" altLang="ko-KR" dirty="0" smtClean="0">
                    <a:latin typeface="+mn-ea"/>
                  </a:rPr>
                  <a:t>) </a:t>
                </a:r>
                <a:r>
                  <a:rPr lang="ko-KR" altLang="en-US" dirty="0" smtClean="0">
                    <a:latin typeface="+mn-ea"/>
                  </a:rPr>
                  <a:t>제품의 </a:t>
                </a:r>
                <a:r>
                  <a:rPr lang="ko-KR" altLang="en-US" dirty="0" err="1" smtClean="0">
                    <a:latin typeface="+mn-ea"/>
                  </a:rPr>
                  <a:t>불량율</a:t>
                </a:r>
                <a:r>
                  <a:rPr lang="en-US" altLang="ko-KR" dirty="0" smtClean="0">
                    <a:latin typeface="+mn-ea"/>
                  </a:rPr>
                  <a:t>, </a:t>
                </a:r>
                <a:r>
                  <a:rPr lang="ko-KR" altLang="en-US" dirty="0" smtClean="0">
                    <a:latin typeface="+mn-ea"/>
                  </a:rPr>
                  <a:t>대선 후보 지지율 </a:t>
                </a:r>
                <a:endParaRPr lang="en-US" altLang="ko-KR" dirty="0" smtClean="0">
                  <a:latin typeface="+mn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 smtClean="0">
                    <a:latin typeface="+mn-ea"/>
                  </a:rPr>
                  <a:t>모비율</a:t>
                </a:r>
                <a:r>
                  <a:rPr lang="ko-KR" altLang="en-US" dirty="0" smtClean="0">
                    <a:latin typeface="+mn-ea"/>
                  </a:rPr>
                  <a:t> 추정 </a:t>
                </a:r>
                <a:r>
                  <a:rPr lang="en-US" altLang="ko-KR" dirty="0" smtClean="0">
                    <a:latin typeface="+mn-ea"/>
                  </a:rPr>
                  <a:t>: </a:t>
                </a:r>
                <a:r>
                  <a:rPr lang="ko-KR" altLang="en-US" dirty="0" smtClean="0">
                    <a:latin typeface="+mn-ea"/>
                  </a:rPr>
                  <a:t>모집단으로부터 </a:t>
                </a:r>
                <a:r>
                  <a:rPr lang="ko-KR" altLang="en-US" dirty="0" err="1" smtClean="0">
                    <a:latin typeface="+mn-ea"/>
                  </a:rPr>
                  <a:t>임의추출한</a:t>
                </a:r>
                <a:r>
                  <a:rPr lang="ko-KR" altLang="en-US" dirty="0" smtClean="0">
                    <a:latin typeface="+mn-ea"/>
                  </a:rPr>
                  <a:t> 표본에서 어떤 사건에 대한 비율인 표본비율</a:t>
                </a:r>
                <a:r>
                  <a:rPr lang="en-US" altLang="ko-KR" dirty="0" smtClean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  <m:r>
                      <a:rPr lang="ko-KR" altLang="en-US" b="0" i="1" smtClean="0">
                        <a:latin typeface="Cambria Math"/>
                      </a:rPr>
                      <m:t>을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이용하여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모비율을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추정</m:t>
                    </m:r>
                  </m:oMath>
                </a14:m>
                <a:endParaRPr lang="en-US" altLang="ko-KR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52" y="947345"/>
                <a:ext cx="11227323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326" t="-1319" b="-31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1043326" y="3378130"/>
            <a:ext cx="10187412" cy="3299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반도체 회사의 사원을 대상으로 임의 추출한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150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명을 조사한 결과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90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명이 여자 사원이다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857347" y="3764252"/>
                <a:ext cx="87206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표본</m:t>
                    </m:r>
                    <m:r>
                      <a:rPr lang="ko-KR" altLang="en-US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비율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을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이용하여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/>
                      </a:rPr>
                      <m:t>모비율</m:t>
                    </m:r>
                  </m:oMath>
                </a14:m>
                <a:r>
                  <a:rPr lang="ko-KR" altLang="en-US" dirty="0" smtClean="0">
                    <a:solidFill>
                      <a:srgbClr val="C00000"/>
                    </a:solidFill>
                  </a:rPr>
                  <a:t>에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대한 신뢰도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95% 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신뢰구간을 추정하는 방법</a:t>
                </a:r>
                <a:endParaRPr lang="en-US" altLang="ko-K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47" y="3764252"/>
                <a:ext cx="872060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1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25" y="4281079"/>
            <a:ext cx="5587009" cy="238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단일 집단 검정</a:t>
            </a:r>
            <a:r>
              <a:rPr lang="en-US" altLang="ko-KR" dirty="0" smtClean="0">
                <a:latin typeface="+mn-ea"/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한 개의 집단과 기존 집단과의 비율 차이 검정은 기술 통계량으로 빈도수에 대한 비율에 의미가 있으며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평균 차이 검정은 표본 평균에 의미가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단일 집단 비율 검정 </a:t>
            </a:r>
            <a:r>
              <a:rPr lang="en-US" altLang="ko-KR" dirty="0" smtClean="0">
                <a:latin typeface="+mn-ea"/>
              </a:rPr>
              <a:t>  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단일 집단의 비율이 어떤 특정한 값과 같은지를 검정하는 방법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 전처리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이상치와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결측치</a:t>
            </a:r>
            <a:r>
              <a:rPr lang="ko-KR" altLang="en-US" dirty="0" smtClean="0">
                <a:latin typeface="+mn-ea"/>
              </a:rPr>
              <a:t> 제거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기술통계량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빈도분석</a:t>
            </a:r>
            <a:r>
              <a:rPr lang="en-US" altLang="ko-KR" dirty="0" smtClean="0">
                <a:latin typeface="+mn-ea"/>
              </a:rPr>
              <a:t>) -&gt; </a:t>
            </a:r>
            <a:r>
              <a:rPr lang="en-US" altLang="ko-KR" dirty="0" err="1" smtClean="0">
                <a:latin typeface="+mn-ea"/>
              </a:rPr>
              <a:t>binom.test</a:t>
            </a:r>
            <a:r>
              <a:rPr lang="en-US" altLang="ko-KR" dirty="0" smtClean="0">
                <a:latin typeface="+mn-ea"/>
              </a:rPr>
              <a:t>() -&gt; </a:t>
            </a:r>
            <a:r>
              <a:rPr lang="ko-KR" altLang="en-US" dirty="0" smtClean="0">
                <a:latin typeface="+mn-ea"/>
              </a:rPr>
              <a:t>검정통계량 분석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비율 차이 검정 통계량을 바탕으로 </a:t>
            </a:r>
            <a:r>
              <a:rPr lang="ko-KR" altLang="en-US" dirty="0" err="1" smtClean="0">
                <a:latin typeface="+mn-ea"/>
              </a:rPr>
              <a:t>귀무가설의</a:t>
            </a:r>
            <a:r>
              <a:rPr lang="ko-KR" altLang="en-US" dirty="0" smtClean="0">
                <a:latin typeface="+mn-ea"/>
              </a:rPr>
              <a:t> 기각 여부를 결정한다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51814" y="3457714"/>
            <a:ext cx="10187412" cy="6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기존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 2016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년도 고객 불만율과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2017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년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CS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교육 후 불만율에 차이가 있다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무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가설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H0)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기존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 2016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년도 고객 불만율과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2017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년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CS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교육 후 불만율에 차이가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없다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51814" y="4648501"/>
            <a:ext cx="10187412" cy="992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2016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년도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114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전화번호 안내고객을 대상으로 불만을 갖는 고객은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20%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였다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이를 개선하기 위해서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2017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년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CS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교육을 실시한 후 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150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 고객을 대상으로 조사한 결과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14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명이 불만을 가지고 있었다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 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기존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20%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보다 불만율이 낮아졌다고 할 수 있는가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?.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이항분포 비율 검정</a:t>
            </a:r>
            <a:r>
              <a:rPr lang="en-US" altLang="ko-KR" dirty="0" smtClean="0">
                <a:latin typeface="+mn-ea"/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명목척도의 비율을 바탕으로 </a:t>
            </a:r>
            <a:r>
              <a:rPr lang="en-US" altLang="ko-KR" dirty="0" err="1" smtClean="0">
                <a:latin typeface="+mn-ea"/>
              </a:rPr>
              <a:t>binom.test</a:t>
            </a:r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 smtClean="0">
                <a:latin typeface="+mn-ea"/>
              </a:rPr>
              <a:t>를 이용하여 이항분포의 양측 검정을 통해서 검정 통계량을 구한 후 이를 이용하여 가설을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이항분포는 이산변량이며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그래프는 좌우대칭인 종 모양의 곡선 형태를 갖는다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a</a:t>
            </a:r>
            <a:r>
              <a:rPr lang="en-US" altLang="ko-KR" dirty="0" smtClean="0">
                <a:latin typeface="+mn-ea"/>
              </a:rPr>
              <a:t>lternative=“</a:t>
            </a:r>
            <a:r>
              <a:rPr lang="en-US" altLang="ko-KR" dirty="0" err="1" smtClean="0">
                <a:latin typeface="+mn-ea"/>
              </a:rPr>
              <a:t>two.sided</a:t>
            </a:r>
            <a:r>
              <a:rPr lang="en-US" altLang="ko-KR" dirty="0" smtClean="0">
                <a:latin typeface="+mn-ea"/>
              </a:rPr>
              <a:t>”</a:t>
            </a:r>
            <a:r>
              <a:rPr lang="ko-KR" altLang="en-US" dirty="0" smtClean="0">
                <a:latin typeface="+mn-ea"/>
              </a:rPr>
              <a:t>은 양측 검정을 의미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conf.level</a:t>
            </a:r>
            <a:r>
              <a:rPr lang="en-US" altLang="ko-KR" dirty="0" smtClean="0">
                <a:latin typeface="+mn-ea"/>
              </a:rPr>
              <a:t>=0.95</a:t>
            </a:r>
            <a:r>
              <a:rPr lang="ko-KR" altLang="en-US" dirty="0" smtClean="0">
                <a:latin typeface="+mn-ea"/>
              </a:rPr>
              <a:t>는 </a:t>
            </a:r>
            <a:r>
              <a:rPr lang="en-US" altLang="ko-KR" dirty="0" smtClean="0">
                <a:latin typeface="+mn-ea"/>
              </a:rPr>
              <a:t>95% </a:t>
            </a:r>
            <a:r>
              <a:rPr lang="ko-KR" altLang="en-US" dirty="0" smtClean="0">
                <a:latin typeface="+mn-ea"/>
              </a:rPr>
              <a:t>신뢰수준을 의미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귀무가설이</a:t>
            </a:r>
            <a:r>
              <a:rPr lang="ko-KR" altLang="en-US" dirty="0" smtClean="0">
                <a:latin typeface="+mn-ea"/>
              </a:rPr>
              <a:t> 모평균</a:t>
            </a:r>
            <a:r>
              <a:rPr lang="en-US" altLang="ko-KR" dirty="0" smtClean="0">
                <a:latin typeface="+mn-ea"/>
              </a:rPr>
              <a:t>=</a:t>
            </a:r>
            <a:r>
              <a:rPr lang="ko-KR" altLang="en-US" dirty="0" smtClean="0">
                <a:latin typeface="+mn-ea"/>
              </a:rPr>
              <a:t>상수 </a:t>
            </a:r>
            <a:r>
              <a:rPr lang="ko-KR" altLang="en-US" dirty="0" err="1" smtClean="0">
                <a:latin typeface="+mn-ea"/>
              </a:rPr>
              <a:t>일때와</a:t>
            </a:r>
            <a:r>
              <a:rPr lang="ko-KR" altLang="en-US" dirty="0" smtClean="0">
                <a:latin typeface="+mn-ea"/>
              </a:rPr>
              <a:t> 모 평균 </a:t>
            </a:r>
            <a:r>
              <a:rPr lang="en-US" altLang="ko-KR" dirty="0" smtClean="0">
                <a:latin typeface="+mn-ea"/>
              </a:rPr>
              <a:t>= </a:t>
            </a:r>
            <a:r>
              <a:rPr lang="ko-KR" altLang="en-US" dirty="0" smtClean="0">
                <a:latin typeface="+mn-ea"/>
              </a:rPr>
              <a:t>상수가 </a:t>
            </a:r>
            <a:r>
              <a:rPr lang="ko-KR" altLang="en-US" dirty="0" err="1" smtClean="0">
                <a:latin typeface="+mn-ea"/>
              </a:rPr>
              <a:t>아닐때</a:t>
            </a:r>
            <a:r>
              <a:rPr lang="ko-KR" altLang="en-US" dirty="0" smtClean="0">
                <a:latin typeface="+mn-ea"/>
              </a:rPr>
              <a:t> 양측가설 검정을 수행하고 방향성이 있는 경우 </a:t>
            </a:r>
            <a:r>
              <a:rPr lang="ko-KR" altLang="en-US" dirty="0" err="1" smtClean="0">
                <a:latin typeface="+mn-ea"/>
              </a:rPr>
              <a:t>단측가설</a:t>
            </a:r>
            <a:r>
              <a:rPr lang="ko-KR" altLang="en-US" dirty="0" smtClean="0">
                <a:latin typeface="+mn-ea"/>
              </a:rPr>
              <a:t> 검정을 수행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alternative</a:t>
            </a:r>
            <a:r>
              <a:rPr lang="en-US" altLang="ko-KR" dirty="0" smtClean="0">
                <a:latin typeface="+mn-ea"/>
              </a:rPr>
              <a:t>=“greater”</a:t>
            </a:r>
            <a:r>
              <a:rPr lang="ko-KR" altLang="en-US" dirty="0">
                <a:latin typeface="+mn-ea"/>
              </a:rPr>
              <a:t>은 </a:t>
            </a:r>
            <a:r>
              <a:rPr lang="ko-KR" altLang="en-US" dirty="0" smtClean="0">
                <a:latin typeface="+mn-ea"/>
              </a:rPr>
              <a:t>방향성을 갖는 연구가설을 검정할 경우 이용된다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11" y="2387949"/>
            <a:ext cx="8018716" cy="195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단일집단  평균 검정</a:t>
            </a:r>
            <a:r>
              <a:rPr lang="en-US" altLang="ko-KR" dirty="0" smtClean="0">
                <a:latin typeface="+mn-ea"/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단일집단의 평균이 어떤 특정한 집단의 평균과 차이가 있는지를 검정하는 방법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데이터 전처리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이상치와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결측치</a:t>
            </a:r>
            <a:r>
              <a:rPr lang="ko-KR" altLang="en-US" dirty="0">
                <a:latin typeface="+mn-ea"/>
              </a:rPr>
              <a:t> 제거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-&gt; </a:t>
            </a:r>
            <a:r>
              <a:rPr lang="ko-KR" altLang="en-US" dirty="0">
                <a:latin typeface="+mn-ea"/>
              </a:rPr>
              <a:t>기술통계량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평균</a:t>
            </a:r>
            <a:r>
              <a:rPr lang="en-US" altLang="ko-KR" dirty="0" smtClean="0">
                <a:latin typeface="+mn-ea"/>
              </a:rPr>
              <a:t>) -&gt; </a:t>
            </a:r>
            <a:r>
              <a:rPr lang="ko-KR" altLang="en-US" dirty="0" smtClean="0">
                <a:latin typeface="+mn-ea"/>
              </a:rPr>
              <a:t>정규분포</a:t>
            </a:r>
            <a:r>
              <a:rPr lang="en-US" altLang="ko-KR" dirty="0" smtClean="0">
                <a:latin typeface="+mn-ea"/>
              </a:rPr>
              <a:t>( </a:t>
            </a:r>
            <a:r>
              <a:rPr lang="en-US" altLang="ko-KR" dirty="0" err="1" smtClean="0">
                <a:latin typeface="+mn-ea"/>
              </a:rPr>
              <a:t>shapiro.test</a:t>
            </a:r>
            <a:r>
              <a:rPr lang="en-US" altLang="ko-KR" dirty="0" smtClean="0">
                <a:latin typeface="+mn-ea"/>
              </a:rPr>
              <a:t>()) </a:t>
            </a:r>
            <a:r>
              <a:rPr lang="en-US" altLang="ko-KR" dirty="0">
                <a:latin typeface="+mn-ea"/>
              </a:rPr>
              <a:t>-&gt; </a:t>
            </a:r>
            <a:r>
              <a:rPr lang="en-US" altLang="ko-KR" dirty="0" err="1" smtClean="0">
                <a:latin typeface="+mn-ea"/>
              </a:rPr>
              <a:t>t.test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또는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wilcox.test</a:t>
            </a:r>
            <a:r>
              <a:rPr lang="en-US" altLang="ko-KR" dirty="0" smtClean="0">
                <a:latin typeface="+mn-ea"/>
              </a:rPr>
              <a:t>()  -&gt; </a:t>
            </a:r>
            <a:r>
              <a:rPr lang="ko-KR" altLang="en-US" dirty="0" smtClean="0">
                <a:latin typeface="+mn-ea"/>
              </a:rPr>
              <a:t>검정통계량 분석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모</a:t>
            </a:r>
            <a:r>
              <a:rPr lang="ko-KR" altLang="en-US" dirty="0" err="1">
                <a:latin typeface="+mn-ea"/>
              </a:rPr>
              <a:t>수</a:t>
            </a:r>
            <a:r>
              <a:rPr lang="ko-KR" altLang="en-US" dirty="0" smtClean="0">
                <a:latin typeface="+mn-ea"/>
              </a:rPr>
              <a:t> 검정인 경우 </a:t>
            </a:r>
            <a:r>
              <a:rPr lang="en-US" altLang="ko-KR" dirty="0" smtClean="0">
                <a:latin typeface="+mn-ea"/>
              </a:rPr>
              <a:t>T</a:t>
            </a:r>
            <a:r>
              <a:rPr lang="ko-KR" altLang="en-US" dirty="0" smtClean="0">
                <a:latin typeface="+mn-ea"/>
              </a:rPr>
              <a:t>검정을 수행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비모수</a:t>
            </a:r>
            <a:r>
              <a:rPr lang="ko-KR" altLang="en-US" dirty="0" smtClean="0">
                <a:latin typeface="+mn-ea"/>
              </a:rPr>
              <a:t> 검정인 경우 </a:t>
            </a:r>
            <a:r>
              <a:rPr lang="en-US" altLang="ko-KR" dirty="0" smtClean="0">
                <a:latin typeface="+mn-ea"/>
              </a:rPr>
              <a:t>Wilcox </a:t>
            </a:r>
            <a:r>
              <a:rPr lang="ko-KR" altLang="en-US" dirty="0" smtClean="0">
                <a:latin typeface="+mn-ea"/>
              </a:rPr>
              <a:t>검정을 수행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51814" y="3127781"/>
            <a:ext cx="10187412" cy="6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국내에서 생산된 노트북과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회사에서 생산된 노트북의 평균 사용시간에 차이가 있다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무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가설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H0)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국내에서 생산된 노트북과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회사에서 생산된 노트북의 평균 사용시간에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차이가 없다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1814" y="4355024"/>
            <a:ext cx="10187412" cy="12863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국내에서 생산된 노트북 평균 사용시간이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5.2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시간으로 파악된 상황에서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회사에서 생산된 노트북 평균 사용시간과 차이가 있는지를 검정하기 위해서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회사 노트북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150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대를 랜덤으로 선정하여 검정을 실시한다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b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국내에서 생산된 노트북 평균 사용시간이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5.2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시간으로 파악된 상황에서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회사에서 생산된 노트북 평균 사용시간과 차이가 있는지를 검정하기 위해서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회사 노트북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150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대를 랜덤으로 선정하여 검정을 실시한다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75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25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평균 검정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통계량의 특징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비율척도 같은 수치 기반 데이터에 의미가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분포의 중심 위치를 나타내는 </a:t>
            </a:r>
            <a:r>
              <a:rPr lang="ko-KR" altLang="en-US" dirty="0" err="1" smtClean="0">
                <a:latin typeface="+mn-ea"/>
              </a:rPr>
              <a:t>대표값의</a:t>
            </a:r>
            <a:r>
              <a:rPr lang="ko-KR" altLang="en-US" dirty="0" smtClean="0">
                <a:latin typeface="+mn-ea"/>
              </a:rPr>
              <a:t> 성격을 가지며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정규분포에서 도수분포곡선이 평균값을 중으로 하여 좌우 대칭인 종 모양을 형성한다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집단 간의 평균에 차이가 있는지를 검정하는 용도로 사용된</a:t>
            </a:r>
            <a:r>
              <a:rPr lang="ko-KR" altLang="en-US" dirty="0">
                <a:latin typeface="+mn-ea"/>
              </a:rPr>
              <a:t>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정규분</a:t>
            </a:r>
            <a:r>
              <a:rPr lang="ko-KR" altLang="en-US" dirty="0">
                <a:latin typeface="+mn-ea"/>
              </a:rPr>
              <a:t>포</a:t>
            </a:r>
            <a:r>
              <a:rPr lang="ko-KR" altLang="en-US" dirty="0" smtClean="0">
                <a:latin typeface="+mn-ea"/>
              </a:rPr>
              <a:t>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단일표본 평균 차이 검정을 하기 전에 데이터의 분포형태가 정규분포 인지를 먼저 검정해야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정규분포 검정은 </a:t>
            </a:r>
            <a:r>
              <a:rPr lang="en-US" altLang="ko-KR" dirty="0" smtClean="0">
                <a:latin typeface="+mn-ea"/>
              </a:rPr>
              <a:t>stats </a:t>
            </a:r>
            <a:r>
              <a:rPr lang="ko-KR" altLang="en-US" dirty="0" smtClean="0">
                <a:latin typeface="+mn-ea"/>
              </a:rPr>
              <a:t>패키지에서 제공하는 </a:t>
            </a:r>
            <a:r>
              <a:rPr lang="en-US" altLang="ko-KR" dirty="0" err="1" smtClean="0">
                <a:latin typeface="+mn-ea"/>
              </a:rPr>
              <a:t>shapiro.test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이용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검정 결과가 유의수준 </a:t>
            </a:r>
            <a:r>
              <a:rPr lang="en-US" altLang="ko-KR" dirty="0" smtClean="0">
                <a:latin typeface="+mn-ea"/>
              </a:rPr>
              <a:t>0.05</a:t>
            </a:r>
            <a:r>
              <a:rPr lang="ko-KR" altLang="en-US" dirty="0" smtClean="0">
                <a:latin typeface="+mn-ea"/>
              </a:rPr>
              <a:t>보다 큰 경우 정규분포로 본</a:t>
            </a:r>
            <a:r>
              <a:rPr lang="ko-KR" altLang="en-US" dirty="0">
                <a:latin typeface="+mn-ea"/>
              </a:rPr>
              <a:t>다</a:t>
            </a:r>
            <a:r>
              <a:rPr lang="en-US" altLang="ko-KR" dirty="0" smtClean="0">
                <a:latin typeface="+mn-ea"/>
              </a:rPr>
              <a:t>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평균 차이 검정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모집단에서 추출한 표본 데이터의 분포형태가 정규분포 형태를 보인다면</a:t>
            </a:r>
            <a:r>
              <a:rPr lang="en-US" altLang="ko-KR" dirty="0" smtClean="0">
                <a:latin typeface="+mn-ea"/>
              </a:rPr>
              <a:t>, T-</a:t>
            </a:r>
            <a:r>
              <a:rPr lang="ko-KR" altLang="en-US" dirty="0" smtClean="0">
                <a:latin typeface="+mn-ea"/>
              </a:rPr>
              <a:t>검정을 수행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T-</a:t>
            </a:r>
            <a:r>
              <a:rPr lang="ko-KR" altLang="en-US" dirty="0" smtClean="0">
                <a:latin typeface="+mn-ea"/>
              </a:rPr>
              <a:t>검정은 모집단의 평균값을 검정하는 방법으로 </a:t>
            </a:r>
            <a:r>
              <a:rPr lang="en-US" altLang="ko-KR" dirty="0" smtClean="0">
                <a:latin typeface="+mn-ea"/>
              </a:rPr>
              <a:t>stats </a:t>
            </a:r>
            <a:r>
              <a:rPr lang="ko-KR" altLang="en-US" dirty="0" smtClean="0">
                <a:latin typeface="+mn-ea"/>
              </a:rPr>
              <a:t>패키지에서 제공하는 </a:t>
            </a:r>
            <a:r>
              <a:rPr lang="en-US" altLang="ko-KR" dirty="0" err="1" smtClean="0">
                <a:latin typeface="+mn-ea"/>
              </a:rPr>
              <a:t>t.test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 이용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stats </a:t>
            </a:r>
            <a:r>
              <a:rPr lang="ko-KR" altLang="en-US" dirty="0" smtClean="0">
                <a:latin typeface="+mn-ea"/>
              </a:rPr>
              <a:t>패키지에서 제공하는 </a:t>
            </a:r>
            <a:r>
              <a:rPr lang="en-US" altLang="ko-KR" dirty="0" err="1" smtClean="0">
                <a:latin typeface="+mn-ea"/>
              </a:rPr>
              <a:t>qt</a:t>
            </a:r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 smtClean="0">
                <a:latin typeface="+mn-ea"/>
              </a:rPr>
              <a:t>를 이용하면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귀무가설의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임계값을</a:t>
            </a:r>
            <a:r>
              <a:rPr lang="ko-KR" altLang="en-US" dirty="0" smtClean="0">
                <a:latin typeface="+mn-ea"/>
              </a:rPr>
              <a:t> 확인할 수 있다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q</a:t>
            </a:r>
            <a:r>
              <a:rPr lang="en-US" altLang="ko-KR" dirty="0" err="1" smtClean="0">
                <a:latin typeface="+mn-ea"/>
              </a:rPr>
              <a:t>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함수에서 </a:t>
            </a:r>
            <a:r>
              <a:rPr lang="en-US" altLang="ko-KR" dirty="0" smtClean="0">
                <a:latin typeface="+mn-ea"/>
              </a:rPr>
              <a:t>p-value</a:t>
            </a:r>
            <a:r>
              <a:rPr lang="ko-KR" altLang="en-US" dirty="0" smtClean="0">
                <a:latin typeface="+mn-ea"/>
              </a:rPr>
              <a:t>와 자유도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df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를 인수로 지정하여 함수를 실행하면 </a:t>
            </a:r>
            <a:r>
              <a:rPr lang="ko-KR" altLang="en-US" dirty="0" err="1" smtClean="0">
                <a:latin typeface="+mn-ea"/>
              </a:rPr>
              <a:t>귀무가설을</a:t>
            </a:r>
            <a:r>
              <a:rPr lang="ko-KR" altLang="en-US" dirty="0" smtClean="0">
                <a:latin typeface="+mn-ea"/>
              </a:rPr>
              <a:t> 기각할 수 있는 </a:t>
            </a:r>
            <a:r>
              <a:rPr lang="ko-KR" altLang="en-US" dirty="0" err="1" smtClean="0">
                <a:latin typeface="+mn-ea"/>
              </a:rPr>
              <a:t>임계값을</a:t>
            </a:r>
            <a:r>
              <a:rPr lang="ko-KR" altLang="en-US" dirty="0" smtClean="0">
                <a:latin typeface="+mn-ea"/>
              </a:rPr>
              <a:t> 얻을 수 있다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298" y="3298223"/>
            <a:ext cx="8581122" cy="6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t.test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(x, y = NULL, alternative = c(“</a:t>
            </a: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two.sided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”, “less”, “greater”),</a:t>
            </a:r>
          </a:p>
          <a:p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         mu = 0 , paired=FALSE, </a:t>
            </a: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var.equal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 = FALSE,  </a:t>
            </a: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conf.level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=0.95, …)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1298" y="4184542"/>
            <a:ext cx="858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alternative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 양측 검정과 </a:t>
            </a:r>
            <a:r>
              <a:rPr lang="ko-KR" altLang="en-US" sz="1600" dirty="0" err="1" smtClean="0"/>
              <a:t>단측</a:t>
            </a:r>
            <a:r>
              <a:rPr lang="ko-KR" altLang="en-US" sz="1600" dirty="0" smtClean="0"/>
              <a:t> 검정</a:t>
            </a:r>
            <a:endParaRPr lang="en-US" altLang="ko-KR" sz="1600" dirty="0" err="1"/>
          </a:p>
          <a:p>
            <a:r>
              <a:rPr lang="en-US" altLang="ko-KR" sz="1600" dirty="0" err="1" smtClean="0"/>
              <a:t>conf.level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신뢰수준</a:t>
            </a:r>
            <a:endParaRPr lang="en-US" altLang="ko-KR" sz="1600" dirty="0" smtClean="0"/>
          </a:p>
          <a:p>
            <a:r>
              <a:rPr lang="en-US" altLang="ko-KR" sz="1600" dirty="0" smtClean="0"/>
              <a:t>mu </a:t>
            </a:r>
            <a:r>
              <a:rPr lang="ko-KR" altLang="en-US" sz="1600" dirty="0" smtClean="0"/>
              <a:t>속성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비교할 기존 모집단의 평균값을 지</a:t>
            </a:r>
            <a:r>
              <a:rPr lang="ko-KR" altLang="en-US" sz="1600" dirty="0"/>
              <a:t>정</a:t>
            </a:r>
          </a:p>
        </p:txBody>
      </p:sp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27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두 집단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 전처리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두 집단 </a:t>
            </a:r>
            <a:r>
              <a:rPr lang="en-US" altLang="ko-KR" dirty="0" smtClean="0">
                <a:latin typeface="+mn-ea"/>
              </a:rPr>
              <a:t>subset </a:t>
            </a:r>
            <a:r>
              <a:rPr lang="ko-KR" altLang="en-US" dirty="0" smtClean="0">
                <a:latin typeface="+mn-ea"/>
              </a:rPr>
              <a:t>생성 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en-US" altLang="ko-KR" dirty="0" err="1" smtClean="0">
                <a:latin typeface="+mn-ea"/>
              </a:rPr>
              <a:t>prop.test</a:t>
            </a:r>
            <a:r>
              <a:rPr lang="en-US" altLang="ko-KR" dirty="0" smtClean="0">
                <a:latin typeface="+mn-ea"/>
              </a:rPr>
              <a:t>() -&gt; </a:t>
            </a:r>
            <a:r>
              <a:rPr lang="ko-KR" altLang="en-US" dirty="0" smtClean="0">
                <a:latin typeface="+mn-ea"/>
              </a:rPr>
              <a:t>검정통계량 분석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단일표본 이항분포 비율검정은 </a:t>
            </a:r>
            <a:r>
              <a:rPr lang="en-US" altLang="ko-KR" dirty="0" err="1" smtClean="0">
                <a:latin typeface="+mn-ea"/>
              </a:rPr>
              <a:t>binom.test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를 이용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독립표본 이항분포 비율검정은 </a:t>
            </a:r>
            <a:r>
              <a:rPr lang="en-US" altLang="ko-KR" dirty="0" err="1" smtClean="0">
                <a:latin typeface="+mn-ea"/>
              </a:rPr>
              <a:t>prop.test</a:t>
            </a:r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 smtClean="0">
                <a:latin typeface="+mn-ea"/>
              </a:rPr>
              <a:t>를 이용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비율 차이 검정 통계량을 바탕으로 </a:t>
            </a:r>
            <a:r>
              <a:rPr lang="ko-KR" altLang="en-US" dirty="0" err="1" smtClean="0">
                <a:latin typeface="+mn-ea"/>
              </a:rPr>
              <a:t>귀무가설의</a:t>
            </a:r>
            <a:r>
              <a:rPr lang="ko-KR" altLang="en-US" dirty="0" smtClean="0">
                <a:latin typeface="+mn-ea"/>
              </a:rPr>
              <a:t> 기각 여부를 결정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298" y="2467916"/>
            <a:ext cx="10187412" cy="6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두 가지 교육방법에 따라 교육생의 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만족률에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 차이가 있다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무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가설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H0)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두 가지 교육방법에 따라 교육생의 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만족률에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차이가 없다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91298" y="3355383"/>
            <a:ext cx="10187412" cy="759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IT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교육센터에서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 PT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를 이용한 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프리젠테이션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 교육방법과 실시간 코딩 교육방법을 적용하여 교육을 실시하였다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 2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시간 교육방법 중 더 효과적인 교육방법을 조사하기 위해서 교육생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300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명을 대상으로 설문을 실시하였다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39012"/>
              </p:ext>
            </p:extLst>
          </p:nvPr>
        </p:nvGraphicFramePr>
        <p:xfrm>
          <a:off x="1423469" y="4448026"/>
          <a:ext cx="4961535" cy="1356256"/>
        </p:xfrm>
        <a:graphic>
          <a:graphicData uri="http://schemas.openxmlformats.org/drawingml/2006/table">
            <a:tbl>
              <a:tblPr/>
              <a:tblGrid>
                <a:gridCol w="1365928"/>
                <a:gridCol w="1100380"/>
                <a:gridCol w="1007389"/>
                <a:gridCol w="1487838"/>
              </a:tblGrid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만족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불만족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참가자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PT </a:t>
                      </a:r>
                      <a:r>
                        <a:rPr lang="ko-KR" altLang="en-US" sz="1600" dirty="0" smtClean="0"/>
                        <a:t>교육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110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150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코딩 교육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135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150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합  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245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478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28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두 집단 비율 차이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명목 척도의 비율을 바탕으로 </a:t>
            </a:r>
            <a:r>
              <a:rPr lang="en-US" altLang="ko-KR" dirty="0" err="1" smtClean="0">
                <a:latin typeface="+mn-ea"/>
              </a:rPr>
              <a:t>prop.test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함수를 이용하여 두 집단 간 이항분포의 양측 검정을 토해서 검정 통계량을 구한 후  이를 이용하여 가설을 검정한다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1298" y="1934372"/>
            <a:ext cx="8581122" cy="6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prop.test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(x, n, p = NULL, alternative = c(“</a:t>
            </a: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two.sided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”, “less”, “greater”),</a:t>
            </a:r>
          </a:p>
          <a:p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            </a:t>
            </a: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</a:rPr>
              <a:t>conf.level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=0.95, correct=TRUE)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998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29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두 집단 평균 검정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독립표본 </a:t>
            </a:r>
            <a:r>
              <a:rPr lang="en-US" altLang="ko-KR" dirty="0" smtClean="0">
                <a:latin typeface="+mn-ea"/>
              </a:rPr>
              <a:t>T</a:t>
            </a:r>
            <a:r>
              <a:rPr lang="ko-KR" altLang="en-US" dirty="0" smtClean="0">
                <a:latin typeface="+mn-ea"/>
              </a:rPr>
              <a:t>검정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두 집단을 대상으로 평균 차이 검정을 통해서 두 집단의 평균이 같은지 또는 다른지를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 전처리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err="1" smtClean="0">
                <a:latin typeface="+mn-ea"/>
              </a:rPr>
              <a:t>두집단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subset </a:t>
            </a:r>
            <a:r>
              <a:rPr lang="ko-KR" altLang="en-US" dirty="0" smtClean="0">
                <a:latin typeface="+mn-ea"/>
              </a:rPr>
              <a:t>작성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기술 통계량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평균</a:t>
            </a:r>
            <a:r>
              <a:rPr lang="en-US" altLang="ko-KR" dirty="0" smtClean="0">
                <a:latin typeface="+mn-ea"/>
              </a:rPr>
              <a:t>)  -&gt;  </a:t>
            </a:r>
            <a:r>
              <a:rPr lang="ko-KR" altLang="en-US" dirty="0" smtClean="0">
                <a:latin typeface="+mn-ea"/>
              </a:rPr>
              <a:t>동질성분포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var.test</a:t>
            </a:r>
            <a:r>
              <a:rPr lang="en-US" altLang="ko-KR" dirty="0" smtClean="0">
                <a:latin typeface="+mn-ea"/>
              </a:rPr>
              <a:t>()) -&gt; </a:t>
            </a:r>
            <a:r>
              <a:rPr lang="en-US" altLang="ko-KR" dirty="0" err="1" smtClean="0">
                <a:latin typeface="+mn-ea"/>
              </a:rPr>
              <a:t>t.test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또는 </a:t>
            </a:r>
            <a:r>
              <a:rPr lang="en-US" altLang="ko-KR" dirty="0" err="1" smtClean="0">
                <a:latin typeface="+mn-ea"/>
              </a:rPr>
              <a:t>wilcox.text</a:t>
            </a:r>
            <a:r>
              <a:rPr lang="en-US" altLang="ko-KR" dirty="0" smtClean="0">
                <a:latin typeface="+mn-ea"/>
              </a:rPr>
              <a:t>() -&gt; </a:t>
            </a:r>
            <a:r>
              <a:rPr lang="ko-KR" altLang="en-US" dirty="0" smtClean="0">
                <a:latin typeface="+mn-ea"/>
              </a:rPr>
              <a:t>검정통계량 분석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91298" y="2240006"/>
            <a:ext cx="10187412" cy="6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교육방법에 따른 두 집단 간 실기시험의 평균에 차이가 있다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무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가설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H0)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교육방법에 따른 두 집단 간 실기시험의 평균에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차이가 없다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91298" y="3152959"/>
            <a:ext cx="10187412" cy="9075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IT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교육센터에서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 PT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를 이용한 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프리젠테이션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 교육방법과 실시간 코딩 교육방법을 적용하여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개월동안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 교육받은 교육생 각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150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명을 대상으로 실기시험을  실시하였다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집단간 실기시험의 평균에 차이가 있는가를 검정한다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97238" y="1097205"/>
            <a:ext cx="11079996" cy="23733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800" smtClean="0"/>
              <a:t>독립성 검정</a:t>
            </a:r>
            <a:endParaRPr lang="en-US" altLang="ko-KR" sz="18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독립성 검정</a:t>
            </a:r>
            <a:r>
              <a:rPr lang="en-US" altLang="ko-KR" sz="1800" smtClean="0"/>
              <a:t>Independence Test</a:t>
            </a:r>
            <a:r>
              <a:rPr lang="ko-KR" altLang="en-US" sz="1800" smtClean="0"/>
              <a:t>은 가정이 성립하는지 알아보는 것을 목표로 한다</a:t>
            </a:r>
            <a:r>
              <a:rPr lang="en-US" altLang="ko-KR" sz="180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독립이란 두 사건이 서로 영향을 주고받지 않는 경우를 뜻한다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두 변수 </a:t>
            </a:r>
            <a:r>
              <a:rPr lang="en-US" altLang="ko-KR" sz="1800" smtClean="0"/>
              <a:t>A, B</a:t>
            </a:r>
            <a:r>
              <a:rPr lang="ko-KR" altLang="en-US" sz="1800" smtClean="0"/>
              <a:t>가 있을 때 </a:t>
            </a:r>
            <a:r>
              <a:rPr lang="en-US" altLang="ko-KR" sz="1800" smtClean="0"/>
              <a:t>A, B</a:t>
            </a:r>
            <a:r>
              <a:rPr lang="ko-KR" altLang="en-US" sz="1800" smtClean="0"/>
              <a:t>가 독립이면 </a:t>
            </a:r>
            <a:r>
              <a:rPr lang="en-US" altLang="ko-KR" sz="1800" smtClean="0"/>
              <a:t>P(A, B) = P(A) × P(B)</a:t>
            </a:r>
            <a:r>
              <a:rPr lang="ko-KR" altLang="en-US" sz="1800" smtClean="0"/>
              <a:t>가 성립한다</a:t>
            </a:r>
            <a:r>
              <a:rPr lang="en-US" altLang="ko-KR" sz="180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동전 던지기에서 앞면이 나올 확률과 뒷면이 나올 확률은 독립인가</a:t>
            </a:r>
            <a:r>
              <a:rPr lang="en-US" altLang="ko-KR" sz="18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항아리에 빨간색 공이 </a:t>
            </a:r>
            <a:r>
              <a:rPr lang="en-US" altLang="ko-KR" sz="1800" smtClean="0"/>
              <a:t>5</a:t>
            </a:r>
            <a:r>
              <a:rPr lang="ko-KR" altLang="en-US" sz="1800" smtClean="0"/>
              <a:t>개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파란색 공이 </a:t>
            </a:r>
            <a:r>
              <a:rPr lang="en-US" altLang="ko-KR" sz="1800" smtClean="0"/>
              <a:t>3</a:t>
            </a:r>
            <a:r>
              <a:rPr lang="ko-KR" altLang="en-US" sz="1800" smtClean="0"/>
              <a:t>개 있다 항아리에서 두 개의 공중  처음 꺼낸 공이 빨간색 공이면 다음 공이 파란색 공일 확률이 독립인가</a:t>
            </a:r>
            <a:r>
              <a:rPr lang="en-US" altLang="ko-KR" sz="1800" smtClean="0"/>
              <a:t>?</a:t>
            </a:r>
            <a:endParaRPr lang="en-US" altLang="ko-KR" sz="1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378126" y="3470601"/>
            <a:ext cx="8734925" cy="2066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# </a:t>
            </a:r>
            <a:r>
              <a:rPr lang="ko-KR" altLang="en-US" sz="1600" dirty="0" smtClean="0">
                <a:solidFill>
                  <a:schemeClr val="tx1"/>
                </a:solidFill>
              </a:rPr>
              <a:t>MASS::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survey를</a:t>
            </a:r>
            <a:r>
              <a:rPr lang="ko-KR" altLang="en-US" sz="1600" dirty="0" smtClean="0">
                <a:solidFill>
                  <a:schemeClr val="tx1"/>
                </a:solidFill>
              </a:rPr>
              <a:t> 사용해 학생들의 성별에 따른 운동량에 차이가 있는지 독립성 검정 수행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&gt;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library</a:t>
            </a:r>
            <a:r>
              <a:rPr lang="ko-KR" altLang="en-US" sz="1600" dirty="0" smtClean="0">
                <a:solidFill>
                  <a:schemeClr val="tx1"/>
                </a:solidFill>
              </a:rPr>
              <a:t>(MASS)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&gt;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data</a:t>
            </a:r>
            <a:r>
              <a:rPr lang="ko-KR" altLang="en-US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survey</a:t>
            </a:r>
            <a:r>
              <a:rPr lang="ko-KR" altLang="en-US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&gt;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str</a:t>
            </a:r>
            <a:r>
              <a:rPr lang="ko-KR" altLang="en-US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survey</a:t>
            </a:r>
            <a:r>
              <a:rPr lang="ko-KR" altLang="en-US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&gt;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head</a:t>
            </a:r>
            <a:r>
              <a:rPr lang="ko-KR" altLang="en-US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survey</a:t>
            </a:r>
            <a:r>
              <a:rPr lang="ko-KR" altLang="en-US" sz="1600" dirty="0" smtClean="0">
                <a:solidFill>
                  <a:schemeClr val="tx1"/>
                </a:solidFill>
              </a:rPr>
              <a:t>[c("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Sex</a:t>
            </a:r>
            <a:r>
              <a:rPr lang="ko-KR" altLang="en-US" sz="1600" dirty="0" smtClean="0">
                <a:solidFill>
                  <a:schemeClr val="tx1"/>
                </a:solidFill>
              </a:rPr>
              <a:t>", "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Exer</a:t>
            </a:r>
            <a:r>
              <a:rPr lang="ko-KR" altLang="en-US" sz="1600" dirty="0" smtClean="0">
                <a:solidFill>
                  <a:schemeClr val="tx1"/>
                </a:solidFill>
              </a:rPr>
              <a:t>")])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# 성별과 운동이 독립인지를 확인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&gt;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xtabs</a:t>
            </a:r>
            <a:r>
              <a:rPr lang="ko-KR" altLang="en-US" sz="1600" dirty="0" smtClean="0">
                <a:solidFill>
                  <a:schemeClr val="tx1"/>
                </a:solidFill>
              </a:rPr>
              <a:t>(~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Sex</a:t>
            </a:r>
            <a:r>
              <a:rPr lang="ko-KR" altLang="en-US" sz="1600" dirty="0" smtClean="0">
                <a:solidFill>
                  <a:schemeClr val="tx1"/>
                </a:solidFill>
              </a:rPr>
              <a:t> +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Exer</a:t>
            </a:r>
            <a:r>
              <a:rPr lang="ko-KR" altLang="en-US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data</a:t>
            </a:r>
            <a:r>
              <a:rPr lang="ko-KR" altLang="en-US" sz="1600" dirty="0" smtClean="0">
                <a:solidFill>
                  <a:schemeClr val="tx1"/>
                </a:solidFill>
              </a:rPr>
              <a:t>=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survey</a:t>
            </a:r>
            <a:r>
              <a:rPr lang="ko-KR" altLang="en-US" sz="16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661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30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동질성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모집단에서 추출된 표본을 </a:t>
            </a:r>
            <a:r>
              <a:rPr lang="ko-KR" altLang="en-US" dirty="0" err="1" smtClean="0">
                <a:latin typeface="+mn-ea"/>
              </a:rPr>
              <a:t>대사으로</a:t>
            </a:r>
            <a:r>
              <a:rPr lang="ko-KR" altLang="en-US" dirty="0" smtClean="0">
                <a:latin typeface="+mn-ea"/>
              </a:rPr>
              <a:t> 분산의 동질성 검정은 </a:t>
            </a:r>
            <a:r>
              <a:rPr lang="en-US" altLang="ko-KR" dirty="0" smtClean="0">
                <a:latin typeface="+mn-ea"/>
              </a:rPr>
              <a:t>stats </a:t>
            </a:r>
            <a:r>
              <a:rPr lang="ko-KR" altLang="en-US" dirty="0" smtClean="0">
                <a:latin typeface="+mn-ea"/>
              </a:rPr>
              <a:t>패키지에서 제공하는 </a:t>
            </a:r>
            <a:r>
              <a:rPr lang="en-US" altLang="ko-KR" dirty="0" err="1" smtClean="0">
                <a:latin typeface="+mn-ea"/>
              </a:rPr>
              <a:t>var.test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함수를 이용할 수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검정 결과가 유의수준 </a:t>
            </a:r>
            <a:r>
              <a:rPr lang="en-US" altLang="ko-KR" dirty="0" smtClean="0">
                <a:latin typeface="+mn-ea"/>
              </a:rPr>
              <a:t>0.05</a:t>
            </a:r>
            <a:r>
              <a:rPr lang="ko-KR" altLang="en-US" dirty="0" smtClean="0">
                <a:latin typeface="+mn-ea"/>
              </a:rPr>
              <a:t>보다 큰 경우 두 집단 간 분포의 모양이 </a:t>
            </a:r>
            <a:r>
              <a:rPr lang="ko-KR" altLang="en-US" dirty="0" err="1">
                <a:latin typeface="+mn-ea"/>
              </a:rPr>
              <a:t>동</a:t>
            </a:r>
            <a:r>
              <a:rPr lang="ko-KR" altLang="en-US" dirty="0" err="1" smtClean="0">
                <a:latin typeface="+mn-ea"/>
              </a:rPr>
              <a:t>질하다고</a:t>
            </a:r>
            <a:r>
              <a:rPr lang="ko-KR" altLang="en-US" dirty="0" smtClean="0">
                <a:latin typeface="+mn-ea"/>
              </a:rPr>
              <a:t> 할 수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분산의 동질성 검정은 </a:t>
            </a:r>
            <a:r>
              <a:rPr lang="ko-KR" altLang="en-US" dirty="0" err="1" smtClean="0">
                <a:latin typeface="+mn-ea"/>
              </a:rPr>
              <a:t>등분산</a:t>
            </a:r>
            <a:r>
              <a:rPr lang="ko-KR" altLang="en-US" dirty="0" smtClean="0">
                <a:latin typeface="+mn-ea"/>
              </a:rPr>
              <a:t> 가정과 </a:t>
            </a:r>
            <a:r>
              <a:rPr lang="ko-KR" altLang="en-US" dirty="0" err="1" smtClean="0">
                <a:latin typeface="+mn-ea"/>
              </a:rPr>
              <a:t>등분산</a:t>
            </a:r>
            <a:r>
              <a:rPr lang="ko-KR" altLang="en-US" dirty="0" smtClean="0">
                <a:latin typeface="+mn-ea"/>
              </a:rPr>
              <a:t> 가정되지 않음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latin typeface="+mn-ea"/>
              </a:rPr>
              <a:t>이분산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에 따라서 결과가 달라진다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등분산은</a:t>
            </a:r>
            <a:r>
              <a:rPr lang="ko-KR" altLang="en-US" dirty="0" smtClean="0">
                <a:latin typeface="+mn-ea"/>
              </a:rPr>
              <a:t> 모집단에서 추출된 표본이 균등하게 추출된 경우이고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이분산은</a:t>
            </a:r>
            <a:r>
              <a:rPr lang="ko-KR" altLang="en-US" dirty="0" smtClean="0">
                <a:latin typeface="+mn-ea"/>
              </a:rPr>
              <a:t> 추출된 표본이 특정 계층으로 편중되어 추출되는 경우이다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0370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31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대응 두 집단 평균 검정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대응 표본 </a:t>
            </a:r>
            <a:r>
              <a:rPr lang="en-US" altLang="ko-KR" dirty="0" smtClean="0">
                <a:latin typeface="+mn-ea"/>
              </a:rPr>
              <a:t>T</a:t>
            </a:r>
            <a:r>
              <a:rPr lang="ko-KR" altLang="en-US" dirty="0" smtClean="0">
                <a:latin typeface="+mn-ea"/>
              </a:rPr>
              <a:t>검정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대응 표본 평균검정</a:t>
            </a:r>
            <a:r>
              <a:rPr lang="en-US" altLang="ko-KR" dirty="0" smtClean="0">
                <a:latin typeface="+mn-ea"/>
              </a:rPr>
              <a:t>(Paired Samples t-test)</a:t>
            </a:r>
            <a:r>
              <a:rPr lang="ko-KR" altLang="en-US" dirty="0" smtClean="0">
                <a:latin typeface="+mn-ea"/>
              </a:rPr>
              <a:t>은 동일한 표본을 대상으로 측정된 두 변수의 평균 차이를 검정하는  분석 방법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일반적으로  사전검사와 사후 검사의 평균 차이를 검증할 때 많이 이용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예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교수법 프로그램을 적용하기 전 학생들의 </a:t>
            </a:r>
            <a:r>
              <a:rPr lang="ko-KR" altLang="en-US" dirty="0" err="1" smtClean="0">
                <a:latin typeface="+mn-ea"/>
              </a:rPr>
              <a:t>학습력과</a:t>
            </a:r>
            <a:r>
              <a:rPr lang="ko-KR" altLang="en-US" dirty="0" smtClean="0">
                <a:latin typeface="+mn-ea"/>
              </a:rPr>
              <a:t> 교수법 프로그램 적용한 후 학생들의 </a:t>
            </a:r>
            <a:r>
              <a:rPr lang="ko-KR" altLang="en-US" dirty="0" err="1" smtClean="0">
                <a:latin typeface="+mn-ea"/>
              </a:rPr>
              <a:t>학습력에</a:t>
            </a:r>
            <a:r>
              <a:rPr lang="ko-KR" altLang="en-US" dirty="0" smtClean="0">
                <a:latin typeface="+mn-ea"/>
              </a:rPr>
              <a:t> 차이가 있는지를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 전처리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전과 후  </a:t>
            </a:r>
            <a:r>
              <a:rPr lang="en-US" altLang="ko-KR" dirty="0" smtClean="0">
                <a:latin typeface="+mn-ea"/>
              </a:rPr>
              <a:t>subset </a:t>
            </a:r>
            <a:r>
              <a:rPr lang="ko-KR" altLang="en-US" dirty="0" smtClean="0">
                <a:latin typeface="+mn-ea"/>
              </a:rPr>
              <a:t>작성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기술 통계량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평균</a:t>
            </a:r>
            <a:r>
              <a:rPr lang="en-US" altLang="ko-KR" dirty="0" smtClean="0">
                <a:latin typeface="+mn-ea"/>
              </a:rPr>
              <a:t>)  -&gt;  </a:t>
            </a:r>
            <a:r>
              <a:rPr lang="ko-KR" altLang="en-US" dirty="0" smtClean="0">
                <a:latin typeface="+mn-ea"/>
              </a:rPr>
              <a:t>동질성분포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var.test</a:t>
            </a:r>
            <a:r>
              <a:rPr lang="en-US" altLang="ko-KR" dirty="0" smtClean="0">
                <a:latin typeface="+mn-ea"/>
              </a:rPr>
              <a:t>()) -&gt; </a:t>
            </a:r>
            <a:r>
              <a:rPr lang="en-US" altLang="ko-KR" dirty="0" err="1" smtClean="0">
                <a:latin typeface="+mn-ea"/>
              </a:rPr>
              <a:t>t.test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또는 </a:t>
            </a:r>
            <a:r>
              <a:rPr lang="en-US" altLang="ko-KR" dirty="0" err="1" smtClean="0">
                <a:latin typeface="+mn-ea"/>
              </a:rPr>
              <a:t>wilcox.text</a:t>
            </a:r>
            <a:r>
              <a:rPr lang="en-US" altLang="ko-KR" dirty="0" smtClean="0">
                <a:latin typeface="+mn-ea"/>
              </a:rPr>
              <a:t>() -&gt; </a:t>
            </a:r>
            <a:r>
              <a:rPr lang="ko-KR" altLang="en-US" dirty="0" smtClean="0">
                <a:latin typeface="+mn-ea"/>
              </a:rPr>
              <a:t>검정통계량 분석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91298" y="3386881"/>
            <a:ext cx="10187412" cy="1092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교수법 프로그램을 적용하기 전 학생들의 </a:t>
            </a:r>
            <a:r>
              <a:rPr lang="ko-KR" altLang="en-US" sz="1600" dirty="0" err="1">
                <a:solidFill>
                  <a:srgbClr val="002060"/>
                </a:solidFill>
                <a:latin typeface="+mn-ea"/>
              </a:rPr>
              <a:t>학습력과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 교수법 프로그램 적용한 후 학생들의 </a:t>
            </a:r>
            <a:r>
              <a:rPr lang="ko-KR" altLang="en-US" sz="1600" dirty="0" err="1">
                <a:solidFill>
                  <a:srgbClr val="002060"/>
                </a:solidFill>
                <a:latin typeface="+mn-ea"/>
              </a:rPr>
              <a:t>학습력에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 차이가 </a:t>
            </a:r>
            <a:r>
              <a:rPr lang="ko-KR" altLang="en-US" sz="1600" dirty="0" smtClean="0">
                <a:solidFill>
                  <a:srgbClr val="002060"/>
                </a:solidFill>
              </a:rPr>
              <a:t>있다</a:t>
            </a:r>
            <a:r>
              <a:rPr lang="en-US" altLang="ko-KR" sz="16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무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가설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H0)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교수법 프로그램을 적용하기 전 학생들의 </a:t>
            </a:r>
            <a:r>
              <a:rPr lang="ko-KR" altLang="en-US" sz="1600" dirty="0" err="1">
                <a:solidFill>
                  <a:srgbClr val="002060"/>
                </a:solidFill>
                <a:latin typeface="+mn-ea"/>
              </a:rPr>
              <a:t>학습력과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 교수법 프로그램 적용한 후 학생들의 </a:t>
            </a:r>
            <a:r>
              <a:rPr lang="ko-KR" altLang="en-US" sz="1600" dirty="0" err="1">
                <a:solidFill>
                  <a:srgbClr val="002060"/>
                </a:solidFill>
                <a:latin typeface="+mn-ea"/>
              </a:rPr>
              <a:t>학습력에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차이가 없다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91298" y="4919765"/>
            <a:ext cx="10187412" cy="9075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교육센터에서 교육생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100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명을 대상으로 교수법 프로그램 적용 전에 실기시험을 실시한 후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개월 동안 동일한 교육생에게 교수법 프로그램을 적용한 후 실기시험을 실시한 점수와 평균에 차이가 있는지를 검정한다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22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>
                <a:latin typeface="+mn-ea"/>
              </a:rPr>
              <a:t>세 집단 검정 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비율 차이 검정은 기술 통계량으로 빈도수에 대한 비율에 의미가 있으며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세 집단의 평균 차이 검정은 분산 분석이라고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>
                <a:latin typeface="+mn-ea"/>
              </a:rPr>
              <a:t>세 집단 비율검정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 전처리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세 집단  </a:t>
            </a:r>
            <a:r>
              <a:rPr lang="en-US" altLang="ko-KR" dirty="0" smtClean="0">
                <a:latin typeface="+mn-ea"/>
              </a:rPr>
              <a:t>subset </a:t>
            </a:r>
            <a:r>
              <a:rPr lang="ko-KR" altLang="en-US" dirty="0" smtClean="0">
                <a:latin typeface="+mn-ea"/>
              </a:rPr>
              <a:t>작성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en-US" altLang="ko-KR" dirty="0" err="1" smtClean="0">
                <a:latin typeface="+mn-ea"/>
              </a:rPr>
              <a:t>prop.test</a:t>
            </a:r>
            <a:r>
              <a:rPr lang="en-US" altLang="ko-KR" dirty="0" smtClean="0">
                <a:latin typeface="+mn-ea"/>
              </a:rPr>
              <a:t>()  -&gt; </a:t>
            </a:r>
            <a:r>
              <a:rPr lang="ko-KR" altLang="en-US" dirty="0" smtClean="0">
                <a:latin typeface="+mn-ea"/>
              </a:rPr>
              <a:t>검정통계량 분석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2810" y="2611966"/>
            <a:ext cx="10187412" cy="7976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 smtClean="0">
                <a:solidFill>
                  <a:srgbClr val="002060"/>
                </a:solidFill>
                <a:latin typeface="+mn-ea"/>
              </a:rPr>
              <a:t>세 가지 교육방법에 따른 집단 간 </a:t>
            </a:r>
            <a:r>
              <a:rPr lang="ko-KR" altLang="en-US" sz="1600" dirty="0" err="1" smtClean="0">
                <a:solidFill>
                  <a:srgbClr val="002060"/>
                </a:solidFill>
                <a:latin typeface="+mn-ea"/>
              </a:rPr>
              <a:t>만족률에</a:t>
            </a:r>
            <a:r>
              <a:rPr lang="ko-KR" altLang="en-US" sz="1600" dirty="0" smtClean="0">
                <a:solidFill>
                  <a:srgbClr val="002060"/>
                </a:solidFill>
                <a:latin typeface="+mn-ea"/>
              </a:rPr>
              <a:t> 차이가 있다 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무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가설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H0)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세 가지 교육방법에 따른 집단 간 </a:t>
            </a:r>
            <a:r>
              <a:rPr lang="ko-KR" altLang="en-US" sz="1600" dirty="0" err="1">
                <a:solidFill>
                  <a:srgbClr val="002060"/>
                </a:solidFill>
                <a:latin typeface="+mn-ea"/>
              </a:rPr>
              <a:t>만족률에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 차이가 </a:t>
            </a:r>
            <a:r>
              <a:rPr lang="ko-KR" altLang="en-US" sz="1600" dirty="0" smtClean="0">
                <a:solidFill>
                  <a:srgbClr val="002060"/>
                </a:solidFill>
                <a:latin typeface="+mn-ea"/>
              </a:rPr>
              <a:t>없다 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2810" y="3715808"/>
            <a:ext cx="10187412" cy="761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IT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교육센터에서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가지 교육방법을 적용하여 교육을 실시하였다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 3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가지 교육방법 중 더 효과적인 교육방법을 조사하기 위해서 교육생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150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명을 대상으로 설문을 실시하였다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12095"/>
              </p:ext>
            </p:extLst>
          </p:nvPr>
        </p:nvGraphicFramePr>
        <p:xfrm>
          <a:off x="1182810" y="4804487"/>
          <a:ext cx="4961535" cy="1695320"/>
        </p:xfrm>
        <a:graphic>
          <a:graphicData uri="http://schemas.openxmlformats.org/drawingml/2006/table">
            <a:tbl>
              <a:tblPr/>
              <a:tblGrid>
                <a:gridCol w="1365928"/>
                <a:gridCol w="1100380"/>
                <a:gridCol w="1007389"/>
                <a:gridCol w="1487838"/>
              </a:tblGrid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만족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불만족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참가자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PT </a:t>
                      </a:r>
                      <a:r>
                        <a:rPr lang="ko-KR" altLang="en-US" sz="1600" dirty="0" smtClean="0"/>
                        <a:t>교육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34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50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코딩 교육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37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50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코딩 교육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39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50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합  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 110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28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분산 분석 </a:t>
            </a:r>
            <a:r>
              <a:rPr lang="en-US" altLang="ko-KR" dirty="0" smtClean="0">
                <a:latin typeface="+mn-ea"/>
              </a:rPr>
              <a:t>(F </a:t>
            </a:r>
            <a:r>
              <a:rPr lang="ko-KR" altLang="en-US" dirty="0" smtClean="0">
                <a:latin typeface="+mn-ea"/>
              </a:rPr>
              <a:t>검정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분산분석</a:t>
            </a:r>
            <a:r>
              <a:rPr lang="en-US" altLang="ko-KR" dirty="0" smtClean="0">
                <a:latin typeface="+mn-ea"/>
              </a:rPr>
              <a:t>(ANOVA  Analysis)- 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T </a:t>
            </a:r>
            <a:r>
              <a:rPr lang="ko-KR" altLang="en-US" dirty="0" smtClean="0">
                <a:latin typeface="+mn-ea"/>
              </a:rPr>
              <a:t>검정과 동일하게 평균에 의한 차이 검정 방법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두 집단 이상의 평균 차이를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예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의학연구 분야에서 개발된 </a:t>
            </a: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가지 치료제가 있다고 가정할 때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 </a:t>
            </a: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가지 치료제의 효과에 차이가 있는지를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분산분석은 가설 검정을 위해 </a:t>
            </a:r>
            <a:r>
              <a:rPr lang="en-US" altLang="ko-KR" dirty="0" smtClean="0">
                <a:latin typeface="+mn-ea"/>
              </a:rPr>
              <a:t>F </a:t>
            </a:r>
            <a:r>
              <a:rPr lang="ko-KR" altLang="en-US" dirty="0" smtClean="0">
                <a:latin typeface="+mn-ea"/>
              </a:rPr>
              <a:t>분포를 따른 </a:t>
            </a:r>
            <a:r>
              <a:rPr lang="en-US" altLang="ko-KR" dirty="0" smtClean="0">
                <a:latin typeface="+mn-ea"/>
              </a:rPr>
              <a:t>F </a:t>
            </a:r>
            <a:r>
              <a:rPr lang="ko-KR" altLang="en-US" dirty="0" smtClean="0">
                <a:latin typeface="+mn-ea"/>
              </a:rPr>
              <a:t>통계량을  검정 통계량으로 사용하기 때문에 </a:t>
            </a:r>
            <a:r>
              <a:rPr lang="en-US" altLang="ko-KR" dirty="0" smtClean="0">
                <a:latin typeface="+mn-ea"/>
              </a:rPr>
              <a:t>F</a:t>
            </a:r>
            <a:r>
              <a:rPr lang="ko-KR" altLang="en-US" dirty="0" smtClean="0">
                <a:latin typeface="+mn-ea"/>
              </a:rPr>
              <a:t>검정이라고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 전처리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각 집단 </a:t>
            </a:r>
            <a:r>
              <a:rPr lang="en-US" altLang="ko-KR" dirty="0" smtClean="0">
                <a:latin typeface="+mn-ea"/>
              </a:rPr>
              <a:t>subset </a:t>
            </a:r>
            <a:r>
              <a:rPr lang="ko-KR" altLang="en-US" dirty="0" smtClean="0">
                <a:latin typeface="+mn-ea"/>
              </a:rPr>
              <a:t>작성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기술 통계량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평균</a:t>
            </a:r>
            <a:r>
              <a:rPr lang="en-US" altLang="ko-KR" dirty="0" smtClean="0">
                <a:latin typeface="+mn-ea"/>
              </a:rPr>
              <a:t>)  -&gt;  </a:t>
            </a:r>
            <a:r>
              <a:rPr lang="ko-KR" altLang="en-US" dirty="0" smtClean="0">
                <a:latin typeface="+mn-ea"/>
              </a:rPr>
              <a:t>동질성분포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barlett.test</a:t>
            </a:r>
            <a:r>
              <a:rPr lang="en-US" altLang="ko-KR" dirty="0" smtClean="0">
                <a:latin typeface="+mn-ea"/>
              </a:rPr>
              <a:t>()) -&gt; </a:t>
            </a:r>
            <a:r>
              <a:rPr lang="en-US" altLang="ko-KR" dirty="0" err="1" smtClean="0">
                <a:latin typeface="+mn-ea"/>
              </a:rPr>
              <a:t>aov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또는 </a:t>
            </a:r>
            <a:r>
              <a:rPr lang="en-US" altLang="ko-KR" dirty="0" err="1" smtClean="0">
                <a:latin typeface="+mn-ea"/>
              </a:rPr>
              <a:t>kruskal.test</a:t>
            </a:r>
            <a:r>
              <a:rPr lang="en-US" altLang="ko-KR" dirty="0" smtClean="0">
                <a:latin typeface="+mn-ea"/>
              </a:rPr>
              <a:t>() -&gt; </a:t>
            </a:r>
            <a:r>
              <a:rPr lang="en-US" altLang="ko-KR" dirty="0" err="1" smtClean="0">
                <a:latin typeface="+mn-ea"/>
              </a:rPr>
              <a:t>TukeyHSD</a:t>
            </a:r>
            <a:r>
              <a:rPr lang="en-US" altLang="ko-KR" dirty="0" smtClean="0">
                <a:latin typeface="+mn-ea"/>
              </a:rPr>
              <a:t>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91298" y="4053308"/>
            <a:ext cx="10187412" cy="1092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교수법 프로그램을 적용하기 전 학생들의 </a:t>
            </a:r>
            <a:r>
              <a:rPr lang="ko-KR" altLang="en-US" sz="1600" dirty="0" err="1">
                <a:solidFill>
                  <a:srgbClr val="002060"/>
                </a:solidFill>
                <a:latin typeface="+mn-ea"/>
              </a:rPr>
              <a:t>학습력과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 교수법 프로그램 적용한 후 학생들의 </a:t>
            </a:r>
            <a:r>
              <a:rPr lang="ko-KR" altLang="en-US" sz="1600" dirty="0" err="1">
                <a:solidFill>
                  <a:srgbClr val="002060"/>
                </a:solidFill>
                <a:latin typeface="+mn-ea"/>
              </a:rPr>
              <a:t>학습력에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 차이가 </a:t>
            </a:r>
            <a:r>
              <a:rPr lang="ko-KR" altLang="en-US" sz="1600" dirty="0" smtClean="0">
                <a:solidFill>
                  <a:srgbClr val="002060"/>
                </a:solidFill>
              </a:rPr>
              <a:t>있다</a:t>
            </a:r>
            <a:r>
              <a:rPr lang="en-US" altLang="ko-KR" sz="16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무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가설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H0)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교수법 프로그램을 적용하기 전 학생들의 </a:t>
            </a:r>
            <a:r>
              <a:rPr lang="ko-KR" altLang="en-US" sz="1600" dirty="0" err="1">
                <a:solidFill>
                  <a:srgbClr val="002060"/>
                </a:solidFill>
                <a:latin typeface="+mn-ea"/>
              </a:rPr>
              <a:t>학습력과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 교수법 프로그램 적용한 후 학생들의 </a:t>
            </a:r>
            <a:r>
              <a:rPr lang="ko-KR" altLang="en-US" sz="1600" dirty="0" err="1">
                <a:solidFill>
                  <a:srgbClr val="002060"/>
                </a:solidFill>
                <a:latin typeface="+mn-ea"/>
              </a:rPr>
              <a:t>학습력에</a:t>
            </a:r>
            <a:r>
              <a:rPr lang="ko-KR" altLang="en-US" sz="160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차이가 없다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91298" y="5373563"/>
            <a:ext cx="10187412" cy="9075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교육센터에서 교육생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100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명을 대상으로 교수법 프로그램 적용 전에 실기시험을 실시한 후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개월 동안 동일한 교육생에게 교수법 프로그램을 적용한 후 실기시험을 실시한 점수와 평균에 차이가 있는지를 검정한다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76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200"/>
              <a:t>추정과 검정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분산 분석 </a:t>
            </a:r>
            <a:r>
              <a:rPr lang="en-US" altLang="ko-KR" dirty="0" smtClean="0">
                <a:latin typeface="+mn-ea"/>
              </a:rPr>
              <a:t>(F </a:t>
            </a:r>
            <a:r>
              <a:rPr lang="ko-KR" altLang="en-US" dirty="0" smtClean="0">
                <a:latin typeface="+mn-ea"/>
              </a:rPr>
              <a:t>검정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분산분석</a:t>
            </a:r>
            <a:r>
              <a:rPr lang="en-US" altLang="ko-KR" dirty="0" smtClean="0">
                <a:latin typeface="+mn-ea"/>
              </a:rPr>
              <a:t>(ANOVA  Analysis)- 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T </a:t>
            </a:r>
            <a:r>
              <a:rPr lang="ko-KR" altLang="en-US" dirty="0" smtClean="0">
                <a:latin typeface="+mn-ea"/>
              </a:rPr>
              <a:t>검정과 동일하게 평균에 의한 차이 검정 방법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두 집단 이상의 평균 차이를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예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의학연구 분야에서 개발된 </a:t>
            </a: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가지 치료제가 있다고 가정할 때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 </a:t>
            </a: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가지 치료제의 효과에 차이가 있는지를 검정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분산분석은 가설 검정을 위해 </a:t>
            </a:r>
            <a:r>
              <a:rPr lang="en-US" altLang="ko-KR" dirty="0" smtClean="0">
                <a:latin typeface="+mn-ea"/>
              </a:rPr>
              <a:t>F </a:t>
            </a:r>
            <a:r>
              <a:rPr lang="ko-KR" altLang="en-US" dirty="0" smtClean="0">
                <a:latin typeface="+mn-ea"/>
              </a:rPr>
              <a:t>분포를 따른 </a:t>
            </a:r>
            <a:r>
              <a:rPr lang="en-US" altLang="ko-KR" dirty="0" smtClean="0">
                <a:latin typeface="+mn-ea"/>
              </a:rPr>
              <a:t>F </a:t>
            </a:r>
            <a:r>
              <a:rPr lang="ko-KR" altLang="en-US" dirty="0" smtClean="0">
                <a:latin typeface="+mn-ea"/>
              </a:rPr>
              <a:t>통계량을  검정 통계량으로 사용하기 때문에 </a:t>
            </a:r>
            <a:r>
              <a:rPr lang="en-US" altLang="ko-KR" dirty="0" smtClean="0">
                <a:latin typeface="+mn-ea"/>
              </a:rPr>
              <a:t>F</a:t>
            </a:r>
            <a:r>
              <a:rPr lang="ko-KR" altLang="en-US" dirty="0" smtClean="0">
                <a:latin typeface="+mn-ea"/>
              </a:rPr>
              <a:t>검정이라고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데이터 전처리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각 집단 </a:t>
            </a:r>
            <a:r>
              <a:rPr lang="en-US" altLang="ko-KR" dirty="0" smtClean="0">
                <a:latin typeface="+mn-ea"/>
              </a:rPr>
              <a:t>subset </a:t>
            </a:r>
            <a:r>
              <a:rPr lang="ko-KR" altLang="en-US" dirty="0" smtClean="0">
                <a:latin typeface="+mn-ea"/>
              </a:rPr>
              <a:t>작성 </a:t>
            </a:r>
            <a:r>
              <a:rPr lang="en-US" altLang="ko-KR" dirty="0" smtClean="0">
                <a:latin typeface="+mn-ea"/>
              </a:rPr>
              <a:t>-&gt; </a:t>
            </a:r>
            <a:r>
              <a:rPr lang="ko-KR" altLang="en-US" dirty="0" smtClean="0">
                <a:latin typeface="+mn-ea"/>
              </a:rPr>
              <a:t>기술 통계량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평균</a:t>
            </a:r>
            <a:r>
              <a:rPr lang="en-US" altLang="ko-KR" dirty="0" smtClean="0">
                <a:latin typeface="+mn-ea"/>
              </a:rPr>
              <a:t>)  -&gt;  </a:t>
            </a:r>
            <a:r>
              <a:rPr lang="ko-KR" altLang="en-US" dirty="0" smtClean="0">
                <a:latin typeface="+mn-ea"/>
              </a:rPr>
              <a:t>동질성분포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barlett.test</a:t>
            </a:r>
            <a:r>
              <a:rPr lang="en-US" altLang="ko-KR" dirty="0" smtClean="0">
                <a:latin typeface="+mn-ea"/>
              </a:rPr>
              <a:t>()) -&gt; </a:t>
            </a:r>
            <a:r>
              <a:rPr lang="en-US" altLang="ko-KR" dirty="0" err="1" smtClean="0">
                <a:latin typeface="+mn-ea"/>
              </a:rPr>
              <a:t>aov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또는 </a:t>
            </a:r>
            <a:r>
              <a:rPr lang="en-US" altLang="ko-KR" dirty="0" err="1" smtClean="0">
                <a:latin typeface="+mn-ea"/>
              </a:rPr>
              <a:t>kruskal.test</a:t>
            </a:r>
            <a:r>
              <a:rPr lang="en-US" altLang="ko-KR" dirty="0" smtClean="0">
                <a:latin typeface="+mn-ea"/>
              </a:rPr>
              <a:t>() -&gt; </a:t>
            </a:r>
            <a:r>
              <a:rPr lang="en-US" altLang="ko-KR" dirty="0" err="1" smtClean="0">
                <a:latin typeface="+mn-ea"/>
              </a:rPr>
              <a:t>TukeyHSD</a:t>
            </a:r>
            <a:r>
              <a:rPr lang="en-US" altLang="ko-KR" dirty="0" smtClean="0">
                <a:latin typeface="+mn-ea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분산분석에서 집단 간의 동질성 여부를 검정하기 위해서는 </a:t>
            </a:r>
            <a:r>
              <a:rPr lang="en-US" altLang="ko-KR" dirty="0" err="1" smtClean="0">
                <a:latin typeface="+mn-ea"/>
              </a:rPr>
              <a:t>bartlett.test</a:t>
            </a:r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 smtClean="0">
                <a:latin typeface="+mn-ea"/>
              </a:rPr>
              <a:t>를 이용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집단 간의 분포가 </a:t>
            </a:r>
            <a:r>
              <a:rPr lang="ko-KR" altLang="en-US" dirty="0" err="1" smtClean="0">
                <a:latin typeface="+mn-ea"/>
              </a:rPr>
              <a:t>동질한</a:t>
            </a:r>
            <a:r>
              <a:rPr lang="ko-KR" altLang="en-US" dirty="0" smtClean="0">
                <a:latin typeface="+mn-ea"/>
              </a:rPr>
              <a:t> 경우 분산분석을 수행하는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aov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함수를 이용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비모수</a:t>
            </a:r>
            <a:r>
              <a:rPr lang="ko-KR" altLang="en-US" dirty="0" smtClean="0">
                <a:latin typeface="+mn-ea"/>
              </a:rPr>
              <a:t> 검정 방법인 </a:t>
            </a:r>
            <a:r>
              <a:rPr lang="en-US" altLang="ko-KR" dirty="0" err="1" smtClean="0">
                <a:latin typeface="+mn-ea"/>
              </a:rPr>
              <a:t>kruskal.test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를 이용하여 분석을 수행하고</a:t>
            </a:r>
            <a:r>
              <a:rPr lang="en-US" altLang="ko-KR" dirty="0" smtClean="0">
                <a:latin typeface="+mn-ea"/>
              </a:rPr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마지막으로 </a:t>
            </a:r>
            <a:r>
              <a:rPr lang="en-US" altLang="ko-KR" dirty="0" err="1" smtClean="0">
                <a:latin typeface="+mn-ea"/>
              </a:rPr>
              <a:t>TukeyHSD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함수를 이용하여 사후 검정을 수행한다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2810" y="4673349"/>
            <a:ext cx="10187412" cy="6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교육방법에 따른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세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 집단 간 실기시험의 평균에 차이가 있다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무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가설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H0)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교육방법에 따른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세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집단 간 실기시험의 평균에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차이가 없다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82810" y="5586302"/>
            <a:ext cx="10187412" cy="6440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세가지 교육방법을 적용하여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개월 동안 교육받은 교육생 각 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50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명씩을 대상으로 실기시험을 실시하였다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세 집단 간 실기시험의 평균에 차이가 있는지를 검정한다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984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35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745770" y="1221334"/>
            <a:ext cx="7023830" cy="401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914290" fontAlgn="ctr"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Session </a:t>
            </a:r>
            <a:r>
              <a:rPr lang="en-US" altLang="ko-KR" sz="3200" b="1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6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3200" b="1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ko-KR" altLang="en-US" sz="3200" b="1" dirty="0" smtClean="0"/>
              <a:t> 요인 분석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smtClean="0"/>
              <a:t>상관 관계 분석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  </a:t>
            </a: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lvl="0" algn="ctr">
              <a:spcBef>
                <a:spcPct val="0"/>
              </a:spcBef>
              <a:defRPr/>
            </a:pPr>
            <a:endParaRPr lang="ko-KR" altLang="en-US" sz="32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761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+mn-ea"/>
              </a:rPr>
              <a:t>요인 분석 </a:t>
            </a:r>
            <a:r>
              <a:rPr lang="en-US" altLang="ko-KR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변수들의 상관성을 바탕으로 변수를 정제하여 상관관계 분석이나 회귀분석에 설명변수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독립변수</a:t>
            </a:r>
            <a:r>
              <a:rPr lang="en-US" altLang="ko-KR" smtClean="0">
                <a:latin typeface="+mn-ea"/>
              </a:rPr>
              <a:t>)</a:t>
            </a:r>
            <a:r>
              <a:rPr lang="ko-KR" altLang="en-US" smtClean="0">
                <a:latin typeface="+mn-ea"/>
              </a:rPr>
              <a:t>로 사용된다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+mn-ea"/>
              </a:rPr>
              <a:t>상관 </a:t>
            </a:r>
            <a:r>
              <a:rPr lang="ko-KR" altLang="en-US">
                <a:latin typeface="+mn-ea"/>
              </a:rPr>
              <a:t>분석 </a:t>
            </a:r>
            <a:r>
              <a:rPr lang="en-US" altLang="ko-KR">
                <a:latin typeface="+mn-e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요인분석 과정에서 변수들이 상관관계를 분석하여 변수 간의 관련성을 분석하는데 이용</a:t>
            </a:r>
            <a:endParaRPr lang="en-US" altLang="ko-KR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+mn-ea"/>
              </a:rPr>
              <a:t>회귀 </a:t>
            </a:r>
            <a:r>
              <a:rPr lang="ko-KR" altLang="en-US">
                <a:latin typeface="+mn-ea"/>
              </a:rPr>
              <a:t>분석 </a:t>
            </a:r>
            <a:r>
              <a:rPr lang="en-US" altLang="ko-KR">
                <a:latin typeface="+mn-e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인과관계를 분석하는데 중요한 자료를 제공</a:t>
            </a: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37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+mn-ea"/>
              </a:rPr>
              <a:t>요인 분석 </a:t>
            </a:r>
            <a:r>
              <a:rPr lang="en-US" altLang="ko-KR" smtClean="0">
                <a:latin typeface="+mn-ea"/>
              </a:rPr>
              <a:t>(Factor Analysis)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다수의</a:t>
            </a:r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변수를 대상으로 변수간의 관계를 분석하여 공통차원으로 축약하는 통계기법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데이터를 축소하는 변수의 정제 과정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여러 가지 항목들을 비슷한 항목으로 묶는 것으로 여러 변수 사이에 존재하는 상호관계를 분석하여 타당성을 검정하고</a:t>
            </a:r>
            <a:r>
              <a:rPr lang="en-US" altLang="ko-KR" smtClean="0">
                <a:latin typeface="+mn-ea"/>
              </a:rPr>
              <a:t>, </a:t>
            </a:r>
            <a:r>
              <a:rPr lang="ko-KR" altLang="en-US" smtClean="0">
                <a:latin typeface="+mn-ea"/>
              </a:rPr>
              <a:t>공통으로 속해있는 차원이나 요인들을 밝혀냄으로써 변수를 축소하는 과정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탐색적 요인분석 </a:t>
            </a:r>
            <a:r>
              <a:rPr lang="en-US" altLang="ko-KR" smtClean="0">
                <a:latin typeface="+mn-ea"/>
              </a:rPr>
              <a:t>– </a:t>
            </a:r>
            <a:r>
              <a:rPr lang="ko-KR" altLang="en-US" smtClean="0">
                <a:latin typeface="+mn-ea"/>
              </a:rPr>
              <a:t>요인분석을 할 때 사전에 어던 변수끼리 묶어야 한다는 전제를 두지 않고 분석하는 방법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확인적 요인 분석 </a:t>
            </a:r>
            <a:r>
              <a:rPr lang="en-US" altLang="ko-KR" smtClean="0">
                <a:latin typeface="+mn-ea"/>
              </a:rPr>
              <a:t>– </a:t>
            </a:r>
            <a:r>
              <a:rPr lang="ko-KR" altLang="en-US" smtClean="0">
                <a:latin typeface="+mn-ea"/>
              </a:rPr>
              <a:t>사전에 묶일 것으로 기대되는 항목끼리 묶여 지는지를 조사하는 방법 </a:t>
            </a:r>
            <a:r>
              <a:rPr lang="en-US" altLang="ko-KR" smtClean="0"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+mn-ea"/>
              </a:rPr>
              <a:t>타당성 </a:t>
            </a:r>
            <a:r>
              <a:rPr lang="en-US" altLang="ko-KR" smtClean="0">
                <a:latin typeface="+mn-ea"/>
              </a:rPr>
              <a:t> </a:t>
            </a: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측정 도구가 측정하고자 하는 것을 정확히 측정할 수 있는 정도를 의미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통계량 검정 이전에 구성 타당성</a:t>
            </a:r>
            <a:r>
              <a:rPr lang="en-US" altLang="ko-KR" smtClean="0">
                <a:latin typeface="+mn-ea"/>
              </a:rPr>
              <a:t>(Construct validity)  </a:t>
            </a:r>
            <a:r>
              <a:rPr lang="ko-KR" altLang="en-US" smtClean="0">
                <a:latin typeface="+mn-ea"/>
              </a:rPr>
              <a:t>검증을 위해서 요인분석을 실시한다</a:t>
            </a:r>
            <a:endParaRPr lang="en-US" altLang="ko-KR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+mn-ea"/>
              </a:rPr>
              <a:t>요인 </a:t>
            </a:r>
            <a:r>
              <a:rPr lang="ko-KR" altLang="en-US">
                <a:latin typeface="+mn-ea"/>
              </a:rPr>
              <a:t>분석 </a:t>
            </a:r>
            <a:r>
              <a:rPr lang="ko-KR" altLang="en-US" smtClean="0">
                <a:latin typeface="+mn-ea"/>
              </a:rPr>
              <a:t>전제조건</a:t>
            </a:r>
            <a:r>
              <a:rPr lang="en-US" altLang="ko-KR" smtClean="0">
                <a:latin typeface="+mn-ea"/>
              </a:rPr>
              <a:t> </a:t>
            </a: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하위요인으로 구성되는 데이터 셋이 준비되어 있어야 한다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분석에 사용되는 변수는 등간척도나 비율척도이어야 하며</a:t>
            </a:r>
            <a:r>
              <a:rPr lang="en-US" altLang="ko-KR" smtClean="0">
                <a:latin typeface="+mn-ea"/>
              </a:rPr>
              <a:t>, </a:t>
            </a:r>
            <a:r>
              <a:rPr lang="ko-KR" altLang="en-US" smtClean="0">
                <a:latin typeface="+mn-ea"/>
              </a:rPr>
              <a:t>표본의 크기는 최소 </a:t>
            </a:r>
            <a:r>
              <a:rPr lang="en-US" altLang="ko-KR" smtClean="0">
                <a:latin typeface="+mn-ea"/>
              </a:rPr>
              <a:t>50</a:t>
            </a:r>
            <a:r>
              <a:rPr lang="ko-KR" altLang="en-US" smtClean="0">
                <a:latin typeface="+mn-ea"/>
              </a:rPr>
              <a:t>개 이상이 바람직하다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요인분석은 상관관계가 높은 변수들까리 그룹화하는 것이므로 변수 간의 상관관계가 매우 낮다면 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보통 </a:t>
            </a:r>
            <a:r>
              <a:rPr lang="en-US" altLang="ko-KR" smtClean="0">
                <a:latin typeface="+mn-ea"/>
              </a:rPr>
              <a:t>±3 </a:t>
            </a:r>
            <a:r>
              <a:rPr lang="ko-KR" altLang="en-US" smtClean="0">
                <a:latin typeface="+mn-ea"/>
              </a:rPr>
              <a:t>이하</a:t>
            </a:r>
            <a:r>
              <a:rPr lang="en-US" altLang="ko-KR" smtClean="0">
                <a:latin typeface="+mn-ea"/>
              </a:rPr>
              <a:t>) </a:t>
            </a:r>
            <a:r>
              <a:rPr lang="ko-KR" altLang="en-US" smtClean="0">
                <a:latin typeface="+mn-ea"/>
              </a:rPr>
              <a:t>그  자료는 요인분석에 적합하지 않다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078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38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+mn-ea"/>
              </a:rPr>
              <a:t>요인 분석 </a:t>
            </a:r>
            <a:r>
              <a:rPr lang="en-US" altLang="ko-KR" smtClean="0">
                <a:latin typeface="+mn-ea"/>
              </a:rPr>
              <a:t>(Factor Analysis) </a:t>
            </a:r>
            <a:r>
              <a:rPr lang="ko-KR" altLang="en-US" smtClean="0">
                <a:latin typeface="+mn-ea"/>
              </a:rPr>
              <a:t>목적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자료의 요약 </a:t>
            </a:r>
            <a:r>
              <a:rPr lang="en-US" altLang="ko-KR" smtClean="0">
                <a:latin typeface="+mn-ea"/>
              </a:rPr>
              <a:t>: </a:t>
            </a:r>
            <a:r>
              <a:rPr lang="ko-KR" altLang="en-US" smtClean="0">
                <a:latin typeface="+mn-ea"/>
              </a:rPr>
              <a:t>변인을 몇 개의 공통된 변인으로 묶음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변인 구조 파악 </a:t>
            </a:r>
            <a:r>
              <a:rPr lang="en-US" altLang="ko-KR" smtClean="0">
                <a:latin typeface="+mn-ea"/>
              </a:rPr>
              <a:t>: </a:t>
            </a:r>
            <a:r>
              <a:rPr lang="ko-KR" altLang="en-US" smtClean="0">
                <a:latin typeface="+mn-ea"/>
              </a:rPr>
              <a:t>변인들의 상호관계 파악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독립성등</a:t>
            </a:r>
            <a:r>
              <a:rPr lang="en-US" altLang="ko-KR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불필요한 변인 제거 </a:t>
            </a:r>
            <a:r>
              <a:rPr lang="en-US" altLang="ko-KR" smtClean="0">
                <a:latin typeface="+mn-ea"/>
              </a:rPr>
              <a:t>: </a:t>
            </a:r>
            <a:r>
              <a:rPr lang="ko-KR" altLang="en-US" smtClean="0">
                <a:latin typeface="+mn-ea"/>
              </a:rPr>
              <a:t>중요도가 떨어진 변수 제거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측정 도구 타당성 검증 </a:t>
            </a:r>
            <a:r>
              <a:rPr lang="en-US" altLang="ko-KR" smtClean="0">
                <a:latin typeface="+mn-ea"/>
              </a:rPr>
              <a:t>: </a:t>
            </a:r>
            <a:r>
              <a:rPr lang="ko-KR" altLang="en-US" smtClean="0">
                <a:latin typeface="+mn-ea"/>
              </a:rPr>
              <a:t>변인들이 동일한 요인으로 묶이는지 확인 </a:t>
            </a:r>
            <a:r>
              <a:rPr lang="en-US" altLang="ko-KR" smtClean="0"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요인 분석에 대한 활용 방안</a:t>
            </a:r>
            <a:r>
              <a:rPr lang="en-US" altLang="ko-KR" smtClean="0">
                <a:latin typeface="+mn-ea"/>
              </a:rPr>
              <a:t> </a:t>
            </a: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측정 도구가 정확히 측정했는지를 알아보기 위해서 측정 변수들이 동일한 요인으로 묶이는지를 검정한다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타당성 검정</a:t>
            </a:r>
            <a:r>
              <a:rPr lang="en-US" altLang="ko-KR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변수들의 상관관계가 높은 것끼리 묶어서 변수를 정제한다</a:t>
            </a:r>
            <a:r>
              <a:rPr lang="en-US" altLang="ko-KR" smtClean="0">
                <a:latin typeface="+mn-ea"/>
              </a:rPr>
              <a:t>. (</a:t>
            </a:r>
            <a:r>
              <a:rPr lang="ko-KR" altLang="en-US" smtClean="0">
                <a:latin typeface="+mn-ea"/>
              </a:rPr>
              <a:t>변수 축소</a:t>
            </a:r>
            <a:r>
              <a:rPr lang="en-US" altLang="ko-KR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변수의 중요도를 나타내는 요인적재량이 </a:t>
            </a:r>
            <a:r>
              <a:rPr lang="en-US" altLang="ko-KR" smtClean="0">
                <a:latin typeface="+mn-ea"/>
              </a:rPr>
              <a:t>0.4 </a:t>
            </a:r>
            <a:r>
              <a:rPr lang="ko-KR" altLang="en-US" smtClean="0">
                <a:latin typeface="+mn-ea"/>
              </a:rPr>
              <a:t>미만이면 설명력이 부족한 요인으로 판단하여 제거한다 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변수 제거</a:t>
            </a:r>
            <a:r>
              <a:rPr lang="en-US" altLang="ko-KR" smtClean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요인분석에서 얻어지는 결과를 이용하여 상관분석이나 회귀분석의 설명변수로 활용한다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525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39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+mn-ea"/>
              </a:rPr>
              <a:t>공통요인으로 변수 정제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특정 항목으로 묶여 지는데 사용되는 요인수 결정은 주성분 분석방법과 상관계수 행렬을 이용한 초기 고유값을 이용한다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단계</a:t>
            </a:r>
            <a:r>
              <a:rPr lang="en-US" altLang="ko-KR" smtClean="0">
                <a:latin typeface="+mn-ea"/>
              </a:rPr>
              <a:t>1] </a:t>
            </a:r>
            <a:r>
              <a:rPr lang="ko-KR" altLang="en-US" smtClean="0">
                <a:solidFill>
                  <a:srgbClr val="002060"/>
                </a:solidFill>
                <a:latin typeface="+mn-ea"/>
              </a:rPr>
              <a:t>주성분 분석 </a:t>
            </a:r>
            <a:r>
              <a:rPr lang="en-US" altLang="ko-KR" smtClean="0">
                <a:latin typeface="+mn-ea"/>
              </a:rPr>
              <a:t>- </a:t>
            </a:r>
            <a:r>
              <a:rPr lang="ko-KR" altLang="en-US" smtClean="0">
                <a:latin typeface="+mn-ea"/>
              </a:rPr>
              <a:t>변동량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분산</a:t>
            </a:r>
            <a:r>
              <a:rPr lang="en-US" altLang="ko-KR" smtClean="0">
                <a:latin typeface="+mn-ea"/>
              </a:rPr>
              <a:t>)</a:t>
            </a:r>
            <a:r>
              <a:rPr lang="ko-KR" altLang="en-US" smtClean="0">
                <a:latin typeface="+mn-ea"/>
              </a:rPr>
              <a:t>에 영향을 주는 주요 성분을 분석하는 방법으로 요인분석에서 사용될 요인의 개수를 결정하는데 주로 이용된다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단계</a:t>
            </a:r>
            <a:r>
              <a:rPr lang="en-US" altLang="ko-KR" smtClean="0">
                <a:latin typeface="+mn-ea"/>
              </a:rPr>
              <a:t>2] </a:t>
            </a:r>
            <a:r>
              <a:rPr lang="ko-KR" altLang="en-US" smtClean="0">
                <a:solidFill>
                  <a:srgbClr val="002060"/>
                </a:solidFill>
                <a:latin typeface="+mn-ea"/>
              </a:rPr>
              <a:t>고유값으로 요인수 분석 </a:t>
            </a:r>
            <a:r>
              <a:rPr lang="en-US" altLang="ko-KR" smtClean="0">
                <a:latin typeface="+mn-ea"/>
              </a:rPr>
              <a:t>– </a:t>
            </a:r>
            <a:r>
              <a:rPr lang="ko-KR" altLang="en-US" smtClean="0">
                <a:latin typeface="+mn-ea"/>
              </a:rPr>
              <a:t>고유값이란 어떤 행렬로부터 유도되는 실수값을 의미한다</a:t>
            </a:r>
            <a:r>
              <a:rPr lang="en-US" altLang="ko-KR" smtClean="0">
                <a:latin typeface="+mn-ea"/>
              </a:rPr>
              <a:t>. </a:t>
            </a:r>
            <a:r>
              <a:rPr lang="ko-KR" altLang="en-US" smtClean="0">
                <a:latin typeface="+mn-ea"/>
              </a:rPr>
              <a:t>일반적으로 변화량의 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총분산</a:t>
            </a:r>
            <a:r>
              <a:rPr lang="en-US" altLang="ko-KR" smtClean="0">
                <a:latin typeface="+mn-ea"/>
              </a:rPr>
              <a:t>)</a:t>
            </a:r>
            <a:r>
              <a:rPr lang="ko-KR" altLang="en-US" smtClean="0">
                <a:latin typeface="+mn-ea"/>
              </a:rPr>
              <a:t>을 기준으로 요인수를 결정하는데 이용된다</a:t>
            </a:r>
            <a:r>
              <a:rPr lang="en-US" altLang="ko-KR" smtClean="0">
                <a:latin typeface="+mn-ea"/>
              </a:rPr>
              <a:t>. </a:t>
            </a:r>
            <a:br>
              <a:rPr lang="en-US" altLang="ko-KR" smtClean="0">
                <a:latin typeface="+mn-ea"/>
              </a:rPr>
            </a:br>
            <a:r>
              <a:rPr lang="ko-KR" altLang="en-US" smtClean="0">
                <a:latin typeface="+mn-ea"/>
              </a:rPr>
              <a:t>상관계수 행렬을 대상으로 초기 고유값 요인수 분석</a:t>
            </a:r>
            <a:r>
              <a:rPr lang="en-US" altLang="ko-KR" smtClean="0">
                <a:latin typeface="+mn-ea"/>
              </a:rPr>
              <a:t/>
            </a:r>
            <a:br>
              <a:rPr lang="en-US" altLang="ko-KR" smtClean="0">
                <a:latin typeface="+mn-ea"/>
              </a:rPr>
            </a:br>
            <a:r>
              <a:rPr lang="en-US" altLang="ko-KR" smtClean="0">
                <a:latin typeface="+mn-ea"/>
              </a:rPr>
              <a:t>eigen()</a:t>
            </a:r>
            <a:r>
              <a:rPr lang="ko-KR" altLang="en-US" smtClean="0">
                <a:latin typeface="+mn-ea"/>
              </a:rPr>
              <a:t>은 상관계수 행렬을 대상으로 초기 고유값과 고유벡터를 계산하는 함수이다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84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87788" y="942222"/>
            <a:ext cx="10515600" cy="23733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800" smtClean="0"/>
              <a:t>카이 제곱 검정</a:t>
            </a:r>
            <a:endParaRPr lang="en-US" altLang="ko-KR" sz="18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통계학에서 </a:t>
            </a:r>
            <a:r>
              <a:rPr lang="en-US" altLang="ko-KR" sz="1800" smtClean="0"/>
              <a:t>~ </a:t>
            </a:r>
            <a:r>
              <a:rPr lang="ko-KR" altLang="en-US" sz="1800" smtClean="0"/>
              <a:t>기호는 </a:t>
            </a:r>
            <a:r>
              <a:rPr lang="en-US" altLang="ko-KR" sz="1800" smtClean="0"/>
              <a:t>~ </a:t>
            </a:r>
            <a:r>
              <a:rPr lang="ko-KR" altLang="en-US" sz="1800" smtClean="0"/>
              <a:t>좌측에 있는 확률 변수가 </a:t>
            </a:r>
            <a:r>
              <a:rPr lang="en-US" altLang="ko-KR" sz="1800" smtClean="0"/>
              <a:t>~ </a:t>
            </a:r>
            <a:r>
              <a:rPr lang="ko-KR" altLang="en-US" sz="1800" smtClean="0"/>
              <a:t>우측에 있는 확률 분포를 따름을 의미한다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smtClean="0"/>
              <a:t>카이 제곱 분포는 자유도</a:t>
            </a:r>
            <a:r>
              <a:rPr lang="en-US" altLang="ko-KR" sz="1800" smtClean="0"/>
              <a:t>(degree of freedom)</a:t>
            </a:r>
            <a:r>
              <a:rPr lang="ko-KR" altLang="en-US" sz="1800" smtClean="0"/>
              <a:t>라는 하나의 파라미터를 가지며</a:t>
            </a:r>
            <a:r>
              <a:rPr lang="en-US" altLang="ko-KR" sz="1800" smtClean="0"/>
              <a:t>, </a:t>
            </a:r>
            <a:r>
              <a:rPr lang="ko-KR" altLang="en-US" sz="1800" smtClean="0"/>
              <a:t>이 파라미터에 따라 분포의 모양이 달라진다</a:t>
            </a:r>
            <a:r>
              <a:rPr lang="en-US" altLang="ko-KR" sz="1800" smtClean="0"/>
              <a:t>. </a:t>
            </a:r>
            <a:endParaRPr lang="en-US" altLang="ko-KR" sz="1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86" y="2251128"/>
            <a:ext cx="8100287" cy="244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564106" y="4836695"/>
            <a:ext cx="8734925" cy="1429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chisq.test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xtabs</a:t>
            </a:r>
            <a:r>
              <a:rPr lang="en-US" altLang="ko-KR" sz="1600" dirty="0" smtClean="0">
                <a:solidFill>
                  <a:schemeClr val="tx1"/>
                </a:solidFill>
              </a:rPr>
              <a:t>(~ Sex +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Exer</a:t>
            </a:r>
            <a:r>
              <a:rPr lang="en-US" altLang="ko-KR" sz="1600" dirty="0" smtClean="0">
                <a:solidFill>
                  <a:schemeClr val="tx1"/>
                </a:solidFill>
              </a:rPr>
              <a:t>, data=survey))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 p </a:t>
            </a:r>
            <a:r>
              <a:rPr lang="ko-KR" altLang="en-US" sz="1600" dirty="0" smtClean="0">
                <a:solidFill>
                  <a:schemeClr val="tx1"/>
                </a:solidFill>
              </a:rPr>
              <a:t>값이 </a:t>
            </a:r>
            <a:r>
              <a:rPr lang="en-US" altLang="ko-KR" sz="1600" dirty="0" smtClean="0">
                <a:solidFill>
                  <a:schemeClr val="tx1"/>
                </a:solidFill>
              </a:rPr>
              <a:t>0.05731</a:t>
            </a:r>
            <a:r>
              <a:rPr lang="ko-KR" altLang="en-US" sz="1600" dirty="0" smtClean="0">
                <a:solidFill>
                  <a:schemeClr val="tx1"/>
                </a:solidFill>
              </a:rPr>
              <a:t>이므로 </a:t>
            </a:r>
            <a:r>
              <a:rPr lang="en-US" altLang="ko-KR" sz="1600" dirty="0" smtClean="0">
                <a:solidFill>
                  <a:schemeClr val="tx1"/>
                </a:solidFill>
              </a:rPr>
              <a:t>0.05</a:t>
            </a:r>
            <a:r>
              <a:rPr lang="ko-KR" altLang="en-US" sz="1600" dirty="0" smtClean="0">
                <a:solidFill>
                  <a:schemeClr val="tx1"/>
                </a:solidFill>
              </a:rPr>
              <a:t>보다 커서 ‘</a:t>
            </a:r>
            <a:r>
              <a:rPr lang="en-US" altLang="ko-KR" sz="1600" dirty="0" smtClean="0">
                <a:solidFill>
                  <a:schemeClr val="tx1"/>
                </a:solidFill>
              </a:rPr>
              <a:t>H0: </a:t>
            </a:r>
            <a:r>
              <a:rPr lang="ko-KR" altLang="en-US" sz="1600" dirty="0" smtClean="0">
                <a:solidFill>
                  <a:schemeClr val="tx1"/>
                </a:solidFill>
              </a:rPr>
              <a:t>성별과 운동은 독립이다</a:t>
            </a:r>
            <a:r>
              <a:rPr lang="en-US" altLang="ko-KR" sz="1600" dirty="0" smtClean="0">
                <a:solidFill>
                  <a:schemeClr val="tx1"/>
                </a:solidFill>
              </a:rPr>
              <a:t>.’</a:t>
            </a:r>
            <a:r>
              <a:rPr lang="ko-KR" altLang="en-US" sz="1600" dirty="0" smtClean="0">
                <a:solidFill>
                  <a:schemeClr val="tx1"/>
                </a:solidFill>
              </a:rPr>
              <a:t>라는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귀무가설을</a:t>
            </a:r>
            <a:r>
              <a:rPr lang="ko-KR" altLang="en-US" sz="1600" dirty="0" smtClean="0">
                <a:solidFill>
                  <a:schemeClr val="tx1"/>
                </a:solidFill>
              </a:rPr>
              <a:t> 기각할 수 없다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 </a:t>
            </a:r>
            <a:r>
              <a:rPr lang="ko-KR" altLang="en-US" sz="1600" dirty="0" smtClean="0">
                <a:solidFill>
                  <a:schemeClr val="tx1"/>
                </a:solidFill>
              </a:rPr>
              <a:t>통계량 </a:t>
            </a:r>
            <a:r>
              <a:rPr lang="en-US" altLang="ko-KR" sz="1600" dirty="0" smtClean="0">
                <a:solidFill>
                  <a:schemeClr val="tx1"/>
                </a:solidFill>
              </a:rPr>
              <a:t>χ2</a:t>
            </a:r>
            <a:r>
              <a:rPr lang="ko-KR" altLang="en-US" sz="1600" dirty="0" smtClean="0">
                <a:solidFill>
                  <a:schemeClr val="tx1"/>
                </a:solidFill>
              </a:rPr>
              <a:t>은 </a:t>
            </a:r>
            <a:r>
              <a:rPr lang="en-US" altLang="ko-KR" sz="1600" dirty="0" smtClean="0">
                <a:solidFill>
                  <a:schemeClr val="tx1"/>
                </a:solidFill>
              </a:rPr>
              <a:t>5.7184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</a:t>
            </a:r>
            <a:r>
              <a:rPr lang="ko-KR" altLang="en-US" sz="1600" dirty="0" smtClean="0">
                <a:solidFill>
                  <a:schemeClr val="tx1"/>
                </a:solidFill>
              </a:rPr>
              <a:t>자유도</a:t>
            </a:r>
            <a:r>
              <a:rPr lang="en-US" altLang="ko-KR" sz="1600" dirty="0" smtClean="0">
                <a:solidFill>
                  <a:schemeClr val="tx1"/>
                </a:solidFill>
              </a:rPr>
              <a:t>Degree of Freedom</a:t>
            </a:r>
            <a:r>
              <a:rPr lang="ko-KR" altLang="en-US" sz="1600" dirty="0" smtClean="0">
                <a:solidFill>
                  <a:schemeClr val="tx1"/>
                </a:solidFill>
              </a:rPr>
              <a:t>는 성별이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개 레벨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운동량이 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</a:rPr>
              <a:t>개 레벨이므로 </a:t>
            </a:r>
            <a:r>
              <a:rPr lang="en-US" altLang="ko-KR" sz="1600" dirty="0" smtClean="0">
                <a:solidFill>
                  <a:schemeClr val="tx1"/>
                </a:solidFill>
              </a:rPr>
              <a:t>(2-1)(3-1) = 2</a:t>
            </a:r>
          </a:p>
        </p:txBody>
      </p:sp>
    </p:spTree>
    <p:extLst>
      <p:ext uri="{BB962C8B-B14F-4D97-AF65-F5344CB8AC3E}">
        <p14:creationId xmlns:p14="http://schemas.microsoft.com/office/powerpoint/2010/main" val="20396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40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9852" y="227396"/>
            <a:ext cx="10515600" cy="402130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405352" y="947345"/>
            <a:ext cx="11227323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+mn-ea"/>
              </a:rPr>
              <a:t>변수간의 상관관계 분석과 요인분석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단계</a:t>
            </a:r>
            <a:r>
              <a:rPr lang="en-US" altLang="ko-KR" smtClean="0">
                <a:latin typeface="+mn-ea"/>
              </a:rPr>
              <a:t>1] </a:t>
            </a:r>
            <a:r>
              <a:rPr lang="ko-KR" altLang="en-US" smtClean="0">
                <a:latin typeface="+mn-ea"/>
              </a:rPr>
              <a:t>상관관계</a:t>
            </a:r>
            <a:r>
              <a:rPr lang="ko-KR" altLang="en-US" smtClean="0">
                <a:solidFill>
                  <a:srgbClr val="002060"/>
                </a:solidFill>
                <a:latin typeface="+mn-ea"/>
              </a:rPr>
              <a:t> 분석 </a:t>
            </a:r>
            <a:r>
              <a:rPr lang="en-US" altLang="ko-KR" smtClean="0">
                <a:latin typeface="+mn-ea"/>
              </a:rPr>
              <a:t>– </a:t>
            </a:r>
            <a:r>
              <a:rPr lang="ko-KR" altLang="en-US" smtClean="0">
                <a:latin typeface="+mn-ea"/>
              </a:rPr>
              <a:t>변수 간의 상관성으로 공통요인 추출</a:t>
            </a:r>
            <a:r>
              <a:rPr lang="en-US" altLang="ko-KR" smtClean="0">
                <a:latin typeface="+mn-ea"/>
              </a:rPr>
              <a:t/>
            </a:r>
            <a:br>
              <a:rPr lang="en-US" altLang="ko-KR" smtClean="0">
                <a:latin typeface="+mn-ea"/>
              </a:rPr>
            </a:b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단계</a:t>
            </a:r>
            <a:r>
              <a:rPr lang="en-US" altLang="ko-KR" smtClean="0">
                <a:latin typeface="+mn-ea"/>
              </a:rPr>
              <a:t>2] </a:t>
            </a:r>
            <a:r>
              <a:rPr lang="ko-KR" altLang="en-US" smtClean="0">
                <a:solidFill>
                  <a:srgbClr val="002060"/>
                </a:solidFill>
                <a:latin typeface="+mn-ea"/>
              </a:rPr>
              <a:t>요인 회전법 적용 </a:t>
            </a:r>
            <a:r>
              <a:rPr lang="en-US" altLang="ko-KR" smtClean="0">
                <a:latin typeface="+mn-ea"/>
              </a:rPr>
              <a:t>– </a:t>
            </a:r>
            <a:r>
              <a:rPr lang="ko-KR" altLang="en-US" smtClean="0">
                <a:latin typeface="+mn-ea"/>
              </a:rPr>
              <a:t>요인 해석이 어려운 경우 어느 한 요인을 높게 나타내기 위해서 요인축을 회전하는 방법이 있다</a:t>
            </a:r>
            <a:r>
              <a:rPr lang="en-US" altLang="ko-KR" smtClean="0">
                <a:latin typeface="+mn-ea"/>
              </a:rPr>
              <a:t/>
            </a:r>
            <a:br>
              <a:rPr lang="en-US" altLang="ko-KR" smtClean="0">
                <a:latin typeface="+mn-ea"/>
              </a:rPr>
            </a:br>
            <a:r>
              <a:rPr lang="ko-KR" altLang="en-US" smtClean="0">
                <a:latin typeface="+mn-ea"/>
              </a:rPr>
              <a:t>베리멕스 회전법을 기본으로 사용한다</a:t>
            </a:r>
            <a:r>
              <a:rPr lang="en-US" altLang="ko-KR" smtClean="0">
                <a:latin typeface="+mn-ea"/>
              </a:rPr>
              <a:t>.</a:t>
            </a:r>
            <a:br>
              <a:rPr lang="en-US" altLang="ko-KR" smtClean="0">
                <a:latin typeface="+mn-ea"/>
              </a:rPr>
            </a:br>
            <a:r>
              <a:rPr lang="en-US" altLang="ko-KR" smtClean="0">
                <a:latin typeface="+mn-ea"/>
              </a:rPr>
              <a:t/>
            </a:r>
            <a:br>
              <a:rPr lang="en-US" altLang="ko-KR" smtClean="0">
                <a:latin typeface="+mn-ea"/>
              </a:rPr>
            </a:br>
            <a:r>
              <a:rPr lang="en-US" altLang="ko-KR" smtClean="0">
                <a:latin typeface="+mn-ea"/>
              </a:rPr>
              <a:t/>
            </a:r>
            <a:br>
              <a:rPr lang="en-US" altLang="ko-KR" smtClean="0">
                <a:latin typeface="+mn-ea"/>
              </a:rPr>
            </a:br>
            <a:r>
              <a:rPr lang="en-US" altLang="ko-KR" smtClean="0">
                <a:latin typeface="+mn-ea"/>
              </a:rPr>
              <a:t/>
            </a:r>
            <a:br>
              <a:rPr lang="en-US" altLang="ko-KR" smtClean="0">
                <a:latin typeface="+mn-ea"/>
              </a:rPr>
            </a:br>
            <a:r>
              <a:rPr lang="en-US" altLang="ko-KR" smtClean="0">
                <a:latin typeface="+mn-ea"/>
              </a:rPr>
              <a:t/>
            </a:r>
            <a:br>
              <a:rPr lang="en-US" altLang="ko-KR" smtClean="0">
                <a:latin typeface="+mn-ea"/>
              </a:rPr>
            </a:br>
            <a:r>
              <a:rPr lang="en-US" altLang="ko-KR" smtClean="0">
                <a:latin typeface="+mn-ea"/>
              </a:rPr>
              <a:t>- </a:t>
            </a:r>
            <a:r>
              <a:rPr lang="ko-KR" altLang="en-US" sz="1600" smtClean="0">
                <a:latin typeface="+mn-ea"/>
              </a:rPr>
              <a:t>요인분석결과에서 만약 </a:t>
            </a:r>
            <a:r>
              <a:rPr lang="en-US" altLang="ko-KR" sz="1600" smtClean="0">
                <a:solidFill>
                  <a:srgbClr val="C00000"/>
                </a:solidFill>
                <a:latin typeface="+mn-ea"/>
              </a:rPr>
              <a:t>p-value </a:t>
            </a:r>
            <a:r>
              <a:rPr lang="ko-KR" altLang="en-US" sz="1600" smtClean="0">
                <a:latin typeface="+mn-ea"/>
              </a:rPr>
              <a:t>값이 </a:t>
            </a:r>
            <a:r>
              <a:rPr lang="en-US" altLang="ko-KR" sz="1600" smtClean="0">
                <a:latin typeface="+mn-ea"/>
              </a:rPr>
              <a:t>0.05 </a:t>
            </a:r>
            <a:r>
              <a:rPr lang="ko-KR" altLang="en-US" sz="1600" smtClean="0">
                <a:latin typeface="+mn-ea"/>
              </a:rPr>
              <a:t>미만이면 요인수가 부족하다는 의미로 요인수를 늘려서 다시 분석을 수행해야 한다</a:t>
            </a:r>
            <a:r>
              <a:rPr lang="en-US" altLang="ko-KR" sz="1600" smtClean="0">
                <a:latin typeface="+mn-ea"/>
              </a:rPr>
              <a:t>.</a:t>
            </a:r>
            <a:br>
              <a:rPr lang="en-US" altLang="ko-KR" sz="1600" smtClean="0">
                <a:latin typeface="+mn-ea"/>
              </a:rPr>
            </a:br>
            <a:r>
              <a:rPr lang="en-US" altLang="ko-KR" sz="1600" smtClean="0">
                <a:latin typeface="+mn-ea"/>
              </a:rPr>
              <a:t>- </a:t>
            </a:r>
            <a:r>
              <a:rPr lang="en-US" altLang="ko-KR" sz="1600" smtClean="0">
                <a:solidFill>
                  <a:srgbClr val="C00000"/>
                </a:solidFill>
                <a:latin typeface="+mn-ea"/>
              </a:rPr>
              <a:t>Uniqueness</a:t>
            </a:r>
            <a:r>
              <a:rPr lang="ko-KR" altLang="en-US" sz="1600" smtClean="0">
                <a:latin typeface="+mn-ea"/>
              </a:rPr>
              <a:t>항목은 유효성을 판단하여 제시한 값으로 통상 </a:t>
            </a:r>
            <a:r>
              <a:rPr lang="en-US" altLang="ko-KR" sz="1600" smtClean="0">
                <a:latin typeface="+mn-ea"/>
              </a:rPr>
              <a:t>0.05</a:t>
            </a:r>
            <a:r>
              <a:rPr lang="ko-KR" altLang="en-US" sz="1600" smtClean="0">
                <a:latin typeface="+mn-ea"/>
              </a:rPr>
              <a:t>이하이면 유효한 것으로 본다</a:t>
            </a:r>
            <a:r>
              <a:rPr lang="en-US" altLang="ko-KR" sz="1600">
                <a:latin typeface="+mn-ea"/>
              </a:rPr>
              <a:t/>
            </a:r>
            <a:br>
              <a:rPr lang="en-US" altLang="ko-KR" sz="1600">
                <a:latin typeface="+mn-ea"/>
              </a:rPr>
            </a:br>
            <a:r>
              <a:rPr lang="en-US" altLang="ko-KR" sz="1600" smtClean="0">
                <a:latin typeface="+mn-ea"/>
              </a:rPr>
              <a:t>- </a:t>
            </a:r>
            <a:r>
              <a:rPr lang="en-US" altLang="ko-KR" sz="1600" smtClean="0">
                <a:solidFill>
                  <a:srgbClr val="C00000"/>
                </a:solidFill>
                <a:latin typeface="+mn-ea"/>
              </a:rPr>
              <a:t>Loading </a:t>
            </a:r>
            <a:r>
              <a:rPr lang="ko-KR" altLang="en-US" sz="1600" smtClean="0">
                <a:latin typeface="+mn-ea"/>
              </a:rPr>
              <a:t>항목은 요인 적재값</a:t>
            </a:r>
            <a:r>
              <a:rPr lang="en-US" altLang="ko-KR" sz="1600" smtClean="0">
                <a:latin typeface="+mn-ea"/>
              </a:rPr>
              <a:t>(Loadings)</a:t>
            </a:r>
            <a:r>
              <a:rPr lang="ko-KR" altLang="en-US" sz="1600" smtClean="0">
                <a:latin typeface="+mn-ea"/>
              </a:rPr>
              <a:t>를 보여주는 항목으로 각 변수와 해당 요인 간의 상관관계계수를 제시한다</a:t>
            </a:r>
            <a:r>
              <a:rPr lang="en-US" altLang="ko-KR" sz="1600" smtClean="0">
                <a:latin typeface="+mn-ea"/>
              </a:rPr>
              <a:t>. </a:t>
            </a:r>
            <a:br>
              <a:rPr lang="en-US" altLang="ko-KR" sz="1600" smtClean="0">
                <a:latin typeface="+mn-ea"/>
              </a:rPr>
            </a:br>
            <a:r>
              <a:rPr lang="ko-KR" altLang="en-US" sz="1600" smtClean="0">
                <a:latin typeface="+mn-ea"/>
              </a:rPr>
              <a:t>요인 적재값</a:t>
            </a:r>
            <a:r>
              <a:rPr lang="en-US" altLang="ko-KR" sz="1600" smtClean="0">
                <a:latin typeface="+mn-ea"/>
              </a:rPr>
              <a:t>(</a:t>
            </a:r>
            <a:r>
              <a:rPr lang="ko-KR" altLang="en-US" sz="1600" smtClean="0">
                <a:latin typeface="+mn-ea"/>
              </a:rPr>
              <a:t>요인 부하량</a:t>
            </a:r>
            <a:r>
              <a:rPr lang="en-US" altLang="ko-KR" sz="1600" smtClean="0">
                <a:latin typeface="+mn-ea"/>
              </a:rPr>
              <a:t>)</a:t>
            </a:r>
            <a:r>
              <a:rPr lang="ko-KR" altLang="en-US" sz="1600" smtClean="0">
                <a:latin typeface="+mn-ea"/>
              </a:rPr>
              <a:t>이 통상 </a:t>
            </a:r>
            <a:r>
              <a:rPr lang="en-US" altLang="ko-KR" sz="1600" smtClean="0">
                <a:latin typeface="+mn-ea"/>
              </a:rPr>
              <a:t>+0.4 </a:t>
            </a:r>
            <a:r>
              <a:rPr lang="ko-KR" altLang="en-US" sz="1600" smtClean="0">
                <a:latin typeface="+mn-ea"/>
              </a:rPr>
              <a:t>이상이면 유의하다고 볼 수 있다</a:t>
            </a:r>
            <a:r>
              <a:rPr lang="en-US" altLang="ko-KR" sz="1600" smtClean="0">
                <a:latin typeface="+mn-ea"/>
              </a:rPr>
              <a:t>.</a:t>
            </a:r>
            <a:br>
              <a:rPr lang="en-US" altLang="ko-KR" sz="1600" smtClean="0">
                <a:latin typeface="+mn-ea"/>
              </a:rPr>
            </a:br>
            <a:r>
              <a:rPr lang="en-US" altLang="ko-KR" sz="1600" smtClean="0">
                <a:latin typeface="+mn-ea"/>
              </a:rPr>
              <a:t>+0.4 </a:t>
            </a:r>
            <a:r>
              <a:rPr lang="ko-KR" altLang="en-US" sz="1600" smtClean="0">
                <a:latin typeface="+mn-ea"/>
              </a:rPr>
              <a:t>미만이면 설명력이 부족한 요인</a:t>
            </a:r>
            <a:r>
              <a:rPr lang="en-US" altLang="ko-KR" sz="1600" smtClean="0">
                <a:latin typeface="+mn-ea"/>
              </a:rPr>
              <a:t>(</a:t>
            </a:r>
            <a:r>
              <a:rPr lang="ko-KR" altLang="en-US" sz="1600" smtClean="0">
                <a:latin typeface="+mn-ea"/>
              </a:rPr>
              <a:t>중요도가 낮은 변수</a:t>
            </a:r>
            <a:r>
              <a:rPr lang="en-US" altLang="ko-KR" sz="1600" smtClean="0">
                <a:latin typeface="+mn-ea"/>
              </a:rPr>
              <a:t>)</a:t>
            </a:r>
            <a:r>
              <a:rPr lang="ko-KR" altLang="en-US" sz="1600" smtClean="0">
                <a:latin typeface="+mn-ea"/>
              </a:rPr>
              <a:t>으로 판단할 수 있다</a:t>
            </a:r>
            <a:r>
              <a:rPr lang="en-US" altLang="ko-KR" sz="1600" smtClean="0">
                <a:latin typeface="+mn-ea"/>
              </a:rPr>
              <a:t/>
            </a:r>
            <a:br>
              <a:rPr lang="en-US" altLang="ko-KR" sz="1600" smtClean="0">
                <a:latin typeface="+mn-ea"/>
              </a:rPr>
            </a:br>
            <a:r>
              <a:rPr lang="en-US" altLang="ko-KR" sz="1600" smtClean="0">
                <a:latin typeface="+mn-ea"/>
              </a:rPr>
              <a:t>- </a:t>
            </a:r>
            <a:r>
              <a:rPr lang="en-US" altLang="ko-KR" sz="1600" smtClean="0">
                <a:solidFill>
                  <a:srgbClr val="C00000"/>
                </a:solidFill>
                <a:latin typeface="+mn-ea"/>
              </a:rPr>
              <a:t>SS loadings </a:t>
            </a:r>
            <a:r>
              <a:rPr lang="ko-KR" altLang="en-US" sz="1600" smtClean="0">
                <a:latin typeface="+mn-ea"/>
              </a:rPr>
              <a:t>항목은 각 요인 적재값의 제곱의 합을 제시한 값으로 각 요인의 설명력을 보여준다</a:t>
            </a:r>
            <a:r>
              <a:rPr lang="en-US" altLang="ko-KR" sz="1600" smtClean="0">
                <a:latin typeface="+mn-ea"/>
              </a:rPr>
              <a:t>.</a:t>
            </a:r>
            <a:r>
              <a:rPr lang="en-US" altLang="ko-KR" sz="1600">
                <a:latin typeface="+mn-ea"/>
              </a:rPr>
              <a:t/>
            </a:r>
            <a:br>
              <a:rPr lang="en-US" altLang="ko-KR" sz="1600">
                <a:latin typeface="+mn-ea"/>
              </a:rPr>
            </a:br>
            <a:r>
              <a:rPr lang="en-US" altLang="ko-KR" sz="1600" smtClean="0">
                <a:latin typeface="+mn-ea"/>
              </a:rPr>
              <a:t>- </a:t>
            </a:r>
            <a:r>
              <a:rPr lang="en-US" altLang="ko-KR" sz="1600" smtClean="0">
                <a:solidFill>
                  <a:srgbClr val="C00000"/>
                </a:solidFill>
                <a:latin typeface="+mn-ea"/>
              </a:rPr>
              <a:t>Proportion Var </a:t>
            </a:r>
            <a:r>
              <a:rPr lang="ko-KR" altLang="en-US" sz="1600" smtClean="0">
                <a:latin typeface="+mn-ea"/>
              </a:rPr>
              <a:t>항목은 설명된 요인의 분산 비율로 각 요인이 차지하는 설명력의 비율이다</a:t>
            </a:r>
            <a:r>
              <a:rPr lang="en-US" altLang="ko-KR" sz="1600" smtClean="0">
                <a:latin typeface="+mn-ea"/>
              </a:rPr>
              <a:t>.</a:t>
            </a:r>
            <a:br>
              <a:rPr lang="en-US" altLang="ko-KR" sz="1600" smtClean="0">
                <a:latin typeface="+mn-ea"/>
              </a:rPr>
            </a:br>
            <a:r>
              <a:rPr lang="en-US" altLang="ko-KR" sz="1600" smtClean="0">
                <a:latin typeface="+mn-ea"/>
              </a:rPr>
              <a:t>- </a:t>
            </a:r>
            <a:r>
              <a:rPr lang="en-US" altLang="ko-KR" sz="1600" smtClean="0">
                <a:solidFill>
                  <a:srgbClr val="C00000"/>
                </a:solidFill>
                <a:latin typeface="+mn-ea"/>
              </a:rPr>
              <a:t>Cumulative Var </a:t>
            </a:r>
            <a:r>
              <a:rPr lang="ko-KR" altLang="en-US" sz="1600" smtClean="0">
                <a:latin typeface="+mn-ea"/>
              </a:rPr>
              <a:t>항목은 누적 분산 비율로 요인의 분산 비율을 누적하여 제시한 값으로 정보손실이 너무 크면 요인분석의 의미가 없어진다</a:t>
            </a:r>
            <a:r>
              <a:rPr lang="en-US" altLang="ko-KR" sz="1600" smtClean="0">
                <a:latin typeface="+mn-ea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14785" y="2816269"/>
            <a:ext cx="10187412" cy="6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actanal(dataset, factors=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요인수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, rotation=“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요인회전법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“ )</a:t>
            </a:r>
          </a:p>
          <a:p>
            <a:r>
              <a:rPr lang="en-US" altLang="ko-KR" sz="160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cores =“ </a:t>
            </a:r>
            <a:r>
              <a:rPr lang="ko-KR" altLang="en-US" sz="1600" smtClean="0">
                <a:solidFill>
                  <a:schemeClr val="accent5">
                    <a:lumMod val="50000"/>
                  </a:schemeClr>
                </a:solidFill>
              </a:rPr>
              <a:t>요인점수 계산 방법</a:t>
            </a:r>
            <a:r>
              <a:rPr lang="en-US" altLang="ko-KR" sz="1600" smtClean="0">
                <a:solidFill>
                  <a:schemeClr val="accent5">
                    <a:lumMod val="50000"/>
                  </a:schemeClr>
                </a:solidFill>
              </a:rPr>
              <a:t>＂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8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41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+mn-ea"/>
              </a:rPr>
              <a:t>베리맥스 요인회전법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요인분석을 실시하면 요인행렬이 구해지는데</a:t>
            </a:r>
            <a:r>
              <a:rPr lang="en-US" altLang="ko-KR" smtClean="0">
                <a:latin typeface="+mn-ea"/>
              </a:rPr>
              <a:t>, </a:t>
            </a:r>
            <a:r>
              <a:rPr lang="ko-KR" altLang="en-US" smtClean="0">
                <a:latin typeface="+mn-ea"/>
              </a:rPr>
              <a:t>이 행렬은 어떤 변수들이 어떤 요인에 의해 높게 관계 되어 있는지를 보여주지 않는다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따라서 요인축의 회전을 통해서 특정 변수가 어떤 요인과 관계가 있는지를 나타내주어야 한다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요인회전법은 직각회전과 사각회전 방식이 있다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직각회전 방식인 베리멕스</a:t>
            </a:r>
            <a:r>
              <a:rPr lang="en-US" altLang="ko-KR" smtClean="0">
                <a:latin typeface="+mn-ea"/>
              </a:rPr>
              <a:t>(varimax)</a:t>
            </a:r>
            <a:r>
              <a:rPr lang="ko-KR" altLang="en-US" smtClean="0">
                <a:latin typeface="+mn-ea"/>
              </a:rPr>
              <a:t>는</a:t>
            </a:r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요인행렬의 열</a:t>
            </a:r>
            <a:r>
              <a:rPr lang="en-US" altLang="ko-KR" smtClean="0">
                <a:latin typeface="+mn-ea"/>
              </a:rPr>
              <a:t>(Column)</a:t>
            </a:r>
            <a:r>
              <a:rPr lang="ko-KR" altLang="en-US" smtClean="0">
                <a:latin typeface="+mn-ea"/>
              </a:rPr>
              <a:t>에 위치한 변수들의 분산 합계가 최대화되도록 요인 적재량 </a:t>
            </a:r>
            <a:r>
              <a:rPr lang="en-US" altLang="ko-KR" smtClean="0">
                <a:latin typeface="+mn-ea"/>
              </a:rPr>
              <a:t>+1, -1, 0</a:t>
            </a:r>
            <a:r>
              <a:rPr lang="ko-KR" altLang="en-US" smtClean="0">
                <a:latin typeface="+mn-ea"/>
              </a:rPr>
              <a:t>에 가깝도록 해주는 회전법으로 각 요인 간의 상관관계가 없다고 자정한 경우 사용되는 방법이다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70024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42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+mn-ea"/>
              </a:rPr>
              <a:t>요인점수를 이용한 요인적재량 시각화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요인분석에서 요인점수는 각 관측치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표준화된 값</a:t>
            </a:r>
            <a:r>
              <a:rPr lang="en-US" altLang="ko-KR" smtClean="0">
                <a:latin typeface="+mn-ea"/>
              </a:rPr>
              <a:t>)</a:t>
            </a:r>
            <a:r>
              <a:rPr lang="ko-KR" altLang="en-US" smtClean="0">
                <a:latin typeface="+mn-ea"/>
              </a:rPr>
              <a:t>와 요인 간의 관계를 통해서 구해진 점수를 의미한다</a:t>
            </a:r>
            <a:r>
              <a:rPr lang="en-US" altLang="ko-KR" smtClean="0">
                <a:latin typeface="+mn-ea"/>
              </a:rPr>
              <a:t>. </a:t>
            </a:r>
            <a:r>
              <a:rPr lang="ko-KR" altLang="en-US" smtClean="0">
                <a:latin typeface="+mn-ea"/>
              </a:rPr>
              <a:t>관측치의 길이와 동일하다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요인 점수를 얻기 위해서는 </a:t>
            </a:r>
            <a:r>
              <a:rPr lang="en-US" altLang="ko-KR" smtClean="0">
                <a:latin typeface="+mn-ea"/>
              </a:rPr>
              <a:t>scores </a:t>
            </a:r>
            <a:r>
              <a:rPr lang="ko-KR" altLang="en-US" smtClean="0">
                <a:latin typeface="+mn-ea"/>
              </a:rPr>
              <a:t>속성</a:t>
            </a:r>
            <a:r>
              <a:rPr lang="en-US" altLang="ko-KR" smtClean="0">
                <a:latin typeface="+mn-ea"/>
              </a:rPr>
              <a:t>(scores=“regression” : </a:t>
            </a:r>
            <a:r>
              <a:rPr lang="ko-KR" altLang="en-US" smtClean="0">
                <a:latin typeface="+mn-ea"/>
              </a:rPr>
              <a:t>회귀분석으로 요인점수 계산</a:t>
            </a:r>
            <a:r>
              <a:rPr lang="en-US" altLang="ko-KR" smtClean="0">
                <a:latin typeface="+mn-ea"/>
              </a:rPr>
              <a:t>)</a:t>
            </a:r>
            <a:r>
              <a:rPr lang="ko-KR" altLang="en-US" smtClean="0">
                <a:latin typeface="+mn-ea"/>
              </a:rPr>
              <a:t>을 지정해야 한다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4103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43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+mn-ea"/>
              </a:rPr>
              <a:t>요인별 변수 묶기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요인분석을 통해서 각 요인에 속하는 입력변수들을 묶어서 파생변수를 생성할 수 있는데 이러한 파생변수는 상관분석이나 회귀분석에서 독립변수로 사용할 수 있다</a:t>
            </a:r>
            <a:r>
              <a:rPr lang="en-US" altLang="ko-KR" smtClean="0">
                <a:latin typeface="+mn-ea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파생 변수는 가독성과 설득력이 가장 높은 산술평균 방식을 적용하여 생성할 수 있다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단계</a:t>
            </a:r>
            <a:r>
              <a:rPr lang="en-US" altLang="ko-KR" smtClean="0">
                <a:latin typeface="+mn-ea"/>
              </a:rPr>
              <a:t>1 ] </a:t>
            </a:r>
            <a:r>
              <a:rPr lang="ko-KR" altLang="en-US" smtClean="0">
                <a:latin typeface="+mn-ea"/>
              </a:rPr>
              <a:t>요인별 파생변수를 대상으로 데이터프레임 생성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단계</a:t>
            </a:r>
            <a:r>
              <a:rPr lang="en-US" altLang="ko-KR" smtClean="0">
                <a:latin typeface="+mn-ea"/>
              </a:rPr>
              <a:t>2 ] </a:t>
            </a:r>
            <a:r>
              <a:rPr lang="ko-KR" altLang="en-US" smtClean="0">
                <a:latin typeface="+mn-ea"/>
              </a:rPr>
              <a:t>요인별 산술평균 계산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단계</a:t>
            </a:r>
            <a:r>
              <a:rPr lang="en-US" altLang="ko-KR" smtClean="0">
                <a:latin typeface="+mn-ea"/>
              </a:rPr>
              <a:t>3 ] </a:t>
            </a:r>
            <a:r>
              <a:rPr lang="ko-KR" altLang="en-US" smtClean="0">
                <a:latin typeface="+mn-ea"/>
              </a:rPr>
              <a:t>상관관계 분석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27075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44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+mn-ea"/>
              </a:rPr>
              <a:t>잘못 분류된 요인 제거로 변수 정제 실습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요인분석을 위해서 </a:t>
            </a:r>
            <a:r>
              <a:rPr lang="en-US" altLang="ko-KR" smtClean="0">
                <a:latin typeface="+mn-ea"/>
              </a:rPr>
              <a:t>spss </a:t>
            </a:r>
            <a:r>
              <a:rPr lang="ko-KR" altLang="en-US" smtClean="0">
                <a:latin typeface="+mn-ea"/>
              </a:rPr>
              <a:t>에서 사용되는 데이터를 </a:t>
            </a:r>
            <a:r>
              <a:rPr lang="en-US" altLang="ko-KR" smtClean="0">
                <a:latin typeface="+mn-ea"/>
              </a:rPr>
              <a:t>R</a:t>
            </a:r>
            <a:r>
              <a:rPr lang="ko-KR" altLang="en-US" smtClean="0">
                <a:latin typeface="+mn-ea"/>
              </a:rPr>
              <a:t>로 가져오기 위해서 </a:t>
            </a:r>
            <a:r>
              <a:rPr lang="en-US" altLang="ko-KR" smtClean="0">
                <a:latin typeface="+mn-ea"/>
              </a:rPr>
              <a:t>memisc </a:t>
            </a:r>
            <a:r>
              <a:rPr lang="ko-KR" altLang="en-US" smtClean="0">
                <a:latin typeface="+mn-ea"/>
              </a:rPr>
              <a:t>패키지를 설치하고</a:t>
            </a:r>
            <a:r>
              <a:rPr lang="en-US" altLang="ko-KR" smtClean="0">
                <a:latin typeface="+mn-ea"/>
              </a:rPr>
              <a:t>, </a:t>
            </a:r>
            <a:r>
              <a:rPr lang="ko-KR" altLang="en-US" smtClean="0">
                <a:latin typeface="+mn-ea"/>
              </a:rPr>
              <a:t>패키지에서 제공되는 </a:t>
            </a:r>
            <a:r>
              <a:rPr lang="en-US" altLang="ko-KR" smtClean="0">
                <a:latin typeface="+mn-ea"/>
              </a:rPr>
              <a:t>spss.system.file() </a:t>
            </a:r>
            <a:r>
              <a:rPr lang="ko-KR" altLang="en-US" smtClean="0">
                <a:latin typeface="+mn-ea"/>
              </a:rPr>
              <a:t>함수를 이용하여 데이터를 가져온 후 데이터프레임으로 변경하여 요인분석을 위한 데이터를 준비한다</a:t>
            </a: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31783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45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5352" y="947345"/>
            <a:ext cx="112273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>
                <a:latin typeface="+mn-ea"/>
              </a:rPr>
              <a:t>상관관계 분석</a:t>
            </a:r>
            <a:r>
              <a:rPr lang="en-US" altLang="ko-KR" smtClean="0">
                <a:latin typeface="+mn-ea"/>
              </a:rPr>
              <a:t>(Correlation Analysis)</a:t>
            </a:r>
            <a:r>
              <a:rPr lang="ko-KR" altLang="en-US" smtClean="0">
                <a:latin typeface="+mn-ea"/>
              </a:rPr>
              <a:t> 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변수 간의 관련성을 분석하기 위해 사용하는 분석방법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하나의 변수가 다른 변수와 관련성이 있는지</a:t>
            </a:r>
            <a:r>
              <a:rPr lang="en-US" altLang="ko-KR" smtClean="0">
                <a:latin typeface="+mn-ea"/>
              </a:rPr>
              <a:t>, </a:t>
            </a:r>
            <a:r>
              <a:rPr lang="ko-KR" altLang="en-US" smtClean="0">
                <a:latin typeface="+mn-ea"/>
              </a:rPr>
              <a:t>있다면 어느 정도의 관련성이 있는지를 개관할 수 있는 분석기법</a:t>
            </a:r>
            <a:endParaRPr lang="en-US" altLang="ko-KR" smtClean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예</a:t>
            </a:r>
            <a:r>
              <a:rPr lang="en-US" altLang="ko-KR" smtClean="0">
                <a:latin typeface="+mn-ea"/>
              </a:rPr>
              <a:t>) </a:t>
            </a:r>
            <a:r>
              <a:rPr lang="ko-KR" altLang="en-US" smtClean="0">
                <a:latin typeface="+mn-ea"/>
              </a:rPr>
              <a:t>광고량과 브랜드 인지도의 관련성</a:t>
            </a:r>
            <a:r>
              <a:rPr lang="en-US" altLang="ko-KR" smtClean="0">
                <a:latin typeface="+mn-ea"/>
              </a:rPr>
              <a:t>, </a:t>
            </a:r>
            <a:r>
              <a:rPr lang="ko-KR" altLang="en-US" smtClean="0">
                <a:latin typeface="+mn-ea"/>
              </a:rPr>
              <a:t>광고비와 매출액 사이의 관련성 등을 분석하는데 이용한다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>
                <a:latin typeface="+mn-ea"/>
              </a:rPr>
              <a:t>상관관계 분석</a:t>
            </a:r>
            <a:r>
              <a:rPr lang="en-US" altLang="ko-KR">
                <a:latin typeface="+mn-ea"/>
              </a:rPr>
              <a:t>(Correlation Analysis)</a:t>
            </a:r>
            <a:r>
              <a:rPr lang="ko-KR" altLang="en-US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중요사항</a:t>
            </a: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회귀분석에서 변수 간의 인과관계를 분석하기 전에 변수 간의 관련성을 분석하는 선행자료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가설 검정 전 수행</a:t>
            </a:r>
            <a:r>
              <a:rPr lang="en-US" altLang="ko-KR" smtClean="0">
                <a:latin typeface="+mn-ea"/>
              </a:rPr>
              <a:t>)</a:t>
            </a:r>
            <a:r>
              <a:rPr lang="ko-KR" altLang="en-US" smtClean="0">
                <a:latin typeface="+mn-ea"/>
              </a:rPr>
              <a:t>로 이용한다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변수 간의 관련성은 상관계수인 피어슨</a:t>
            </a:r>
            <a:r>
              <a:rPr lang="en-US" altLang="ko-KR" smtClean="0">
                <a:latin typeface="+mn-ea"/>
              </a:rPr>
              <a:t>(Pearson) R </a:t>
            </a:r>
            <a:r>
              <a:rPr lang="ko-KR" altLang="en-US" smtClean="0">
                <a:latin typeface="+mn-ea"/>
              </a:rPr>
              <a:t>계수를 이용해 관련성의 유무와 정도를 파악한다</a:t>
            </a:r>
            <a:r>
              <a:rPr lang="en-US" altLang="ko-KR" smtClean="0">
                <a:latin typeface="+mn-ea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상관관계 분석의 척도인 피어슨 상관계수</a:t>
            </a:r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R</a:t>
            </a:r>
            <a:r>
              <a:rPr lang="ko-KR" altLang="en-US" smtClean="0">
                <a:latin typeface="+mn-ea"/>
              </a:rPr>
              <a:t>과 상관관계 정도</a:t>
            </a: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879241"/>
              </p:ext>
            </p:extLst>
          </p:nvPr>
        </p:nvGraphicFramePr>
        <p:xfrm>
          <a:off x="1423469" y="4448026"/>
          <a:ext cx="5486378" cy="2034384"/>
        </p:xfrm>
        <a:graphic>
          <a:graphicData uri="http://schemas.openxmlformats.org/drawingml/2006/table">
            <a:tbl>
              <a:tblPr/>
              <a:tblGrid>
                <a:gridCol w="3038549"/>
                <a:gridCol w="2447829"/>
              </a:tblGrid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+mn-ea"/>
                        </a:rPr>
                        <a:t>피어슨 상관계수</a:t>
                      </a:r>
                      <a:r>
                        <a:rPr lang="en-US" altLang="ko-KR" sz="1600" smtClean="0">
                          <a:latin typeface="+mn-ea"/>
                        </a:rPr>
                        <a:t> R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smtClean="0">
                          <a:latin typeface="+mn-ea"/>
                        </a:rPr>
                        <a:t>상관관계 정도</a:t>
                      </a:r>
                      <a:endParaRPr lang="en-US" altLang="ko-KR" sz="1600">
                        <a:latin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±0.9</a:t>
                      </a:r>
                      <a:r>
                        <a:rPr lang="ko-KR" altLang="en-US" sz="1600" smtClean="0"/>
                        <a:t>이상 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매우 높은 상관관계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±0.9 ~ ±0.7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 </a:t>
                      </a:r>
                      <a:r>
                        <a:rPr lang="ko-KR" altLang="en-US" sz="1600" smtClean="0"/>
                        <a:t>높은 상관관계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±0.7</a:t>
                      </a:r>
                      <a:r>
                        <a:rPr lang="en-US" altLang="ko-KR" sz="1600" baseline="0" smtClean="0"/>
                        <a:t> ~</a:t>
                      </a:r>
                      <a:r>
                        <a:rPr lang="en-US" altLang="ko-KR" sz="1600" smtClean="0"/>
                        <a:t>±0.4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/>
                        <a:t> </a:t>
                      </a:r>
                      <a:r>
                        <a:rPr lang="ko-KR" altLang="en-US" sz="1600" smtClean="0"/>
                        <a:t>다소 높은 상관관계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±0.4</a:t>
                      </a:r>
                      <a:r>
                        <a:rPr lang="en-US" altLang="ko-KR" sz="1600" baseline="0" smtClean="0"/>
                        <a:t> ~ </a:t>
                      </a:r>
                      <a:r>
                        <a:rPr lang="en-US" altLang="ko-KR" sz="1600" smtClean="0"/>
                        <a:t>±0.2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낮은 상관관계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±0.2</a:t>
                      </a:r>
                      <a:r>
                        <a:rPr lang="en-US" altLang="ko-KR" sz="1600" baseline="0" smtClean="0"/>
                        <a:t> </a:t>
                      </a:r>
                      <a:r>
                        <a:rPr lang="ko-KR" altLang="en-US" sz="1600" baseline="0" smtClean="0"/>
                        <a:t>미만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상관관계 없음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7560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46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864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483710" y="6615441"/>
            <a:ext cx="21336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47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4806" y="1032534"/>
            <a:ext cx="1129113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smtClean="0"/>
              <a:t>상관분석</a:t>
            </a:r>
            <a:r>
              <a:rPr lang="en-US" altLang="ko-KR" sz="2000" b="1" smtClean="0"/>
              <a:t>(correlation Analysis)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데이터 내의 두 변수간의 관계를 알아보기 위한 분석 방법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상관계수</a:t>
            </a:r>
            <a:r>
              <a:rPr lang="en-US" altLang="ko-KR" smtClean="0"/>
              <a:t>(Correlation coefficient)</a:t>
            </a:r>
            <a:r>
              <a:rPr lang="ko-KR" altLang="en-US" smtClean="0"/>
              <a:t>를 이용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상관분석은 연속형</a:t>
            </a:r>
            <a:r>
              <a:rPr lang="en-US" altLang="ko-KR" smtClean="0"/>
              <a:t>, </a:t>
            </a:r>
            <a:r>
              <a:rPr lang="ko-KR" altLang="en-US" smtClean="0"/>
              <a:t>순서형 자료를 대상으로 하고</a:t>
            </a:r>
            <a:r>
              <a:rPr lang="en-US" altLang="ko-KR" smtClean="0"/>
              <a:t>, </a:t>
            </a:r>
            <a:r>
              <a:rPr lang="ko-KR" altLang="en-US" smtClean="0"/>
              <a:t>범주형은 불가능함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두 변수 간의 연관된 정도만 제시하고 있으며 회귀분석을 통해 두 변수 간 원인과 결과의 인과관계의 방향</a:t>
            </a:r>
            <a:r>
              <a:rPr lang="en-US" altLang="ko-KR" smtClean="0"/>
              <a:t>, </a:t>
            </a:r>
            <a:r>
              <a:rPr lang="ko-KR" altLang="en-US" smtClean="0"/>
              <a:t>정도</a:t>
            </a:r>
            <a:r>
              <a:rPr lang="en-US" altLang="ko-KR" smtClean="0"/>
              <a:t>, </a:t>
            </a:r>
            <a:r>
              <a:rPr lang="ko-KR" altLang="en-US" smtClean="0"/>
              <a:t>모형 적합을 통한 함수관계를 검토할 수 있음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두 변수의 상관성에 대한 예측이므로</a:t>
            </a:r>
            <a:r>
              <a:rPr lang="en-US" altLang="ko-KR" smtClean="0"/>
              <a:t>, </a:t>
            </a:r>
            <a:r>
              <a:rPr lang="ko-KR" altLang="en-US" smtClean="0"/>
              <a:t>가설과 검증을 통해 통계적 유의성을 판단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등간성이나 비율성이 존재하지 않음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결정계수</a:t>
            </a:r>
            <a:r>
              <a:rPr lang="en-US" altLang="ko-KR" smtClean="0"/>
              <a:t>(R square)</a:t>
            </a:r>
            <a:r>
              <a:rPr lang="ko-KR" altLang="en-US" smtClean="0"/>
              <a:t>는 상관계수를 제공하여 나오는 값으로</a:t>
            </a:r>
            <a:r>
              <a:rPr lang="en-US" altLang="ko-KR" smtClean="0"/>
              <a:t>, </a:t>
            </a:r>
            <a:r>
              <a:rPr lang="ko-KR" altLang="en-US" smtClean="0"/>
              <a:t>회귀분석에서 설명력을 의미</a:t>
            </a:r>
            <a:endParaRPr lang="en-US" altLang="ko-KR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mtClean="0"/>
              <a:t>상관분석 절차</a:t>
            </a:r>
            <a:endParaRPr lang="en-US" altLang="ko-KR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mtClean="0"/>
              <a:t>변수들 간의 산점도 그리기</a:t>
            </a:r>
            <a:endParaRPr lang="en-US" altLang="ko-KR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mtClean="0"/>
              <a:t>산점도를 통해 직선관계를 파악</a:t>
            </a:r>
            <a:endParaRPr lang="en-US" altLang="ko-KR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mtClean="0"/>
              <a:t>상관계수 계산</a:t>
            </a:r>
            <a:endParaRPr lang="en-US" altLang="ko-KR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mtClean="0"/>
              <a:t>상관계수로 자료 해석</a:t>
            </a:r>
            <a:endParaRPr lang="en-US" altLang="ko-KR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mtClean="0"/>
              <a:t>상관관계의 유무</a:t>
            </a:r>
            <a:r>
              <a:rPr lang="en-US" altLang="ko-KR" smtClean="0"/>
              <a:t>, </a:t>
            </a:r>
            <a:r>
              <a:rPr lang="ko-KR" altLang="en-US" smtClean="0"/>
              <a:t>정도에 따라 회귀분석 실시</a:t>
            </a:r>
            <a:endParaRPr lang="en-US" altLang="ko-KR" smtClean="0"/>
          </a:p>
        </p:txBody>
      </p:sp>
      <p:sp>
        <p:nvSpPr>
          <p:cNvPr id="8" name="제목 2"/>
          <p:cNvSpPr txBox="1">
            <a:spLocks/>
          </p:cNvSpPr>
          <p:nvPr/>
        </p:nvSpPr>
        <p:spPr bwMode="auto">
          <a:xfrm>
            <a:off x="334806" y="290900"/>
            <a:ext cx="5420179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기초 통계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6161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483710" y="6615441"/>
            <a:ext cx="21336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48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4806" y="1032534"/>
            <a:ext cx="1129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mtClean="0"/>
              <a:t>상관분석 유형</a:t>
            </a:r>
            <a:endParaRPr lang="en-US" altLang="ko-KR" smtClean="0"/>
          </a:p>
        </p:txBody>
      </p:sp>
      <p:sp>
        <p:nvSpPr>
          <p:cNvPr id="8" name="제목 2"/>
          <p:cNvSpPr txBox="1">
            <a:spLocks/>
          </p:cNvSpPr>
          <p:nvPr/>
        </p:nvSpPr>
        <p:spPr bwMode="auto">
          <a:xfrm>
            <a:off x="334806" y="290900"/>
            <a:ext cx="5420179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기초 통계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659877" y="1547807"/>
          <a:ext cx="10966066" cy="1529757"/>
        </p:xfrm>
        <a:graphic>
          <a:graphicData uri="http://schemas.openxmlformats.org/drawingml/2006/table">
            <a:tbl>
              <a:tblPr/>
              <a:tblGrid>
                <a:gridCol w="1130424"/>
                <a:gridCol w="3246342"/>
                <a:gridCol w="3429428"/>
                <a:gridCol w="3159872"/>
              </a:tblGrid>
              <a:tr h="250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구분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피어슨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스피어만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켄달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개념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등간척도 이상으로 측정된 두 변수들의 상관계수 측정 방식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서열척도인 두 변수들의 상관관계 측정 방식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서열척도인 두 변수들의 상관관계 측정 방식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특징</a:t>
                      </a:r>
                      <a:endParaRPr lang="ko-KR" altLang="en-US" sz="16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mtClean="0"/>
                        <a:t>연속성 변수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정규성 가정</a:t>
                      </a:r>
                      <a:endParaRPr lang="en-US" altLang="ko-KR" sz="160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mtClean="0"/>
                        <a:t>대부분 많이 사용함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mtClean="0"/>
                        <a:t>순서형 변수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모수 방법</a:t>
                      </a:r>
                      <a:endParaRPr lang="en-US" altLang="ko-KR" sz="160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smtClean="0"/>
                        <a:t>순위를 기준으로 상관관계 측정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/>
                        <a:t>순서형 변수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비모수 방법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6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483710" y="6615441"/>
            <a:ext cx="21336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49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4806" y="1032534"/>
            <a:ext cx="112911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mtClean="0"/>
              <a:t>상관계수의 유의성 검정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“</a:t>
            </a:r>
            <a:r>
              <a:rPr lang="ko-KR" altLang="en-US" smtClean="0"/>
              <a:t>상관계수는 </a:t>
            </a:r>
            <a:r>
              <a:rPr lang="en-US" altLang="ko-KR" smtClean="0"/>
              <a:t>0</a:t>
            </a:r>
            <a:r>
              <a:rPr lang="ko-KR" altLang="en-US" smtClean="0"/>
              <a:t>이다</a:t>
            </a:r>
            <a:r>
              <a:rPr lang="en-US" altLang="ko-KR" smtClean="0"/>
              <a:t>＂</a:t>
            </a:r>
            <a:r>
              <a:rPr lang="ko-KR" altLang="en-US" smtClean="0"/>
              <a:t>라는 귀무가설을 기각할 수 있는지 검정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“</a:t>
            </a:r>
            <a:r>
              <a:rPr lang="ko-KR" altLang="en-US" smtClean="0"/>
              <a:t>유의 확률</a:t>
            </a:r>
            <a:r>
              <a:rPr lang="en-US" altLang="ko-KR" smtClean="0"/>
              <a:t>(</a:t>
            </a:r>
            <a:r>
              <a:rPr lang="ko-KR" altLang="en-US" smtClean="0"/>
              <a:t>양측검정</a:t>
            </a:r>
            <a:r>
              <a:rPr lang="en-US" altLang="ko-KR" smtClean="0"/>
              <a:t>) &lt; 0.05</a:t>
            </a:r>
            <a:r>
              <a:rPr lang="ko-KR" altLang="en-US" smtClean="0"/>
              <a:t>인</a:t>
            </a:r>
            <a:r>
              <a:rPr lang="en-US" altLang="ko-KR" smtClean="0"/>
              <a:t> </a:t>
            </a:r>
            <a:r>
              <a:rPr lang="ko-KR" altLang="en-US" smtClean="0"/>
              <a:t>경우 상관계수가 있다</a:t>
            </a:r>
            <a:r>
              <a:rPr lang="en-US" altLang="ko-KR" smtClean="0"/>
              <a:t>“ </a:t>
            </a:r>
            <a:r>
              <a:rPr lang="ko-KR" altLang="en-US" smtClean="0"/>
              <a:t>고 할 수 있음</a:t>
            </a:r>
            <a:endParaRPr lang="en-US" altLang="ko-KR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mtClean="0"/>
              <a:t>상관계수의 해석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-1 &lt; </a:t>
            </a:r>
            <a:r>
              <a:rPr lang="ko-KR" altLang="en-US" smtClean="0"/>
              <a:t>상관계수 </a:t>
            </a:r>
            <a:r>
              <a:rPr lang="en-US" altLang="ko-KR" smtClean="0"/>
              <a:t>&lt; -0.7 : </a:t>
            </a:r>
            <a:r>
              <a:rPr lang="ko-KR" altLang="en-US" smtClean="0"/>
              <a:t>강한 음의 선형관계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-0.7 &lt; </a:t>
            </a:r>
            <a:r>
              <a:rPr lang="ko-KR" altLang="en-US" smtClean="0"/>
              <a:t>상관계수 </a:t>
            </a:r>
            <a:r>
              <a:rPr lang="en-US" altLang="ko-KR" smtClean="0"/>
              <a:t>&lt; -0.3 : </a:t>
            </a:r>
            <a:r>
              <a:rPr lang="ko-KR" altLang="en-US" smtClean="0"/>
              <a:t>뚜렷한 음의 선형 관계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-</a:t>
            </a:r>
            <a:r>
              <a:rPr lang="en-US" altLang="ko-KR" smtClean="0"/>
              <a:t>0.3 </a:t>
            </a:r>
            <a:r>
              <a:rPr lang="en-US" altLang="ko-KR"/>
              <a:t>&lt; </a:t>
            </a:r>
            <a:r>
              <a:rPr lang="ko-KR" altLang="en-US"/>
              <a:t>상관계수 </a:t>
            </a:r>
            <a:r>
              <a:rPr lang="en-US" altLang="ko-KR"/>
              <a:t>&lt; -</a:t>
            </a:r>
            <a:r>
              <a:rPr lang="en-US" altLang="ko-KR" smtClean="0"/>
              <a:t>0.1 </a:t>
            </a:r>
            <a:r>
              <a:rPr lang="en-US" altLang="ko-KR"/>
              <a:t>: </a:t>
            </a:r>
            <a:r>
              <a:rPr lang="ko-KR" altLang="en-US" smtClean="0"/>
              <a:t>약한 </a:t>
            </a:r>
            <a:r>
              <a:rPr lang="ko-KR" altLang="en-US"/>
              <a:t>음의 선형 관계</a:t>
            </a: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-</a:t>
            </a:r>
            <a:r>
              <a:rPr lang="en-US" altLang="ko-KR" smtClean="0"/>
              <a:t>0.1 </a:t>
            </a:r>
            <a:r>
              <a:rPr lang="en-US" altLang="ko-KR"/>
              <a:t>&lt; </a:t>
            </a:r>
            <a:r>
              <a:rPr lang="ko-KR" altLang="en-US"/>
              <a:t>상관계수 </a:t>
            </a:r>
            <a:r>
              <a:rPr lang="en-US" altLang="ko-KR"/>
              <a:t>&lt; </a:t>
            </a:r>
            <a:r>
              <a:rPr lang="en-US" altLang="ko-KR" smtClean="0"/>
              <a:t>0.1 </a:t>
            </a:r>
            <a:r>
              <a:rPr lang="en-US" altLang="ko-KR"/>
              <a:t>: </a:t>
            </a:r>
            <a:r>
              <a:rPr lang="ko-KR" altLang="en-US" smtClean="0"/>
              <a:t>무시될 수 있음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0.1 </a:t>
            </a:r>
            <a:r>
              <a:rPr lang="en-US" altLang="ko-KR"/>
              <a:t>&lt; </a:t>
            </a:r>
            <a:r>
              <a:rPr lang="ko-KR" altLang="en-US"/>
              <a:t>상관계수 </a:t>
            </a:r>
            <a:r>
              <a:rPr lang="en-US" altLang="ko-KR"/>
              <a:t>&lt; </a:t>
            </a:r>
            <a:r>
              <a:rPr lang="en-US" altLang="ko-KR" smtClean="0"/>
              <a:t>0.3 </a:t>
            </a:r>
            <a:r>
              <a:rPr lang="en-US" altLang="ko-KR"/>
              <a:t>: </a:t>
            </a:r>
            <a:r>
              <a:rPr lang="ko-KR" altLang="en-US"/>
              <a:t> </a:t>
            </a:r>
            <a:r>
              <a:rPr lang="ko-KR" altLang="en-US" smtClean="0"/>
              <a:t>약한 양의 </a:t>
            </a:r>
            <a:r>
              <a:rPr lang="ko-KR" altLang="en-US"/>
              <a:t>선형 관계</a:t>
            </a: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0.3 </a:t>
            </a:r>
            <a:r>
              <a:rPr lang="en-US" altLang="ko-KR"/>
              <a:t>&lt; </a:t>
            </a:r>
            <a:r>
              <a:rPr lang="ko-KR" altLang="en-US"/>
              <a:t>상관계수 </a:t>
            </a:r>
            <a:r>
              <a:rPr lang="en-US" altLang="ko-KR"/>
              <a:t>&lt; </a:t>
            </a:r>
            <a:r>
              <a:rPr lang="en-US" altLang="ko-KR" smtClean="0"/>
              <a:t>0.7 </a:t>
            </a:r>
            <a:r>
              <a:rPr lang="en-US" altLang="ko-KR"/>
              <a:t>: </a:t>
            </a:r>
            <a:r>
              <a:rPr lang="ko-KR" altLang="en-US"/>
              <a:t>뚜렷한 </a:t>
            </a:r>
            <a:r>
              <a:rPr lang="ko-KR" altLang="en-US" smtClean="0"/>
              <a:t>양의 </a:t>
            </a:r>
            <a:r>
              <a:rPr lang="ko-KR" altLang="en-US"/>
              <a:t>선형 </a:t>
            </a:r>
            <a:r>
              <a:rPr lang="ko-KR" altLang="en-US" smtClean="0"/>
              <a:t>관계</a:t>
            </a:r>
            <a:endParaRPr lang="en-US" altLang="ko-KR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mtClean="0"/>
              <a:t>0.7 </a:t>
            </a:r>
            <a:r>
              <a:rPr lang="en-US" altLang="ko-KR"/>
              <a:t>&lt; </a:t>
            </a:r>
            <a:r>
              <a:rPr lang="ko-KR" altLang="en-US"/>
              <a:t>상관계수 </a:t>
            </a:r>
            <a:r>
              <a:rPr lang="en-US" altLang="ko-KR"/>
              <a:t>&lt; </a:t>
            </a:r>
            <a:r>
              <a:rPr lang="en-US" altLang="ko-KR" smtClean="0"/>
              <a:t>1.0 </a:t>
            </a:r>
            <a:r>
              <a:rPr lang="en-US" altLang="ko-KR"/>
              <a:t>: </a:t>
            </a:r>
            <a:r>
              <a:rPr lang="ko-KR" altLang="en-US" smtClean="0"/>
              <a:t>강한 양의 </a:t>
            </a:r>
            <a:r>
              <a:rPr lang="ko-KR" altLang="en-US"/>
              <a:t>선형 관계</a:t>
            </a: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mtClean="0"/>
          </a:p>
        </p:txBody>
      </p:sp>
      <p:sp>
        <p:nvSpPr>
          <p:cNvPr id="8" name="제목 2"/>
          <p:cNvSpPr txBox="1">
            <a:spLocks/>
          </p:cNvSpPr>
          <p:nvPr/>
        </p:nvSpPr>
        <p:spPr bwMode="auto">
          <a:xfrm>
            <a:off x="334806" y="290900"/>
            <a:ext cx="5420179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smtClean="0"/>
              <a:t>기초 통계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0991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5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35243" y="1066207"/>
            <a:ext cx="11079997" cy="9875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800" b="1" dirty="0" err="1" smtClean="0"/>
              <a:t>피셔의</a:t>
            </a:r>
            <a:r>
              <a:rPr lang="ko-KR" altLang="en-US" sz="1800" b="1" dirty="0" smtClean="0"/>
              <a:t> 정확 검정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 </a:t>
            </a:r>
            <a:r>
              <a:rPr lang="ko-KR" altLang="en-US" sz="1800" dirty="0" smtClean="0"/>
              <a:t>표본 수가 적거나 표본이 분할표의 셀에 매우 치우치게 분포되어 있다면 </a:t>
            </a:r>
            <a:r>
              <a:rPr lang="ko-KR" altLang="en-US" sz="1800" dirty="0" err="1" smtClean="0"/>
              <a:t>카이</a:t>
            </a:r>
            <a:r>
              <a:rPr lang="ko-KR" altLang="en-US" sz="1800" dirty="0" smtClean="0"/>
              <a:t> 제곱 검정의 결과가 부정확할 수 있다</a:t>
            </a:r>
            <a:r>
              <a:rPr lang="en-US" altLang="ko-KR" sz="1800" dirty="0" smtClean="0"/>
              <a:t>.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85137" y="2309654"/>
            <a:ext cx="9697452" cy="1251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fisher.test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x,      # </a:t>
            </a:r>
            <a:r>
              <a:rPr lang="ko-KR" altLang="en-US" sz="1600" b="1" dirty="0">
                <a:solidFill>
                  <a:srgbClr val="002060"/>
                </a:solidFill>
              </a:rPr>
              <a:t>행렬 형태의 이차원 </a:t>
            </a:r>
            <a:r>
              <a:rPr lang="ko-KR" altLang="en-US" sz="1600" b="1" dirty="0" err="1">
                <a:solidFill>
                  <a:srgbClr val="002060"/>
                </a:solidFill>
              </a:rPr>
              <a:t>분할표</a:t>
            </a:r>
            <a:r>
              <a:rPr lang="ko-KR" altLang="en-US" sz="1600" b="1" dirty="0">
                <a:solidFill>
                  <a:srgbClr val="002060"/>
                </a:solidFill>
              </a:rPr>
              <a:t> 또는 </a:t>
            </a:r>
            <a:r>
              <a:rPr lang="ko-KR" altLang="en-US" sz="1600" b="1" dirty="0" err="1">
                <a:solidFill>
                  <a:srgbClr val="002060"/>
                </a:solidFill>
              </a:rPr>
              <a:t>팩터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>
                <a:solidFill>
                  <a:srgbClr val="002060"/>
                </a:solidFill>
              </a:rPr>
              <a:t>y=NULL, # </a:t>
            </a:r>
            <a:r>
              <a:rPr lang="ko-KR" altLang="en-US" sz="1600" b="1" dirty="0" err="1">
                <a:solidFill>
                  <a:srgbClr val="002060"/>
                </a:solidFill>
              </a:rPr>
              <a:t>팩터</a:t>
            </a:r>
            <a:r>
              <a:rPr lang="en-US" altLang="ko-KR" sz="1600" b="1" dirty="0">
                <a:solidFill>
                  <a:srgbClr val="002060"/>
                </a:solidFill>
              </a:rPr>
              <a:t>. x</a:t>
            </a:r>
            <a:r>
              <a:rPr lang="ko-KR" altLang="en-US" sz="1600" b="1" dirty="0">
                <a:solidFill>
                  <a:srgbClr val="002060"/>
                </a:solidFill>
              </a:rPr>
              <a:t>가 행렬이면 무시된다</a:t>
            </a:r>
            <a:r>
              <a:rPr lang="en-US" altLang="ko-KR" sz="1600" b="1" dirty="0">
                <a:solidFill>
                  <a:srgbClr val="002060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alternative="</a:t>
            </a:r>
            <a:r>
              <a:rPr lang="en-US" altLang="ko-KR" sz="1600" b="1" dirty="0" err="1">
                <a:solidFill>
                  <a:srgbClr val="002060"/>
                </a:solidFill>
              </a:rPr>
              <a:t>two.sided</a:t>
            </a:r>
            <a:r>
              <a:rPr lang="en-US" altLang="ko-KR" sz="1600" b="1" dirty="0">
                <a:solidFill>
                  <a:srgbClr val="002060"/>
                </a:solidFill>
              </a:rPr>
              <a:t>" # </a:t>
            </a:r>
            <a:r>
              <a:rPr lang="ko-KR" altLang="en-US" sz="1600" b="1" dirty="0">
                <a:solidFill>
                  <a:srgbClr val="002060"/>
                </a:solidFill>
              </a:rPr>
              <a:t>대립가설로 </a:t>
            </a:r>
            <a:r>
              <a:rPr lang="en-US" altLang="ko-KR" sz="1600" b="1" dirty="0" err="1">
                <a:solidFill>
                  <a:srgbClr val="002060"/>
                </a:solidFill>
              </a:rPr>
              <a:t>two.sided</a:t>
            </a:r>
            <a:r>
              <a:rPr lang="ko-KR" altLang="en-US" sz="1600" b="1" dirty="0">
                <a:solidFill>
                  <a:srgbClr val="002060"/>
                </a:solidFill>
              </a:rPr>
              <a:t>는 양측 검정</a:t>
            </a:r>
            <a:r>
              <a:rPr lang="en-US" altLang="ko-KR" sz="1600" b="1" dirty="0">
                <a:solidFill>
                  <a:srgbClr val="002060"/>
                </a:solidFill>
              </a:rPr>
              <a:t>, less</a:t>
            </a:r>
            <a:r>
              <a:rPr lang="ko-KR" altLang="en-US" sz="1600" b="1" dirty="0">
                <a:solidFill>
                  <a:srgbClr val="002060"/>
                </a:solidFill>
              </a:rPr>
              <a:t>는 작다</a:t>
            </a:r>
            <a:r>
              <a:rPr lang="en-US" altLang="ko-KR" sz="1600" b="1" dirty="0">
                <a:solidFill>
                  <a:srgbClr val="002060"/>
                </a:solidFill>
              </a:rPr>
              <a:t>, greater</a:t>
            </a:r>
            <a:r>
              <a:rPr lang="ko-KR" altLang="en-US" sz="1600" b="1" dirty="0">
                <a:solidFill>
                  <a:srgbClr val="002060"/>
                </a:solidFill>
              </a:rPr>
              <a:t>는 </a:t>
            </a:r>
            <a:r>
              <a:rPr lang="ko-KR" altLang="en-US" sz="1600" b="1" dirty="0" err="1">
                <a:solidFill>
                  <a:srgbClr val="002060"/>
                </a:solidFill>
              </a:rPr>
              <a:t>크다를</a:t>
            </a:r>
            <a:r>
              <a:rPr lang="ko-KR" altLang="en-US" sz="1600" b="1" dirty="0">
                <a:solidFill>
                  <a:srgbClr val="002060"/>
                </a:solidFill>
              </a:rPr>
              <a:t> 의미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en-US" altLang="ko-KR" sz="1600" b="1" dirty="0" smtClean="0">
              <a:solidFill>
                <a:srgbClr val="0020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85137" y="4014468"/>
            <a:ext cx="9697452" cy="1251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MASS::survey </a:t>
            </a:r>
            <a:r>
              <a:rPr lang="ko-KR" altLang="en-US" sz="1600" dirty="0" smtClean="0">
                <a:solidFill>
                  <a:schemeClr val="tx1"/>
                </a:solidFill>
              </a:rPr>
              <a:t>데이터에서 손 글씨를 어느 손으로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쓰는지와</a:t>
            </a:r>
            <a:r>
              <a:rPr lang="ko-KR" altLang="en-US" sz="1600" dirty="0" smtClean="0">
                <a:solidFill>
                  <a:schemeClr val="tx1"/>
                </a:solidFill>
              </a:rPr>
              <a:t> 박수를 칠 때 어느 손이 위로 가는지 사이의 경우에 대해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피셔의</a:t>
            </a:r>
            <a:r>
              <a:rPr lang="ko-KR" altLang="en-US" sz="1600" dirty="0" smtClean="0">
                <a:solidFill>
                  <a:schemeClr val="tx1"/>
                </a:solidFill>
              </a:rPr>
              <a:t> 정확 검정을 수행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xtabs</a:t>
            </a:r>
            <a:r>
              <a:rPr lang="en-US" altLang="ko-KR" sz="1600" dirty="0" smtClean="0">
                <a:solidFill>
                  <a:schemeClr val="tx1"/>
                </a:solidFill>
              </a:rPr>
              <a:t>(~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W.Hnd</a:t>
            </a:r>
            <a:r>
              <a:rPr lang="en-US" altLang="ko-KR" sz="1600" dirty="0" smtClean="0">
                <a:solidFill>
                  <a:schemeClr val="tx1"/>
                </a:solidFill>
              </a:rPr>
              <a:t> + Clap, data=survey)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chisq.test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xtabs</a:t>
            </a:r>
            <a:r>
              <a:rPr lang="en-US" altLang="ko-KR" sz="1600" dirty="0" smtClean="0">
                <a:solidFill>
                  <a:schemeClr val="tx1"/>
                </a:solidFill>
              </a:rPr>
              <a:t>(~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W.Hnd</a:t>
            </a:r>
            <a:r>
              <a:rPr lang="en-US" altLang="ko-KR" sz="1600" dirty="0" smtClean="0">
                <a:solidFill>
                  <a:schemeClr val="tx1"/>
                </a:solidFill>
              </a:rPr>
              <a:t> + Clap, data=survey))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fisher.test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xtabs</a:t>
            </a:r>
            <a:r>
              <a:rPr lang="en-US" altLang="ko-KR" sz="1600" dirty="0" smtClean="0">
                <a:solidFill>
                  <a:schemeClr val="tx1"/>
                </a:solidFill>
              </a:rPr>
              <a:t>(~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W.Hnd</a:t>
            </a:r>
            <a:r>
              <a:rPr lang="en-US" altLang="ko-KR" sz="1600" dirty="0" smtClean="0">
                <a:solidFill>
                  <a:schemeClr val="tx1"/>
                </a:solidFill>
              </a:rPr>
              <a:t> + Clap, data=survey))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27828" y="5569953"/>
            <a:ext cx="10187412" cy="6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연구가설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(H1) :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글씨를 쓰는 손이 박수 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칠때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 위로 가는지 관련이 있다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 (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독립이 아니다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귀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무</a:t>
            </a:r>
            <a:r>
              <a:rPr lang="ko-KR" altLang="en-US" sz="1600" dirty="0" err="1" smtClean="0">
                <a:solidFill>
                  <a:schemeClr val="accent5">
                    <a:lumMod val="50000"/>
                  </a:schemeClr>
                </a:solidFill>
              </a:rPr>
              <a:t>가설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H0) 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글씨를 쓰는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손이 박수 </a:t>
            </a:r>
            <a:r>
              <a:rPr lang="ko-KR" altLang="en-US" sz="1600" dirty="0" err="1">
                <a:solidFill>
                  <a:schemeClr val="accent5">
                    <a:lumMod val="50000"/>
                  </a:schemeClr>
                </a:solidFill>
              </a:rPr>
              <a:t>칠때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 위로 가는지 관련이 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없다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. (</a:t>
            </a:r>
            <a:r>
              <a:rPr lang="ko-KR" altLang="en-US" sz="1600" dirty="0" smtClean="0">
                <a:solidFill>
                  <a:schemeClr val="accent5">
                    <a:lumMod val="50000"/>
                  </a:schemeClr>
                </a:solidFill>
              </a:rPr>
              <a:t>독립이다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6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10151" y="1018050"/>
            <a:ext cx="11144573" cy="2081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800" b="1" dirty="0" err="1" smtClean="0"/>
              <a:t>맥니마</a:t>
            </a:r>
            <a:r>
              <a:rPr lang="ko-KR" altLang="en-US" sz="1800" b="1" dirty="0" smtClean="0"/>
              <a:t> 검정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벌금을 부과하기 시작한 후 안전벨트 착용자의 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선거 유세를 하고 난 뒤 지지율의 변화와 같이 응답자의 성향이 사건 전후에 어떻게 달라지는지를 알아보는 경우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/>
              <a:t>사건 전후에 설문 결과에 응답자 수 변화가 없다면 </a:t>
            </a:r>
            <a:r>
              <a:rPr lang="en-US" altLang="ko-KR" sz="1800" dirty="0"/>
              <a:t>Test1</a:t>
            </a:r>
            <a:r>
              <a:rPr lang="ko-KR" altLang="en-US" sz="1800" dirty="0"/>
              <a:t>의 </a:t>
            </a:r>
            <a:r>
              <a:rPr lang="en-US" altLang="ko-KR" sz="1800" dirty="0"/>
              <a:t>positive</a:t>
            </a:r>
            <a:r>
              <a:rPr lang="ko-KR" altLang="en-US" sz="1800" dirty="0"/>
              <a:t>와 </a:t>
            </a:r>
            <a:r>
              <a:rPr lang="en-US" altLang="ko-KR" sz="1800" dirty="0"/>
              <a:t>Test2</a:t>
            </a:r>
            <a:r>
              <a:rPr lang="ko-KR" altLang="en-US" sz="1800" dirty="0"/>
              <a:t>의 </a:t>
            </a:r>
            <a:r>
              <a:rPr lang="en-US" altLang="ko-KR" sz="1800" dirty="0"/>
              <a:t>positive</a:t>
            </a:r>
            <a:r>
              <a:rPr lang="ko-KR" altLang="en-US" sz="1800" dirty="0"/>
              <a:t>가 동일해야 하므로 </a:t>
            </a:r>
            <a:r>
              <a:rPr lang="en-US" altLang="ko-KR" sz="1800" dirty="0"/>
              <a:t>a + b = a + c</a:t>
            </a:r>
            <a:r>
              <a:rPr lang="ko-KR" altLang="en-US" sz="1800" dirty="0"/>
              <a:t>가 성립해야 한다</a:t>
            </a:r>
            <a:r>
              <a:rPr lang="en-US" altLang="ko-KR" sz="1800" dirty="0"/>
              <a:t>. </a:t>
            </a:r>
            <a:r>
              <a:rPr lang="ko-KR" altLang="en-US" sz="1800" dirty="0"/>
              <a:t>또한</a:t>
            </a:r>
            <a:r>
              <a:rPr lang="en-US" altLang="ko-KR" sz="1800" dirty="0"/>
              <a:t>, Test1</a:t>
            </a:r>
            <a:r>
              <a:rPr lang="ko-KR" altLang="en-US" sz="1800" dirty="0"/>
              <a:t>의 </a:t>
            </a:r>
            <a:r>
              <a:rPr lang="en-US" altLang="ko-KR" sz="1800" dirty="0"/>
              <a:t>negative</a:t>
            </a:r>
            <a:r>
              <a:rPr lang="ko-KR" altLang="en-US" sz="1800" dirty="0"/>
              <a:t>와 </a:t>
            </a:r>
            <a:r>
              <a:rPr lang="en-US" altLang="ko-KR" sz="1800" dirty="0"/>
              <a:t>Test2</a:t>
            </a:r>
            <a:r>
              <a:rPr lang="ko-KR" altLang="en-US" sz="1800" dirty="0"/>
              <a:t>의 </a:t>
            </a:r>
            <a:r>
              <a:rPr lang="en-US" altLang="ko-KR" sz="1800" dirty="0"/>
              <a:t>negative</a:t>
            </a:r>
            <a:r>
              <a:rPr lang="ko-KR" altLang="en-US" sz="1800" dirty="0"/>
              <a:t>가 동일해야 하므로 </a:t>
            </a:r>
            <a:r>
              <a:rPr lang="en-US" altLang="ko-KR" sz="1800" dirty="0"/>
              <a:t>c + d = b + d</a:t>
            </a:r>
            <a:r>
              <a:rPr lang="ko-KR" altLang="en-US" sz="1800" dirty="0"/>
              <a:t>가 성립해야 한다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둘을 정리해 결과적으로 </a:t>
            </a:r>
            <a:r>
              <a:rPr lang="en-US" altLang="ko-KR" sz="1800" dirty="0"/>
              <a:t>b = c </a:t>
            </a:r>
            <a:r>
              <a:rPr lang="ko-KR" altLang="en-US" sz="1800" dirty="0"/>
              <a:t>여부를 검토하면 사건 전후에 성향 변화가 생겼는지 알 수 있다</a:t>
            </a:r>
            <a:r>
              <a:rPr lang="en-US" altLang="ko-KR" sz="18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8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480904" y="3498743"/>
          <a:ext cx="8181474" cy="1463040"/>
        </p:xfrm>
        <a:graphic>
          <a:graphicData uri="http://schemas.openxmlformats.org/drawingml/2006/table">
            <a:tbl>
              <a:tblPr/>
              <a:tblGrid>
                <a:gridCol w="2260671">
                  <a:extLst>
                    <a:ext uri="{9D8B030D-6E8A-4147-A177-3AD203B41FA5}">
                      <a16:colId xmlns="" xmlns:a16="http://schemas.microsoft.com/office/drawing/2014/main" val="553933312"/>
                    </a:ext>
                  </a:extLst>
                </a:gridCol>
                <a:gridCol w="2380282">
                  <a:extLst>
                    <a:ext uri="{9D8B030D-6E8A-4147-A177-3AD203B41FA5}">
                      <a16:colId xmlns="" xmlns:a16="http://schemas.microsoft.com/office/drawing/2014/main" val="1169874793"/>
                    </a:ext>
                  </a:extLst>
                </a:gridCol>
                <a:gridCol w="2595584">
                  <a:extLst>
                    <a:ext uri="{9D8B030D-6E8A-4147-A177-3AD203B41FA5}">
                      <a16:colId xmlns="" xmlns:a16="http://schemas.microsoft.com/office/drawing/2014/main" val="1891384452"/>
                    </a:ext>
                  </a:extLst>
                </a:gridCol>
                <a:gridCol w="944937">
                  <a:extLst>
                    <a:ext uri="{9D8B030D-6E8A-4147-A177-3AD203B41FA5}">
                      <a16:colId xmlns="" xmlns:a16="http://schemas.microsoft.com/office/drawing/2014/main" val="1637910430"/>
                    </a:ext>
                  </a:extLst>
                </a:gridCol>
              </a:tblGrid>
              <a:tr h="3639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Test 2 </a:t>
                      </a:r>
                      <a:r>
                        <a:rPr lang="ko-KR" altLang="en-US" sz="1600" dirty="0" smtClean="0"/>
                        <a:t>양성</a:t>
                      </a:r>
                      <a:r>
                        <a:rPr lang="en-US" altLang="ko-KR" sz="1600" dirty="0" smtClean="0"/>
                        <a:t>(positive)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Test 2 </a:t>
                      </a:r>
                      <a:r>
                        <a:rPr lang="ko-KR" altLang="en-US" sz="1600" dirty="0" smtClean="0"/>
                        <a:t>음성</a:t>
                      </a:r>
                      <a:r>
                        <a:rPr lang="en-US" altLang="ko-KR" sz="1600" dirty="0" smtClean="0"/>
                        <a:t>(negative)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총계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2740047"/>
                  </a:ext>
                </a:extLst>
              </a:tr>
              <a:tr h="363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Test 1 </a:t>
                      </a:r>
                      <a:r>
                        <a:rPr lang="ko-KR" altLang="en-US" sz="1600" dirty="0" smtClean="0"/>
                        <a:t>양성</a:t>
                      </a:r>
                      <a:r>
                        <a:rPr lang="en-US" altLang="ko-KR" sz="1600" dirty="0" smtClean="0"/>
                        <a:t>(positive)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a+b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32778667"/>
                  </a:ext>
                </a:extLst>
              </a:tr>
              <a:tr h="363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Test 1 </a:t>
                      </a:r>
                      <a:r>
                        <a:rPr lang="ko-KR" altLang="en-US" sz="1600" dirty="0" smtClean="0"/>
                        <a:t>음성</a:t>
                      </a:r>
                      <a:r>
                        <a:rPr lang="en-US" altLang="ko-KR" sz="1600" dirty="0" smtClean="0"/>
                        <a:t>(negative)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c+d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19462889"/>
                  </a:ext>
                </a:extLst>
              </a:tr>
              <a:tr h="363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총계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a+c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b+d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28725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50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7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10153" y="1078078"/>
            <a:ext cx="11144572" cy="1799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 smtClean="0"/>
              <a:t>베르누이 실험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이항 분포는 </a:t>
            </a:r>
            <a:r>
              <a:rPr lang="en-US" altLang="ko-KR" sz="1800" dirty="0" smtClean="0"/>
              <a:t>B(n, p)</a:t>
            </a:r>
            <a:r>
              <a:rPr lang="ko-KR" altLang="en-US" sz="1800" dirty="0" smtClean="0"/>
              <a:t>로 표현하며 성공 가능성이 </a:t>
            </a:r>
            <a:r>
              <a:rPr lang="en-US" altLang="ko-KR" sz="1800" dirty="0" smtClean="0"/>
              <a:t>p</a:t>
            </a:r>
            <a:r>
              <a:rPr lang="ko-KR" altLang="en-US" sz="1800" dirty="0" smtClean="0"/>
              <a:t>로 일정하고 성공과 실패의 두 가지 결과만을 가진 실험을 </a:t>
            </a:r>
            <a:r>
              <a:rPr lang="en-US" altLang="ko-KR" sz="1800" dirty="0" smtClean="0"/>
              <a:t>n</a:t>
            </a:r>
            <a:r>
              <a:rPr lang="ko-KR" altLang="en-US" sz="1800" dirty="0" smtClean="0"/>
              <a:t>회 수행할 때 총 성공 횟수의 분포를 나타낸다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정규 분포는 평균 </a:t>
            </a:r>
            <a:r>
              <a:rPr lang="en-US" altLang="ko-KR" sz="1800" dirty="0" smtClean="0"/>
              <a:t>μ, </a:t>
            </a:r>
            <a:r>
              <a:rPr lang="ko-KR" altLang="en-US" sz="1800" dirty="0" smtClean="0"/>
              <a:t>분산 </a:t>
            </a:r>
            <a:r>
              <a:rPr lang="en-US" altLang="ko-KR" sz="1800" dirty="0" smtClean="0"/>
              <a:t>σ</a:t>
            </a:r>
            <a:r>
              <a:rPr lang="en-US" altLang="ko-KR" sz="1800" baseline="30000" dirty="0" smtClean="0"/>
              <a:t>2</a:t>
            </a:r>
            <a:r>
              <a:rPr lang="ko-KR" altLang="en-US" sz="1800" dirty="0" smtClean="0"/>
              <a:t>일 때 </a:t>
            </a:r>
            <a:r>
              <a:rPr lang="en-US" altLang="ko-KR" sz="1800" dirty="0" smtClean="0"/>
              <a:t>N(μ, σ</a:t>
            </a:r>
            <a:r>
              <a:rPr lang="en-US" altLang="ko-KR" sz="1800" baseline="30000" dirty="0" smtClean="0"/>
              <a:t>2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으로 표현한다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이항 분포 </a:t>
            </a:r>
            <a:r>
              <a:rPr lang="en-US" altLang="ko-KR" sz="1800" dirty="0" smtClean="0"/>
              <a:t>B(n, p)</a:t>
            </a:r>
            <a:r>
              <a:rPr lang="ko-KR" altLang="en-US" sz="1800" dirty="0" smtClean="0"/>
              <a:t>의 평균은 </a:t>
            </a:r>
            <a:r>
              <a:rPr lang="en-US" altLang="ko-KR" sz="1800" dirty="0" smtClean="0"/>
              <a:t>np, </a:t>
            </a:r>
            <a:r>
              <a:rPr lang="ko-KR" altLang="en-US" sz="1800" dirty="0" smtClean="0"/>
              <a:t>분산은 </a:t>
            </a:r>
            <a:r>
              <a:rPr lang="en-US" altLang="ko-KR" sz="1800" dirty="0" smtClean="0"/>
              <a:t>np(q-p)</a:t>
            </a:r>
            <a:r>
              <a:rPr lang="ko-KR" altLang="en-US" sz="1800" dirty="0" smtClean="0"/>
              <a:t>므로 </a:t>
            </a:r>
            <a:r>
              <a:rPr lang="en-US" altLang="ko-KR" sz="1800" dirty="0" smtClean="0"/>
              <a:t>n</a:t>
            </a:r>
            <a:r>
              <a:rPr lang="ko-KR" altLang="en-US" sz="1800" dirty="0" smtClean="0"/>
              <a:t>이 클 때 </a:t>
            </a:r>
            <a:r>
              <a:rPr lang="en-US" altLang="ko-KR" sz="1800" dirty="0" smtClean="0"/>
              <a:t>B(n, p)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N(p, np(1-p))</a:t>
            </a:r>
            <a:r>
              <a:rPr lang="ko-KR" altLang="en-US" sz="1800" dirty="0" smtClean="0"/>
              <a:t>로 근사할 수 있다</a:t>
            </a:r>
            <a:endParaRPr lang="en-US" altLang="ko-KR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22" y="2753984"/>
            <a:ext cx="4741117" cy="16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21" y="4635204"/>
            <a:ext cx="8018716" cy="195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75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8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8535" y="1151770"/>
            <a:ext cx="11029695" cy="4499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투표권이 있는 나이의 미국인 </a:t>
            </a:r>
            <a:r>
              <a:rPr lang="en-US" altLang="ko-KR" sz="1600" dirty="0" smtClean="0">
                <a:solidFill>
                  <a:schemeClr val="tx1"/>
                </a:solidFill>
              </a:rPr>
              <a:t>1,600</a:t>
            </a:r>
            <a:r>
              <a:rPr lang="ko-KR" altLang="en-US" sz="1600" dirty="0" smtClean="0">
                <a:solidFill>
                  <a:schemeClr val="tx1"/>
                </a:solidFill>
              </a:rPr>
              <a:t>명에 대해 대통령 지지율을 조사한 것으로</a:t>
            </a:r>
            <a:r>
              <a:rPr lang="en-US" altLang="ko-KR" sz="1600" dirty="0" smtClean="0">
                <a:solidFill>
                  <a:schemeClr val="tx1"/>
                </a:solidFill>
              </a:rPr>
              <a:t>, 1</a:t>
            </a:r>
            <a:r>
              <a:rPr lang="ko-KR" altLang="en-US" sz="1600" dirty="0" smtClean="0">
                <a:solidFill>
                  <a:schemeClr val="tx1"/>
                </a:solidFill>
              </a:rPr>
              <a:t>차 조사</a:t>
            </a:r>
            <a:r>
              <a:rPr lang="en-US" altLang="ko-KR" sz="1600" dirty="0" smtClean="0">
                <a:solidFill>
                  <a:schemeClr val="tx1"/>
                </a:solidFill>
              </a:rPr>
              <a:t>1st Survey</a:t>
            </a:r>
            <a:r>
              <a:rPr lang="ko-KR" altLang="en-US" sz="1600" dirty="0" smtClean="0">
                <a:solidFill>
                  <a:schemeClr val="tx1"/>
                </a:solidFill>
              </a:rPr>
              <a:t>와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차 조사</a:t>
            </a:r>
            <a:r>
              <a:rPr lang="en-US" altLang="ko-KR" sz="1600" dirty="0" smtClean="0">
                <a:solidFill>
                  <a:schemeClr val="tx1"/>
                </a:solidFill>
              </a:rPr>
              <a:t>2nd Survey</a:t>
            </a:r>
            <a:r>
              <a:rPr lang="ko-KR" altLang="en-US" sz="1600" dirty="0" smtClean="0">
                <a:solidFill>
                  <a:schemeClr val="tx1"/>
                </a:solidFill>
              </a:rPr>
              <a:t>는 한 달 간격으로 수행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##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Agresti</a:t>
            </a:r>
            <a:r>
              <a:rPr lang="en-US" altLang="ko-KR" sz="1600" dirty="0" smtClean="0">
                <a:solidFill>
                  <a:schemeClr val="tx1"/>
                </a:solidFill>
              </a:rPr>
              <a:t> (1990), p. 350.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## Presidential Approval Ratings.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## Approval of the President's performance in office in two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## surveys, one month apart, for a random sample of 1600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## voting-age Americans.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Performance &lt;-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+   matrix(c(794, 86, 150, 570),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+   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nrow</a:t>
            </a:r>
            <a:r>
              <a:rPr lang="en-US" altLang="ko-KR" sz="1600" dirty="0" smtClean="0">
                <a:solidFill>
                  <a:schemeClr val="tx1"/>
                </a:solidFill>
              </a:rPr>
              <a:t> = 2,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+     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dimnames</a:t>
            </a:r>
            <a:r>
              <a:rPr lang="en-US" altLang="ko-KR" sz="1600" dirty="0" smtClean="0">
                <a:solidFill>
                  <a:schemeClr val="tx1"/>
                </a:solidFill>
              </a:rPr>
              <a:t> = list(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+          "1st Survey" = c("Approve", "Disapprove"),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+          "2nd Survey" = c("Approve", "Disapprove")))</a:t>
            </a:r>
          </a:p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Performance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mcnemar.test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(Performance)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#p-value &lt; 0.05</a:t>
            </a:r>
            <a:r>
              <a:rPr lang="ko-KR" altLang="en-US" sz="1600" dirty="0" smtClean="0">
                <a:solidFill>
                  <a:schemeClr val="tx1"/>
                </a:solidFill>
              </a:rPr>
              <a:t>가 나타나 사건 전후에 </a:t>
            </a:r>
            <a:r>
              <a:rPr lang="en-US" altLang="ko-KR" sz="1600" dirty="0" smtClean="0">
                <a:solidFill>
                  <a:schemeClr val="tx1"/>
                </a:solidFill>
              </a:rPr>
              <a:t>Approve, Disapprove</a:t>
            </a:r>
            <a:r>
              <a:rPr lang="ko-KR" altLang="en-US" sz="1600" dirty="0" smtClean="0">
                <a:solidFill>
                  <a:schemeClr val="tx1"/>
                </a:solidFill>
              </a:rPr>
              <a:t>에 차이가 없다는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귀무가설이</a:t>
            </a:r>
            <a:r>
              <a:rPr lang="ko-KR" altLang="en-US" sz="1600" dirty="0" smtClean="0">
                <a:solidFill>
                  <a:schemeClr val="tx1"/>
                </a:solidFill>
              </a:rPr>
              <a:t> 기각된다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즉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사건 전후에 </a:t>
            </a:r>
            <a:r>
              <a:rPr lang="en-US" altLang="ko-KR" sz="1600" dirty="0" smtClean="0">
                <a:solidFill>
                  <a:schemeClr val="tx1"/>
                </a:solidFill>
              </a:rPr>
              <a:t>Approve, Disapprove </a:t>
            </a:r>
            <a:r>
              <a:rPr lang="ko-KR" altLang="en-US" sz="1600" dirty="0" smtClean="0">
                <a:solidFill>
                  <a:schemeClr val="tx1"/>
                </a:solidFill>
              </a:rPr>
              <a:t>비율에 차이가 발생했다</a:t>
            </a:r>
          </a:p>
        </p:txBody>
      </p:sp>
    </p:spTree>
    <p:extLst>
      <p:ext uri="{BB962C8B-B14F-4D97-AF65-F5344CB8AC3E}">
        <p14:creationId xmlns:p14="http://schemas.microsoft.com/office/powerpoint/2010/main" val="37153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9</a:t>
            </a:fld>
            <a:r>
              <a:rPr lang="en-US" smtClean="0"/>
              <a:t> - 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94034" y="1273311"/>
            <a:ext cx="10983200" cy="1347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</a:rPr>
              <a:t>binom.test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 )</a:t>
            </a:r>
            <a:r>
              <a:rPr lang="ko-KR" altLang="en-US" sz="1600" dirty="0" smtClean="0">
                <a:solidFill>
                  <a:schemeClr val="tx1"/>
                </a:solidFill>
              </a:rPr>
              <a:t>를 사용해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차 조사에서의 </a:t>
            </a:r>
            <a:r>
              <a:rPr lang="en-US" altLang="ko-KR" sz="1600" dirty="0" smtClean="0">
                <a:solidFill>
                  <a:schemeClr val="tx1"/>
                </a:solidFill>
              </a:rPr>
              <a:t>Disapprove</a:t>
            </a:r>
            <a:r>
              <a:rPr lang="ko-KR" altLang="en-US" sz="1600" dirty="0" smtClean="0">
                <a:solidFill>
                  <a:schemeClr val="tx1"/>
                </a:solidFill>
              </a:rPr>
              <a:t>와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차 조사에서의 </a:t>
            </a:r>
            <a:r>
              <a:rPr lang="en-US" altLang="ko-KR" sz="1600" dirty="0" smtClean="0">
                <a:solidFill>
                  <a:schemeClr val="tx1"/>
                </a:solidFill>
              </a:rPr>
              <a:t>Disapprove</a:t>
            </a:r>
            <a:r>
              <a:rPr lang="ko-KR" altLang="en-US" sz="1600" dirty="0" smtClean="0">
                <a:solidFill>
                  <a:schemeClr val="tx1"/>
                </a:solidFill>
              </a:rPr>
              <a:t>가 같은 값인지 확인할 수 있다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binom.test</a:t>
            </a:r>
            <a:r>
              <a:rPr lang="en-US" altLang="ko-KR" sz="1600" dirty="0" smtClean="0">
                <a:solidFill>
                  <a:schemeClr val="tx1"/>
                </a:solidFill>
              </a:rPr>
              <a:t>(86, 86 + 150, .5)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31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17720</TotalTime>
  <Words>4339</Words>
  <Application>Microsoft Office PowerPoint</Application>
  <PresentationFormat>사용자 지정</PresentationFormat>
  <Paragraphs>536</Paragraphs>
  <Slides>49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Office 테마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추정과 검정</vt:lpstr>
      <vt:lpstr> 추정과 검정</vt:lpstr>
      <vt:lpstr>추정과 검정</vt:lpstr>
      <vt:lpstr>추정과 검정</vt:lpstr>
      <vt:lpstr>추정과 검정</vt:lpstr>
      <vt:lpstr>추정과 검정</vt:lpstr>
      <vt:lpstr>추정과 검정</vt:lpstr>
      <vt:lpstr>추정과 검정</vt:lpstr>
      <vt:lpstr>추정과 검정</vt:lpstr>
      <vt:lpstr>추정과 검정</vt:lpstr>
      <vt:lpstr>추정과 검정</vt:lpstr>
      <vt:lpstr>추정과 검정</vt:lpstr>
      <vt:lpstr>추정과 검정</vt:lpstr>
      <vt:lpstr>추정과 검정</vt:lpstr>
      <vt:lpstr>추정과 검정</vt:lpstr>
      <vt:lpstr>추정과 검정</vt:lpstr>
      <vt:lpstr>추정과 검정</vt:lpstr>
      <vt:lpstr>PowerPoint 프레젠테이션</vt:lpstr>
      <vt:lpstr> </vt:lpstr>
      <vt:lpstr> </vt:lpstr>
      <vt:lpstr> </vt:lpstr>
      <vt:lpstr> 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KOSTA1</dc:creator>
  <cp:lastModifiedBy>student</cp:lastModifiedBy>
  <cp:revision>989</cp:revision>
  <cp:lastPrinted>2017-11-30T07:36:52Z</cp:lastPrinted>
  <dcterms:created xsi:type="dcterms:W3CDTF">2017-01-06T09:07:17Z</dcterms:created>
  <dcterms:modified xsi:type="dcterms:W3CDTF">2019-09-19T08:08:36Z</dcterms:modified>
</cp:coreProperties>
</file>