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5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0C21-9110-42C3-A883-591C0EAC87C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470922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도메인 클래스는 클라이언트와 서비스 사이의 계약이라는 관점에서 정의된다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서비스의 내부 구조가 변경되어도 도메인 클래스에 정의된 사항은 클라이언트와의 계약이기 때문에 변경할 수 없어야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만약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클래스로 도메인 클래스를 사용하면 데이터베이스 테이블을 변경해야 할 때 도메인 클래스를 변경해야 하므로 클라이언트와의 계약이 깨지는 문제가 발생하게 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또는 클라이언트에 서비스의 내부 구조인 데이터베이스에 테이블 구조가 쉽게 노출될 수 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또한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도메인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클래스를 동일한 클래스로 정의하면 이들 각 클래스의 목적에 따라 사용되는 </a:t>
            </a:r>
            <a:r>
              <a:rPr lang="ko-KR" altLang="en-US" sz="1600" dirty="0" err="1" smtClean="0"/>
              <a:t>어노테이션이</a:t>
            </a:r>
            <a:r>
              <a:rPr lang="ko-KR" altLang="en-US" sz="1600" dirty="0" smtClean="0"/>
              <a:t> 중복되는 문제가 발생한다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클라이언트는 서비스의 내부 구조와 상관없이 자기가 원하는 형식으로 데이터를 서비스 받기만 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도메인 클래스에 </a:t>
            </a:r>
            <a:r>
              <a:rPr lang="en-US" altLang="ko-KR" sz="1600" dirty="0" smtClean="0"/>
              <a:t>DTO </a:t>
            </a:r>
            <a:r>
              <a:rPr lang="ko-KR" altLang="en-US" sz="1600" dirty="0" smtClean="0"/>
              <a:t>패턴을 적용하는 것이며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도메인 클래스와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클래스는 분리되어야만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6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mavent</a:t>
            </a:r>
            <a:r>
              <a:rPr lang="ko-KR" altLang="en-US" sz="1600" dirty="0" smtClean="0"/>
              <a:t>은 의존성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라이브러리 관리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생명 주기 및 단계 객체 모델을 갖는 프로젝트 관리 도구로 표준화된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기능 뿐만 아니라 </a:t>
            </a:r>
            <a:r>
              <a:rPr lang="ko-KR" altLang="en-US" sz="1600" dirty="0" err="1" smtClean="0"/>
              <a:t>리포팅</a:t>
            </a:r>
            <a:r>
              <a:rPr lang="ko-KR" altLang="en-US" sz="1600" dirty="0" smtClean="0"/>
              <a:t> 및 </a:t>
            </a:r>
            <a:r>
              <a:rPr lang="en-US" altLang="ko-KR" sz="1600" dirty="0" smtClean="0"/>
              <a:t>documentation </a:t>
            </a:r>
            <a:r>
              <a:rPr lang="ko-KR" altLang="en-US" sz="1600" dirty="0" smtClean="0"/>
              <a:t>생성 기능 등을 제공한다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27370"/>
              </p:ext>
            </p:extLst>
          </p:nvPr>
        </p:nvGraphicFramePr>
        <p:xfrm>
          <a:off x="572877" y="1773716"/>
          <a:ext cx="7976212" cy="4236720"/>
        </p:xfrm>
        <a:graphic>
          <a:graphicData uri="http://schemas.openxmlformats.org/drawingml/2006/table">
            <a:tbl>
              <a:tblPr/>
              <a:tblGrid>
                <a:gridCol w="3988106"/>
                <a:gridCol w="3988106"/>
              </a:tblGrid>
              <a:tr h="28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Maven </a:t>
                      </a:r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Maven </a:t>
                      </a:r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• </a:t>
                      </a:r>
                      <a:r>
                        <a:rPr lang="ko-KR" altLang="en-US" sz="1400" dirty="0" smtClean="0"/>
                        <a:t>뛰어난 의존성 관리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의존성 자동 업데이트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저장소를 통한 라이브러리 일괄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모든 프로젝트에 걸쳐 쉽게 적용 가능한 일관적인 사용법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라이브러리 및 메타 데이터 저장을 위한 지속적으로 확장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되고 있는 저장소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쉽게 작성 가능한 플러그 인을 통한 </a:t>
                      </a:r>
                      <a:r>
                        <a:rPr lang="ko-KR" altLang="en-US" sz="1400" dirty="0" err="1" smtClean="0"/>
                        <a:t>확장성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동시에 다수의 프로젝트 핸들링 할 수 있는 쉬운 설정 기반의 메커니즘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간단한 설정을 통한 배포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•Java, C++ </a:t>
                      </a:r>
                      <a:r>
                        <a:rPr lang="ko-KR" altLang="en-US" sz="1400" dirty="0" smtClean="0"/>
                        <a:t>등 다수의 프로그래밍 언어 지원</a:t>
                      </a:r>
                    </a:p>
                    <a:p>
                      <a:pPr latinLnBrk="1"/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• repository </a:t>
                      </a:r>
                      <a:r>
                        <a:rPr lang="ko-KR" altLang="en-US" sz="1400" dirty="0" smtClean="0"/>
                        <a:t>관리의 불편함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 Maven </a:t>
                      </a:r>
                      <a:r>
                        <a:rPr lang="ko-KR" altLang="en-US" sz="1400" dirty="0" smtClean="0"/>
                        <a:t>프로젝트의 급속한 발전으로 </a:t>
                      </a:r>
                      <a:r>
                        <a:rPr lang="en-US" altLang="ko-KR" sz="1400" dirty="0" smtClean="0"/>
                        <a:t>central repository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 제공하는 라이브러리들이 급속히 증가하고 있으나 아직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3rd </a:t>
                      </a:r>
                      <a:r>
                        <a:rPr lang="ko-KR" altLang="en-US" sz="1400" dirty="0" smtClean="0"/>
                        <a:t>파티 라이브러리 등 </a:t>
                      </a:r>
                      <a:r>
                        <a:rPr lang="ko-KR" altLang="en-US" sz="1400" dirty="0" err="1" smtClean="0"/>
                        <a:t>미제공</a:t>
                      </a:r>
                      <a:r>
                        <a:rPr lang="ko-KR" altLang="en-US" sz="1400" dirty="0" smtClean="0"/>
                        <a:t> 라이브러리들이 있음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 pom.xml </a:t>
                      </a:r>
                      <a:r>
                        <a:rPr lang="ko-KR" altLang="en-US" sz="1400" dirty="0" smtClean="0"/>
                        <a:t>파일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프로젝트 관리에 대한 모든 내용이 </a:t>
                      </a:r>
                      <a:r>
                        <a:rPr lang="en-US" altLang="ko-KR" sz="1400" dirty="0" smtClean="0"/>
                        <a:t>pom.xml </a:t>
                      </a:r>
                      <a:r>
                        <a:rPr lang="ko-KR" altLang="en-US" sz="1400" dirty="0" smtClean="0"/>
                        <a:t>파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일에 담기게 되므로 길고 장황하게 될 수 있음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• </a:t>
                      </a:r>
                      <a:r>
                        <a:rPr lang="ko-KR" altLang="en-US" sz="1400" dirty="0" smtClean="0"/>
                        <a:t>프로젝트에 특화된 복잡한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기능 제약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프로젝트 특성상 소프트웨어 </a:t>
                      </a:r>
                      <a:r>
                        <a:rPr lang="ko-KR" altLang="en-US" sz="1400" dirty="0" err="1" smtClean="0"/>
                        <a:t>빌드에</a:t>
                      </a:r>
                      <a:r>
                        <a:rPr lang="ko-KR" altLang="en-US" sz="1400" dirty="0" smtClean="0"/>
                        <a:t> 통용되는 라이프 사이클을 제공하고 있어 세부 항목 또는 특화된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환경에 대한 지원이 미약함</a:t>
                      </a:r>
                    </a:p>
                    <a:p>
                      <a:pPr latinLnBrk="1"/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25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smtClean="0"/>
              <a:t>아키텍처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 객체 모델</a:t>
            </a:r>
            <a:r>
              <a:rPr lang="en-US" altLang="ko-KR" sz="1600" dirty="0" smtClean="0"/>
              <a:t>(POM)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maven </a:t>
            </a:r>
            <a:r>
              <a:rPr lang="ko-KR" altLang="en-US" sz="1600" dirty="0" smtClean="0"/>
              <a:t>엔진 내장 </a:t>
            </a:r>
            <a:r>
              <a:rPr lang="en-US" altLang="ko-KR" sz="1600" dirty="0" smtClean="0"/>
              <a:t>+ POM.XML </a:t>
            </a:r>
            <a:r>
              <a:rPr lang="ko-KR" altLang="en-US" sz="1600" dirty="0" smtClean="0"/>
              <a:t>파일에서 선언적으로 제공한다</a:t>
            </a:r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 로컬 및 </a:t>
            </a:r>
            <a:r>
              <a:rPr lang="ko-KR" altLang="en-US" sz="1600" dirty="0" err="1" smtClean="0"/>
              <a:t>리모트</a:t>
            </a:r>
            <a:r>
              <a:rPr lang="ko-KR" altLang="en-US" sz="1600" dirty="0" smtClean="0"/>
              <a:t> 저장소를 이용하여 의존성을  관리한다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잘 정의된 단계들과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사이클에 따라 </a:t>
            </a:r>
            <a:r>
              <a:rPr lang="ko-KR" altLang="en-US" sz="1600" dirty="0" err="1" smtClean="0"/>
              <a:t>플러그인들을</a:t>
            </a:r>
            <a:r>
              <a:rPr lang="ko-KR" altLang="en-US" sz="1600" dirty="0" smtClean="0"/>
              <a:t> 조율한다</a:t>
            </a:r>
            <a:endParaRPr lang="en-US" altLang="ko-KR" sz="1600" dirty="0" smtClean="0"/>
          </a:p>
        </p:txBody>
      </p:sp>
      <p:pic>
        <p:nvPicPr>
          <p:cNvPr id="5" name="그림 4" descr="maven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107" y="2234247"/>
            <a:ext cx="5391785" cy="23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디렉토리</a:t>
            </a:r>
            <a:r>
              <a:rPr lang="ko-KR" altLang="en-US" sz="2800" b="1" dirty="0" smtClean="0"/>
              <a:t> 구조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모든 소스 파일들은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src</a:t>
            </a:r>
            <a:r>
              <a:rPr lang="ko-KR" altLang="en-US" sz="1600" dirty="0" smtClean="0"/>
              <a:t>디렉터리 밑에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된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/target </a:t>
            </a:r>
            <a:r>
              <a:rPr lang="ko-KR" altLang="en-US" sz="1600" dirty="0" smtClean="0"/>
              <a:t>디렉터리 밑에 위치한다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72782"/>
              </p:ext>
            </p:extLst>
          </p:nvPr>
        </p:nvGraphicFramePr>
        <p:xfrm>
          <a:off x="395537" y="1268760"/>
          <a:ext cx="5760640" cy="36804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72163"/>
                <a:gridCol w="4288477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디렉토리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/pom.xml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프로젝트 객체 모델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해당 프로젝트에 대한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전반적인 정보를 갖는다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/src/main/java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 </a:t>
                      </a:r>
                      <a:r>
                        <a:rPr lang="ko-KR" sz="1400" kern="100">
                          <a:effectLst/>
                        </a:rPr>
                        <a:t>소스 파일 위치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/src/main/resources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배포할 리소스</a:t>
                      </a:r>
                      <a:r>
                        <a:rPr lang="en-US" sz="1400" kern="100">
                          <a:effectLst/>
                        </a:rPr>
                        <a:t>, XML, properties </a:t>
                      </a:r>
                      <a:r>
                        <a:rPr lang="ko-KR" sz="1400" kern="100">
                          <a:effectLst/>
                        </a:rPr>
                        <a:t>등 리소스 파일이 위치한다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이 디렉토리에 있는 리소스는</a:t>
                      </a:r>
                      <a:r>
                        <a:rPr lang="en-US" sz="1400" kern="100">
                          <a:effectLst/>
                        </a:rPr>
                        <a:t> java class path</a:t>
                      </a:r>
                      <a:r>
                        <a:rPr lang="ko-KR" sz="1400" kern="100">
                          <a:effectLst/>
                        </a:rPr>
                        <a:t>에 포함된다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/src/main/webapp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웹 어플리케이션 관련 파일 위치</a:t>
                      </a:r>
                      <a:r>
                        <a:rPr lang="en-US" sz="1400" kern="100" dirty="0">
                          <a:effectLst/>
                        </a:rPr>
                        <a:t>(WEB-</a:t>
                      </a:r>
                      <a:r>
                        <a:rPr lang="en-US" sz="1400" kern="100" dirty="0" err="1">
                          <a:effectLst/>
                        </a:rPr>
                        <a:t>INF,css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등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웹 애플리케이션 파일이 위치한다</a:t>
                      </a:r>
                      <a:r>
                        <a:rPr lang="en-US" sz="1400" kern="100" dirty="0">
                          <a:effectLst/>
                        </a:rPr>
                        <a:t>. (WEB-INF/web.xml, </a:t>
                      </a:r>
                      <a:r>
                        <a:rPr lang="en-US" sz="1400" kern="100" dirty="0" err="1">
                          <a:effectLst/>
                        </a:rPr>
                        <a:t>index.jsp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파일 등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/src/test/java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테스트 케이스</a:t>
                      </a:r>
                      <a:r>
                        <a:rPr lang="en-US" sz="1400" kern="100">
                          <a:effectLst/>
                        </a:rPr>
                        <a:t> java </a:t>
                      </a:r>
                      <a:r>
                        <a:rPr lang="ko-KR" sz="1400" kern="100">
                          <a:effectLst/>
                        </a:rPr>
                        <a:t>소스</a:t>
                      </a:r>
                      <a:r>
                        <a:rPr lang="en-US" sz="1400" kern="100">
                          <a:effectLst/>
                        </a:rPr>
                        <a:t>, JUnit </a:t>
                      </a:r>
                      <a:r>
                        <a:rPr lang="ko-KR" sz="1400" kern="100">
                          <a:effectLst/>
                        </a:rPr>
                        <a:t>테스트</a:t>
                      </a:r>
                      <a:r>
                        <a:rPr lang="en-US" sz="1400" kern="100">
                          <a:effectLst/>
                        </a:rPr>
                        <a:t> java </a:t>
                      </a:r>
                      <a:r>
                        <a:rPr lang="ko-KR" sz="1400" kern="100">
                          <a:effectLst/>
                        </a:rPr>
                        <a:t>소스 파일이 위치한다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/src/test/resources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테스트 케이스 리소스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JUnit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테스트에 사용되는 리소스 파일이 위치한다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/target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빌드</a:t>
                      </a:r>
                      <a:r>
                        <a:rPr lang="ko-KR" sz="1400" kern="100" dirty="0">
                          <a:effectLst/>
                        </a:rPr>
                        <a:t> 된</a:t>
                      </a:r>
                      <a:r>
                        <a:rPr lang="en-US" sz="1400" kern="100" dirty="0">
                          <a:effectLst/>
                        </a:rPr>
                        <a:t> output</a:t>
                      </a:r>
                      <a:r>
                        <a:rPr lang="ko-KR" sz="1400" kern="100" dirty="0">
                          <a:effectLst/>
                        </a:rPr>
                        <a:t>이 위치하는 디렉터리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그림 5" descr="maven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200" y="2996952"/>
            <a:ext cx="2633985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ven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120" y="3284984"/>
            <a:ext cx="3168352" cy="3267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빌드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46075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600" dirty="0" err="1" smtClean="0"/>
              <a:t>메이븐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빌드는</a:t>
            </a:r>
            <a:r>
              <a:rPr lang="ko-KR" altLang="en-US" sz="1600" dirty="0" smtClean="0"/>
              <a:t> 소프트웨어 프로젝트의 핵심적인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라이프 사이클 개념을 따르고 있으며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부터</a:t>
            </a:r>
            <a:r>
              <a:rPr lang="en-US" altLang="ko-KR" sz="1600" dirty="0" smtClean="0"/>
              <a:t>artifact</a:t>
            </a:r>
            <a:r>
              <a:rPr lang="ko-KR" altLang="en-US" sz="1600" dirty="0" smtClean="0"/>
              <a:t>의 배포까지의 라이프 사이클을 정의하고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75559"/>
              </p:ext>
            </p:extLst>
          </p:nvPr>
        </p:nvGraphicFramePr>
        <p:xfrm>
          <a:off x="474601" y="1412776"/>
          <a:ext cx="5753583" cy="29443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9298"/>
                <a:gridCol w="410428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생명 주기 단계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validate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현재 설정과</a:t>
                      </a:r>
                      <a:r>
                        <a:rPr lang="en-US" sz="1400" kern="100">
                          <a:effectLst/>
                        </a:rPr>
                        <a:t> POM</a:t>
                      </a:r>
                      <a:r>
                        <a:rPr lang="ko-KR" sz="1400" kern="100">
                          <a:effectLst/>
                        </a:rPr>
                        <a:t>의 내용이 유효한지 확인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generate-sources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코드 생성기가 이 다음의 단계들에서 컴파일 되고 처리할 소스 코드를 생성하기 시작하는 순간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compile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소스 코드를 컴파일 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컴파일 된 클래스들은 </a:t>
                      </a:r>
                      <a:r>
                        <a:rPr lang="ko-KR" sz="1400" kern="100" dirty="0" smtClean="0">
                          <a:effectLst/>
                        </a:rPr>
                        <a:t>타깃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</a:rPr>
                        <a:t>디렉터리 </a:t>
                      </a:r>
                      <a:r>
                        <a:rPr lang="ko-KR" sz="1400" kern="100" dirty="0">
                          <a:effectLst/>
                        </a:rPr>
                        <a:t>트리 구조에 저장된다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test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컴파일 된 단위 테스트를 실행하고 그 결과를 표시한다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package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실행 가능한 바이너리 파일들을</a:t>
                      </a:r>
                      <a:r>
                        <a:rPr lang="en-US" sz="1400" kern="100">
                          <a:effectLst/>
                        </a:rPr>
                        <a:t> WAR</a:t>
                      </a:r>
                      <a:r>
                        <a:rPr lang="ko-KR" sz="1400" kern="100">
                          <a:effectLst/>
                        </a:rPr>
                        <a:t>나</a:t>
                      </a:r>
                      <a:r>
                        <a:rPr lang="en-US" sz="1400" kern="100">
                          <a:effectLst/>
                        </a:rPr>
                        <a:t> JAR</a:t>
                      </a:r>
                      <a:r>
                        <a:rPr lang="ko-KR" sz="1400" kern="100">
                          <a:effectLst/>
                        </a:rPr>
                        <a:t>같은 배포용 압축 파일로 묶는다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install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압축 파일을 로컬 </a:t>
                      </a:r>
                      <a:r>
                        <a:rPr lang="ko-KR" sz="1400" kern="100" dirty="0" err="1">
                          <a:effectLst/>
                        </a:rPr>
                        <a:t>메이븐</a:t>
                      </a:r>
                      <a:r>
                        <a:rPr lang="ko-KR" sz="1400" kern="100" dirty="0">
                          <a:effectLst/>
                        </a:rPr>
                        <a:t> 저장소에 추가한다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deploy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압축 파일을 원격 </a:t>
                      </a:r>
                      <a:r>
                        <a:rPr lang="ko-KR" sz="1400" kern="100" dirty="0" err="1">
                          <a:effectLst/>
                        </a:rPr>
                        <a:t>메이븐</a:t>
                      </a:r>
                      <a:r>
                        <a:rPr lang="ko-KR" sz="1400" kern="100" dirty="0">
                          <a:effectLst/>
                        </a:rPr>
                        <a:t> 저장소에 추가한다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1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빌드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1756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프로젝트를 생성하면 루트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pom.xml </a:t>
            </a:r>
            <a:r>
              <a:rPr lang="ko-KR" altLang="en-US" sz="1600" dirty="0" smtClean="0"/>
              <a:t>파일이 생성된다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pom.xml </a:t>
            </a:r>
            <a:r>
              <a:rPr lang="ko-KR" altLang="en-US" sz="1600" dirty="0" smtClean="0"/>
              <a:t>파일이 </a:t>
            </a:r>
            <a:r>
              <a:rPr lang="en-US" altLang="ko-KR" sz="1600" dirty="0" smtClean="0"/>
              <a:t>POM(Project Object Model)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 객체 모델 정보를 담고 있는 파일로서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 관리와 </a:t>
            </a:r>
            <a:r>
              <a:rPr lang="ko-KR" altLang="en-US" sz="1600" dirty="0" err="1" smtClean="0"/>
              <a:t>빌드에</a:t>
            </a:r>
            <a:r>
              <a:rPr lang="ko-KR" altLang="en-US" sz="1600" dirty="0" smtClean="0"/>
              <a:t> 필요한 환경 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관리 등의 정보를 포함한다</a:t>
            </a:r>
            <a:endParaRPr lang="en-US" altLang="ko-KR" sz="1600" dirty="0" smtClean="0"/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POM </a:t>
            </a:r>
            <a:r>
              <a:rPr lang="ko-KR" altLang="en-US" sz="1600" dirty="0" smtClean="0"/>
              <a:t>파일에 설정한 의존성 모듈이나 </a:t>
            </a:r>
            <a:r>
              <a:rPr lang="ko-KR" altLang="en-US" sz="1600" dirty="0" err="1" smtClean="0"/>
              <a:t>플러그인들을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Maven </a:t>
            </a:r>
            <a:r>
              <a:rPr lang="ko-KR" altLang="en-US" sz="1600" dirty="0" smtClean="0"/>
              <a:t>중앙 </a:t>
            </a:r>
            <a:r>
              <a:rPr lang="ko-KR" altLang="en-US" sz="1600" dirty="0" err="1" smtClean="0"/>
              <a:t>레파지토리에서</a:t>
            </a:r>
            <a:r>
              <a:rPr lang="ko-KR" altLang="en-US" sz="1600" dirty="0" smtClean="0"/>
              <a:t> 다운로드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중앙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주소는 </a:t>
            </a:r>
            <a:r>
              <a:rPr lang="en-US" altLang="ko-KR" sz="1600" dirty="0" smtClean="0"/>
              <a:t>http://repo1.maven.org/maven2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원격 </a:t>
            </a:r>
            <a:r>
              <a:rPr lang="ko-KR" altLang="en-US" sz="1600" dirty="0" err="1" smtClean="0"/>
              <a:t>레파지토리에서</a:t>
            </a:r>
            <a:r>
              <a:rPr lang="ko-KR" altLang="en-US" sz="1600" dirty="0" smtClean="0"/>
              <a:t> 다운받은 모듈은 로컬 </a:t>
            </a:r>
            <a:r>
              <a:rPr lang="ko-KR" altLang="en-US" sz="1600" dirty="0" err="1" smtClean="0"/>
              <a:t>레파지토리에</a:t>
            </a:r>
            <a:r>
              <a:rPr lang="ko-KR" altLang="en-US" sz="1600" dirty="0" smtClean="0"/>
              <a:t>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로컬 </a:t>
            </a:r>
            <a:r>
              <a:rPr lang="ko-KR" altLang="en-US" sz="1600" dirty="0" err="1" smtClean="0"/>
              <a:t>레파지토리는</a:t>
            </a:r>
            <a:r>
              <a:rPr lang="ko-KR" altLang="en-US" sz="1600" dirty="0" smtClean="0"/>
              <a:t> 사용자 홈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밑에 </a:t>
            </a:r>
            <a:r>
              <a:rPr lang="en-US" altLang="ko-KR" sz="1600" dirty="0" smtClean="0"/>
              <a:t>.m2\repository </a:t>
            </a:r>
            <a:r>
              <a:rPr lang="ko-KR" altLang="en-US" sz="1600" dirty="0" smtClean="0"/>
              <a:t>서브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생성된다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5601"/>
              </p:ext>
            </p:extLst>
          </p:nvPr>
        </p:nvGraphicFramePr>
        <p:xfrm>
          <a:off x="611560" y="3020924"/>
          <a:ext cx="7560840" cy="22082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  <a:gridCol w="597666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요소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&lt;groupId&gt;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 그룹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부분적인 프로젝트나 조직에서의 라이브러리 집합을 식별하기 위해 제공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&lt;artifactId&gt;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 아티팩트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프로젝트의 실제 이름으로</a:t>
                      </a:r>
                      <a:r>
                        <a:rPr lang="en-US" sz="1400" kern="100">
                          <a:effectLst/>
                        </a:rPr>
                        <a:t> groupId</a:t>
                      </a:r>
                      <a:r>
                        <a:rPr lang="ko-KR" sz="1400" kern="100">
                          <a:effectLst/>
                        </a:rPr>
                        <a:t>와 합쳐져 프로젝트 식별에 쓰임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&lt;version&gt;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선언한 의존성</a:t>
                      </a:r>
                      <a:r>
                        <a:rPr lang="en-US" sz="1400" kern="100">
                          <a:effectLst/>
                        </a:rPr>
                        <a:t> artifact</a:t>
                      </a:r>
                      <a:r>
                        <a:rPr lang="ko-KR" sz="1400" kern="100">
                          <a:effectLst/>
                        </a:rPr>
                        <a:t>의 버전으로 프로젝트 내에서 사용하는 </a:t>
                      </a:r>
                      <a:r>
                        <a:rPr lang="en-US" sz="1400" kern="100">
                          <a:effectLst/>
                        </a:rPr>
                        <a:t>artifact</a:t>
                      </a:r>
                      <a:r>
                        <a:rPr lang="ko-KR" sz="1400" kern="100">
                          <a:effectLst/>
                        </a:rPr>
                        <a:t>의 일관성을 추구할 수 있음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&lt;packaging&gt;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패키징 방식</a:t>
                      </a:r>
                      <a:r>
                        <a:rPr lang="en-US" sz="1400" kern="100">
                          <a:effectLst/>
                        </a:rPr>
                        <a:t> : jar, war, ear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&lt;dependencies&gt;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 프로젝트가 의존하는 다른 프로젝트 정보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31533"/>
              </p:ext>
            </p:extLst>
          </p:nvPr>
        </p:nvGraphicFramePr>
        <p:xfrm>
          <a:off x="611560" y="5589240"/>
          <a:ext cx="7488832" cy="981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0160"/>
                <a:gridCol w="604867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요소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&lt;groupId&gt;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의존 프로젝트 그룹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&lt;artifactId&gt;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의존 프로젝트 아티팩트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&lt;version&gt;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버전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550" y="2564904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프로젝트 사이의 연관성을 설정하는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POM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일관성 요소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229200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&lt;dependency&gt;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의 서브 요소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Spring </a:t>
            </a:r>
            <a:r>
              <a:rPr lang="ko-KR" altLang="en-US" sz="1600" dirty="0" smtClean="0"/>
              <a:t>프레임워크는 로드 </a:t>
            </a:r>
            <a:r>
              <a:rPr lang="ko-KR" altLang="en-US" sz="1600" dirty="0" err="1" smtClean="0"/>
              <a:t>존슨</a:t>
            </a:r>
            <a:r>
              <a:rPr lang="en-US" altLang="ko-KR" sz="1600" dirty="0" smtClean="0"/>
              <a:t>(Rod Johnson)</a:t>
            </a:r>
            <a:r>
              <a:rPr lang="ko-KR" altLang="en-US" sz="1600" dirty="0" smtClean="0"/>
              <a:t>이 만든 오픈 소스 프레임워크며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그가 저술한 </a:t>
            </a:r>
            <a:r>
              <a:rPr lang="en-US" altLang="ko-KR" sz="1600" dirty="0" smtClean="0"/>
              <a:t>'Expert One-on-One: J2EE Design and Development' </a:t>
            </a:r>
            <a:r>
              <a:rPr lang="ko-KR" altLang="en-US" sz="1600" dirty="0" smtClean="0"/>
              <a:t>에서 처음 소개되었다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복잡한 엔터프라이즈 애플리케이션을 겨냥해 만들어졌다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평범한 </a:t>
            </a:r>
            <a:r>
              <a:rPr lang="en-US" altLang="ko-KR" sz="1600" dirty="0" smtClean="0"/>
              <a:t>POJO(Plain Old Java Object)</a:t>
            </a:r>
            <a:r>
              <a:rPr lang="ko-KR" altLang="en-US" sz="1600" dirty="0" smtClean="0"/>
              <a:t>를 사용하면서도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에서만 가능했던 일들이 가능하도록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의 유용성은 서버 측 개발에만 국한한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자바 애플리케이션에서 단순성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용이성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느슨한 결합성의 측면에서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의 이점을 얻을 수 있다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개의 모듈로 잘 조직된 많은 기능과 특성을 포함한다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4098" name="그림 7" descr="spring-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54" y="3429000"/>
            <a:ext cx="54038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3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600" dirty="0" smtClean="0"/>
              <a:t>경량</a:t>
            </a:r>
            <a:r>
              <a:rPr lang="en-US" altLang="ko-KR" sz="1600" dirty="0" smtClean="0"/>
              <a:t>(Lightweight)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그 크기와 부하의 측면에서 경량이다</a:t>
            </a:r>
            <a:r>
              <a:rPr lang="en-US" altLang="ko-KR" sz="1600" dirty="0" smtClean="0"/>
              <a:t>. Spring </a:t>
            </a:r>
            <a:r>
              <a:rPr lang="ko-KR" altLang="en-US" sz="1600" dirty="0" smtClean="0"/>
              <a:t>프레임워크는 몇 개의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파일로 구성되므로 그 설치 및 사용이 매우 쉽다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자체의 부하는 무시해도 되는 수준이다</a:t>
            </a:r>
            <a:r>
              <a:rPr lang="en-US" altLang="ko-KR" sz="1600" dirty="0" smtClean="0"/>
              <a:t>. EJB</a:t>
            </a:r>
            <a:r>
              <a:rPr lang="ko-KR" altLang="en-US" sz="1600" dirty="0" smtClean="0"/>
              <a:t>의 경우에는 객체 자체가 크고 무겁기 때문에 많은 메모리를 차지한다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객체의 라이프사이클이 복잡하고 상태 전이가 자주 발생하므로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 자체에 많은 부하가 발생한다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반면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프레임워크가 관리하는 객체는 </a:t>
            </a:r>
            <a:r>
              <a:rPr lang="en-US" altLang="ko-KR" sz="1600" dirty="0" smtClean="0"/>
              <a:t>POJO(Plain Old Java Object)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POJO</a:t>
            </a:r>
            <a:r>
              <a:rPr lang="ko-KR" altLang="en-US" sz="1600" dirty="0" smtClean="0"/>
              <a:t>는 특별한 클래스나 인터페이스를 상속할 필요가 없는 단순하고 가벼운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객체다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</a:t>
            </a:r>
            <a:r>
              <a:rPr lang="en-US" altLang="ko-KR" sz="1600" dirty="0" smtClean="0"/>
              <a:t>POJO </a:t>
            </a:r>
            <a:r>
              <a:rPr lang="ko-KR" altLang="en-US" sz="1600" dirty="0" smtClean="0"/>
              <a:t>객체를 관리하는 것은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객체를 관리하는 것 보다 훨씬 가볍고 단순할 수밖에 없다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845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제어 역행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 - Inversion of Control)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제어 역행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 - Inversion of Control)</a:t>
            </a:r>
            <a:r>
              <a:rPr lang="ko-KR" altLang="en-US" sz="1600" dirty="0" smtClean="0"/>
              <a:t>이라는 기술을 통해 애플리케이션의 느슨한 결합을 도모한다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를 제어의 역행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간단하게 </a:t>
            </a:r>
            <a:r>
              <a:rPr lang="ko-KR" altLang="en-US" sz="1600" dirty="0" err="1" smtClean="0"/>
              <a:t>역제어</a:t>
            </a:r>
            <a:r>
              <a:rPr lang="ko-KR" altLang="en-US" sz="1600" dirty="0" smtClean="0"/>
              <a:t> 라고 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여기에서 중요한 것은 제어의 대상이 무엇이냐는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에서의 제어 대상은 객체 생성에 대한 제어를 의미한다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전통적인 객체지향 프로그래밍에서는 의존관계에 있는 객체 사이의 의존관계를 직접 </a:t>
            </a:r>
            <a:r>
              <a:rPr lang="en-US" altLang="ko-KR" sz="1600" dirty="0" smtClean="0"/>
              <a:t>Java Code</a:t>
            </a:r>
            <a:r>
              <a:rPr lang="ko-KR" altLang="en-US" sz="1600" dirty="0" smtClean="0"/>
              <a:t>로 구현한다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가 적용되면 객체는 의존하는 다른 객체를 생성하거나 찾는 대신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수동적으로 의존성을 주입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의미로 </a:t>
            </a:r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를 의존성 주입이라 말하기도 한다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4" y="3933056"/>
            <a:ext cx="400208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8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관점지향</a:t>
            </a:r>
            <a:r>
              <a:rPr lang="en-US" altLang="ko-KR" sz="1600" dirty="0" smtClean="0"/>
              <a:t>(AOP - Aspect-Oriented Programming)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관점지향 프로그래밍을 위한 풍부한 지원을 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관점지향 프로그래밍은 애플리케이션 </a:t>
            </a:r>
            <a:r>
              <a:rPr lang="ko-KR" altLang="en-US" sz="1600" dirty="0" err="1" smtClean="0"/>
              <a:t>비지니스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시스템 서비스로부터 분리함으로써 응집된 개발을 가능하게 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애플리케이션 객체는 원래 해야 할 일인 </a:t>
            </a:r>
            <a:r>
              <a:rPr lang="ko-KR" altLang="en-US" sz="1600" dirty="0" err="1" smtClean="0"/>
              <a:t>비지니스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수행하는 것 이외에는 아무것도 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애플리케이션 객체는 </a:t>
            </a:r>
            <a:r>
              <a:rPr lang="ko-KR" altLang="en-US" sz="1600" dirty="0" err="1" smtClean="0"/>
              <a:t>로깅이나</a:t>
            </a:r>
            <a:r>
              <a:rPr lang="ko-KR" altLang="en-US" sz="1600" dirty="0" smtClean="0"/>
              <a:t> 트랜잭션 지원과 같은 시스템적인 관심사에는 책임이 없으며 신경조차 쓰지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공통으로 사용하는 기능들을 모듈화하고 해당 기능을 프로그램 코드에서 직접 명시하지 않고 선언적으로 처리하여 필요한 컴포넌트에 계층적으로 다양한 기능들을 적용하는 것이 </a:t>
            </a:r>
            <a:r>
              <a:rPr lang="en-US" altLang="ko-KR" sz="1600" dirty="0" smtClean="0"/>
              <a:t>AOP </a:t>
            </a:r>
            <a:r>
              <a:rPr lang="ko-KR" altLang="en-US" sz="1600" dirty="0" smtClean="0"/>
              <a:t>의 기본 개념이다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146" name="그림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403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플랫폼은 엔터프라이즈 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중에서도 특별히 웹 애플리케이션과 관련된 기술의 표준 사양을 정의하고 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표준 사양에 맞추어 </a:t>
            </a:r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애플리케이션 서버 제품이 구현되고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애플리케이션은 이들 표준에 맞추어 구현된다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Java EE </a:t>
            </a:r>
            <a:r>
              <a:rPr lang="ko-KR" altLang="en-US" sz="1600" dirty="0" err="1" smtClean="0"/>
              <a:t>플랫품에서</a:t>
            </a:r>
            <a:r>
              <a:rPr lang="ko-KR" altLang="en-US" sz="1600" dirty="0" smtClean="0"/>
              <a:t> 애플리케이션 서버는 컨테이너 모델을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컨테이너란 컴포넌트가 실행되는 환경을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 관리라든가 보안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상태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프로세스와 </a:t>
            </a:r>
            <a:r>
              <a:rPr lang="ko-KR" altLang="en-US" sz="1600" dirty="0" err="1" smtClean="0"/>
              <a:t>스레드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리소스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연결 </a:t>
            </a:r>
            <a:r>
              <a:rPr lang="ko-KR" altLang="en-US" sz="1600" dirty="0" err="1" smtClean="0"/>
              <a:t>풀링</a:t>
            </a:r>
            <a:r>
              <a:rPr lang="ko-KR" altLang="en-US" sz="1600" dirty="0" smtClean="0"/>
              <a:t> 및 </a:t>
            </a:r>
            <a:r>
              <a:rPr lang="ko-KR" altLang="en-US" sz="1600" dirty="0" err="1" smtClean="0"/>
              <a:t>캐싱</a:t>
            </a:r>
            <a:r>
              <a:rPr lang="ko-KR" altLang="en-US" sz="1600" dirty="0" smtClean="0"/>
              <a:t> 등과 같이 엔터프라이즈 환경에서 요구되는 필수적인 서비스를 제공해준다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프로세스와 </a:t>
            </a:r>
            <a:r>
              <a:rPr lang="ko-KR" altLang="en-US" sz="1600" dirty="0" err="1" smtClean="0"/>
              <a:t>스레드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리소드</a:t>
            </a:r>
            <a:r>
              <a:rPr lang="ko-KR" altLang="en-US" sz="1600" dirty="0" smtClean="0"/>
              <a:t> 등을 관리해준다든지 데이터베이스 연결을 </a:t>
            </a:r>
            <a:r>
              <a:rPr lang="ko-KR" altLang="en-US" sz="1600" dirty="0" err="1" smtClean="0"/>
              <a:t>풀링하고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캐싱하는</a:t>
            </a:r>
            <a:r>
              <a:rPr lang="ko-KR" altLang="en-US" sz="1600" dirty="0" smtClean="0"/>
              <a:t> 등의 엔터프라이즈 환경에서 요구되는 필수적인 기능을 제공한다</a:t>
            </a:r>
            <a:r>
              <a:rPr lang="en-US" altLang="ko-KR" sz="1600" dirty="0" smtClean="0"/>
              <a:t>.</a:t>
            </a:r>
          </a:p>
          <a:p>
            <a:endParaRPr lang="ko-KR" altLang="en-US" sz="1800" dirty="0"/>
          </a:p>
        </p:txBody>
      </p:sp>
      <p:pic>
        <p:nvPicPr>
          <p:cNvPr id="4" name="그림 3" descr="javaee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3563888" y="3717032"/>
            <a:ext cx="4960620" cy="2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컨테이너</a:t>
            </a:r>
            <a:r>
              <a:rPr lang="en-US" altLang="ko-KR" sz="1600" dirty="0" smtClean="0"/>
              <a:t>(Container)</a:t>
            </a:r>
          </a:p>
          <a:p>
            <a:pPr lvl="1"/>
            <a:r>
              <a:rPr lang="ko-KR" altLang="en-US" sz="1600" dirty="0" smtClean="0"/>
              <a:t>컨테이너라는 것은 객체의 생성 및 관리를 담당하는 일종의 서버의 개념인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애플리케이션 객체의 생명주기와 객체들 간의 의존관계를 관리한다는 점에서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일종의 컨테이너라고 할 수 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그러나 이런 컨테이너의 개념은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 처음 사용된 것은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객체의 생성 및 라이프 사이클을 관리한다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객체의 생성 및 라이프사이클을 관리한다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그러나 기존의 다른 </a:t>
            </a:r>
            <a:r>
              <a:rPr lang="en-US" altLang="ko-KR" sz="1600" dirty="0" smtClean="0"/>
              <a:t>Container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컨테이너와의 차이점은 기존의 컨테이너는 </a:t>
            </a:r>
            <a:r>
              <a:rPr lang="en-US" altLang="ko-KR" sz="1600" dirty="0" smtClean="0"/>
              <a:t>WAS</a:t>
            </a:r>
            <a:r>
              <a:rPr lang="ko-KR" altLang="en-US" sz="1600" dirty="0" smtClean="0"/>
              <a:t>를 개발하는 특정 </a:t>
            </a:r>
            <a:r>
              <a:rPr lang="en-US" altLang="ko-KR" sz="1600" dirty="0" smtClean="0"/>
              <a:t>Vendor</a:t>
            </a:r>
            <a:r>
              <a:rPr lang="ko-KR" altLang="en-US" sz="1600" dirty="0" smtClean="0"/>
              <a:t>에 의존적이지만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컨테이너는 그 기능을 개발자가 자유롭게 확장할 수 있다는 것이다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또한 관리 대상이 되는 빈의 객체에 대한 제어도 개발자가 자유롭게 설정할 수 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/>
              <a:t>Framework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을 사용하면 간단한 컴포넌트로 복잡한 애플리케이션을 구성하고 설정할 수 있다</a:t>
            </a:r>
            <a:r>
              <a:rPr lang="en-US" altLang="ko-KR" sz="1600" smtClean="0"/>
              <a:t>. </a:t>
            </a:r>
          </a:p>
          <a:p>
            <a:pPr lvl="1"/>
            <a:r>
              <a:rPr lang="en-US" altLang="ko-KR" sz="1600" smtClean="0"/>
              <a:t>Spring</a:t>
            </a:r>
            <a:r>
              <a:rPr lang="ko-KR" altLang="en-US" sz="1600" dirty="0" smtClean="0"/>
              <a:t>에서 애플리케이션 객체는 대게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파일 내에 선언적으로 구성한다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애플리케이션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개발은 개발자에게 맡기고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다양한 기반구조 기능을 제공한다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555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 fontScale="92500"/>
          </a:bodyPr>
          <a:lstStyle/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플랫폼에서 애플리케이션 서버는 웹 컨테이너와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컨테이너로 구성되며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애플리케이션과 관련된 것은 웹 컨테이너로서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JSP, JSF,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서비스등의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가 포함된다</a:t>
            </a:r>
            <a:r>
              <a:rPr lang="en-US" altLang="ko-KR" sz="1600" dirty="0" smtClean="0"/>
              <a:t>. EJB </a:t>
            </a:r>
            <a:r>
              <a:rPr lang="ko-KR" altLang="en-US" sz="1600" dirty="0" smtClean="0"/>
              <a:t>컨테이너에는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컴포넌트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엔터프라이즈 빈을 관리하고 구현하는 데 사용되는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가 포함된다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플랫폼에서 웹 컴포넌트는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, JSP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JSF</a:t>
            </a:r>
            <a:r>
              <a:rPr lang="ko-KR" altLang="en-US" sz="1600" dirty="0" smtClean="0"/>
              <a:t>로 구현된 웹 페이지로 구현될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웹 컨테이너는 웹 컴포넌트에 요청 </a:t>
            </a:r>
            <a:r>
              <a:rPr lang="ko-KR" altLang="en-US" sz="1600" dirty="0" err="1" smtClean="0"/>
              <a:t>가져다주기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라이프사이클 관리 등의 서비스를 제공하며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네이밍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프랜잭션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전자우편과 같은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제공하여 웹 컴포넌트가 사용할 수 있게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웹 애플리케이션을 웹 컨테이너에 설치 또는 배포할 때 웹 애플리케이션의 행위를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설정 정보는 </a:t>
            </a:r>
            <a:r>
              <a:rPr lang="en-US" altLang="ko-KR" sz="1600" dirty="0" smtClean="0"/>
              <a:t>Java EE </a:t>
            </a:r>
            <a:r>
              <a:rPr lang="ko-KR" altLang="en-US" sz="1600" dirty="0" err="1" smtClean="0"/>
              <a:t>어노테이션을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사용항</a:t>
            </a:r>
            <a:r>
              <a:rPr lang="ko-KR" altLang="en-US" sz="1600" dirty="0" smtClean="0"/>
              <a:t> 지정하거나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웹 애플리케이션 배포 </a:t>
            </a:r>
            <a:r>
              <a:rPr lang="ko-KR" altLang="en-US" sz="1600" dirty="0" err="1" smtClean="0"/>
              <a:t>디스크립터라고</a:t>
            </a:r>
            <a:r>
              <a:rPr lang="ko-KR" altLang="en-US" sz="1600" dirty="0" smtClean="0"/>
              <a:t> 하는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형식의 텍스트 파일을 사용할 수 있다</a:t>
            </a:r>
            <a:r>
              <a:rPr lang="en-US" altLang="ko-KR" sz="1600" dirty="0" smtClean="0"/>
              <a:t>. </a:t>
            </a:r>
            <a:endParaRPr lang="ko-KR" altLang="en-US" sz="1800" dirty="0"/>
          </a:p>
        </p:txBody>
      </p:sp>
      <p:pic>
        <p:nvPicPr>
          <p:cNvPr id="5" name="그림 4" descr="web-requestHandling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3573016"/>
            <a:ext cx="576071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EE </a:t>
            </a:r>
            <a:r>
              <a:rPr lang="ko-KR" altLang="ko-KR" sz="1600" dirty="0"/>
              <a:t>애플리케이션 서버에서는</a:t>
            </a:r>
            <a:r>
              <a:rPr lang="en-US" altLang="ko-KR" sz="1600" dirty="0"/>
              <a:t> JPA</a:t>
            </a:r>
            <a:r>
              <a:rPr lang="ko-KR" altLang="ko-KR" sz="1600" dirty="0"/>
              <a:t>를 표준 </a:t>
            </a:r>
            <a:r>
              <a:rPr lang="ko-KR" altLang="ko-KR" sz="1600" dirty="0" err="1"/>
              <a:t>퍼시스턴스</a:t>
            </a:r>
            <a:r>
              <a:rPr lang="ko-KR" altLang="ko-KR" sz="1600" dirty="0"/>
              <a:t> 솔루션으로 정의하고 있다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퍼시스턴스</a:t>
            </a:r>
            <a:r>
              <a:rPr lang="en-US" altLang="ko-KR" sz="1600" dirty="0"/>
              <a:t>(Persistence)</a:t>
            </a:r>
            <a:r>
              <a:rPr lang="ko-KR" altLang="ko-KR" sz="1600" dirty="0"/>
              <a:t>란 지속성이라는 의미로 프로그램의 실행이 끝나거나 컴퓨터가 종료해도 상태가 지속되는 것을 말하며</a:t>
            </a:r>
            <a:r>
              <a:rPr lang="en-US" altLang="ko-KR" sz="1600" dirty="0"/>
              <a:t>, </a:t>
            </a:r>
            <a:r>
              <a:rPr lang="ko-KR" altLang="ko-KR" sz="1600" dirty="0"/>
              <a:t>일반적으로 데이터베이스에 데이터를 저장하는 것을 의미한다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JPA</a:t>
            </a:r>
            <a:r>
              <a:rPr lang="ko-KR" altLang="ko-KR" sz="1600" dirty="0"/>
              <a:t>는 최근의 데이터 액세스 방법의 주류를 형성하고 잇는</a:t>
            </a:r>
            <a:r>
              <a:rPr lang="en-US" altLang="ko-KR" sz="1600" dirty="0"/>
              <a:t> ORM(Object-Relational Mapping) </a:t>
            </a:r>
            <a:r>
              <a:rPr lang="ko-KR" altLang="ko-KR" sz="1600" dirty="0"/>
              <a:t>프로그래밍 모델을 제공함으로써 객체 모델과 관계 모델 사이의 </a:t>
            </a:r>
            <a:r>
              <a:rPr lang="ko-KR" altLang="ko-KR" sz="1600" dirty="0" err="1"/>
              <a:t>임피던스</a:t>
            </a:r>
            <a:r>
              <a:rPr lang="ko-KR" altLang="ko-KR" sz="1600" dirty="0"/>
              <a:t> 불일치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impedence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imismatch</a:t>
            </a:r>
            <a:r>
              <a:rPr lang="en-US" altLang="ko-KR" sz="1600" dirty="0"/>
              <a:t>) </a:t>
            </a:r>
            <a:r>
              <a:rPr lang="ko-KR" altLang="ko-KR" sz="1600" dirty="0"/>
              <a:t>문제를 해결하고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JPA</a:t>
            </a:r>
            <a:r>
              <a:rPr lang="ko-KR" altLang="ko-KR" sz="1600" dirty="0"/>
              <a:t>는</a:t>
            </a:r>
            <a:r>
              <a:rPr lang="en-US" altLang="ko-KR" sz="1600" dirty="0"/>
              <a:t> Java EE </a:t>
            </a:r>
            <a:r>
              <a:rPr lang="ko-KR" altLang="ko-KR" sz="1600" dirty="0"/>
              <a:t>환경 외부의</a:t>
            </a:r>
            <a:r>
              <a:rPr lang="en-US" altLang="ko-KR" sz="1600" dirty="0"/>
              <a:t> Java SE </a:t>
            </a:r>
            <a:r>
              <a:rPr lang="ko-KR" altLang="ko-KR" sz="1600" dirty="0"/>
              <a:t>환경에서도 사용될 수 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62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ko-KR" sz="1600" dirty="0"/>
              <a:t>웹 애플리케이션을</a:t>
            </a:r>
            <a:r>
              <a:rPr lang="en-US" altLang="ko-KR" sz="1600" dirty="0"/>
              <a:t> JSP</a:t>
            </a:r>
            <a:r>
              <a:rPr lang="ko-KR" altLang="ko-KR" sz="1600" dirty="0"/>
              <a:t>와</a:t>
            </a:r>
            <a:r>
              <a:rPr lang="en-US" altLang="ko-KR" sz="1600" dirty="0"/>
              <a:t> JDBC</a:t>
            </a:r>
            <a:r>
              <a:rPr lang="ko-KR" altLang="ko-KR" sz="1600" dirty="0"/>
              <a:t>만을 사용하여 개발하는 방식을</a:t>
            </a:r>
            <a:r>
              <a:rPr lang="en-US" altLang="ko-KR" sz="1600" dirty="0"/>
              <a:t> Model 1</a:t>
            </a:r>
            <a:r>
              <a:rPr lang="ko-KR" altLang="ko-KR" sz="1600" dirty="0"/>
              <a:t>방식이라고 하며</a:t>
            </a:r>
            <a:r>
              <a:rPr lang="en-US" altLang="ko-KR" sz="1600" dirty="0"/>
              <a:t>, Model 1 </a:t>
            </a:r>
            <a:r>
              <a:rPr lang="ko-KR" altLang="ko-KR" sz="1600" dirty="0"/>
              <a:t>개발 방식은 개발 속도가 빠르고 개발자의 숙련도가 낮아서 배우기 쉽고</a:t>
            </a:r>
            <a:r>
              <a:rPr lang="en-US" altLang="ko-KR" sz="1600" dirty="0"/>
              <a:t>, </a:t>
            </a:r>
            <a:r>
              <a:rPr lang="ko-KR" altLang="ko-KR" sz="1600" dirty="0"/>
              <a:t>빠르게 적응할 수 있는 장점이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Model 1 </a:t>
            </a:r>
            <a:r>
              <a:rPr lang="ko-KR" altLang="en-US" sz="1600" dirty="0" smtClean="0"/>
              <a:t>방식은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화면에 표시하는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로직과</a:t>
            </a:r>
            <a:r>
              <a:rPr lang="ko-KR" altLang="en-US" sz="1600" dirty="0" smtClean="0"/>
              <a:t> 업무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혼합되어 있기 때문에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복잡해진다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자바 빈에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구현할 수도 있지만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와 자바 빈 사이의 밀접한 </a:t>
            </a:r>
            <a:r>
              <a:rPr lang="ko-KR" altLang="en-US" sz="1600" dirty="0" err="1" smtClean="0"/>
              <a:t>결합성이</a:t>
            </a:r>
            <a:r>
              <a:rPr lang="ko-KR" altLang="en-US" sz="1600" dirty="0" smtClean="0"/>
              <a:t> 발생해서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복잡해지는 것을 피할 수 없으며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가 복잡해짐에 따라 덩달아 유지 보수하기도 어려워진다</a:t>
            </a:r>
            <a:endParaRPr lang="ko-KR" altLang="ko-KR" sz="1600" dirty="0"/>
          </a:p>
        </p:txBody>
      </p:sp>
      <p:pic>
        <p:nvPicPr>
          <p:cNvPr id="4" name="그림 3" descr="model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398" y="3356992"/>
            <a:ext cx="5040560" cy="2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Model 2 </a:t>
            </a:r>
            <a:r>
              <a:rPr lang="ko-KR" altLang="en-US" sz="1600" dirty="0" smtClean="0"/>
              <a:t>방식은 </a:t>
            </a:r>
            <a:r>
              <a:rPr lang="en-US" altLang="ko-KR" sz="1600" dirty="0" smtClean="0"/>
              <a:t>MVC(Model-View-Controller) </a:t>
            </a:r>
            <a:r>
              <a:rPr lang="ko-KR" altLang="en-US" sz="1600" dirty="0" smtClean="0"/>
              <a:t>패턴을 웹 개발에 적용해 구현하는 방식이다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모델은 사용자가 입력하거나 데이터베이스로부터 가져온 데이터를 관리하는 역할을 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모델의 정보를 웹에 표시하고 사용자로부터 정보를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 smtClean="0"/>
              <a:t> 역할을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컨트롤러는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구현하고 모델과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통제하는 역할을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규모가 커지면 웹 애플리케이션 서버만으로 여러 클라이언트로부터의 웹 요청과 업무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액세스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모두 처리하기는 어려워진다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규모가 큰 웹 애플리케이션이라면 웹 애플리케이션 서버를 웹 서버와 애플리케이션 서버로 분리하는 것이 바람직하다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5" name="그림 4" descr="model2architectur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789040"/>
            <a:ext cx="56886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웹 서버에서는 </a:t>
            </a:r>
            <a:r>
              <a:rPr lang="en-US" altLang="ko-KR" sz="1600" dirty="0" smtClean="0"/>
              <a:t>HTML5, CSS3, JavaScript,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등의 기술이 사용된 정적인 웹 페이지 처리를 전담하게 하고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Spring MVC, Spring Security, Spring JPA, Hibernate,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등의 기술이 사용된 동적인 웹 페이지와 업무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액세스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처리는 애플리케이션 서버에서 담당하도록 운영한다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애플리케이션 서</a:t>
            </a:r>
            <a:r>
              <a:rPr lang="ko-KR" altLang="en-US" sz="1600" dirty="0" smtClean="0"/>
              <a:t>버</a:t>
            </a:r>
            <a:r>
              <a:rPr lang="ko-KR" altLang="en-US" sz="1600" dirty="0" smtClean="0"/>
              <a:t>가 업무 </a:t>
            </a:r>
            <a:r>
              <a:rPr lang="ko-KR" altLang="en-US" sz="1600" dirty="0" err="1" smtClean="0"/>
              <a:t>로직과</a:t>
            </a:r>
            <a:r>
              <a:rPr lang="ko-KR" altLang="en-US" sz="1600" dirty="0" smtClean="0"/>
              <a:t> 데이터 액세스 및 다른 조직의 애플리케이션 시스템과의 연동 기능을 제공한다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6" name="그림 5" descr="applicationserv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661" y="2708920"/>
            <a:ext cx="5400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시스템은 엔터프라이즈 시스템에 많이 사용되는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아키텍처</a:t>
            </a:r>
            <a:r>
              <a:rPr lang="en-US" altLang="ko-KR" sz="1600" dirty="0" smtClean="0"/>
              <a:t>(layered architectural) </a:t>
            </a:r>
            <a:r>
              <a:rPr lang="ko-KR" altLang="en-US" sz="1600" dirty="0" smtClean="0"/>
              <a:t>스타일을 적용하여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presentation layer,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service layer,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repository layer </a:t>
            </a:r>
            <a:r>
              <a:rPr lang="ko-KR" altLang="en-US" sz="1600" dirty="0" smtClean="0"/>
              <a:t>등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레이어로</a:t>
            </a:r>
            <a:r>
              <a:rPr lang="ko-KR" altLang="en-US" sz="1600" dirty="0" smtClean="0"/>
              <a:t> 구분된다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MVC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사용하여 사용자 인터페이스와 프레젠테이션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될 것이고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Spring Web Services</a:t>
            </a:r>
            <a:r>
              <a:rPr lang="ko-KR" altLang="en-US" sz="1600" dirty="0" smtClean="0"/>
              <a:t>를 사용하여 서비스를 제공하는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DAO(Data Access Object) </a:t>
            </a:r>
            <a:r>
              <a:rPr lang="ko-KR" altLang="en-US" sz="1600" dirty="0" smtClean="0"/>
              <a:t>패턴을 적용하여 </a:t>
            </a:r>
            <a:r>
              <a:rPr lang="en-US" altLang="ko-KR" sz="1600" dirty="0" smtClean="0"/>
              <a:t>Spring Data JPA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Hibernate </a:t>
            </a:r>
            <a:r>
              <a:rPr lang="ko-KR" altLang="en-US" sz="1600" dirty="0" smtClean="0"/>
              <a:t>또는 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를 사용하여 데이터베이스로부터 데이터를 </a:t>
            </a:r>
            <a:r>
              <a:rPr lang="ko-KR" altLang="en-US" sz="1600" dirty="0" err="1" smtClean="0"/>
              <a:t>입출력하는</a:t>
            </a:r>
            <a:r>
              <a:rPr lang="ko-KR" altLang="en-US" sz="1600" dirty="0" smtClean="0"/>
              <a:t> 데이터 액세스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 descr="layere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3212976"/>
            <a:ext cx="4756785" cy="30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741588" cy="4709229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DTO(Data Transfer Object) </a:t>
            </a:r>
            <a:r>
              <a:rPr lang="ko-KR" altLang="en-US" sz="1600" dirty="0" smtClean="0"/>
              <a:t>패턴을 적용하여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레이어와</a:t>
            </a:r>
            <a:r>
              <a:rPr lang="ko-KR" altLang="en-US" sz="1600" dirty="0" smtClean="0"/>
              <a:t> 서비스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사이에 데이터 전송을 담당하는 </a:t>
            </a:r>
            <a:r>
              <a:rPr lang="ko-KR" altLang="en-US" sz="1600" dirty="0" smtClean="0">
                <a:solidFill>
                  <a:srgbClr val="C00000"/>
                </a:solidFill>
              </a:rPr>
              <a:t>도메인</a:t>
            </a:r>
            <a:r>
              <a:rPr lang="en-US" altLang="ko-KR" sz="1600" dirty="0" smtClean="0">
                <a:solidFill>
                  <a:srgbClr val="C00000"/>
                </a:solidFill>
              </a:rPr>
              <a:t>(Domain) </a:t>
            </a:r>
            <a:r>
              <a:rPr lang="ko-KR" altLang="en-US" sz="1600" dirty="0" smtClean="0">
                <a:solidFill>
                  <a:srgbClr val="C00000"/>
                </a:solidFill>
              </a:rPr>
              <a:t>클래스가 </a:t>
            </a:r>
            <a:r>
              <a:rPr lang="ko-KR" altLang="en-US" sz="1600" dirty="0" smtClean="0"/>
              <a:t>정의되며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사이에는 데이터베이스로부터 입출력 되는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sz="1600" dirty="0" smtClean="0">
                <a:solidFill>
                  <a:srgbClr val="C00000"/>
                </a:solidFill>
              </a:rPr>
              <a:t>(Entity) </a:t>
            </a:r>
            <a:r>
              <a:rPr lang="ko-KR" altLang="en-US" sz="1600" dirty="0" smtClean="0">
                <a:solidFill>
                  <a:srgbClr val="C00000"/>
                </a:solidFill>
              </a:rPr>
              <a:t>클래스가 </a:t>
            </a:r>
            <a:r>
              <a:rPr lang="ko-KR" altLang="en-US" sz="1600" dirty="0" smtClean="0"/>
              <a:t>정의된다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MVC </a:t>
            </a:r>
            <a:r>
              <a:rPr lang="ko-KR" altLang="en-US" sz="1600" dirty="0" smtClean="0"/>
              <a:t>패턴에 따라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컨트롤러가 나누어지므로 데이터와 관련된 클래스는 </a:t>
            </a:r>
            <a:r>
              <a:rPr lang="ko-KR" altLang="en-US" sz="1600" dirty="0" smtClean="0">
                <a:solidFill>
                  <a:srgbClr val="0070C0"/>
                </a:solidFill>
              </a:rPr>
              <a:t>모델 클래스와 도메인 클래스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엔티티</a:t>
            </a:r>
            <a:r>
              <a:rPr lang="ko-KR" altLang="en-US" sz="1600" dirty="0" smtClean="0">
                <a:solidFill>
                  <a:srgbClr val="0070C0"/>
                </a:solidFill>
              </a:rPr>
              <a:t> 클래스 </a:t>
            </a:r>
            <a:r>
              <a:rPr lang="ko-KR" altLang="en-US" sz="1600" dirty="0" smtClean="0"/>
              <a:t>등 모두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유형이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 descr="layered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904" y="2276872"/>
            <a:ext cx="4895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1993</Words>
  <Application>Microsoft Office PowerPoint</Application>
  <PresentationFormat>화면 슬라이드 쇼(4:3)</PresentationFormat>
  <Paragraphs>166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Java EE 애플리케이션 플랫폼</vt:lpstr>
      <vt:lpstr>Java EE 애플리케이션 플랫폼</vt:lpstr>
      <vt:lpstr>Java EE 애플리케이션 플랫폼</vt:lpstr>
      <vt:lpstr>웹 애플리케이션 아키텍처</vt:lpstr>
      <vt:lpstr>웹 애플리케이션 아키텍처</vt:lpstr>
      <vt:lpstr>웹 애플리케이션 아키텍처</vt:lpstr>
      <vt:lpstr>시스템 아키텍처 개요</vt:lpstr>
      <vt:lpstr>시스템 아키텍처 개요</vt:lpstr>
      <vt:lpstr>시스템 아키텍처 개요</vt:lpstr>
      <vt:lpstr>Maven</vt:lpstr>
      <vt:lpstr>Maven 아키텍처</vt:lpstr>
      <vt:lpstr>Maven 디렉토리 구조</vt:lpstr>
      <vt:lpstr>Maven 빌드</vt:lpstr>
      <vt:lpstr>Maven 빌드</vt:lpstr>
      <vt:lpstr>Spring Framework</vt:lpstr>
      <vt:lpstr>Spring Framework 특징</vt:lpstr>
      <vt:lpstr>Spring Framework 특징</vt:lpstr>
      <vt:lpstr>Spring Framework 특징</vt:lpstr>
      <vt:lpstr>Spring Framework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48</cp:revision>
  <dcterms:created xsi:type="dcterms:W3CDTF">2019-07-08T23:21:22Z</dcterms:created>
  <dcterms:modified xsi:type="dcterms:W3CDTF">2019-07-09T00:00:26Z</dcterms:modified>
</cp:coreProperties>
</file>