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9"/>
  </p:notesMasterIdLst>
  <p:sldIdLst>
    <p:sldId id="537" r:id="rId2"/>
    <p:sldId id="538" r:id="rId3"/>
    <p:sldId id="539" r:id="rId4"/>
    <p:sldId id="540" r:id="rId5"/>
    <p:sldId id="541" r:id="rId6"/>
    <p:sldId id="543" r:id="rId7"/>
    <p:sldId id="544" r:id="rId8"/>
    <p:sldId id="545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5" r:id="rId19"/>
    <p:sldId id="444" r:id="rId20"/>
    <p:sldId id="446" r:id="rId21"/>
    <p:sldId id="447" r:id="rId22"/>
    <p:sldId id="448" r:id="rId23"/>
    <p:sldId id="449" r:id="rId24"/>
    <p:sldId id="535" r:id="rId25"/>
    <p:sldId id="536" r:id="rId26"/>
    <p:sldId id="546" r:id="rId27"/>
    <p:sldId id="547" r:id="rId28"/>
    <p:sldId id="548" r:id="rId29"/>
    <p:sldId id="549" r:id="rId30"/>
    <p:sldId id="550" r:id="rId31"/>
    <p:sldId id="551" r:id="rId32"/>
    <p:sldId id="450" r:id="rId33"/>
    <p:sldId id="451" r:id="rId34"/>
    <p:sldId id="452" r:id="rId35"/>
    <p:sldId id="469" r:id="rId36"/>
    <p:sldId id="470" r:id="rId37"/>
    <p:sldId id="453" r:id="rId38"/>
    <p:sldId id="464" r:id="rId39"/>
    <p:sldId id="465" r:id="rId40"/>
    <p:sldId id="466" r:id="rId41"/>
    <p:sldId id="471" r:id="rId42"/>
    <p:sldId id="467" r:id="rId43"/>
    <p:sldId id="468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82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91" r:id="rId64"/>
    <p:sldId id="492" r:id="rId65"/>
    <p:sldId id="493" r:id="rId66"/>
    <p:sldId id="494" r:id="rId67"/>
    <p:sldId id="495" r:id="rId68"/>
    <p:sldId id="496" r:id="rId69"/>
    <p:sldId id="497" r:id="rId70"/>
    <p:sldId id="498" r:id="rId71"/>
    <p:sldId id="499" r:id="rId72"/>
    <p:sldId id="500" r:id="rId73"/>
    <p:sldId id="501" r:id="rId74"/>
    <p:sldId id="502" r:id="rId75"/>
    <p:sldId id="503" r:id="rId76"/>
    <p:sldId id="504" r:id="rId77"/>
    <p:sldId id="505" r:id="rId78"/>
    <p:sldId id="506" r:id="rId79"/>
    <p:sldId id="507" r:id="rId80"/>
    <p:sldId id="508" r:id="rId81"/>
    <p:sldId id="509" r:id="rId82"/>
    <p:sldId id="510" r:id="rId83"/>
    <p:sldId id="511" r:id="rId84"/>
    <p:sldId id="512" r:id="rId85"/>
    <p:sldId id="513" r:id="rId86"/>
    <p:sldId id="514" r:id="rId87"/>
    <p:sldId id="515" r:id="rId88"/>
    <p:sldId id="517" r:id="rId89"/>
    <p:sldId id="516" r:id="rId90"/>
    <p:sldId id="518" r:id="rId91"/>
    <p:sldId id="519" r:id="rId92"/>
    <p:sldId id="542" r:id="rId93"/>
    <p:sldId id="520" r:id="rId94"/>
    <p:sldId id="521" r:id="rId95"/>
    <p:sldId id="522" r:id="rId96"/>
    <p:sldId id="523" r:id="rId97"/>
    <p:sldId id="524" r:id="rId98"/>
    <p:sldId id="525" r:id="rId99"/>
    <p:sldId id="526" r:id="rId100"/>
    <p:sldId id="527" r:id="rId101"/>
    <p:sldId id="528" r:id="rId102"/>
    <p:sldId id="552" r:id="rId103"/>
    <p:sldId id="553" r:id="rId104"/>
    <p:sldId id="554" r:id="rId105"/>
    <p:sldId id="529" r:id="rId106"/>
    <p:sldId id="530" r:id="rId107"/>
    <p:sldId id="531" r:id="rId108"/>
    <p:sldId id="555" r:id="rId109"/>
    <p:sldId id="532" r:id="rId110"/>
    <p:sldId id="533" r:id="rId111"/>
    <p:sldId id="556" r:id="rId112"/>
    <p:sldId id="534" r:id="rId113"/>
    <p:sldId id="557" r:id="rId114"/>
    <p:sldId id="558" r:id="rId115"/>
    <p:sldId id="559" r:id="rId116"/>
    <p:sldId id="560" r:id="rId117"/>
    <p:sldId id="562" r:id="rId118"/>
    <p:sldId id="563" r:id="rId119"/>
    <p:sldId id="564" r:id="rId120"/>
    <p:sldId id="561" r:id="rId121"/>
    <p:sldId id="565" r:id="rId122"/>
    <p:sldId id="566" r:id="rId123"/>
    <p:sldId id="568" r:id="rId124"/>
    <p:sldId id="567" r:id="rId125"/>
    <p:sldId id="569" r:id="rId126"/>
    <p:sldId id="570" r:id="rId127"/>
    <p:sldId id="571" r:id="rId128"/>
    <p:sldId id="572" r:id="rId129"/>
    <p:sldId id="573" r:id="rId130"/>
    <p:sldId id="574" r:id="rId131"/>
    <p:sldId id="575" r:id="rId132"/>
    <p:sldId id="576" r:id="rId133"/>
    <p:sldId id="577" r:id="rId134"/>
    <p:sldId id="578" r:id="rId135"/>
    <p:sldId id="579" r:id="rId136"/>
    <p:sldId id="580" r:id="rId137"/>
    <p:sldId id="581" r:id="rId1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59" autoAdjust="0"/>
  </p:normalViewPr>
  <p:slideViewPr>
    <p:cSldViewPr snapToGrid="0">
      <p:cViewPr>
        <p:scale>
          <a:sx n="60" d="100"/>
          <a:sy n="60" d="100"/>
        </p:scale>
        <p:origin x="-228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76855-2C09-40AB-8764-6EE04F97900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FB303-0BD4-4972-B777-6A76EF904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663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84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84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package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lab.scala.example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org.joda.time</a:t>
            </a:r>
            <a:r>
              <a:rPr lang="en-US" altLang="ko-KR" sz="1200" dirty="0" smtClean="0">
                <a:solidFill>
                  <a:schemeClr val="tx1"/>
                </a:solidFill>
              </a:rPr>
              <a:t>.{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DateTimeConstants</a:t>
            </a:r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org.joda.time.format.DateTimeFormat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org.apache.spark</a:t>
            </a:r>
            <a:r>
              <a:rPr lang="en-US" altLang="ko-KR" sz="1200" dirty="0" smtClean="0">
                <a:solidFill>
                  <a:schemeClr val="tx1"/>
                </a:solidFill>
              </a:rPr>
              <a:t>.{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SparkConf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SparkContext</a:t>
            </a:r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object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SundayCount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200" dirty="0" smtClean="0">
                <a:solidFill>
                  <a:schemeClr val="tx1"/>
                </a:solidFill>
              </a:rPr>
              <a:t> main(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200" dirty="0" smtClean="0">
                <a:solidFill>
                  <a:schemeClr val="tx1"/>
                </a:solidFill>
              </a:rPr>
              <a:t>: Array[String]){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if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args.length</a:t>
            </a:r>
            <a:r>
              <a:rPr lang="en-US" altLang="ko-KR" sz="1200" dirty="0" smtClean="0">
                <a:solidFill>
                  <a:schemeClr val="tx1"/>
                </a:solidFill>
              </a:rPr>
              <a:t> &lt; 1)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throw new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IllegalArgumentException</a:t>
            </a:r>
            <a:r>
              <a:rPr lang="en-US" altLang="ko-KR" sz="1200" dirty="0" smtClean="0">
                <a:solidFill>
                  <a:schemeClr val="tx1"/>
                </a:solidFill>
              </a:rPr>
              <a:t> ("</a:t>
            </a:r>
            <a:r>
              <a:rPr lang="ko-KR" altLang="en-US" sz="1200" dirty="0" smtClean="0">
                <a:solidFill>
                  <a:schemeClr val="tx1"/>
                </a:solidFill>
              </a:rPr>
              <a:t>명령 인수에 날짜가 기록된 파일의 경로를 지정해 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filePath</a:t>
            </a:r>
            <a:r>
              <a:rPr lang="en-US" altLang="ko-KR" sz="1200" dirty="0" smtClean="0">
                <a:solidFill>
                  <a:schemeClr val="tx1"/>
                </a:solidFill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200" dirty="0" smtClean="0">
                <a:solidFill>
                  <a:schemeClr val="tx1"/>
                </a:solidFill>
              </a:rPr>
              <a:t>(0)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conf</a:t>
            </a:r>
            <a:r>
              <a:rPr lang="en-US" altLang="ko-KR" sz="12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SparkConf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sc</a:t>
            </a:r>
            <a:r>
              <a:rPr lang="en-US" altLang="ko-KR" sz="12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SparkContext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conf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try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textRDD</a:t>
            </a:r>
            <a:r>
              <a:rPr lang="en-US" altLang="ko-KR" sz="1200" dirty="0" smtClean="0">
                <a:solidFill>
                  <a:schemeClr val="tx1"/>
                </a:solidFill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sc.textFile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filePath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dateTimeRDD</a:t>
            </a:r>
            <a:r>
              <a:rPr lang="en-US" altLang="ko-KR" sz="1200" dirty="0" smtClean="0">
                <a:solidFill>
                  <a:schemeClr val="tx1"/>
                </a:solidFill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textRDD.map</a:t>
            </a:r>
            <a:r>
              <a:rPr lang="en-US" altLang="ko-KR" sz="1200" dirty="0" smtClean="0">
                <a:solidFill>
                  <a:schemeClr val="tx1"/>
                </a:solidFill>
              </a:rPr>
              <a:t> {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dateStr</a:t>
            </a:r>
            <a:r>
              <a:rPr lang="en-US" altLang="ko-KR" sz="1200" dirty="0" smtClean="0">
                <a:solidFill>
                  <a:schemeClr val="tx1"/>
                </a:solidFill>
              </a:rPr>
              <a:t> =&gt;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pattern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DateTimeFormat.forPattern</a:t>
            </a:r>
            <a:r>
              <a:rPr lang="en-US" altLang="ko-KR" sz="1200" dirty="0" smtClean="0">
                <a:solidFill>
                  <a:schemeClr val="tx1"/>
                </a:solidFill>
              </a:rPr>
              <a:t>("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yyyyMMdd</a:t>
            </a:r>
            <a:r>
              <a:rPr lang="en-US" altLang="ko-KR" sz="1200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DateTime.parse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dateStr</a:t>
            </a:r>
            <a:r>
              <a:rPr lang="en-US" altLang="ko-KR" sz="1200" dirty="0" smtClean="0">
                <a:solidFill>
                  <a:schemeClr val="tx1"/>
                </a:solidFill>
              </a:rPr>
              <a:t>, pattern)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sundayRDD</a:t>
            </a:r>
            <a:r>
              <a:rPr lang="en-US" altLang="ko-KR" sz="1200" dirty="0" smtClean="0">
                <a:solidFill>
                  <a:schemeClr val="tx1"/>
                </a:solidFill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dateTimeRDD.filter</a:t>
            </a:r>
            <a:r>
              <a:rPr lang="en-US" altLang="ko-KR" sz="1200" dirty="0" smtClean="0">
                <a:solidFill>
                  <a:schemeClr val="tx1"/>
                </a:solidFill>
              </a:rPr>
              <a:t> {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</a:t>
            </a:r>
            <a:r>
              <a:rPr lang="en-US" altLang="ko-KR" sz="1200" dirty="0" smtClean="0">
                <a:solidFill>
                  <a:schemeClr val="tx1"/>
                </a:solidFill>
              </a:rPr>
              <a:t> =&gt;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dateTime.getDayOfWeek</a:t>
            </a:r>
            <a:r>
              <a:rPr lang="en-US" altLang="ko-KR" sz="1200" dirty="0" smtClean="0">
                <a:solidFill>
                  <a:schemeClr val="tx1"/>
                </a:solidFill>
              </a:rPr>
              <a:t> ==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DateTimeConstants.SUNDAY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numOfSunday</a:t>
            </a:r>
            <a:r>
              <a:rPr lang="en-US" altLang="ko-KR" sz="1200" dirty="0" smtClean="0">
                <a:solidFill>
                  <a:schemeClr val="tx1"/>
                </a:solidFill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sundayRDD.count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200" dirty="0" smtClean="0">
                <a:solidFill>
                  <a:schemeClr val="tx1"/>
                </a:solidFill>
              </a:rPr>
              <a:t>(s"</a:t>
            </a:r>
            <a:r>
              <a:rPr lang="ko-KR" altLang="en-US" sz="1200" dirty="0" smtClean="0">
                <a:solidFill>
                  <a:schemeClr val="tx1"/>
                </a:solidFill>
              </a:rPr>
              <a:t>주어진 데이터에는 일요일 </a:t>
            </a:r>
            <a:r>
              <a:rPr lang="en-US" altLang="ko-KR" sz="1200" dirty="0" smtClean="0">
                <a:solidFill>
                  <a:schemeClr val="tx1"/>
                </a:solidFill>
              </a:rPr>
              <a:t>${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numOfSunday</a:t>
            </a:r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r>
              <a:rPr lang="ko-KR" altLang="en-US" sz="1200" dirty="0" smtClean="0">
                <a:solidFill>
                  <a:schemeClr val="tx1"/>
                </a:solidFill>
              </a:rPr>
              <a:t>개 들어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.")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}finally{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sc.stop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84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84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8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84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package lab.spark.scala;</a:t>
            </a:r>
          </a:p>
          <a:p>
            <a:endParaRPr lang="en-US" altLang="ko-KR" smtClean="0"/>
          </a:p>
          <a:p>
            <a:r>
              <a:rPr lang="en-US" altLang="ko-KR" smtClean="0"/>
              <a:t>import org.apache.spark.rdd.RDD</a:t>
            </a:r>
          </a:p>
          <a:p>
            <a:r>
              <a:rPr lang="en-US" altLang="ko-KR" smtClean="0"/>
              <a:t>import org.apache.spark.{SparkContext, SparkConf }</a:t>
            </a:r>
          </a:p>
          <a:p>
            <a:endParaRPr lang="en-US" altLang="ko-KR" smtClean="0"/>
          </a:p>
          <a:p>
            <a:r>
              <a:rPr lang="en-US" altLang="ko-KR" smtClean="0"/>
              <a:t>object WordCount {</a:t>
            </a:r>
          </a:p>
          <a:p>
            <a:r>
              <a:rPr lang="en-US" altLang="ko-KR" smtClean="0"/>
              <a:t>  def main(args: Array[String]): Unit = {</a:t>
            </a:r>
          </a:p>
          <a:p>
            <a:r>
              <a:rPr lang="en-US" altLang="ko-KR" smtClean="0"/>
              <a:t>    require(args.length==3, "Usage: WordCount &lt;Master&gt; &lt;Input&gt; &lt;Output&gt;")</a:t>
            </a:r>
          </a:p>
          <a:p>
            <a:r>
              <a:rPr lang="en-US" altLang="ko-KR" smtClean="0"/>
              <a:t>    val sc = getSparkContext("WordCount", args(0))</a:t>
            </a:r>
          </a:p>
          <a:p>
            <a:r>
              <a:rPr lang="en-US" altLang="ko-KR" smtClean="0"/>
              <a:t>    val inputRDD = getInputRDD(sc, args(1))</a:t>
            </a:r>
          </a:p>
          <a:p>
            <a:r>
              <a:rPr lang="en-US" altLang="ko-KR" smtClean="0"/>
              <a:t>    val resultRDD = process(inputRDD)</a:t>
            </a:r>
          </a:p>
          <a:p>
            <a:r>
              <a:rPr lang="en-US" altLang="ko-KR" smtClean="0"/>
              <a:t>    hadleResult(resultRDD, args(2))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def getSparkContext(appName: String, master: String) = {</a:t>
            </a:r>
          </a:p>
          <a:p>
            <a:r>
              <a:rPr lang="en-US" altLang="ko-KR" smtClean="0"/>
              <a:t>  val conf = new SparkConf().setAppName(appName).setMaster(master)</a:t>
            </a:r>
          </a:p>
          <a:p>
            <a:r>
              <a:rPr lang="en-US" altLang="ko-KR" smtClean="0"/>
              <a:t>  new SparkContext(conf)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def getInputRDD(sc: SparkContext, input: String) = {</a:t>
            </a:r>
          </a:p>
          <a:p>
            <a:r>
              <a:rPr lang="en-US" altLang="ko-KR" smtClean="0"/>
              <a:t>  sc.textFile(input)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def process(inputRDD: RDD[String]) = {</a:t>
            </a:r>
          </a:p>
          <a:p>
            <a:r>
              <a:rPr lang="en-US" altLang="ko-KR" smtClean="0"/>
              <a:t>   val words = inputRDD.flatMap(str =&gt; str.split(" "))</a:t>
            </a:r>
          </a:p>
          <a:p>
            <a:r>
              <a:rPr lang="en-US" altLang="ko-KR" smtClean="0"/>
              <a:t>   val wcPair = words.map((_, 1))</a:t>
            </a:r>
          </a:p>
          <a:p>
            <a:r>
              <a:rPr lang="en-US" altLang="ko-KR" smtClean="0"/>
              <a:t>   wcPair.reduceByKey(_ +_)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def handleResult(resultRDD: RDD[(String, Int)], output: String) {</a:t>
            </a:r>
          </a:p>
          <a:p>
            <a:r>
              <a:rPr lang="en-US" altLang="ko-KR" smtClean="0"/>
              <a:t>   resultRDD.saveTextFile(output);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 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package lab.spark.scala;</a:t>
            </a:r>
          </a:p>
          <a:p>
            <a:r>
              <a:rPr lang="en-US" altLang="ko-KR" smtClean="0"/>
              <a:t> </a:t>
            </a:r>
          </a:p>
          <a:p>
            <a:r>
              <a:rPr lang="en-US" altLang="ko-KR" smtClean="0"/>
              <a:t>import org.apache.spark.{SparkContext, SparkConf }</a:t>
            </a:r>
          </a:p>
          <a:p>
            <a:r>
              <a:rPr lang="en-US" altLang="ko-KR" smtClean="0"/>
              <a:t>import java.util.Arrays</a:t>
            </a:r>
          </a:p>
          <a:p>
            <a:r>
              <a:rPr lang="en-US" altLang="ko-KR" smtClean="0"/>
              <a:t>import org.scalatest.FlatSpec</a:t>
            </a:r>
          </a:p>
          <a:p>
            <a:r>
              <a:rPr lang="en-US" altLang="ko-KR" smtClean="0"/>
              <a:t>import scala.collection.mutable.ListBuffer</a:t>
            </a:r>
          </a:p>
          <a:p>
            <a:r>
              <a:rPr lang="en-US" altLang="ko-KR" smtClean="0"/>
              <a:t>import org.junit.Test</a:t>
            </a:r>
          </a:p>
          <a:p>
            <a:endParaRPr lang="en-US" altLang="ko-KR" smtClean="0"/>
          </a:p>
          <a:p>
            <a:r>
              <a:rPr lang="en-US" altLang="ko-KR" smtClean="0"/>
              <a:t>class WordCountSpec{</a:t>
            </a:r>
          </a:p>
          <a:p>
            <a:r>
              <a:rPr lang="en-US" altLang="ko-KR" smtClean="0"/>
              <a:t>  </a:t>
            </a:r>
          </a:p>
          <a:p>
            <a:r>
              <a:rPr lang="en-US" altLang="ko-KR" smtClean="0"/>
              <a:t>  @Test</a:t>
            </a:r>
          </a:p>
          <a:p>
            <a:r>
              <a:rPr lang="en-US" altLang="ko-KR" smtClean="0"/>
              <a:t>  def test(){</a:t>
            </a:r>
          </a:p>
          <a:p>
            <a:r>
              <a:rPr lang="en-US" altLang="ko-KR" smtClean="0"/>
              <a:t>     val conf = new SparkConf()</a:t>
            </a:r>
          </a:p>
          <a:p>
            <a:r>
              <a:rPr lang="en-US" altLang="ko-KR" smtClean="0"/>
              <a:t>     conf.setMaster("local[*]").setAppName("WordCountEst")</a:t>
            </a:r>
          </a:p>
          <a:p>
            <a:r>
              <a:rPr lang="en-US" altLang="ko-KR" smtClean="0"/>
              <a:t>     conf.set("spark.local.ip", "127.0.0.1")</a:t>
            </a:r>
          </a:p>
          <a:p>
            <a:r>
              <a:rPr lang="en-US" altLang="ko-KR" smtClean="0"/>
              <a:t>     conf.set("spark.driver.host", "127.0.0.1")</a:t>
            </a:r>
          </a:p>
          <a:p>
            <a:endParaRPr lang="en-US" altLang="ko-KR" smtClean="0"/>
          </a:p>
          <a:p>
            <a:r>
              <a:rPr lang="en-US" altLang="ko-KR" smtClean="0"/>
              <a:t>     val sc = new SparkContext(conf)</a:t>
            </a:r>
          </a:p>
          <a:p>
            <a:r>
              <a:rPr lang="en-US" altLang="ko-KR" smtClean="0"/>
              <a:t>     val input = new ListBuffer[String]</a:t>
            </a:r>
          </a:p>
          <a:p>
            <a:r>
              <a:rPr lang="en-US" altLang="ko-KR" smtClean="0"/>
              <a:t>     input += "Apache Spark is a fast and general engine for large-scala data processing"</a:t>
            </a:r>
          </a:p>
          <a:p>
            <a:r>
              <a:rPr lang="en-US" altLang="ko-KR" smtClean="0"/>
              <a:t>     input += "Spark runs on both Windows and UNIX-like systems"</a:t>
            </a:r>
          </a:p>
          <a:p>
            <a:r>
              <a:rPr lang="en-US" altLang="ko-KR" smtClean="0"/>
              <a:t>input.toList</a:t>
            </a:r>
          </a:p>
          <a:p>
            <a:endParaRPr lang="en-US" altLang="ko-KR" smtClean="0"/>
          </a:p>
          <a:p>
            <a:r>
              <a:rPr lang="en-US" altLang="ko-KR" smtClean="0"/>
              <a:t>     val inputRDD = sc.parallelize(input)</a:t>
            </a:r>
          </a:p>
          <a:p>
            <a:r>
              <a:rPr lang="en-US" altLang="ko-KR" smtClean="0"/>
              <a:t>     val resultRDD = WordCount.process(inputRDD)</a:t>
            </a:r>
          </a:p>
          <a:p>
            <a:r>
              <a:rPr lang="en-US" altLang="ko-KR" smtClean="0"/>
              <a:t>     val resultMap = resultRDD.collectAsMap</a:t>
            </a:r>
          </a:p>
          <a:p>
            <a:endParaRPr lang="en-US" altLang="ko-KR" smtClean="0"/>
          </a:p>
          <a:p>
            <a:r>
              <a:rPr lang="en-US" altLang="ko-KR" smtClean="0"/>
              <a:t>     assert(resultMap("Spark") == 2) </a:t>
            </a:r>
          </a:p>
          <a:p>
            <a:r>
              <a:rPr lang="en-US" altLang="ko-KR" smtClean="0"/>
              <a:t>     assert(resultMap("and") == 2 )</a:t>
            </a:r>
          </a:p>
          <a:p>
            <a:r>
              <a:rPr lang="en-US" altLang="ko-KR" smtClean="0"/>
              <a:t>     assert(resultMap("runs") == 1 )</a:t>
            </a:r>
          </a:p>
          <a:p>
            <a:r>
              <a:rPr lang="en-US" altLang="ko-KR" smtClean="0"/>
              <a:t>     </a:t>
            </a:r>
          </a:p>
          <a:p>
            <a:r>
              <a:rPr lang="en-US" altLang="ko-KR" smtClean="0"/>
              <a:t>     println(resultMap)</a:t>
            </a:r>
          </a:p>
          <a:p>
            <a:r>
              <a:rPr lang="en-US" altLang="ko-KR" smtClean="0"/>
              <a:t> </a:t>
            </a:r>
          </a:p>
          <a:p>
            <a:r>
              <a:rPr lang="en-US" altLang="ko-KR" smtClean="0"/>
              <a:t>     sc.stop</a:t>
            </a:r>
          </a:p>
          <a:p>
            <a:r>
              <a:rPr lang="en-US" altLang="ko-KR" smtClean="0"/>
              <a:t>  }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분석을 위한 </a:t>
            </a:r>
            <a:r>
              <a:rPr lang="ko-KR" altLang="en-US" dirty="0" err="1" smtClean="0"/>
              <a:t>스파크</a:t>
            </a:r>
            <a:r>
              <a:rPr lang="en-US" altLang="ko-KR" dirty="0" smtClean="0"/>
              <a:t>2 </a:t>
            </a:r>
            <a:r>
              <a:rPr lang="ko-KR" altLang="en-US" dirty="0" smtClean="0"/>
              <a:t>프로그래밍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위키북스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https://wikidocs.net/26630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491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1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985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160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895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552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976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6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246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493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RecordAccumulator</a:t>
            </a:r>
            <a:r>
              <a:rPr lang="en-US" altLang="ko-KR" dirty="0" smtClean="0"/>
              <a:t> extends AccumulatorV2[Record, Long] {  private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_record = Record(0)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isZero</a:t>
            </a:r>
            <a:r>
              <a:rPr lang="en-US" altLang="ko-KR" dirty="0" smtClean="0"/>
              <a:t>: Boolean = _</a:t>
            </a:r>
            <a:r>
              <a:rPr lang="en-US" altLang="ko-KR" dirty="0" err="1" smtClean="0"/>
              <a:t>record.amount</a:t>
            </a:r>
            <a:r>
              <a:rPr lang="en-US" altLang="ko-KR" dirty="0" smtClean="0"/>
              <a:t> == 0 &amp;&amp; _</a:t>
            </a:r>
            <a:r>
              <a:rPr lang="en-US" altLang="ko-KR" dirty="0" err="1" smtClean="0"/>
              <a:t>record.number</a:t>
            </a:r>
            <a:r>
              <a:rPr lang="en-US" altLang="ko-KR" dirty="0" smtClean="0"/>
              <a:t> == 1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copy(): AccumulatorV2[Record, Long] = {  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newAcc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RecordAccumulator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newAcc</a:t>
            </a:r>
            <a:r>
              <a:rPr lang="en-US" altLang="ko-KR" dirty="0" smtClean="0"/>
              <a:t>._record = Record(_</a:t>
            </a:r>
            <a:r>
              <a:rPr lang="en-US" altLang="ko-KR" dirty="0" err="1" smtClean="0"/>
              <a:t>record.amount</a:t>
            </a:r>
            <a:r>
              <a:rPr lang="en-US" altLang="ko-KR" dirty="0" smtClean="0"/>
              <a:t>, _</a:t>
            </a:r>
            <a:r>
              <a:rPr lang="en-US" altLang="ko-KR" dirty="0" err="1" smtClean="0"/>
              <a:t>record.number</a:t>
            </a:r>
            <a:r>
              <a:rPr lang="en-US" altLang="ko-KR" dirty="0" smtClean="0"/>
              <a:t>)    </a:t>
            </a:r>
            <a:r>
              <a:rPr lang="en-US" altLang="ko-KR" dirty="0" err="1" smtClean="0"/>
              <a:t>newAcc</a:t>
            </a:r>
            <a:r>
              <a:rPr lang="en-US" altLang="ko-KR" dirty="0" smtClean="0"/>
              <a:t>  }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reset(): Unit = {    _</a:t>
            </a:r>
            <a:r>
              <a:rPr lang="en-US" altLang="ko-KR" dirty="0" err="1" smtClean="0"/>
              <a:t>record.amount</a:t>
            </a:r>
            <a:r>
              <a:rPr lang="en-US" altLang="ko-KR" dirty="0" smtClean="0"/>
              <a:t> = 0L    _</a:t>
            </a:r>
            <a:r>
              <a:rPr lang="en-US" altLang="ko-KR" dirty="0" err="1" smtClean="0"/>
              <a:t>record.number</a:t>
            </a:r>
            <a:r>
              <a:rPr lang="en-US" altLang="ko-KR" dirty="0" smtClean="0"/>
              <a:t> = 1L  }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add(other: Record): Unit = {    _</a:t>
            </a:r>
            <a:r>
              <a:rPr lang="en-US" altLang="ko-KR" dirty="0" err="1" smtClean="0"/>
              <a:t>record.add</a:t>
            </a:r>
            <a:r>
              <a:rPr lang="en-US" altLang="ko-KR" dirty="0" smtClean="0"/>
              <a:t>(other)  }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merge(other: AccumulatorV2[Record, Long]): Unit = other match {    case o: </a:t>
            </a:r>
            <a:r>
              <a:rPr lang="en-US" altLang="ko-KR" dirty="0" err="1" smtClean="0"/>
              <a:t>RecordAccumulator</a:t>
            </a:r>
            <a:r>
              <a:rPr lang="en-US" altLang="ko-KR" dirty="0" smtClean="0"/>
              <a:t> =&gt; _</a:t>
            </a:r>
            <a:r>
              <a:rPr lang="en-US" altLang="ko-KR" dirty="0" err="1" smtClean="0"/>
              <a:t>record.add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o._record</a:t>
            </a:r>
            <a:r>
              <a:rPr lang="en-US" altLang="ko-KR" dirty="0" smtClean="0"/>
              <a:t>);    case _                    =&gt; throw new </a:t>
            </a:r>
            <a:r>
              <a:rPr lang="en-US" altLang="ko-KR" dirty="0" err="1" smtClean="0"/>
              <a:t>RuntimeException</a:t>
            </a:r>
            <a:r>
              <a:rPr lang="en-US" altLang="ko-KR" dirty="0" smtClean="0"/>
              <a:t>  }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value: Long = {    _</a:t>
            </a:r>
            <a:r>
              <a:rPr lang="en-US" altLang="ko-KR" dirty="0" err="1" smtClean="0"/>
              <a:t>record.amount</a:t>
            </a:r>
            <a:r>
              <a:rPr lang="en-US" altLang="ko-KR" dirty="0" smtClean="0"/>
              <a:t>  }}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source = "file:///usr/local/spark/README.md"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spark.read.text</a:t>
            </a:r>
            <a:r>
              <a:rPr lang="en-US" altLang="ko-KR" dirty="0" smtClean="0"/>
              <a:t>(source)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org.apache.spark.sql.functions</a:t>
            </a:r>
            <a:r>
              <a:rPr lang="en-US" altLang="ko-KR" dirty="0" smtClean="0"/>
              <a:t>._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wordDF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df.select</a:t>
            </a:r>
            <a:r>
              <a:rPr lang="en-US" altLang="ko-KR" dirty="0" smtClean="0"/>
              <a:t>(explode(split(col("value"), " ")).as("word"))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result = </a:t>
            </a:r>
            <a:r>
              <a:rPr lang="en-US" altLang="ko-KR" dirty="0" err="1" smtClean="0"/>
              <a:t>wordDF.groupBy</a:t>
            </a:r>
            <a:r>
              <a:rPr lang="en-US" altLang="ko-KR" dirty="0" smtClean="0"/>
              <a:t>("word").count </a:t>
            </a:r>
          </a:p>
          <a:p>
            <a:r>
              <a:rPr lang="en-US" altLang="ko-KR" dirty="0" err="1" smtClean="0"/>
              <a:t>result.show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source = "file:///usr/local/spark/README.md"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spark.read.text</a:t>
            </a:r>
            <a:r>
              <a:rPr lang="en-US" altLang="ko-KR" dirty="0" smtClean="0"/>
              <a:t>(source)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spark.implicits</a:t>
            </a:r>
            <a:r>
              <a:rPr lang="en-US" altLang="ko-KR" dirty="0" smtClean="0"/>
              <a:t>._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ds = df.as[(String)]   //</a:t>
            </a:r>
            <a:r>
              <a:rPr lang="ko-KR" altLang="en-US" dirty="0" smtClean="0"/>
              <a:t>데이터프레임을 </a:t>
            </a:r>
            <a:r>
              <a:rPr lang="ko-KR" altLang="en-US" dirty="0" err="1" smtClean="0"/>
              <a:t>데이터셋으로</a:t>
            </a:r>
            <a:r>
              <a:rPr lang="ko-KR" altLang="en-US" dirty="0" smtClean="0"/>
              <a:t> 변환</a:t>
            </a:r>
            <a:br>
              <a:rPr lang="ko-KR" altLang="en-US" dirty="0" smtClean="0"/>
            </a:br>
            <a:endParaRPr lang="ko-KR" altLang="en-US" dirty="0" smtClean="0"/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wordDF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ds.flatMap</a:t>
            </a:r>
            <a:r>
              <a:rPr lang="en-US" altLang="ko-KR" dirty="0" smtClean="0"/>
              <a:t>(_.split(" "))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result = </a:t>
            </a:r>
            <a:r>
              <a:rPr lang="en-US" altLang="ko-KR" dirty="0" err="1" smtClean="0"/>
              <a:t>wordDF.groupByKey</a:t>
            </a:r>
            <a:r>
              <a:rPr lang="en-US" altLang="ko-KR" dirty="0" smtClean="0"/>
              <a:t>(v =&gt; v).count</a:t>
            </a:r>
          </a:p>
          <a:p>
            <a:r>
              <a:rPr lang="en-US" altLang="ko-KR" dirty="0" err="1" smtClean="0"/>
              <a:t>result.show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spark.implicits</a:t>
            </a:r>
            <a:r>
              <a:rPr lang="en-US" altLang="ko-KR" dirty="0" smtClean="0"/>
              <a:t>._</a:t>
            </a:r>
          </a:p>
          <a:p>
            <a:r>
              <a:rPr lang="en-US" altLang="ko-KR" dirty="0" smtClean="0"/>
              <a:t>case class Person(name: String, age: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job: String) 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row1 = Person("</a:t>
            </a:r>
            <a:r>
              <a:rPr lang="en-US" altLang="ko-KR" dirty="0" err="1" smtClean="0"/>
              <a:t>hayoon</a:t>
            </a:r>
            <a:r>
              <a:rPr lang="en-US" altLang="ko-KR" dirty="0" smtClean="0"/>
              <a:t>", 7, "student")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row2 = Person("</a:t>
            </a:r>
            <a:r>
              <a:rPr lang="en-US" altLang="ko-KR" dirty="0" err="1" smtClean="0"/>
              <a:t>sunwoo</a:t>
            </a:r>
            <a:r>
              <a:rPr lang="en-US" altLang="ko-KR" dirty="0" smtClean="0"/>
              <a:t>", 13, "student")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row3 = Person("</a:t>
            </a:r>
            <a:r>
              <a:rPr lang="en-US" altLang="ko-KR" dirty="0" err="1" smtClean="0"/>
              <a:t>hajoo</a:t>
            </a:r>
            <a:r>
              <a:rPr lang="en-US" altLang="ko-KR" dirty="0" smtClean="0"/>
              <a:t>", 5, "kindergartener")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row4 = Person("</a:t>
            </a:r>
            <a:r>
              <a:rPr lang="en-US" altLang="ko-KR" dirty="0" err="1" smtClean="0"/>
              <a:t>jinwoo</a:t>
            </a:r>
            <a:r>
              <a:rPr lang="en-US" altLang="ko-KR" dirty="0" smtClean="0"/>
              <a:t>", 13, "student")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data = List(row1, row2, row3, row4)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sampleDf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spark.createDataFrame</a:t>
            </a:r>
            <a:r>
              <a:rPr lang="en-US" altLang="ko-KR" dirty="0" smtClean="0"/>
              <a:t>(data)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d1 = ("store2", "note", 20, 2000)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d2 = ("store2", "bag", 10, 5000)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d3 = ("store1", "note", 15, 1000)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d4 = ("store1", "pen", 20, 5000)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sampleDF2 =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(d1, d2, d3, d4).</a:t>
            </a:r>
            <a:r>
              <a:rPr lang="en-US" altLang="ko-KR" dirty="0" err="1" smtClean="0"/>
              <a:t>toDF</a:t>
            </a:r>
            <a:r>
              <a:rPr lang="en-US" altLang="ko-KR" dirty="0" smtClean="0"/>
              <a:t>("store", "product", "amount", "price")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case class Word(word: String, count: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(Word("w1", 1), Word("w2", 1)).</a:t>
            </a:r>
            <a:r>
              <a:rPr lang="en-US" altLang="ko-KR" dirty="0" err="1" smtClean="0"/>
              <a:t>toDF</a:t>
            </a:r>
            <a:r>
              <a:rPr lang="en-US" altLang="ko-KR" dirty="0" smtClean="0"/>
              <a:t>    </a:t>
            </a: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rdf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(Word("w1", 2), Word("w3", 1)).</a:t>
            </a:r>
            <a:r>
              <a:rPr lang="en-US" altLang="ko-KR" smtClean="0"/>
              <a:t>toDF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빅데이터 분석을 위한 스파크</a:t>
            </a:r>
            <a:r>
              <a:rPr lang="en-US" altLang="ko-KR" smtClean="0"/>
              <a:t>2 </a:t>
            </a:r>
            <a:r>
              <a:rPr lang="ko-KR" altLang="en-US" smtClean="0"/>
              <a:t>프로그래밍 </a:t>
            </a:r>
            <a:r>
              <a:rPr lang="en-US" altLang="ko-KR" smtClean="0"/>
              <a:t>- </a:t>
            </a:r>
            <a:r>
              <a:rPr lang="ko-KR" altLang="en-US" smtClean="0"/>
              <a:t>위키북스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994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7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5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5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8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0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5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0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9C69-4059-4BB9-A438-CC71FBC3E538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cala-ide.org/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&#49436;&#48260;ip:4040/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02323"/>
            <a:ext cx="33242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90246" y="5977989"/>
            <a:ext cx="973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인메모리</a:t>
            </a:r>
            <a:r>
              <a:rPr lang="ko-KR" altLang="en-US" b="1" dirty="0"/>
              <a:t> 기반의 대용량 데이터 고속 처리 엔진으로 범용 분산 클러스터 컴퓨팅 프레임워크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84" y="2032453"/>
            <a:ext cx="6890606" cy="360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분산 데이터 모델</a:t>
            </a:r>
            <a:r>
              <a:rPr lang="en-US" altLang="ko-KR" smtClean="0"/>
              <a:t>, </a:t>
            </a:r>
            <a:r>
              <a:rPr lang="ko-KR" altLang="en-US" smtClean="0"/>
              <a:t>분산 데이터 요소의 집합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다수의 서버에 걸쳐 분산 방식으로 저장된 데이터 요소들의 집합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병렬처리가 가능하고 장애가 발생할 경우에도 스스로 복구될 수 있는 내성</a:t>
            </a:r>
            <a:r>
              <a:rPr lang="en-US" altLang="ko-KR" smtClean="0"/>
              <a:t>(tolerance)</a:t>
            </a:r>
            <a:r>
              <a:rPr lang="ko-KR" altLang="en-US" smtClean="0"/>
              <a:t>를 가지고 있다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내부에는 단위 데이터를 포함하고 있고 저장할 때는 여러 서버에 나누어 저장되며</a:t>
            </a:r>
            <a:r>
              <a:rPr lang="en-US" altLang="ko-KR" smtClean="0"/>
              <a:t>, </a:t>
            </a:r>
            <a:r>
              <a:rPr lang="ko-KR" altLang="en-US" smtClean="0"/>
              <a:t>처리할 때는 각 서버에 저장된 데이터를 동시에 병렬로 처리할 수 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데이터를 여러 서버에 나누어 저장하고</a:t>
            </a:r>
            <a:r>
              <a:rPr lang="en-US" altLang="ko-KR" smtClean="0"/>
              <a:t>, </a:t>
            </a:r>
            <a:r>
              <a:rPr lang="ko-KR" altLang="en-US" smtClean="0"/>
              <a:t>처리하는 과정에서 일부 서버 혹은 데이터에 분제가 발생하더라도 스스로 에러를 복구할 수 있는 능력을 가지고 있는 데이터 모델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하나의 </a:t>
            </a:r>
            <a:r>
              <a:rPr lang="en-US" altLang="ko-KR" smtClean="0"/>
              <a:t>RDD</a:t>
            </a:r>
            <a:r>
              <a:rPr lang="ko-KR" altLang="en-US" smtClean="0"/>
              <a:t>에 속한 요소들은 파티션이라고 하는 더 작은 단위로 나눠질 수 있는데</a:t>
            </a:r>
            <a:r>
              <a:rPr lang="en-US" altLang="ko-KR" smtClean="0"/>
              <a:t>, </a:t>
            </a:r>
            <a:r>
              <a:rPr lang="ko-KR" altLang="en-US" smtClean="0"/>
              <a:t>스파크는 작업을 수행할 때 파티션 단위로 나눠서 병렬로 처리를 수행합니다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파티션은 작업이 진행되는 과정에서 재구성되거나 네트워크를 통해 다른 서버로 이동하는 셔플링이 발생할 수 있습니다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스파크에서는 셔플링이 발생할 수 있는 주요 연산마다 파티션의 개수를 직접 지정할 수 있는 옵션을 제공합니다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작업 도중 일부 파티션에 장애가 발생해서 데이터가 유실될 경우</a:t>
            </a:r>
            <a:r>
              <a:rPr lang="en-US" altLang="ko-KR" smtClean="0"/>
              <a:t>, </a:t>
            </a:r>
            <a:r>
              <a:rPr lang="ko-KR" altLang="en-US" smtClean="0"/>
              <a:t>스파크는 손상된 </a:t>
            </a:r>
            <a:r>
              <a:rPr lang="en-US" altLang="ko-KR" smtClean="0"/>
              <a:t>RDD</a:t>
            </a:r>
            <a:r>
              <a:rPr lang="ko-KR" altLang="en-US" smtClean="0"/>
              <a:t>를 원래 상태로 다시 복원하기 위해 </a:t>
            </a:r>
            <a:r>
              <a:rPr lang="en-US" altLang="ko-KR" smtClean="0"/>
              <a:t>RDD</a:t>
            </a:r>
            <a:r>
              <a:rPr lang="ko-KR" altLang="en-US" smtClean="0"/>
              <a:t>의 생성 과정을 기록해 뒀다가 다시 복구해 주는 기능을 가지고 있습니다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RDD</a:t>
            </a:r>
            <a:r>
              <a:rPr lang="ko-KR" altLang="en-US" smtClean="0"/>
              <a:t>에 포함된 데이터를 저장해 두는 것이 아니고 </a:t>
            </a:r>
            <a:r>
              <a:rPr lang="en-US" altLang="ko-KR" smtClean="0"/>
              <a:t>RDD</a:t>
            </a:r>
            <a:r>
              <a:rPr lang="ko-KR" altLang="en-US" smtClean="0"/>
              <a:t>를 생성하는 데 사용했던 작업 내용을 기억하므로 문제가 발생한 </a:t>
            </a:r>
            <a:r>
              <a:rPr lang="en-US" altLang="ko-KR" smtClean="0"/>
              <a:t>RDD</a:t>
            </a:r>
            <a:r>
              <a:rPr lang="ko-KR" altLang="en-US" smtClean="0"/>
              <a:t>를 생성했던 작업만 다시 수행해서 복구를 수행합니다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그러므로 복구를 수행하기 위해서는 한번 생성된 </a:t>
            </a:r>
            <a:r>
              <a:rPr lang="en-US" altLang="ko-KR" smtClean="0"/>
              <a:t>RDD</a:t>
            </a:r>
            <a:r>
              <a:rPr lang="ko-KR" altLang="en-US" smtClean="0"/>
              <a:t>가 바뀌지 않아야 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RDD(Resilient Distributed Dataset)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92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DataFrameReader</a:t>
            </a:r>
            <a:r>
              <a:rPr lang="ko-KR" altLang="en-US" dirty="0" smtClean="0"/>
              <a:t>의 주요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f</a:t>
            </a:r>
            <a:r>
              <a:rPr lang="en-US" altLang="ko-KR" dirty="0" smtClean="0"/>
              <a:t>ormat() : </a:t>
            </a:r>
            <a:r>
              <a:rPr lang="ko-KR" altLang="en-US" dirty="0" err="1" smtClean="0"/>
              <a:t>읽어들이고자</a:t>
            </a:r>
            <a:r>
              <a:rPr lang="ko-KR" altLang="en-US" dirty="0" smtClean="0"/>
              <a:t> 하는 데이터소스의 유형을 문자열로 지정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option/options() : </a:t>
            </a:r>
            <a:r>
              <a:rPr lang="ko-KR" altLang="en-US" dirty="0" smtClean="0"/>
              <a:t>데이터소스에 사용할 설정 정보를 지정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load() : </a:t>
            </a:r>
            <a:r>
              <a:rPr lang="ko-KR" altLang="en-US" dirty="0" smtClean="0"/>
              <a:t>데이터소스로부터 실제 데이터를 읽어서 데이터프레임을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jdbc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유형의 데이터소스를 위한 간편 </a:t>
            </a:r>
            <a:r>
              <a:rPr lang="ko-KR" altLang="en-US" dirty="0" err="1" smtClean="0"/>
              <a:t>메서드로서</a:t>
            </a:r>
            <a:r>
              <a:rPr lang="ko-KR" altLang="en-US" dirty="0" smtClean="0"/>
              <a:t> 데이터베이스 연결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정보를 매개변수로 지정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json</a:t>
            </a:r>
            <a:r>
              <a:rPr lang="en-US" altLang="ko-KR" dirty="0" smtClean="0"/>
              <a:t>() : JSON </a:t>
            </a:r>
            <a:r>
              <a:rPr lang="ko-KR" altLang="en-US" dirty="0" smtClean="0"/>
              <a:t>형식을 따르는 문자열로 구성된 파일이나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로부터 데이터프레임을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orc</a:t>
            </a:r>
            <a:r>
              <a:rPr lang="en-US" altLang="ko-KR" dirty="0" smtClean="0"/>
              <a:t>() : ORC </a:t>
            </a:r>
            <a:r>
              <a:rPr lang="ko-KR" altLang="en-US" dirty="0" smtClean="0"/>
              <a:t>형식으로 작성된 데이터를 다룰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parquet() : </a:t>
            </a:r>
            <a:r>
              <a:rPr lang="ko-KR" altLang="en-US" dirty="0" err="1" smtClean="0"/>
              <a:t>파케이</a:t>
            </a:r>
            <a:r>
              <a:rPr lang="ko-KR" altLang="en-US" dirty="0" smtClean="0"/>
              <a:t> 형식으로 작성된 파일을 읽어서 데이터프레임을 생성합니다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schema() :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은 데이터에 대한 스키마를 개발자가 직접 지정할 수 있는 방법을 제공합니다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table() : </a:t>
            </a:r>
            <a:r>
              <a:rPr lang="ko-KR" altLang="en-US" dirty="0" err="1" smtClean="0"/>
              <a:t>하이브</a:t>
            </a:r>
            <a:r>
              <a:rPr lang="ko-KR" altLang="en-US" dirty="0" smtClean="0"/>
              <a:t> 테이블과 연동할 수 있는 방법을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text() : </a:t>
            </a:r>
            <a:r>
              <a:rPr lang="ko-KR" altLang="en-US" dirty="0" smtClean="0"/>
              <a:t>일반 텍스트 형식으로 작성된 파일을 읽어 데이터프레임을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csv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2.0</a:t>
            </a:r>
            <a:r>
              <a:rPr lang="ko-KR" altLang="en-US" dirty="0" smtClean="0"/>
              <a:t>부터</a:t>
            </a:r>
            <a:r>
              <a:rPr lang="en-US" altLang="ko-KR" dirty="0"/>
              <a:t> </a:t>
            </a:r>
            <a:r>
              <a:rPr lang="ko-KR" altLang="en-US" dirty="0" smtClean="0"/>
              <a:t>제공되는 기능</a:t>
            </a:r>
            <a:r>
              <a:rPr lang="en-US" altLang="ko-KR" dirty="0" smtClean="0"/>
              <a:t>. CSV </a:t>
            </a:r>
            <a:r>
              <a:rPr lang="ko-KR" altLang="en-US" dirty="0" smtClean="0"/>
              <a:t>파일을 읽어 데이터 프레임을 생성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구분자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헤더 유무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포맷</a:t>
            </a:r>
            <a:r>
              <a:rPr lang="en-US" altLang="ko-KR" dirty="0" smtClean="0"/>
              <a:t>, null </a:t>
            </a:r>
            <a:r>
              <a:rPr lang="ko-KR" altLang="en-US" dirty="0" smtClean="0"/>
              <a:t>값 처리 등 다양한 옵션을 설정할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726538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스키마 지정 방법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리플렉션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활용해 데이터의 스키마 정보를 자동으로 추론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스키마 정의를 위한 별도의 추가 코드가 필요 없기 때문에 간결한 코드를 작성할 수 있다는 장점이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개발자가 직접 스키마 정보를 코드로 작성해서 지정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스키마 추론을 위한 부가적인 연산을 줄이고 스키마 정보를 원하는 대로 </a:t>
            </a:r>
            <a:r>
              <a:rPr lang="ko-KR" altLang="en-US" dirty="0" err="1" smtClean="0"/>
              <a:t>커스터마이징해서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데이터프레임 내부의 데이터는 동일한 수의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정보를 포함하고 있는 </a:t>
            </a:r>
            <a:r>
              <a:rPr lang="ko-KR" altLang="en-US" dirty="0" err="1" smtClean="0"/>
              <a:t>로우의</a:t>
            </a:r>
            <a:r>
              <a:rPr lang="ko-KR" altLang="en-US" dirty="0" smtClean="0"/>
              <a:t> 집합이 됩니다</a:t>
            </a:r>
            <a:r>
              <a:rPr lang="en-US" altLang="ko-KR" dirty="0" smtClean="0"/>
              <a:t>. RDD</a:t>
            </a:r>
            <a:r>
              <a:rPr lang="ko-KR" altLang="en-US" dirty="0" smtClean="0"/>
              <a:t>를 비롯해 </a:t>
            </a:r>
            <a:r>
              <a:rPr lang="ko-KR" altLang="en-US" dirty="0" err="1" smtClean="0"/>
              <a:t>로우와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형태로 만들 수 있는 컬렉션 객체만 있다면 이를 이용해 새로운 데이터프레임을 생성할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데이터프레임의 </a:t>
            </a:r>
            <a:r>
              <a:rPr lang="en-US" altLang="ko-KR" dirty="0" smtClean="0"/>
              <a:t>show()</a:t>
            </a:r>
            <a:r>
              <a:rPr lang="ko-KR" altLang="en-US" dirty="0" smtClean="0"/>
              <a:t>는 데이터프레임의 내용을 출력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15542" y="3484767"/>
            <a:ext cx="9553882" cy="1916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//</a:t>
            </a:r>
            <a:r>
              <a:rPr lang="ko-KR" altLang="en-US" sz="1600" dirty="0" smtClean="0">
                <a:solidFill>
                  <a:schemeClr val="tx1"/>
                </a:solidFill>
              </a:rPr>
              <a:t>일반 리스트를 이용해 데이터 </a:t>
            </a:r>
            <a:r>
              <a:rPr lang="ko-KR" altLang="en-US" sz="1600" smtClean="0">
                <a:solidFill>
                  <a:schemeClr val="tx1"/>
                </a:solidFill>
              </a:rPr>
              <a:t>프레임 생성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case class Person(name: String, age: Int, job: String)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val </a:t>
            </a:r>
            <a:r>
              <a:rPr lang="en-US" altLang="ko-KR" sz="1600" dirty="0">
                <a:solidFill>
                  <a:schemeClr val="tx1"/>
                </a:solidFill>
              </a:rPr>
              <a:t>row1 = Person("</a:t>
            </a:r>
            <a:r>
              <a:rPr lang="en-US" altLang="ko-KR" sz="1600" dirty="0" err="1">
                <a:solidFill>
                  <a:schemeClr val="tx1"/>
                </a:solidFill>
              </a:rPr>
              <a:t>hayoon</a:t>
            </a:r>
            <a:r>
              <a:rPr lang="en-US" altLang="ko-KR" sz="1600" dirty="0">
                <a:solidFill>
                  <a:schemeClr val="tx1"/>
                </a:solidFill>
              </a:rPr>
              <a:t>", 7, "student") 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row2 = Person("</a:t>
            </a:r>
            <a:r>
              <a:rPr lang="en-US" altLang="ko-KR" sz="1600" dirty="0" err="1">
                <a:solidFill>
                  <a:schemeClr val="tx1"/>
                </a:solidFill>
              </a:rPr>
              <a:t>sunwoo</a:t>
            </a:r>
            <a:r>
              <a:rPr lang="en-US" altLang="ko-KR" sz="1600" dirty="0">
                <a:solidFill>
                  <a:schemeClr val="tx1"/>
                </a:solidFill>
              </a:rPr>
              <a:t>", 13, "student") 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row3 = Person("</a:t>
            </a:r>
            <a:r>
              <a:rPr lang="en-US" altLang="ko-KR" sz="1600" dirty="0" err="1">
                <a:solidFill>
                  <a:schemeClr val="tx1"/>
                </a:solidFill>
              </a:rPr>
              <a:t>hajoo</a:t>
            </a:r>
            <a:r>
              <a:rPr lang="en-US" altLang="ko-KR" sz="1600" dirty="0">
                <a:solidFill>
                  <a:schemeClr val="tx1"/>
                </a:solidFill>
              </a:rPr>
              <a:t>", 5, "kindergartener") 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row4 = Person("</a:t>
            </a:r>
            <a:r>
              <a:rPr lang="en-US" altLang="ko-KR" sz="1600" dirty="0" err="1">
                <a:solidFill>
                  <a:schemeClr val="tx1"/>
                </a:solidFill>
              </a:rPr>
              <a:t>jinwoo</a:t>
            </a:r>
            <a:r>
              <a:rPr lang="en-US" altLang="ko-KR" sz="1600" dirty="0">
                <a:solidFill>
                  <a:schemeClr val="tx1"/>
                </a:solidFill>
              </a:rPr>
              <a:t>", 13, "student") 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data = List(row1, row2, row3, row4) 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sampleDf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spark.createDataFrame</a:t>
            </a:r>
            <a:r>
              <a:rPr lang="en-US" altLang="ko-KR" sz="1600" dirty="0">
                <a:solidFill>
                  <a:schemeClr val="tx1"/>
                </a:solidFill>
              </a:rPr>
              <a:t>(data)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49554" y="5573539"/>
            <a:ext cx="9553882" cy="1043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//RDD</a:t>
            </a:r>
            <a:r>
              <a:rPr lang="ko-KR" altLang="en-US" sz="1600" dirty="0" smtClean="0">
                <a:solidFill>
                  <a:schemeClr val="tx1"/>
                </a:solidFill>
              </a:rPr>
              <a:t>로부터 데이터 프레임 생성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(data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df6 = </a:t>
            </a:r>
            <a:r>
              <a:rPr lang="en-US" altLang="ko-KR" sz="1600" dirty="0" err="1">
                <a:solidFill>
                  <a:schemeClr val="tx1"/>
                </a:solidFill>
              </a:rPr>
              <a:t>spark.createDataFrame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) 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df7 = </a:t>
            </a:r>
            <a:r>
              <a:rPr lang="en-US" altLang="ko-KR" sz="1600" dirty="0" err="1">
                <a:solidFill>
                  <a:schemeClr val="tx1"/>
                </a:solidFill>
              </a:rPr>
              <a:t>rdd.toDF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18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스키마 지정 </a:t>
            </a:r>
            <a:r>
              <a:rPr lang="ko-KR" altLang="en-US" smtClean="0"/>
              <a:t>방법 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9043" y="1406891"/>
            <a:ext cx="9553882" cy="2542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//RDD</a:t>
            </a:r>
            <a:r>
              <a:rPr lang="ko-KR" altLang="en-US" sz="1600" dirty="0" smtClean="0">
                <a:solidFill>
                  <a:schemeClr val="tx1"/>
                </a:solidFill>
              </a:rPr>
              <a:t>로부터 데이터 프레임 생성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val d1 = ("store2", "note", 20, 2000)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val </a:t>
            </a:r>
            <a:r>
              <a:rPr lang="en-US" altLang="ko-KR" sz="1600">
                <a:solidFill>
                  <a:schemeClr val="tx1"/>
                </a:solidFill>
              </a:rPr>
              <a:t>d2 = ("store2", "bag", 10, 5000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val d3 = ("store1", "note", 15, 1000)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val d4 = ("store1", "pen", 20, 5000)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val sampleDF2 = Seq(d1, d2, d3, d4).toDF("store", "product", "amount", "price</a:t>
            </a:r>
            <a:r>
              <a:rPr lang="en-US" altLang="ko-KR" sz="1600" smtClean="0">
                <a:solidFill>
                  <a:schemeClr val="tx1"/>
                </a:solidFill>
              </a:rPr>
              <a:t>")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case class Word(word: String, count: Int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ldf = Seq(Word("w1", 1), Word("w2", 1)).toDF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val </a:t>
            </a:r>
            <a:r>
              <a:rPr lang="en-US" altLang="ko-KR" sz="1600">
                <a:solidFill>
                  <a:schemeClr val="tx1"/>
                </a:solidFill>
              </a:rPr>
              <a:t>rdf = Seq(Word("w1", 2), Word("w3", 1)).toDF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480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스키마 지정 </a:t>
            </a:r>
            <a:r>
              <a:rPr lang="ko-KR" altLang="en-US" smtClean="0"/>
              <a:t>방법 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9043" y="1406892"/>
            <a:ext cx="9553882" cy="4937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</a:t>
            </a:r>
          </a:p>
          <a:p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sparkHomeDir = </a:t>
            </a:r>
            <a:r>
              <a:rPr lang="en-US" altLang="ko-KR" sz="1600" smtClean="0">
                <a:solidFill>
                  <a:schemeClr val="tx1"/>
                </a:solidFill>
              </a:rPr>
              <a:t>"/data/spark/"</a:t>
            </a:r>
            <a:endParaRPr lang="en-US" altLang="ko-KR" sz="160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1. </a:t>
            </a:r>
            <a:r>
              <a:rPr lang="ko-KR" altLang="en-US" sz="1600">
                <a:solidFill>
                  <a:schemeClr val="tx1"/>
                </a:solidFill>
              </a:rPr>
              <a:t>파일로 부터 생성     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df1 = spark.read.json(sparkHomeDir + "/examples/src/main/resources/people.json")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df2 = spark.read.parquet(sparkHomeDir + "/examples/src/main/resources/users.parquet")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df3 = spark.read.text(sparkHomeDir + "/examples/src/main/resources/people.txt")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2. </a:t>
            </a:r>
            <a:r>
              <a:rPr lang="ko-KR" altLang="en-US" sz="1600">
                <a:solidFill>
                  <a:schemeClr val="tx1"/>
                </a:solidFill>
              </a:rPr>
              <a:t>컬렉션으로부터 생성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row1 = Person("hayoon", 7, "student")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row2 = Person("sunwoo", 13, "student")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row3 = Person("hajoo", 5, "kindergartener")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row4 = Person("jinwoo", 13, "student")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data = List(row1, row2, row3, row4)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df4 = spark.createDataFrame(data)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//df4.show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df5 = </a:t>
            </a:r>
            <a:r>
              <a:rPr lang="en-US" altLang="ko-KR" sz="1600" smtClean="0">
                <a:solidFill>
                  <a:schemeClr val="tx1"/>
                </a:solidFill>
              </a:rPr>
              <a:t>data.toDF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403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스키마 지정 </a:t>
            </a:r>
            <a:r>
              <a:rPr lang="ko-KR" altLang="en-US" smtClean="0"/>
              <a:t>방법 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9043" y="1406891"/>
            <a:ext cx="9553882" cy="3938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 </a:t>
            </a:r>
            <a:endParaRPr lang="en-US" altLang="ko-KR" sz="160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3. RDD</a:t>
            </a:r>
            <a:r>
              <a:rPr lang="ko-KR" altLang="en-US" sz="1600">
                <a:solidFill>
                  <a:schemeClr val="tx1"/>
                </a:solidFill>
              </a:rPr>
              <a:t>로부터 생성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   val rdd = sc.parallelize(data)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df6 = spark.createDataFrame(rdd)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df7 = </a:t>
            </a:r>
            <a:r>
              <a:rPr lang="en-US" altLang="ko-KR" sz="1600" smtClean="0">
                <a:solidFill>
                  <a:schemeClr val="tx1"/>
                </a:solidFill>
              </a:rPr>
              <a:t>rdd.toDF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// 4. </a:t>
            </a:r>
            <a:r>
              <a:rPr lang="ko-KR" altLang="en-US" sz="1600">
                <a:solidFill>
                  <a:schemeClr val="tx1"/>
                </a:solidFill>
              </a:rPr>
              <a:t>스키마 지정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sf1 = StructField("name", StringType, nullable = true)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sf2 = StructField("age", IntegerType, nullable = true)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sf3 = StructField("job", StringType, nullable = true)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schema = StructType(List(sf1, sf2, sf3))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rows = sc.parallelize(List(Row("hayoon", 7, "student"), Row("sunwoo", 13, "student"),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Row("hajoo", 5, "kindergartener"), Row("jinwoo", 13, "student")))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df8 = spark.createDataFrame(rows, schema)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616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스키마 지정 방법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데이터프레이의</a:t>
            </a:r>
            <a:r>
              <a:rPr lang="ko-KR" altLang="en-US" dirty="0" smtClean="0"/>
              <a:t> 스키마 정보는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나타내는 </a:t>
            </a:r>
            <a:r>
              <a:rPr lang="en-US" altLang="ko-KR" dirty="0" err="1" smtClean="0"/>
              <a:t>StructField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로우를</a:t>
            </a:r>
            <a:r>
              <a:rPr lang="ko-KR" altLang="en-US" dirty="0" smtClean="0"/>
              <a:t> 나타내는 </a:t>
            </a:r>
            <a:r>
              <a:rPr lang="en-US" altLang="ko-KR" dirty="0" err="1" smtClean="0"/>
              <a:t>StructType</a:t>
            </a:r>
            <a:r>
              <a:rPr lang="ko-KR" altLang="en-US" dirty="0" smtClean="0"/>
              <a:t>으로 정의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StructField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이름과 타입</a:t>
            </a:r>
            <a:r>
              <a:rPr lang="en-US" altLang="ko-KR" dirty="0" smtClean="0"/>
              <a:t>, null </a:t>
            </a:r>
            <a:r>
              <a:rPr lang="ko-KR" altLang="en-US" dirty="0" smtClean="0"/>
              <a:t>하용 여부를 지정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StructType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컬럼으로</a:t>
            </a:r>
            <a:r>
              <a:rPr lang="ko-KR" altLang="en-US" dirty="0" smtClean="0"/>
              <a:t> 사용할 </a:t>
            </a:r>
            <a:r>
              <a:rPr lang="en-US" altLang="ko-KR" dirty="0" err="1" smtClean="0"/>
              <a:t>StructField</a:t>
            </a:r>
            <a:r>
              <a:rPr lang="ko-KR" altLang="en-US" dirty="0" smtClean="0"/>
              <a:t>의 목록을 지정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86588" y="2206951"/>
            <a:ext cx="9553882" cy="2130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//</a:t>
            </a:r>
            <a:r>
              <a:rPr lang="ko-KR" altLang="en-US" sz="1600" dirty="0" smtClean="0">
                <a:solidFill>
                  <a:schemeClr val="tx1"/>
                </a:solidFill>
              </a:rPr>
              <a:t>명시적 타입 지정을 통한  데이터 프레임 생성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sf1 = </a:t>
            </a:r>
            <a:r>
              <a:rPr lang="en-US" altLang="ko-KR" sz="1600" dirty="0" err="1">
                <a:solidFill>
                  <a:schemeClr val="tx1"/>
                </a:solidFill>
              </a:rPr>
              <a:t>StructField</a:t>
            </a:r>
            <a:r>
              <a:rPr lang="en-US" altLang="ko-KR" sz="1600" dirty="0">
                <a:solidFill>
                  <a:schemeClr val="tx1"/>
                </a:solidFill>
              </a:rPr>
              <a:t>("name", </a:t>
            </a:r>
            <a:r>
              <a:rPr lang="en-US" altLang="ko-KR" sz="1600" dirty="0" err="1">
                <a:solidFill>
                  <a:schemeClr val="tx1"/>
                </a:solidFill>
              </a:rPr>
              <a:t>StringType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nullable</a:t>
            </a:r>
            <a:r>
              <a:rPr lang="en-US" altLang="ko-KR" sz="1600" dirty="0">
                <a:solidFill>
                  <a:schemeClr val="tx1"/>
                </a:solidFill>
              </a:rPr>
              <a:t> = true)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sf2 = </a:t>
            </a:r>
            <a:r>
              <a:rPr lang="en-US" altLang="ko-KR" sz="1600" dirty="0" err="1">
                <a:solidFill>
                  <a:schemeClr val="tx1"/>
                </a:solidFill>
              </a:rPr>
              <a:t>StructField</a:t>
            </a:r>
            <a:r>
              <a:rPr lang="en-US" altLang="ko-KR" sz="1600" dirty="0">
                <a:solidFill>
                  <a:schemeClr val="tx1"/>
                </a:solidFill>
              </a:rPr>
              <a:t>("age", </a:t>
            </a:r>
            <a:r>
              <a:rPr lang="en-US" altLang="ko-KR" sz="1600" dirty="0" err="1">
                <a:solidFill>
                  <a:schemeClr val="tx1"/>
                </a:solidFill>
              </a:rPr>
              <a:t>IntegerType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nullable</a:t>
            </a:r>
            <a:r>
              <a:rPr lang="en-US" altLang="ko-KR" sz="1600" dirty="0">
                <a:solidFill>
                  <a:schemeClr val="tx1"/>
                </a:solidFill>
              </a:rPr>
              <a:t> = true)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sf3 = </a:t>
            </a:r>
            <a:r>
              <a:rPr lang="en-US" altLang="ko-KR" sz="1600" dirty="0" err="1">
                <a:solidFill>
                  <a:schemeClr val="tx1"/>
                </a:solidFill>
              </a:rPr>
              <a:t>StructField</a:t>
            </a:r>
            <a:r>
              <a:rPr lang="en-US" altLang="ko-KR" sz="1600" dirty="0">
                <a:solidFill>
                  <a:schemeClr val="tx1"/>
                </a:solidFill>
              </a:rPr>
              <a:t>("job", </a:t>
            </a:r>
            <a:r>
              <a:rPr lang="en-US" altLang="ko-KR" sz="1600" dirty="0" err="1">
                <a:solidFill>
                  <a:schemeClr val="tx1"/>
                </a:solidFill>
              </a:rPr>
              <a:t>StringType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nullable</a:t>
            </a:r>
            <a:r>
              <a:rPr lang="en-US" altLang="ko-KR" sz="1600" dirty="0">
                <a:solidFill>
                  <a:schemeClr val="tx1"/>
                </a:solidFill>
              </a:rPr>
              <a:t> = true)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schema = </a:t>
            </a:r>
            <a:r>
              <a:rPr lang="en-US" altLang="ko-KR" sz="1600" dirty="0" err="1">
                <a:solidFill>
                  <a:schemeClr val="tx1"/>
                </a:solidFill>
              </a:rPr>
              <a:t>StructType</a:t>
            </a:r>
            <a:r>
              <a:rPr lang="en-US" altLang="ko-KR" sz="1600" dirty="0">
                <a:solidFill>
                  <a:schemeClr val="tx1"/>
                </a:solidFill>
              </a:rPr>
              <a:t>(List(sf1, sf2, sf3))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rows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(List(Row("</a:t>
            </a:r>
            <a:r>
              <a:rPr lang="en-US" altLang="ko-KR" sz="1600" dirty="0" err="1">
                <a:solidFill>
                  <a:schemeClr val="tx1"/>
                </a:solidFill>
              </a:rPr>
              <a:t>hayoon</a:t>
            </a:r>
            <a:r>
              <a:rPr lang="en-US" altLang="ko-KR" sz="1600" dirty="0">
                <a:solidFill>
                  <a:schemeClr val="tx1"/>
                </a:solidFill>
              </a:rPr>
              <a:t>", 7, "student"), Row("</a:t>
            </a:r>
            <a:r>
              <a:rPr lang="en-US" altLang="ko-KR" sz="1600" dirty="0" err="1">
                <a:solidFill>
                  <a:schemeClr val="tx1"/>
                </a:solidFill>
              </a:rPr>
              <a:t>sunwoo</a:t>
            </a:r>
            <a:r>
              <a:rPr lang="en-US" altLang="ko-KR" sz="1600" dirty="0">
                <a:solidFill>
                  <a:schemeClr val="tx1"/>
                </a:solidFill>
              </a:rPr>
              <a:t>", 13, "student"),      Row("</a:t>
            </a:r>
            <a:r>
              <a:rPr lang="en-US" altLang="ko-KR" sz="1600" dirty="0" err="1">
                <a:solidFill>
                  <a:schemeClr val="tx1"/>
                </a:solidFill>
              </a:rPr>
              <a:t>hajoo</a:t>
            </a:r>
            <a:r>
              <a:rPr lang="en-US" altLang="ko-KR" sz="1600" dirty="0">
                <a:solidFill>
                  <a:schemeClr val="tx1"/>
                </a:solidFill>
              </a:rPr>
              <a:t>", 5, "kindergartener"), Row("</a:t>
            </a:r>
            <a:r>
              <a:rPr lang="en-US" altLang="ko-KR" sz="1600" dirty="0" err="1">
                <a:solidFill>
                  <a:schemeClr val="tx1"/>
                </a:solidFill>
              </a:rPr>
              <a:t>jinwoo</a:t>
            </a:r>
            <a:r>
              <a:rPr lang="en-US" altLang="ko-KR" sz="1600" dirty="0">
                <a:solidFill>
                  <a:schemeClr val="tx1"/>
                </a:solidFill>
              </a:rPr>
              <a:t>", 13, "student")))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df8 = </a:t>
            </a:r>
            <a:r>
              <a:rPr lang="en-US" altLang="ko-KR" sz="1600" dirty="0" err="1">
                <a:solidFill>
                  <a:schemeClr val="tx1"/>
                </a:solidFill>
              </a:rPr>
              <a:t>spark.createDataFrame</a:t>
            </a:r>
            <a:r>
              <a:rPr lang="en-US" altLang="ko-KR" sz="1600" dirty="0">
                <a:solidFill>
                  <a:schemeClr val="tx1"/>
                </a:solidFill>
              </a:rPr>
              <a:t>(rows, schema)</a:t>
            </a:r>
          </a:p>
        </p:txBody>
      </p:sp>
    </p:spTree>
    <p:extLst>
      <p:ext uri="{BB962C8B-B14F-4D97-AF65-F5344CB8AC3E}">
        <p14:creationId xmlns:p14="http://schemas.microsoft.com/office/powerpoint/2010/main" val="2926602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에서 지원하는 주요 데이터 타입 목록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08136"/>
              </p:ext>
            </p:extLst>
          </p:nvPr>
        </p:nvGraphicFramePr>
        <p:xfrm>
          <a:off x="867508" y="1465385"/>
          <a:ext cx="10421814" cy="5181600"/>
        </p:xfrm>
        <a:graphic>
          <a:graphicData uri="http://schemas.openxmlformats.org/drawingml/2006/table">
            <a:tbl>
              <a:tblPr/>
              <a:tblGrid>
                <a:gridCol w="1606061"/>
                <a:gridCol w="2919046"/>
                <a:gridCol w="5896707"/>
              </a:tblGrid>
              <a:tr h="24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타입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스칼라 타입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API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ByteType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Byte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ByteType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ShortType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Short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ShortType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IntegerType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IntegerType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LongType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Long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LongType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FloatType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Float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FloatType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DoubleType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Double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DoubleType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DecimalType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java.math.BigDecimal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DecimalType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StringType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StringType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BinaryType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Array[Byte]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BinaryType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BooleanType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Boolean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BooleanType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TimestampType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java.sql.Timestamp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TimestampType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DateType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java.sql.Date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DateType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ArrayType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scala.collection.Seq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ArrayType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elementType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[</a:t>
                      </a:r>
                      <a:r>
                        <a:rPr lang="en-US" altLang="ko-KR" sz="1400" baseline="0" dirty="0" err="1" smtClean="0"/>
                        <a:t>containsNull</a:t>
                      </a:r>
                      <a:r>
                        <a:rPr lang="en-US" altLang="ko-KR" sz="1400" baseline="0" dirty="0" smtClean="0"/>
                        <a:t>])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MapType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scala.collection.Map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MapType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keyType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valueType</a:t>
                      </a:r>
                      <a:r>
                        <a:rPr lang="en-US" altLang="ko-KR" sz="1400" dirty="0" smtClean="0"/>
                        <a:t>, [</a:t>
                      </a:r>
                      <a:r>
                        <a:rPr lang="en-US" altLang="ko-KR" sz="1400" dirty="0" err="1" smtClean="0"/>
                        <a:t>valueContainsNull</a:t>
                      </a:r>
                      <a:r>
                        <a:rPr lang="en-US" altLang="ko-KR" sz="1400" dirty="0" smtClean="0"/>
                        <a:t>])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StructType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org.apache.spark.sql.Row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StructType</a:t>
                      </a:r>
                      <a:r>
                        <a:rPr lang="en-US" altLang="ko-KR" sz="1400" dirty="0" smtClean="0"/>
                        <a:t>(fields)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StructField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StructField</a:t>
                      </a:r>
                      <a:r>
                        <a:rPr lang="ko-KR" altLang="en-US" sz="1400" dirty="0" smtClean="0"/>
                        <a:t>에 포함된 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StructField</a:t>
                      </a:r>
                      <a:r>
                        <a:rPr lang="en-US" altLang="ko-KR" sz="1400" dirty="0" smtClean="0"/>
                        <a:t>(name, </a:t>
                      </a:r>
                      <a:r>
                        <a:rPr lang="en-US" altLang="ko-KR" sz="1400" dirty="0" err="1" smtClean="0"/>
                        <a:t>dataType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nullable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5569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주요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비타입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연산은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구성요소가 </a:t>
            </a:r>
            <a:r>
              <a:rPr lang="en-US" altLang="ko-KR" dirty="0" err="1" smtClean="0"/>
              <a:t>org.apache.spark.sql.Row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타입인 데이터프레임임인 경우에만 사용 가능하고 타입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연산은 데이터프레임이 아닌 </a:t>
            </a:r>
            <a:r>
              <a:rPr lang="ko-KR" altLang="en-US" dirty="0" err="1" smtClean="0"/>
              <a:t>데이터셋인</a:t>
            </a:r>
            <a:r>
              <a:rPr lang="ko-KR" altLang="en-US" dirty="0" smtClean="0"/>
              <a:t> 경우에만 사용이 가능하며 그 밖의 나머지 기본 연산과 액션 연산은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구성요소 타입과 무관하게 항상 사용 가능합니다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show() :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저장된 데이터를 화면에 출력해서 보여줍니다</a:t>
            </a:r>
            <a:r>
              <a:rPr lang="en-US" altLang="ko-KR" dirty="0" smtClean="0"/>
              <a:t>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head(), first() :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첫 번째 </a:t>
            </a:r>
            <a:r>
              <a:rPr lang="ko-KR" altLang="en-US" dirty="0" err="1" smtClean="0"/>
              <a:t>로우를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타입의 객체로 반환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take() :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첫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로우를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count() :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포함된 </a:t>
            </a:r>
            <a:r>
              <a:rPr lang="ko-KR" altLang="en-US" dirty="0" err="1" smtClean="0"/>
              <a:t>로우의</a:t>
            </a:r>
            <a:r>
              <a:rPr lang="ko-KR" altLang="en-US" dirty="0" smtClean="0"/>
              <a:t> 개수를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collect()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collectAsList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데이터셋에</a:t>
            </a:r>
            <a:r>
              <a:rPr lang="ko-KR" altLang="en-US" dirty="0"/>
              <a:t> </a:t>
            </a:r>
            <a:r>
              <a:rPr lang="ko-KR" altLang="en-US" dirty="0" err="1" smtClean="0"/>
              <a:t>포함된모든</a:t>
            </a:r>
            <a:r>
              <a:rPr lang="ko-KR" altLang="en-US" dirty="0" smtClean="0"/>
              <a:t> 데이터를 로컬 컬렉션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형태로 반환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데이터프레임에 속하는 모든 데이터가 드라이버 프로그램의 메모리에 적재되므로 메모리 부족 에러가 발생하지 않도록 주의해야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describe() :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대해 기초 </a:t>
            </a:r>
            <a:r>
              <a:rPr lang="ko-KR" altLang="en-US" dirty="0" err="1" smtClean="0"/>
              <a:t>통계값인</a:t>
            </a:r>
            <a:r>
              <a:rPr lang="ko-KR" altLang="en-US" dirty="0" smtClean="0"/>
              <a:t> 총 건수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최솟값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최댓값을 포함하는 데이터프레임을 생성합니다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76067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mtClean="0"/>
              <a:t>기본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1949" y="1548293"/>
            <a:ext cx="7021152" cy="400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df.show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df.head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df.first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df.take(2)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df.count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df.collect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df.collectAsList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df.describe("age").show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df.persist(StorageLevel.MEMORY_AND_DISK_2)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df.printSchema()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df.columns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df.dtypes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df.schema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df.createOrReplaceTempView("users")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spark.sql("select name, age from users where age &gt; 20").show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spark.sql("select name, age from users where age &gt; 20").explain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04709" y="1084110"/>
            <a:ext cx="5241819" cy="1864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case class Person(name: String, age: Int, job: String)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row1 = Person("hayoon", 7, "student")    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val row2 = Person("sunwoo", 13, "student")    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val row3 = Person("hajoo", 5, "kindergartener")    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val row4 = Person("jinwoo", 13, "student")    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val data = List(row1, row2, row3, row4)    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val </a:t>
            </a:r>
            <a:r>
              <a:rPr lang="en-US" altLang="ko-KR" sz="1600" smtClean="0">
                <a:solidFill>
                  <a:schemeClr val="tx1"/>
                </a:solidFill>
              </a:rPr>
              <a:t>df </a:t>
            </a:r>
            <a:r>
              <a:rPr lang="en-US" altLang="ko-KR" sz="1600">
                <a:solidFill>
                  <a:schemeClr val="tx1"/>
                </a:solidFill>
              </a:rPr>
              <a:t>= spark.createDataFrame(data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846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기</a:t>
            </a:r>
            <a:r>
              <a:rPr lang="ko-KR" altLang="en-US" dirty="0"/>
              <a:t>본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cache() :  </a:t>
            </a:r>
            <a:r>
              <a:rPr lang="ko-KR" altLang="en-US" dirty="0" smtClean="0"/>
              <a:t>작업 중인 데이터를 메모리에 저장합니다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경우 스키마 정보를 활용해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단위로 데이터를 다룰 수 있으므로 최적화된 방식으로 메모리에 저장할 수 있습니다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persist() : </a:t>
            </a:r>
            <a:r>
              <a:rPr lang="ko-KR" altLang="en-US" dirty="0" smtClean="0"/>
              <a:t>데이터 저장 방법과 관련된 옵션</a:t>
            </a:r>
            <a:r>
              <a:rPr lang="en-US" altLang="ko-KR" dirty="0" smtClean="0"/>
              <a:t>(Storage Level)</a:t>
            </a:r>
            <a:r>
              <a:rPr lang="ko-KR" altLang="en-US" dirty="0" smtClean="0"/>
              <a:t>을 선택할 수 있습니다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DISK, MEMORY, DISK_ONLY, DISK_ONLY_2, MEMORY_AND_DISK_SER_E, OFF_HEAD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ONLY</a:t>
            </a:r>
            <a:r>
              <a:rPr lang="ko-KR" altLang="en-US" dirty="0" smtClean="0"/>
              <a:t>는 오직 한 가지 방법으로 저장함을 의미합니다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AND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방법으로 저장함을 의미합니다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 smtClean="0"/>
              <a:t>숫자는 복제 개수를 의미합니다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SER</a:t>
            </a:r>
            <a:r>
              <a:rPr lang="ko-KR" altLang="en-US" dirty="0" smtClean="0"/>
              <a:t>은 객체를 저장할 때 직렬화된 상태로 저장함을 의미합니다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OFF_HEAP</a:t>
            </a:r>
            <a:r>
              <a:rPr lang="ko-KR" altLang="en-US" dirty="0" smtClean="0"/>
              <a:t>은 객체를 저장할 대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의 메모리 영역이 아닌 외부 공간을 사용하는 </a:t>
            </a:r>
            <a:r>
              <a:rPr lang="en-US" altLang="ko-KR" dirty="0" smtClean="0"/>
              <a:t>OFF_HEAP </a:t>
            </a:r>
            <a:r>
              <a:rPr lang="ko-KR" altLang="en-US" dirty="0" smtClean="0"/>
              <a:t>방식으로 저장</a:t>
            </a:r>
            <a:endParaRPr lang="en-US" altLang="ko-KR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dirty="0" smtClean="0"/>
              <a:t>NONE</a:t>
            </a:r>
            <a:r>
              <a:rPr lang="ko-KR" altLang="en-US" dirty="0" smtClean="0"/>
              <a:t>은 디스크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OFF_HEAP </a:t>
            </a:r>
            <a:r>
              <a:rPr lang="ko-KR" altLang="en-US" dirty="0" smtClean="0"/>
              <a:t>등 어떤 저장 옵션도 사용하지 않는다는 의미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캐시를 적용하지 않는 것과 같습니다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printSchema</a:t>
            </a:r>
            <a:r>
              <a:rPr lang="en-US" altLang="ko-KR" dirty="0" smtClean="0"/>
              <a:t>(), columns, </a:t>
            </a:r>
            <a:r>
              <a:rPr lang="en-US" altLang="ko-KR" dirty="0" err="1" smtClean="0"/>
              <a:t>dtypes</a:t>
            </a:r>
            <a:r>
              <a:rPr lang="en-US" altLang="ko-KR" dirty="0" smtClean="0"/>
              <a:t>, schema : </a:t>
            </a:r>
            <a:r>
              <a:rPr lang="ko-KR" altLang="en-US" dirty="0" smtClean="0"/>
              <a:t>스키마 정보를 조회할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createOrReplaceTempView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데이터프레임을 테이블처럼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사용해서 처리할 수 있게 등록해줍니다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생성된 테이블은 </a:t>
            </a:r>
            <a:r>
              <a:rPr lang="ko-KR" altLang="en-US" dirty="0" err="1" smtClean="0"/>
              <a:t>스파크세션이</a:t>
            </a:r>
            <a:r>
              <a:rPr lang="ko-KR" altLang="en-US" dirty="0" smtClean="0"/>
              <a:t> 유지되는 동안만 유효하고 해당 세션이 종료되면 사라집니다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explain() : </a:t>
            </a:r>
            <a:r>
              <a:rPr lang="ko-KR" altLang="en-US" dirty="0" smtClean="0"/>
              <a:t>데이터프레임 처리와 관련된 실행 계획 정보를 출력합니다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683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RDD</a:t>
            </a:r>
            <a:r>
              <a:rPr lang="ko-KR" altLang="en-US" smtClean="0"/>
              <a:t>를 한번 생성하면 변경되지 않는 읽기 전용 모델로 만든 후 </a:t>
            </a:r>
            <a:r>
              <a:rPr lang="en-US" altLang="ko-KR" smtClean="0"/>
              <a:t>RDD </a:t>
            </a:r>
            <a:r>
              <a:rPr lang="ko-KR" altLang="en-US" smtClean="0"/>
              <a:t>생성과 관련된 내용만 기억하고 있다가 장애가 발생하면 이전에 </a:t>
            </a:r>
            <a:r>
              <a:rPr lang="en-US" altLang="ko-KR" smtClean="0"/>
              <a:t>RDD</a:t>
            </a:r>
            <a:r>
              <a:rPr lang="ko-KR" altLang="en-US" smtClean="0"/>
              <a:t>를 만들 때 수행했던 작업을 똑같이 실행해 데이터를 복구하는 방식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스파크에서 </a:t>
            </a:r>
            <a:r>
              <a:rPr lang="en-US" altLang="ko-KR" smtClean="0"/>
              <a:t>RDD </a:t>
            </a:r>
            <a:r>
              <a:rPr lang="ko-KR" altLang="en-US" smtClean="0"/>
              <a:t>생성 작업을 기록해 두는 것을 리니지</a:t>
            </a:r>
            <a:r>
              <a:rPr lang="en-US" altLang="ko-KR" smtClean="0"/>
              <a:t>(lineage)</a:t>
            </a:r>
            <a:r>
              <a:rPr lang="ko-KR" altLang="en-US" smtClean="0"/>
              <a:t>라고 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RDD(Resilient Distributed Dataset)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530352" y="2200808"/>
            <a:ext cx="11283696" cy="2389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는 스파크의 추상적인 데이터 모델이면서 동시에 프로그래밍 </a:t>
            </a:r>
            <a:r>
              <a:rPr lang="en-US" altLang="ko-KR" sz="1600" smtClean="0">
                <a:solidFill>
                  <a:schemeClr val="tx1"/>
                </a:solidFill>
              </a:rPr>
              <a:t>API</a:t>
            </a:r>
            <a:r>
              <a:rPr lang="ko-KR" altLang="en-US" sz="1600" smtClean="0">
                <a:solidFill>
                  <a:schemeClr val="tx1"/>
                </a:solidFill>
              </a:rPr>
              <a:t>입니다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는 </a:t>
            </a:r>
            <a:r>
              <a:rPr lang="en-US" altLang="ko-KR" sz="1600" smtClean="0">
                <a:solidFill>
                  <a:schemeClr val="tx1"/>
                </a:solidFill>
              </a:rPr>
              <a:t>map</a:t>
            </a:r>
            <a:r>
              <a:rPr lang="ko-KR" altLang="en-US" sz="1600" smtClean="0">
                <a:solidFill>
                  <a:schemeClr val="tx1"/>
                </a:solidFill>
              </a:rPr>
              <a:t>과 </a:t>
            </a:r>
            <a:r>
              <a:rPr lang="en-US" altLang="ko-KR" sz="1600" smtClean="0">
                <a:solidFill>
                  <a:schemeClr val="tx1"/>
                </a:solidFill>
              </a:rPr>
              <a:t>flatMap</a:t>
            </a:r>
            <a:r>
              <a:rPr lang="ko-KR" altLang="en-US" sz="1600" smtClean="0">
                <a:solidFill>
                  <a:schemeClr val="tx1"/>
                </a:solidFill>
              </a:rPr>
              <a:t>과 같은 메서드를 이용해서 내부에 포함된 모든 데이터에 특정 연산을 적용할 수 있습니다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tx1"/>
                </a:solidFill>
              </a:rPr>
              <a:t>변경이 발생하면 </a:t>
            </a: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의 요소로 지정돼 있던 데이터의 값이 바뀌는데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기존 </a:t>
            </a: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의 데이터를 바꾸는 방식이 아니고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새로운 </a:t>
            </a: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를 생성하게 됩니다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는 어떤 종류의 연산이든 내부 데이터를 변경하게 되면 기존 </a:t>
            </a:r>
            <a:r>
              <a:rPr lang="en-US" altLang="ko-KR" sz="1600" smtClean="0">
                <a:solidFill>
                  <a:schemeClr val="tx1"/>
                </a:solidFill>
              </a:rPr>
              <a:t>RDD </a:t>
            </a:r>
            <a:r>
              <a:rPr lang="ko-KR" altLang="en-US" sz="1600" smtClean="0">
                <a:solidFill>
                  <a:schemeClr val="tx1"/>
                </a:solidFill>
              </a:rPr>
              <a:t>정보는 그 대로 두고 계속해서 새로운 </a:t>
            </a: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를 만들어 냅니다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tx1"/>
                </a:solidFill>
              </a:rPr>
              <a:t>새롭게 만들어진 </a:t>
            </a: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에는 기존 </a:t>
            </a: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에 어떤 종류의 연산을 적용해서 만들어진 것인지에 대한 정보를 기억하고 있습니다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 </a:t>
            </a:r>
            <a:r>
              <a:rPr lang="ko-KR" altLang="en-US" dirty="0" err="1" smtClean="0"/>
              <a:t>비타입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데이터의 실제 타입을 사용하지 않는 변환 연산 수행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데이터프레임은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“where”</a:t>
            </a:r>
            <a:r>
              <a:rPr lang="ko-KR" altLang="en-US" dirty="0" smtClean="0"/>
              <a:t>절에 대응하는 </a:t>
            </a:r>
            <a:r>
              <a:rPr lang="en-US" altLang="ko-KR" dirty="0" smtClean="0"/>
              <a:t>where()</a:t>
            </a:r>
            <a:r>
              <a:rPr lang="ko-KR" altLang="en-US" dirty="0" smtClean="0"/>
              <a:t>를 제공 </a:t>
            </a:r>
            <a:r>
              <a:rPr lang="en-US" altLang="ko-KR" dirty="0" smtClean="0"/>
              <a:t>, col()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!==,  ===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a</a:t>
            </a:r>
            <a:r>
              <a:rPr lang="en-US" altLang="ko-KR" dirty="0" smtClean="0"/>
              <a:t>lias(), as()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isin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값이 인자로 지정된 값에 포함돼 있는지 여부를 확인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when()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값에 대한 </a:t>
            </a:r>
            <a:r>
              <a:rPr lang="en-US" altLang="ko-KR" dirty="0" smtClean="0"/>
              <a:t>if ~else </a:t>
            </a:r>
            <a:r>
              <a:rPr lang="ko-KR" altLang="en-US" dirty="0" smtClean="0"/>
              <a:t>와 같은 분기 처리 연산을 수행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39696" y="5603632"/>
            <a:ext cx="9553882" cy="879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ds = </a:t>
            </a:r>
            <a:r>
              <a:rPr lang="en-US" altLang="ko-KR" sz="1600" dirty="0" err="1">
                <a:solidFill>
                  <a:schemeClr val="tx1"/>
                </a:solidFill>
              </a:rPr>
              <a:t>spark.range</a:t>
            </a:r>
            <a:r>
              <a:rPr lang="en-US" altLang="ko-KR" sz="1600" dirty="0">
                <a:solidFill>
                  <a:schemeClr val="tx1"/>
                </a:solidFill>
              </a:rPr>
              <a:t>(0, 5)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col = when(ds("id") %2 === 0, "even").otherwise("odd").as("type")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ds.select</a:t>
            </a:r>
            <a:r>
              <a:rPr lang="en-US" altLang="ko-KR" sz="1600" dirty="0">
                <a:solidFill>
                  <a:schemeClr val="tx1"/>
                </a:solidFill>
              </a:rPr>
              <a:t>(ds("id"), col).show()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39696" y="4513384"/>
            <a:ext cx="9553882" cy="703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nums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spark.sparkContext.broadcast</a:t>
            </a:r>
            <a:r>
              <a:rPr lang="en-US" altLang="ko-KR" sz="1600" dirty="0">
                <a:solidFill>
                  <a:schemeClr val="tx1"/>
                </a:solidFill>
              </a:rPr>
              <a:t>(List(1, 3, 5, 7, 9))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spark.range</a:t>
            </a:r>
            <a:r>
              <a:rPr lang="en-US" altLang="ko-KR" sz="1600" dirty="0">
                <a:solidFill>
                  <a:schemeClr val="tx1"/>
                </a:solidFill>
              </a:rPr>
              <a:t>(0, 10).where($"id".</a:t>
            </a:r>
            <a:r>
              <a:rPr lang="en-US" altLang="ko-KR" sz="1600" dirty="0" err="1">
                <a:solidFill>
                  <a:schemeClr val="tx1"/>
                </a:solidFill>
              </a:rPr>
              <a:t>isin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nums.value</a:t>
            </a:r>
            <a:r>
              <a:rPr lang="en-US" altLang="ko-KR" sz="1600" dirty="0">
                <a:solidFill>
                  <a:schemeClr val="tx1"/>
                </a:solidFill>
              </a:rPr>
              <a:t>: _*)).show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39696" y="3153509"/>
            <a:ext cx="9553882" cy="10199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df.createOrReplaceTempView</a:t>
            </a:r>
            <a:r>
              <a:rPr lang="en-US" altLang="ko-KR" sz="1600" dirty="0">
                <a:solidFill>
                  <a:schemeClr val="tx1"/>
                </a:solidFill>
              </a:rPr>
              <a:t>("person")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spark.sql</a:t>
            </a:r>
            <a:r>
              <a:rPr lang="en-US" altLang="ko-KR" sz="1600" dirty="0">
                <a:solidFill>
                  <a:schemeClr val="tx1"/>
                </a:solidFill>
              </a:rPr>
              <a:t>(" select * from person where age &gt; 10 ").show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df.where</a:t>
            </a:r>
            <a:r>
              <a:rPr lang="en-US" altLang="ko-KR" sz="1600" dirty="0">
                <a:solidFill>
                  <a:schemeClr val="tx1"/>
                </a:solidFill>
              </a:rPr>
              <a:t>(col("age") &gt; 10).</a:t>
            </a:r>
            <a:r>
              <a:rPr lang="en-US" altLang="ko-KR" sz="1600" dirty="0" smtClean="0">
                <a:solidFill>
                  <a:schemeClr val="tx1"/>
                </a:solidFill>
              </a:rPr>
              <a:t>show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df.select</a:t>
            </a:r>
            <a:r>
              <a:rPr lang="en-US" altLang="ko-KR" sz="1600" dirty="0">
                <a:solidFill>
                  <a:schemeClr val="tx1"/>
                </a:solidFill>
              </a:rPr>
              <a:t>(('age + 1).as("age")).show()</a:t>
            </a:r>
          </a:p>
        </p:txBody>
      </p:sp>
    </p:spTree>
    <p:extLst>
      <p:ext uri="{BB962C8B-B14F-4D97-AF65-F5344CB8AC3E}">
        <p14:creationId xmlns:p14="http://schemas.microsoft.com/office/powerpoint/2010/main" val="3104084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1949" y="1548293"/>
            <a:ext cx="7021152" cy="2797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age &gt; 10</a:t>
            </a:r>
            <a:r>
              <a:rPr lang="ko-KR" altLang="en-US" sz="1600">
                <a:solidFill>
                  <a:schemeClr val="tx1"/>
                </a:solidFill>
              </a:rPr>
              <a:t>인 데이터만 조회 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df.createOrReplaceTempView("person")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spark.sql(" select * from person where age &gt; 10 ").show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Column</a:t>
            </a:r>
            <a:r>
              <a:rPr lang="ko-KR" altLang="en-US" sz="1600">
                <a:solidFill>
                  <a:schemeClr val="tx1"/>
                </a:solidFill>
              </a:rPr>
              <a:t>을 생성하는 다양한 방법   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df.where(col("age") &gt; 10).show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df.where(df("age") &gt; 10).show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df.where('age &gt; 10).show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df.where($"age" &gt; 10).show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821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 </a:t>
            </a:r>
            <a:r>
              <a:rPr lang="ko-KR" altLang="en-US" dirty="0" err="1" smtClean="0"/>
              <a:t>비타입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ax()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mean()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collect_list</a:t>
            </a:r>
            <a:r>
              <a:rPr lang="en-US" altLang="ko-KR" dirty="0" smtClean="0"/>
              <a:t>(), </a:t>
            </a:r>
            <a:r>
              <a:rPr lang="en-US" altLang="ko-KR" err="1" smtClean="0"/>
              <a:t>collect_set</a:t>
            </a:r>
            <a:r>
              <a:rPr lang="en-US" altLang="ko-KR" smtClean="0"/>
              <a:t>() : </a:t>
            </a:r>
            <a:r>
              <a:rPr lang="ko-KR" altLang="en-US" smtClean="0"/>
              <a:t>특정 컬럼 값을 모아서 하나의 리스트 또는 세트</a:t>
            </a:r>
            <a:r>
              <a:rPr lang="en-US" altLang="ko-KR" smtClean="0"/>
              <a:t>(Set)</a:t>
            </a:r>
            <a:r>
              <a:rPr lang="ko-KR" altLang="en-US" smtClean="0"/>
              <a:t>로 된 컬럼을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u</a:t>
            </a:r>
            <a:r>
              <a:rPr lang="en-US" altLang="ko-KR" smtClean="0"/>
              <a:t>nion() : </a:t>
            </a:r>
            <a:r>
              <a:rPr lang="ko-KR" altLang="en-US" smtClean="0"/>
              <a:t>두 개의 동일한 데이터 프레임을 병합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count() : </a:t>
            </a:r>
            <a:r>
              <a:rPr lang="ko-KR" altLang="en-US" smtClean="0"/>
              <a:t>특정 컬럼에 속한 데이터의 개수를 계산</a:t>
            </a:r>
            <a:r>
              <a:rPr lang="en-US" altLang="ko-KR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countDistinct</a:t>
            </a:r>
            <a:r>
              <a:rPr lang="en-US" altLang="ko-KR"/>
              <a:t>() : </a:t>
            </a:r>
            <a:r>
              <a:rPr lang="ko-KR" altLang="en-US"/>
              <a:t>특정 컬럼에 속한 </a:t>
            </a:r>
            <a:r>
              <a:rPr lang="en-US" altLang="ko-KR" smtClean="0"/>
              <a:t> </a:t>
            </a:r>
            <a:r>
              <a:rPr lang="ko-KR" altLang="en-US" smtClean="0"/>
              <a:t>중복을 </a:t>
            </a:r>
            <a:r>
              <a:rPr lang="ko-KR" altLang="en-US"/>
              <a:t>제외한  데이터의 개수 계산</a:t>
            </a:r>
            <a:endParaRPr lang="en-US" altLang="ko-KR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sum() : </a:t>
            </a:r>
            <a:r>
              <a:rPr lang="ko-KR" altLang="en-US" smtClean="0"/>
              <a:t>집계 함수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grouping(), </a:t>
            </a:r>
            <a:r>
              <a:rPr lang="en-US" altLang="ko-KR" err="1" smtClean="0"/>
              <a:t>grouping_id</a:t>
            </a:r>
            <a:r>
              <a:rPr lang="en-US" altLang="ko-KR" smtClean="0"/>
              <a:t>() : cube()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수행 결과값에 적용된 그룹화 수준을 파악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err="1" smtClean="0"/>
              <a:t>array_contains</a:t>
            </a:r>
            <a:r>
              <a:rPr lang="en-US" altLang="ko-KR" smtClean="0"/>
              <a:t>() : </a:t>
            </a:r>
            <a:r>
              <a:rPr lang="ko-KR" altLang="en-US" smtClean="0"/>
              <a:t>배열 타입의 값을 가진 컬럼에 사용</a:t>
            </a:r>
            <a:r>
              <a:rPr lang="en-US" altLang="ko-KR" smtClean="0"/>
              <a:t>, </a:t>
            </a:r>
            <a:r>
              <a:rPr lang="ko-KR" altLang="en-US" smtClean="0"/>
              <a:t>배열 요소에 특정 값의 존재 여부를 확인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err="1"/>
              <a:t>s</a:t>
            </a:r>
            <a:r>
              <a:rPr lang="en-US" altLang="ko-KR" smtClean="0"/>
              <a:t>ize() : </a:t>
            </a:r>
            <a:r>
              <a:rPr lang="ko-KR" altLang="en-US" smtClean="0"/>
              <a:t>배열이 크기를 확인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err="1" smtClean="0"/>
              <a:t>sort_array</a:t>
            </a:r>
            <a:r>
              <a:rPr lang="en-US" altLang="ko-KR" smtClean="0"/>
              <a:t>() : </a:t>
            </a:r>
            <a:r>
              <a:rPr lang="ko-KR" altLang="en-US" smtClean="0"/>
              <a:t>배열의 값을 정렬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e</a:t>
            </a:r>
            <a:r>
              <a:rPr lang="en-US" altLang="ko-KR" dirty="0" smtClean="0"/>
              <a:t>xplode() : </a:t>
            </a:r>
            <a:r>
              <a:rPr lang="ko-KR" altLang="en-US" dirty="0" smtClean="0"/>
              <a:t>하나의 배열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포함된 요소를 여러 개의 행으로 변환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/>
              <a:t>p</a:t>
            </a:r>
            <a:r>
              <a:rPr lang="en-US" altLang="ko-KR" dirty="0" err="1" smtClean="0"/>
              <a:t>osexplode</a:t>
            </a:r>
            <a:r>
              <a:rPr lang="en-US" altLang="ko-KR" dirty="0" smtClean="0"/>
              <a:t>()  : </a:t>
            </a:r>
            <a:r>
              <a:rPr lang="ko-KR" altLang="en-US" dirty="0" smtClean="0"/>
              <a:t>새로운 행을 만들 때 위치 정보를 함께 포함시켜준다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err="1" smtClean="0"/>
              <a:t>current_date</a:t>
            </a:r>
            <a:r>
              <a:rPr lang="en-US" altLang="ko-KR" smtClean="0"/>
              <a:t>() : </a:t>
            </a:r>
            <a:r>
              <a:rPr lang="ko-KR" altLang="en-US" smtClean="0"/>
              <a:t>현재 시간 값을 가진 날짜 타입</a:t>
            </a:r>
            <a:r>
              <a:rPr lang="en-US" altLang="ko-KR" smtClean="0"/>
              <a:t>(DateType) </a:t>
            </a:r>
            <a:r>
              <a:rPr lang="ko-KR" altLang="en-US" smtClean="0"/>
              <a:t>컬럼 값을 생성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unix_timestamp</a:t>
            </a:r>
            <a:r>
              <a:rPr lang="en-US" altLang="ko-KR" dirty="0" smtClean="0"/>
              <a:t>(), </a:t>
            </a:r>
            <a:r>
              <a:rPr lang="en-US" altLang="ko-KR" err="1" smtClean="0"/>
              <a:t>to_date</a:t>
            </a:r>
            <a:r>
              <a:rPr lang="en-US" altLang="ko-KR" smtClean="0"/>
              <a:t>() : </a:t>
            </a:r>
            <a:r>
              <a:rPr lang="ko-KR" altLang="en-US" smtClean="0"/>
              <a:t>문자열을 이용해 날짜 타입 컬럼을 만듬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add_months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date_add</a:t>
            </a:r>
            <a:r>
              <a:rPr lang="en-US" altLang="ko-KR" dirty="0" smtClean="0"/>
              <a:t>(), </a:t>
            </a:r>
            <a:r>
              <a:rPr lang="en-US" altLang="ko-KR" err="1" smtClean="0"/>
              <a:t>last_day</a:t>
            </a:r>
            <a:r>
              <a:rPr lang="en-US" altLang="ko-KR" smtClean="0"/>
              <a:t>() : </a:t>
            </a:r>
            <a:r>
              <a:rPr lang="ko-KR" altLang="en-US" smtClean="0"/>
              <a:t>날짜 타입 연산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w</a:t>
            </a:r>
            <a:r>
              <a:rPr lang="en-US" altLang="ko-KR" smtClean="0"/>
              <a:t>indow() :  DateType </a:t>
            </a:r>
            <a:r>
              <a:rPr lang="ko-KR" altLang="en-US" smtClean="0"/>
              <a:t>컬럼을 대상으로 적용</a:t>
            </a:r>
            <a:r>
              <a:rPr lang="en-US" altLang="ko-KR" smtClean="0"/>
              <a:t>, </a:t>
            </a:r>
            <a:r>
              <a:rPr lang="ko-KR" altLang="en-US" smtClean="0"/>
              <a:t>일정 크기의 시간 윈도우를 생성해서 각종 집계 연산에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46585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1947" y="1397463"/>
            <a:ext cx="9688939" cy="510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org.apache.spark.sql.functions._</a:t>
            </a:r>
          </a:p>
          <a:p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df.select(max</a:t>
            </a:r>
            <a:r>
              <a:rPr lang="en-US" altLang="ko-KR" sz="1600">
                <a:solidFill>
                  <a:schemeClr val="tx1"/>
                </a:solidFill>
              </a:rPr>
              <a:t>('ag'), mean('age)).show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val doubledDf1 = df.union(df)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doubleDf1.select(collect_list("name")).show(false)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doubleDf1.select(collect_set("name")).show(false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doubleDf1.select(count("name"), countDistinct("name")).show(false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df.select(sum("price")).show(false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df.cube(</a:t>
            </a:r>
            <a:r>
              <a:rPr lang="en-US" altLang="ko-KR" sz="1600" smtClean="0">
                <a:solidFill>
                  <a:schemeClr val="tx1"/>
                </a:solidFill>
              </a:rPr>
              <a:t>'store</a:t>
            </a:r>
            <a:r>
              <a:rPr lang="en-US" altLang="ko-KR" sz="1600">
                <a:solidFill>
                  <a:schemeClr val="tx1"/>
                </a:solidFill>
              </a:rPr>
              <a:t>,'product).agg(sum("amount"), grouping("stroe")).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df.cube('store,'product).agg(sum("amount"), grouping_id("stroe", "product")).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val df2 = Seq(Array(9, 1, 5, 3, 9)).toDF("array")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df.select('array, array_contains('array, 2), size('array)).show(false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df2.select('array, sort_array('array)).show(false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df2.select( explode('array)).show(false)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df2.select( posexplode('array)).show(false)</a:t>
            </a:r>
          </a:p>
        </p:txBody>
      </p:sp>
    </p:spTree>
    <p:extLst>
      <p:ext uri="{BB962C8B-B14F-4D97-AF65-F5344CB8AC3E}">
        <p14:creationId xmlns:p14="http://schemas.microsoft.com/office/powerpoint/2010/main" val="31382451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1947" y="1397463"/>
            <a:ext cx="9688939" cy="510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org.apache.spark.sql.functions._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spark.implicits._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date1 = "2017-12-25 12:00:05"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date2 = "2017-12-25"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df = Seq((date1, date2)).toDF("d1", "d2")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df.show(false)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current_date, unix_timestamp, to_date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d3 = current_date().as("d3")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d4 = unix_timestamp(df("d1")).as("d4")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d5 = to_date(df("d2")).as("d5")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d6 = to_date(d4.cast("timestamp")).as("d6")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df.select('d1, 'd2, d3, d4, d5, d6).show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add_months, date_add, last_day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d7 = add_months(d6, 2).as("d7")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d8 = date_add(d6, 2).as("d8")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d9 = last_day(d6).as("d9")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df.select('d1, 'd2, d7, d8, d9).</a:t>
            </a:r>
            <a:r>
              <a:rPr lang="en-US" altLang="ko-KR" sz="1600" smtClean="0">
                <a:solidFill>
                  <a:schemeClr val="tx1"/>
                </a:solidFill>
              </a:rPr>
              <a:t>show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344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1947" y="1397463"/>
            <a:ext cx="9688939" cy="510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org.apache.spark.sql.functions._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spark.implicits._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window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p1 = ("2017-12-25 12:01:00", "note", 1000)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p2 = ("2017-12-25 12:01:10", "pencil", 3500)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p3 = ("2017-12-25 12:03:20", "pencil", 23000)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p4 = ("2017-12-25 12:05:00", "note", 1500)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p5 = ("2017-12-25 12:05:07", "note", 2000)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p6 = ("2017-12-25 12:06:25", "note", 1000)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p7 = ("2017-12-25 12:08:00", "pencil", 500)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p8 = ("2017-12-25 12:09:45", "note", 30000)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val dd = Seq(p1, p2, p3, p4, p5, p6, p7, p8).toDF("date", "product", "amount")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dd.groupBy(window(unix_timestamp('date).cast("timestamp"), "5 minutes"), 'product).agg(sum('amount)).show(false)</a:t>
            </a:r>
          </a:p>
        </p:txBody>
      </p:sp>
    </p:spTree>
    <p:extLst>
      <p:ext uri="{BB962C8B-B14F-4D97-AF65-F5344CB8AC3E}">
        <p14:creationId xmlns:p14="http://schemas.microsoft.com/office/powerpoint/2010/main" val="15529210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 </a:t>
            </a:r>
            <a:r>
              <a:rPr lang="ko-KR" altLang="en-US" dirty="0" err="1" smtClean="0"/>
              <a:t>비타입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round() : </a:t>
            </a:r>
            <a:r>
              <a:rPr lang="ko-KR" altLang="en-US" smtClean="0"/>
              <a:t>반올림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sqrt()  : </a:t>
            </a:r>
            <a:r>
              <a:rPr lang="ko-KR" altLang="en-US" smtClean="0"/>
              <a:t>제곱</a:t>
            </a:r>
            <a:r>
              <a:rPr lang="ko-KR" altLang="en-US"/>
              <a:t>근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a</a:t>
            </a:r>
            <a:r>
              <a:rPr lang="en-US" altLang="ko-KR" smtClean="0"/>
              <a:t>rray() :  </a:t>
            </a:r>
            <a:r>
              <a:rPr lang="ko-KR" altLang="en-US" smtClean="0"/>
              <a:t>여러 컬럼의 값을 하나의 배열로 만듭니다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desc() :</a:t>
            </a:r>
            <a:r>
              <a:rPr lang="ko-KR" altLang="en-US"/>
              <a:t> </a:t>
            </a:r>
            <a:r>
              <a:rPr lang="en-US" altLang="ko-KR" smtClean="0"/>
              <a:t>sort()</a:t>
            </a:r>
            <a:r>
              <a:rPr lang="ko-KR" altLang="en-US" smtClean="0"/>
              <a:t>와 함께 사용 정렬 방법 지정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a</a:t>
            </a:r>
            <a:r>
              <a:rPr lang="en-US" altLang="ko-KR" smtClean="0"/>
              <a:t>sc()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sort()</a:t>
            </a:r>
            <a:r>
              <a:rPr lang="ko-KR" altLang="en-US"/>
              <a:t>와 함께 사용 정렬 방법 지정</a:t>
            </a:r>
            <a:endParaRPr lang="en-US" altLang="ko-KR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d</a:t>
            </a:r>
            <a:r>
              <a:rPr lang="en-US" altLang="ko-KR" smtClean="0"/>
              <a:t>esc_nulls_first, desc_nulls_last, asc_nulls_first, asc_nulls_last : </a:t>
            </a:r>
            <a:r>
              <a:rPr lang="ko-KR" altLang="en-US" smtClean="0"/>
              <a:t>정렬하고자 하는 컬럼에 </a:t>
            </a:r>
            <a:r>
              <a:rPr lang="en-US" altLang="ko-KR" smtClean="0"/>
              <a:t>null</a:t>
            </a:r>
            <a:r>
              <a:rPr lang="ko-KR" altLang="en-US" smtClean="0"/>
              <a:t>값이 포함돼 있는 경우 사용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s</a:t>
            </a:r>
            <a:r>
              <a:rPr lang="en-US" altLang="ko-KR" smtClean="0"/>
              <a:t>plit() : </a:t>
            </a:r>
            <a:r>
              <a:rPr lang="ko-KR" altLang="en-US" smtClean="0"/>
              <a:t>문장을 공백 문자로 분리해서 새로운 배열 생성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l</a:t>
            </a:r>
            <a:r>
              <a:rPr lang="en-US" altLang="ko-KR" smtClean="0"/>
              <a:t>ength() 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r</a:t>
            </a:r>
            <a:r>
              <a:rPr lang="en-US" altLang="ko-KR" smtClean="0"/>
              <a:t>ownum() : </a:t>
            </a:r>
            <a:r>
              <a:rPr lang="ko-KR" altLang="en-US" smtClean="0"/>
              <a:t>전체 데이터를 몇 개의 윈도우로 구분하고 윈도우 내에서 사용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r</a:t>
            </a:r>
            <a:r>
              <a:rPr lang="en-US" altLang="ko-KR" smtClean="0"/>
              <a:t>ank() : </a:t>
            </a:r>
            <a:r>
              <a:rPr lang="ko-KR" altLang="en-US"/>
              <a:t>전체 데이터를 몇 개의 윈도우로 구분하고 윈도우 내에서 </a:t>
            </a:r>
            <a:r>
              <a:rPr lang="ko-KR" altLang="en-US" smtClean="0"/>
              <a:t>순위를 계산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u</a:t>
            </a:r>
            <a:r>
              <a:rPr lang="en-US" altLang="ko-KR" smtClean="0"/>
              <a:t>df() : </a:t>
            </a:r>
            <a:r>
              <a:rPr lang="ko-KR" altLang="en-US" smtClean="0"/>
              <a:t>사용자 함수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639605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1947" y="1397463"/>
            <a:ext cx="9688939" cy="4861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org.apache.spark.sql.functions._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spark.implicits._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Seq(1.512, 2.234, 3.42).toDF("value").select(round('value, 1)).show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Seq(25, 9, 10).toDF("value").select(sqrt('value)).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val df = Seq(("v1", "v2", "v3")).toDF("c1", "c2", "c3")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array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df.select($"c1", $"c2", $"c3", array("c1", "c2", "c3").as("newCol")).show(false)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desc, asc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personDf.show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personDf.sort(desc("age"), asc("name")).show(false)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desc_nulls_first, desc_nulls_last, asc_nulls_first, asc_nulls_last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df2 = Seq(("r11", "r12", "r13"), ("r21", "r22", null), ("r31", "r32", "r33")).toDF("c1", "c2", "c3")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df2.show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df2.sort(asc_nulls_first("c3")).</a:t>
            </a:r>
            <a:r>
              <a:rPr lang="en-US" altLang="ko-KR" sz="1600" smtClean="0">
                <a:solidFill>
                  <a:schemeClr val="tx1"/>
                </a:solidFill>
              </a:rPr>
              <a:t>show         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14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4144" y="1397463"/>
            <a:ext cx="10322351" cy="510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import org.apache.spark.sql.functions._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spark.implicits._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// split, length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Seq(("Splits str around pattern")).toDF("value").select('value, split('value, " "), length('value)).show(false)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</a:t>
            </a:r>
            <a:r>
              <a:rPr lang="en-US" altLang="ko-KR" sz="1600" smtClean="0">
                <a:solidFill>
                  <a:schemeClr val="tx1"/>
                </a:solidFill>
              </a:rPr>
              <a:t>// </a:t>
            </a:r>
            <a:r>
              <a:rPr lang="en-US" altLang="ko-KR" sz="1600">
                <a:solidFill>
                  <a:schemeClr val="tx1"/>
                </a:solidFill>
              </a:rPr>
              <a:t>rownum, rank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p1 = ("2017-12-25 12:01:00", "note", 1000)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p2 = ("2017-12-25 12:01:10", "pencil", 3500)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p3 = ("2017-12-25 12:03:20", "pencil", 23000)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p4 = ("2017-12-25 12:05:00", "note", 1500)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p5 = ("2017-12-25 12:05:07", "note", 2000)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p6 = ("2017-12-25 12:06:25", "note", 1000)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p7 = ("2017-12-25 12:08:00", "pencil", 500)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p8 = ("2017-12-25 12:09:45", "note", 30000)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dd = Seq(p1, p2, p3, p4, p5, p6, p7, p8).toDF("date", "product", "amount")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w1 = Window.partitionBy("product").orderBy("amount")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w2 = Window.orderBy("amount")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dd.select('product, 'amount, row_number().over(w1).as("rownum"), rank().over(w2).as("rank")).show</a:t>
            </a:r>
          </a:p>
        </p:txBody>
      </p:sp>
    </p:spTree>
    <p:extLst>
      <p:ext uri="{BB962C8B-B14F-4D97-AF65-F5344CB8AC3E}">
        <p14:creationId xmlns:p14="http://schemas.microsoft.com/office/powerpoint/2010/main" val="23870144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 </a:t>
            </a:r>
            <a:r>
              <a:rPr lang="ko-KR" altLang="en-US"/>
              <a:t>비타입 트랜스포메이션</a:t>
            </a:r>
            <a:r>
              <a:rPr lang="ko-KR" altLang="en-US" smtClean="0"/>
              <a:t>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4144" y="1397463"/>
            <a:ext cx="10322351" cy="4513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functions</a:t>
            </a:r>
            <a:r>
              <a:rPr lang="ko-KR" altLang="en-US" sz="1600">
                <a:solidFill>
                  <a:schemeClr val="tx1"/>
                </a:solidFill>
              </a:rPr>
              <a:t>를 이용한 등록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fn1 = udf((job: String) =&gt; job match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case "student" =&gt; true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case _ =&gt; false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df.select('name, 'age, 'job, fn1('job)).show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SparkSession</a:t>
            </a:r>
            <a:r>
              <a:rPr lang="ko-KR" altLang="en-US" sz="1600">
                <a:solidFill>
                  <a:schemeClr val="tx1"/>
                </a:solidFill>
              </a:rPr>
              <a:t>을 이용한 등록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spark.udf.register("fn2", (job: String) =&gt; job match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case "student" =&gt; true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case _ =&gt; false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df.createOrReplaceTempView("persons")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spark.sql("select name, age, job, fn2(job) from persons").show</a:t>
            </a:r>
          </a:p>
        </p:txBody>
      </p:sp>
    </p:spTree>
    <p:extLst>
      <p:ext uri="{BB962C8B-B14F-4D97-AF65-F5344CB8AC3E}">
        <p14:creationId xmlns:p14="http://schemas.microsoft.com/office/powerpoint/2010/main" val="243219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mtClean="0"/>
              <a:t>RDD </a:t>
            </a:r>
            <a:r>
              <a:rPr lang="ko-KR" altLang="en-US" smtClean="0"/>
              <a:t>생성 방법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mtClean="0"/>
              <a:t>List</a:t>
            </a:r>
            <a:r>
              <a:rPr lang="ko-KR" altLang="en-US" smtClean="0"/>
              <a:t>나 </a:t>
            </a:r>
            <a:r>
              <a:rPr lang="en-US" altLang="ko-KR" smtClean="0"/>
              <a:t>Set </a:t>
            </a:r>
            <a:r>
              <a:rPr lang="ko-KR" altLang="en-US" smtClean="0"/>
              <a:t>같은 기존 프로그램의 메모리에 생성된 데이터를 이용하는 것</a:t>
            </a:r>
            <a:endParaRPr lang="en-US" altLang="ko-KR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RDD</a:t>
            </a:r>
            <a:r>
              <a:rPr lang="ko-KR" altLang="en-US" smtClean="0"/>
              <a:t>의 기능을 즉시 테스트해 볼 수 있어 테스트 코드 작성 등에 유용하게 사용</a:t>
            </a:r>
            <a:endParaRPr lang="en-US" altLang="ko-KR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로컬 파일 시스템이나 하둡의 </a:t>
            </a:r>
            <a:r>
              <a:rPr lang="en-US" altLang="ko-KR" smtClean="0"/>
              <a:t>HDFS </a:t>
            </a:r>
            <a:r>
              <a:rPr lang="ko-KR" altLang="en-US" smtClean="0"/>
              <a:t>같은 외부 저장소에 저장된 데이터를 읽어서 생성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endParaRPr lang="en-US" altLang="ko-KR"/>
          </a:p>
          <a:p>
            <a:pPr marL="800100" lvl="1" indent="-342900">
              <a:buFont typeface="+mj-lt"/>
              <a:buAutoNum type="arabicPeriod"/>
            </a:pP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endParaRPr lang="en-US" altLang="ko-KR"/>
          </a:p>
          <a:p>
            <a:pPr marL="800100" lvl="1" indent="-342900">
              <a:buFont typeface="+mj-lt"/>
              <a:buAutoNum type="arabicPeriod"/>
            </a:pP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기존에 생성돼 있는 </a:t>
            </a:r>
            <a:r>
              <a:rPr lang="en-US" altLang="ko-KR" smtClean="0"/>
              <a:t>RDD</a:t>
            </a:r>
            <a:r>
              <a:rPr lang="ko-KR" altLang="en-US" smtClean="0"/>
              <a:t>로부터 또 다른 </a:t>
            </a:r>
            <a:r>
              <a:rPr lang="en-US" altLang="ko-KR" smtClean="0"/>
              <a:t>RDD</a:t>
            </a:r>
            <a:r>
              <a:rPr lang="ko-KR" altLang="en-US" smtClean="0"/>
              <a:t>를 생성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RDD(Resilient Distributed Dataset)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517904" y="2067896"/>
            <a:ext cx="8796528" cy="11947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//Collection </a:t>
            </a:r>
            <a:r>
              <a:rPr lang="ko-KR" altLang="en-US" sz="1600">
                <a:solidFill>
                  <a:srgbClr val="C00000"/>
                </a:solidFill>
              </a:rPr>
              <a:t>이용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JavaRDD&lt;String&gt; rdd = sc.parallelize(Arrays.asList("a", "b", "c", "d", "e")); //Java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val rdd = sc.parallelize(List("a", "b", "c", "d", "e")) </a:t>
            </a:r>
            <a:r>
              <a:rPr lang="en-US" altLang="ko-KR" sz="1600" smtClean="0">
                <a:solidFill>
                  <a:srgbClr val="C00000"/>
                </a:solidFill>
              </a:rPr>
              <a:t>   //</a:t>
            </a:r>
            <a:r>
              <a:rPr lang="en-US" altLang="ko-KR" sz="1600">
                <a:solidFill>
                  <a:srgbClr val="C00000"/>
                </a:solidFill>
              </a:rPr>
              <a:t>Scala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rdd = sc.parallelize(["a", "b", "c", "d", "e</a:t>
            </a:r>
            <a:r>
              <a:rPr lang="en-US" altLang="ko-KR" sz="1600" smtClean="0">
                <a:solidFill>
                  <a:srgbClr val="C00000"/>
                </a:solidFill>
              </a:rPr>
              <a:t>"])            </a:t>
            </a:r>
            <a:r>
              <a:rPr lang="en-US" altLang="ko-KR" sz="1600">
                <a:solidFill>
                  <a:srgbClr val="C00000"/>
                </a:solidFill>
              </a:rPr>
              <a:t>//Python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17904" y="3884504"/>
            <a:ext cx="8796528" cy="11947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//</a:t>
            </a:r>
            <a:r>
              <a:rPr lang="ko-KR" altLang="en-US" sz="1600">
                <a:solidFill>
                  <a:srgbClr val="C00000"/>
                </a:solidFill>
              </a:rPr>
              <a:t>파일로부터 생성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JavaRDD&lt;String&gt; rdd = sc.textFile("&lt;path_to_file&gt;"); //Java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val rdd = sc.textFile("&lt;path_to_file&gt;")    //Scalar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rdd = sc.textFile("&lt;path_to_file&gt;")        //Python</a:t>
            </a:r>
          </a:p>
        </p:txBody>
      </p:sp>
    </p:spTree>
    <p:extLst>
      <p:ext uri="{BB962C8B-B14F-4D97-AF65-F5344CB8AC3E}">
        <p14:creationId xmlns:p14="http://schemas.microsoft.com/office/powerpoint/2010/main" val="25725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smtClean="0"/>
              <a:t>SQL  </a:t>
            </a:r>
            <a:r>
              <a:rPr lang="ko-KR" altLang="en-US" smtClean="0"/>
              <a:t>데이터프레임이 제공하는 데이터 처리 관련연산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select() : </a:t>
            </a:r>
            <a:r>
              <a:rPr lang="ko-KR" altLang="en-US" smtClean="0"/>
              <a:t>데이터프레임으로부터 특정 컬럼만 포함된 새로운 데이터 프레임을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drop()  : </a:t>
            </a:r>
            <a:r>
              <a:rPr lang="ko-KR" altLang="en-US" smtClean="0"/>
              <a:t>데이터프레임에서 특정 컬럼을 제외한 데이터 프레임을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where() :  </a:t>
            </a:r>
            <a:r>
              <a:rPr lang="ko-KR" altLang="en-US" smtClean="0"/>
              <a:t>특정 조건을 만족하는 레코드만 선택</a:t>
            </a:r>
            <a:r>
              <a:rPr lang="en-US" altLang="ko-KR" smtClean="0"/>
              <a:t>, </a:t>
            </a:r>
            <a:r>
              <a:rPr lang="ko-KR" altLang="en-US" smtClean="0"/>
              <a:t>내부적으로 </a:t>
            </a:r>
            <a:r>
              <a:rPr lang="en-US" altLang="ko-KR" smtClean="0"/>
              <a:t>filter()</a:t>
            </a:r>
            <a:r>
              <a:rPr lang="ko-KR" altLang="en-US" smtClean="0"/>
              <a:t>를 다시 호출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agg() :</a:t>
            </a:r>
            <a:r>
              <a:rPr lang="ko-KR" altLang="en-US"/>
              <a:t> </a:t>
            </a:r>
            <a:r>
              <a:rPr lang="ko-KR" altLang="en-US" smtClean="0"/>
              <a:t>특정 컬럼에 대해 </a:t>
            </a:r>
            <a:r>
              <a:rPr lang="en-US" altLang="ko-KR" smtClean="0"/>
              <a:t>sum(), max()</a:t>
            </a:r>
            <a:r>
              <a:rPr lang="ko-KR" altLang="en-US" smtClean="0"/>
              <a:t>와 같은 집합 연산 수행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col()</a:t>
            </a:r>
            <a:r>
              <a:rPr lang="en-US" altLang="ko-KR"/>
              <a:t> , apply() : </a:t>
            </a:r>
            <a:r>
              <a:rPr lang="ko-KR" altLang="en-US" smtClean="0"/>
              <a:t>데이터프레임의 컬럼 객체를 생성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groupBy() : org.apache.spark.sql.GroupedData </a:t>
            </a:r>
            <a:r>
              <a:rPr lang="ko-KR" altLang="en-US" smtClean="0"/>
              <a:t>타입의 객체 반환 </a:t>
            </a:r>
            <a:r>
              <a:rPr lang="en-US" altLang="ko-KR" smtClean="0"/>
              <a:t>count(), sum(), pivot()</a:t>
            </a:r>
            <a:r>
              <a:rPr lang="ko-KR" altLang="en-US" smtClean="0"/>
              <a:t>등의 집합 연산 수행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cube() : </a:t>
            </a:r>
            <a:r>
              <a:rPr lang="ko-KR" altLang="en-US" smtClean="0"/>
              <a:t>인자로 지정한 컬럼으로 구성된 큐브를 생성하는 연산</a:t>
            </a:r>
            <a:r>
              <a:rPr lang="en-US" altLang="ko-KR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distinct() : </a:t>
            </a:r>
            <a:r>
              <a:rPr lang="ko-KR" altLang="en-US" smtClean="0"/>
              <a:t>로우를 기준으로 중복된 값을 제외한 결과를 반환</a:t>
            </a:r>
            <a:r>
              <a:rPr lang="en-US" altLang="ko-KR" smtClean="0"/>
              <a:t>, </a:t>
            </a:r>
            <a:r>
              <a:rPr lang="ko-KR" altLang="en-US" smtClean="0"/>
              <a:t>모든 컬럼 값이 같을 때만 중복이라고 판단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dropDuplicates() : </a:t>
            </a:r>
            <a:r>
              <a:rPr lang="ko-KR" altLang="en-US"/>
              <a:t>로우를 기준으로 중복된 값을 제외한 결과를 </a:t>
            </a:r>
            <a:r>
              <a:rPr lang="ko-KR" altLang="en-US" smtClean="0"/>
              <a:t>반환</a:t>
            </a:r>
            <a:r>
              <a:rPr lang="en-US" altLang="ko-KR" smtClean="0"/>
              <a:t>, </a:t>
            </a:r>
            <a:r>
              <a:rPr lang="ko-KR" altLang="en-US" smtClean="0"/>
              <a:t>중복을 제거하고자 하는 컬럼을 따로 지정할 수 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intersect() : </a:t>
            </a:r>
            <a:r>
              <a:rPr lang="ko-KR" altLang="en-US" smtClean="0"/>
              <a:t>두 개의 데이터프레임에 모두 속하는 로우로만 구성된 데이터프레임을 생성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e</a:t>
            </a:r>
            <a:r>
              <a:rPr lang="en-US" altLang="ko-KR" smtClean="0"/>
              <a:t>xcept() : </a:t>
            </a:r>
            <a:r>
              <a:rPr lang="ko-KR" altLang="en-US" smtClean="0"/>
              <a:t>두 개의 데이터프레임이 있을 때 하나의 데이터프레임에서 나머지 다른 하나에 속하지 않는 원소만으로 구성된 새로운 데이터 프레임을 생성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j</a:t>
            </a:r>
            <a:r>
              <a:rPr lang="en-US" altLang="ko-KR" smtClean="0"/>
              <a:t>oin() : </a:t>
            </a:r>
            <a:r>
              <a:rPr lang="ko-KR" altLang="en-US" smtClean="0"/>
              <a:t>데이터 프레임은 </a:t>
            </a:r>
            <a:r>
              <a:rPr lang="en-US" altLang="ko-KR" smtClean="0"/>
              <a:t>inner, outer, left_outer, right_outer, leftsemi </a:t>
            </a:r>
            <a:r>
              <a:rPr lang="ko-KR" altLang="en-US" smtClean="0"/>
              <a:t>조인 등 다양한 유형의 조인 방식 지원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crossjoin() :  </a:t>
            </a:r>
            <a:r>
              <a:rPr lang="ko-KR" altLang="en-US" smtClean="0"/>
              <a:t>스파크 </a:t>
            </a:r>
            <a:r>
              <a:rPr lang="en-US" altLang="ko-KR" smtClean="0"/>
              <a:t>2.1.0</a:t>
            </a:r>
            <a:r>
              <a:rPr lang="ko-KR" altLang="en-US" smtClean="0"/>
              <a:t>부터</a:t>
            </a:r>
            <a:r>
              <a:rPr lang="en-US" altLang="ko-KR" smtClean="0"/>
              <a:t> </a:t>
            </a:r>
            <a:r>
              <a:rPr lang="ko-KR" altLang="en-US" smtClean="0"/>
              <a:t>개발자의 실수를 방지하기 위해 조인 조건을 지정하지 않을 경우 오류가 발생하도록 제한하고 있습니다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46574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</a:t>
            </a:r>
            <a:r>
              <a:rPr lang="ko-KR" altLang="en-US"/>
              <a:t>데이터프레임이 제공하는 데이터 처리 </a:t>
            </a:r>
            <a:r>
              <a:rPr lang="ko-KR" altLang="en-US" smtClean="0"/>
              <a:t>관련 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4144" y="1397464"/>
            <a:ext cx="10322351" cy="438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spark.implicits._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 = Seq(("r1", 1), ("r2", 2), ("r3", 3)).toDF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df.foreach { row =&gt;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row match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case Row(col1, col2) =&gt; println(s"col1:${col1}, col2:${col2}")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import org.apache.spark.sql.functions._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df.agg(max("amount"), min("price")).show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df.agg(Map("amount" -&gt; "max", "price" -&gt; "min")).show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df.select(df("product")).show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df.alias("aa").select("aa.product").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df.groupBy("store", "product").agg("price" -&gt; "sum").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df.cube</a:t>
            </a:r>
            <a:r>
              <a:rPr lang="en-US" altLang="ko-KR" sz="1600">
                <a:solidFill>
                  <a:schemeClr val="tx1"/>
                </a:solidFill>
              </a:rPr>
              <a:t>("store", "product").agg("price" -&gt; "sum").show</a:t>
            </a:r>
          </a:p>
        </p:txBody>
      </p:sp>
    </p:spTree>
    <p:extLst>
      <p:ext uri="{BB962C8B-B14F-4D97-AF65-F5344CB8AC3E}">
        <p14:creationId xmlns:p14="http://schemas.microsoft.com/office/powerpoint/2010/main" val="6207086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</a:t>
            </a:r>
            <a:r>
              <a:rPr lang="ko-KR" altLang="en-US"/>
              <a:t>데이터프레임이 제공하는 데이터 처리 관련연산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4144" y="1397463"/>
            <a:ext cx="10322351" cy="4390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 import spark.implicits._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d1 = ("store1", "note", 20, 2000)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d2 = ("store1", "bag", 10, 5000)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d3 = ("store1", "note", 20, 2000)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 = Seq(d1, d2, d3).toDF("store", "product", "amount", "price")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df.distinct.show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df.dropDuplicates("store").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df.drop('store).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val a = spark.range(1, 5).toDF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b = spark.range(2, 6).toDF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c = a.intersect(b)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c.show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val df1 = List(1, 2, 3, 4, 5).toDF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df2 = List(2, 4).toDF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df1.except(df2).</a:t>
            </a:r>
            <a:r>
              <a:rPr lang="en-US" altLang="ko-KR" sz="1600" smtClean="0">
                <a:solidFill>
                  <a:schemeClr val="tx1"/>
                </a:solidFill>
              </a:rPr>
              <a:t>show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6170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smtClean="0"/>
              <a:t>SQL  </a:t>
            </a:r>
            <a:r>
              <a:rPr lang="ko-KR" altLang="en-US" smtClean="0"/>
              <a:t>데이터프레임이 제공하는 데이터 처리 관련연산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na() : DataFrameNaFunctions </a:t>
            </a:r>
            <a:r>
              <a:rPr lang="ko-KR" altLang="en-US" smtClean="0"/>
              <a:t>클래스는 일부 컬럼에 </a:t>
            </a:r>
            <a:r>
              <a:rPr lang="en-US" altLang="ko-KR" smtClean="0"/>
              <a:t>NaN </a:t>
            </a:r>
            <a:r>
              <a:rPr lang="ko-KR" altLang="en-US" smtClean="0"/>
              <a:t>또는 </a:t>
            </a:r>
            <a:r>
              <a:rPr lang="en-US" altLang="ko-KR" smtClean="0"/>
              <a:t>null</a:t>
            </a:r>
            <a:r>
              <a:rPr lang="ko-KR" altLang="en-US"/>
              <a:t> </a:t>
            </a:r>
            <a:r>
              <a:rPr lang="ko-KR" altLang="en-US" smtClean="0"/>
              <a:t>값이 포함되는 경우 값을 처리하는 클래스로서 해당 값을 포함한 로우를 결과에서 제외하거나 해당 컬럼의 값을 다른 값으로 치환하는 등의 처리를 수행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orderBy() : </a:t>
            </a:r>
            <a:r>
              <a:rPr lang="ko-KR" altLang="en-US" smtClean="0"/>
              <a:t>정렬에 사용될 컬럼 정보를 순서대로 전달합니다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rullup() 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stat() : </a:t>
            </a:r>
            <a:r>
              <a:rPr lang="ko-KR" altLang="en-US" smtClean="0"/>
              <a:t>특정 컬럼값에 대해 자주 사용되는 통계수치를 제공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c</a:t>
            </a:r>
            <a:r>
              <a:rPr lang="en-US" altLang="ko-KR" smtClean="0"/>
              <a:t>orr() : </a:t>
            </a:r>
            <a:r>
              <a:rPr lang="ko-KR" altLang="en-US" smtClean="0"/>
              <a:t>두 컬럼 상관계수를 반환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c</a:t>
            </a:r>
            <a:r>
              <a:rPr lang="en-US" altLang="ko-KR" smtClean="0"/>
              <a:t>ov() :  </a:t>
            </a:r>
            <a:r>
              <a:rPr lang="ko-KR" altLang="en-US" smtClean="0"/>
              <a:t>공분산을 반환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crosstab(), freqItems(), sampleBy()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withColumn(), </a:t>
            </a:r>
            <a:r>
              <a:rPr lang="en-US" altLang="ko-KR"/>
              <a:t>withColumnRenamed()</a:t>
            </a:r>
            <a:r>
              <a:rPr lang="en-US" altLang="ko-KR" smtClean="0"/>
              <a:t> : </a:t>
            </a:r>
            <a:r>
              <a:rPr lang="ko-KR" altLang="en-US" smtClean="0"/>
              <a:t>데이터프레임에 새로운 컬럼을 추가하거나 기존 컬럼의 이름을 변경하는 메서드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write() : </a:t>
            </a:r>
            <a:r>
              <a:rPr lang="ko-KR" altLang="en-US" smtClean="0"/>
              <a:t>데이터프레임의 데이터를 로컬 파일시스템이나 </a:t>
            </a:r>
            <a:r>
              <a:rPr lang="en-US" altLang="ko-KR" smtClean="0"/>
              <a:t>HDFS, </a:t>
            </a:r>
            <a:r>
              <a:rPr lang="ko-KR" altLang="en-US" smtClean="0"/>
              <a:t>데이터베이스와 같은 외부 저장소에 저장하기 위해 </a:t>
            </a:r>
            <a:r>
              <a:rPr lang="en-US" altLang="ko-KR" smtClean="0"/>
              <a:t>DataFrameWriter</a:t>
            </a:r>
            <a:r>
              <a:rPr lang="ko-KR" altLang="en-US" smtClean="0"/>
              <a:t>를 이용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s</a:t>
            </a:r>
            <a:r>
              <a:rPr lang="en-US" altLang="ko-KR" smtClean="0"/>
              <a:t>ave() :  </a:t>
            </a:r>
            <a:r>
              <a:rPr lang="ko-KR" altLang="en-US" smtClean="0"/>
              <a:t>데이터 저장 경로 설정 및 저장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format() : </a:t>
            </a:r>
            <a:r>
              <a:rPr lang="ko-KR" altLang="en-US" smtClean="0"/>
              <a:t>데이터 포맷을 문자열로 지정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partitionBy() : </a:t>
            </a:r>
            <a:r>
              <a:rPr lang="ko-KR" altLang="en-US" smtClean="0"/>
              <a:t>특정 컬럼 값을 기준으로 파티션을 설정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options() : </a:t>
            </a:r>
            <a:r>
              <a:rPr lang="ko-KR" altLang="en-US" smtClean="0"/>
              <a:t>데이터소스의 종류에 따라 필요한 추가 정보를 </a:t>
            </a:r>
            <a:r>
              <a:rPr lang="en-US" altLang="ko-KR" smtClean="0"/>
              <a:t>options()</a:t>
            </a:r>
            <a:r>
              <a:rPr lang="ko-KR" altLang="en-US" smtClean="0"/>
              <a:t>를 사용해 전달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append()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overwrite()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errorIfExists()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0318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</a:t>
            </a:r>
            <a:r>
              <a:rPr lang="ko-KR" altLang="en-US"/>
              <a:t>데이터프레임이 제공하는 데이터 처리 관련연산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4144" y="1397464"/>
            <a:ext cx="10322351" cy="4777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 import spark.implicits._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joinTypes = "inner,outer,leftouter,rightouter,leftsemi".split(",")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joinTypes.foreach((joinType: String) =&gt;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println(s"============= ${joinType} ===============")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ldf.join(rdf, Seq("word"), joinType).show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})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val result = ldf.join(rdf, Seq("word"), "outer").toDF("word", "c1", "c2")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result.show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result.na.drop(2, Seq("c1", "c2")).show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result.na.fill(Map("c1" -&gt; 0)).show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result.na.replace("word", Map("w1" -&gt; "word1", "w2" -&gt; "word2")).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val df = List((3, "z"), (10, "a"), (5, "c")).toDF("idx", "name")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df.orderBy("name", "idx").show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df.orderBy("idx", "name").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df.rollup("store", "product").agg("price" -&gt; "sum").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6480023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/>
              <a:t>스파크 </a:t>
            </a:r>
            <a:r>
              <a:rPr lang="en-US" altLang="ko-KR"/>
              <a:t>SQL </a:t>
            </a:r>
            <a:r>
              <a:rPr lang="ko-KR" altLang="en-US"/>
              <a:t>데이터프레임이 제공하는 데이터 처리 관련연산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4144" y="1397464"/>
            <a:ext cx="10322351" cy="519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import </a:t>
            </a:r>
            <a:r>
              <a:rPr lang="en-US" altLang="ko-KR" sz="1600">
                <a:solidFill>
                  <a:schemeClr val="tx1"/>
                </a:solidFill>
              </a:rPr>
              <a:t>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val df = List(("a", 6), ("b", 4), ("c", 12), ("d", 6)).toDF("word", "count")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df.stat.crosstab("word", "count").</a:t>
            </a:r>
            <a:r>
              <a:rPr lang="en-US" altLang="ko-KR" sz="1600" smtClean="0">
                <a:solidFill>
                  <a:schemeClr val="tx1"/>
                </a:solidFill>
              </a:rPr>
              <a:t>show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val df1 = List(("prod1", "100"), ("prod2", "200")).toDF("pname", "price")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df2 = df1.withColumn("dcprice", 'price * 0.9)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df3 = df2.withColumnRenamed("dcprice", "newprice")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df1.show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df2.show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df3.show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val sparkHomeDir = "/Users/beginspark/Apps/spark"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df = spark.read.json(sparkHomeDir + "/examples/src/main/resources/people.json")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df.write.save("/Users/beginspark/Temp/default/" + System.currentTimeMillis())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df.write.format("json").save("/Users/beginspark/Temp/json/" + System.currentTimeMillis())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df.write.format("json").partitionBy("age").save("/Users/beginspark/Temp/parti/" + System.currentTimeMillis())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df.write.mode(SaveMode.Overwrite).saveAsTable("ohMyTable")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spark.sql("select * from ohMyTable").show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bucketBy</a:t>
            </a:r>
            <a:r>
              <a:rPr lang="ko-KR" altLang="en-US" sz="1600">
                <a:solidFill>
                  <a:schemeClr val="tx1"/>
                </a:solidFill>
              </a:rPr>
              <a:t>의 경우 테이블로 저장해야 햠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df.write.format("json").bucketBy(20, "age").mode(SaveMode.Overwrite).saveAsTable("ohMyBuckedTable")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spark.sql("select * from ohMyBuckedTable").show</a:t>
            </a:r>
          </a:p>
        </p:txBody>
      </p:sp>
    </p:spTree>
    <p:extLst>
      <p:ext uri="{BB962C8B-B14F-4D97-AF65-F5344CB8AC3E}">
        <p14:creationId xmlns:p14="http://schemas.microsoft.com/office/powerpoint/2010/main" val="377491000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smtClean="0"/>
              <a:t>SQL  </a:t>
            </a:r>
            <a:r>
              <a:rPr lang="ko-KR" altLang="en-US" smtClean="0"/>
              <a:t>데이터셋 데이터 처리 관련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데이터프레임은 </a:t>
            </a:r>
            <a:r>
              <a:rPr lang="en-US" altLang="ko-KR" smtClean="0"/>
              <a:t>Dataset[Row] </a:t>
            </a:r>
            <a:r>
              <a:rPr lang="ko-KR" altLang="en-US" smtClean="0"/>
              <a:t>타입의 데이터셋을 가리키는 별칭일 뿐 스파크</a:t>
            </a:r>
            <a:r>
              <a:rPr lang="en-US" altLang="ko-KR" smtClean="0"/>
              <a:t>SQL</a:t>
            </a:r>
            <a:r>
              <a:rPr lang="ko-KR" altLang="en-US" smtClean="0"/>
              <a:t>에서 제공하는 데이터 추상화 모델은 데이터셋 하나뿐임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RDD</a:t>
            </a:r>
            <a:r>
              <a:rPr lang="ko-KR" altLang="en-US" smtClean="0"/>
              <a:t>는 내부 데이터의 타입을 명확하게 정의해서 사용ㄷ하도록 강제돼 있는 데 반해 데이터프레임의 경우 내부 데이터가 </a:t>
            </a:r>
            <a:r>
              <a:rPr lang="en-US" altLang="ko-KR" smtClean="0"/>
              <a:t>Row</a:t>
            </a:r>
            <a:r>
              <a:rPr lang="ko-KR" altLang="en-US" smtClean="0"/>
              <a:t>의 집합이라는 것만 보장돼 있을 뿐 실제 데이터 타입에 대한 정보는 외부에 노출돼 있지 않다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/>
              <a:t>데이터셋 </a:t>
            </a:r>
            <a:r>
              <a:rPr lang="ko-KR" altLang="en-US" smtClean="0"/>
              <a:t>모델 </a:t>
            </a:r>
            <a:r>
              <a:rPr lang="en-US" altLang="ko-KR" smtClean="0"/>
              <a:t>: </a:t>
            </a:r>
            <a:r>
              <a:rPr lang="ko-KR" altLang="en-US" smtClean="0"/>
              <a:t>스키마 정보를 활용한 성능 최적화까지 제공할 수 있는 새로운 모델</a:t>
            </a:r>
            <a:r>
              <a:rPr lang="en-US" altLang="ko-KR" smtClean="0"/>
              <a:t>, </a:t>
            </a:r>
            <a:r>
              <a:rPr lang="ko-KR" altLang="en-US" smtClean="0"/>
              <a:t>즉 </a:t>
            </a:r>
            <a:r>
              <a:rPr lang="en-US" altLang="ko-KR" smtClean="0"/>
              <a:t>RDD</a:t>
            </a:r>
            <a:r>
              <a:rPr lang="ko-KR" altLang="en-US" smtClean="0"/>
              <a:t>와 데이터프레임이 가진 정보를 모두 포용할 수 있는 모델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87777" y="3289955"/>
            <a:ext cx="10322351" cy="3289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sparkHomeDir = </a:t>
            </a:r>
            <a:r>
              <a:rPr lang="en-US" altLang="ko-KR" sz="1600" smtClean="0">
                <a:solidFill>
                  <a:schemeClr val="tx1"/>
                </a:solidFill>
              </a:rPr>
              <a:t>"/data/spark/"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파일로 부터 생성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ds1 = spark.read.textFile(sparkHomeDir + "/examples/src/main/resources/people.txt</a:t>
            </a:r>
            <a:r>
              <a:rPr lang="en-US" altLang="ko-KR" sz="1600" smtClean="0">
                <a:solidFill>
                  <a:schemeClr val="tx1"/>
                </a:solidFill>
              </a:rPr>
              <a:t>")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자바 객체를 이용해 생성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row1 = Person("hayoon", 7, "student")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row2 = Person("sunwoo", 13, "student")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row3 = Person("hajoo", 5, "kindergartener")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row4 = Person("jinwoo", 13, "student")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data = List(row1, row2, row3, row4)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ds2 = spark.createDataset(data)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스칼라의 경우 암묵적 변환을 통한 </a:t>
            </a:r>
            <a:r>
              <a:rPr lang="en-US" altLang="ko-KR" sz="1600">
                <a:solidFill>
                  <a:schemeClr val="tx1"/>
                </a:solidFill>
              </a:rPr>
              <a:t>toDS() </a:t>
            </a:r>
            <a:r>
              <a:rPr lang="ko-KR" altLang="en-US" sz="1600">
                <a:solidFill>
                  <a:schemeClr val="tx1"/>
                </a:solidFill>
              </a:rPr>
              <a:t>메서드를 사용할 수 있음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ds2_1 = data.toDS</a:t>
            </a:r>
            <a:r>
              <a:rPr lang="en-US" altLang="ko-KR" sz="1600" smtClean="0">
                <a:solidFill>
                  <a:schemeClr val="tx1"/>
                </a:solidFill>
              </a:rPr>
              <a:t>()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34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smtClean="0"/>
              <a:t>SQL  </a:t>
            </a:r>
            <a:r>
              <a:rPr lang="ko-KR" altLang="en-US" smtClean="0"/>
              <a:t>데이터셋 데이터 처리 관련 연산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31307" y="1385740"/>
            <a:ext cx="10322351" cy="51941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Encoder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e1 = Encoders.BOOLEAN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e2 = Encoders.LONG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e3 = Encoders.scalaBoolean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e5 = Encoders.scalaLong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e6 = Encoders.javaSerialization[Person]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e7 = Encoders.kryo[Person]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e8 = Encoders.tuple(Encoders.STRING, Encoders.INT)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RDD</a:t>
            </a:r>
            <a:r>
              <a:rPr lang="ko-KR" altLang="en-US" sz="1600">
                <a:solidFill>
                  <a:schemeClr val="tx1"/>
                </a:solidFill>
              </a:rPr>
              <a:t>를 이용해 생성 </a:t>
            </a:r>
            <a:r>
              <a:rPr lang="en-US" altLang="ko-KR" sz="1600">
                <a:solidFill>
                  <a:schemeClr val="tx1"/>
                </a:solidFill>
              </a:rPr>
              <a:t>(createDataset </a:t>
            </a:r>
            <a:r>
              <a:rPr lang="ko-KR" altLang="en-US" sz="1600">
                <a:solidFill>
                  <a:schemeClr val="tx1"/>
                </a:solidFill>
              </a:rPr>
              <a:t>또는 암묵적 변환을 통한 </a:t>
            </a:r>
            <a:r>
              <a:rPr lang="en-US" altLang="ko-KR" sz="1600">
                <a:solidFill>
                  <a:schemeClr val="tx1"/>
                </a:solidFill>
              </a:rPr>
              <a:t>toDS </a:t>
            </a:r>
            <a:r>
              <a:rPr lang="ko-KR" altLang="en-US" sz="1600">
                <a:solidFill>
                  <a:schemeClr val="tx1"/>
                </a:solidFill>
              </a:rPr>
              <a:t>메서드 사용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rdd = sc.parallelize(List(1, 2, 3))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ds3 = spark.createDataset(rdd)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ds4 = rdd.toDS()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데이터프레임을 이용해 생성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ds5 = List(1, 2, 3).toDF.as[Int]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데이터프레임을 생성하기 위해서는 </a:t>
            </a:r>
            <a:r>
              <a:rPr lang="en-US" altLang="ko-KR" sz="1600">
                <a:solidFill>
                  <a:schemeClr val="tx1"/>
                </a:solidFill>
              </a:rPr>
              <a:t>scala.Product </a:t>
            </a:r>
            <a:r>
              <a:rPr lang="ko-KR" altLang="en-US" sz="1600">
                <a:solidFill>
                  <a:schemeClr val="tx1"/>
                </a:solidFill>
              </a:rPr>
              <a:t>하위타입의 요소로 구성된 </a:t>
            </a:r>
            <a:r>
              <a:rPr lang="en-US" altLang="ko-KR" sz="1600">
                <a:solidFill>
                  <a:schemeClr val="tx1"/>
                </a:solidFill>
              </a:rPr>
              <a:t>RDD</a:t>
            </a:r>
            <a:r>
              <a:rPr lang="ko-KR" altLang="en-US" sz="1600">
                <a:solidFill>
                  <a:schemeClr val="tx1"/>
                </a:solidFill>
              </a:rPr>
              <a:t>가 필요하므로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// rdd.map(Tuple(_))</a:t>
            </a:r>
            <a:r>
              <a:rPr lang="ko-KR" altLang="en-US" sz="1600">
                <a:solidFill>
                  <a:schemeClr val="tx1"/>
                </a:solidFill>
              </a:rPr>
              <a:t>을 통해 </a:t>
            </a:r>
            <a:r>
              <a:rPr lang="en-US" altLang="ko-KR" sz="1600">
                <a:solidFill>
                  <a:schemeClr val="tx1"/>
                </a:solidFill>
              </a:rPr>
              <a:t>Tuple </a:t>
            </a:r>
            <a:r>
              <a:rPr lang="ko-KR" altLang="en-US" sz="1600">
                <a:solidFill>
                  <a:schemeClr val="tx1"/>
                </a:solidFill>
              </a:rPr>
              <a:t>타입으로 변환 후 </a:t>
            </a:r>
            <a:r>
              <a:rPr lang="en-US" altLang="ko-KR" sz="1600">
                <a:solidFill>
                  <a:schemeClr val="tx1"/>
                </a:solidFill>
              </a:rPr>
              <a:t>createDataFrame </a:t>
            </a:r>
            <a:r>
              <a:rPr lang="ko-KR" altLang="en-US" sz="1600">
                <a:solidFill>
                  <a:schemeClr val="tx1"/>
                </a:solidFill>
              </a:rPr>
              <a:t>메서드를 사용 함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ds6 = spark.createDataFrame(rdd.map(Tuple1(_))).as[Int</a:t>
            </a:r>
            <a:r>
              <a:rPr lang="en-US" altLang="ko-KR" sz="1600" smtClean="0">
                <a:solidFill>
                  <a:schemeClr val="tx1"/>
                </a:solidFill>
              </a:rPr>
              <a:t>]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689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smtClean="0"/>
              <a:t>SQL  </a:t>
            </a:r>
            <a:r>
              <a:rPr lang="ko-KR" altLang="en-US" smtClean="0"/>
              <a:t>데이터셋 데이터 처리 관련 연산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스파크의 경우 문자열</a:t>
            </a:r>
            <a:r>
              <a:rPr lang="en-US" altLang="ko-KR" smtClean="0"/>
              <a:t>(String)</a:t>
            </a:r>
            <a:r>
              <a:rPr lang="ko-KR" altLang="en-US" smtClean="0"/>
              <a:t>이나 정수</a:t>
            </a:r>
            <a:r>
              <a:rPr lang="en-US" altLang="ko-KR" smtClean="0"/>
              <a:t>(Int) </a:t>
            </a:r>
            <a:r>
              <a:rPr lang="ko-KR" altLang="en-US" smtClean="0"/>
              <a:t>등 기본 타입에 대한 인코더 정보를 암문적 변환 방식을 이용해서 제공하기 때문에 </a:t>
            </a:r>
            <a:r>
              <a:rPr lang="en-US" altLang="ko-KR" smtClean="0"/>
              <a:t>implicits </a:t>
            </a:r>
            <a:r>
              <a:rPr lang="ko-KR" altLang="en-US"/>
              <a:t> </a:t>
            </a:r>
            <a:r>
              <a:rPr lang="ko-KR" altLang="en-US" smtClean="0"/>
              <a:t>객체를 임포트하면 기본 데이터 타입에 대해서는 별도의 인코더를 지정하지 않고도 사용할 수 있습니다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기본 타입이 아니거나 자바 언어를 사용하는 경우 </a:t>
            </a:r>
            <a:r>
              <a:rPr lang="en-US" altLang="ko-KR" smtClean="0"/>
              <a:t>org.apache.spark.Encoders </a:t>
            </a:r>
            <a:r>
              <a:rPr lang="ko-KR" altLang="en-US" smtClean="0"/>
              <a:t>객체가 제공하는 인코드 생성 메서드를 이용해 직접 인코드를  생성 및 지정해야 합니다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31307" y="2790334"/>
            <a:ext cx="10322351" cy="378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Encoder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e1 = Encoders.BOOLEAN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e2 = Encoders.LONG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e3 = Encoders.scalaBoolean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e5 = Encoders.scalaLong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e6 = Encoders.javaSerialization[Person]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e7 = Encoders.kryo[Person]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e8 = Encoders.tuple(Encoders.STRING, Encoders.INT)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RDD</a:t>
            </a:r>
            <a:r>
              <a:rPr lang="ko-KR" altLang="en-US" sz="1600">
                <a:solidFill>
                  <a:schemeClr val="tx1"/>
                </a:solidFill>
              </a:rPr>
              <a:t>를 이용해 생성 </a:t>
            </a:r>
            <a:r>
              <a:rPr lang="en-US" altLang="ko-KR" sz="1600">
                <a:solidFill>
                  <a:schemeClr val="tx1"/>
                </a:solidFill>
              </a:rPr>
              <a:t>(createDataset </a:t>
            </a:r>
            <a:r>
              <a:rPr lang="ko-KR" altLang="en-US" sz="1600">
                <a:solidFill>
                  <a:schemeClr val="tx1"/>
                </a:solidFill>
              </a:rPr>
              <a:t>또는 암묵적 변환을 통한 </a:t>
            </a:r>
            <a:r>
              <a:rPr lang="en-US" altLang="ko-KR" sz="1600">
                <a:solidFill>
                  <a:schemeClr val="tx1"/>
                </a:solidFill>
              </a:rPr>
              <a:t>toDS </a:t>
            </a:r>
            <a:r>
              <a:rPr lang="ko-KR" altLang="en-US" sz="1600">
                <a:solidFill>
                  <a:schemeClr val="tx1"/>
                </a:solidFill>
              </a:rPr>
              <a:t>메서드 사용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rdd = sc.parallelize(List(1, 2, 3))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ds3 = spark.createDataset(rdd)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ds4 = rdd.toDS</a:t>
            </a:r>
            <a:r>
              <a:rPr lang="en-US" altLang="ko-KR" sz="1600" smtClean="0">
                <a:solidFill>
                  <a:schemeClr val="tx1"/>
                </a:solidFill>
              </a:rPr>
              <a:t>()    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1783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smtClean="0"/>
              <a:t>SQL  </a:t>
            </a:r>
            <a:r>
              <a:rPr lang="ko-KR" altLang="en-US" smtClean="0"/>
              <a:t>데이터셋 데이터 처리 관련 연산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831307" y="1442302"/>
            <a:ext cx="10322351" cy="51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 import spark.implicits</a:t>
            </a:r>
            <a:r>
              <a:rPr lang="en-US" altLang="ko-KR" sz="1600" smtClean="0">
                <a:solidFill>
                  <a:schemeClr val="tx1"/>
                </a:solidFill>
              </a:rPr>
              <a:t>._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데이터프레임을 이용해 생성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ds5 = List(1, 2, 3).toDF.as[Int]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데이터프레임을 생성하기 위해서는 </a:t>
            </a:r>
            <a:r>
              <a:rPr lang="en-US" altLang="ko-KR" sz="1600">
                <a:solidFill>
                  <a:schemeClr val="tx1"/>
                </a:solidFill>
              </a:rPr>
              <a:t>scala.Product </a:t>
            </a:r>
            <a:r>
              <a:rPr lang="ko-KR" altLang="en-US" sz="1600">
                <a:solidFill>
                  <a:schemeClr val="tx1"/>
                </a:solidFill>
              </a:rPr>
              <a:t>하위타입의 요소로 구성된 </a:t>
            </a:r>
            <a:r>
              <a:rPr lang="en-US" altLang="ko-KR" sz="1600">
                <a:solidFill>
                  <a:schemeClr val="tx1"/>
                </a:solidFill>
              </a:rPr>
              <a:t>RDD</a:t>
            </a:r>
            <a:r>
              <a:rPr lang="ko-KR" altLang="en-US" sz="1600">
                <a:solidFill>
                  <a:schemeClr val="tx1"/>
                </a:solidFill>
              </a:rPr>
              <a:t>가 필요하므로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// rdd.map(Tuple(_))</a:t>
            </a:r>
            <a:r>
              <a:rPr lang="ko-KR" altLang="en-US" sz="1600">
                <a:solidFill>
                  <a:schemeClr val="tx1"/>
                </a:solidFill>
              </a:rPr>
              <a:t>을 통해 </a:t>
            </a:r>
            <a:r>
              <a:rPr lang="en-US" altLang="ko-KR" sz="1600">
                <a:solidFill>
                  <a:schemeClr val="tx1"/>
                </a:solidFill>
              </a:rPr>
              <a:t>Tuple </a:t>
            </a:r>
            <a:r>
              <a:rPr lang="ko-KR" altLang="en-US" sz="1600">
                <a:solidFill>
                  <a:schemeClr val="tx1"/>
                </a:solidFill>
              </a:rPr>
              <a:t>타입으로 변환 후 </a:t>
            </a:r>
            <a:r>
              <a:rPr lang="en-US" altLang="ko-KR" sz="1600">
                <a:solidFill>
                  <a:schemeClr val="tx1"/>
                </a:solidFill>
              </a:rPr>
              <a:t>createDataFrame </a:t>
            </a:r>
            <a:r>
              <a:rPr lang="ko-KR" altLang="en-US" sz="1600">
                <a:solidFill>
                  <a:schemeClr val="tx1"/>
                </a:solidFill>
              </a:rPr>
              <a:t>메서드를 사용 함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val ds6 = spark.createDataFrame(rdd.map(Tuple1(_))).as[Int]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   val </a:t>
            </a:r>
            <a:r>
              <a:rPr lang="en-US" altLang="ko-KR" sz="1600">
                <a:solidFill>
                  <a:schemeClr val="tx1"/>
                </a:solidFill>
              </a:rPr>
              <a:t>ds7 = spark.range(0, 10, 3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r>
              <a:rPr lang="en-US" altLang="ko-KR" sz="1600">
                <a:solidFill>
                  <a:schemeClr val="tx1"/>
                </a:solidFill>
              </a:rPr>
              <a:t>// range()</a:t>
            </a:r>
            <a:r>
              <a:rPr lang="ko-KR" altLang="en-US" sz="1600">
                <a:solidFill>
                  <a:schemeClr val="tx1"/>
                </a:solidFill>
              </a:rPr>
              <a:t>로 생성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    ds1.show   </a:t>
            </a:r>
            <a:r>
              <a:rPr lang="en-US" altLang="ko-KR" sz="1600">
                <a:solidFill>
                  <a:schemeClr val="tx1"/>
                </a:solidFill>
              </a:rPr>
              <a:t> // </a:t>
            </a:r>
            <a:r>
              <a:rPr lang="ko-KR" altLang="en-US" sz="1600">
                <a:solidFill>
                  <a:schemeClr val="tx1"/>
                </a:solidFill>
              </a:rPr>
              <a:t>결과 확인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ds2.show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ds2_1.show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ds3.show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ds4.show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ds5.show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ds6.show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ds7.show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// </a:t>
            </a:r>
            <a:r>
              <a:rPr lang="ko-KR" altLang="en-US" sz="1600">
                <a:solidFill>
                  <a:schemeClr val="tx1"/>
                </a:solidFill>
              </a:rPr>
              <a:t>참고</a:t>
            </a:r>
            <a:r>
              <a:rPr lang="en-US" altLang="ko-KR" sz="1600">
                <a:solidFill>
                  <a:schemeClr val="tx1"/>
                </a:solidFill>
              </a:rPr>
              <a:t>(Dataset</a:t>
            </a:r>
            <a:r>
              <a:rPr lang="ko-KR" altLang="en-US" sz="1600">
                <a:solidFill>
                  <a:schemeClr val="tx1"/>
                </a:solidFill>
              </a:rPr>
              <a:t>을 데이터프레임 및 </a:t>
            </a:r>
            <a:r>
              <a:rPr lang="en-US" altLang="ko-KR" sz="1600">
                <a:solidFill>
                  <a:schemeClr val="tx1"/>
                </a:solidFill>
              </a:rPr>
              <a:t>RDD</a:t>
            </a:r>
            <a:r>
              <a:rPr lang="ko-KR" altLang="en-US" sz="1600">
                <a:solidFill>
                  <a:schemeClr val="tx1"/>
                </a:solidFill>
              </a:rPr>
              <a:t>로 변환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ds7.toDF()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ds7.rdd</a:t>
            </a:r>
          </a:p>
        </p:txBody>
      </p:sp>
    </p:spTree>
    <p:extLst>
      <p:ext uri="{BB962C8B-B14F-4D97-AF65-F5344CB8AC3E}">
        <p14:creationId xmlns:p14="http://schemas.microsoft.com/office/powerpoint/2010/main" val="255413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mtClean="0"/>
              <a:t>RDD </a:t>
            </a:r>
            <a:r>
              <a:rPr lang="ko-KR" altLang="en-US" smtClean="0"/>
              <a:t>생성 방법</a:t>
            </a:r>
            <a:endParaRPr lang="en-US" altLang="ko-KR" smtClean="0"/>
          </a:p>
          <a:p>
            <a:pPr lvl="1"/>
            <a:r>
              <a:rPr lang="en-US" altLang="ko-KR" smtClean="0"/>
              <a:t>3.  </a:t>
            </a:r>
            <a:r>
              <a:rPr lang="ko-KR" altLang="en-US" smtClean="0"/>
              <a:t>기존에 생성돼 있는 </a:t>
            </a:r>
            <a:r>
              <a:rPr lang="en-US" altLang="ko-KR" smtClean="0"/>
              <a:t>RDD</a:t>
            </a:r>
            <a:r>
              <a:rPr lang="ko-KR" altLang="en-US" smtClean="0"/>
              <a:t>로부터 또 다른 </a:t>
            </a:r>
            <a:r>
              <a:rPr lang="en-US" altLang="ko-KR" smtClean="0"/>
              <a:t>RDD</a:t>
            </a:r>
            <a:r>
              <a:rPr lang="ko-KR" altLang="en-US" smtClean="0"/>
              <a:t>를 생성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RDD(Resilient Distributed Dataset)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444752" y="1766144"/>
            <a:ext cx="8796528" cy="2641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//</a:t>
            </a:r>
            <a:r>
              <a:rPr lang="ko-KR" altLang="en-US" sz="1600">
                <a:solidFill>
                  <a:srgbClr val="C00000"/>
                </a:solidFill>
              </a:rPr>
              <a:t>기본 </a:t>
            </a:r>
            <a:r>
              <a:rPr lang="en-US" altLang="ko-KR" sz="1600">
                <a:solidFill>
                  <a:srgbClr val="C00000"/>
                </a:solidFill>
              </a:rPr>
              <a:t>RDD</a:t>
            </a:r>
            <a:r>
              <a:rPr lang="ko-KR" altLang="en-US" sz="1600">
                <a:solidFill>
                  <a:srgbClr val="C00000"/>
                </a:solidFill>
              </a:rPr>
              <a:t>로부터 새로운 </a:t>
            </a:r>
            <a:r>
              <a:rPr lang="en-US" altLang="ko-KR" sz="1600">
                <a:solidFill>
                  <a:srgbClr val="C00000"/>
                </a:solidFill>
              </a:rPr>
              <a:t>RDD </a:t>
            </a:r>
            <a:r>
              <a:rPr lang="ko-KR" altLang="en-US" sz="1600">
                <a:solidFill>
                  <a:srgbClr val="C00000"/>
                </a:solidFill>
              </a:rPr>
              <a:t>생성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JavaRDD&lt;String&gt; rdd1 = rdd.map(new Function&lt;String, String&gt;()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public String call(String v1) throws Exception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    return v1.toUpperCase();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}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}); //Java 7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JavaRDD&lt;String&gt; rdd1 = rdd.map(v -&gt; v.toUpperCase());  //Java 8</a:t>
            </a:r>
          </a:p>
          <a:p>
            <a:endParaRPr lang="en-US" altLang="ko-KR" sz="1600">
              <a:solidFill>
                <a:srgbClr val="C00000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val rdd1 = rdd.map(_.toUpperCase())    //Scalar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rdd1 = rdd.map(lamda s : s.upper())        //Python</a:t>
            </a:r>
          </a:p>
        </p:txBody>
      </p:sp>
    </p:spTree>
    <p:extLst>
      <p:ext uri="{BB962C8B-B14F-4D97-AF65-F5344CB8AC3E}">
        <p14:creationId xmlns:p14="http://schemas.microsoft.com/office/powerpoint/2010/main" val="40542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타입</a:t>
            </a:r>
            <a:r>
              <a:rPr lang="en-US" altLang="ko-KR" dirty="0"/>
              <a:t>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en-US" altLang="ko-KR" dirty="0" smtClean="0"/>
              <a:t>elect()  : </a:t>
            </a:r>
            <a:r>
              <a:rPr lang="ko-KR" altLang="en-US" dirty="0" err="1" smtClean="0"/>
              <a:t>컬럼명을</a:t>
            </a:r>
            <a:r>
              <a:rPr lang="ko-KR" altLang="en-US" dirty="0" smtClean="0"/>
              <a:t> 가리키는 문자열이나 </a:t>
            </a:r>
            <a:r>
              <a:rPr lang="en-US" altLang="ko-KR" dirty="0" err="1" smtClean="0"/>
              <a:t>org.apache.spark.sql.Column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인자로 사용해 데이터를 조회하는 방법을 사용 합니다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타입 기반 방식은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으로는 사용할 수 없고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타입 정보까지 </a:t>
            </a:r>
            <a:r>
              <a:rPr lang="ko-KR" altLang="en-US" dirty="0" err="1" smtClean="0"/>
              <a:t>함게</a:t>
            </a:r>
            <a:r>
              <a:rPr lang="ko-KR" altLang="en-US" dirty="0" smtClean="0"/>
              <a:t> 포함하고 있는 </a:t>
            </a:r>
            <a:r>
              <a:rPr lang="en-US" altLang="ko-KR" dirty="0" err="1" smtClean="0"/>
              <a:t>org.pache.spark.sql.TypedColumn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사용해야 한다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as()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en-US" altLang="ko-KR" dirty="0" err="1" smtClean="0"/>
              <a:t>TypedColumn</a:t>
            </a:r>
            <a:r>
              <a:rPr lang="ko-KR" altLang="en-US" dirty="0" smtClean="0"/>
              <a:t>을 생성하는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ss</a:t>
            </a:r>
            <a:r>
              <a:rPr lang="en-US" altLang="ko-KR" dirty="0" smtClean="0"/>
              <a:t>() :  </a:t>
            </a:r>
            <a:r>
              <a:rPr lang="ko-KR" altLang="en-US" dirty="0" smtClean="0"/>
              <a:t>별칭 부여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</a:t>
            </a:r>
            <a:r>
              <a:rPr lang="en-US" altLang="ko-KR" dirty="0" smtClean="0"/>
              <a:t>istinct() :  </a:t>
            </a:r>
            <a:r>
              <a:rPr lang="ko-KR" altLang="en-US" dirty="0" smtClean="0"/>
              <a:t>중복을 제외한 요소만으로 구성된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dropDuplicates</a:t>
            </a:r>
            <a:r>
              <a:rPr lang="en-US" altLang="ko-KR" dirty="0" smtClean="0"/>
              <a:t> () : </a:t>
            </a:r>
            <a:r>
              <a:rPr lang="ko-KR" altLang="en-US" dirty="0" smtClean="0"/>
              <a:t>중복 여부를 판단할 때 사용할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지정해 줄 수 있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87775" y="3704897"/>
            <a:ext cx="10322351" cy="2869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 import </a:t>
            </a:r>
            <a:r>
              <a:rPr lang="en-US" altLang="ko-KR" sz="1600" dirty="0" err="1">
                <a:solidFill>
                  <a:schemeClr val="tx1"/>
                </a:solidFill>
              </a:rPr>
              <a:t>spark.implicits</a:t>
            </a:r>
            <a:r>
              <a:rPr lang="en-US" altLang="ko-KR" sz="1600" dirty="0">
                <a:solidFill>
                  <a:schemeClr val="tx1"/>
                </a:solidFill>
              </a:rPr>
              <a:t>._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ds.select</a:t>
            </a:r>
            <a:r>
              <a:rPr lang="en-US" altLang="ko-KR" sz="1600" dirty="0">
                <a:solidFill>
                  <a:schemeClr val="tx1"/>
                </a:solidFill>
              </a:rPr>
              <a:t>(ds("name").as[String], ds("age").as[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]).</a:t>
            </a:r>
            <a:r>
              <a:rPr lang="en-US" altLang="ko-KR" sz="1600" dirty="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d1 = </a:t>
            </a:r>
            <a:r>
              <a:rPr lang="en-US" altLang="ko-KR" sz="1600" dirty="0" err="1">
                <a:solidFill>
                  <a:schemeClr val="tx1"/>
                </a:solidFill>
              </a:rPr>
              <a:t>spark.range</a:t>
            </a:r>
            <a:r>
              <a:rPr lang="en-US" altLang="ko-KR" sz="1600" dirty="0">
                <a:solidFill>
                  <a:schemeClr val="tx1"/>
                </a:solidFill>
              </a:rPr>
              <a:t>(5, 15).as("First")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d2 = </a:t>
            </a:r>
            <a:r>
              <a:rPr lang="en-US" altLang="ko-KR" sz="1600" dirty="0" err="1">
                <a:solidFill>
                  <a:schemeClr val="tx1"/>
                </a:solidFill>
              </a:rPr>
              <a:t>spark.range</a:t>
            </a:r>
            <a:r>
              <a:rPr lang="en-US" altLang="ko-KR" sz="1600" dirty="0">
                <a:solidFill>
                  <a:schemeClr val="tx1"/>
                </a:solidFill>
              </a:rPr>
              <a:t>(10, 20).as("Second")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d1.join(d2, </a:t>
            </a:r>
            <a:r>
              <a:rPr lang="en-US" altLang="ko-KR" sz="1600" dirty="0" err="1">
                <a:solidFill>
                  <a:schemeClr val="tx1"/>
                </a:solidFill>
              </a:rPr>
              <a:t>expr</a:t>
            </a:r>
            <a:r>
              <a:rPr lang="en-US" altLang="ko-KR" sz="1600" dirty="0">
                <a:solidFill>
                  <a:schemeClr val="tx1"/>
                </a:solidFill>
              </a:rPr>
              <a:t>("First.id = Second.id</a:t>
            </a:r>
            <a:r>
              <a:rPr lang="en-US" altLang="ko-KR" sz="1600" dirty="0" smtClean="0">
                <a:solidFill>
                  <a:schemeClr val="tx1"/>
                </a:solidFill>
              </a:rPr>
              <a:t>"))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List(1</a:t>
            </a:r>
            <a:r>
              <a:rPr lang="en-US" altLang="ko-KR" sz="1600" dirty="0">
                <a:solidFill>
                  <a:schemeClr val="tx1"/>
                </a:solidFill>
              </a:rPr>
              <a:t>, 3, 3, 5, 5, 7).</a:t>
            </a:r>
            <a:r>
              <a:rPr lang="en-US" altLang="ko-KR" sz="1600" dirty="0" err="1">
                <a:solidFill>
                  <a:schemeClr val="tx1"/>
                </a:solidFill>
              </a:rPr>
              <a:t>toDS.distinct</a:t>
            </a:r>
            <a:r>
              <a:rPr lang="en-US" altLang="ko-KR" sz="1600" dirty="0">
                <a:solidFill>
                  <a:schemeClr val="tx1"/>
                </a:solidFill>
              </a:rPr>
              <a:t>().</a:t>
            </a:r>
            <a:r>
              <a:rPr lang="en-US" altLang="ko-KR" sz="1600" dirty="0" smtClean="0">
                <a:solidFill>
                  <a:schemeClr val="tx1"/>
                </a:solidFill>
              </a:rPr>
              <a:t>show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ds.show</a:t>
            </a: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</a:rPr>
              <a:t>중복을 제외한 후  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ds.dropDuplicates</a:t>
            </a:r>
            <a:r>
              <a:rPr lang="en-US" altLang="ko-KR" sz="1600" dirty="0">
                <a:solidFill>
                  <a:schemeClr val="tx1"/>
                </a:solidFill>
              </a:rPr>
              <a:t>("age").</a:t>
            </a:r>
            <a:r>
              <a:rPr lang="en-US" altLang="ko-KR" sz="1600" dirty="0" smtClean="0">
                <a:solidFill>
                  <a:schemeClr val="tx1"/>
                </a:solidFill>
              </a:rPr>
              <a:t>show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4910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타입</a:t>
            </a:r>
            <a:r>
              <a:rPr lang="en-US" altLang="ko-KR" dirty="0"/>
              <a:t>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filter()  : </a:t>
            </a:r>
            <a:r>
              <a:rPr lang="ko-KR" altLang="en-US" dirty="0" smtClean="0"/>
              <a:t>인자로 전달한 함수를 적용한 후 그 결과가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요소만으로 구성된 새로운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map(), </a:t>
            </a:r>
            <a:r>
              <a:rPr lang="en-US" altLang="ko-KR" dirty="0" err="1" smtClean="0"/>
              <a:t>flatMap</a:t>
            </a:r>
            <a:r>
              <a:rPr lang="en-US" altLang="ko-KR" dirty="0" smtClean="0"/>
              <a:t> ():  </a:t>
            </a:r>
            <a:r>
              <a:rPr lang="ko-KR" altLang="en-US" dirty="0" smtClean="0"/>
              <a:t>데이터프레임 내부의 데이터 타입과 무관하게 항상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타입의 객체로 변환해서 다뤄야 했지만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데이터셋에서는</a:t>
            </a:r>
            <a:r>
              <a:rPr lang="ko-KR" altLang="en-US" dirty="0" smtClean="0"/>
              <a:t> 원래의 데이터 타입을 그대로 사용할 수 있다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groupByKey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요소들을 일정한 기준에 따라 여러 개의 그룹으로 나누고 이 그룹들로 구성된 새로운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KeyValueGroupedDataset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agg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집계연산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타입은 반드시 </a:t>
            </a:r>
            <a:r>
              <a:rPr lang="en-US" altLang="ko-KR" dirty="0" err="1" smtClean="0"/>
              <a:t>org.apache.spark.sql.TypedColumn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mapValues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reduceGroups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같은 키 값을 가진 값들을 대상으로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연산과 </a:t>
            </a:r>
            <a:r>
              <a:rPr lang="ko-KR" altLang="en-US" dirty="0" err="1" smtClean="0"/>
              <a:t>리듀스</a:t>
            </a:r>
            <a:r>
              <a:rPr lang="ko-KR" altLang="en-US" dirty="0" smtClean="0"/>
              <a:t> 연산을 수행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87775" y="3524099"/>
            <a:ext cx="10322351" cy="3050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spark.implicits</a:t>
            </a:r>
            <a:r>
              <a:rPr lang="en-US" altLang="ko-KR" sz="1600" dirty="0" smtClean="0">
                <a:solidFill>
                  <a:schemeClr val="tx1"/>
                </a:solidFill>
              </a:rPr>
              <a:t>._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ds.filter</a:t>
            </a:r>
            <a:r>
              <a:rPr lang="en-US" altLang="ko-KR" sz="1600" dirty="0">
                <a:solidFill>
                  <a:schemeClr val="tx1"/>
                </a:solidFill>
              </a:rPr>
              <a:t>(_.age &lt; 10).show</a:t>
            </a: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sentence = "Spark SQL, </a:t>
            </a:r>
            <a:r>
              <a:rPr lang="en-US" altLang="ko-KR" sz="1600" dirty="0" err="1">
                <a:solidFill>
                  <a:schemeClr val="tx1"/>
                </a:solidFill>
              </a:rPr>
              <a:t>DataFrames</a:t>
            </a:r>
            <a:r>
              <a:rPr lang="en-US" altLang="ko-KR" sz="1600" dirty="0">
                <a:solidFill>
                  <a:schemeClr val="tx1"/>
                </a:solidFill>
              </a:rPr>
              <a:t> and Datasets Guide)"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List(sentence</a:t>
            </a:r>
            <a:r>
              <a:rPr lang="en-US" altLang="ko-KR" sz="1600" dirty="0">
                <a:solidFill>
                  <a:schemeClr val="tx1"/>
                </a:solidFill>
              </a:rPr>
              <a:t>).</a:t>
            </a:r>
            <a:r>
              <a:rPr lang="en-US" altLang="ko-KR" sz="1600" dirty="0" err="1">
                <a:solidFill>
                  <a:schemeClr val="tx1"/>
                </a:solidFill>
              </a:rPr>
              <a:t>toDS</a:t>
            </a:r>
            <a:r>
              <a:rPr lang="en-US" altLang="ko-KR" sz="1600" dirty="0">
                <a:solidFill>
                  <a:schemeClr val="tx1"/>
                </a:solidFill>
              </a:rPr>
              <a:t>().</a:t>
            </a:r>
            <a:r>
              <a:rPr lang="en-US" altLang="ko-KR" sz="1600" dirty="0" err="1">
                <a:solidFill>
                  <a:schemeClr val="tx1"/>
                </a:solidFill>
              </a:rPr>
              <a:t>flatMap</a:t>
            </a:r>
            <a:r>
              <a:rPr lang="en-US" altLang="ko-KR" sz="1600" dirty="0">
                <a:solidFill>
                  <a:schemeClr val="tx1"/>
                </a:solidFill>
              </a:rPr>
              <a:t>(_.split(" ")).</a:t>
            </a:r>
            <a:r>
              <a:rPr lang="en-US" altLang="ko-KR" sz="1600" dirty="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ds.groupByKey</a:t>
            </a:r>
            <a:r>
              <a:rPr lang="en-US" altLang="ko-KR" sz="1600" dirty="0">
                <a:solidFill>
                  <a:schemeClr val="tx1"/>
                </a:solidFill>
              </a:rPr>
              <a:t>(_.age).count().show(false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ds.show</a:t>
            </a:r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ds.groupByKey</a:t>
            </a:r>
            <a:r>
              <a:rPr lang="en-US" altLang="ko-KR" sz="1600" dirty="0">
                <a:solidFill>
                  <a:schemeClr val="tx1"/>
                </a:solidFill>
              </a:rPr>
              <a:t>(_.job).</a:t>
            </a:r>
            <a:r>
              <a:rPr lang="en-US" altLang="ko-KR" sz="1600" dirty="0" err="1">
                <a:solidFill>
                  <a:schemeClr val="tx1"/>
                </a:solidFill>
              </a:rPr>
              <a:t>agg</a:t>
            </a:r>
            <a:r>
              <a:rPr lang="en-US" altLang="ko-KR" sz="1600" dirty="0">
                <a:solidFill>
                  <a:schemeClr val="tx1"/>
                </a:solidFill>
              </a:rPr>
              <a:t>(max("age").as[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], </a:t>
            </a:r>
            <a:r>
              <a:rPr lang="en-US" altLang="ko-KR" sz="1600" dirty="0" err="1">
                <a:solidFill>
                  <a:schemeClr val="tx1"/>
                </a:solidFill>
              </a:rPr>
              <a:t>countDistinct</a:t>
            </a:r>
            <a:r>
              <a:rPr lang="en-US" altLang="ko-KR" sz="1600" dirty="0">
                <a:solidFill>
                  <a:schemeClr val="tx1"/>
                </a:solidFill>
              </a:rPr>
              <a:t>("age").as[Long]).</a:t>
            </a:r>
            <a:r>
              <a:rPr lang="en-US" altLang="ko-KR" sz="1600" dirty="0" smtClean="0">
                <a:solidFill>
                  <a:schemeClr val="tx1"/>
                </a:solidFill>
              </a:rPr>
              <a:t>show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r1 = </a:t>
            </a:r>
            <a:r>
              <a:rPr lang="en-US" altLang="ko-KR" sz="1600" dirty="0" err="1">
                <a:solidFill>
                  <a:schemeClr val="tx1"/>
                </a:solidFill>
              </a:rPr>
              <a:t>ds.groupByKey</a:t>
            </a:r>
            <a:r>
              <a:rPr lang="en-US" altLang="ko-KR" sz="1600" dirty="0">
                <a:solidFill>
                  <a:schemeClr val="tx1"/>
                </a:solidFill>
              </a:rPr>
              <a:t>(_.job).</a:t>
            </a:r>
            <a:r>
              <a:rPr lang="en-US" altLang="ko-KR" sz="1600" dirty="0" err="1">
                <a:solidFill>
                  <a:schemeClr val="tx1"/>
                </a:solidFill>
              </a:rPr>
              <a:t>mapValues</a:t>
            </a:r>
            <a:r>
              <a:rPr lang="en-US" altLang="ko-KR" sz="1600" dirty="0">
                <a:solidFill>
                  <a:schemeClr val="tx1"/>
                </a:solidFill>
              </a:rPr>
              <a:t>(p =&gt; p.name + "(" + </a:t>
            </a:r>
            <a:r>
              <a:rPr lang="en-US" altLang="ko-KR" sz="1600" dirty="0" err="1">
                <a:solidFill>
                  <a:schemeClr val="tx1"/>
                </a:solidFill>
              </a:rPr>
              <a:t>p.age</a:t>
            </a:r>
            <a:r>
              <a:rPr lang="en-US" altLang="ko-KR" sz="1600" dirty="0">
                <a:solidFill>
                  <a:schemeClr val="tx1"/>
                </a:solidFill>
              </a:rPr>
              <a:t> + ") ")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r2 = r1.reduceGroups((s1, s2) =&gt; s1 + s2)    r2.show(false)</a:t>
            </a:r>
          </a:p>
        </p:txBody>
      </p:sp>
    </p:spTree>
    <p:extLst>
      <p:ext uri="{BB962C8B-B14F-4D97-AF65-F5344CB8AC3E}">
        <p14:creationId xmlns:p14="http://schemas.microsoft.com/office/powerpoint/2010/main" val="37945163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37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Streaming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단순히 주어진 데이터를 읽고 처리하는 것뿐만 아니라 시간의 흐름에 따라 꾸준히 변화하는 데이터를 다루기 위한 것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adhoc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처리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온라인 쇼핑몰이나 웹사이트에 대한 악의적인 접근 시도를 판단하기 위한 데이터라든가 시민들에게 환경 오염이나 교통 흐름 정보를 알려주기 위한 목적으로 취합한 데이터는 시간이 지난 후에 처리하면 그 가치가 크게 떨어지므로 최대한 빠른 시간 안에 데이터를 분석하고 그 결과를 산출할 수 있어야 합니다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실시간으로 변화하는 데이터를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배치 처리보다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짧은 주기에 맞춰 빠르고 안정적으로 처리하는 데 필요한 기능을 제공하는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모듈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시시각각으로 변하는 날씨 데이터라든가 웹 서버의 접속 로그와 같은 것들이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데이터로 취급될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짧은 주기의 배치 처리를 통해 이전 배치와 다름 배치 사이의 데이터 크기를 최소화하는 방법으로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데이터를 다루며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배치 작업 사이에 새로 생성된 데이터가 하나의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로 취급되어 처리됩니다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스트리밍은</a:t>
            </a:r>
            <a:r>
              <a:rPr lang="ko-KR" altLang="en-US" dirty="0" smtClean="0"/>
              <a:t> 일정한 주기마다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읽어와서 그 이전에 생성했던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처리 결과와 혼합해서 필요한 처리를 수행하는 행위를 애플리케이션이 종료될 때까지 무한히 반복하는 형태로 동작한다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639029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Streaming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StreamingContext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SparkConf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SparkContext</a:t>
            </a:r>
            <a:r>
              <a:rPr lang="ko-KR" altLang="en-US" dirty="0" smtClean="0"/>
              <a:t>를 이용해서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주기로 배치 처리를 수행할지에 대한 정보를 함께 제공해야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87775" y="1999038"/>
            <a:ext cx="10322351" cy="4133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org.apache.spark.streaming</a:t>
            </a:r>
            <a:r>
              <a:rPr lang="en-US" altLang="ko-KR" sz="1600" dirty="0">
                <a:solidFill>
                  <a:schemeClr val="tx1"/>
                </a:solidFill>
              </a:rPr>
              <a:t>.{Seconds, </a:t>
            </a:r>
            <a:r>
              <a:rPr lang="en-US" altLang="ko-KR" sz="1600" dirty="0" err="1">
                <a:solidFill>
                  <a:schemeClr val="tx1"/>
                </a:solidFill>
              </a:rPr>
              <a:t>StreamingContext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scala.collection.mutable.Queue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() 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</a:rPr>
              <a:t>setMaster</a:t>
            </a:r>
            <a:r>
              <a:rPr lang="en-US" altLang="ko-KR" sz="1600" dirty="0">
                <a:solidFill>
                  <a:schemeClr val="tx1"/>
                </a:solidFill>
              </a:rPr>
              <a:t>("local</a:t>
            </a:r>
            <a:r>
              <a:rPr lang="en-US" altLang="ko-KR" sz="1600" dirty="0" smtClean="0">
                <a:solidFill>
                  <a:schemeClr val="tx1"/>
                </a:solidFill>
              </a:rPr>
              <a:t>[*]").</a:t>
            </a:r>
            <a:r>
              <a:rPr lang="en-US" altLang="ko-KR" sz="1600" dirty="0" err="1">
                <a:solidFill>
                  <a:schemeClr val="tx1"/>
                </a:solidFill>
              </a:rPr>
              <a:t>setAppName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SteamingSample</a:t>
            </a:r>
            <a:r>
              <a:rPr lang="en-US" altLang="ko-KR" sz="1600" dirty="0">
                <a:solidFill>
                  <a:schemeClr val="tx1"/>
                </a:solidFill>
              </a:rPr>
              <a:t>")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ssc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StreamingContext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, Seconds(3))    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(List("Spark Streaming Sample </a:t>
            </a:r>
            <a:r>
              <a:rPr lang="en-US" altLang="ko-KR" sz="1600" dirty="0" err="1">
                <a:solidFill>
                  <a:schemeClr val="tx1"/>
                </a:solidFill>
              </a:rPr>
              <a:t>ssc</a:t>
            </a:r>
            <a:r>
              <a:rPr lang="en-US" altLang="ko-KR" sz="1600" dirty="0">
                <a:solidFill>
                  <a:schemeClr val="tx1"/>
                </a:solidFill>
              </a:rPr>
              <a:t>"))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(List("Spark </a:t>
            </a:r>
            <a:r>
              <a:rPr lang="en-US" altLang="ko-KR" sz="1600" dirty="0" err="1">
                <a:solidFill>
                  <a:schemeClr val="tx1"/>
                </a:solidFill>
              </a:rPr>
              <a:t>Quque</a:t>
            </a:r>
            <a:r>
              <a:rPr lang="en-US" altLang="ko-KR" sz="1600" dirty="0">
                <a:solidFill>
                  <a:schemeClr val="tx1"/>
                </a:solidFill>
              </a:rPr>
              <a:t> Spark API"))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inputQueue</a:t>
            </a:r>
            <a:r>
              <a:rPr lang="en-US" altLang="ko-KR" sz="1600" dirty="0">
                <a:solidFill>
                  <a:schemeClr val="tx1"/>
                </a:solidFill>
              </a:rPr>
              <a:t> = Queue(rdd1, rdd2)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lines = </a:t>
            </a:r>
            <a:r>
              <a:rPr lang="en-US" altLang="ko-KR" sz="1600" dirty="0" err="1">
                <a:solidFill>
                  <a:schemeClr val="tx1"/>
                </a:solidFill>
              </a:rPr>
              <a:t>ssc.queueStream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inputQueue</a:t>
            </a:r>
            <a:r>
              <a:rPr lang="en-US" altLang="ko-KR" sz="1600" dirty="0">
                <a:solidFill>
                  <a:schemeClr val="tx1"/>
                </a:solidFill>
              </a:rPr>
              <a:t>, true)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words = </a:t>
            </a:r>
            <a:r>
              <a:rPr lang="en-US" altLang="ko-KR" sz="1600" dirty="0" err="1">
                <a:solidFill>
                  <a:schemeClr val="tx1"/>
                </a:solidFill>
              </a:rPr>
              <a:t>lines.flatMap</a:t>
            </a:r>
            <a:r>
              <a:rPr lang="en-US" altLang="ko-KR" sz="1600" dirty="0">
                <a:solidFill>
                  <a:schemeClr val="tx1"/>
                </a:solidFill>
              </a:rPr>
              <a:t>(_.split(" "))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words.countByValue</a:t>
            </a:r>
            <a:r>
              <a:rPr lang="en-US" altLang="ko-KR" sz="1600" dirty="0">
                <a:solidFill>
                  <a:schemeClr val="tx1"/>
                </a:solidFill>
              </a:rPr>
              <a:t>().print()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ssc.start</a:t>
            </a:r>
            <a:r>
              <a:rPr lang="en-US" altLang="ko-KR" sz="1600" dirty="0">
                <a:solidFill>
                  <a:schemeClr val="tx1"/>
                </a:solidFill>
              </a:rPr>
              <a:t>()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ssc.awaitTermination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9597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Streaming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StreamingContext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명시적인 시작</a:t>
            </a:r>
            <a:r>
              <a:rPr lang="en-US" altLang="ko-KR" dirty="0" smtClean="0"/>
              <a:t>(start)</a:t>
            </a:r>
            <a:r>
              <a:rPr lang="ko-KR" altLang="en-US" dirty="0" smtClean="0"/>
              <a:t>과 종료</a:t>
            </a:r>
            <a:r>
              <a:rPr lang="en-US" altLang="ko-KR" dirty="0" smtClean="0"/>
              <a:t>(stop), 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awaitTermination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애플리케이션의 특성상 명시적인 종료 메시지나 에러가 없다면 애플리케이션이 임의로 종료되지 않아야 하므로 </a:t>
            </a:r>
            <a:r>
              <a:rPr lang="en-US" altLang="ko-KR" dirty="0" smtClean="0"/>
              <a:t>start()</a:t>
            </a:r>
            <a:r>
              <a:rPr lang="ko-KR" altLang="en-US" dirty="0" smtClean="0"/>
              <a:t>를 호출한 다음 </a:t>
            </a:r>
            <a:r>
              <a:rPr lang="en-US" altLang="ko-KR" dirty="0" err="1" smtClean="0"/>
              <a:t>awaitTermination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호출해 애플리케이션이 종료되지 않게 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컨텍스트는</a:t>
            </a:r>
            <a:r>
              <a:rPr lang="ko-KR" altLang="en-US" dirty="0" smtClean="0"/>
              <a:t> 단 한번 시작되고 종료됩니다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한번 종료한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컨텍스트를</a:t>
            </a:r>
            <a:r>
              <a:rPr lang="ko-KR" altLang="en-US" dirty="0" smtClean="0"/>
              <a:t> 다시 </a:t>
            </a:r>
            <a:r>
              <a:rPr lang="ko-KR" altLang="en-US" dirty="0" err="1" smtClean="0"/>
              <a:t>재시작할</a:t>
            </a:r>
            <a:r>
              <a:rPr lang="ko-KR" altLang="en-US" dirty="0" smtClean="0"/>
              <a:t> 수 없습니다</a:t>
            </a:r>
            <a:r>
              <a:rPr lang="en-US" altLang="ko-KR" dirty="0" smtClean="0"/>
              <a:t>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컨텍스트는</a:t>
            </a:r>
            <a:r>
              <a:rPr lang="ko-KR" altLang="en-US" dirty="0" smtClean="0"/>
              <a:t> 한번 시작되고 나면 더 이상 새로운 연산을 정의하거나 추가할 수 없습니다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JVM</a:t>
            </a:r>
            <a:r>
              <a:rPr lang="ko-KR" altLang="en-US" dirty="0" smtClean="0"/>
              <a:t>당 오직 하나의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컨텍스트만</a:t>
            </a:r>
            <a:r>
              <a:rPr lang="ko-KR" altLang="en-US" dirty="0" smtClean="0"/>
              <a:t> 동시에 활성화될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stop()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호출하면 연관된 </a:t>
            </a:r>
            <a:r>
              <a:rPr lang="en-US" altLang="ko-KR" dirty="0" err="1" smtClean="0"/>
              <a:t>SparkContext</a:t>
            </a:r>
            <a:r>
              <a:rPr lang="ko-KR" altLang="en-US" dirty="0" smtClean="0"/>
              <a:t>도 함께 중지됩니다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컨텍스트만</a:t>
            </a:r>
            <a:r>
              <a:rPr lang="ko-KR" altLang="en-US" dirty="0" smtClean="0"/>
              <a:t> 종료하고 싶다면 </a:t>
            </a:r>
            <a:r>
              <a:rPr lang="en-US" altLang="ko-KR" dirty="0" smtClean="0"/>
              <a:t>stop()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stopSparkContext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 값을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지정하면 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한 번에 하나의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컨텍스트만</a:t>
            </a:r>
            <a:r>
              <a:rPr lang="ko-KR" altLang="en-US" dirty="0" smtClean="0"/>
              <a:t> 동작한다는 가정하에 하나의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컨텍스트로부터</a:t>
            </a:r>
            <a:r>
              <a:rPr lang="ko-KR" altLang="en-US" dirty="0" smtClean="0"/>
              <a:t> 여러 개의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컨텍스트를</a:t>
            </a:r>
            <a:r>
              <a:rPr lang="ko-KR" altLang="en-US" dirty="0" smtClean="0"/>
              <a:t> 생성할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9444352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 smtClean="0"/>
              <a:t>Dstream</a:t>
            </a:r>
            <a:r>
              <a:rPr lang="en-US" altLang="ko-KR" dirty="0" smtClean="0"/>
              <a:t>(Discretized Stream)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고정되지 않고 끊임없이 생성되는 연속된 데이터를 나타내기 위한 추상 모델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데이터스트림을</a:t>
            </a:r>
            <a:r>
              <a:rPr lang="ko-KR" altLang="en-US" dirty="0" smtClean="0"/>
              <a:t> 처리해서 일정 시간마다 데이터를 모아서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만드는데 이러한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로 구성된 시퀀스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마지막 데이터를 </a:t>
            </a:r>
            <a:r>
              <a:rPr lang="ko-KR" altLang="en-US" dirty="0" err="1" smtClean="0"/>
              <a:t>읽어들인</a:t>
            </a:r>
            <a:r>
              <a:rPr lang="ko-KR" altLang="en-US" dirty="0" smtClean="0"/>
              <a:t> 시점으로부터 배치 간격에 해당 하는 시간 동안 새로 생성된 데이터를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기본 데이터 소스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 라이브러리의 도움 없이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단독으로 지원 가능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소켓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RDD </a:t>
            </a:r>
            <a:r>
              <a:rPr lang="ko-KR" altLang="en-US" dirty="0" smtClean="0"/>
              <a:t>큐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어드밴스드</a:t>
            </a:r>
            <a:r>
              <a:rPr lang="ko-KR" altLang="en-US" dirty="0" smtClean="0"/>
              <a:t> 데이터 소스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카프카</a:t>
            </a:r>
            <a:r>
              <a:rPr lang="en-US" altLang="ko-KR" dirty="0" smtClean="0"/>
              <a:t>(Kafka), </a:t>
            </a:r>
            <a:r>
              <a:rPr lang="ko-KR" altLang="en-US" dirty="0" err="1" smtClean="0"/>
              <a:t>플럼</a:t>
            </a:r>
            <a:r>
              <a:rPr lang="en-US" altLang="ko-KR" dirty="0" smtClean="0"/>
              <a:t>(Flume), </a:t>
            </a:r>
            <a:r>
              <a:rPr lang="ko-KR" altLang="en-US" dirty="0" err="1" smtClean="0"/>
              <a:t>키니시스</a:t>
            </a:r>
            <a:r>
              <a:rPr lang="en-US" altLang="ko-KR" dirty="0" smtClean="0"/>
              <a:t>(Kinesis), </a:t>
            </a:r>
            <a:r>
              <a:rPr lang="ko-KR" altLang="en-US" dirty="0" err="1" smtClean="0"/>
              <a:t>트위터</a:t>
            </a:r>
            <a:r>
              <a:rPr lang="en-US" altLang="ko-KR" dirty="0" smtClean="0"/>
              <a:t>(Twitter)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스파크가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Receiver </a:t>
            </a:r>
            <a:r>
              <a:rPr lang="ko-KR" altLang="en-US" dirty="0" smtClean="0"/>
              <a:t>추상 클래스를 상속받아 사용자 정의 데이터 소스를 사용할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178679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Streaming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데이터 읽기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TCP </a:t>
            </a:r>
            <a:r>
              <a:rPr lang="ko-KR" altLang="en-US" dirty="0" smtClean="0"/>
              <a:t>소켓을 이용해 데이터를 수신하는 경우 서버의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와 포트 번호를 지정해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스트리밍의</a:t>
            </a:r>
            <a:r>
              <a:rPr lang="ko-KR" altLang="en-US" dirty="0" smtClean="0"/>
              <a:t> 데이터 소스로 사용할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socketTextStream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소켓을 통해 문자열 데이터를 수신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socketStream</a:t>
            </a:r>
            <a:r>
              <a:rPr lang="en-US" altLang="ko-KR" dirty="0" smtClean="0"/>
              <a:t>() – </a:t>
            </a:r>
            <a:r>
              <a:rPr lang="ko-KR" altLang="en-US"/>
              <a:t>소켓을 통해 문자열이 </a:t>
            </a:r>
            <a:r>
              <a:rPr lang="ko-KR" altLang="en-US" dirty="0" smtClean="0"/>
              <a:t>아닌 데이터를 수신 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908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927327"/>
            <a:ext cx="11364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mtClean="0"/>
              <a:t>RDD </a:t>
            </a:r>
            <a:r>
              <a:rPr lang="ko-KR" altLang="en-US" smtClean="0"/>
              <a:t>연산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mtClean="0"/>
              <a:t>Transformation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RDD</a:t>
            </a:r>
            <a:r>
              <a:rPr lang="ko-KR" altLang="en-US" smtClean="0"/>
              <a:t>에 변형을 가해 새로운 </a:t>
            </a:r>
            <a:r>
              <a:rPr lang="en-US" altLang="ko-KR" smtClean="0"/>
              <a:t>RDD</a:t>
            </a:r>
            <a:r>
              <a:rPr lang="ko-KR" altLang="en-US" smtClean="0"/>
              <a:t>를 생성하는 연산으로</a:t>
            </a:r>
            <a:r>
              <a:rPr lang="en-US" altLang="ko-KR" smtClean="0"/>
              <a:t>, </a:t>
            </a:r>
            <a:r>
              <a:rPr lang="ko-KR" altLang="en-US" smtClean="0"/>
              <a:t>기존 </a:t>
            </a:r>
            <a:r>
              <a:rPr lang="en-US" altLang="ko-KR" smtClean="0"/>
              <a:t>RDD</a:t>
            </a:r>
            <a:r>
              <a:rPr lang="ko-KR" altLang="en-US" smtClean="0"/>
              <a:t>는 바뀌지 않은 채 변형된 값을 가진 새로운 </a:t>
            </a:r>
            <a:r>
              <a:rPr lang="en-US" altLang="ko-KR" smtClean="0"/>
              <a:t>RDD</a:t>
            </a:r>
            <a:r>
              <a:rPr lang="ko-KR" altLang="en-US" smtClean="0"/>
              <a:t>가 생성</a:t>
            </a:r>
            <a:endParaRPr lang="en-US" altLang="ko-KR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Action</a:t>
            </a:r>
            <a:r>
              <a:rPr lang="ko-KR" altLang="en-US" smtClean="0"/>
              <a:t>에 해당되는 연산이 호출될 때 변환 연산이 한꺼번에 실행되는 지연</a:t>
            </a:r>
            <a:r>
              <a:rPr lang="en-US" altLang="ko-KR" smtClean="0"/>
              <a:t>(Lazy) </a:t>
            </a:r>
            <a:r>
              <a:rPr lang="ko-KR" altLang="en-US" smtClean="0"/>
              <a:t>실행 방식</a:t>
            </a:r>
            <a:endParaRPr lang="en-US" altLang="ko-KR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최종 실행이 필요한 시점에 누적된 변환 연산을 분석하고 그 중에서 가장 최적의 방법을 찾아 변환 연산을 실행할 수 있다</a:t>
            </a:r>
            <a:endParaRPr lang="en-US" altLang="ko-KR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mtClean="0"/>
              <a:t>Action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연산의 결과로 </a:t>
            </a:r>
            <a:r>
              <a:rPr lang="en-US" altLang="ko-KR" smtClean="0"/>
              <a:t>RDD</a:t>
            </a:r>
            <a:r>
              <a:rPr lang="ko-KR" altLang="en-US" smtClean="0"/>
              <a:t>가 아닌 다른 값을 반환하거나 아예 반환하지 않는 연산</a:t>
            </a: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RDD(Resilient Distributed Dataset)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749808" y="4075328"/>
            <a:ext cx="10744200" cy="156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클래스가 제공하는 메서드 가운데 어떤 것이 변환에 속하는 메서드이고 어떤 것이 액션에 속하는 메서드인지 알아보려면 </a:t>
            </a:r>
            <a:r>
              <a:rPr lang="en-US" altLang="ko-KR" sz="1600" smtClean="0">
                <a:solidFill>
                  <a:schemeClr val="tx1"/>
                </a:solidFill>
              </a:rPr>
              <a:t>API</a:t>
            </a:r>
            <a:r>
              <a:rPr lang="ko-KR" altLang="en-US" sz="1600" smtClean="0">
                <a:solidFill>
                  <a:schemeClr val="tx1"/>
                </a:solidFill>
              </a:rPr>
              <a:t>문서에서 메서드의 반환 타입을 확인합니다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에 포함된 모든 요소의 합계를 구하는 </a:t>
            </a:r>
            <a:r>
              <a:rPr lang="en-US" altLang="ko-KR" sz="1600" smtClean="0">
                <a:solidFill>
                  <a:schemeClr val="tx1"/>
                </a:solidFill>
              </a:rPr>
              <a:t>sum() </a:t>
            </a:r>
            <a:r>
              <a:rPr lang="ko-KR" altLang="en-US" sz="1600" smtClean="0">
                <a:solidFill>
                  <a:schemeClr val="tx1"/>
                </a:solidFill>
              </a:rPr>
              <a:t>메서드나 표준 편차를 구하는 </a:t>
            </a:r>
            <a:r>
              <a:rPr lang="en-US" altLang="ko-KR" sz="1600" smtClean="0">
                <a:solidFill>
                  <a:schemeClr val="tx1"/>
                </a:solidFill>
              </a:rPr>
              <a:t>stddev() </a:t>
            </a:r>
            <a:r>
              <a:rPr lang="ko-KR" altLang="en-US" sz="1600" smtClean="0">
                <a:solidFill>
                  <a:schemeClr val="tx1"/>
                </a:solidFill>
              </a:rPr>
              <a:t>메서드는 </a:t>
            </a: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를 구성하는 요소들이 모두 숫자 타입일 경우에만  사용할 수 있습니다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tx1"/>
                </a:solidFill>
              </a:rPr>
              <a:t>groupByKey() </a:t>
            </a:r>
            <a:r>
              <a:rPr lang="ko-KR" altLang="en-US" sz="1600" smtClean="0">
                <a:solidFill>
                  <a:schemeClr val="tx1"/>
                </a:solidFill>
              </a:rPr>
              <a:t>메서드는 키</a:t>
            </a:r>
            <a:r>
              <a:rPr lang="en-US" altLang="ko-KR" sz="1600" smtClean="0">
                <a:solidFill>
                  <a:schemeClr val="tx1"/>
                </a:solidFill>
              </a:rPr>
              <a:t>(key)</a:t>
            </a:r>
            <a:r>
              <a:rPr lang="ko-KR" altLang="en-US" sz="1600" smtClean="0">
                <a:solidFill>
                  <a:schemeClr val="tx1"/>
                </a:solidFill>
              </a:rPr>
              <a:t>와 값</a:t>
            </a:r>
            <a:r>
              <a:rPr lang="en-US" altLang="ko-KR" sz="1600" smtClean="0">
                <a:solidFill>
                  <a:schemeClr val="tx1"/>
                </a:solidFill>
              </a:rPr>
              <a:t>(value) </a:t>
            </a:r>
            <a:r>
              <a:rPr lang="ko-KR" altLang="en-US" sz="1600" smtClean="0">
                <a:solidFill>
                  <a:schemeClr val="tx1"/>
                </a:solidFill>
              </a:rPr>
              <a:t>쌍으로만 구성된 </a:t>
            </a: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에만 사용할 수 있습니다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 DAG </a:t>
            </a:r>
            <a:r>
              <a:rPr lang="ko-KR" altLang="en-US" smtClean="0"/>
              <a:t>표현 예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DAG(directed acyclic graph)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535424" y="658369"/>
            <a:ext cx="6931152" cy="6089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&lt;workflow-app name="wordcount-wf" xmlns="uri:oozie:workflow:0.1"&gt;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&lt;start to="wordcount" /&gt;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&lt;action name = "wordcount"&gt;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&lt;map-reduce&gt;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&lt;job-tracker&gt;${jobTracker}&lt;/job-tracker&gt;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&lt;name-node&gt;${nameNode}&lt;/name-node&gt;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&lt;configuration&gt;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&lt;name&gt;mapred.mapper.class&lt;/name&gt;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&lt;value&gt;org.myorg.WordCount.Map&lt;/value&gt;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&lt;/property&gt;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&lt;name&gt;mapred.reducer.class&lt;/name&gt;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&lt;value&gt;org.myorg.WordCount.Reduce&lt;/value&gt;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&lt;/property&gt;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&lt;name&gt;mapred.input.dir&lt;/name&gt;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&lt;value&gt;${inputDir}&lt;/value&gt;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&lt;/property&gt;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&lt;property&gt;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&lt;name&gt;mapred.output.dir&lt;/name&gt;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&lt;value&gt;${outputDir}&lt;/value&gt;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&lt;/property&gt;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&lt;/configuration&gt;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&lt;/map-reduce&gt;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&lt;ok to='end'&gt;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&lt;erro to='end'&gt;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&lt;/action&gt;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&lt;kill name='kill'&gt;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&lt;message&gt;Something went wrong: ${wf:errorCode('wordcount') }&lt;/message&gt;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&lt;/kill&gt;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&lt;end name='end'/&gt;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&lt;/workflow-app&gt;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Driver </a:t>
            </a:r>
            <a:r>
              <a:rPr lang="ko-KR" altLang="en-US" smtClean="0"/>
              <a:t>프로그램 </a:t>
            </a:r>
            <a:r>
              <a:rPr lang="en-US" altLang="ko-KR" smtClean="0"/>
              <a:t>– </a:t>
            </a:r>
            <a:r>
              <a:rPr lang="ko-KR" altLang="en-US" smtClean="0"/>
              <a:t>스파크에서 잡을 구동하는 프로그램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/>
              <a:t>m</a:t>
            </a:r>
            <a:r>
              <a:rPr lang="en-US" altLang="ko-KR" smtClean="0"/>
              <a:t>ain</a:t>
            </a:r>
            <a:r>
              <a:rPr lang="ko-KR" altLang="en-US" smtClean="0"/>
              <a:t>함수를 가진 </a:t>
            </a:r>
            <a:r>
              <a:rPr lang="en-US" altLang="ko-KR" smtClean="0"/>
              <a:t>POJO </a:t>
            </a:r>
            <a:r>
              <a:rPr lang="ko-KR" altLang="en-US" smtClean="0"/>
              <a:t>형태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 애플리케이션과 스파크 클러스터의 연동을 담당하는 스파크 컨텍스트</a:t>
            </a:r>
            <a:r>
              <a:rPr lang="en-US" altLang="ko-KR" smtClean="0"/>
              <a:t>(Spark Context)</a:t>
            </a:r>
            <a:r>
              <a:rPr lang="ko-KR" altLang="en-US" smtClean="0"/>
              <a:t>라는 객체를 만들고 이를 이용해 잡을 실행하고 종료하는 역할을 수행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/>
              <a:t>DAG </a:t>
            </a:r>
            <a:r>
              <a:rPr lang="ko-KR" altLang="en-US"/>
              <a:t>스케줄러  </a:t>
            </a:r>
            <a:r>
              <a:rPr lang="en-US" altLang="ko-KR"/>
              <a:t>- </a:t>
            </a:r>
            <a:r>
              <a:rPr lang="ko-KR" altLang="en-US"/>
              <a:t>스파크에서 </a:t>
            </a:r>
            <a:r>
              <a:rPr lang="en-US" altLang="ko-KR"/>
              <a:t> DAG </a:t>
            </a:r>
            <a:r>
              <a:rPr lang="ko-KR" altLang="en-US"/>
              <a:t>생성을 담당하는 부분</a:t>
            </a: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/>
              <a:t>스파크는 전체 작업을 스테이지</a:t>
            </a:r>
            <a:r>
              <a:rPr lang="en-US" altLang="ko-KR"/>
              <a:t>(stage)</a:t>
            </a:r>
            <a:r>
              <a:rPr lang="ko-KR" altLang="en-US"/>
              <a:t>라는 단위로 나누어 실행</a:t>
            </a: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/>
              <a:t>각 스테이지를 다시 여러 개의 태스크</a:t>
            </a:r>
            <a:r>
              <a:rPr lang="en-US" altLang="ko-KR"/>
              <a:t>(task)</a:t>
            </a:r>
            <a:r>
              <a:rPr lang="ko-KR" altLang="en-US"/>
              <a:t>로 나누어 실행</a:t>
            </a:r>
            <a:endParaRPr lang="en-US" altLang="ko-KR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드라이버가 스파크컨텍스트를 통해 </a:t>
            </a:r>
            <a:r>
              <a:rPr lang="en-US" altLang="ko-KR" smtClean="0"/>
              <a:t>RDD</a:t>
            </a:r>
            <a:r>
              <a:rPr lang="ko-KR" altLang="en-US" smtClean="0"/>
              <a:t>의 연산 정보를 </a:t>
            </a:r>
            <a:r>
              <a:rPr lang="en-US" altLang="ko-KR" smtClean="0"/>
              <a:t>DAG </a:t>
            </a:r>
            <a:r>
              <a:rPr lang="ko-KR" altLang="en-US" smtClean="0"/>
              <a:t>스케줄러에게 전달하면 스케줄러는 이 정보를 가지고 실행 계획을 수립한 후 이를 클러스터 매니저에게 전달합니다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스케줄러가 생성하는 저보는 주로 데이터에 대한 지역성을 높이는 전략과 관련된 것으로 전체 데이터 처리 흐름을 분석해서 네트워크를 통한 데이터 이동이 최소화하도록 스테이지를 구성하는 것을 수행합니다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연산  각각을 서로 다른 스테이지로 나누고 셔플이 필요 없는 작업을 최대한 모아서 먼저 수행한 뒤 셔플을 수행하는 방법을 사용할 수 있습니다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DAG(directed acyclic graph)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빅데이터 처리를 위한 시스템을 구성하는 방법중 하나로 네이션 마츠</a:t>
            </a:r>
            <a:r>
              <a:rPr lang="en-US" altLang="ko-KR" smtClean="0"/>
              <a:t>(Nathan Marz)</a:t>
            </a:r>
            <a:r>
              <a:rPr lang="ko-KR" altLang="en-US" smtClean="0"/>
              <a:t>가</a:t>
            </a:r>
            <a:r>
              <a:rPr lang="en-US" altLang="ko-KR" smtClean="0"/>
              <a:t> </a:t>
            </a:r>
            <a:r>
              <a:rPr lang="ko-KR" altLang="en-US" smtClean="0"/>
              <a:t>제안한 아키텍처 모델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대량의 데이터를 실시간으로 분석하기 어려우니 </a:t>
            </a:r>
            <a:r>
              <a:rPr lang="en-US" altLang="ko-KR"/>
              <a:t>batch</a:t>
            </a:r>
            <a:r>
              <a:rPr lang="ko-KR" altLang="en-US"/>
              <a:t>로 미리 만든 데이터와 실시간 데이터를 혼합해서 사용하는 방식이다</a:t>
            </a:r>
            <a:r>
              <a:rPr lang="en-US" altLang="ko-KR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람다 아키텍처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74" y="2160832"/>
            <a:ext cx="6995506" cy="445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5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데이터가 생성되면 데이터 저장소에 저장을 한다</a:t>
            </a:r>
            <a:r>
              <a:rPr lang="en-US" altLang="ko-KR"/>
              <a:t>. </a:t>
            </a:r>
            <a:r>
              <a:rPr lang="ko-KR" altLang="en-US"/>
              <a:t>이 데이터는 </a:t>
            </a:r>
            <a:r>
              <a:rPr lang="en-US" altLang="ko-KR"/>
              <a:t>batch</a:t>
            </a:r>
            <a:r>
              <a:rPr lang="ko-KR" altLang="en-US"/>
              <a:t>로 일정주기마다 배치 뷰를 만들어 낸다</a:t>
            </a:r>
            <a:r>
              <a:rPr lang="en-US" altLang="ko-KR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동일한 데이터를 실시간 데이터 처리를 통헤 </a:t>
            </a:r>
            <a:r>
              <a:rPr lang="en-US" altLang="ko-KR"/>
              <a:t>real-time </a:t>
            </a:r>
            <a:r>
              <a:rPr lang="ko-KR" altLang="en-US"/>
              <a:t>뷰를 만들다</a:t>
            </a:r>
            <a:r>
              <a:rPr lang="en-US" altLang="ko-KR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/>
              <a:t>batch view</a:t>
            </a:r>
            <a:r>
              <a:rPr lang="ko-KR" altLang="en-US"/>
              <a:t>와 </a:t>
            </a:r>
            <a:r>
              <a:rPr lang="en-US" altLang="ko-KR"/>
              <a:t>real-time view</a:t>
            </a:r>
            <a:r>
              <a:rPr lang="ko-KR" altLang="en-US"/>
              <a:t>두개를 혼합해 분석을 빠르지만 실시간 데이터가 반영된 분석을 할 수 있다</a:t>
            </a:r>
            <a:r>
              <a:rPr lang="en-US" altLang="ko-KR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람다 아키텍쳐는 총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layer</a:t>
            </a:r>
            <a:r>
              <a:rPr lang="ko-KR" altLang="en-US"/>
              <a:t>로 구성된다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batch layer: raw </a:t>
            </a:r>
            <a:r>
              <a:rPr lang="ko-KR" altLang="en-US"/>
              <a:t>데이터가 저장되어 있고</a:t>
            </a:r>
            <a:r>
              <a:rPr lang="en-US" altLang="ko-KR"/>
              <a:t>, batch </a:t>
            </a:r>
            <a:r>
              <a:rPr lang="ko-KR" altLang="en-US"/>
              <a:t>처리하여 배치 뷰 생성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serving layer: batch</a:t>
            </a:r>
            <a:r>
              <a:rPr lang="ko-KR" altLang="en-US"/>
              <a:t>로 분석된 데이터가 저장되어 있고 </a:t>
            </a:r>
            <a:r>
              <a:rPr lang="en-US" altLang="ko-KR"/>
              <a:t>batch </a:t>
            </a:r>
            <a:r>
              <a:rPr lang="ko-KR" altLang="en-US"/>
              <a:t>외에는 쓰기가 안됨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speed layer: </a:t>
            </a:r>
            <a:r>
              <a:rPr lang="ko-KR" altLang="en-US"/>
              <a:t>실시간 데이터를 </a:t>
            </a:r>
            <a:r>
              <a:rPr lang="ko-KR" altLang="en-US" smtClean="0"/>
              <a:t>집계</a:t>
            </a:r>
            <a:endParaRPr lang="en-US" altLang="ko-KR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일괄 처리 작업을 통해 데이터를 처리하되 아직 배치 처리가 수행되지 않은 부분은 실시간 처리를 통해 보완한다는 개념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실시간과 배치 뷰를 적절히 조합하는 방법과 장애 복구 등의 상황에 대처할 수 있는 방법이 람다 아키텍처의 중요한 포인트</a:t>
            </a:r>
            <a:endParaRPr lang="en-US" altLang="ko-KR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람다 아키텍처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38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람다 아키텍처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각 레이어에서 사용되는 솔루션 </a:t>
            </a:r>
            <a:r>
              <a:rPr lang="ko-KR" altLang="en-US" smtClean="0"/>
              <a:t>예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batch layer</a:t>
            </a:r>
            <a:r>
              <a:rPr lang="ko-KR" altLang="en-US"/>
              <a:t>인 </a:t>
            </a:r>
            <a:r>
              <a:rPr lang="en-US" altLang="ko-KR"/>
              <a:t>Hadoop/HDFS, MR</a:t>
            </a:r>
            <a:r>
              <a:rPr lang="ko-KR" altLang="en-US"/>
              <a:t>은 데이터를 저장하고 </a:t>
            </a:r>
            <a:r>
              <a:rPr lang="en-US" altLang="ko-KR"/>
              <a:t>mapReduce</a:t>
            </a:r>
            <a:r>
              <a:rPr lang="ko-KR" altLang="en-US"/>
              <a:t>로 데이터를 분석한다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serving layer</a:t>
            </a:r>
            <a:r>
              <a:rPr lang="ko-KR" altLang="en-US"/>
              <a:t>는 </a:t>
            </a:r>
            <a:r>
              <a:rPr lang="en-US" altLang="ko-KR"/>
              <a:t>HBase</a:t>
            </a:r>
            <a:r>
              <a:rPr lang="ko-KR" altLang="en-US"/>
              <a:t>로 </a:t>
            </a:r>
            <a:r>
              <a:rPr lang="en-US" altLang="ko-KR"/>
              <a:t>mapReduce</a:t>
            </a:r>
            <a:r>
              <a:rPr lang="ko-KR" altLang="en-US"/>
              <a:t>로 분석한 데이터를 저장하는 </a:t>
            </a:r>
            <a:r>
              <a:rPr lang="en-US" altLang="ko-KR"/>
              <a:t>NoSql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speed layer</a:t>
            </a:r>
            <a:r>
              <a:rPr lang="ko-KR" altLang="en-US"/>
              <a:t>는 스트리밍 데이터를 처리하는 </a:t>
            </a:r>
            <a:r>
              <a:rPr lang="en-US" altLang="ko-KR"/>
              <a:t>storm</a:t>
            </a:r>
            <a:r>
              <a:rPr lang="ko-KR" altLang="en-US"/>
              <a:t>을 사용한다는 것인 빠른 데이터 처리가 필요하다는 뜻이다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memory</a:t>
            </a:r>
            <a:r>
              <a:rPr lang="ko-KR" altLang="en-US"/>
              <a:t>기반의 </a:t>
            </a:r>
            <a:r>
              <a:rPr lang="en-US" altLang="ko-KR"/>
              <a:t>redis</a:t>
            </a:r>
            <a:r>
              <a:rPr lang="ko-KR" altLang="en-US"/>
              <a:t>를 사용한다</a:t>
            </a:r>
            <a:r>
              <a:rPr lang="en-US" altLang="ko-KR"/>
              <a:t>. </a:t>
            </a:r>
            <a:r>
              <a:rPr lang="ko-KR" altLang="en-US"/>
              <a:t>즉 빠른 속도가 필요한 솔루션을 사용 </a:t>
            </a:r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077529"/>
            <a:ext cx="7048691" cy="236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05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SQL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은 </a:t>
            </a:r>
            <a:r>
              <a:rPr lang="en-US" altLang="ko-KR" dirty="0"/>
              <a:t>SQL</a:t>
            </a:r>
            <a:r>
              <a:rPr lang="ko-KR" altLang="en-US" dirty="0"/>
              <a:t>을 이용하여 </a:t>
            </a:r>
            <a:r>
              <a:rPr lang="en-US" altLang="ko-KR" dirty="0"/>
              <a:t>RDD, </a:t>
            </a:r>
            <a:r>
              <a:rPr lang="en-US" altLang="ko-KR" dirty="0" err="1"/>
              <a:t>DataSet</a:t>
            </a:r>
            <a:r>
              <a:rPr lang="en-US" altLang="ko-KR" dirty="0"/>
              <a:t>,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작업을 생성하고 처리합니다</a:t>
            </a:r>
            <a:r>
              <a:rPr lang="en-US" altLang="ko-KR" dirty="0"/>
              <a:t>. </a:t>
            </a:r>
            <a:r>
              <a:rPr lang="ko-KR" altLang="en-US" dirty="0" err="1"/>
              <a:t>하이브</a:t>
            </a:r>
            <a:r>
              <a:rPr lang="ko-KR" altLang="en-US" dirty="0"/>
              <a:t> 메타스토어와 연결하여 </a:t>
            </a:r>
            <a:r>
              <a:rPr lang="ko-KR" altLang="en-US" dirty="0" err="1"/>
              <a:t>하이브의</a:t>
            </a:r>
            <a:r>
              <a:rPr lang="ko-KR" altLang="en-US" dirty="0"/>
              <a:t> 메타 정보를 이용하여 </a:t>
            </a:r>
            <a:r>
              <a:rPr lang="en-US" altLang="ko-KR" dirty="0"/>
              <a:t>SQL </a:t>
            </a:r>
            <a:r>
              <a:rPr lang="ko-KR" altLang="en-US" dirty="0"/>
              <a:t>작업을 처리할 수 있습니다</a:t>
            </a:r>
            <a:r>
              <a:rPr lang="en-US" altLang="ko-KR" dirty="0"/>
              <a:t>. </a:t>
            </a:r>
            <a:r>
              <a:rPr lang="ko-KR" altLang="en-US" dirty="0" err="1"/>
              <a:t>샤크</a:t>
            </a:r>
            <a:r>
              <a:rPr lang="en-US" altLang="ko-KR" dirty="0"/>
              <a:t>(Shark)</a:t>
            </a:r>
            <a:r>
              <a:rPr lang="ko-KR" altLang="en-US" dirty="0"/>
              <a:t>는 </a:t>
            </a:r>
            <a:r>
              <a:rPr lang="ko-KR" altLang="en-US" dirty="0" err="1"/>
              <a:t>하이브에서</a:t>
            </a:r>
            <a:r>
              <a:rPr lang="ko-KR" altLang="en-US" dirty="0"/>
              <a:t> </a:t>
            </a:r>
            <a:r>
              <a:rPr lang="ko-KR" altLang="en-US" dirty="0" err="1"/>
              <a:t>스파크</a:t>
            </a:r>
            <a:r>
              <a:rPr lang="ko-KR" altLang="en-US" dirty="0"/>
              <a:t> 작업을 처리할 수 있도록 개발하는 외부 프로젝트 였는데 현재는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로 통합되었습니다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Streaming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/>
              <a:t>스트리밍은</a:t>
            </a:r>
            <a:r>
              <a:rPr lang="ko-KR" altLang="en-US" dirty="0"/>
              <a:t> 실시간 데이터 </a:t>
            </a:r>
            <a:r>
              <a:rPr lang="ko-KR" altLang="en-US" dirty="0" err="1"/>
              <a:t>스트림을</a:t>
            </a:r>
            <a:r>
              <a:rPr lang="ko-KR" altLang="en-US" dirty="0"/>
              <a:t> 처리하는 컴포넌트 입니다</a:t>
            </a:r>
            <a:r>
              <a:rPr lang="en-US" altLang="ko-KR" dirty="0"/>
              <a:t>. </a:t>
            </a:r>
            <a:r>
              <a:rPr lang="ko-KR" altLang="en-US" dirty="0" err="1"/>
              <a:t>스트림</a:t>
            </a:r>
            <a:r>
              <a:rPr lang="ko-KR" altLang="en-US" dirty="0"/>
              <a:t> 데이터를 작은 사이즈로 쪼개어 </a:t>
            </a:r>
            <a:r>
              <a:rPr lang="en-US" altLang="ko-KR" dirty="0"/>
              <a:t>RDD </a:t>
            </a:r>
            <a:r>
              <a:rPr lang="ko-KR" altLang="en-US" dirty="0"/>
              <a:t>처럼 처리합니다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rgbClr val="0070C0"/>
                </a:solidFill>
              </a:rPr>
              <a:t>MLib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/>
              <a:t>MLib</a:t>
            </a:r>
            <a:r>
              <a:rPr lang="ko-KR" altLang="en-US" dirty="0"/>
              <a:t>는 </a:t>
            </a:r>
            <a:r>
              <a:rPr lang="ko-KR" altLang="en-US" dirty="0" err="1"/>
              <a:t>스파크</a:t>
            </a:r>
            <a:r>
              <a:rPr lang="ko-KR" altLang="en-US" dirty="0"/>
              <a:t> 기반의 </a:t>
            </a:r>
            <a:r>
              <a:rPr lang="ko-KR" altLang="en-US" dirty="0" err="1"/>
              <a:t>머신러닝</a:t>
            </a:r>
            <a:r>
              <a:rPr lang="ko-KR" altLang="en-US" dirty="0"/>
              <a:t> 기능을 제공하는 컴포넌트입니다</a:t>
            </a:r>
            <a:r>
              <a:rPr lang="en-US" altLang="ko-KR" dirty="0"/>
              <a:t>. </a:t>
            </a:r>
            <a:r>
              <a:rPr lang="ko-KR" altLang="en-US" dirty="0"/>
              <a:t>분류</a:t>
            </a:r>
            <a:r>
              <a:rPr lang="en-US" altLang="ko-KR" dirty="0"/>
              <a:t>(classification), </a:t>
            </a:r>
            <a:r>
              <a:rPr lang="ko-KR" altLang="en-US" dirty="0"/>
              <a:t>회귀</a:t>
            </a:r>
            <a:r>
              <a:rPr lang="en-US" altLang="ko-KR" dirty="0"/>
              <a:t>(regression), </a:t>
            </a:r>
            <a:r>
              <a:rPr lang="ko-KR" altLang="en-US" dirty="0" err="1"/>
              <a:t>클러스터링</a:t>
            </a:r>
            <a:r>
              <a:rPr lang="en-US" altLang="ko-KR" dirty="0"/>
              <a:t>(clustering), </a:t>
            </a:r>
            <a:r>
              <a:rPr lang="ko-KR" altLang="en-US" dirty="0"/>
              <a:t>협업 </a:t>
            </a:r>
            <a:r>
              <a:rPr lang="ko-KR" altLang="en-US" dirty="0" err="1"/>
              <a:t>필터링</a:t>
            </a:r>
            <a:r>
              <a:rPr lang="en-US" altLang="ko-KR" dirty="0"/>
              <a:t>(collaborative filtering) </a:t>
            </a:r>
            <a:r>
              <a:rPr lang="ko-KR" altLang="en-US" dirty="0"/>
              <a:t>등의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알고리즘과 모델 평가 및 외부 데이터 불러오기 같은 기능도 지원합니다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rgbClr val="0070C0"/>
                </a:solidFill>
              </a:rPr>
              <a:t>GraphX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/>
              <a:t>GraphX</a:t>
            </a:r>
            <a:r>
              <a:rPr lang="ko-KR" altLang="en-US" dirty="0"/>
              <a:t>는 </a:t>
            </a:r>
            <a:r>
              <a:rPr lang="ko-KR" altLang="en-US" dirty="0" err="1"/>
              <a:t>분산형</a:t>
            </a:r>
            <a:r>
              <a:rPr lang="ko-KR" altLang="en-US" dirty="0"/>
              <a:t> 그래프 </a:t>
            </a:r>
            <a:r>
              <a:rPr lang="ko-KR" altLang="en-US" dirty="0" err="1"/>
              <a:t>프로세싱이</a:t>
            </a:r>
            <a:r>
              <a:rPr lang="ko-KR" altLang="en-US" dirty="0"/>
              <a:t> 가능하게 해주는 컴포넌트입니다</a:t>
            </a:r>
            <a:r>
              <a:rPr lang="en-US" altLang="ko-KR" dirty="0"/>
              <a:t>. </a:t>
            </a:r>
            <a:r>
              <a:rPr lang="ko-KR" altLang="en-US" dirty="0"/>
              <a:t>각 간선이나 점에 임의의 속성을 추가한 지향성 그래프를 만들 수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0070C0"/>
                </a:solidFill>
              </a:rPr>
              <a:t>클러스터 매니저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파크</a:t>
            </a:r>
            <a:r>
              <a:rPr lang="ko-KR" altLang="en-US" dirty="0"/>
              <a:t> 작업을 운영하는 클러스터 관리자 입니다</a:t>
            </a:r>
            <a:r>
              <a:rPr lang="en-US" altLang="ko-KR" dirty="0"/>
              <a:t>. </a:t>
            </a:r>
            <a:r>
              <a:rPr lang="ko-KR" altLang="en-US" dirty="0" err="1"/>
              <a:t>스파크는</a:t>
            </a:r>
            <a:r>
              <a:rPr lang="ko-KR" altLang="en-US" dirty="0"/>
              <a:t> 다양한 클러스터 매니저를 지원합니다</a:t>
            </a:r>
            <a:r>
              <a:rPr lang="en-US" altLang="ko-KR" dirty="0"/>
              <a:t>. </a:t>
            </a:r>
            <a:r>
              <a:rPr lang="ko-KR" altLang="en-US" dirty="0" err="1"/>
              <a:t>스파크에서</a:t>
            </a:r>
            <a:r>
              <a:rPr lang="ko-KR" altLang="en-US" dirty="0"/>
              <a:t> 제공하는 </a:t>
            </a:r>
            <a:r>
              <a:rPr lang="ko-KR" altLang="en-US" dirty="0" err="1"/>
              <a:t>스탠드얼론</a:t>
            </a:r>
            <a:r>
              <a:rPr lang="en-US" altLang="ko-KR" dirty="0"/>
              <a:t>(Standalone) </a:t>
            </a:r>
            <a:r>
              <a:rPr lang="ko-KR" altLang="en-US" dirty="0"/>
              <a:t>관리자를 이용할 수도 있고</a:t>
            </a:r>
            <a:r>
              <a:rPr lang="en-US" altLang="ko-KR" dirty="0"/>
              <a:t>, </a:t>
            </a:r>
            <a:r>
              <a:rPr lang="ko-KR" altLang="en-US" dirty="0" err="1"/>
              <a:t>메조스</a:t>
            </a:r>
            <a:r>
              <a:rPr lang="en-US" altLang="ko-KR" dirty="0"/>
              <a:t>(</a:t>
            </a:r>
            <a:r>
              <a:rPr lang="en-US" altLang="ko-KR" dirty="0" err="1"/>
              <a:t>Mesos</a:t>
            </a:r>
            <a:r>
              <a:rPr lang="en-US" altLang="ko-KR" dirty="0"/>
              <a:t>), </a:t>
            </a:r>
            <a:r>
              <a:rPr lang="ko-KR" altLang="en-US" dirty="0"/>
              <a:t>얀</a:t>
            </a:r>
            <a:r>
              <a:rPr lang="en-US" altLang="ko-KR" dirty="0"/>
              <a:t>(YARN), </a:t>
            </a:r>
            <a:r>
              <a:rPr lang="ko-KR" altLang="en-US" dirty="0" err="1"/>
              <a:t>큐버네티스</a:t>
            </a:r>
            <a:r>
              <a:rPr lang="en-US" altLang="ko-KR" dirty="0"/>
              <a:t>(</a:t>
            </a:r>
            <a:r>
              <a:rPr lang="en-US" altLang="ko-KR" dirty="0" err="1"/>
              <a:t>Kubernetes</a:t>
            </a:r>
            <a:r>
              <a:rPr lang="en-US" altLang="ko-KR" dirty="0"/>
              <a:t>) </a:t>
            </a:r>
            <a:r>
              <a:rPr lang="ko-KR" altLang="en-US" dirty="0"/>
              <a:t>등의 관리자를 지원합니다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28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설치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클러스터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대의 컴퓨터가 하나의 그룹을 형성해서 마치 하나의 컴퓨터인 것처럼 동작하는 것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클러스터는 여러 대의 서버가 마치 한 대의 서버처럼 동작해야 하기 때문에 당연히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나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등의 자원 관리가 쉽지 않습니다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스파크나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하둡과</a:t>
            </a:r>
            <a:r>
              <a:rPr lang="ko-KR" altLang="en-US" dirty="0" smtClean="0"/>
              <a:t> 같이 클러스터 환경에서 동작하는 대부분의 프레임워크는 실행 모드라는 개념을 가지고 있습니다</a:t>
            </a:r>
            <a:r>
              <a:rPr lang="en-US" altLang="ko-KR" dirty="0" smtClean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 및 테스트를 위해서는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대의 단독 서버 혹은 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애플리케이션을 실행하고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실 서비스에서는 여러 서버로 구성된 클러스터 환경에서 동일한 애플리케이션을 실행 할 수 있는 것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5350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설치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여러 개의 디스크로 나누어 사용하는 것이 디스크 쓰기와 읽기 성능 면에서 유리합니다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일반적으로 </a:t>
            </a:r>
            <a:r>
              <a:rPr lang="en-US" altLang="ko-KR" smtClean="0"/>
              <a:t>4~8</a:t>
            </a:r>
            <a:r>
              <a:rPr lang="ko-KR" altLang="en-US" smtClean="0"/>
              <a:t>개의 디스크로 나누어 사용하되 </a:t>
            </a:r>
            <a:r>
              <a:rPr lang="en-US" altLang="ko-KR" smtClean="0"/>
              <a:t>RAID</a:t>
            </a:r>
            <a:r>
              <a:rPr lang="ko-KR" altLang="en-US" smtClean="0"/>
              <a:t>를 적용하지 않는 </a:t>
            </a:r>
            <a:r>
              <a:rPr lang="en-US" altLang="ko-KR" smtClean="0"/>
              <a:t>JBOD </a:t>
            </a:r>
            <a:r>
              <a:rPr lang="ko-KR" altLang="en-US" smtClean="0"/>
              <a:t>방식으로 사용할 것을 권장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서버당 작게는 </a:t>
            </a:r>
            <a:r>
              <a:rPr lang="en-US" altLang="ko-KR" smtClean="0"/>
              <a:t>8</a:t>
            </a:r>
            <a:r>
              <a:rPr lang="ko-KR" altLang="en-US" smtClean="0"/>
              <a:t>기가바이트에서 수백 기가바이트까지 사용 가능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스파크에서는 전체 메모리의 </a:t>
            </a:r>
            <a:r>
              <a:rPr lang="en-US" altLang="ko-KR" smtClean="0"/>
              <a:t>75% </a:t>
            </a:r>
            <a:r>
              <a:rPr lang="ko-KR" altLang="en-US" smtClean="0"/>
              <a:t>정도만 스파크에 할당하고 나머지는 운영체제와 버퍼 캐시 용도로 사용할 것을 권장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CPU </a:t>
            </a:r>
            <a:r>
              <a:rPr lang="ko-KR" altLang="en-US" smtClean="0"/>
              <a:t>코어는 서버당 </a:t>
            </a:r>
            <a:r>
              <a:rPr lang="en-US" altLang="ko-KR" smtClean="0"/>
              <a:t>8 ~ 16 </a:t>
            </a:r>
            <a:r>
              <a:rPr lang="ko-KR" altLang="en-US" smtClean="0"/>
              <a:t>코어가 적당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스파크 애플리케이션은 하나의 작업을 </a:t>
            </a:r>
            <a:r>
              <a:rPr lang="en-US" altLang="ko-KR" smtClean="0"/>
              <a:t>executor</a:t>
            </a:r>
            <a:r>
              <a:rPr lang="ko-KR" altLang="en-US" smtClean="0"/>
              <a:t>라고 하는 여러 개의 프로세스를 생성해서 병렬로 처리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하나의 </a:t>
            </a:r>
            <a:r>
              <a:rPr lang="en-US" altLang="ko-KR" smtClean="0"/>
              <a:t>executor</a:t>
            </a:r>
            <a:r>
              <a:rPr lang="ko-KR" altLang="en-US" smtClean="0"/>
              <a:t>가 하나의 </a:t>
            </a:r>
            <a:r>
              <a:rPr lang="en-US" altLang="ko-KR" smtClean="0"/>
              <a:t>CPU </a:t>
            </a:r>
            <a:r>
              <a:rPr lang="ko-KR" altLang="en-US" smtClean="0"/>
              <a:t>코어를 사용하므로 </a:t>
            </a:r>
            <a:r>
              <a:rPr lang="en-US" altLang="ko-KR" smtClean="0"/>
              <a:t>CPU </a:t>
            </a:r>
            <a:r>
              <a:rPr lang="ko-KR" altLang="en-US" smtClean="0"/>
              <a:t>코어의 개수가 많을 수록 병렬처리에 더 유리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 </a:t>
            </a:r>
            <a:r>
              <a:rPr lang="en-US" altLang="ko-KR" smtClean="0"/>
              <a:t>2.1.0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스칼라 </a:t>
            </a:r>
            <a:r>
              <a:rPr lang="en-US" altLang="ko-KR" smtClean="0"/>
              <a:t>2.11, </a:t>
            </a:r>
            <a:r>
              <a:rPr lang="ko-KR" altLang="en-US" smtClean="0"/>
              <a:t>자바 </a:t>
            </a:r>
            <a:r>
              <a:rPr lang="en-US" altLang="ko-KR" smtClean="0"/>
              <a:t>7.0</a:t>
            </a:r>
            <a:r>
              <a:rPr lang="ko-KR" altLang="en-US" smtClean="0"/>
              <a:t>이상</a:t>
            </a:r>
            <a:r>
              <a:rPr lang="en-US" altLang="ko-KR" smtClean="0"/>
              <a:t>, </a:t>
            </a:r>
            <a:r>
              <a:rPr lang="ko-KR" altLang="en-US" smtClean="0"/>
              <a:t>파이썬 </a:t>
            </a:r>
            <a:r>
              <a:rPr lang="en-US" altLang="ko-KR" smtClean="0"/>
              <a:t>2.6 </a:t>
            </a:r>
            <a:r>
              <a:rPr lang="ko-KR" altLang="en-US" smtClean="0"/>
              <a:t>또는 </a:t>
            </a:r>
            <a:r>
              <a:rPr lang="en-US" altLang="ko-KR" smtClean="0"/>
              <a:t>3.4 </a:t>
            </a:r>
            <a:r>
              <a:rPr lang="ko-KR" altLang="en-US" smtClean="0"/>
              <a:t>이상</a:t>
            </a:r>
            <a:r>
              <a:rPr lang="en-US" altLang="ko-KR" smtClean="0"/>
              <a:t>, R 3.1 </a:t>
            </a:r>
            <a:r>
              <a:rPr lang="ko-KR" altLang="en-US" smtClean="0"/>
              <a:t>이상</a:t>
            </a:r>
            <a:r>
              <a:rPr lang="en-US" altLang="ko-KR" smtClean="0"/>
              <a:t> </a:t>
            </a:r>
            <a:r>
              <a:rPr lang="ko-KR" altLang="en-US" smtClean="0"/>
              <a:t>버전을 지원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71094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설치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개발환경 구축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개발 </a:t>
            </a:r>
            <a:r>
              <a:rPr lang="en-US" altLang="ko-KR" smtClean="0"/>
              <a:t>IDE : ScalaIDE(</a:t>
            </a:r>
            <a:r>
              <a:rPr lang="en-US" altLang="ko-KR" smtClean="0">
                <a:hlinkClick r:id="rId2"/>
              </a:rPr>
              <a:t>http://scala-ide.org</a:t>
            </a:r>
            <a:r>
              <a:rPr lang="en-US" altLang="ko-KR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빌드 </a:t>
            </a:r>
            <a:r>
              <a:rPr lang="en-US" altLang="ko-KR" smtClean="0"/>
              <a:t>: </a:t>
            </a:r>
            <a:r>
              <a:rPr lang="ko-KR" altLang="en-US" smtClean="0"/>
              <a:t>메이븐</a:t>
            </a:r>
            <a:r>
              <a:rPr lang="en-US" altLang="ko-KR" smtClean="0"/>
              <a:t>(Maven)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개발언어 </a:t>
            </a:r>
            <a:r>
              <a:rPr lang="en-US" altLang="ko-KR" smtClean="0"/>
              <a:t>: </a:t>
            </a:r>
            <a:r>
              <a:rPr lang="ko-KR" altLang="en-US" smtClean="0"/>
              <a:t>자바 </a:t>
            </a:r>
            <a:r>
              <a:rPr lang="en-US" altLang="ko-KR" smtClean="0"/>
              <a:t>8.1, </a:t>
            </a:r>
            <a:r>
              <a:rPr lang="ko-KR" altLang="en-US" smtClean="0"/>
              <a:t>스칼라 </a:t>
            </a:r>
            <a:r>
              <a:rPr lang="en-US" altLang="ko-KR" smtClean="0"/>
              <a:t>2.11, </a:t>
            </a:r>
            <a:r>
              <a:rPr lang="ko-KR" altLang="en-US" smtClean="0"/>
              <a:t>파이썬 </a:t>
            </a:r>
            <a:r>
              <a:rPr lang="en-US" altLang="ko-KR" smtClean="0"/>
              <a:t>3.5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.template  </a:t>
            </a:r>
            <a:r>
              <a:rPr lang="ko-KR" altLang="en-US" smtClean="0"/>
              <a:t>파일은 각종 설정 파일을 쉽게 생성할 수 있게 제공하는 기본 파일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 실행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SparkContext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입력 소스로부터 </a:t>
            </a:r>
            <a:r>
              <a:rPr lang="en-US" altLang="ko-KR" smtClean="0"/>
              <a:t>RDD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RDD </a:t>
            </a:r>
            <a:r>
              <a:rPr lang="ko-KR" altLang="en-US" smtClean="0"/>
              <a:t>처리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결과 파일 처리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SparkContext </a:t>
            </a:r>
            <a:r>
              <a:rPr lang="ko-KR" altLang="en-US" smtClean="0"/>
              <a:t>종료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2076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설치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개발환경 구축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tar -</a:t>
            </a:r>
            <a:r>
              <a:rPr lang="en-US" altLang="ko-KR" dirty="0" err="1"/>
              <a:t>xzvf</a:t>
            </a:r>
            <a:r>
              <a:rPr lang="en-US" altLang="ko-KR" dirty="0"/>
              <a:t> jdk-8u121-linux-x64.tar.gz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vi ~/.</a:t>
            </a:r>
            <a:r>
              <a:rPr lang="en-US" altLang="ko-KR" dirty="0" err="1"/>
              <a:t>bash_profile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export JAVA_HOME</a:t>
            </a:r>
            <a:r>
              <a:rPr lang="en-US" altLang="ko-KR" dirty="0" smtClean="0"/>
              <a:t>=/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/local/jdk-1.8.1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tar -</a:t>
            </a:r>
            <a:r>
              <a:rPr lang="en-US" altLang="ko-KR" dirty="0" err="1"/>
              <a:t>xzvf</a:t>
            </a:r>
            <a:r>
              <a:rPr lang="en-US" altLang="ko-KR" dirty="0"/>
              <a:t> spark-2.1.0-bin-hadoop2.7.tgz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vi ~/.</a:t>
            </a:r>
            <a:r>
              <a:rPr lang="en-US" altLang="ko-KR" dirty="0" err="1"/>
              <a:t>bash_profile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export SPARK_HOME</a:t>
            </a:r>
            <a:r>
              <a:rPr lang="en-US" altLang="ko-KR" dirty="0" smtClean="0"/>
              <a:t>=/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/local/spark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#</a:t>
            </a:r>
            <a:r>
              <a:rPr lang="ko-KR" altLang="en-US" dirty="0" err="1"/>
              <a:t>스파크</a:t>
            </a:r>
            <a:r>
              <a:rPr lang="ko-KR" altLang="en-US" dirty="0"/>
              <a:t> 예제 실행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cd ${SPARK_HOME}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./bin/run-example </a:t>
            </a:r>
            <a:r>
              <a:rPr lang="en-US" altLang="ko-KR" dirty="0" err="1"/>
              <a:t>JavaWordCount</a:t>
            </a:r>
            <a:r>
              <a:rPr lang="en-US" altLang="ko-KR" dirty="0"/>
              <a:t> README.md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#</a:t>
            </a:r>
            <a:r>
              <a:rPr lang="ko-KR" altLang="en-US" dirty="0" err="1"/>
              <a:t>스파크</a:t>
            </a:r>
            <a:r>
              <a:rPr lang="ko-KR" altLang="en-US" dirty="0"/>
              <a:t> 셀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$ &lt;</a:t>
            </a:r>
            <a:r>
              <a:rPr lang="en-US" altLang="ko-KR" dirty="0" err="1"/>
              <a:t>spark_home_dir</a:t>
            </a:r>
            <a:r>
              <a:rPr lang="en-US" altLang="ko-KR" dirty="0"/>
              <a:t>&gt;/bin/run-example </a:t>
            </a:r>
            <a:r>
              <a:rPr lang="en-US" altLang="ko-KR" dirty="0" err="1"/>
              <a:t>JavaWordCount</a:t>
            </a:r>
            <a:r>
              <a:rPr lang="en-US" altLang="ko-KR" dirty="0"/>
              <a:t> README.md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$ cd ${SPARK_HOME}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$ ./bin/spark-shell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9844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스파크</a:t>
            </a:r>
            <a:r>
              <a:rPr lang="ko-KR" altLang="en-US" b="1" dirty="0"/>
              <a:t> 설치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369" y="984738"/>
            <a:ext cx="109259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스파크를</a:t>
            </a:r>
            <a:r>
              <a:rPr lang="ko-KR" altLang="en-US" dirty="0"/>
              <a:t> 다운로드 받아서 </a:t>
            </a:r>
            <a:r>
              <a:rPr lang="en-US" altLang="ko-KR" dirty="0"/>
              <a:t>bin </a:t>
            </a:r>
            <a:r>
              <a:rPr lang="ko-KR" altLang="en-US" dirty="0" err="1"/>
              <a:t>디렉토리에</a:t>
            </a:r>
            <a:r>
              <a:rPr lang="ko-KR" altLang="en-US" dirty="0"/>
              <a:t> 들어가면 다음과 같이 각 언어를 실행할 수 있는 스크립트를 확인할 수 있습니다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$SPARK_HOME/bin/</a:t>
            </a:r>
            <a:r>
              <a:rPr lang="en-US" altLang="ko-KR" dirty="0" err="1"/>
              <a:t>pyspark</a:t>
            </a:r>
            <a:r>
              <a:rPr lang="en-US" altLang="ko-KR" dirty="0"/>
              <a:t>       // </a:t>
            </a:r>
            <a:r>
              <a:rPr lang="ko-KR" altLang="en-US" dirty="0" err="1"/>
              <a:t>파이썬</a:t>
            </a:r>
            <a:endParaRPr lang="ko-KR" alt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$SPARK_HOME/bin/</a:t>
            </a:r>
            <a:r>
              <a:rPr lang="en-US" altLang="ko-KR" dirty="0" err="1"/>
              <a:t>sparkR</a:t>
            </a:r>
            <a:r>
              <a:rPr lang="en-US" altLang="ko-KR" dirty="0"/>
              <a:t>        // 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$SPARK_HOME/bin/spark-shell   // </a:t>
            </a:r>
            <a:r>
              <a:rPr lang="en-US" altLang="ko-KR" dirty="0" err="1"/>
              <a:t>scala</a:t>
            </a:r>
            <a:r>
              <a:rPr lang="en-US" altLang="ko-KR" dirty="0"/>
              <a:t> </a:t>
            </a:r>
            <a:r>
              <a:rPr lang="en-US" altLang="ko-KR" dirty="0" err="1"/>
              <a:t>repl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$SPARK_HOME/bin/spark-</a:t>
            </a:r>
            <a:r>
              <a:rPr lang="en-US" altLang="ko-KR" dirty="0" err="1"/>
              <a:t>sql</a:t>
            </a:r>
            <a:r>
              <a:rPr lang="en-US" altLang="ko-KR" dirty="0"/>
              <a:t>     // spark on </a:t>
            </a:r>
            <a:r>
              <a:rPr lang="en-US" altLang="ko-KR" dirty="0" err="1"/>
              <a:t>sql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$SPARK_HOME/bin/spark-submit  // </a:t>
            </a:r>
            <a:r>
              <a:rPr lang="en-US" altLang="ko-KR" dirty="0" err="1"/>
              <a:t>scala</a:t>
            </a:r>
            <a:r>
              <a:rPr lang="en-US" altLang="ko-KR" dirty="0"/>
              <a:t> </a:t>
            </a:r>
            <a:r>
              <a:rPr lang="en-US" altLang="ko-KR" dirty="0" smtClean="0"/>
              <a:t>jar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스칼라나</a:t>
            </a:r>
            <a:r>
              <a:rPr lang="en-US" altLang="ko-KR" dirty="0"/>
              <a:t>, </a:t>
            </a:r>
            <a:r>
              <a:rPr lang="ko-KR" altLang="en-US" dirty="0"/>
              <a:t>자바로 작성한 </a:t>
            </a:r>
            <a:r>
              <a:rPr lang="ko-KR" altLang="en-US" dirty="0" err="1"/>
              <a:t>스파크</a:t>
            </a:r>
            <a:r>
              <a:rPr lang="ko-KR" altLang="en-US" dirty="0"/>
              <a:t> 애플리케이션을 </a:t>
            </a:r>
            <a:r>
              <a:rPr lang="en-US" altLang="ko-KR" dirty="0"/>
              <a:t>jar </a:t>
            </a:r>
            <a:r>
              <a:rPr lang="ko-KR" altLang="en-US" dirty="0"/>
              <a:t>파일로 만들어서 </a:t>
            </a:r>
            <a:r>
              <a:rPr lang="en-US" altLang="ko-KR" dirty="0"/>
              <a:t>spark-submit</a:t>
            </a:r>
            <a:r>
              <a:rPr lang="ko-KR" altLang="en-US" dirty="0"/>
              <a:t>을 이용해 실행할 수 있습니다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0551" y="3950676"/>
            <a:ext cx="8878824" cy="1542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ko-KR" altLang="en-US" sz="1600" dirty="0">
                <a:solidFill>
                  <a:schemeClr val="tx1"/>
                </a:solidFill>
              </a:rPr>
              <a:t>클러스터 매니저가 </a:t>
            </a:r>
            <a:r>
              <a:rPr lang="en-US" altLang="ko-KR" sz="1600" dirty="0">
                <a:solidFill>
                  <a:schemeClr val="tx1"/>
                </a:solidFill>
              </a:rPr>
              <a:t>yarn</a:t>
            </a:r>
            <a:r>
              <a:rPr lang="ko-KR" altLang="en-US" sz="1600" dirty="0">
                <a:solidFill>
                  <a:schemeClr val="tx1"/>
                </a:solidFill>
              </a:rPr>
              <a:t>인 경우 실행 방법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$ spark-submit --master yarn \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--queue </a:t>
            </a:r>
            <a:r>
              <a:rPr lang="en-US" altLang="ko-KR" sz="1600" dirty="0" err="1">
                <a:solidFill>
                  <a:schemeClr val="tx1"/>
                </a:solidFill>
              </a:rPr>
              <a:t>spark_queue</a:t>
            </a:r>
            <a:r>
              <a:rPr lang="en-US" altLang="ko-KR" sz="1600" dirty="0">
                <a:solidFill>
                  <a:schemeClr val="tx1"/>
                </a:solidFill>
              </a:rPr>
              <a:t> \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--class </a:t>
            </a:r>
            <a:r>
              <a:rPr lang="en-US" altLang="ko-KR" sz="1600" dirty="0" err="1">
                <a:solidFill>
                  <a:schemeClr val="tx1"/>
                </a:solidFill>
              </a:rPr>
              <a:t>sdk.spark.SparkWordCount</a:t>
            </a:r>
            <a:r>
              <a:rPr lang="en-US" altLang="ko-KR" sz="1600" dirty="0">
                <a:solidFill>
                  <a:schemeClr val="tx1"/>
                </a:solidFill>
              </a:rPr>
              <a:t> \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--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spark.shuffle.service.enabled</a:t>
            </a:r>
            <a:r>
              <a:rPr lang="en-US" altLang="ko-KR" sz="1600" dirty="0">
                <a:solidFill>
                  <a:schemeClr val="tx1"/>
                </a:solidFill>
              </a:rPr>
              <a:t>=true \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./Spark-Example.jar</a:t>
            </a:r>
          </a:p>
        </p:txBody>
      </p:sp>
    </p:spTree>
    <p:extLst>
      <p:ext uri="{BB962C8B-B14F-4D97-AF65-F5344CB8AC3E}">
        <p14:creationId xmlns:p14="http://schemas.microsoft.com/office/powerpoint/2010/main" val="1655548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스파크</a:t>
            </a:r>
            <a:r>
              <a:rPr lang="ko-KR" altLang="en-US" b="1" dirty="0"/>
              <a:t> 설치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369" y="984738"/>
            <a:ext cx="1092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spark-submit  </a:t>
            </a:r>
            <a:r>
              <a:rPr lang="ko-KR" altLang="en-US" dirty="0" err="1" smtClean="0"/>
              <a:t>설정값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74383"/>
              </p:ext>
            </p:extLst>
          </p:nvPr>
        </p:nvGraphicFramePr>
        <p:xfrm>
          <a:off x="867508" y="1465385"/>
          <a:ext cx="9636369" cy="3657600"/>
        </p:xfrm>
        <a:graphic>
          <a:graphicData uri="http://schemas.openxmlformats.org/drawingml/2006/table">
            <a:tbl>
              <a:tblPr/>
              <a:tblGrid>
                <a:gridCol w="1981200"/>
                <a:gridCol w="7655169"/>
              </a:tblGrid>
              <a:tr h="24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설정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-master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클러스터 매니저 설정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--deploy-mode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드라이버의 </a:t>
                      </a:r>
                      <a:r>
                        <a:rPr lang="ko-KR" altLang="en-US" sz="1400" dirty="0" err="1" smtClean="0"/>
                        <a:t>디플로이</a:t>
                      </a:r>
                      <a:r>
                        <a:rPr lang="ko-KR" altLang="en-US" sz="1400" dirty="0" smtClean="0"/>
                        <a:t> 모드 설정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--class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 </a:t>
                      </a:r>
                      <a:r>
                        <a:rPr lang="ko-KR" altLang="en-US" sz="1400" dirty="0" smtClean="0"/>
                        <a:t>함수가 들어 있는 클래스 지정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--name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애플리케이션의 이름 지정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err="1" smtClean="0"/>
                        <a:t>스파크</a:t>
                      </a:r>
                      <a:r>
                        <a:rPr lang="ko-KR" altLang="en-US" sz="1400" dirty="0" smtClean="0"/>
                        <a:t> 웹 </a:t>
                      </a:r>
                      <a:r>
                        <a:rPr lang="en-US" altLang="ko-KR" sz="1400" dirty="0" smtClean="0"/>
                        <a:t>UI</a:t>
                      </a:r>
                      <a:r>
                        <a:rPr lang="ko-KR" altLang="en-US" sz="1400" dirty="0" smtClean="0"/>
                        <a:t>에 표시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--jars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애플리케이션 실행에 필요한 라이브러리 목록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콤마로 구분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--files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애플리케이션 실행에 필요한 파일 목록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--queue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얀의</a:t>
                      </a:r>
                      <a:r>
                        <a:rPr lang="ko-KR" altLang="en-US" sz="1400" dirty="0" smtClean="0"/>
                        <a:t> 실행 </a:t>
                      </a:r>
                      <a:r>
                        <a:rPr lang="ko-KR" altLang="en-US" sz="1400" dirty="0" err="1" smtClean="0"/>
                        <a:t>큐이름</a:t>
                      </a:r>
                      <a:r>
                        <a:rPr lang="ko-KR" altLang="en-US" sz="1400" dirty="0" smtClean="0"/>
                        <a:t> 설정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--executor-memory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익스큐터가</a:t>
                      </a:r>
                      <a:r>
                        <a:rPr lang="ko-KR" altLang="en-US" sz="1400" dirty="0" smtClean="0"/>
                        <a:t> 사용할 메모리 바이트 용량</a:t>
                      </a:r>
                      <a:r>
                        <a:rPr lang="en-US" altLang="ko-KR" sz="1400" dirty="0" smtClean="0"/>
                        <a:t>. 512m. 1g </a:t>
                      </a:r>
                      <a:r>
                        <a:rPr lang="ko-KR" altLang="en-US" sz="1400" dirty="0" smtClean="0"/>
                        <a:t>등도 사용 가능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--driver-memory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드라이버 프로세스가 사용할 메모리 바이트 용량</a:t>
                      </a:r>
                      <a:r>
                        <a:rPr lang="en-US" altLang="ko-KR" sz="1400" dirty="0" smtClean="0"/>
                        <a:t>. 512m. 1g </a:t>
                      </a:r>
                      <a:r>
                        <a:rPr lang="ko-KR" altLang="en-US" sz="1400" dirty="0" smtClean="0"/>
                        <a:t>등도 사용 가능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--</a:t>
                      </a:r>
                      <a:r>
                        <a:rPr lang="en-US" altLang="ko-KR" sz="1400" dirty="0" err="1" smtClean="0"/>
                        <a:t>num</a:t>
                      </a:r>
                      <a:r>
                        <a:rPr lang="en-US" altLang="ko-KR" sz="1400" dirty="0" smtClean="0"/>
                        <a:t>-executors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익스큐터의</a:t>
                      </a:r>
                      <a:r>
                        <a:rPr lang="ko-KR" altLang="en-US" sz="1400" dirty="0" smtClean="0"/>
                        <a:t> 개수 설정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--executor-cores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익스큐터의</a:t>
                      </a:r>
                      <a:r>
                        <a:rPr lang="ko-KR" altLang="en-US" sz="1400" dirty="0" smtClean="0"/>
                        <a:t> 코어 개수 설정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59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Spark Application Build </a:t>
            </a:r>
            <a:r>
              <a:rPr lang="ko-KR" altLang="en-US" b="1" dirty="0" smtClean="0"/>
              <a:t>및 실행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416" y="1043353"/>
            <a:ext cx="11476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SBT(Simple </a:t>
            </a:r>
            <a:r>
              <a:rPr lang="en-US" altLang="ko-KR" dirty="0"/>
              <a:t>Build </a:t>
            </a:r>
            <a:r>
              <a:rPr lang="en-US" altLang="ko-KR" dirty="0" smtClean="0"/>
              <a:t>Tool)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/>
              <a:t>프로젝트의 </a:t>
            </a:r>
            <a:r>
              <a:rPr lang="ko-KR" altLang="en-US" dirty="0" err="1"/>
              <a:t>빌드를</a:t>
            </a:r>
            <a:r>
              <a:rPr lang="ko-KR" altLang="en-US" dirty="0"/>
              <a:t> 간단하게 수행할 수 있도록 도와주는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Sbt</a:t>
            </a:r>
            <a:r>
              <a:rPr lang="ko-KR" altLang="en-US" dirty="0" smtClean="0"/>
              <a:t>는 스칼라와 자바로 기술된 소스 코드를 컴파일하고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 의존관계를 관리하며 패키지를 작성하는 등 애플리케이션 개발 프로젝트에서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프로세스를 통합 관리 하기 위한 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1567" y="2391508"/>
            <a:ext cx="8878824" cy="2192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$ tar 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zxvf</a:t>
            </a:r>
            <a:r>
              <a:rPr lang="en-US" altLang="ko-KR" sz="1600" dirty="0" smtClean="0">
                <a:solidFill>
                  <a:srgbClr val="C00000"/>
                </a:solidFill>
              </a:rPr>
              <a:t>  /home/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sz="1600" dirty="0" smtClean="0">
                <a:solidFill>
                  <a:srgbClr val="C00000"/>
                </a:solidFill>
              </a:rPr>
              <a:t>/Downloads/sbt-1.2.7.tgz  /opt/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vi 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bash_profile</a:t>
            </a:r>
            <a:r>
              <a:rPr lang="ko-KR" altLang="en-US" sz="1600" dirty="0" smtClean="0">
                <a:solidFill>
                  <a:schemeClr val="tx1"/>
                </a:solidFill>
              </a:rPr>
              <a:t>에 환경변수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SBT_HOME</a:t>
            </a:r>
            <a:r>
              <a:rPr lang="ko-KR" altLang="en-US" sz="1600" dirty="0" smtClean="0">
                <a:solidFill>
                  <a:schemeClr val="tx1"/>
                </a:solidFill>
              </a:rPr>
              <a:t>과 </a:t>
            </a:r>
            <a:r>
              <a:rPr lang="en-US" altLang="ko-KR" sz="1600" dirty="0" smtClean="0">
                <a:solidFill>
                  <a:schemeClr val="tx1"/>
                </a:solidFill>
              </a:rPr>
              <a:t>PATH </a:t>
            </a:r>
            <a:r>
              <a:rPr lang="ko-KR" altLang="en-US" sz="1600" dirty="0" smtClean="0">
                <a:solidFill>
                  <a:schemeClr val="tx1"/>
                </a:solidFill>
              </a:rPr>
              <a:t>추가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e</a:t>
            </a:r>
            <a:r>
              <a:rPr lang="en-US" altLang="ko-KR" sz="1600" dirty="0" smtClean="0">
                <a:solidFill>
                  <a:srgbClr val="C00000"/>
                </a:solidFill>
              </a:rPr>
              <a:t>xport  SBT_HOME=/opt/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늇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e</a:t>
            </a:r>
            <a:r>
              <a:rPr lang="en-US" altLang="ko-KR" sz="1600" dirty="0" smtClean="0">
                <a:solidFill>
                  <a:srgbClr val="C00000"/>
                </a:solidFill>
              </a:rPr>
              <a:t>xport PATH=$SBT_HOME/bin:$PATH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sbt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설치 확인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$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sbt</a:t>
            </a:r>
            <a:r>
              <a:rPr lang="en-US" altLang="ko-KR" sz="1600" dirty="0" smtClean="0">
                <a:solidFill>
                  <a:srgbClr val="C00000"/>
                </a:solidFill>
              </a:rPr>
              <a:t> about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6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Spark Application Build </a:t>
            </a:r>
            <a:r>
              <a:rPr lang="ko-KR" altLang="en-US" b="1" dirty="0"/>
              <a:t>및 실행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416" y="914399"/>
            <a:ext cx="11476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SBT(Simple </a:t>
            </a:r>
            <a:r>
              <a:rPr lang="en-US" altLang="ko-KR" dirty="0"/>
              <a:t>Build </a:t>
            </a:r>
            <a:r>
              <a:rPr lang="en-US" altLang="ko-KR" dirty="0" smtClean="0"/>
              <a:t>Tool)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애플리케이션을 </a:t>
            </a:r>
            <a:r>
              <a:rPr lang="ko-KR" altLang="en-US" dirty="0" err="1" smtClean="0"/>
              <a:t>패키징하는</a:t>
            </a:r>
            <a:r>
              <a:rPr lang="ko-KR" altLang="en-US" dirty="0" smtClean="0"/>
              <a:t> 표준 수단을 제공하지만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 내부에서 외부 라이브러리를 이용할 경우에는 해당 외부 라이브러리를 애플리케이션과 같은 패키지에 넣어주지 않기 때문에 </a:t>
            </a:r>
            <a:r>
              <a:rPr lang="en-US" altLang="ko-KR" dirty="0" err="1" smtClean="0"/>
              <a:t>sbt</a:t>
            </a:r>
            <a:r>
              <a:rPr lang="en-US" altLang="ko-KR" dirty="0" smtClean="0"/>
              <a:t>-assembly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이용하여 의존하는 라이브러리가 포함된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파일을 만들 수 있습니다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sbt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단위로 소스코드와 라이브러리를 관리합니다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1567" y="2567354"/>
            <a:ext cx="8878824" cy="198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프로젝트 루트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디렉토리</a:t>
            </a:r>
            <a:r>
              <a:rPr lang="en-US" altLang="ko-KR" sz="1600" dirty="0" smtClean="0">
                <a:solidFill>
                  <a:srgbClr val="C00000"/>
                </a:solidFill>
              </a:rPr>
              <a:t>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src</a:t>
            </a:r>
            <a:r>
              <a:rPr lang="en-US" altLang="ko-KR" sz="1600" dirty="0" smtClean="0">
                <a:solidFill>
                  <a:srgbClr val="C00000"/>
                </a:solidFill>
              </a:rPr>
              <a:t>/main/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scala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스칼라로 만든 프로그램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소스코드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 보관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rgbClr val="C00000"/>
                </a:solidFill>
              </a:rPr>
              <a:t>프로젝트 루트 </a:t>
            </a:r>
            <a:r>
              <a:rPr lang="ko-KR" altLang="en-US" sz="1600" dirty="0" err="1">
                <a:solidFill>
                  <a:srgbClr val="C00000"/>
                </a:solidFill>
              </a:rPr>
              <a:t>디렉토리</a:t>
            </a:r>
            <a:r>
              <a:rPr lang="en-US" altLang="ko-KR" sz="1600" dirty="0">
                <a:solidFill>
                  <a:srgbClr val="C00000"/>
                </a:solidFill>
              </a:rPr>
              <a:t>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src</a:t>
            </a:r>
            <a:r>
              <a:rPr lang="en-US" altLang="ko-KR" sz="1600" dirty="0" smtClean="0">
                <a:solidFill>
                  <a:srgbClr val="C00000"/>
                </a:solidFill>
              </a:rPr>
              <a:t>/test/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scala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ko-KR" altLang="en-US" sz="1600" dirty="0">
                <a:solidFill>
                  <a:schemeClr val="tx1"/>
                </a:solidFill>
              </a:rPr>
              <a:t>스칼라로 만든 </a:t>
            </a:r>
            <a:r>
              <a:rPr lang="ko-KR" altLang="en-US" sz="1600" dirty="0" smtClean="0">
                <a:solidFill>
                  <a:schemeClr val="tx1"/>
                </a:solidFill>
              </a:rPr>
              <a:t>테스트 프로그램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소스코드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 보관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rgbClr val="C00000"/>
                </a:solidFill>
              </a:rPr>
              <a:t>프로젝트 루트 </a:t>
            </a:r>
            <a:r>
              <a:rPr lang="ko-KR" altLang="en-US" sz="1600" dirty="0" err="1">
                <a:solidFill>
                  <a:srgbClr val="C00000"/>
                </a:solidFill>
              </a:rPr>
              <a:t>디렉토리</a:t>
            </a:r>
            <a:r>
              <a:rPr lang="en-US" altLang="ko-KR" sz="1600" dirty="0" smtClean="0">
                <a:solidFill>
                  <a:srgbClr val="C00000"/>
                </a:solidFill>
              </a:rPr>
              <a:t>/lib   </a:t>
            </a:r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애플리케이션에서 의존하는 라이브러리지만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sbt</a:t>
            </a:r>
            <a:r>
              <a:rPr lang="ko-KR" altLang="en-US" sz="1600" dirty="0" smtClean="0">
                <a:solidFill>
                  <a:schemeClr val="tx1"/>
                </a:solidFill>
              </a:rPr>
              <a:t>로 관리하지 않는 라이브러리 보관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rgbClr val="C00000"/>
                </a:solidFill>
              </a:rPr>
              <a:t>프로젝트 루트 </a:t>
            </a:r>
            <a:r>
              <a:rPr lang="ko-KR" altLang="en-US" sz="1600" dirty="0" err="1">
                <a:solidFill>
                  <a:srgbClr val="C00000"/>
                </a:solidFill>
              </a:rPr>
              <a:t>디렉토리</a:t>
            </a:r>
            <a:r>
              <a:rPr lang="en-US" altLang="ko-KR" sz="1600" dirty="0" smtClean="0">
                <a:solidFill>
                  <a:srgbClr val="C00000"/>
                </a:solidFill>
              </a:rPr>
              <a:t>/project   </a:t>
            </a:r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sbt</a:t>
            </a:r>
            <a:r>
              <a:rPr lang="ko-KR" altLang="en-US" sz="1600" dirty="0" smtClean="0">
                <a:solidFill>
                  <a:schemeClr val="tx1"/>
                </a:solidFill>
              </a:rPr>
              <a:t> 관련 설정 파일 보관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rgbClr val="C00000"/>
                </a:solidFill>
              </a:rPr>
              <a:t>프로젝트 루트 </a:t>
            </a:r>
            <a:r>
              <a:rPr lang="ko-KR" altLang="en-US" sz="1600" dirty="0" err="1">
                <a:solidFill>
                  <a:srgbClr val="C00000"/>
                </a:solidFill>
              </a:rPr>
              <a:t>디렉토리</a:t>
            </a:r>
            <a:r>
              <a:rPr lang="en-US" altLang="ko-KR" sz="1600" dirty="0" smtClean="0">
                <a:solidFill>
                  <a:srgbClr val="C00000"/>
                </a:solidFill>
              </a:rPr>
              <a:t>/project/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plugin.sbt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플러그인 설정 파일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rgbClr val="C00000"/>
                </a:solidFill>
              </a:rPr>
              <a:t>프로젝트 </a:t>
            </a:r>
            <a:r>
              <a:rPr lang="ko-KR" altLang="en-US" sz="1600" dirty="0">
                <a:solidFill>
                  <a:srgbClr val="C00000"/>
                </a:solidFill>
              </a:rPr>
              <a:t>루트 </a:t>
            </a:r>
            <a:r>
              <a:rPr lang="ko-KR" altLang="en-US" sz="1600" dirty="0" err="1">
                <a:solidFill>
                  <a:srgbClr val="C00000"/>
                </a:solidFill>
              </a:rPr>
              <a:t>디렉토리</a:t>
            </a:r>
            <a:r>
              <a:rPr lang="en-US" altLang="ko-KR" sz="1600" dirty="0" smtClean="0">
                <a:solidFill>
                  <a:srgbClr val="C00000"/>
                </a:solidFill>
              </a:rPr>
              <a:t>/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build.sbt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프로젝트 설정 파일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7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Spark Application Build </a:t>
            </a:r>
            <a:r>
              <a:rPr lang="ko-KR" altLang="en-US" b="1" dirty="0"/>
              <a:t>및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125" y="1020610"/>
            <a:ext cx="11152397" cy="5638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org.joda.time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DateTime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DateTimeConstants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org.joda.time.format.DateTimeFormat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object </a:t>
            </a:r>
            <a:r>
              <a:rPr lang="en-US" altLang="ko-KR" sz="1600" dirty="0" err="1">
                <a:solidFill>
                  <a:schemeClr val="tx1"/>
                </a:solidFill>
              </a:rPr>
              <a:t>SundayCount</a:t>
            </a:r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if (</a:t>
            </a:r>
            <a:r>
              <a:rPr lang="en-US" altLang="ko-KR" sz="1600" dirty="0" err="1">
                <a:solidFill>
                  <a:schemeClr val="tx1"/>
                </a:solidFill>
              </a:rPr>
              <a:t>args.length</a:t>
            </a:r>
            <a:r>
              <a:rPr lang="en-US" altLang="ko-KR" sz="1600" dirty="0">
                <a:solidFill>
                  <a:schemeClr val="tx1"/>
                </a:solidFill>
              </a:rPr>
              <a:t> &lt; 1)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throw new </a:t>
            </a:r>
            <a:r>
              <a:rPr lang="en-US" altLang="ko-KR" sz="1600" dirty="0" err="1">
                <a:solidFill>
                  <a:schemeClr val="tx1"/>
                </a:solidFill>
              </a:rPr>
              <a:t>IllegalArgumentException</a:t>
            </a:r>
            <a:r>
              <a:rPr lang="en-US" altLang="ko-KR" sz="1600" dirty="0">
                <a:solidFill>
                  <a:schemeClr val="tx1"/>
                </a:solidFill>
              </a:rPr>
              <a:t> ("</a:t>
            </a:r>
            <a:r>
              <a:rPr lang="ko-KR" altLang="en-US" sz="1600" dirty="0">
                <a:solidFill>
                  <a:schemeClr val="tx1"/>
                </a:solidFill>
              </a:rPr>
              <a:t>명령 인수에 날짜가 기록된 파일의 경로를 지정해 주세요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filePath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(0)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try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textRDD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sc.textFile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filePath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dateTimeRDD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textRDD.map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  <a:r>
              <a:rPr lang="en-US" altLang="ko-KR" sz="1600" dirty="0" err="1">
                <a:solidFill>
                  <a:schemeClr val="tx1"/>
                </a:solidFill>
              </a:rPr>
              <a:t>dateStr</a:t>
            </a:r>
            <a:r>
              <a:rPr lang="en-US" altLang="ko-KR" sz="1600" dirty="0">
                <a:solidFill>
                  <a:schemeClr val="tx1"/>
                </a:solidFill>
              </a:rPr>
              <a:t> =&gt;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pattern = </a:t>
            </a:r>
            <a:r>
              <a:rPr lang="en-US" altLang="ko-KR" sz="1600" dirty="0" err="1">
                <a:solidFill>
                  <a:schemeClr val="tx1"/>
                </a:solidFill>
              </a:rPr>
              <a:t>DateTimeFormat.forPattern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yyyyMMdd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DateTime.parse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dateStr</a:t>
            </a:r>
            <a:r>
              <a:rPr lang="en-US" altLang="ko-KR" sz="1600" dirty="0">
                <a:solidFill>
                  <a:schemeClr val="tx1"/>
                </a:solidFill>
              </a:rPr>
              <a:t>, pattern)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sundayRDD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dateTimeRDD.filter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  <a:r>
              <a:rPr lang="en-US" altLang="ko-KR" sz="1600" dirty="0" err="1">
                <a:solidFill>
                  <a:schemeClr val="tx1"/>
                </a:solidFill>
              </a:rPr>
              <a:t>dateTime</a:t>
            </a:r>
            <a:r>
              <a:rPr lang="en-US" altLang="ko-KR" sz="1600" dirty="0">
                <a:solidFill>
                  <a:schemeClr val="tx1"/>
                </a:solidFill>
              </a:rPr>
              <a:t> =&gt;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dateTime.getDayOfWeek</a:t>
            </a:r>
            <a:r>
              <a:rPr lang="en-US" altLang="ko-KR" sz="1600" dirty="0">
                <a:solidFill>
                  <a:schemeClr val="tx1"/>
                </a:solidFill>
              </a:rPr>
              <a:t> ==</a:t>
            </a:r>
            <a:r>
              <a:rPr lang="en-US" altLang="ko-KR" sz="1600" dirty="0" err="1">
                <a:solidFill>
                  <a:schemeClr val="tx1"/>
                </a:solidFill>
              </a:rPr>
              <a:t>DateTimeConstants.SUNDAY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numOfSunday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sundayRDD.count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(s"</a:t>
            </a:r>
            <a:r>
              <a:rPr lang="ko-KR" altLang="en-US" sz="1600" dirty="0">
                <a:solidFill>
                  <a:schemeClr val="tx1"/>
                </a:solidFill>
              </a:rPr>
              <a:t>주어진 데이터에는 일요일 </a:t>
            </a:r>
            <a:r>
              <a:rPr lang="en-US" altLang="ko-KR" sz="1600" dirty="0">
                <a:solidFill>
                  <a:schemeClr val="tx1"/>
                </a:solidFill>
              </a:rPr>
              <a:t>${</a:t>
            </a:r>
            <a:r>
              <a:rPr lang="en-US" altLang="ko-KR" sz="1600" dirty="0" err="1">
                <a:solidFill>
                  <a:schemeClr val="tx1"/>
                </a:solidFill>
              </a:rPr>
              <a:t>numOfSunday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  <a:r>
              <a:rPr lang="ko-KR" altLang="en-US" sz="1600" dirty="0">
                <a:solidFill>
                  <a:schemeClr val="tx1"/>
                </a:solidFill>
              </a:rPr>
              <a:t>개 들어 있습니다</a:t>
            </a:r>
            <a:r>
              <a:rPr lang="en-US" altLang="ko-KR" sz="1600" dirty="0">
                <a:solidFill>
                  <a:schemeClr val="tx1"/>
                </a:solidFill>
              </a:rPr>
              <a:t>.")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31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Spark Application Build </a:t>
            </a:r>
            <a:r>
              <a:rPr lang="ko-KR" altLang="en-US" b="1" dirty="0"/>
              <a:t>및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1693" y="3686907"/>
            <a:ext cx="11152397" cy="1840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name </a:t>
            </a:r>
            <a:r>
              <a:rPr lang="en-US" altLang="ko-KR" sz="1600" dirty="0">
                <a:solidFill>
                  <a:schemeClr val="tx1"/>
                </a:solidFill>
              </a:rPr>
              <a:t>:= "spark-simple-app"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version := "0.1"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scalaVersion</a:t>
            </a:r>
            <a:r>
              <a:rPr lang="en-US" altLang="ko-KR" sz="1600" dirty="0">
                <a:solidFill>
                  <a:schemeClr val="tx1"/>
                </a:solidFill>
              </a:rPr>
              <a:t> := "2.11.12"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libraryDependencies</a:t>
            </a:r>
            <a:r>
              <a:rPr lang="en-US" altLang="ko-KR" sz="1600" dirty="0">
                <a:solidFill>
                  <a:schemeClr val="tx1"/>
                </a:solidFill>
              </a:rPr>
              <a:t> ++= </a:t>
            </a:r>
            <a:r>
              <a:rPr lang="en-US" altLang="ko-KR" sz="1600" dirty="0" err="1">
                <a:solidFill>
                  <a:schemeClr val="tx1"/>
                </a:solidFill>
              </a:rPr>
              <a:t>Seq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</a:t>
            </a:r>
            <a:r>
              <a:rPr lang="en-US" altLang="ko-KR" sz="1600" dirty="0">
                <a:solidFill>
                  <a:schemeClr val="tx1"/>
                </a:solidFill>
              </a:rPr>
              <a:t>" % "spark-core_2.11" % "2.4.3" % "provided", "</a:t>
            </a:r>
            <a:r>
              <a:rPr lang="en-US" altLang="ko-KR" sz="1600" dirty="0" err="1">
                <a:solidFill>
                  <a:schemeClr val="tx1"/>
                </a:solidFill>
              </a:rPr>
              <a:t>joda</a:t>
            </a:r>
            <a:r>
              <a:rPr lang="en-US" altLang="ko-KR" sz="1600" dirty="0">
                <a:solidFill>
                  <a:schemeClr val="tx1"/>
                </a:solidFill>
              </a:rPr>
              <a:t>-time" % "</a:t>
            </a:r>
            <a:r>
              <a:rPr lang="en-US" altLang="ko-KR" sz="1600" dirty="0" err="1">
                <a:solidFill>
                  <a:schemeClr val="tx1"/>
                </a:solidFill>
              </a:rPr>
              <a:t>joda</a:t>
            </a:r>
            <a:r>
              <a:rPr lang="en-US" altLang="ko-KR" sz="1600" dirty="0">
                <a:solidFill>
                  <a:schemeClr val="tx1"/>
                </a:solidFill>
              </a:rPr>
              <a:t>-time" % "2.8.2")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assemblyOption</a:t>
            </a:r>
            <a:r>
              <a:rPr lang="en-US" altLang="ko-KR" sz="1600" dirty="0">
                <a:solidFill>
                  <a:schemeClr val="tx1"/>
                </a:solidFill>
              </a:rPr>
              <a:t> in assembly := (</a:t>
            </a:r>
            <a:r>
              <a:rPr lang="en-US" altLang="ko-KR" sz="1600" dirty="0" err="1">
                <a:solidFill>
                  <a:schemeClr val="tx1"/>
                </a:solidFill>
              </a:rPr>
              <a:t>assemblyOption</a:t>
            </a:r>
            <a:r>
              <a:rPr lang="en-US" altLang="ko-KR" sz="1600" dirty="0">
                <a:solidFill>
                  <a:schemeClr val="tx1"/>
                </a:solidFill>
              </a:rPr>
              <a:t> in assembly).</a:t>
            </a:r>
            <a:r>
              <a:rPr lang="en-US" altLang="ko-KR" sz="1600" dirty="0" err="1">
                <a:solidFill>
                  <a:schemeClr val="tx1"/>
                </a:solidFill>
              </a:rPr>
              <a:t>value.copy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includeScala</a:t>
            </a:r>
            <a:r>
              <a:rPr lang="en-US" altLang="ko-KR" sz="1600" dirty="0">
                <a:solidFill>
                  <a:schemeClr val="tx1"/>
                </a:solidFill>
              </a:rPr>
              <a:t> = false)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125" y="1090246"/>
            <a:ext cx="11152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err="1" smtClean="0"/>
              <a:t>build.sbt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dirty="0"/>
              <a:t>n</a:t>
            </a:r>
            <a:r>
              <a:rPr lang="en-US" altLang="ko-KR" dirty="0" smtClean="0"/>
              <a:t>ame – </a:t>
            </a:r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dirty="0"/>
              <a:t>v</a:t>
            </a:r>
            <a:r>
              <a:rPr lang="en-US" altLang="ko-KR" dirty="0" smtClean="0"/>
              <a:t>ersion  - </a:t>
            </a:r>
            <a:r>
              <a:rPr lang="ko-KR" altLang="en-US" dirty="0" smtClean="0"/>
              <a:t>프로젝트 버전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dirty="0" err="1" smtClean="0"/>
              <a:t>scalaVersion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스칼라 버전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dirty="0" err="1" smtClean="0"/>
              <a:t>libraryDependencies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의존하는 라이브러리가 구체적으로 무엇인지 설정한다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또한 해당 라이브러리가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과정 중 어느 시점에 의존할지 설정한다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“&lt;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&gt;” % “&lt;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&gt;” % “&lt;version&gt;” % “&lt;configuration&gt;” </a:t>
            </a:r>
            <a:r>
              <a:rPr lang="ko-KR" altLang="en-US" dirty="0" smtClean="0"/>
              <a:t>형식으로 기술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dirty="0" err="1" smtClean="0"/>
              <a:t>assemblyOption</a:t>
            </a:r>
            <a:r>
              <a:rPr lang="en-US" altLang="ko-KR" dirty="0" smtClean="0"/>
              <a:t> in assembly – </a:t>
            </a:r>
            <a:r>
              <a:rPr lang="en-US" altLang="ko-KR" dirty="0" err="1" smtClean="0"/>
              <a:t>sbt</a:t>
            </a:r>
            <a:r>
              <a:rPr lang="en-US" altLang="ko-KR" dirty="0" smtClean="0"/>
              <a:t>-assembly </a:t>
            </a:r>
            <a:r>
              <a:rPr lang="ko-KR" altLang="en-US" dirty="0" smtClean="0"/>
              <a:t>플러그인의 옵션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46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</a:t>
            </a:r>
            <a:r>
              <a:rPr lang="ko-KR" altLang="en-US" b="1" dirty="0" smtClean="0">
                <a:solidFill>
                  <a:srgbClr val="0070C0"/>
                </a:solidFill>
              </a:rPr>
              <a:t>구조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스파크</a:t>
            </a:r>
            <a:r>
              <a:rPr lang="ko-KR" altLang="en-US" dirty="0"/>
              <a:t> 애플리케이션은 마스터</a:t>
            </a:r>
            <a:r>
              <a:rPr lang="en-US" altLang="ko-KR" dirty="0"/>
              <a:t>-</a:t>
            </a:r>
            <a:r>
              <a:rPr lang="ko-KR" altLang="en-US" dirty="0" err="1"/>
              <a:t>슬레이브</a:t>
            </a:r>
            <a:r>
              <a:rPr lang="ko-KR" altLang="en-US" dirty="0"/>
              <a:t> 구조로 실행됩니다</a:t>
            </a:r>
            <a:r>
              <a:rPr lang="en-US" altLang="ko-KR" dirty="0"/>
              <a:t>. </a:t>
            </a:r>
            <a:r>
              <a:rPr lang="ko-KR" altLang="en-US" dirty="0" err="1"/>
              <a:t>스파크</a:t>
            </a:r>
            <a:r>
              <a:rPr lang="ko-KR" altLang="en-US" dirty="0"/>
              <a:t> 애플리케이션은 작업을 관장하는 드라이버와 실제 작업이 동작하는 </a:t>
            </a:r>
            <a:r>
              <a:rPr lang="ko-KR" altLang="en-US" dirty="0" err="1"/>
              <a:t>익스큐터로</a:t>
            </a:r>
            <a:r>
              <a:rPr lang="ko-KR" altLang="en-US" dirty="0"/>
              <a:t> 구성됩니다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드라이버는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/>
              <a:t>컨텍스트</a:t>
            </a:r>
            <a:r>
              <a:rPr lang="ko-KR" altLang="en-US" dirty="0"/>
              <a:t> 객체를 생성하여 클러스터 매니저와 통신하면서 클러스터의 자원 관리를 지원하고</a:t>
            </a:r>
            <a:r>
              <a:rPr lang="en-US" altLang="ko-KR" dirty="0"/>
              <a:t>, </a:t>
            </a:r>
            <a:r>
              <a:rPr lang="ko-KR" altLang="en-US" dirty="0" err="1"/>
              <a:t>워커노드에서</a:t>
            </a:r>
            <a:r>
              <a:rPr lang="ko-KR" altLang="en-US" dirty="0"/>
              <a:t> </a:t>
            </a:r>
            <a:r>
              <a:rPr lang="ko-KR" altLang="en-US" dirty="0" err="1"/>
              <a:t>익스큐터를</a:t>
            </a:r>
            <a:r>
              <a:rPr lang="ko-KR" altLang="en-US" dirty="0"/>
              <a:t> 실행하여 실제 작업인 태스크를 처리하면서 애플리케이션의 라이프 사이클을 관리합니다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917" y="2953850"/>
            <a:ext cx="6741528" cy="324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1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Spark Application Build </a:t>
            </a:r>
            <a:r>
              <a:rPr lang="ko-KR" altLang="en-US" b="1" dirty="0"/>
              <a:t>및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4707" y="1620714"/>
            <a:ext cx="7807570" cy="509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addSbtPlugin</a:t>
            </a:r>
            <a:r>
              <a:rPr lang="en-US" altLang="ko-KR" sz="1600" dirty="0">
                <a:solidFill>
                  <a:schemeClr val="tx1"/>
                </a:solidFill>
              </a:rPr>
              <a:t>("com.eed3si9n" % "</a:t>
            </a:r>
            <a:r>
              <a:rPr lang="en-US" altLang="ko-KR" sz="1600" dirty="0" err="1">
                <a:solidFill>
                  <a:schemeClr val="tx1"/>
                </a:solidFill>
              </a:rPr>
              <a:t>sbt</a:t>
            </a:r>
            <a:r>
              <a:rPr lang="en-US" altLang="ko-KR" sz="1600" dirty="0">
                <a:solidFill>
                  <a:schemeClr val="tx1"/>
                </a:solidFill>
              </a:rPr>
              <a:t>-assembly" % "0.14.10")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894" y="926123"/>
            <a:ext cx="1115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err="1" smtClean="0"/>
              <a:t>plugin.sbt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dirty="0" err="1" smtClean="0"/>
              <a:t>sbt</a:t>
            </a:r>
            <a:r>
              <a:rPr lang="en-US" altLang="ko-KR" dirty="0" smtClean="0"/>
              <a:t>-assembly </a:t>
            </a:r>
            <a:r>
              <a:rPr lang="ko-KR" altLang="en-US" dirty="0" err="1" smtClean="0"/>
              <a:t>플러그인을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 위한 설정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893" y="2649415"/>
            <a:ext cx="1115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애플리케이션 실행을 위한 </a:t>
            </a:r>
            <a:r>
              <a:rPr lang="en-US" altLang="ko-KR" dirty="0" smtClean="0"/>
              <a:t>spark-submit </a:t>
            </a:r>
            <a:r>
              <a:rPr lang="ko-KR" altLang="en-US" dirty="0" smtClean="0"/>
              <a:t>명령 수행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08186" y="4882659"/>
            <a:ext cx="10374922" cy="8176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spark-submit </a:t>
            </a:r>
            <a:r>
              <a:rPr lang="en-US" altLang="ko-KR" sz="1600" dirty="0" smtClean="0">
                <a:solidFill>
                  <a:schemeClr val="tx1"/>
                </a:solidFill>
              </a:rPr>
              <a:t>--</a:t>
            </a:r>
            <a:r>
              <a:rPr lang="en-US" altLang="ko-KR" sz="1600" dirty="0">
                <a:solidFill>
                  <a:schemeClr val="tx1"/>
                </a:solidFill>
              </a:rPr>
              <a:t>master local --class </a:t>
            </a:r>
            <a:r>
              <a:rPr lang="en-US" altLang="ko-KR" sz="1600" dirty="0" err="1">
                <a:solidFill>
                  <a:schemeClr val="tx1"/>
                </a:solidFill>
              </a:rPr>
              <a:t>lab.scala.example.SundayCount</a:t>
            </a:r>
            <a:r>
              <a:rPr lang="en-US" altLang="ko-KR" sz="1600" dirty="0">
                <a:solidFill>
                  <a:schemeClr val="tx1"/>
                </a:solidFill>
              </a:rPr>
              <a:t> --name </a:t>
            </a:r>
            <a:r>
              <a:rPr lang="en-US" altLang="ko-KR" sz="1600" dirty="0" err="1">
                <a:solidFill>
                  <a:schemeClr val="tx1"/>
                </a:solidFill>
              </a:rPr>
              <a:t>SundayCount</a:t>
            </a:r>
            <a:r>
              <a:rPr lang="en-US" altLang="ko-KR" sz="1600" dirty="0">
                <a:solidFill>
                  <a:schemeClr val="tx1"/>
                </a:solidFill>
              </a:rPr>
              <a:t>  ~/spark-simple-app/target/scala-2.11/spark-simple-app-assembly-0.1.jar /</a:t>
            </a:r>
            <a:r>
              <a:rPr lang="en-US" altLang="ko-KR" sz="1600" dirty="0" smtClean="0">
                <a:solidFill>
                  <a:schemeClr val="tx1"/>
                </a:solidFill>
              </a:rPr>
              <a:t>data/day/date.txt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8186" y="3203330"/>
            <a:ext cx="10374922" cy="14390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00000"/>
                </a:solidFill>
              </a:rPr>
              <a:t>spark-submit </a:t>
            </a:r>
            <a:r>
              <a:rPr lang="en-US" altLang="ko-KR" sz="1600" dirty="0" smtClean="0">
                <a:solidFill>
                  <a:srgbClr val="C00000"/>
                </a:solidFill>
              </a:rPr>
              <a:t>--master  &lt;</a:t>
            </a:r>
            <a:r>
              <a:rPr lang="ko-KR" altLang="en-US" sz="1600" dirty="0" smtClean="0">
                <a:solidFill>
                  <a:srgbClr val="C00000"/>
                </a:solidFill>
              </a:rPr>
              <a:t>동작모드</a:t>
            </a:r>
            <a:r>
              <a:rPr lang="en-US" altLang="ko-KR" sz="16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--class </a:t>
            </a:r>
            <a:r>
              <a:rPr lang="en-US" altLang="ko-KR" sz="1600" dirty="0" smtClean="0">
                <a:solidFill>
                  <a:srgbClr val="C00000"/>
                </a:solidFill>
              </a:rPr>
              <a:t>&lt;main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메서드가</a:t>
            </a:r>
            <a:r>
              <a:rPr lang="ko-KR" altLang="en-US" sz="1600" dirty="0" smtClean="0">
                <a:solidFill>
                  <a:srgbClr val="C00000"/>
                </a:solidFill>
              </a:rPr>
              <a:t> 구현된 애플리케이션 클래스</a:t>
            </a:r>
            <a:r>
              <a:rPr lang="en-US" altLang="ko-KR" sz="1600" dirty="0" smtClean="0">
                <a:solidFill>
                  <a:srgbClr val="C00000"/>
                </a:solidFill>
              </a:rPr>
              <a:t>&gt; 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--</a:t>
            </a:r>
            <a:r>
              <a:rPr lang="en-US" altLang="ko-KR" sz="1600" dirty="0">
                <a:solidFill>
                  <a:srgbClr val="C00000"/>
                </a:solidFill>
              </a:rPr>
              <a:t>name </a:t>
            </a:r>
            <a:r>
              <a:rPr lang="en-US" altLang="ko-KR" sz="1600" dirty="0" smtClean="0">
                <a:solidFill>
                  <a:srgbClr val="C00000"/>
                </a:solidFill>
              </a:rPr>
              <a:t> &lt;</a:t>
            </a:r>
            <a:r>
              <a:rPr lang="ko-KR" altLang="en-US" sz="1600" dirty="0" smtClean="0">
                <a:solidFill>
                  <a:srgbClr val="C00000"/>
                </a:solidFill>
              </a:rPr>
              <a:t>애플리케이션 이름</a:t>
            </a:r>
            <a:r>
              <a:rPr lang="en-US" altLang="ko-KR" sz="1600" dirty="0" smtClean="0">
                <a:solidFill>
                  <a:srgbClr val="C00000"/>
                </a:solidFill>
              </a:rPr>
              <a:t>&gt;  &lt;spark-submit </a:t>
            </a:r>
            <a:r>
              <a:rPr lang="ko-KR" altLang="en-US" sz="1600" dirty="0" smtClean="0">
                <a:solidFill>
                  <a:srgbClr val="C00000"/>
                </a:solidFill>
              </a:rPr>
              <a:t>명령의 옵션</a:t>
            </a:r>
            <a:r>
              <a:rPr lang="en-US" altLang="ko-KR" sz="16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ko-KR" altLang="en-US" sz="1600" dirty="0" smtClean="0">
                <a:solidFill>
                  <a:srgbClr val="C00000"/>
                </a:solidFill>
              </a:rPr>
              <a:t>애플리케이션의 클래스가 포함된 </a:t>
            </a:r>
            <a:r>
              <a:rPr lang="en-US" altLang="ko-KR" sz="1600" dirty="0" smtClean="0">
                <a:solidFill>
                  <a:srgbClr val="C00000"/>
                </a:solidFill>
              </a:rPr>
              <a:t>JAR </a:t>
            </a:r>
            <a:r>
              <a:rPr lang="ko-KR" altLang="en-US" sz="1600" dirty="0" smtClean="0">
                <a:solidFill>
                  <a:srgbClr val="C00000"/>
                </a:solidFill>
              </a:rPr>
              <a:t>파일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ko-KR" altLang="en-US" sz="1600" dirty="0" smtClean="0">
                <a:solidFill>
                  <a:srgbClr val="C00000"/>
                </a:solidFill>
              </a:rPr>
              <a:t>애플리케이션에 넘기는 옵션</a:t>
            </a:r>
            <a:r>
              <a:rPr lang="en-US" altLang="ko-KR" sz="1600" dirty="0" smtClean="0">
                <a:solidFill>
                  <a:srgbClr val="C00000"/>
                </a:solidFill>
              </a:rPr>
              <a:t>&gt;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49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Spark Application Build </a:t>
            </a:r>
            <a:r>
              <a:rPr lang="ko-KR" altLang="en-US" b="1" dirty="0"/>
              <a:t>및 실행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894" y="926123"/>
            <a:ext cx="11152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local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spark-submit </a:t>
            </a:r>
            <a:r>
              <a:rPr lang="ko-KR" altLang="en-US" dirty="0" smtClean="0"/>
              <a:t>명령을 실행한 클라이언트상에서 프로세스를 구동하고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프로세스 안에서 </a:t>
            </a:r>
            <a:r>
              <a:rPr lang="en-US" altLang="ko-KR" dirty="0" smtClean="0"/>
              <a:t>Executor</a:t>
            </a:r>
            <a:r>
              <a:rPr lang="ko-KR" altLang="en-US" dirty="0" smtClean="0"/>
              <a:t>를 구동하여 애플리케이션을 실행하는 동작 모드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yarn-client  / yarn-cluster </a:t>
            </a:r>
            <a:r>
              <a:rPr lang="ko-KR" altLang="en-US" dirty="0" smtClean="0"/>
              <a:t>모드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YARN</a:t>
            </a:r>
            <a:r>
              <a:rPr lang="ko-KR" altLang="en-US" dirty="0" smtClean="0"/>
              <a:t>이 관리하는 클러스터 상에서 애플리케이션을 실행하는 모드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7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ko-KR" altLang="en-US" b="1"/>
              <a:t>셸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스칼라에서 모든 구문은 값을 리턴한다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스칼라에서 변수는 </a:t>
            </a:r>
            <a:r>
              <a:rPr lang="en-US" altLang="ko-KR" smtClean="0"/>
              <a:t>“</a:t>
            </a:r>
            <a:r>
              <a:rPr lang="ko-KR" altLang="en-US" smtClean="0"/>
              <a:t>변수명</a:t>
            </a:r>
            <a:r>
              <a:rPr lang="en-US" altLang="ko-KR" smtClean="0"/>
              <a:t>:</a:t>
            </a:r>
            <a:r>
              <a:rPr lang="ko-KR" altLang="en-US" smtClean="0"/>
              <a:t>변수타입</a:t>
            </a:r>
            <a:r>
              <a:rPr lang="en-US" altLang="ko-KR" smtClean="0"/>
              <a:t>=</a:t>
            </a:r>
            <a:r>
              <a:rPr lang="ko-KR" altLang="en-US" smtClean="0"/>
              <a:t>변수내용</a:t>
            </a:r>
            <a:r>
              <a:rPr lang="en-US" altLang="ko-KR" smtClean="0"/>
              <a:t>” </a:t>
            </a:r>
            <a:r>
              <a:rPr lang="ko-KR" altLang="en-US" smtClean="0"/>
              <a:t>형태로 표시된다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단어 수 세기 예제</a:t>
            </a:r>
            <a:r>
              <a:rPr lang="en-US" altLang="ko-KR" smtClean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9264" y="2075687"/>
            <a:ext cx="8878824" cy="4251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1. </a:t>
            </a:r>
            <a:r>
              <a:rPr lang="ko-KR" altLang="en-US" sz="1600">
                <a:solidFill>
                  <a:schemeClr val="tx1"/>
                </a:solidFill>
              </a:rPr>
              <a:t>스파크 설치 디렉토리로 이동해서 스파크 셀을 실행합니다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cd ${SPARK_HOME}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./bin/spark-shell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2. </a:t>
            </a:r>
            <a:r>
              <a:rPr lang="ko-KR" altLang="en-US" sz="1600">
                <a:solidFill>
                  <a:schemeClr val="tx1"/>
                </a:solidFill>
              </a:rPr>
              <a:t>단어 수를 세어볼 파일을 읽어들입니다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scala&gt; val file = sc.textFile("file://&lt;spark_home_dir&gt;/README.md")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3. </a:t>
            </a:r>
            <a:r>
              <a:rPr lang="ko-KR" altLang="en-US" sz="1600">
                <a:solidFill>
                  <a:schemeClr val="tx1"/>
                </a:solidFill>
              </a:rPr>
              <a:t>파일을 한 줄씩 읽은 후 공백문자를 긴준으로 각 단어로 분리합니다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scala&gt;val words = file.flatMap(_.split(" "))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4. </a:t>
            </a:r>
            <a:r>
              <a:rPr lang="ko-KR" altLang="en-US" sz="1600">
                <a:solidFill>
                  <a:schemeClr val="tx1"/>
                </a:solidFill>
              </a:rPr>
              <a:t>단어를 </a:t>
            </a: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단어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단어 수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r>
              <a:rPr lang="ko-KR" altLang="en-US" sz="1600">
                <a:solidFill>
                  <a:schemeClr val="tx1"/>
                </a:solidFill>
              </a:rPr>
              <a:t>쌍으로 만듭니다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scala&gt; val wordCountPair = words.map(word =&gt; (word, 1))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5. </a:t>
            </a:r>
            <a:r>
              <a:rPr lang="ko-KR" altLang="en-US" sz="1600">
                <a:solidFill>
                  <a:schemeClr val="tx1"/>
                </a:solidFill>
              </a:rPr>
              <a:t>각 </a:t>
            </a: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단어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단어 수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r>
              <a:rPr lang="ko-KR" altLang="en-US" sz="1600">
                <a:solidFill>
                  <a:schemeClr val="tx1"/>
                </a:solidFill>
              </a:rPr>
              <a:t>쌍을 같은 단어를 기준으로 합산합니다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scala&gt; val result = wordCountPair.reduceByKey(_+_)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6. </a:t>
            </a:r>
            <a:r>
              <a:rPr lang="ko-KR" altLang="en-US" sz="1600">
                <a:solidFill>
                  <a:schemeClr val="tx1"/>
                </a:solidFill>
              </a:rPr>
              <a:t>단어 </a:t>
            </a:r>
            <a:r>
              <a:rPr lang="en-US" altLang="ko-KR" sz="1600">
                <a:solidFill>
                  <a:schemeClr val="tx1"/>
                </a:solidFill>
              </a:rPr>
              <a:t>"For"</a:t>
            </a:r>
            <a:r>
              <a:rPr lang="ko-KR" altLang="en-US" sz="1600">
                <a:solidFill>
                  <a:schemeClr val="tx1"/>
                </a:solidFill>
              </a:rPr>
              <a:t>에 대한 결과를 취합합니다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cnt = result.collect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case (k, v) if k == "For" =&gt; v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7. </a:t>
            </a:r>
            <a:r>
              <a:rPr lang="ko-KR" altLang="en-US" sz="1600">
                <a:solidFill>
                  <a:schemeClr val="tx1"/>
                </a:solidFill>
              </a:rPr>
              <a:t>실행 결과 출력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scala&gt; println(cnt.first)</a:t>
            </a:r>
          </a:p>
        </p:txBody>
      </p:sp>
    </p:spTree>
    <p:extLst>
      <p:ext uri="{BB962C8B-B14F-4D97-AF65-F5344CB8AC3E}">
        <p14:creationId xmlns:p14="http://schemas.microsoft.com/office/powerpoint/2010/main" val="1297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ko-KR" altLang="en-US" b="1"/>
              <a:t>셸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스칼라 셸을 이용하면 불필요한 컴파일 및 패키징</a:t>
            </a:r>
            <a:r>
              <a:rPr lang="en-US" altLang="ko-KR" smtClean="0"/>
              <a:t>, </a:t>
            </a:r>
            <a:r>
              <a:rPr lang="ko-KR" altLang="en-US" smtClean="0"/>
              <a:t>배포 과정을 거치지 않고 빠르게 원하는 기능을 수행해 볼 수 있다</a:t>
            </a:r>
            <a:r>
              <a:rPr lang="en-US" altLang="ko-KR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스파크는 기본적으로 여러 서버로 구성된 클러스터에서 동작합니다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클러스터는 여러 서버로 구성되기 때문에 클러스터를 구성하는 각 서버의 </a:t>
            </a:r>
            <a:r>
              <a:rPr lang="en-US" altLang="ko-KR" smtClean="0"/>
              <a:t>CPU</a:t>
            </a:r>
            <a:r>
              <a:rPr lang="ko-KR" altLang="en-US" smtClean="0"/>
              <a:t>나 메모리</a:t>
            </a:r>
            <a:r>
              <a:rPr lang="en-US" altLang="ko-KR" smtClean="0"/>
              <a:t>, </a:t>
            </a:r>
            <a:r>
              <a:rPr lang="ko-KR" altLang="en-US" smtClean="0"/>
              <a:t>디스크 같은 자원을 다루기 위한 클러스터 매니저 혹은 마스터가 존재합니다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--master </a:t>
            </a:r>
            <a:r>
              <a:rPr lang="ko-KR" altLang="en-US" smtClean="0"/>
              <a:t>옵션은 스파크가 사용할 클러스터 마스터 정보를 지정하는 옵션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--local </a:t>
            </a:r>
            <a:r>
              <a:rPr lang="ko-KR" altLang="en-US" smtClean="0"/>
              <a:t>옵션은 단일 서버에서 동작시킬 경우</a:t>
            </a:r>
            <a:r>
              <a:rPr lang="en-US" altLang="ko-KR"/>
              <a:t> </a:t>
            </a:r>
            <a:r>
              <a:rPr lang="ko-KR" altLang="en-US" smtClean="0"/>
              <a:t>지정하는 옵션으로 스파크 잡은 하나의 서버에서 하나의 스레드</a:t>
            </a:r>
            <a:r>
              <a:rPr lang="en-US" altLang="ko-KR" smtClean="0"/>
              <a:t>(Thread)</a:t>
            </a:r>
            <a:r>
              <a:rPr lang="ko-KR" altLang="en-US" smtClean="0"/>
              <a:t>만 이용해 동작합니다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mtClean="0"/>
          </a:p>
        </p:txBody>
      </p:sp>
      <p:sp>
        <p:nvSpPr>
          <p:cNvPr id="5" name="직사각형 4"/>
          <p:cNvSpPr/>
          <p:nvPr/>
        </p:nvSpPr>
        <p:spPr>
          <a:xfrm>
            <a:off x="859536" y="3831336"/>
            <a:ext cx="8878824" cy="2377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./bin/spark-shell  --help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제공되는 </a:t>
            </a:r>
            <a:r>
              <a:rPr lang="ko-KR" altLang="en-US" sz="1600" dirty="0">
                <a:solidFill>
                  <a:schemeClr val="tx1"/>
                </a:solidFill>
              </a:rPr>
              <a:t>옵션 종류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1. </a:t>
            </a:r>
            <a:r>
              <a:rPr lang="ko-KR" altLang="en-US" sz="1600" dirty="0" err="1">
                <a:solidFill>
                  <a:schemeClr val="tx1"/>
                </a:solidFill>
              </a:rPr>
              <a:t>스파크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셸이</a:t>
            </a:r>
            <a:r>
              <a:rPr lang="ko-KR" altLang="en-US" sz="1600" dirty="0">
                <a:solidFill>
                  <a:schemeClr val="tx1"/>
                </a:solidFill>
              </a:rPr>
              <a:t> 동작할 때 필요한 클래스와 라이브러리에 관한 옵션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</a:rPr>
              <a:t>애플리케이션 실행과 관련된 옵션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</a:rPr>
              <a:t>클러스터 동작과 관련된 </a:t>
            </a:r>
            <a:r>
              <a:rPr lang="ko-KR" altLang="en-US" sz="1600" dirty="0" smtClean="0">
                <a:solidFill>
                  <a:schemeClr val="tx1"/>
                </a:solidFill>
              </a:rPr>
              <a:t>옵션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err="1">
                <a:solidFill>
                  <a:schemeClr val="tx1"/>
                </a:solidFill>
              </a:rPr>
              <a:t>스파크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셸</a:t>
            </a:r>
            <a:r>
              <a:rPr lang="ko-KR" altLang="en-US" sz="1600" dirty="0">
                <a:solidFill>
                  <a:schemeClr val="tx1"/>
                </a:solidFill>
              </a:rPr>
              <a:t> 또는 </a:t>
            </a:r>
            <a:r>
              <a:rPr lang="ko-KR" altLang="en-US" sz="1600" dirty="0" err="1">
                <a:solidFill>
                  <a:schemeClr val="tx1"/>
                </a:solidFill>
              </a:rPr>
              <a:t>스파크</a:t>
            </a:r>
            <a:r>
              <a:rPr lang="ko-KR" altLang="en-US" sz="1600" dirty="0">
                <a:solidFill>
                  <a:schemeClr val="tx1"/>
                </a:solidFill>
              </a:rPr>
              <a:t> 애플리케이션이 어떤 설정 정보를 가지고 있는지 확인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$ ./spark-shell  --master=local </a:t>
            </a:r>
            <a:r>
              <a:rPr lang="en-US" altLang="ko-KR" sz="1600" dirty="0" smtClean="0">
                <a:solidFill>
                  <a:schemeClr val="tx1"/>
                </a:solidFill>
              </a:rPr>
              <a:t>–verbose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또는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sc.getConf.toDebugString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ko-KR" altLang="en-US" b="1"/>
              <a:t>셸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 셸은 인터랙티브 방식으로 즉시 처리를 수행하고 결과를 확인 가능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>
                <a:hlinkClick r:id="rId2"/>
              </a:rPr>
              <a:t>http</a:t>
            </a:r>
            <a:r>
              <a:rPr lang="en-US" altLang="ko-KR">
                <a:hlinkClick r:id="rId2"/>
              </a:rPr>
              <a:t>://</a:t>
            </a:r>
            <a:r>
              <a:rPr lang="ko-KR" altLang="en-US">
                <a:hlinkClick r:id="rId2"/>
              </a:rPr>
              <a:t>서버</a:t>
            </a:r>
            <a:r>
              <a:rPr lang="en-US" altLang="ko-KR" smtClean="0">
                <a:hlinkClick r:id="rId2"/>
              </a:rPr>
              <a:t>IP:4040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스파크의 로컬모드로 개발 및 테스트를 진행한다고 하더라도 단일 스레드보다는 최소 두 개 이상의 스레드를 사용해 병렬처리 과정에서 실수가 발생하지 않도록 꼼꼼히 확인하는 것이 좋습니다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5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369" y="1019908"/>
            <a:ext cx="1093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SparkContext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입력 소스로부터</a:t>
            </a:r>
            <a:r>
              <a:rPr lang="en-US" altLang="ko-KR" dirty="0" smtClean="0"/>
              <a:t>) RDD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RDD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결과 파일 처리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SparkContext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7351" y="2682047"/>
            <a:ext cx="10028895" cy="3964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package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lab.spark.scala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org.apache.spark.rdd.RDD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object </a:t>
            </a:r>
            <a:r>
              <a:rPr lang="en-US" altLang="ko-KR" sz="1600" dirty="0" err="1">
                <a:solidFill>
                  <a:schemeClr val="tx1"/>
                </a:solidFill>
              </a:rPr>
              <a:t>WordCount</a:t>
            </a:r>
            <a:r>
              <a:rPr lang="en-US" altLang="ko-KR" sz="1600" dirty="0">
                <a:solidFill>
                  <a:schemeClr val="tx1"/>
                </a:solidFill>
              </a:rPr>
              <a:t> {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require(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args.length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== 3, "Usage: </a:t>
            </a:r>
            <a:r>
              <a:rPr lang="en-US" altLang="ko-KR" sz="1600" dirty="0" err="1">
                <a:solidFill>
                  <a:schemeClr val="tx1"/>
                </a:solidFill>
              </a:rPr>
              <a:t>WordCount</a:t>
            </a:r>
            <a:r>
              <a:rPr lang="en-US" altLang="ko-KR" sz="1600" dirty="0">
                <a:solidFill>
                  <a:schemeClr val="tx1"/>
                </a:solidFill>
              </a:rPr>
              <a:t> &lt;Master&gt; &lt;Input&gt; &lt;Output&gt;")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getSparkContext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WordCount</a:t>
            </a:r>
            <a:r>
              <a:rPr lang="en-US" altLang="ko-KR" sz="1600" dirty="0">
                <a:solidFill>
                  <a:schemeClr val="tx1"/>
                </a:solidFill>
              </a:rPr>
              <a:t>",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(0))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inputRDD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getInputRDD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(1))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resultRDD</a:t>
            </a:r>
            <a:r>
              <a:rPr lang="en-US" altLang="ko-KR" sz="1600" dirty="0">
                <a:solidFill>
                  <a:schemeClr val="tx1"/>
                </a:solidFill>
              </a:rPr>
              <a:t> = process(</a:t>
            </a:r>
            <a:r>
              <a:rPr lang="en-US" altLang="ko-KR" sz="1600" dirty="0" err="1">
                <a:solidFill>
                  <a:schemeClr val="tx1"/>
                </a:solidFill>
              </a:rPr>
              <a:t>inputRDD</a:t>
            </a:r>
            <a:r>
              <a:rPr lang="en-US" altLang="ko-KR" sz="1600" dirty="0">
                <a:solidFill>
                  <a:schemeClr val="tx1"/>
                </a:solidFill>
              </a:rPr>
              <a:t>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handleResult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resultRDD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(2))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getSparkContext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appName</a:t>
            </a:r>
            <a:r>
              <a:rPr lang="en-US" altLang="ko-KR" sz="1600" dirty="0">
                <a:solidFill>
                  <a:schemeClr val="tx1"/>
                </a:solidFill>
              </a:rPr>
              <a:t>: String, master: String)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().</a:t>
            </a:r>
            <a:r>
              <a:rPr lang="en-US" altLang="ko-KR" sz="1600" dirty="0" err="1">
                <a:solidFill>
                  <a:schemeClr val="tx1"/>
                </a:solidFill>
              </a:rPr>
              <a:t>setAppName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appName</a:t>
            </a:r>
            <a:r>
              <a:rPr lang="en-US" altLang="ko-KR" sz="1600" dirty="0">
                <a:solidFill>
                  <a:schemeClr val="tx1"/>
                </a:solidFill>
              </a:rPr>
              <a:t>).</a:t>
            </a:r>
            <a:r>
              <a:rPr lang="en-US" altLang="ko-KR" sz="1600" dirty="0" err="1">
                <a:solidFill>
                  <a:schemeClr val="tx1"/>
                </a:solidFill>
              </a:rPr>
              <a:t>setMaster</a:t>
            </a:r>
            <a:r>
              <a:rPr lang="en-US" altLang="ko-KR" sz="1600" dirty="0">
                <a:solidFill>
                  <a:schemeClr val="tx1"/>
                </a:solidFill>
              </a:rPr>
              <a:t>(master)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new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conf</a:t>
            </a:r>
            <a:r>
              <a:rPr lang="en-US" altLang="ko-KR" sz="1600" dirty="0">
                <a:solidFill>
                  <a:schemeClr val="tx1"/>
                </a:solidFill>
              </a:rPr>
              <a:t>)  }</a:t>
            </a:r>
          </a:p>
        </p:txBody>
      </p:sp>
    </p:spTree>
    <p:extLst>
      <p:ext uri="{BB962C8B-B14F-4D97-AF65-F5344CB8AC3E}">
        <p14:creationId xmlns:p14="http://schemas.microsoft.com/office/powerpoint/2010/main" val="1456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0489" y="1017371"/>
            <a:ext cx="10028895" cy="32263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getInputRDD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, input: String)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sc.textFile</a:t>
            </a:r>
            <a:r>
              <a:rPr lang="en-US" altLang="ko-KR" sz="1600" dirty="0" smtClean="0">
                <a:solidFill>
                  <a:schemeClr val="tx1"/>
                </a:solidFill>
              </a:rPr>
              <a:t>(input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}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process(</a:t>
            </a:r>
            <a:r>
              <a:rPr lang="en-US" altLang="ko-KR" sz="1600" dirty="0" err="1">
                <a:solidFill>
                  <a:schemeClr val="tx1"/>
                </a:solidFill>
              </a:rPr>
              <a:t>inputRDD</a:t>
            </a:r>
            <a:r>
              <a:rPr lang="en-US" altLang="ko-KR" sz="1600" dirty="0">
                <a:solidFill>
                  <a:schemeClr val="tx1"/>
                </a:solidFill>
              </a:rPr>
              <a:t>: RDD[String])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words = </a:t>
            </a:r>
            <a:r>
              <a:rPr lang="en-US" altLang="ko-KR" sz="1600" dirty="0" err="1">
                <a:solidFill>
                  <a:schemeClr val="tx1"/>
                </a:solidFill>
              </a:rPr>
              <a:t>inputRDD.flatMap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str</a:t>
            </a:r>
            <a:r>
              <a:rPr lang="en-US" altLang="ko-KR" sz="1600" dirty="0">
                <a:solidFill>
                  <a:schemeClr val="tx1"/>
                </a:solidFill>
              </a:rPr>
              <a:t> =&gt; </a:t>
            </a:r>
            <a:r>
              <a:rPr lang="en-US" altLang="ko-KR" sz="1600" dirty="0" err="1">
                <a:solidFill>
                  <a:schemeClr val="tx1"/>
                </a:solidFill>
              </a:rPr>
              <a:t>str.split</a:t>
            </a:r>
            <a:r>
              <a:rPr lang="en-US" altLang="ko-KR" sz="1600" dirty="0">
                <a:solidFill>
                  <a:schemeClr val="tx1"/>
                </a:solidFill>
              </a:rPr>
              <a:t>(" "))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wcPair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words.map</a:t>
            </a:r>
            <a:r>
              <a:rPr lang="en-US" altLang="ko-KR" sz="1600" dirty="0">
                <a:solidFill>
                  <a:schemeClr val="tx1"/>
                </a:solidFill>
              </a:rPr>
              <a:t>((_, 1))    </a:t>
            </a:r>
            <a:r>
              <a:rPr lang="en-US" altLang="ko-KR" sz="1600" dirty="0" err="1">
                <a:solidFill>
                  <a:schemeClr val="tx1"/>
                </a:solidFill>
              </a:rPr>
              <a:t>wcPair.reduceByKey</a:t>
            </a:r>
            <a:r>
              <a:rPr lang="en-US" altLang="ko-KR" sz="1600" dirty="0">
                <a:solidFill>
                  <a:schemeClr val="tx1"/>
                </a:solidFill>
              </a:rPr>
              <a:t>(_ + _)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 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handleResult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resultRDD</a:t>
            </a:r>
            <a:r>
              <a:rPr lang="en-US" altLang="ko-KR" sz="1600" dirty="0">
                <a:solidFill>
                  <a:schemeClr val="tx1"/>
                </a:solidFill>
              </a:rPr>
              <a:t>: RDD[(String,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)], output: String)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resultRDD.saveAsTextFile</a:t>
            </a:r>
            <a:r>
              <a:rPr lang="en-US" altLang="ko-KR" sz="1600" dirty="0" smtClean="0">
                <a:solidFill>
                  <a:schemeClr val="tx1"/>
                </a:solidFill>
              </a:rPr>
              <a:t>(output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ko-KR" altLang="en-US" b="1"/>
              <a:t>셸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Spark Context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애플리케이션과 스파크 클러스터와의 연결을 담당하는 객체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모든 스파크 애플리케이션은 </a:t>
            </a:r>
            <a:r>
              <a:rPr lang="en-US" altLang="ko-KR" smtClean="0"/>
              <a:t>SparkContext</a:t>
            </a:r>
            <a:r>
              <a:rPr lang="ko-KR" altLang="en-US" smtClean="0"/>
              <a:t>를 이용해 </a:t>
            </a:r>
            <a:r>
              <a:rPr lang="en-US" altLang="ko-KR" smtClean="0"/>
              <a:t>RDD</a:t>
            </a:r>
            <a:r>
              <a:rPr lang="ko-KR" altLang="en-US" smtClean="0"/>
              <a:t>나 </a:t>
            </a:r>
            <a:r>
              <a:rPr lang="en-US" altLang="ko-KR" smtClean="0"/>
              <a:t>accumulator </a:t>
            </a:r>
            <a:r>
              <a:rPr lang="ko-KR" altLang="en-US" smtClean="0"/>
              <a:t>또는 </a:t>
            </a:r>
            <a:r>
              <a:rPr lang="en-US" altLang="ko-KR" smtClean="0"/>
              <a:t>broadcast </a:t>
            </a:r>
            <a:r>
              <a:rPr lang="ko-KR" altLang="en-US" smtClean="0"/>
              <a:t>변수 등을 다루게 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 애플리케이션을 수행하는 데 필요한 각종 설정 정보를 담는 역할을 한다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RDD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스파크에서 사용하는 기본 분산 데이터 모델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하나의 파일과 같은 외부 데이터 소스로부터 생성하는 방법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기존의 </a:t>
            </a:r>
            <a:r>
              <a:rPr lang="en-US" altLang="ko-KR" smtClean="0"/>
              <a:t>RDD</a:t>
            </a:r>
            <a:r>
              <a:rPr lang="ko-KR" altLang="en-US" smtClean="0"/>
              <a:t>로부터 또 다른 </a:t>
            </a:r>
            <a:r>
              <a:rPr lang="en-US" altLang="ko-KR" smtClean="0"/>
              <a:t>RDD</a:t>
            </a:r>
            <a:r>
              <a:rPr lang="ko-KR" altLang="en-US" smtClean="0"/>
              <a:t>를 생성하는 바법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360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en-US" altLang="ko-KR" b="1" smtClean="0"/>
              <a:t>RDD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스파크 클러스터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클러스터는 여러 대의 서버가 마치 한 개의 서버처럼 동작하는 것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스파크는 클러스터 환경에서 동작하며</a:t>
            </a:r>
            <a:r>
              <a:rPr lang="en-US" altLang="ko-KR"/>
              <a:t>, </a:t>
            </a:r>
            <a:r>
              <a:rPr lang="ko-KR" altLang="en-US"/>
              <a:t>대량의 데이터를 여러 서버로 나누어 병렬로 처리합니다</a:t>
            </a:r>
            <a:r>
              <a:rPr lang="en-US" altLang="ko-KR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분산 데이터로서 </a:t>
            </a:r>
            <a:r>
              <a:rPr lang="en-US" altLang="ko-KR"/>
              <a:t>RDD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Resilient Distributed Databasets </a:t>
            </a:r>
            <a:r>
              <a:rPr lang="ko-KR" altLang="en-US"/>
              <a:t>회복력을 가진 분산 데이터 집합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데이터를 처리하는 과정에서 집합을 이루고 있던 데이터의 일부에 문제가 생겨도 스스로 알아서 복구할 수 있다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다수의 데이터 요소가 모인 집합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불변성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파티션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RDD </a:t>
            </a:r>
            <a:r>
              <a:rPr lang="ko-KR" altLang="en-US"/>
              <a:t>데이터는 클러스터를 구성하는 여러 서버에 나누어 저장됩니다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스파크는 분할된 데이터를 파티션이라는 단위로 관리합니다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하둡 파일시스템인 </a:t>
            </a:r>
            <a:r>
              <a:rPr lang="en-US" altLang="ko-KR"/>
              <a:t>HDFS</a:t>
            </a:r>
            <a:r>
              <a:rPr lang="ko-KR" altLang="en-US"/>
              <a:t>를 사용한다면 하나의 </a:t>
            </a:r>
            <a:r>
              <a:rPr lang="en-US" altLang="ko-KR"/>
              <a:t>HDFS </a:t>
            </a:r>
            <a:r>
              <a:rPr lang="ko-KR" altLang="en-US"/>
              <a:t>블록에 하나의 파티션이 구성됩니다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스파크가 제공하는 </a:t>
            </a:r>
            <a:r>
              <a:rPr lang="en-US" altLang="ko-KR"/>
              <a:t>API</a:t>
            </a:r>
            <a:r>
              <a:rPr lang="ko-KR" altLang="en-US"/>
              <a:t>를 사용하면 파티션의 수를 쉽게 조장할 수 있습니다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파티션의 크기를 조정하는 것은 애플리케이션 성능에 큰 영향을 주므로 스파크의 동작 특성을 잘 이해하고 적절한 크기로 파티션 수를 설정하는 것이 중요합니다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9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en-US" altLang="ko-KR" b="1" smtClean="0"/>
              <a:t>RDD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HDFS</a:t>
            </a:r>
            <a:r>
              <a:rPr lang="ko-KR" altLang="en-US" smtClean="0"/>
              <a:t> </a:t>
            </a:r>
            <a:endParaRPr lang="ko-KR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 </a:t>
            </a:r>
            <a:r>
              <a:rPr lang="ko-KR" altLang="en-US"/>
              <a:t>스파크의 데이터 입력과 출력은 하둡의 </a:t>
            </a:r>
            <a:r>
              <a:rPr lang="en-US" altLang="ko-KR"/>
              <a:t>InputFormat</a:t>
            </a:r>
            <a:r>
              <a:rPr lang="ko-KR" altLang="en-US"/>
              <a:t>과 </a:t>
            </a:r>
            <a:r>
              <a:rPr lang="en-US" altLang="ko-KR"/>
              <a:t>OutputFormat</a:t>
            </a:r>
            <a:r>
              <a:rPr lang="ko-KR" altLang="en-US"/>
              <a:t>을 이용합니다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하둡은 일반 텍스트파일부터 </a:t>
            </a:r>
            <a:r>
              <a:rPr lang="en-US" altLang="ko-KR"/>
              <a:t>SequenceFile, Parquet</a:t>
            </a:r>
            <a:r>
              <a:rPr lang="ko-KR" altLang="en-US"/>
              <a:t>등 다양한 입출력 포맷을 지원하며</a:t>
            </a:r>
            <a:r>
              <a:rPr lang="en-US" altLang="ko-KR"/>
              <a:t>, </a:t>
            </a:r>
            <a:r>
              <a:rPr lang="ko-KR" altLang="en-US"/>
              <a:t>스파크 역시 동일한 입출력 유형을 지원합니다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하둡은 데이터를 읽어들일 때 설정된 </a:t>
            </a:r>
            <a:r>
              <a:rPr lang="en-US" altLang="ko-KR"/>
              <a:t>InputSplit </a:t>
            </a:r>
            <a:r>
              <a:rPr lang="ko-KR" altLang="en-US"/>
              <a:t>분할 정책에 따라 전체 데이터를 블록</a:t>
            </a:r>
            <a:r>
              <a:rPr lang="en-US" altLang="ko-KR"/>
              <a:t>(block) </a:t>
            </a:r>
            <a:r>
              <a:rPr lang="ko-KR" altLang="en-US"/>
              <a:t>단위로 분할합니다</a:t>
            </a:r>
            <a:r>
              <a:rPr lang="en-US" altLang="ko-KR"/>
              <a:t>. </a:t>
            </a:r>
            <a:r>
              <a:rPr lang="ko-KR" altLang="en-US"/>
              <a:t>특별한 설정을 하지 않는다면 이 블록은 스파크의 파티션 단위가 됩니다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스파크에서 제공하는 별도의 매개변수를 이용하면 원하는 값으로 파티션 단위 조정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/>
              <a:t>Job</a:t>
            </a:r>
            <a:r>
              <a:rPr lang="ko-KR" altLang="en-US"/>
              <a:t>과 </a:t>
            </a:r>
            <a:r>
              <a:rPr lang="en-US" altLang="ko-KR"/>
              <a:t>Executor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스파크 프로그램을 실행하는 것을 스파크 잡</a:t>
            </a:r>
            <a:r>
              <a:rPr lang="en-US" altLang="ko-KR"/>
              <a:t>(Job)</a:t>
            </a:r>
            <a:r>
              <a:rPr lang="ko-KR" altLang="en-US"/>
              <a:t>을 실행한다고 합니다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하나의 잡은 클러스터에서 병렬로 처리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각 서버마다 </a:t>
            </a:r>
            <a:r>
              <a:rPr lang="en-US" altLang="ko-KR"/>
              <a:t>Executor</a:t>
            </a:r>
            <a:r>
              <a:rPr lang="ko-KR" altLang="en-US"/>
              <a:t>라는 프로세스가 생성되어 각자 할당된 파티션을 </a:t>
            </a:r>
            <a:r>
              <a:rPr lang="ko-KR" altLang="en-US" smtClean="0"/>
              <a:t>처리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/>
              <a:t>Driver Program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스파크에서 잡을 실행하는 프로그램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메인 함수를 가지고 있는 프로그램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스파크 컨텍스트를 생성하고 그 인스턴스를 포함하고 있는 프로그램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자신을 실행한 프로그램에서 동작하면서 스파크 컨텍스트를 생성해 클러스터의 각 워커 노드들에게 작업을 지시하고 결과를 취합하는 역할을 수행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드라이버 프로그램을 실행하는 서버는 스파크 클러스터를 구성하지 않는 서버 </a:t>
            </a:r>
            <a:r>
              <a:rPr lang="en-US" altLang="ko-KR"/>
              <a:t>(</a:t>
            </a:r>
            <a:r>
              <a:rPr lang="ko-KR" altLang="en-US"/>
              <a:t>별도의 작업용 서버</a:t>
            </a:r>
            <a:r>
              <a:rPr lang="en-US" altLang="ko-KR"/>
              <a:t>)</a:t>
            </a:r>
            <a:r>
              <a:rPr lang="ko-KR" altLang="en-US"/>
              <a:t>를 사용하는 경우가 많습니다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8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애플리케이션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드라이버와 </a:t>
            </a:r>
            <a:r>
              <a:rPr lang="ko-KR" altLang="en-US" dirty="0" err="1"/>
              <a:t>익스큐터</a:t>
            </a:r>
            <a:r>
              <a:rPr lang="ko-KR" altLang="en-US" dirty="0"/>
              <a:t> 프로세스로 실행되는 프로그램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클러스터 매니저가 </a:t>
            </a:r>
            <a:r>
              <a:rPr lang="ko-KR" altLang="en-US" dirty="0" err="1"/>
              <a:t>스파크</a:t>
            </a:r>
            <a:r>
              <a:rPr lang="ko-KR" altLang="en-US" dirty="0"/>
              <a:t> 애플리케이션의 리소스를 효율적으로 배분하게 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dirty="0"/>
              <a:t>드라이버</a:t>
            </a:r>
            <a:r>
              <a:rPr lang="en-US" altLang="ko-KR" b="1" dirty="0"/>
              <a:t>(Driver</a:t>
            </a:r>
            <a:r>
              <a:rPr lang="en-US" altLang="ko-KR" b="1" dirty="0" smtClean="0"/>
              <a:t>)  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 err="1"/>
              <a:t>스파크</a:t>
            </a:r>
            <a:r>
              <a:rPr lang="ko-KR" altLang="en-US" dirty="0"/>
              <a:t> 드라이버는 </a:t>
            </a:r>
            <a:r>
              <a:rPr lang="ko-KR" altLang="en-US" dirty="0" err="1"/>
              <a:t>스파크</a:t>
            </a:r>
            <a:r>
              <a:rPr lang="ko-KR" altLang="en-US" dirty="0"/>
              <a:t> 애플리케이션을 실행하는 프로세스입니다</a:t>
            </a:r>
            <a:r>
              <a:rPr lang="en-US" altLang="ko-KR" dirty="0"/>
              <a:t>. main </a:t>
            </a:r>
            <a:r>
              <a:rPr lang="ko-KR" altLang="en-US" dirty="0"/>
              <a:t>함수를 실행하고</a:t>
            </a:r>
            <a:r>
              <a:rPr lang="en-US" altLang="ko-KR" dirty="0"/>
              <a:t>,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/>
              <a:t>컨텍스트</a:t>
            </a:r>
            <a:r>
              <a:rPr lang="en-US" altLang="ko-KR" dirty="0"/>
              <a:t>(</a:t>
            </a:r>
            <a:r>
              <a:rPr lang="en-US" altLang="ko-KR" dirty="0" err="1"/>
              <a:t>SparkContext</a:t>
            </a:r>
            <a:r>
              <a:rPr lang="en-US" altLang="ko-KR" dirty="0"/>
              <a:t>) </a:t>
            </a:r>
            <a:r>
              <a:rPr lang="ko-KR" altLang="en-US" dirty="0"/>
              <a:t>객체를 생성합니다</a:t>
            </a:r>
            <a:r>
              <a:rPr lang="en-US" altLang="ko-KR" dirty="0"/>
              <a:t>. </a:t>
            </a:r>
            <a:r>
              <a:rPr lang="ko-KR" altLang="en-US" dirty="0" err="1"/>
              <a:t>스파크</a:t>
            </a:r>
            <a:r>
              <a:rPr lang="ko-KR" altLang="en-US" dirty="0"/>
              <a:t> 애플리케이션의 라이프 사이클을 관리하고</a:t>
            </a:r>
            <a:r>
              <a:rPr lang="en-US" altLang="ko-KR" dirty="0"/>
              <a:t>, </a:t>
            </a:r>
            <a:r>
              <a:rPr lang="ko-KR" altLang="en-US" dirty="0"/>
              <a:t>사용자로 부터 입력을 받아서 애플리케이션에 전달합니다</a:t>
            </a:r>
            <a:r>
              <a:rPr lang="en-US" altLang="ko-KR" dirty="0"/>
              <a:t>. </a:t>
            </a:r>
            <a:r>
              <a:rPr lang="ko-KR" altLang="en-US" dirty="0"/>
              <a:t>작업 처리 결과를 사용자에게 알려줍니다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/>
              <a:t>드라이버는 실행 시점에 </a:t>
            </a:r>
            <a:r>
              <a:rPr lang="ko-KR" altLang="en-US" dirty="0" err="1"/>
              <a:t>디플로이</a:t>
            </a:r>
            <a:r>
              <a:rPr lang="ko-KR" altLang="en-US" dirty="0"/>
              <a:t> 모드를 클라이언트 모드와 클러스터 모드로 설정할 수 있습니다</a:t>
            </a:r>
            <a:r>
              <a:rPr lang="en-US" altLang="ko-KR" dirty="0"/>
              <a:t>. </a:t>
            </a:r>
            <a:r>
              <a:rPr lang="ko-KR" altLang="en-US" dirty="0"/>
              <a:t>클라이언트 모드는 클러스터 외부에서 드라이버를 실행하고</a:t>
            </a:r>
            <a:r>
              <a:rPr lang="en-US" altLang="ko-KR" dirty="0"/>
              <a:t>, </a:t>
            </a:r>
            <a:r>
              <a:rPr lang="ko-KR" altLang="en-US" dirty="0"/>
              <a:t>클러스터 모드는 클러스터 내에서 드라이버를 실행합니다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dirty="0" err="1"/>
              <a:t>익스큐터</a:t>
            </a:r>
            <a:r>
              <a:rPr lang="en-US" altLang="ko-KR" b="1" dirty="0"/>
              <a:t>(Executor</a:t>
            </a:r>
            <a:r>
              <a:rPr lang="en-US" altLang="ko-KR" b="1" dirty="0" smtClean="0"/>
              <a:t>)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ko-KR" altLang="en-US" dirty="0"/>
              <a:t>태스크 실행을 담당하는 에이전트로 실제 작업을 진행하는 프로세스입니다</a:t>
            </a:r>
            <a:r>
              <a:rPr lang="en-US" altLang="ko-KR" dirty="0"/>
              <a:t>. YARN</a:t>
            </a:r>
            <a:r>
              <a:rPr lang="ko-KR" altLang="en-US" dirty="0"/>
              <a:t>의 컨테이너 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익스큐터는</a:t>
            </a:r>
            <a:r>
              <a:rPr lang="ko-KR" altLang="en-US" dirty="0"/>
              <a:t> 태스크 단위로 작업을 실행하고 결과를 드라이버에 알려줍니다</a:t>
            </a:r>
            <a:r>
              <a:rPr lang="en-US" altLang="ko-KR" dirty="0"/>
              <a:t>. </a:t>
            </a:r>
            <a:r>
              <a:rPr lang="ko-KR" altLang="en-US" dirty="0" err="1"/>
              <a:t>익스큐터가</a:t>
            </a:r>
            <a:r>
              <a:rPr lang="ko-KR" altLang="en-US" dirty="0"/>
              <a:t> 동작 중 오류가 발생하면 다시 </a:t>
            </a:r>
            <a:r>
              <a:rPr lang="ko-KR" altLang="en-US" dirty="0" err="1"/>
              <a:t>재작업을</a:t>
            </a:r>
            <a:r>
              <a:rPr lang="ko-KR" altLang="en-US" dirty="0"/>
              <a:t> 진행합니다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74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en-US" altLang="ko-KR" b="1" smtClean="0"/>
              <a:t>RDD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Transformation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/>
              <a:t>의 형태로 변형하는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기존의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바꾸는 것이 아니며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하나 더 생성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action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/>
              <a:t>가 아닌 다른 타입의 결과를 반환하는 </a:t>
            </a:r>
            <a:r>
              <a:rPr lang="ko-KR" altLang="en-US" dirty="0" smtClean="0"/>
              <a:t>연산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/>
              <a:t>의 각 요소를 이용해 어떤 결과값을 얻어내는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Lazy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Transformation</a:t>
            </a:r>
            <a:r>
              <a:rPr lang="ko-KR" altLang="en-US" dirty="0"/>
              <a:t>에 해당하는 연산인 경우 해당 </a:t>
            </a:r>
            <a:r>
              <a:rPr lang="en-US" altLang="ko-KR" dirty="0"/>
              <a:t>RDD</a:t>
            </a:r>
            <a:r>
              <a:rPr lang="ko-KR" altLang="en-US" dirty="0"/>
              <a:t>를 사용하는 다른 </a:t>
            </a:r>
            <a:r>
              <a:rPr lang="en-US" altLang="ko-KR" dirty="0"/>
              <a:t>Action</a:t>
            </a:r>
            <a:r>
              <a:rPr lang="ko-KR" altLang="en-US" dirty="0"/>
              <a:t>연산이 호출될 때까지는 실제 </a:t>
            </a:r>
            <a:r>
              <a:rPr lang="ko-KR" altLang="en-US" dirty="0" err="1"/>
              <a:t>트랜스포메이션을</a:t>
            </a:r>
            <a:r>
              <a:rPr lang="ko-KR" altLang="en-US" dirty="0"/>
              <a:t> 수행하지 않는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사용자가 입력한 변환 연산들을 즉시 수행하지 않고 모아뒀다가 가장 최적의 수행 방법을 찾아 처리할 수 있다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함수의 전달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스파크는</a:t>
            </a:r>
            <a:r>
              <a:rPr lang="ko-KR" altLang="en-US" dirty="0" smtClean="0"/>
              <a:t> 함수형 언어인 스칼라로 작성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함수를 </a:t>
            </a:r>
            <a:r>
              <a:rPr lang="ko-KR" altLang="en-US" dirty="0"/>
              <a:t>통해 동작을 전달할 수 </a:t>
            </a:r>
            <a:r>
              <a:rPr lang="ko-KR" altLang="en-US" dirty="0" smtClean="0"/>
              <a:t>있다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760677" y="4361810"/>
            <a:ext cx="3833624" cy="2281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함수의 전달 예제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object Operations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add(i: Int): Int =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i + 1;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rdd1 = sc.parallelize(1 to 10)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rdd2 = rdd1.map(Operations.add)</a:t>
            </a:r>
          </a:p>
        </p:txBody>
      </p:sp>
    </p:spTree>
    <p:extLst>
      <p:ext uri="{BB962C8B-B14F-4D97-AF65-F5344CB8AC3E}">
        <p14:creationId xmlns:p14="http://schemas.microsoft.com/office/powerpoint/2010/main" val="1229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1843" y="1537284"/>
            <a:ext cx="10028895" cy="39608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package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lab.spark.scala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PassingFunctionSample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count = 1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add(i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= {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count + 1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}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runMapSample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sc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>
                <a:solidFill>
                  <a:schemeClr val="tx1"/>
                </a:solidFill>
              </a:rPr>
              <a:t>)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(1 to 10)    // </a:t>
            </a:r>
            <a:r>
              <a:rPr lang="en-US" altLang="ko-KR" sz="1600" dirty="0" err="1">
                <a:solidFill>
                  <a:schemeClr val="tx1"/>
                </a:solidFill>
              </a:rPr>
              <a:t>java.io.NotSerializableException</a:t>
            </a:r>
            <a:r>
              <a:rPr lang="en-US" altLang="ko-KR" sz="1600" dirty="0">
                <a:solidFill>
                  <a:schemeClr val="tx1"/>
                </a:solidFill>
              </a:rPr>
              <a:t> !!!!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rdd2 = rdd1.map(add)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(rdd2.collect</a:t>
            </a:r>
            <a:r>
              <a:rPr lang="en-US" altLang="ko-KR" sz="1600" dirty="0">
                <a:solidFill>
                  <a:schemeClr val="tx1"/>
                </a:solidFill>
              </a:rPr>
              <a:t>())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477" y="1008185"/>
            <a:ext cx="618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함수의 </a:t>
            </a:r>
            <a:r>
              <a:rPr lang="ko-KR" altLang="en-US" dirty="0" smtClean="0"/>
              <a:t>전달 예제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1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en-US" altLang="ko-KR" b="1" smtClean="0"/>
              <a:t>RDD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/>
              <a:t>애플리케이션과 클러스터의 연결을 관리하는 객체로서 모든 </a:t>
            </a:r>
            <a:r>
              <a:rPr lang="ko-KR" altLang="en-US" dirty="0" err="1"/>
              <a:t>스파크</a:t>
            </a:r>
            <a:r>
              <a:rPr lang="ko-KR" altLang="en-US" dirty="0"/>
              <a:t> 애플리케이션은 반드시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/>
              <a:t>컨텍스트를</a:t>
            </a:r>
            <a:r>
              <a:rPr lang="ko-KR" altLang="en-US" dirty="0"/>
              <a:t> 생성해야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ko-KR" altLang="en-US" dirty="0" err="1"/>
              <a:t>컨텍스트를</a:t>
            </a:r>
            <a:r>
              <a:rPr lang="ko-KR" altLang="en-US" dirty="0"/>
              <a:t> 생성할 때는 </a:t>
            </a:r>
            <a:r>
              <a:rPr lang="ko-KR" altLang="en-US" dirty="0" err="1"/>
              <a:t>스파크</a:t>
            </a:r>
            <a:r>
              <a:rPr lang="ko-KR" altLang="en-US" dirty="0"/>
              <a:t> 동작에 필요한 여러 설정 정보를 지정할 수 있습니다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클러스터 마스터 정보와 애플리케이션 이름은 반드시 지정해야 하는 필수 정보입니다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C00000"/>
                </a:solidFill>
              </a:rPr>
              <a:t>SparkConf</a:t>
            </a:r>
            <a:r>
              <a:rPr lang="ko-KR" altLang="en-US" dirty="0" smtClean="0"/>
              <a:t>는 다양한 환경 정보를 설정하기 위한 목적으로 사용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4507" y="2976815"/>
            <a:ext cx="8981312" cy="9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conf= new SparkConf().setMaster("local[*]").setAppName("RDDCreateSample")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sc = new SparkContext(conf)</a:t>
            </a:r>
          </a:p>
        </p:txBody>
      </p:sp>
    </p:spTree>
    <p:extLst>
      <p:ext uri="{BB962C8B-B14F-4D97-AF65-F5344CB8AC3E}">
        <p14:creationId xmlns:p14="http://schemas.microsoft.com/office/powerpoint/2010/main" val="15726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스파크 </a:t>
            </a:r>
            <a:r>
              <a:rPr lang="en-US" altLang="ko-KR" b="1" smtClean="0"/>
              <a:t>RDD</a:t>
            </a:r>
            <a:r>
              <a:rPr lang="ko-KR" altLang="en-US" b="1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RDD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드라이버 </a:t>
            </a:r>
            <a:r>
              <a:rPr lang="ko-KR" altLang="en-US" dirty="0"/>
              <a:t>프로그램의 컬렉션 객체</a:t>
            </a:r>
            <a:r>
              <a:rPr lang="en-US" altLang="ko-KR" dirty="0"/>
              <a:t>(</a:t>
            </a:r>
            <a:r>
              <a:rPr lang="ko-KR" altLang="en-US" dirty="0"/>
              <a:t>시퀀스 타입 객체</a:t>
            </a:r>
            <a:r>
              <a:rPr lang="en-US" altLang="ko-KR" dirty="0"/>
              <a:t>)</a:t>
            </a:r>
            <a:r>
              <a:rPr lang="ko-KR" altLang="en-US" dirty="0"/>
              <a:t>를 이용해서 </a:t>
            </a:r>
            <a:r>
              <a:rPr lang="en-US" altLang="ko-KR" dirty="0"/>
              <a:t>RDD </a:t>
            </a:r>
            <a:r>
              <a:rPr lang="ko-KR" altLang="en-US" dirty="0"/>
              <a:t>생성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파일이나 데이터베이스  </a:t>
            </a:r>
            <a:r>
              <a:rPr lang="ko-KR" altLang="en-US" dirty="0"/>
              <a:t>같은 외부 데이터를 이용하여 </a:t>
            </a:r>
            <a:r>
              <a:rPr lang="en-US" altLang="ko-KR" dirty="0"/>
              <a:t>RDD </a:t>
            </a:r>
            <a:r>
              <a:rPr lang="ko-KR" altLang="en-US" dirty="0"/>
              <a:t>생성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47151" y="2309566"/>
            <a:ext cx="8981312" cy="593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600" dirty="0">
                <a:solidFill>
                  <a:schemeClr val="tx1"/>
                </a:solidFill>
              </a:rPr>
              <a:t>val rdd1 = sc.parallelize</a:t>
            </a:r>
            <a:r>
              <a:rPr lang="pt-BR" altLang="ko-KR" sz="1600" dirty="0" smtClean="0">
                <a:solidFill>
                  <a:schemeClr val="tx1"/>
                </a:solidFill>
              </a:rPr>
              <a:t>( </a:t>
            </a:r>
            <a:r>
              <a:rPr lang="pt-BR" altLang="ko-KR" sz="1600" dirty="0" smtClean="0">
                <a:solidFill>
                  <a:srgbClr val="C00000"/>
                </a:solidFill>
              </a:rPr>
              <a:t>List</a:t>
            </a:r>
            <a:r>
              <a:rPr lang="pt-BR" altLang="ko-KR" sz="1600" dirty="0">
                <a:solidFill>
                  <a:srgbClr val="C00000"/>
                </a:solidFill>
              </a:rPr>
              <a:t>("a", "b", "c", "d", "e</a:t>
            </a:r>
            <a:r>
              <a:rPr lang="pt-BR" altLang="ko-KR" sz="1600" dirty="0" smtClean="0">
                <a:solidFill>
                  <a:srgbClr val="C00000"/>
                </a:solidFill>
              </a:rPr>
              <a:t>") </a:t>
            </a:r>
            <a:r>
              <a:rPr lang="pt-BR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7151" y="3261980"/>
            <a:ext cx="8981312" cy="593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//parallelize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r>
              <a:rPr lang="ko-KR" altLang="en-US" sz="1600" dirty="0">
                <a:solidFill>
                  <a:schemeClr val="tx1"/>
                </a:solidFill>
              </a:rPr>
              <a:t>는 생성될 </a:t>
            </a:r>
            <a:r>
              <a:rPr lang="en-US" altLang="ko-KR" sz="1600" dirty="0">
                <a:solidFill>
                  <a:schemeClr val="tx1"/>
                </a:solidFill>
              </a:rPr>
              <a:t>RDD</a:t>
            </a:r>
            <a:r>
              <a:rPr lang="ko-KR" altLang="en-US" sz="1600" dirty="0">
                <a:solidFill>
                  <a:schemeClr val="tx1"/>
                </a:solidFill>
              </a:rPr>
              <a:t>의 파티션 수를 지정하는 옵션을 가지고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pt-BR" altLang="ko-KR" sz="1600" dirty="0" smtClean="0">
                <a:solidFill>
                  <a:schemeClr val="tx1"/>
                </a:solidFill>
              </a:rPr>
              <a:t>val </a:t>
            </a:r>
            <a:r>
              <a:rPr lang="pt-BR" altLang="ko-KR" sz="1600" dirty="0">
                <a:solidFill>
                  <a:schemeClr val="tx1"/>
                </a:solidFill>
              </a:rPr>
              <a:t>rdd1 = sc.parallelize</a:t>
            </a:r>
            <a:r>
              <a:rPr lang="pt-BR" altLang="ko-KR" sz="1600" dirty="0" smtClean="0">
                <a:solidFill>
                  <a:schemeClr val="tx1"/>
                </a:solidFill>
              </a:rPr>
              <a:t>( 1 to 1000, </a:t>
            </a:r>
            <a:r>
              <a:rPr lang="pt-BR" altLang="ko-KR" sz="1600" dirty="0" smtClean="0">
                <a:solidFill>
                  <a:srgbClr val="C00000"/>
                </a:solidFill>
              </a:rPr>
              <a:t>10</a:t>
            </a:r>
            <a:r>
              <a:rPr lang="pt-BR" altLang="ko-KR" sz="1600" dirty="0" smtClean="0">
                <a:solidFill>
                  <a:schemeClr val="tx1"/>
                </a:solidFill>
              </a:rPr>
              <a:t> 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7151" y="4325935"/>
            <a:ext cx="8981312" cy="593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600" dirty="0" smtClean="0">
                <a:solidFill>
                  <a:schemeClr val="tx1"/>
                </a:solidFill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읽어들이는</a:t>
            </a:r>
            <a:r>
              <a:rPr lang="ko-KR" altLang="en-US" sz="1600" dirty="0" smtClean="0">
                <a:solidFill>
                  <a:schemeClr val="tx1"/>
                </a:solidFill>
              </a:rPr>
              <a:t> 과정은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하둡의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TextInputFormat</a:t>
            </a:r>
            <a:r>
              <a:rPr lang="ko-KR" altLang="en-US" sz="1600" dirty="0" smtClean="0">
                <a:solidFill>
                  <a:schemeClr val="tx1"/>
                </a:solidFill>
              </a:rPr>
              <a:t>을 이용합니다</a:t>
            </a:r>
            <a:endParaRPr lang="pt-BR" altLang="ko-KR" sz="1600" dirty="0" smtClean="0">
              <a:solidFill>
                <a:schemeClr val="tx1"/>
              </a:solidFill>
            </a:endParaRPr>
          </a:p>
          <a:p>
            <a:r>
              <a:rPr lang="pt-BR" altLang="ko-KR" sz="1600" dirty="0" smtClean="0">
                <a:solidFill>
                  <a:schemeClr val="tx1"/>
                </a:solidFill>
              </a:rPr>
              <a:t>val </a:t>
            </a:r>
            <a:r>
              <a:rPr lang="pt-BR" altLang="ko-KR" sz="1600" dirty="0">
                <a:solidFill>
                  <a:schemeClr val="tx1"/>
                </a:solidFill>
              </a:rPr>
              <a:t>rdd1 = sc.textFile("&lt;spark_home_dir&gt;/README.md")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기본 액션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collect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모든 원소를 모아서 </a:t>
            </a:r>
            <a:r>
              <a:rPr lang="ko-KR" altLang="en-US" dirty="0" smtClean="0">
                <a:solidFill>
                  <a:srgbClr val="C00000"/>
                </a:solidFill>
              </a:rPr>
              <a:t>배열</a:t>
            </a:r>
            <a:r>
              <a:rPr lang="ko-KR" altLang="en-US" dirty="0" smtClean="0"/>
              <a:t>로 돌려줍니다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파일이나 데이터베이스  </a:t>
            </a:r>
            <a:r>
              <a:rPr lang="ko-KR" altLang="en-US" dirty="0"/>
              <a:t>같은 외부 데이터를 이용하여 </a:t>
            </a:r>
            <a:r>
              <a:rPr lang="en-US" altLang="ko-KR" dirty="0"/>
              <a:t>RDD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에 있는 모든 요소들이 </a:t>
            </a:r>
            <a:r>
              <a:rPr lang="en-US" altLang="ko-KR" dirty="0" smtClean="0"/>
              <a:t>collect </a:t>
            </a:r>
            <a:r>
              <a:rPr lang="ko-KR" altLang="en-US" dirty="0" smtClean="0"/>
              <a:t>연산을 호출한 서버의 메모리에 수집됩니다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전체 데이터를 모두 담을 수 있을 정도의 충분한 메모리 공간이 확보돼 있는 상태에서만 사용해야 합니다</a:t>
            </a:r>
            <a:endParaRPr lang="ko-KR" alt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239520" y="2839111"/>
            <a:ext cx="8981312" cy="947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10 )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rdd.collect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result.mkString</a:t>
            </a:r>
            <a:r>
              <a:rPr lang="en-US" altLang="ko-KR" sz="1600" dirty="0">
                <a:solidFill>
                  <a:schemeClr val="tx1"/>
                </a:solidFill>
              </a:rPr>
              <a:t>(", </a:t>
            </a:r>
            <a:r>
              <a:rPr lang="en-US" altLang="ko-KR" sz="1600" dirty="0" smtClean="0">
                <a:solidFill>
                  <a:schemeClr val="tx1"/>
                </a:solidFill>
              </a:rPr>
              <a:t>"))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897" y="4040382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count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를 구성하는 전체 요소의 개수를 반환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239520" y="4808588"/>
            <a:ext cx="8981312" cy="935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10 )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rdd.count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 result 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Transformation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각 요소의 타입을 문자열에서 숫자로 바꾸거나 불필요한 요소를 제외하거나 기존 요소의 값에 특정 값을 더하는 등의 작업이 모두 포함됩니다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이용해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가 제공하는 연산은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구성하고 있는 데이터 유형과 밀접한 관계를 맺는다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C00000"/>
                </a:solidFill>
              </a:rPr>
              <a:t>Map </a:t>
            </a:r>
            <a:r>
              <a:rPr lang="ko-KR" altLang="en-US" dirty="0" smtClean="0">
                <a:solidFill>
                  <a:srgbClr val="C00000"/>
                </a:solidFill>
              </a:rPr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요소 간의 사상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을 정의한 함수를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에 속하는 모든 요소에 적용해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그룹화 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조건에 따라 요소를 그룹화하거나 특정 함수를 적용합니다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집합 연산 </a:t>
            </a:r>
            <a:r>
              <a:rPr lang="en-US" altLang="ko-KR" dirty="0" smtClean="0"/>
              <a:t>: RDD</a:t>
            </a:r>
            <a:r>
              <a:rPr lang="ko-KR" altLang="en-US" dirty="0" smtClean="0"/>
              <a:t>에 포함된 요소를 하나의 집합으로 간주할 때 서로 다른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간에 합집합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교집합 등을 계산합니다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파티션 연산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RDD</a:t>
            </a:r>
            <a:r>
              <a:rPr lang="ko-KR" altLang="en-US" dirty="0" smtClean="0"/>
              <a:t>의 파티션 개수를 조정합니다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필터와 정렬 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조건을 만족하는 요소만 선택하거나 각 요소를 정해진 기준에 따라 정렬합니다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83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map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하나의 입력을 받아 하나의 값을 돌려주는 함수를 인자로 받습니다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에 속하는 모든 요소에 적용한 뒤 그 결과로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생성해서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인자로 사용하는 함수의 반환 타입에 제약이 없습니다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39520" y="3057769"/>
            <a:ext cx="8981312" cy="935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</a:t>
            </a:r>
            <a:r>
              <a:rPr lang="en-US" altLang="ko-KR" sz="1600" dirty="0" smtClean="0">
                <a:solidFill>
                  <a:schemeClr val="tx1"/>
                </a:solidFill>
              </a:rPr>
              <a:t>5 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rdd.map</a:t>
            </a:r>
            <a:r>
              <a:rPr lang="en-US" altLang="ko-KR" sz="1600" dirty="0" smtClean="0">
                <a:solidFill>
                  <a:schemeClr val="tx1"/>
                </a:solidFill>
              </a:rPr>
              <a:t>( _ + 1 )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 smtClean="0">
                <a:solidFill>
                  <a:schemeClr val="tx1"/>
                </a:solidFill>
              </a:rPr>
              <a:t>(“, “ ) 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897" y="3993489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RDD</a:t>
            </a:r>
            <a:r>
              <a:rPr lang="ko-KR" altLang="en-US" dirty="0" smtClean="0"/>
              <a:t>는 그 자체로는 타입이 될 수 없고 반드시 타입 매개변수</a:t>
            </a:r>
            <a:r>
              <a:rPr lang="en-US" altLang="ko-KR" dirty="0" smtClean="0"/>
              <a:t>(type parameter)</a:t>
            </a:r>
            <a:r>
              <a:rPr lang="ko-KR" altLang="en-US" dirty="0" smtClean="0"/>
              <a:t>를 지정해서 정의해야 하는 </a:t>
            </a:r>
            <a:r>
              <a:rPr lang="ko-KR" altLang="en-US" dirty="0" err="1" smtClean="0"/>
              <a:t>매개변수화한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(parameterized type)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39520" y="2455438"/>
            <a:ext cx="8981312" cy="467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map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: map[U]( f : (T) =&gt; U ) : RDD[U]</a:t>
            </a:r>
            <a:r>
              <a:rPr lang="en-US" altLang="ko-KR" sz="16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flatmap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TraversableOnce</a:t>
            </a:r>
            <a:r>
              <a:rPr lang="ko-KR" altLang="en-US" dirty="0" smtClean="0"/>
              <a:t>는  스칼라에서 </a:t>
            </a:r>
            <a:r>
              <a:rPr lang="ko-KR" altLang="en-US" dirty="0"/>
              <a:t> </a:t>
            </a:r>
            <a:r>
              <a:rPr lang="ko-KR" altLang="en-US" dirty="0" smtClean="0"/>
              <a:t>사용하는 </a:t>
            </a:r>
            <a:r>
              <a:rPr lang="ko-KR" altLang="en-US" dirty="0" err="1" smtClean="0"/>
              <a:t>이터레이터</a:t>
            </a:r>
            <a:r>
              <a:rPr lang="ko-KR" altLang="en-US" dirty="0" smtClean="0"/>
              <a:t> 타입 중 하나입니다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반환값으로</a:t>
            </a:r>
            <a:r>
              <a:rPr lang="ko-KR" altLang="en-US" dirty="0" smtClean="0"/>
              <a:t> 리스트나 시퀀스 같은 여러 개의 갓을 담은 일종의 컬렉션과 유사한 타입의 값을 반환합니다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39520" y="3146037"/>
            <a:ext cx="8981312" cy="106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fruits = List( "apple, orange", "grape, apple, mango", "blueberry, tomato, </a:t>
            </a:r>
            <a:r>
              <a:rPr lang="en-US" altLang="ko-KR" sz="1600" dirty="0" err="1">
                <a:solidFill>
                  <a:schemeClr val="tx1"/>
                </a:solidFill>
              </a:rPr>
              <a:t>oragne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(fruits)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rdd1.flatMap(_.split(","))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print(rdd2.collect.mkString(", ")))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39520" y="2394027"/>
            <a:ext cx="8981312" cy="467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flatmap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: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flatMap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[U]( f : (T) =&gt;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TraversableOnce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[U] ) : RDD[U]</a:t>
            </a:r>
            <a:r>
              <a:rPr lang="en-US" altLang="ko-KR" sz="16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flatmap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Some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은 값이 있거나 없을 수 있는 옵션 상황을 표시하는 스칼라 타입니다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값이 있다면 </a:t>
            </a:r>
            <a:r>
              <a:rPr lang="en-US" altLang="ko-KR" dirty="0" smtClean="0"/>
              <a:t>Some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39520" y="1950282"/>
            <a:ext cx="8981312" cy="263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fruits = List( "apple, orange", "grape, apple, mango", "blueberry, tomato, </a:t>
            </a:r>
            <a:r>
              <a:rPr lang="en-US" altLang="ko-KR" sz="1600" dirty="0" err="1">
                <a:solidFill>
                  <a:schemeClr val="tx1"/>
                </a:solidFill>
              </a:rPr>
              <a:t>oragne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(fruits)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rdd1.flatMap( log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//apple</a:t>
            </a:r>
            <a:r>
              <a:rPr lang="ko-KR" altLang="en-US" sz="1600" dirty="0">
                <a:solidFill>
                  <a:schemeClr val="tx1"/>
                </a:solidFill>
              </a:rPr>
              <a:t>이라는 단어가 포함된 경우만 처리하고 싶다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if(</a:t>
            </a:r>
            <a:r>
              <a:rPr lang="en-US" altLang="ko-KR" sz="1600" dirty="0" err="1">
                <a:solidFill>
                  <a:schemeClr val="tx1"/>
                </a:solidFill>
              </a:rPr>
              <a:t>log.contains</a:t>
            </a:r>
            <a:r>
              <a:rPr lang="en-US" altLang="ko-KR" sz="1600" dirty="0">
                <a:solidFill>
                  <a:schemeClr val="tx1"/>
                </a:solidFill>
              </a:rPr>
              <a:t>("apple"))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Some(</a:t>
            </a:r>
            <a:r>
              <a:rPr lang="en-US" altLang="ko-KR" sz="1600" dirty="0" err="1">
                <a:solidFill>
                  <a:schemeClr val="tx1"/>
                </a:solidFill>
              </a:rPr>
              <a:t>log.indexOf</a:t>
            </a:r>
            <a:r>
              <a:rPr lang="en-US" altLang="ko-KR" sz="1600" dirty="0">
                <a:solidFill>
                  <a:schemeClr val="tx1"/>
                </a:solidFill>
              </a:rPr>
              <a:t>("apple"))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 else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None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})</a:t>
            </a:r>
          </a:p>
        </p:txBody>
      </p:sp>
    </p:spTree>
    <p:extLst>
      <p:ext uri="{BB962C8B-B14F-4D97-AF65-F5344CB8AC3E}">
        <p14:creationId xmlns:p14="http://schemas.microsoft.com/office/powerpoint/2010/main" val="12230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mapPartitions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map()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flatMap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각 요소를 하나씩 처리한다면 </a:t>
            </a:r>
            <a:r>
              <a:rPr lang="en-US" altLang="ko-KR" dirty="0" err="1" smtClean="0"/>
              <a:t>mapPartitions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파티션 단위로 처리합니다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인자로 전달받은 함수를 파티션 단위로 적용하고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 err="1" smtClean="0"/>
              <a:t>메서드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39520" y="2313698"/>
            <a:ext cx="8981312" cy="2270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10, 3)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rdd1.mapPartitions(numbers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print("DB </a:t>
            </a:r>
            <a:r>
              <a:rPr lang="ko-KR" altLang="en-US" sz="1600" dirty="0">
                <a:solidFill>
                  <a:schemeClr val="tx1"/>
                </a:solidFill>
              </a:rPr>
              <a:t>연결 </a:t>
            </a:r>
            <a:r>
              <a:rPr lang="en-US" altLang="ko-KR" sz="1600" dirty="0">
                <a:solidFill>
                  <a:schemeClr val="tx1"/>
                </a:solidFill>
              </a:rPr>
              <a:t>!!!")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numbers.map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number =&gt; number +1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(rdd2.collect.mkString(", "))</a:t>
            </a:r>
          </a:p>
        </p:txBody>
      </p:sp>
    </p:spTree>
    <p:extLst>
      <p:ext uri="{BB962C8B-B14F-4D97-AF65-F5344CB8AC3E}">
        <p14:creationId xmlns:p14="http://schemas.microsoft.com/office/powerpoint/2010/main" val="24542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70C0"/>
                </a:solidFill>
              </a:rPr>
              <a:t>Spark </a:t>
            </a:r>
            <a:r>
              <a:rPr lang="en-US" altLang="ko-KR" b="1" dirty="0" smtClean="0">
                <a:solidFill>
                  <a:srgbClr val="0070C0"/>
                </a:solidFill>
              </a:rPr>
              <a:t> Job</a:t>
            </a:r>
            <a:r>
              <a:rPr lang="ko-KR" altLang="en-US" b="1" dirty="0" smtClean="0">
                <a:solidFill>
                  <a:srgbClr val="0070C0"/>
                </a:solidFill>
              </a:rPr>
              <a:t>의 구성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애플리케이션의 작업은 </a:t>
            </a:r>
            <a:r>
              <a:rPr lang="ko-KR" altLang="en-US" dirty="0" err="1" smtClean="0"/>
              <a:t>잡</a:t>
            </a:r>
            <a:r>
              <a:rPr lang="en-US" altLang="ko-KR" dirty="0" smtClean="0"/>
              <a:t>(Job), </a:t>
            </a:r>
            <a:r>
              <a:rPr lang="ko-KR" altLang="en-US" dirty="0" smtClean="0"/>
              <a:t>스테이지</a:t>
            </a:r>
            <a:r>
              <a:rPr lang="en-US" altLang="ko-KR" dirty="0" smtClean="0"/>
              <a:t>(Stage), 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(Task)</a:t>
            </a:r>
            <a:r>
              <a:rPr lang="ko-KR" altLang="en-US" dirty="0" smtClean="0"/>
              <a:t>로 구성됩니다</a:t>
            </a:r>
            <a:r>
              <a:rPr lang="en-US" altLang="ko-KR" dirty="0" smtClean="0"/>
              <a:t>. </a:t>
            </a:r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Spark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84" y="1747105"/>
            <a:ext cx="5638049" cy="275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1999" y="4736123"/>
            <a:ext cx="10937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잡</a:t>
            </a:r>
            <a:r>
              <a:rPr lang="en-US" altLang="ko-KR" sz="1600" b="1" dirty="0"/>
              <a:t>(Job</a:t>
            </a:r>
            <a:r>
              <a:rPr lang="en-US" altLang="ko-KR" sz="1600" b="1" dirty="0" smtClean="0"/>
              <a:t>)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스파크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애플리케이션으로 제출된 작업입니다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스테이지</a:t>
            </a:r>
            <a:r>
              <a:rPr lang="en-US" altLang="ko-KR" sz="1600" b="1" dirty="0"/>
              <a:t>(Stage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잡을 </a:t>
            </a:r>
            <a:r>
              <a:rPr lang="ko-KR" altLang="en-US" sz="1600" dirty="0"/>
              <a:t>작업의 단위에 따라 구분한 것이 스테이지입니다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태스크</a:t>
            </a:r>
            <a:r>
              <a:rPr lang="en-US" altLang="ko-KR" sz="1600" b="1" dirty="0"/>
              <a:t>(Task</a:t>
            </a:r>
            <a:r>
              <a:rPr lang="en-US" altLang="ko-KR" sz="1600" dirty="0" smtClean="0"/>
              <a:t>) : </a:t>
            </a:r>
            <a:r>
              <a:rPr lang="ko-KR" altLang="en-US" sz="1600" dirty="0" err="1" smtClean="0"/>
              <a:t>익스큐터에서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실행되는 실제 작업입니다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데이터를 읽거나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필터링</a:t>
            </a:r>
            <a:r>
              <a:rPr lang="ko-KR" altLang="en-US" sz="1600" dirty="0"/>
              <a:t> 하는 실제 작업을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82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mapPartitionsWithIndex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인자로 전달받은 함수를 파티션 단위로 적용하고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전달되는 함수를 호출할 때 파티션에 속한 요소의 정보뿐만 아니라 해당 파티션의 인덱스 정보도 함께 전달해 준다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39520" y="2313698"/>
            <a:ext cx="8981312" cy="2270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10, 3)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rdd1.mapPartitionsWithIndex((</a:t>
            </a:r>
            <a:r>
              <a:rPr lang="en-US" altLang="ko-KR" sz="1600" dirty="0" err="1">
                <a:solidFill>
                  <a:schemeClr val="tx1"/>
                </a:solidFill>
              </a:rPr>
              <a:t>idx</a:t>
            </a:r>
            <a:r>
              <a:rPr lang="en-US" altLang="ko-KR" sz="1600" dirty="0">
                <a:solidFill>
                  <a:schemeClr val="tx1"/>
                </a:solidFill>
              </a:rPr>
              <a:t>, numbers) 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numbers.flatMap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case number if </a:t>
            </a:r>
            <a:r>
              <a:rPr lang="en-US" altLang="ko-KR" sz="1600" dirty="0" err="1">
                <a:solidFill>
                  <a:schemeClr val="tx1"/>
                </a:solidFill>
              </a:rPr>
              <a:t>idx</a:t>
            </a:r>
            <a:r>
              <a:rPr lang="en-US" altLang="ko-KR" sz="1600" dirty="0">
                <a:solidFill>
                  <a:schemeClr val="tx1"/>
                </a:solidFill>
              </a:rPr>
              <a:t> == 1 =&gt; Option(number + 1)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case _                  =&gt; None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(rdd2.collect.mkString(", "))</a:t>
            </a:r>
          </a:p>
        </p:txBody>
      </p:sp>
    </p:spTree>
    <p:extLst>
      <p:ext uri="{BB962C8B-B14F-4D97-AF65-F5344CB8AC3E}">
        <p14:creationId xmlns:p14="http://schemas.microsoft.com/office/powerpoint/2010/main" val="592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mapValues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PairRDD</a:t>
            </a:r>
            <a:r>
              <a:rPr lang="ko-KR" altLang="en-US" dirty="0" smtClean="0"/>
              <a:t>에 속하는 데이터는 키를 </a:t>
            </a:r>
            <a:r>
              <a:rPr lang="ko-KR" altLang="en-US" dirty="0" err="1" smtClean="0"/>
              <a:t>지준으로</a:t>
            </a:r>
            <a:r>
              <a:rPr lang="ko-KR" altLang="en-US" dirty="0" smtClean="0"/>
              <a:t> 해서 작은 그룹들을 만들고 해당 그룹들에 속한 값을 대상으로 합계나 평균을 구하는 등의 연산을 수행합니다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mapValues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RDD</a:t>
            </a:r>
            <a:r>
              <a:rPr lang="ko-KR" altLang="en-US" dirty="0" smtClean="0"/>
              <a:t>의 모든 요소들이 키와 값의 쌍을 이루고 있는 경우에만 사용 가능한 </a:t>
            </a:r>
            <a:r>
              <a:rPr lang="ko-KR" altLang="en-US" dirty="0" err="1" smtClean="0"/>
              <a:t>메서드이며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인자로 전달받은 함수를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해당하는 요소에만 적용하고 그 결과로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“Key”</a:t>
            </a:r>
            <a:r>
              <a:rPr lang="ko-KR" altLang="en-US" dirty="0" smtClean="0"/>
              <a:t>에 해당하는 부분은 그대로 두고 </a:t>
            </a:r>
            <a:r>
              <a:rPr lang="en-US" altLang="ko-KR" dirty="0" smtClean="0"/>
              <a:t>“Value”</a:t>
            </a:r>
            <a:r>
              <a:rPr lang="ko-KR" altLang="en-US" dirty="0" smtClean="0"/>
              <a:t>에만 </a:t>
            </a:r>
            <a:r>
              <a:rPr lang="en-US" altLang="ko-KR" dirty="0" smtClean="0"/>
              <a:t>map()  </a:t>
            </a:r>
            <a:r>
              <a:rPr lang="ko-KR" altLang="en-US" dirty="0" smtClean="0"/>
              <a:t>연산을 적용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39520" y="3063975"/>
            <a:ext cx="8981312" cy="1425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//(</a:t>
            </a:r>
            <a:r>
              <a:rPr lang="ko-KR" altLang="en-US" sz="1600" dirty="0">
                <a:solidFill>
                  <a:schemeClr val="tx1"/>
                </a:solidFill>
              </a:rPr>
              <a:t>키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값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쌍으로 구성된 </a:t>
            </a:r>
            <a:r>
              <a:rPr lang="en-US" altLang="ko-KR" sz="1600" dirty="0">
                <a:solidFill>
                  <a:schemeClr val="tx1"/>
                </a:solidFill>
              </a:rPr>
              <a:t>RDD</a:t>
            </a:r>
            <a:r>
              <a:rPr lang="ko-KR" altLang="en-US" sz="1600" dirty="0">
                <a:solidFill>
                  <a:schemeClr val="tx1"/>
                </a:solidFill>
              </a:rPr>
              <a:t>를 생성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("a", "b", "c")).map((_,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rdd.mapValues</a:t>
            </a:r>
            <a:r>
              <a:rPr lang="en-US" altLang="ko-KR" sz="1600" dirty="0">
                <a:solidFill>
                  <a:schemeClr val="tx1"/>
                </a:solidFill>
              </a:rPr>
              <a:t>( i =&gt; i+1 )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("\t"))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3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transformation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flatMapValues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모든 요소들이 키와 값의 쌍을 이루고 있는 경우에만 사용 가능한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해당하는 요소에만 </a:t>
            </a:r>
            <a:r>
              <a:rPr lang="en-US" altLang="ko-KR" dirty="0" err="1" smtClean="0"/>
              <a:t>flatMap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연산을 적용하고 그 결과로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2" y="2067515"/>
            <a:ext cx="8981312" cy="1003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sc.parallelize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Seq</a:t>
            </a:r>
            <a:r>
              <a:rPr lang="en-US" altLang="ko-KR" sz="1600" dirty="0" smtClean="0">
                <a:solidFill>
                  <a:schemeClr val="tx1"/>
                </a:solidFill>
              </a:rPr>
              <a:t>((</a:t>
            </a:r>
            <a:r>
              <a:rPr lang="en-US" altLang="ko-KR" sz="1600" dirty="0">
                <a:solidFill>
                  <a:schemeClr val="tx1"/>
                </a:solidFill>
              </a:rPr>
              <a:t>1, "a, b"), (2, "a, c"), (3, "d, e")))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rdd.flatMapValues</a:t>
            </a:r>
            <a:r>
              <a:rPr lang="en-US" altLang="ko-KR" sz="1600" dirty="0">
                <a:solidFill>
                  <a:schemeClr val="tx1"/>
                </a:solidFill>
              </a:rPr>
              <a:t>( _.split(","))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("\t</a:t>
            </a:r>
            <a:r>
              <a:rPr lang="en-US" altLang="ko-KR" sz="1600" dirty="0" smtClean="0">
                <a:solidFill>
                  <a:schemeClr val="tx1"/>
                </a:solidFill>
              </a:rPr>
              <a:t>"))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그룹과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zip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두 개의 서로 다른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각 요소의 인덱스에 따라 하나의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쌍으로 묶어줍니다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두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는 같은 개수의 파티션을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파티션에 속하는 요소의 수는 동일하다고 가정합니다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서로 크기가 다른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zip()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사용할 수 없습니다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57458" y="2699815"/>
            <a:ext cx="8981312" cy="1297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(List("a", "b", "c"))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(List(1, 2, 3))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rdd1.zip(rdd2)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그룹과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zipPartitions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파티션 단위로 </a:t>
            </a:r>
            <a:r>
              <a:rPr lang="en-US" altLang="ko-KR" dirty="0" smtClean="0"/>
              <a:t>zip() </a:t>
            </a:r>
            <a:r>
              <a:rPr lang="ko-KR" altLang="en-US" dirty="0" smtClean="0"/>
              <a:t>연산을 수행하고 특정 함수를 적용해 그 결과로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요소들의 집합 단위로 병합을 실행하므로 파티션의 개수만 동일해도 됩니다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메서드의</a:t>
            </a:r>
            <a:r>
              <a:rPr lang="ko-KR" altLang="en-US" dirty="0" smtClean="0"/>
              <a:t> 인자는 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개까지 지정할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2" y="2699816"/>
            <a:ext cx="8981312" cy="2493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(List("a", "b", "c"), 3)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(List(1, 2, 3), 3)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rdd1.zipPartitions(rdd2)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(it1, it2) =&gt; for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v1 &lt;- it1;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v2 &lt;- it2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 yield v1 + v2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그룹과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groupBy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요소를 일정한 기준에 따라 여러 개의 그룹으로 나누고 이 그룹으로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각 그룹은 키와 그 키에 속한 요소들의 시퀀스로 구성되며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인자로 전달하는 함수가 각 그룹의 키를 결정하는 역할을 담당합니다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요소의 키를 생성하는 작업과 그룹으로 분류하는 작업을 동시에 수행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49548" y="3098401"/>
            <a:ext cx="8981312" cy="2493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10 )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rdd.groupBy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case i 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if (i % 2 == 0) =&gt; "even"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case _                       =&gt; "odd"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result.collect.foreach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v =&gt;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(s"${v</a:t>
            </a:r>
            <a:r>
              <a:rPr lang="en-US" altLang="ko-KR" sz="1600" dirty="0">
                <a:solidFill>
                  <a:schemeClr val="tx1"/>
                </a:solidFill>
              </a:rPr>
              <a:t>._1}, [${v._2.mkString(", ")}]")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그룹과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groupByKey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이미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구성요소가 키와 값 쌍으로 이뤄진 경우에 사용 가능한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키를 기준으로 같은 키를 가진 요소들로 그룹을 만들고 이 그룹들로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1" y="2145819"/>
            <a:ext cx="8981312" cy="16290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(List("a", "b", "c", "b", "c")).map</a:t>
            </a:r>
            <a:r>
              <a:rPr lang="en-US" altLang="ko-KR" sz="1600" dirty="0" smtClean="0">
                <a:solidFill>
                  <a:schemeClr val="tx1"/>
                </a:solidFill>
              </a:rPr>
              <a:t>((_, </a:t>
            </a:r>
            <a:r>
              <a:rPr lang="en-US" altLang="ko-KR" sz="1600" dirty="0">
                <a:solidFill>
                  <a:schemeClr val="tx1"/>
                </a:solidFill>
              </a:rPr>
              <a:t>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rdd.groupByKey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result.collect.foreach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v =&gt;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</a:t>
            </a:r>
            <a:r>
              <a:rPr lang="en-US" altLang="ko-KR" sz="1600" dirty="0" smtClean="0">
                <a:solidFill>
                  <a:schemeClr val="tx1"/>
                </a:solidFill>
              </a:rPr>
              <a:t>"${v</a:t>
            </a:r>
            <a:r>
              <a:rPr lang="en-US" altLang="ko-KR" sz="1600" dirty="0">
                <a:solidFill>
                  <a:schemeClr val="tx1"/>
                </a:solidFill>
              </a:rPr>
              <a:t>._1}, [${v._2.mkString(", </a:t>
            </a:r>
            <a:r>
              <a:rPr lang="en-US" altLang="ko-KR" sz="1600" dirty="0" smtClean="0">
                <a:solidFill>
                  <a:schemeClr val="tx1"/>
                </a:solidFill>
              </a:rPr>
              <a:t>")}]")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그룹과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cogroup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구성요소가 키와 값 쌍으로 이뤄진 경우에 사용 가능한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에서 같은 키를 갖는 값 요소를 찾아서 키와 그 키에 속하는 요소의 시퀀스로 구성된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튜플들로</a:t>
            </a:r>
            <a:r>
              <a:rPr lang="ko-KR" altLang="en-US" dirty="0" smtClean="0"/>
              <a:t>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2.0 RDD API</a:t>
            </a:r>
            <a:r>
              <a:rPr lang="ko-KR" altLang="en-US" dirty="0" smtClean="0"/>
              <a:t>에서는 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cogroup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인자로 지정할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rdd1.cogroup(rdd2, rdd3, rdd4)</a:t>
            </a:r>
            <a:r>
              <a:rPr lang="ko-KR" altLang="en-US" dirty="0" smtClean="0"/>
              <a:t>와 같이 호출한다면 인자로 지정한 순서에 따라 </a:t>
            </a:r>
            <a:r>
              <a:rPr lang="en-US" altLang="ko-KR" dirty="0" smtClean="0"/>
              <a:t>Tuple(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Tuple(rdd1</a:t>
            </a:r>
            <a:r>
              <a:rPr lang="ko-KR" altLang="en-US" dirty="0" smtClean="0"/>
              <a:t>요소들</a:t>
            </a:r>
            <a:r>
              <a:rPr lang="en-US" altLang="ko-KR" dirty="0" smtClean="0"/>
              <a:t>, rdd2 </a:t>
            </a:r>
            <a:r>
              <a:rPr lang="ko-KR" altLang="en-US" dirty="0" smtClean="0"/>
              <a:t>요소들</a:t>
            </a:r>
            <a:r>
              <a:rPr lang="en-US" altLang="ko-KR" dirty="0" smtClean="0"/>
              <a:t>, rdd3 </a:t>
            </a:r>
            <a:r>
              <a:rPr lang="ko-KR" altLang="en-US" dirty="0" smtClean="0"/>
              <a:t>요소들</a:t>
            </a:r>
            <a:r>
              <a:rPr lang="en-US" altLang="ko-KR" dirty="0" smtClean="0"/>
              <a:t>..))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순서로 구성된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가 생성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0" y="2948602"/>
            <a:ext cx="8981312" cy="225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List("k1", "v1"), ("k2", "v2"), ("k1", "v3") 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(List(("k1", "v4")))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rdd.cogroup</a:t>
            </a:r>
            <a:r>
              <a:rPr lang="en-US" altLang="ko-KR" sz="1600" dirty="0">
                <a:solidFill>
                  <a:schemeClr val="tx1"/>
                </a:solidFill>
              </a:rPr>
              <a:t>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result.collect.foreach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case (k, (v_1, v_2))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(s"($k, [${v_1.mkString(",")}], [${v_2.mkString(", </a:t>
            </a:r>
            <a:r>
              <a:rPr lang="en-US" altLang="ko-KR" sz="1600" dirty="0" smtClean="0">
                <a:solidFill>
                  <a:schemeClr val="tx1"/>
                </a:solidFill>
              </a:rPr>
              <a:t>")}])")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</a:t>
            </a:r>
            <a:r>
              <a:rPr lang="ko-KR" altLang="en-US" b="1" dirty="0"/>
              <a:t>합</a:t>
            </a:r>
            <a:r>
              <a:rPr lang="ko-KR" altLang="en-US" b="1" dirty="0" smtClean="0"/>
              <a:t>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distinct()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원소에서 중복을 제외한 요소로만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0" y="1729402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List( 1, 2, 3, 1, 2, 3, 1, 2, 3))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rdd.distinct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7" y="3125982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cartesian</a:t>
            </a:r>
            <a:r>
              <a:rPr lang="en-US" altLang="ko-KR" dirty="0" smtClean="0"/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두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요소의 </a:t>
            </a:r>
            <a:r>
              <a:rPr lang="ko-KR" altLang="en-US" dirty="0" err="1" smtClean="0"/>
              <a:t>카테시안곱을</a:t>
            </a:r>
            <a:r>
              <a:rPr lang="ko-KR" altLang="en-US" dirty="0" smtClean="0"/>
              <a:t> 구하고 그 결과를 요소로 하는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51240" y="4097463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List(1, 2, 3))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List("a", "b", "c"))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rdd1.cartesian(rdd2)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</a:t>
            </a:r>
            <a:r>
              <a:rPr lang="en-US" altLang="ko-KR" sz="1600" dirty="0" smtClean="0">
                <a:solidFill>
                  <a:schemeClr val="tx1"/>
                </a:solidFill>
              </a:rPr>
              <a:t>"))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</a:t>
            </a:r>
            <a:r>
              <a:rPr lang="ko-KR" altLang="en-US" b="1" dirty="0"/>
              <a:t>합</a:t>
            </a:r>
            <a:r>
              <a:rPr lang="ko-KR" altLang="en-US" b="1" dirty="0" smtClean="0"/>
              <a:t>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substract</a:t>
            </a:r>
            <a:r>
              <a:rPr lang="en-US" altLang="ko-KR" dirty="0" smtClean="0"/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</a:t>
            </a:r>
            <a:r>
              <a:rPr lang="en-US" altLang="ko-KR" dirty="0" smtClean="0"/>
              <a:t>dd1.substract(rdd2)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rdd1</a:t>
            </a:r>
            <a:r>
              <a:rPr lang="ko-KR" altLang="en-US" dirty="0" smtClean="0"/>
              <a:t>에 속하고</a:t>
            </a:r>
            <a:r>
              <a:rPr lang="en-US" altLang="ko-KR" dirty="0" smtClean="0"/>
              <a:t>, rdd2</a:t>
            </a:r>
            <a:r>
              <a:rPr lang="ko-KR" altLang="en-US" dirty="0" smtClean="0"/>
              <a:t>에는 속하지 않는 요소로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0" y="1971507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List("a", "b", "c", "d", "e"))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List("d", "e"))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rdd1.substract(rdd2)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7" y="3231490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union()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두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에 속하는 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51240" y="4097463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List("a", "b", "c"))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List("d", "e", "f"))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rdd1.union(rdd2)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39147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841" y="239197"/>
            <a:ext cx="10972800" cy="4320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Spark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2031" y="1008185"/>
            <a:ext cx="11230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스파크</a:t>
            </a:r>
            <a:r>
              <a:rPr lang="ko-KR" altLang="en-US" dirty="0"/>
              <a:t> 애플리케이션 구현 방법은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v1</a:t>
            </a:r>
            <a:r>
              <a:rPr lang="ko-KR" altLang="en-US" dirty="0"/>
              <a:t>에서 발표한 </a:t>
            </a:r>
            <a:r>
              <a:rPr lang="en-US" altLang="ko-KR" dirty="0"/>
              <a:t>RDD</a:t>
            </a:r>
            <a:r>
              <a:rPr lang="ko-KR" altLang="en-US" dirty="0"/>
              <a:t>를 이용하는 방법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v2</a:t>
            </a:r>
            <a:r>
              <a:rPr lang="ko-KR" altLang="en-US" dirty="0"/>
              <a:t>에서 </a:t>
            </a:r>
            <a:r>
              <a:rPr lang="en-US" altLang="ko-KR" dirty="0"/>
              <a:t>RDD</a:t>
            </a:r>
            <a:r>
              <a:rPr lang="ko-KR" altLang="en-US" dirty="0"/>
              <a:t>의 단점으로 개선하여 발표한 </a:t>
            </a:r>
            <a:r>
              <a:rPr lang="ko-KR" altLang="en-US" dirty="0" err="1"/>
              <a:t>데이타셋</a:t>
            </a:r>
            <a:r>
              <a:rPr lang="en-US" altLang="ko-KR" dirty="0"/>
              <a:t>(Dataset)</a:t>
            </a:r>
            <a:r>
              <a:rPr lang="ko-KR" altLang="en-US" dirty="0"/>
              <a:t>과 데이터프레임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r>
              <a:rPr lang="ko-KR" altLang="en-US" dirty="0"/>
              <a:t>을 이용</a:t>
            </a:r>
            <a:r>
              <a:rPr lang="en-US" altLang="ko-KR" dirty="0"/>
              <a:t>2</a:t>
            </a:r>
            <a:r>
              <a:rPr lang="ko-KR" altLang="en-US" dirty="0"/>
              <a:t>하는 방법 </a:t>
            </a:r>
            <a:r>
              <a:rPr lang="ko-KR" altLang="en-US" dirty="0" err="1"/>
              <a:t>두가지가</a:t>
            </a:r>
            <a:r>
              <a:rPr lang="ko-KR" altLang="en-US" dirty="0"/>
              <a:t>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30" y="2142531"/>
            <a:ext cx="9120107" cy="404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4118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</a:t>
            </a:r>
            <a:r>
              <a:rPr lang="ko-KR" altLang="en-US" b="1" dirty="0"/>
              <a:t>합</a:t>
            </a:r>
            <a:r>
              <a:rPr lang="ko-KR" altLang="en-US" b="1" dirty="0" smtClean="0"/>
              <a:t>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intersection()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가  있을 때 </a:t>
            </a:r>
            <a:r>
              <a:rPr lang="en-US" altLang="ko-KR" dirty="0" smtClean="0"/>
              <a:t>rdd1</a:t>
            </a:r>
            <a:r>
              <a:rPr lang="ko-KR" altLang="en-US" dirty="0"/>
              <a:t>과</a:t>
            </a:r>
            <a:r>
              <a:rPr lang="en-US" altLang="ko-KR" dirty="0" smtClean="0"/>
              <a:t> rdd2</a:t>
            </a:r>
            <a:r>
              <a:rPr lang="ko-KR" altLang="en-US" dirty="0" smtClean="0"/>
              <a:t>에 동시에 속하는 요소로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결과로 생성되는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에는 중복된 원소가 존재하지 않는다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0" y="1971507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</a:t>
            </a:r>
            <a:r>
              <a:rPr lang="en-US" altLang="ko-KR" sz="1600" dirty="0" smtClean="0">
                <a:solidFill>
                  <a:schemeClr val="tx1"/>
                </a:solidFill>
              </a:rPr>
              <a:t>( "</a:t>
            </a:r>
            <a:r>
              <a:rPr lang="en-US" altLang="ko-KR" sz="1600" dirty="0">
                <a:solidFill>
                  <a:schemeClr val="tx1"/>
                </a:solidFill>
              </a:rPr>
              <a:t>a</a:t>
            </a:r>
            <a:r>
              <a:rPr lang="en-US" altLang="ko-KR" sz="1600" dirty="0" smtClean="0">
                <a:solidFill>
                  <a:schemeClr val="tx1"/>
                </a:solidFill>
              </a:rPr>
              <a:t>", "</a:t>
            </a:r>
            <a:r>
              <a:rPr lang="en-US" altLang="ko-KR" sz="1600" dirty="0">
                <a:solidFill>
                  <a:schemeClr val="tx1"/>
                </a:solidFill>
              </a:rPr>
              <a:t>a", "b", "c</a:t>
            </a:r>
            <a:r>
              <a:rPr lang="en-US" altLang="ko-KR" sz="1600" dirty="0" smtClean="0">
                <a:solidFill>
                  <a:schemeClr val="tx1"/>
                </a:solidFill>
              </a:rPr>
              <a:t>"))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rdd2 </a:t>
            </a:r>
            <a:r>
              <a:rPr lang="en-US" altLang="ko-KR" sz="1600" dirty="0">
                <a:solidFill>
                  <a:schemeClr val="tx1"/>
                </a:solidFill>
              </a:rPr>
              <a:t>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 "a</a:t>
            </a:r>
            <a:r>
              <a:rPr lang="en-US" altLang="ko-KR" sz="1600" dirty="0" smtClean="0">
                <a:solidFill>
                  <a:schemeClr val="tx1"/>
                </a:solidFill>
              </a:rPr>
              <a:t>", "</a:t>
            </a:r>
            <a:r>
              <a:rPr lang="en-US" altLang="ko-KR" sz="1600" dirty="0">
                <a:solidFill>
                  <a:schemeClr val="tx1"/>
                </a:solidFill>
              </a:rPr>
              <a:t>a", </a:t>
            </a:r>
            <a:r>
              <a:rPr lang="en-US" altLang="ko-KR" sz="1600" dirty="0" smtClean="0">
                <a:solidFill>
                  <a:schemeClr val="tx1"/>
                </a:solidFill>
              </a:rPr>
              <a:t>“c", </a:t>
            </a:r>
            <a:r>
              <a:rPr lang="en-US" altLang="ko-KR" sz="1600" dirty="0">
                <a:solidFill>
                  <a:schemeClr val="tx1"/>
                </a:solidFill>
              </a:rPr>
              <a:t>"c"))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result = </a:t>
            </a:r>
            <a:r>
              <a:rPr lang="en-US" altLang="ko-KR" sz="1600" dirty="0" smtClean="0">
                <a:solidFill>
                  <a:schemeClr val="tx1"/>
                </a:solidFill>
              </a:rPr>
              <a:t>rdd1.intersection(rdd2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7" y="3231490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join()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서로 같은 키를 가지고 있는 요소를 모아서 그룹을 형성하고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수행 결과로 생성된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타입의 요소를 가지며 </a:t>
            </a:r>
            <a:r>
              <a:rPr lang="en-US" altLang="ko-KR" dirty="0" smtClean="0"/>
              <a:t>Tuple(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Tuple(</a:t>
            </a:r>
            <a:r>
              <a:rPr lang="ko-KR" altLang="en-US" dirty="0" smtClean="0"/>
              <a:t>첫 번째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요소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요소</a:t>
            </a:r>
            <a:r>
              <a:rPr lang="en-US" altLang="ko-KR" dirty="0" smtClean="0"/>
              <a:t>)) </a:t>
            </a:r>
            <a:r>
              <a:rPr lang="ko-KR" altLang="en-US" dirty="0" smtClean="0"/>
              <a:t>형태로 구성됩니다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51240" y="4661574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List("a", "b", "c", "d", "e")).map(_,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List("b", "c", "f")).map((_, 2))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rdd1.join(rdd2)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3280332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</a:t>
            </a:r>
            <a:r>
              <a:rPr lang="ko-KR" altLang="en-US" b="1" dirty="0"/>
              <a:t>합</a:t>
            </a:r>
            <a:r>
              <a:rPr lang="ko-KR" altLang="en-US" b="1" dirty="0" smtClean="0"/>
              <a:t>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leftOuterJoin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rightOuterJoin</a:t>
            </a:r>
            <a:r>
              <a:rPr lang="en-US" altLang="ko-KR" dirty="0" smtClean="0"/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RDD</a:t>
            </a:r>
            <a:r>
              <a:rPr lang="ko-KR" altLang="en-US" dirty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조인 결과를 표시할 때는 값이 존재하지 않는 경우를 고려해 </a:t>
            </a:r>
            <a:r>
              <a:rPr lang="en-US" altLang="ko-KR" dirty="0" smtClean="0"/>
              <a:t>Option </a:t>
            </a:r>
            <a:r>
              <a:rPr lang="ko-KR" altLang="en-US" dirty="0" smtClean="0"/>
              <a:t>타입을 이용합니다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0" y="1971506"/>
            <a:ext cx="8981312" cy="154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 "a", "a", "b", "c")).map((_,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 "b", "c")).map((_,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result1 = rdd1.leftOuterJoin(rdd2)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result2 = rdd1.rightOuterJoin(rdd2)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("Left:" + result1.collect.mkString("\t"))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("Right:" + result2.collect.mkString("\t"))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7" y="3782475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substractByKey</a:t>
            </a:r>
            <a:r>
              <a:rPr lang="en-US" altLang="ko-KR" dirty="0" smtClean="0"/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rdd1.substractByKey(rdd2)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rdd1</a:t>
            </a:r>
            <a:r>
              <a:rPr lang="ko-KR" altLang="en-US" dirty="0" smtClean="0"/>
              <a:t>의 요소 중에서 </a:t>
            </a:r>
            <a:r>
              <a:rPr lang="en-US" altLang="ko-KR" dirty="0" smtClean="0"/>
              <a:t>rdd2</a:t>
            </a:r>
            <a:r>
              <a:rPr lang="ko-KR" altLang="en-US" dirty="0" smtClean="0"/>
              <a:t>에 같은 키가 존재하는 요소를 제외한 나머지로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돌려줍니다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251240" y="5036712"/>
            <a:ext cx="8981312" cy="1128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List("a", "b</a:t>
            </a:r>
            <a:r>
              <a:rPr lang="en-US" altLang="ko-KR" sz="1600" dirty="0" smtClean="0">
                <a:solidFill>
                  <a:schemeClr val="tx1"/>
                </a:solidFill>
              </a:rPr>
              <a:t>")).</a:t>
            </a:r>
            <a:r>
              <a:rPr lang="en-US" altLang="ko-KR" sz="1600" dirty="0">
                <a:solidFill>
                  <a:schemeClr val="tx1"/>
                </a:solidFill>
              </a:rPr>
              <a:t>map(_,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List("</a:t>
            </a:r>
            <a:r>
              <a:rPr lang="en-US" altLang="ko-KR" sz="1600" dirty="0" smtClean="0">
                <a:solidFill>
                  <a:schemeClr val="tx1"/>
                </a:solidFill>
              </a:rPr>
              <a:t>b“ )).</a:t>
            </a:r>
            <a:r>
              <a:rPr lang="en-US" altLang="ko-KR" sz="1600" dirty="0">
                <a:solidFill>
                  <a:schemeClr val="tx1"/>
                </a:solidFill>
              </a:rPr>
              <a:t>map((_, 2))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rdd1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substractByKey</a:t>
            </a:r>
            <a:r>
              <a:rPr lang="en-US" altLang="ko-KR" sz="1600" dirty="0" smtClean="0">
                <a:solidFill>
                  <a:schemeClr val="tx1"/>
                </a:solidFill>
              </a:rPr>
              <a:t>(rdd2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 smtClean="0">
                <a:solidFill>
                  <a:schemeClr val="tx1"/>
                </a:solidFill>
              </a:rPr>
              <a:t>(“\n"))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443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집계</a:t>
            </a:r>
            <a:r>
              <a:rPr lang="ko-KR" altLang="en-US" b="1" dirty="0"/>
              <a:t>와</a:t>
            </a:r>
            <a:r>
              <a:rPr lang="ko-KR" altLang="en-US" b="1" dirty="0" smtClean="0"/>
              <a:t>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reduceByKey</a:t>
            </a:r>
            <a:r>
              <a:rPr lang="en-US" altLang="ko-KR" dirty="0" smtClean="0"/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RDD</a:t>
            </a:r>
            <a:r>
              <a:rPr lang="ko-KR" altLang="en-US" dirty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같은 키를 가진 값들을 하나로 병합해 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 쌍으로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병합을 수행하기 위해 두 개의 값을 하나로 합치는 함수를 인자로 전달받는데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함수가 수행하는 연산은 데이터가 여러 파티션에 분산돼 있어야 항상 같은 순서로 연산을 보장할 수 있도록 결합법칙과 교환법칙이 성립됨을 보장해야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1240" y="2708030"/>
            <a:ext cx="8981312" cy="832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 "a", "b", "b")).map((_,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rdd.reduceByKey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7" y="3735582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foldByKey</a:t>
            </a:r>
            <a:r>
              <a:rPr lang="en-US" altLang="ko-KR" dirty="0" smtClean="0"/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같은 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가진 값을 하나로 병합해 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 쌍으로 구성된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병합 연산의 초기 값을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인자로 전달해서 병합 시 사용할 수 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초기값은 여러 번 반복 사용해도 연산 결과에는 영향을 주지 않는 값이어야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51240" y="5380892"/>
            <a:ext cx="8981312" cy="832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List( "a", "b", "b")).map((_, 1))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rdd.foldByKey</a:t>
            </a:r>
            <a:r>
              <a:rPr lang="en-US" altLang="ko-KR" sz="1600" dirty="0">
                <a:solidFill>
                  <a:schemeClr val="tx1"/>
                </a:solidFill>
              </a:rPr>
              <a:t>(_+_)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(","))</a:t>
            </a:r>
          </a:p>
        </p:txBody>
      </p:sp>
    </p:spTree>
    <p:extLst>
      <p:ext uri="{BB962C8B-B14F-4D97-AF65-F5344CB8AC3E}">
        <p14:creationId xmlns:p14="http://schemas.microsoft.com/office/powerpoint/2010/main" val="31050372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집계</a:t>
            </a:r>
            <a:r>
              <a:rPr lang="ko-KR" altLang="en-US" b="1" dirty="0"/>
              <a:t>와</a:t>
            </a:r>
            <a:r>
              <a:rPr lang="ko-KR" altLang="en-US" b="1" dirty="0" smtClean="0"/>
              <a:t>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combineByKey</a:t>
            </a:r>
            <a:r>
              <a:rPr lang="en-US" altLang="ko-KR" dirty="0" smtClean="0"/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RDD</a:t>
            </a:r>
            <a:r>
              <a:rPr lang="ko-KR" altLang="en-US" dirty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같은 키를 가진 값들을 하나로 병합하는 기능을 수행하는 과정에서 값의 타입이 바뀔 수 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98839" y="1959096"/>
            <a:ext cx="10389775" cy="9951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rgbClr val="C00000"/>
                </a:solidFill>
              </a:rPr>
              <a:t>def</a:t>
            </a:r>
            <a:r>
              <a:rPr lang="en-US" altLang="ko-KR" sz="1600" dirty="0">
                <a:solidFill>
                  <a:srgbClr val="C00000"/>
                </a:solidFill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</a:rPr>
              <a:t>reduceByKey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</a:rPr>
              <a:t>func</a:t>
            </a:r>
            <a:r>
              <a:rPr lang="en-US" altLang="ko-KR" sz="1600" dirty="0">
                <a:solidFill>
                  <a:srgbClr val="C00000"/>
                </a:solidFill>
              </a:rPr>
              <a:t>: (V, V) =&gt; V) : RDD[(K, V)]</a:t>
            </a: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def</a:t>
            </a:r>
            <a:r>
              <a:rPr lang="en-US" altLang="ko-KR" sz="1600" dirty="0">
                <a:solidFill>
                  <a:srgbClr val="C00000"/>
                </a:solidFill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</a:rPr>
              <a:t>foldByKey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</a:rPr>
              <a:t>zeroValue</a:t>
            </a:r>
            <a:r>
              <a:rPr lang="en-US" altLang="ko-KR" sz="1600" dirty="0">
                <a:solidFill>
                  <a:srgbClr val="C00000"/>
                </a:solidFill>
              </a:rPr>
              <a:t>: V)(</a:t>
            </a:r>
            <a:r>
              <a:rPr lang="en-US" altLang="ko-KR" sz="1600" dirty="0" err="1">
                <a:solidFill>
                  <a:srgbClr val="C00000"/>
                </a:solidFill>
              </a:rPr>
              <a:t>func</a:t>
            </a:r>
            <a:r>
              <a:rPr lang="en-US" altLang="ko-KR" sz="1600" dirty="0">
                <a:solidFill>
                  <a:srgbClr val="C00000"/>
                </a:solidFill>
              </a:rPr>
              <a:t>: (V, V) =&gt; V) : RDD[(K, V)] 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combineByKey</a:t>
            </a:r>
            <a:r>
              <a:rPr lang="en-US" altLang="ko-KR" sz="1600" dirty="0" smtClean="0">
                <a:solidFill>
                  <a:srgbClr val="C00000"/>
                </a:solidFill>
              </a:rPr>
              <a:t>[C</a:t>
            </a:r>
            <a:r>
              <a:rPr lang="en-US" altLang="ko-KR" sz="1600" dirty="0">
                <a:solidFill>
                  <a:srgbClr val="C00000"/>
                </a:solidFill>
              </a:rPr>
              <a:t>](</a:t>
            </a:r>
            <a:r>
              <a:rPr lang="en-US" altLang="ko-KR" sz="1600" dirty="0" err="1">
                <a:solidFill>
                  <a:srgbClr val="C00000"/>
                </a:solidFill>
              </a:rPr>
              <a:t>createCombiner</a:t>
            </a:r>
            <a:r>
              <a:rPr lang="en-US" altLang="ko-KR" sz="1600" dirty="0">
                <a:solidFill>
                  <a:srgbClr val="C00000"/>
                </a:solidFill>
              </a:rPr>
              <a:t>:(V)=&gt;C, </a:t>
            </a:r>
            <a:r>
              <a:rPr lang="en-US" altLang="ko-KR" sz="1600" dirty="0" err="1">
                <a:solidFill>
                  <a:srgbClr val="C00000"/>
                </a:solidFill>
              </a:rPr>
              <a:t>mergeValue</a:t>
            </a:r>
            <a:r>
              <a:rPr lang="en-US" altLang="ko-KR" sz="1600" dirty="0">
                <a:solidFill>
                  <a:srgbClr val="C00000"/>
                </a:solidFill>
              </a:rPr>
              <a:t>:(C, V)=&gt;C, </a:t>
            </a:r>
            <a:r>
              <a:rPr lang="en-US" altLang="ko-KR" sz="1600" dirty="0" err="1">
                <a:solidFill>
                  <a:srgbClr val="C00000"/>
                </a:solidFill>
              </a:rPr>
              <a:t>mergeCombiners</a:t>
            </a:r>
            <a:r>
              <a:rPr lang="en-US" altLang="ko-KR" sz="1600" dirty="0">
                <a:solidFill>
                  <a:srgbClr val="C00000"/>
                </a:solidFill>
              </a:rPr>
              <a:t>: (C, C) =&gt; C):RDD[(K, C)]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0277" y="3247292"/>
            <a:ext cx="1092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createCombiner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값을 병합하기 위한 </a:t>
            </a:r>
            <a:r>
              <a:rPr lang="ko-KR" altLang="en-US" dirty="0" err="1" smtClean="0"/>
              <a:t>콤바이너를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개의 값을 하나로 병합하는 객체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mergeValue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키에 대한 </a:t>
            </a:r>
            <a:r>
              <a:rPr lang="ko-KR" altLang="en-US" dirty="0" err="1" smtClean="0"/>
              <a:t>콤바이너가</a:t>
            </a:r>
            <a:r>
              <a:rPr lang="ko-KR" altLang="en-US" dirty="0" smtClean="0"/>
              <a:t> 이미 존재한다면 새로운 </a:t>
            </a:r>
            <a:r>
              <a:rPr lang="ko-KR" altLang="en-US" dirty="0" err="1" smtClean="0"/>
              <a:t>콤바이너를</a:t>
            </a:r>
            <a:r>
              <a:rPr lang="ko-KR" altLang="en-US" dirty="0" smtClean="0"/>
              <a:t> 만들지 않고 이 함수를 이용해 값을 기존 </a:t>
            </a:r>
            <a:r>
              <a:rPr lang="ko-KR" altLang="en-US" dirty="0" err="1" smtClean="0"/>
              <a:t>콤바이너에</a:t>
            </a:r>
            <a:r>
              <a:rPr lang="ko-KR" altLang="en-US" dirty="0" smtClean="0"/>
              <a:t> 병합시킵니다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mergeCombiner</a:t>
            </a:r>
            <a:r>
              <a:rPr lang="en-US" altLang="ko-KR" dirty="0" smtClean="0"/>
              <a:t>(): </a:t>
            </a:r>
            <a:r>
              <a:rPr lang="en-US" altLang="ko-KR" dirty="0" err="1"/>
              <a:t>createCombiner</a:t>
            </a:r>
            <a:r>
              <a:rPr lang="en-US" altLang="ko-KR" dirty="0"/>
              <a:t>() </a:t>
            </a:r>
            <a:r>
              <a:rPr lang="ko-KR" altLang="en-US" dirty="0" smtClean="0"/>
              <a:t>와 </a:t>
            </a:r>
            <a:r>
              <a:rPr lang="en-US" altLang="ko-KR" dirty="0" err="1"/>
              <a:t>mergeValue</a:t>
            </a:r>
            <a:r>
              <a:rPr lang="en-US" altLang="ko-KR" dirty="0"/>
              <a:t>()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파티션 단위로 수행됩니다</a:t>
            </a:r>
            <a:r>
              <a:rPr lang="en-US" altLang="ko-KR" dirty="0" smtClean="0"/>
              <a:t>. </a:t>
            </a:r>
            <a:r>
              <a:rPr lang="en-US" altLang="ko-KR" dirty="0" err="1"/>
              <a:t>mergeCombiner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병합이 끝난 </a:t>
            </a:r>
            <a:r>
              <a:rPr lang="ko-KR" altLang="en-US" dirty="0" err="1" smtClean="0"/>
              <a:t>콤바이너들끼리</a:t>
            </a:r>
            <a:r>
              <a:rPr lang="ko-KR" altLang="en-US" dirty="0" smtClean="0"/>
              <a:t> 다시 병합을 수행해 최종 </a:t>
            </a:r>
            <a:r>
              <a:rPr lang="ko-KR" altLang="en-US" dirty="0" err="1" smtClean="0"/>
              <a:t>콤바이너를</a:t>
            </a:r>
            <a:r>
              <a:rPr lang="ko-KR" altLang="en-US" dirty="0" smtClean="0"/>
              <a:t> 생성합니다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0635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집계</a:t>
            </a:r>
            <a:r>
              <a:rPr lang="ko-KR" altLang="en-US" b="1" dirty="0"/>
              <a:t>와</a:t>
            </a:r>
            <a:r>
              <a:rPr lang="ko-KR" altLang="en-US" b="1" dirty="0" smtClean="0"/>
              <a:t>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combineByKey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평균 구하기 예제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97595" y="1371600"/>
            <a:ext cx="10389775" cy="5205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</a:rPr>
              <a:t>콤바이너</a:t>
            </a:r>
            <a:r>
              <a:rPr lang="ko-KR" altLang="en-US" sz="1600" dirty="0">
                <a:solidFill>
                  <a:schemeClr val="tx1"/>
                </a:solidFill>
              </a:rPr>
              <a:t> 역할을 할 </a:t>
            </a:r>
            <a:r>
              <a:rPr lang="en-US" altLang="ko-KR" sz="1600" dirty="0">
                <a:solidFill>
                  <a:schemeClr val="tx1"/>
                </a:solidFill>
              </a:rPr>
              <a:t>Record </a:t>
            </a:r>
            <a:r>
              <a:rPr lang="ko-KR" altLang="en-US" sz="1600" dirty="0">
                <a:solidFill>
                  <a:schemeClr val="tx1"/>
                </a:solidFill>
              </a:rPr>
              <a:t>클래스 정의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case class Record(</a:t>
            </a:r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amount: Long, </a:t>
            </a:r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number: Long=1){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map(v: Long) = Record(v)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add(amount: Long): Record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add(map(amount))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add(other: Record) : Record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this.number</a:t>
            </a:r>
            <a:r>
              <a:rPr lang="en-US" altLang="ko-KR" sz="1600" dirty="0">
                <a:solidFill>
                  <a:schemeClr val="tx1"/>
                </a:solidFill>
              </a:rPr>
              <a:t> +=</a:t>
            </a:r>
            <a:r>
              <a:rPr lang="en-US" altLang="ko-KR" sz="1600" dirty="0" err="1">
                <a:solidFill>
                  <a:schemeClr val="tx1"/>
                </a:solidFill>
              </a:rPr>
              <a:t>other.number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  </a:t>
            </a:r>
            <a:r>
              <a:rPr lang="en-US" altLang="ko-KR" sz="1600" dirty="0" err="1">
                <a:solidFill>
                  <a:schemeClr val="tx1"/>
                </a:solidFill>
              </a:rPr>
              <a:t>this.amount</a:t>
            </a:r>
            <a:r>
              <a:rPr lang="en-US" altLang="ko-KR" sz="1600" dirty="0">
                <a:solidFill>
                  <a:schemeClr val="tx1"/>
                </a:solidFill>
              </a:rPr>
              <a:t> += </a:t>
            </a:r>
            <a:r>
              <a:rPr lang="en-US" altLang="ko-KR" sz="1600" dirty="0" err="1">
                <a:solidFill>
                  <a:schemeClr val="tx1"/>
                </a:solidFill>
              </a:rPr>
              <a:t>other.amount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  this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override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toString</a:t>
            </a:r>
            <a:r>
              <a:rPr lang="en-US" altLang="ko-KR" sz="1600" dirty="0">
                <a:solidFill>
                  <a:schemeClr val="tx1"/>
                </a:solidFill>
              </a:rPr>
              <a:t>: String = </a:t>
            </a:r>
            <a:r>
              <a:rPr lang="en-US" altLang="ko-KR" sz="1600" dirty="0" err="1">
                <a:solidFill>
                  <a:schemeClr val="tx1"/>
                </a:solidFill>
              </a:rPr>
              <a:t>s"avg</a:t>
            </a:r>
            <a:r>
              <a:rPr lang="en-US" altLang="ko-KR" sz="1600" dirty="0">
                <a:solidFill>
                  <a:schemeClr val="tx1"/>
                </a:solidFill>
              </a:rPr>
              <a:t>:${amount / number}"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//</a:t>
            </a:r>
            <a:r>
              <a:rPr lang="en-US" altLang="ko-KR" sz="1600" dirty="0" err="1">
                <a:solidFill>
                  <a:schemeClr val="tx1"/>
                </a:solidFill>
              </a:rPr>
              <a:t>combineByKey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r>
              <a:rPr lang="ko-KR" altLang="en-US" sz="1600" dirty="0">
                <a:solidFill>
                  <a:schemeClr val="tx1"/>
                </a:solidFill>
              </a:rPr>
              <a:t>를 이용한 평균값 계산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data = </a:t>
            </a:r>
            <a:r>
              <a:rPr lang="en-US" altLang="ko-KR" sz="1600" dirty="0" err="1">
                <a:solidFill>
                  <a:schemeClr val="tx1"/>
                </a:solidFill>
              </a:rPr>
              <a:t>Seq</a:t>
            </a:r>
            <a:r>
              <a:rPr lang="en-US" altLang="ko-KR" sz="1600" dirty="0">
                <a:solidFill>
                  <a:schemeClr val="tx1"/>
                </a:solidFill>
              </a:rPr>
              <a:t>("Math", 100L), ("</a:t>
            </a:r>
            <a:r>
              <a:rPr lang="en-US" altLang="ko-KR" sz="1600" dirty="0" err="1">
                <a:solidFill>
                  <a:schemeClr val="tx1"/>
                </a:solidFill>
              </a:rPr>
              <a:t>Eng</a:t>
            </a:r>
            <a:r>
              <a:rPr lang="en-US" altLang="ko-KR" sz="1600" dirty="0">
                <a:solidFill>
                  <a:schemeClr val="tx1"/>
                </a:solidFill>
              </a:rPr>
              <a:t>", 80L), ("Math", 50L), ("</a:t>
            </a:r>
            <a:r>
              <a:rPr lang="en-US" altLang="ko-KR" sz="1600" dirty="0" err="1">
                <a:solidFill>
                  <a:schemeClr val="tx1"/>
                </a:solidFill>
              </a:rPr>
              <a:t>Eng</a:t>
            </a:r>
            <a:r>
              <a:rPr lang="en-US" altLang="ko-KR" sz="1600" dirty="0">
                <a:solidFill>
                  <a:schemeClr val="tx1"/>
                </a:solidFill>
              </a:rPr>
              <a:t>", 60L), ("</a:t>
            </a:r>
            <a:r>
              <a:rPr lang="en-US" altLang="ko-KR" sz="1600" dirty="0" err="1">
                <a:solidFill>
                  <a:schemeClr val="tx1"/>
                </a:solidFill>
              </a:rPr>
              <a:t>Eng</a:t>
            </a:r>
            <a:r>
              <a:rPr lang="en-US" altLang="ko-KR" sz="1600" dirty="0">
                <a:solidFill>
                  <a:schemeClr val="tx1"/>
                </a:solidFill>
              </a:rPr>
              <a:t>", 90L))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(data)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createCombiner</a:t>
            </a:r>
            <a:r>
              <a:rPr lang="en-US" altLang="ko-KR" sz="1600" dirty="0">
                <a:solidFill>
                  <a:schemeClr val="tx1"/>
                </a:solidFill>
              </a:rPr>
              <a:t> = (</a:t>
            </a:r>
            <a:r>
              <a:rPr lang="en-US" altLang="ko-KR" sz="1600" dirty="0" err="1">
                <a:solidFill>
                  <a:schemeClr val="tx1"/>
                </a:solidFill>
              </a:rPr>
              <a:t>v:Long</a:t>
            </a:r>
            <a:r>
              <a:rPr lang="en-US" altLang="ko-KR" sz="1600" dirty="0">
                <a:solidFill>
                  <a:schemeClr val="tx1"/>
                </a:solidFill>
              </a:rPr>
              <a:t>) =&gt; Record(v)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mergeValue</a:t>
            </a:r>
            <a:r>
              <a:rPr lang="en-US" altLang="ko-KR" sz="1600" dirty="0">
                <a:solidFill>
                  <a:schemeClr val="tx1"/>
                </a:solidFill>
              </a:rPr>
              <a:t> = (</a:t>
            </a:r>
            <a:r>
              <a:rPr lang="en-US" altLang="ko-KR" sz="1600" dirty="0" err="1">
                <a:solidFill>
                  <a:schemeClr val="tx1"/>
                </a:solidFill>
              </a:rPr>
              <a:t>c:Record</a:t>
            </a:r>
            <a:r>
              <a:rPr lang="en-US" altLang="ko-KR" sz="1600" dirty="0">
                <a:solidFill>
                  <a:schemeClr val="tx1"/>
                </a:solidFill>
              </a:rPr>
              <a:t>, v:Long) =&gt; </a:t>
            </a:r>
            <a:r>
              <a:rPr lang="en-US" altLang="ko-KR" sz="1600" dirty="0" err="1">
                <a:solidFill>
                  <a:schemeClr val="tx1"/>
                </a:solidFill>
              </a:rPr>
              <a:t>c.add</a:t>
            </a:r>
            <a:r>
              <a:rPr lang="en-US" altLang="ko-KR" sz="1600" dirty="0">
                <a:solidFill>
                  <a:schemeClr val="tx1"/>
                </a:solidFill>
              </a:rPr>
              <a:t>(v)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mergeCombiners</a:t>
            </a:r>
            <a:r>
              <a:rPr lang="en-US" altLang="ko-KR" sz="1600" dirty="0">
                <a:solidFill>
                  <a:schemeClr val="tx1"/>
                </a:solidFill>
              </a:rPr>
              <a:t> = (c1:Record, c2:Record) =&gt; c1.add(c2)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rdd.combineByKey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createCombiner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mergeValue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mergeCombiners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("\n"))</a:t>
            </a:r>
          </a:p>
        </p:txBody>
      </p:sp>
    </p:spTree>
    <p:extLst>
      <p:ext uri="{BB962C8B-B14F-4D97-AF65-F5344CB8AC3E}">
        <p14:creationId xmlns:p14="http://schemas.microsoft.com/office/powerpoint/2010/main" val="8694361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</a:t>
            </a:r>
            <a:r>
              <a:rPr lang="ko-KR" altLang="en-US" b="1" dirty="0" smtClean="0"/>
              <a:t>집계</a:t>
            </a:r>
            <a:r>
              <a:rPr lang="ko-KR" altLang="en-US" b="1" dirty="0"/>
              <a:t>와</a:t>
            </a:r>
            <a:r>
              <a:rPr lang="ko-KR" altLang="en-US" b="1" dirty="0" smtClean="0"/>
              <a:t>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aggregateByKey</a:t>
            </a:r>
            <a:r>
              <a:rPr lang="en-US" altLang="ko-KR" dirty="0" smtClean="0"/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RDD</a:t>
            </a:r>
            <a:r>
              <a:rPr lang="ko-KR" altLang="en-US" dirty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병합을 시작할 초기값을 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combineByKey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동일한 동작을 수행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98840" y="1959096"/>
            <a:ext cx="10084976" cy="385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1600" dirty="0" smtClean="0">
                <a:solidFill>
                  <a:srgbClr val="C00000"/>
                </a:solidFill>
              </a:rPr>
              <a:t> 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aggregateByKey</a:t>
            </a:r>
            <a:r>
              <a:rPr lang="en-US" altLang="ko-KR" sz="1600" dirty="0" smtClean="0">
                <a:solidFill>
                  <a:srgbClr val="C00000"/>
                </a:solidFill>
              </a:rPr>
              <a:t>[U](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zeroValue</a:t>
            </a:r>
            <a:r>
              <a:rPr lang="en-US" altLang="ko-KR" sz="1600" dirty="0" smtClean="0">
                <a:solidFill>
                  <a:srgbClr val="C00000"/>
                </a:solidFill>
              </a:rPr>
              <a:t>: U)(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seqOp</a:t>
            </a:r>
            <a:r>
              <a:rPr lang="en-US" altLang="ko-KR" sz="1600" dirty="0" smtClean="0">
                <a:solidFill>
                  <a:srgbClr val="C00000"/>
                </a:solidFill>
              </a:rPr>
              <a:t>: (U, V) =&gt; U,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combOp</a:t>
            </a:r>
            <a:r>
              <a:rPr lang="en-US" altLang="ko-KR" sz="1600" dirty="0" smtClean="0">
                <a:solidFill>
                  <a:srgbClr val="C00000"/>
                </a:solidFill>
              </a:rPr>
              <a:t>: (U, U) =&gt; U): RDD</a:t>
            </a:r>
            <a:r>
              <a:rPr lang="en-US" altLang="ko-KR" sz="1600" dirty="0">
                <a:solidFill>
                  <a:srgbClr val="C00000"/>
                </a:solidFill>
              </a:rPr>
              <a:t>[(K, C)]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98839" y="2625971"/>
            <a:ext cx="10084978" cy="263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data = </a:t>
            </a:r>
            <a:r>
              <a:rPr lang="en-US" altLang="ko-KR" sz="1600" dirty="0" err="1">
                <a:solidFill>
                  <a:schemeClr val="tx1"/>
                </a:solidFill>
              </a:rPr>
              <a:t>Seq</a:t>
            </a:r>
            <a:r>
              <a:rPr lang="en-US" altLang="ko-KR" sz="1600" dirty="0">
                <a:solidFill>
                  <a:schemeClr val="tx1"/>
                </a:solidFill>
              </a:rPr>
              <a:t>(("Math", 100L),("</a:t>
            </a:r>
            <a:r>
              <a:rPr lang="en-US" altLang="ko-KR" sz="1600" dirty="0" err="1">
                <a:solidFill>
                  <a:schemeClr val="tx1"/>
                </a:solidFill>
              </a:rPr>
              <a:t>Eng</a:t>
            </a:r>
            <a:r>
              <a:rPr lang="en-US" altLang="ko-KR" sz="1600" dirty="0">
                <a:solidFill>
                  <a:schemeClr val="tx1"/>
                </a:solidFill>
              </a:rPr>
              <a:t>", 80L), ("Math", 50L), ("</a:t>
            </a:r>
            <a:r>
              <a:rPr lang="en-US" altLang="ko-KR" sz="1600" dirty="0" err="1">
                <a:solidFill>
                  <a:schemeClr val="tx1"/>
                </a:solidFill>
              </a:rPr>
              <a:t>Eng</a:t>
            </a:r>
            <a:r>
              <a:rPr lang="en-US" altLang="ko-KR" sz="1600" dirty="0">
                <a:solidFill>
                  <a:schemeClr val="tx1"/>
                </a:solidFill>
              </a:rPr>
              <a:t>", 70L), ("</a:t>
            </a:r>
            <a:r>
              <a:rPr lang="en-US" altLang="ko-KR" sz="1600" dirty="0" err="1">
                <a:solidFill>
                  <a:schemeClr val="tx1"/>
                </a:solidFill>
              </a:rPr>
              <a:t>Eng</a:t>
            </a:r>
            <a:r>
              <a:rPr lang="en-US" altLang="ko-KR" sz="1600" dirty="0">
                <a:solidFill>
                  <a:schemeClr val="tx1"/>
                </a:solidFill>
              </a:rPr>
              <a:t>", 90L))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(data)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>
                <a:solidFill>
                  <a:schemeClr val="tx1"/>
                </a:solidFill>
              </a:rPr>
              <a:t>초기값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zero = Record(0, 0)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mergeValue</a:t>
            </a:r>
            <a:r>
              <a:rPr lang="en-US" altLang="ko-KR" sz="1600" dirty="0">
                <a:solidFill>
                  <a:schemeClr val="tx1"/>
                </a:solidFill>
              </a:rPr>
              <a:t> = (</a:t>
            </a:r>
            <a:r>
              <a:rPr lang="en-US" altLang="ko-KR" sz="1600" dirty="0" err="1">
                <a:solidFill>
                  <a:schemeClr val="tx1"/>
                </a:solidFill>
              </a:rPr>
              <a:t>c:Record</a:t>
            </a:r>
            <a:r>
              <a:rPr lang="en-US" altLang="ko-KR" sz="1600" dirty="0">
                <a:solidFill>
                  <a:schemeClr val="tx1"/>
                </a:solidFill>
              </a:rPr>
              <a:t>, v: Long) =&gt; </a:t>
            </a:r>
            <a:r>
              <a:rPr lang="en-US" altLang="ko-KR" sz="1600" dirty="0" err="1">
                <a:solidFill>
                  <a:schemeClr val="tx1"/>
                </a:solidFill>
              </a:rPr>
              <a:t>c.add</a:t>
            </a:r>
            <a:r>
              <a:rPr lang="en-US" altLang="ko-KR" sz="1600" dirty="0">
                <a:solidFill>
                  <a:schemeClr val="tx1"/>
                </a:solidFill>
              </a:rPr>
              <a:t>(v)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mergeCombiners</a:t>
            </a:r>
            <a:r>
              <a:rPr lang="en-US" altLang="ko-KR" sz="1600" dirty="0">
                <a:solidFill>
                  <a:schemeClr val="tx1"/>
                </a:solidFill>
              </a:rPr>
              <a:t> = (c1:Record, c2:Record) =&gt; c1.add(c2)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>
                <a:solidFill>
                  <a:schemeClr val="tx1"/>
                </a:solidFill>
              </a:rPr>
              <a:t>병합을 위한 초기값을 전달함</a:t>
            </a:r>
            <a:r>
              <a:rPr lang="en-US" altLang="ko-KR" sz="1600" dirty="0">
                <a:solidFill>
                  <a:schemeClr val="tx1"/>
                </a:solidFill>
              </a:rPr>
              <a:t>!!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rdd.aggregateByKey</a:t>
            </a:r>
            <a:r>
              <a:rPr lang="en-US" altLang="ko-KR" sz="1600" dirty="0">
                <a:solidFill>
                  <a:schemeClr val="tx1"/>
                </a:solidFill>
              </a:rPr>
              <a:t>(zero)(</a:t>
            </a:r>
            <a:r>
              <a:rPr lang="en-US" altLang="ko-KR" sz="1600" dirty="0" err="1">
                <a:solidFill>
                  <a:schemeClr val="tx1"/>
                </a:solidFill>
              </a:rPr>
              <a:t>mergeValue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mergeCombiners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\t"))</a:t>
            </a:r>
          </a:p>
        </p:txBody>
      </p:sp>
    </p:spTree>
    <p:extLst>
      <p:ext uri="{BB962C8B-B14F-4D97-AF65-F5344CB8AC3E}">
        <p14:creationId xmlns:p14="http://schemas.microsoft.com/office/powerpoint/2010/main" val="24526029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pipe </a:t>
            </a:r>
            <a:r>
              <a:rPr lang="ko-KR" altLang="en-US" b="1" dirty="0" smtClean="0"/>
              <a:t>및 파티션과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pipe()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Pipe</a:t>
            </a:r>
            <a:r>
              <a:rPr lang="ko-KR" altLang="en-US" dirty="0" smtClean="0"/>
              <a:t>를 이용하면 데이터를 처리하는 과정에서 외부 프로세스를 활용할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098839" y="1699848"/>
            <a:ext cx="10084978" cy="1318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>
                <a:solidFill>
                  <a:schemeClr val="tx1"/>
                </a:solidFill>
              </a:rPr>
              <a:t>세 개의 숫자로 구성된 문자열을 </a:t>
            </a:r>
            <a:r>
              <a:rPr lang="ko-KR" altLang="en-US" sz="1600" dirty="0" err="1">
                <a:solidFill>
                  <a:schemeClr val="tx1"/>
                </a:solidFill>
              </a:rPr>
              <a:t>리눅스의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cut </a:t>
            </a:r>
            <a:r>
              <a:rPr lang="ko-KR" altLang="en-US" sz="1600" dirty="0">
                <a:solidFill>
                  <a:schemeClr val="tx1"/>
                </a:solidFill>
              </a:rPr>
              <a:t>유틸리티를 이용해 분리한 뒤 첫 번째와 세 번째 숫자를 뽑아내는 </a:t>
            </a:r>
            <a:r>
              <a:rPr lang="ko-KR" altLang="en-US" sz="1600" dirty="0" smtClean="0">
                <a:solidFill>
                  <a:schemeClr val="tx1"/>
                </a:solidFill>
              </a:rPr>
              <a:t>예제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(List("1, 2, 3", "4, 5, 6", "7, 8, 9"))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rdd.pipe</a:t>
            </a:r>
            <a:r>
              <a:rPr lang="en-US" altLang="ko-KR" sz="1600" dirty="0">
                <a:solidFill>
                  <a:schemeClr val="tx1"/>
                </a:solidFill>
              </a:rPr>
              <a:t>("cut -f 1, 3 -d,")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9518491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pipe </a:t>
            </a:r>
            <a:r>
              <a:rPr lang="ko-KR" altLang="en-US" b="1" dirty="0" smtClean="0"/>
              <a:t>및 파티션과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coalesce(), repartition()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현재의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파티션 개수를 조정할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파티션의 크기를 나타내는 정수를 인자로 받아서 파티션의 수를 조정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repartition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파티션 수를 늘리거나 줄이는 것을 모두 가능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coalesce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줄이는 것만 가능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repartition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셔플을</a:t>
            </a:r>
            <a:r>
              <a:rPr lang="ko-KR" altLang="en-US" dirty="0" smtClean="0"/>
              <a:t> 기반으로 동작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coalesce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강제로 </a:t>
            </a:r>
            <a:r>
              <a:rPr lang="ko-KR" altLang="en-US" dirty="0" err="1" smtClean="0"/>
              <a:t>셔플을</a:t>
            </a:r>
            <a:r>
              <a:rPr lang="ko-KR" altLang="en-US" dirty="0" smtClean="0"/>
              <a:t> 수행하라는 옵션을 지정하지 </a:t>
            </a:r>
            <a:r>
              <a:rPr lang="ko-KR" altLang="en-US" dirty="0" err="1" smtClean="0"/>
              <a:t>않는한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셔플을</a:t>
            </a:r>
            <a:r>
              <a:rPr lang="ko-KR" altLang="en-US" dirty="0" smtClean="0"/>
              <a:t> 사용하지 않음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등의 작업으로 데이터 수가 줄어들어 파티션의 수를 줄이고자 할 때는 상대적으로 성능이 좋은 </a:t>
            </a:r>
            <a:r>
              <a:rPr lang="en-US" altLang="ko-KR" dirty="0" smtClean="0"/>
              <a:t>coalesce()</a:t>
            </a:r>
            <a:r>
              <a:rPr lang="ko-KR" altLang="en-US" dirty="0" smtClean="0"/>
              <a:t>를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파티션 수를 늘여야 하는 경우에만 </a:t>
            </a:r>
            <a:r>
              <a:rPr lang="en-US" altLang="ko-KR" dirty="0" smtClean="0"/>
              <a:t>repartition()</a:t>
            </a:r>
            <a:r>
              <a:rPr lang="ko-KR" altLang="en-US" dirty="0" smtClean="0"/>
              <a:t>를 사용하는 것이 좋습니다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098839" y="4064981"/>
            <a:ext cx="10084978" cy="1890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( 1 to 1000000, 10)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rdd1.coalesce(5)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rdd3 = rdd2.repartition(10) 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s"partition</a:t>
            </a:r>
            <a:r>
              <a:rPr lang="en-US" altLang="ko-KR" sz="1600" dirty="0">
                <a:solidFill>
                  <a:schemeClr val="tx1"/>
                </a:solidFill>
              </a:rPr>
              <a:t> size: ${rdd1.getNumPartitions}")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s"partition</a:t>
            </a:r>
            <a:r>
              <a:rPr lang="en-US" altLang="ko-KR" sz="1600" dirty="0">
                <a:solidFill>
                  <a:schemeClr val="tx1"/>
                </a:solidFill>
              </a:rPr>
              <a:t> size: ${rdd2.getNumPartitions}")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s"partition</a:t>
            </a:r>
            <a:r>
              <a:rPr lang="en-US" altLang="ko-KR" sz="1600" dirty="0">
                <a:solidFill>
                  <a:schemeClr val="tx1"/>
                </a:solidFill>
              </a:rPr>
              <a:t> size: ${rdd3.getNumPartitions}")</a:t>
            </a:r>
          </a:p>
        </p:txBody>
      </p:sp>
    </p:spTree>
    <p:extLst>
      <p:ext uri="{BB962C8B-B14F-4D97-AF65-F5344CB8AC3E}">
        <p14:creationId xmlns:p14="http://schemas.microsoft.com/office/powerpoint/2010/main" val="16951393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pipe </a:t>
            </a:r>
            <a:r>
              <a:rPr lang="ko-KR" altLang="en-US" b="1" dirty="0" smtClean="0"/>
              <a:t>및 파티션과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repartitionAndSortWithinPartitions</a:t>
            </a:r>
            <a:r>
              <a:rPr lang="en-US" altLang="ko-KR" dirty="0" smtClean="0"/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를 구성하는 모든 데이터를 특정 기준에 따라 여러 개의 파티션으로 분리하고 각 파티션 단위로 정렬을 수행한 뒤 이 결과로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생성해 주는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데이터가 키와 값 쌍으로 구성돼 있어야 하고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실행할 때 각 데이터가 어떤 파티션에 속할지 결정하기 위한  </a:t>
            </a:r>
            <a:r>
              <a:rPr lang="ko-KR" altLang="en-US" dirty="0" err="1" smtClean="0"/>
              <a:t>파티셔너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Partitioner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설정해야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파티셔너는</a:t>
            </a:r>
            <a:r>
              <a:rPr lang="ko-KR" altLang="en-US" dirty="0" smtClean="0"/>
              <a:t> 각 데이터의 키 값을 이용해 데이터가 속할 파티션을 결정하게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키 값을 이용한 정렬도 함께 수행됩니다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파티션 재할당을 위해 </a:t>
            </a:r>
            <a:r>
              <a:rPr lang="ko-KR" altLang="en-US" dirty="0" err="1" smtClean="0"/>
              <a:t>셔플을</a:t>
            </a:r>
            <a:r>
              <a:rPr lang="ko-KR" altLang="en-US" dirty="0" smtClean="0"/>
              <a:t> 수행하는 단계에서 정렬도 함께 다루게 되어 파티션과 정렬을 각각 따로 따로 하는 것에 비해 더 높은 성능을 발휘할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foreachPartition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RDD</a:t>
            </a:r>
            <a:r>
              <a:rPr lang="ko-KR" altLang="en-US" dirty="0" smtClean="0"/>
              <a:t>의 파티션 단위로 특정 함수를 실행해 주는 </a:t>
            </a:r>
            <a:r>
              <a:rPr lang="ko-KR" altLang="en-US" dirty="0" err="1" smtClean="0"/>
              <a:t>메서드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098839" y="4064981"/>
            <a:ext cx="10084978" cy="1796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 = </a:t>
            </a:r>
            <a:r>
              <a:rPr lang="en-US" altLang="ko-KR" sz="1600" dirty="0" err="1">
                <a:solidFill>
                  <a:schemeClr val="tx1"/>
                </a:solidFill>
              </a:rPr>
              <a:t>scala.util.Random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data = for (i &lt;- 1 to 10) yield (</a:t>
            </a:r>
            <a:r>
              <a:rPr lang="en-US" altLang="ko-KR" sz="1600" dirty="0" err="1">
                <a:solidFill>
                  <a:schemeClr val="tx1"/>
                </a:solidFill>
              </a:rPr>
              <a:t>r.nextInt</a:t>
            </a:r>
            <a:r>
              <a:rPr lang="en-US" altLang="ko-KR" sz="1600" dirty="0">
                <a:solidFill>
                  <a:schemeClr val="tx1"/>
                </a:solidFill>
              </a:rPr>
              <a:t>(100), "-")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(data)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rdd1.repartitionAndSortWithinPartitions(new </a:t>
            </a:r>
            <a:r>
              <a:rPr lang="en-US" altLang="ko-KR" sz="1600" dirty="0" err="1">
                <a:solidFill>
                  <a:schemeClr val="tx1"/>
                </a:solidFill>
              </a:rPr>
              <a:t>HashPartitioner</a:t>
            </a:r>
            <a:r>
              <a:rPr lang="en-US" altLang="ko-KR" sz="1600" dirty="0">
                <a:solidFill>
                  <a:schemeClr val="tx1"/>
                </a:solidFill>
              </a:rPr>
              <a:t>(3))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>
                <a:solidFill>
                  <a:schemeClr val="tx1"/>
                </a:solidFill>
              </a:rPr>
              <a:t>결과 검증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rdd2.foreachPartition(it =&gt; {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("========"); </a:t>
            </a:r>
            <a:r>
              <a:rPr lang="en-US" altLang="ko-KR" sz="1600" dirty="0" err="1">
                <a:solidFill>
                  <a:schemeClr val="tx1"/>
                </a:solidFill>
              </a:rPr>
              <a:t>it.foreach</a:t>
            </a:r>
            <a:r>
              <a:rPr lang="en-US" altLang="ko-KR" sz="1600" dirty="0">
                <a:solidFill>
                  <a:schemeClr val="tx1"/>
                </a:solidFill>
              </a:rPr>
              <a:t>(v=&gt;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(v)) })</a:t>
            </a:r>
          </a:p>
        </p:txBody>
      </p:sp>
    </p:spTree>
    <p:extLst>
      <p:ext uri="{BB962C8B-B14F-4D97-AF65-F5344CB8AC3E}">
        <p14:creationId xmlns:p14="http://schemas.microsoft.com/office/powerpoint/2010/main" val="4353083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– pipe </a:t>
            </a:r>
            <a:r>
              <a:rPr lang="ko-KR" altLang="en-US" b="1" dirty="0" smtClean="0"/>
              <a:t>및 파티션과 관련된 연산들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partitionBy</a:t>
            </a:r>
            <a:r>
              <a:rPr lang="en-US" altLang="ko-KR" dirty="0" smtClean="0"/>
              <a:t>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구성요소가 키와 값의 쌍으로 구성된 경우에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/>
              <a:t>o</a:t>
            </a:r>
            <a:r>
              <a:rPr lang="en-US" altLang="ko-KR" dirty="0" err="1" smtClean="0"/>
              <a:t>rg.apache.spark.Partitioner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인자로 전달해야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Partitioner</a:t>
            </a:r>
            <a:r>
              <a:rPr lang="ko-KR" altLang="en-US" dirty="0" smtClean="0"/>
              <a:t>는 각 요소의 키를 특정 파티션에 할당하는 역할을 수행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스파크에서</a:t>
            </a:r>
            <a:r>
              <a:rPr lang="ko-KR" altLang="en-US" dirty="0" smtClean="0"/>
              <a:t> 기본적으로 제공하는 것은 </a:t>
            </a:r>
            <a:r>
              <a:rPr lang="en-US" altLang="ko-KR" dirty="0" err="1" smtClean="0"/>
              <a:t>HashPartitioner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RangePartitioner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RangePartitioner</a:t>
            </a:r>
            <a:r>
              <a:rPr lang="ko-KR" altLang="en-US" dirty="0" smtClean="0"/>
              <a:t>는 순서가 있는 요소들</a:t>
            </a:r>
            <a:r>
              <a:rPr lang="en-US" altLang="ko-KR" dirty="0" smtClean="0"/>
              <a:t>(Sortable)</a:t>
            </a:r>
            <a:r>
              <a:rPr lang="ko-KR" altLang="en-US" dirty="0" smtClean="0"/>
              <a:t>로 구성된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에 사용할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요소를 목표 파티션에 크기에 맞게 일정 크기의 구간으로 나누는 방식을 사용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HashPartitioner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요소의 키 값으로부터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취해 이 값을 기준으로 파티션을 결정하는 방법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92624" y="3409962"/>
            <a:ext cx="10084978" cy="1079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(List("apple", "mouse", "monitor"), 5).map { a=&gt; (a, </a:t>
            </a:r>
            <a:r>
              <a:rPr lang="en-US" altLang="ko-KR" sz="1600" dirty="0" err="1">
                <a:solidFill>
                  <a:schemeClr val="tx1"/>
                </a:solidFill>
              </a:rPr>
              <a:t>a.length</a:t>
            </a:r>
            <a:r>
              <a:rPr lang="en-US" altLang="ko-KR" sz="1600" dirty="0">
                <a:solidFill>
                  <a:schemeClr val="tx1"/>
                </a:solidFill>
              </a:rPr>
              <a:t>) }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 = rdd1.partitionBy(new </a:t>
            </a:r>
            <a:r>
              <a:rPr lang="en-US" altLang="ko-KR" sz="1600" dirty="0" err="1">
                <a:solidFill>
                  <a:schemeClr val="tx1"/>
                </a:solidFill>
              </a:rPr>
              <a:t>HashPartitioner</a:t>
            </a:r>
            <a:r>
              <a:rPr lang="en-US" altLang="ko-KR" sz="1600" dirty="0">
                <a:solidFill>
                  <a:schemeClr val="tx1"/>
                </a:solidFill>
              </a:rPr>
              <a:t>(3))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(s"rdd1:${rdd1.getNumPartitions}, rdd2:${rdd2.getNumPartitions}")</a:t>
            </a:r>
          </a:p>
        </p:txBody>
      </p:sp>
    </p:spTree>
    <p:extLst>
      <p:ext uri="{BB962C8B-B14F-4D97-AF65-F5344CB8AC3E}">
        <p14:creationId xmlns:p14="http://schemas.microsoft.com/office/powerpoint/2010/main" val="123004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841" y="239197"/>
            <a:ext cx="10972800" cy="4320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Spark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523" y="914400"/>
            <a:ext cx="11230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RDD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2014</a:t>
            </a:r>
            <a:r>
              <a:rPr lang="ko-KR" altLang="en-US" dirty="0"/>
              <a:t>년 정식 출시된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v1</a:t>
            </a:r>
            <a:r>
              <a:rPr lang="ko-KR" altLang="en-US" dirty="0"/>
              <a:t>은 </a:t>
            </a:r>
            <a:r>
              <a:rPr lang="en-US" altLang="ko-KR" dirty="0"/>
              <a:t>RDD API </a:t>
            </a:r>
            <a:r>
              <a:rPr lang="ko-KR" altLang="en-US" dirty="0"/>
              <a:t>를 이용하여 데이터를 처리하였습니다</a:t>
            </a:r>
            <a:r>
              <a:rPr lang="en-US" altLang="ko-KR" dirty="0"/>
              <a:t>. RDD</a:t>
            </a:r>
            <a:r>
              <a:rPr lang="ko-KR" altLang="en-US" dirty="0"/>
              <a:t>는 </a:t>
            </a:r>
            <a:r>
              <a:rPr lang="ko-KR" altLang="en-US" dirty="0" err="1"/>
              <a:t>인메모리</a:t>
            </a:r>
            <a:r>
              <a:rPr lang="ko-KR" altLang="en-US" dirty="0"/>
              <a:t> 데이터 처리를 </a:t>
            </a:r>
            <a:r>
              <a:rPr lang="ko-KR" altLang="en-US" dirty="0" err="1"/>
              <a:t>통하여처리</a:t>
            </a:r>
            <a:r>
              <a:rPr lang="ko-KR" altLang="en-US" dirty="0"/>
              <a:t> 속도를 높일 수 있었지만</a:t>
            </a:r>
            <a:r>
              <a:rPr lang="en-US" altLang="ko-KR" dirty="0"/>
              <a:t>, </a:t>
            </a:r>
            <a:r>
              <a:rPr lang="ko-KR" altLang="en-US" dirty="0"/>
              <a:t>테이블 조인 효율화 같은 처리를 사용자가 직접 제어해야 했기 때문에 최적화에 어려움을 겪었습니다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3900" y="2337468"/>
            <a:ext cx="10070592" cy="783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data = Array(1, 2, 3, 4, 5)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distData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(data)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distData.map</a:t>
            </a:r>
            <a:r>
              <a:rPr lang="en-US" altLang="ko-KR" sz="1600" dirty="0">
                <a:solidFill>
                  <a:schemeClr val="tx1"/>
                </a:solidFill>
              </a:rPr>
              <a:t>(x =&gt; if(x &gt;= 3) x else 0).reduce((x, y) =&gt; x + y)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523" y="3352800"/>
            <a:ext cx="11230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err="1"/>
              <a:t>DataFrame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데이타프레임은</a:t>
            </a:r>
            <a:r>
              <a:rPr lang="ko-KR" altLang="en-US" dirty="0"/>
              <a:t>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1.3</a:t>
            </a:r>
            <a:r>
              <a:rPr lang="ko-KR" altLang="en-US" dirty="0"/>
              <a:t>에서 처리 속도 증가를 위한 프로젝트 텅스텐의 일부로 소개 되었습니다</a:t>
            </a:r>
            <a:r>
              <a:rPr lang="en-US" altLang="ko-KR" dirty="0"/>
              <a:t>. </a:t>
            </a:r>
            <a:r>
              <a:rPr lang="ko-KR" altLang="en-US" dirty="0"/>
              <a:t>데이터를 스키마 형태로 추상화 하고</a:t>
            </a:r>
            <a:r>
              <a:rPr lang="en-US" altLang="ko-KR" dirty="0"/>
              <a:t>, </a:t>
            </a:r>
            <a:r>
              <a:rPr lang="ko-KR" altLang="en-US" dirty="0" err="1"/>
              <a:t>카탈리스트</a:t>
            </a:r>
            <a:r>
              <a:rPr lang="ko-KR" altLang="en-US" dirty="0"/>
              <a:t> </a:t>
            </a:r>
            <a:r>
              <a:rPr lang="ko-KR" altLang="en-US" dirty="0" err="1"/>
              <a:t>옵티마이저가</a:t>
            </a:r>
            <a:r>
              <a:rPr lang="ko-KR" altLang="en-US" dirty="0"/>
              <a:t> 쿼리를 효율화 하여 처리하였습니다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3900" y="4440473"/>
            <a:ext cx="10070592" cy="980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spark.read.json</a:t>
            </a:r>
            <a:r>
              <a:rPr lang="en-US" altLang="ko-KR" sz="1600" dirty="0">
                <a:solidFill>
                  <a:schemeClr val="tx1"/>
                </a:solidFill>
              </a:rPr>
              <a:t>("examples/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/main/resources/</a:t>
            </a:r>
            <a:r>
              <a:rPr lang="en-US" altLang="ko-KR" sz="1600" dirty="0" err="1">
                <a:solidFill>
                  <a:schemeClr val="tx1"/>
                </a:solidFill>
              </a:rPr>
              <a:t>people.json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df.select</a:t>
            </a:r>
            <a:r>
              <a:rPr lang="en-US" altLang="ko-KR" sz="1600" dirty="0">
                <a:solidFill>
                  <a:schemeClr val="tx1"/>
                </a:solidFill>
              </a:rPr>
              <a:t>($"name", $"age").filter($"age" &gt; 20).show()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df.groupBy</a:t>
            </a:r>
            <a:r>
              <a:rPr lang="en-US" altLang="ko-KR" sz="1600" dirty="0">
                <a:solidFill>
                  <a:schemeClr val="tx1"/>
                </a:solidFill>
              </a:rPr>
              <a:t>("age").count().show()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683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- </a:t>
            </a:r>
            <a:r>
              <a:rPr lang="ko-KR" altLang="en-US" b="1" dirty="0" smtClean="0"/>
              <a:t>필터와 정렬연산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filter 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구성요소 중에서 원하는 요소만 남기고 원하지 않는 요소는 걸러내는 동작을 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조건에 부합하는지 여부를 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과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으로 가려내는 함수를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각 요소에 적용해 그 결과가 참인 것을 남기고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거짓인 것은 버리게 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처음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생성한 후에 다른 처리를 수행하기 전에 불필요한 요소를 사전에 제거하려는 목적으로 많이 사용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92624" y="2963032"/>
            <a:ext cx="10084978" cy="1079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(1 to 5)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rdd.filter</a:t>
            </a:r>
            <a:r>
              <a:rPr lang="en-US" altLang="ko-KR" sz="1600" dirty="0">
                <a:solidFill>
                  <a:schemeClr val="tx1"/>
                </a:solidFill>
              </a:rPr>
              <a:t>(_ &gt; 2 )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40422573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- </a:t>
            </a:r>
            <a:r>
              <a:rPr lang="ko-KR" altLang="en-US" b="1" dirty="0" smtClean="0"/>
              <a:t>필터와 정렬연산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sortByKey</a:t>
            </a:r>
            <a:r>
              <a:rPr lang="en-US" altLang="ko-KR" dirty="0" smtClean="0"/>
              <a:t> 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키 값을 기준으로 요소를 정렬하는 연산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모든 요소가 키와 값 형태로 구성돼 있어야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92624" y="2099773"/>
            <a:ext cx="10084978" cy="854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(List("q", "z", "a"))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rdd.map</a:t>
            </a:r>
            <a:r>
              <a:rPr lang="en-US" altLang="ko-KR" sz="1600" dirty="0">
                <a:solidFill>
                  <a:schemeClr val="tx1"/>
                </a:solidFill>
              </a:rPr>
              <a:t>( (_ , 2) ).</a:t>
            </a:r>
            <a:r>
              <a:rPr lang="en-US" altLang="ko-KR" sz="1600" dirty="0" err="1">
                <a:solidFill>
                  <a:schemeClr val="tx1"/>
                </a:solidFill>
              </a:rPr>
              <a:t>sortByKey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897" y="3267505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keys, values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RDD</a:t>
            </a:r>
            <a:r>
              <a:rPr lang="ko-KR" altLang="en-US" dirty="0"/>
              <a:t>의 구성요소가 키와 값의 쌍으로 구성된 경우에 사용할 수 있는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keys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키에 해당하는 요소로 구성된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values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 값 에 </a:t>
            </a:r>
            <a:r>
              <a:rPr lang="ko-KR" altLang="en-US" dirty="0"/>
              <a:t>해당하는 요소로 구성된 </a:t>
            </a:r>
            <a:r>
              <a:rPr lang="en-US" altLang="ko-KR" dirty="0"/>
              <a:t>RDD</a:t>
            </a:r>
            <a:r>
              <a:rPr lang="ko-KR" altLang="en-US" dirty="0"/>
              <a:t>를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10562" y="4744833"/>
            <a:ext cx="10084978" cy="854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rdd1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(List("q", "z", "a"))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rdd.map</a:t>
            </a:r>
            <a:r>
              <a:rPr lang="en-US" altLang="ko-KR" sz="1600" dirty="0">
                <a:solidFill>
                  <a:schemeClr val="tx1"/>
                </a:solidFill>
              </a:rPr>
              <a:t>( (_ , 2) ).</a:t>
            </a:r>
            <a:r>
              <a:rPr lang="en-US" altLang="ko-KR" sz="1600" dirty="0" err="1">
                <a:solidFill>
                  <a:schemeClr val="tx1"/>
                </a:solidFill>
              </a:rPr>
              <a:t>sortByKey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result.collect.mkString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12835490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- </a:t>
            </a:r>
            <a:r>
              <a:rPr lang="ko-KR" altLang="en-US" b="1" dirty="0" smtClean="0"/>
              <a:t>필터와 정렬연산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sample()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샘플을 추출해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withReplacement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복원 추출을 수행할지 여부를 설정 </a:t>
            </a:r>
            <a:r>
              <a:rPr lang="en-US" altLang="ko-KR" dirty="0" smtClean="0"/>
              <a:t>(true </a:t>
            </a:r>
            <a:r>
              <a:rPr lang="ko-KR" altLang="en-US" dirty="0" smtClean="0"/>
              <a:t>복원 추출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복원 추출의 경우 </a:t>
            </a:r>
            <a:r>
              <a:rPr lang="en-US" altLang="ko-KR" dirty="0" smtClean="0"/>
              <a:t>fraction</a:t>
            </a:r>
            <a:r>
              <a:rPr lang="ko-KR" altLang="en-US" dirty="0" smtClean="0"/>
              <a:t>은 샘플 내에서 각 요소가 나타나는 횟수에 대한 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, (</a:t>
            </a:r>
            <a:r>
              <a:rPr lang="ko-KR" altLang="en-US" dirty="0" smtClean="0"/>
              <a:t>각 요소의 평균 발생 횟수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이상의 값을 지정해야 합니다</a:t>
            </a:r>
            <a:r>
              <a:rPr lang="en-US" altLang="ko-KR" dirty="0" smtClean="0"/>
              <a:t>.)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비복원</a:t>
            </a:r>
            <a:r>
              <a:rPr lang="ko-KR" altLang="en-US" dirty="0" smtClean="0"/>
              <a:t> 추출일 경우에는 각 요소가 샘플에 포함될 확률을 의미하며</a:t>
            </a:r>
            <a:r>
              <a:rPr lang="en-US" altLang="ko-KR" dirty="0" smtClean="0"/>
              <a:t>, 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사이의 값으로 지정할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Seed</a:t>
            </a:r>
            <a:r>
              <a:rPr lang="ko-KR" altLang="en-US" dirty="0" smtClean="0"/>
              <a:t>는 반복 시행 시 결과가 바뀌지 않고 일정한 값이 나오도록 제어하는 목적으로 사용할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92624" y="3536521"/>
            <a:ext cx="10084978" cy="427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00000"/>
                </a:solidFill>
              </a:rPr>
              <a:t>sample(</a:t>
            </a:r>
            <a:r>
              <a:rPr lang="en-US" altLang="ko-KR" sz="1600" dirty="0" err="1">
                <a:solidFill>
                  <a:srgbClr val="C00000"/>
                </a:solidFill>
              </a:rPr>
              <a:t>withReplacement</a:t>
            </a:r>
            <a:r>
              <a:rPr lang="en-US" altLang="ko-KR" sz="1600" dirty="0">
                <a:solidFill>
                  <a:srgbClr val="C00000"/>
                </a:solidFill>
              </a:rPr>
              <a:t>: Boolean, fraction: Double, seed: Long = </a:t>
            </a:r>
            <a:r>
              <a:rPr lang="en-US" altLang="ko-KR" sz="1600" dirty="0" err="1">
                <a:solidFill>
                  <a:srgbClr val="C00000"/>
                </a:solidFill>
              </a:rPr>
              <a:t>Utils.random.nextLong</a:t>
            </a:r>
            <a:r>
              <a:rPr lang="en-US" altLang="ko-KR" sz="1600" dirty="0">
                <a:solidFill>
                  <a:srgbClr val="C00000"/>
                </a:solidFill>
              </a:rPr>
              <a:t>): RDD[T]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2624" y="4317612"/>
            <a:ext cx="10084978" cy="1602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(1  to  100)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result1 = </a:t>
            </a:r>
            <a:r>
              <a:rPr lang="en-US" altLang="ko-KR" sz="1600" dirty="0" err="1">
                <a:solidFill>
                  <a:schemeClr val="tx1"/>
                </a:solidFill>
              </a:rPr>
              <a:t>rdd.sample</a:t>
            </a:r>
            <a:r>
              <a:rPr lang="en-US" altLang="ko-KR" sz="1600" dirty="0">
                <a:solidFill>
                  <a:schemeClr val="tx1"/>
                </a:solidFill>
              </a:rPr>
              <a:t>(false, 0.5)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result2 = </a:t>
            </a:r>
            <a:r>
              <a:rPr lang="en-US" altLang="ko-KR" sz="1600" dirty="0" err="1">
                <a:solidFill>
                  <a:schemeClr val="tx1"/>
                </a:solidFill>
              </a:rPr>
              <a:t>rdd.sample</a:t>
            </a:r>
            <a:r>
              <a:rPr lang="en-US" altLang="ko-KR" sz="1600" dirty="0">
                <a:solidFill>
                  <a:schemeClr val="tx1"/>
                </a:solidFill>
              </a:rPr>
              <a:t>(true, 1.5)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(result1.take(5).</a:t>
            </a:r>
            <a:r>
              <a:rPr lang="en-US" altLang="ko-KR" sz="1600" dirty="0" err="1">
                <a:solidFill>
                  <a:schemeClr val="tx1"/>
                </a:solidFill>
              </a:rPr>
              <a:t>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(result2.take(5).</a:t>
            </a:r>
            <a:r>
              <a:rPr lang="en-US" altLang="ko-KR" sz="1600" dirty="0" err="1">
                <a:solidFill>
                  <a:schemeClr val="tx1"/>
                </a:solidFill>
              </a:rPr>
              <a:t>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19605702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first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 </a:t>
            </a:r>
            <a:r>
              <a:rPr lang="ko-KR" altLang="en-US" dirty="0" smtClean="0"/>
              <a:t>요소 가운데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요소 하나를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92624" y="1656474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sc.parallelize</a:t>
            </a:r>
            <a:r>
              <a:rPr lang="en-US" altLang="ko-KR" sz="1600" dirty="0" smtClean="0">
                <a:solidFill>
                  <a:schemeClr val="tx1"/>
                </a:solidFill>
              </a:rPr>
              <a:t>(List(5, 4, 1))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result </a:t>
            </a:r>
            <a:r>
              <a:rPr lang="en-US" altLang="ko-KR" sz="1600" dirty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rdd.first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284" y="3044767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take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첫 번째 요소로부터 순서대로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추출해서 되돌려주는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최종 결과 데이터는 배열 혹은 리스트와 같은 컬렉션 타입으로 반환하기 때문에 지나치게 큰 </a:t>
            </a:r>
            <a:r>
              <a:rPr lang="en-US" altLang="ko-KR" dirty="0" smtClean="0"/>
              <a:t>n</a:t>
            </a:r>
            <a:r>
              <a:rPr lang="ko-KR" altLang="en-US" dirty="0"/>
              <a:t>값</a:t>
            </a:r>
            <a:r>
              <a:rPr lang="ko-KR" altLang="en-US" dirty="0" smtClean="0"/>
              <a:t>을 지정하면 메모리 부족 오류가 발생할 위험이 있습니다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92624" y="4516905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sc.parallelize</a:t>
            </a:r>
            <a:r>
              <a:rPr lang="en-US" altLang="ko-KR" sz="1600" dirty="0" smtClean="0">
                <a:solidFill>
                  <a:schemeClr val="tx1"/>
                </a:solidFill>
              </a:rPr>
              <a:t>( 1 to 20, 5 )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result </a:t>
            </a:r>
            <a:r>
              <a:rPr lang="en-US" altLang="ko-KR" sz="1600" dirty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rdd.take</a:t>
            </a:r>
            <a:r>
              <a:rPr lang="en-US" altLang="ko-KR" sz="1600" dirty="0" smtClean="0">
                <a:solidFill>
                  <a:schemeClr val="tx1"/>
                </a:solidFill>
              </a:rPr>
              <a:t>(5)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32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collect, count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collect()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RDD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요소를 배열 혹은 리스트 같은 하나의 컬렉션에 담아서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collect()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smtClean="0"/>
              <a:t>RDD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</a:t>
            </a:r>
            <a:r>
              <a:rPr lang="ko-KR" altLang="en-US" dirty="0"/>
              <a:t>요소를 </a:t>
            </a:r>
            <a:r>
              <a:rPr lang="ko-KR" altLang="en-US" dirty="0" smtClean="0"/>
              <a:t>드라이버의 메모리에 불러오게 되므로 적당한 크기의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대상으로만 사용해야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count()</a:t>
            </a:r>
            <a:r>
              <a:rPr lang="ko-KR" altLang="en-US" dirty="0" smtClean="0"/>
              <a:t>는 모든 요소의 개수를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10284" y="3044767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takeSample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 요소 가운데 지정된 크기의 샘플을 추출하는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샘플의 크기를 지정할 수 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최종 결과 데이터는 배열 혹은 리스트와 같은 컬렉션 타입으로 반환하기 때문에 지나치게 큰 </a:t>
            </a:r>
            <a:r>
              <a:rPr lang="en-US" altLang="ko-KR" dirty="0"/>
              <a:t>n</a:t>
            </a:r>
            <a:r>
              <a:rPr lang="ko-KR" altLang="en-US" dirty="0"/>
              <a:t>값을 지정하면 메모리 부족 오류가 발생할 위험이 </a:t>
            </a:r>
            <a:r>
              <a:rPr lang="ko-KR" altLang="en-US" dirty="0" smtClean="0"/>
              <a:t>있습니다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92624" y="4751366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sc.parallelize</a:t>
            </a:r>
            <a:r>
              <a:rPr lang="en-US" altLang="ko-KR" sz="1600" dirty="0" smtClean="0">
                <a:solidFill>
                  <a:schemeClr val="tx1"/>
                </a:solidFill>
              </a:rPr>
              <a:t>( 1 to 20, 5 )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result </a:t>
            </a:r>
            <a:r>
              <a:rPr lang="en-US" altLang="ko-KR" sz="1600" dirty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rdd.take</a:t>
            </a:r>
            <a:r>
              <a:rPr lang="en-US" altLang="ko-KR" sz="1600" dirty="0" smtClean="0">
                <a:solidFill>
                  <a:schemeClr val="tx1"/>
                </a:solidFill>
              </a:rPr>
              <a:t>(5)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11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countByValue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 </a:t>
            </a:r>
            <a:r>
              <a:rPr lang="ko-KR" altLang="en-US" dirty="0" smtClean="0"/>
              <a:t>에 속하는 각 값들이 나타나는 횟수를 구해서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형태로 반환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Map()</a:t>
            </a:r>
            <a:r>
              <a:rPr lang="ko-KR" altLang="en-US" dirty="0" smtClean="0"/>
              <a:t>은 부분적인 단어</a:t>
            </a:r>
            <a:r>
              <a:rPr lang="en-US" altLang="ko-KR" dirty="0" smtClean="0"/>
              <a:t>-</a:t>
            </a:r>
            <a:r>
              <a:rPr lang="ko-KR" altLang="en-US" dirty="0" smtClean="0"/>
              <a:t>노출 횟수 쌍을 만든 후 이 갓을 대상으로 </a:t>
            </a:r>
            <a:r>
              <a:rPr lang="en-US" altLang="ko-KR" dirty="0" err="1" smtClean="0"/>
              <a:t>reduceByKey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적용해 최종 </a:t>
            </a:r>
            <a:r>
              <a:rPr lang="ko-KR" altLang="en-US" dirty="0" err="1" smtClean="0"/>
              <a:t>단어별</a:t>
            </a:r>
            <a:r>
              <a:rPr lang="ko-KR" altLang="en-US" dirty="0" smtClean="0"/>
              <a:t> 노출 횟수를 계산하지만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countByValue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이요하면</a:t>
            </a:r>
            <a:r>
              <a:rPr lang="ko-KR" altLang="en-US" dirty="0" smtClean="0"/>
              <a:t> 한 번의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호출만으로도 동일한 결과를 얻을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92624" y="2528083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(List(1,1, 2, 3, 3))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 = </a:t>
            </a:r>
            <a:r>
              <a:rPr lang="en-US" altLang="ko-KR" sz="1600" dirty="0" err="1">
                <a:solidFill>
                  <a:schemeClr val="tx1"/>
                </a:solidFill>
              </a:rPr>
              <a:t>rdd.countByValue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>
                <a:solidFill>
                  <a:schemeClr val="tx1"/>
                </a:solidFill>
              </a:rPr>
              <a:t>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2624" y="4516905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sc.parallelize</a:t>
            </a:r>
            <a:r>
              <a:rPr lang="en-US" altLang="ko-KR" sz="1600" dirty="0" smtClean="0">
                <a:solidFill>
                  <a:schemeClr val="tx1"/>
                </a:solidFill>
              </a:rPr>
              <a:t>( 1 to 20, 5 )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result </a:t>
            </a:r>
            <a:r>
              <a:rPr lang="en-US" altLang="ko-KR" sz="1600" dirty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rdd.take</a:t>
            </a:r>
            <a:r>
              <a:rPr lang="en-US" altLang="ko-KR" sz="1600" dirty="0" smtClean="0">
                <a:solidFill>
                  <a:schemeClr val="tx1"/>
                </a:solidFill>
              </a:rPr>
              <a:t>(5)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13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reduce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 </a:t>
            </a:r>
            <a:r>
              <a:rPr lang="ko-KR" altLang="en-US" dirty="0" smtClean="0"/>
              <a:t>에 </a:t>
            </a:r>
            <a:r>
              <a:rPr lang="ko-KR" altLang="en-US" smtClean="0"/>
              <a:t>속하는 임의의 값 두개를 하나로 합치는 함수를 이용해  </a:t>
            </a:r>
            <a:r>
              <a:rPr lang="en-US" altLang="ko-KR" smtClean="0"/>
              <a:t>RDD</a:t>
            </a:r>
            <a:r>
              <a:rPr lang="ko-KR" altLang="en-US" smtClean="0"/>
              <a:t>에 포함된 모든 요소를 하나의 값으로 병합하고 그 결과값을 반환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클러스터의 각 서버에 흩어져 있는 파티션 단위로 나눠져서 처리되어야 하므로  </a:t>
            </a:r>
            <a:r>
              <a:rPr lang="en-US" altLang="ko-KR" smtClean="0"/>
              <a:t>reduce </a:t>
            </a:r>
            <a:r>
              <a:rPr lang="ko-KR" altLang="en-US" smtClean="0"/>
              <a:t>메서드에 적용하는 병합 연산은 </a:t>
            </a:r>
            <a:r>
              <a:rPr lang="en-US" altLang="ko-KR" smtClean="0"/>
              <a:t>RDD</a:t>
            </a:r>
            <a:r>
              <a:rPr lang="ko-KR" altLang="en-US" smtClean="0"/>
              <a:t>에 포함된 모든 요소에 대해 교환법칙과 결합법칙이 성립되는 경우에만 사용 가능하다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/>
              <a:t>입력과 출력 타입이 모두 동일해야 한다</a:t>
            </a:r>
            <a:endParaRPr lang="en-US" altLang="ko-KR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92624" y="3013803"/>
            <a:ext cx="10084978" cy="485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def reduce(f: (T, T) =&gt; T): T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2624" y="3980878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sc.parallelize(1 to 10, 3)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result = rdd.reduce(_ + _)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234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fold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reduce() </a:t>
            </a:r>
            <a:r>
              <a:rPr lang="ko-KR" altLang="en-US" smtClean="0"/>
              <a:t>연산이 </a:t>
            </a:r>
            <a:r>
              <a:rPr lang="en-US" altLang="ko-KR" smtClean="0"/>
              <a:t>RDD </a:t>
            </a:r>
            <a:r>
              <a:rPr lang="ko-KR" altLang="en-US" smtClean="0"/>
              <a:t>에 포함된 요소만 이용해 병합을 수행하는데 반해  </a:t>
            </a:r>
            <a:r>
              <a:rPr lang="en-US" altLang="ko-KR" smtClean="0"/>
              <a:t>fold() </a:t>
            </a:r>
            <a:r>
              <a:rPr lang="ko-KR" altLang="en-US" smtClean="0"/>
              <a:t>연산은 병합 연산의 초기값을 지정해 줄 수 있다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RDD</a:t>
            </a:r>
            <a:r>
              <a:rPr lang="ko-KR" altLang="en-US" smtClean="0"/>
              <a:t>에 포함된 모든 요소에 대해 교환법칙과 결합법칙이 성립되는 경우에만 사용 가능하다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초기값은</a:t>
            </a:r>
            <a:r>
              <a:rPr lang="en-US" altLang="ko-KR" smtClean="0"/>
              <a:t> </a:t>
            </a:r>
            <a:r>
              <a:rPr lang="ko-KR" altLang="en-US" smtClean="0"/>
              <a:t>각 파티션 별 부분 병합을 수행할 때마다 사용되기 때문에 같은 방법으로 여러 번 반복 적용돼도 문제가 없는 값을 사용해야 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입력과 출력 타입이 모두 동일해야 한다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92624" y="3243171"/>
            <a:ext cx="10084978" cy="485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def fold(zeroValue: T)(op: (T, T) =&gt; T)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2624" y="3991388"/>
            <a:ext cx="10084978" cy="99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sc.parallelize(1 to 10, 3)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result = </a:t>
            </a:r>
            <a:r>
              <a:rPr lang="en-US" altLang="ko-KR" sz="1600" smtClean="0">
                <a:solidFill>
                  <a:schemeClr val="tx1"/>
                </a:solidFill>
              </a:rPr>
              <a:t>rdd.fold(0)(_ </a:t>
            </a:r>
            <a:r>
              <a:rPr lang="en-US" altLang="ko-KR" sz="1600">
                <a:solidFill>
                  <a:schemeClr val="tx1"/>
                </a:solidFill>
              </a:rPr>
              <a:t>+ _)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588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3</a:t>
            </a:r>
            <a:r>
              <a:rPr lang="ko-KR" altLang="en-US" smtClean="0"/>
              <a:t>개의 상품 정보를 담고 있는 </a:t>
            </a:r>
            <a:r>
              <a:rPr lang="en-US" altLang="ko-KR" smtClean="0"/>
              <a:t>RDD</a:t>
            </a:r>
            <a:r>
              <a:rPr lang="ko-KR" altLang="en-US" smtClean="0"/>
              <a:t>로부터 상품 한 개의 평균 가격을 구하기 위해  </a:t>
            </a:r>
            <a:r>
              <a:rPr lang="en-US" altLang="ko-KR" smtClean="0"/>
              <a:t>RDD</a:t>
            </a:r>
            <a:r>
              <a:rPr lang="ko-KR" altLang="en-US" smtClean="0"/>
              <a:t>에 있는 상품의 총 가격과 총 개수를 각각 </a:t>
            </a:r>
            <a:r>
              <a:rPr lang="en-US" altLang="ko-KR" smtClean="0"/>
              <a:t>reduce()</a:t>
            </a:r>
            <a:r>
              <a:rPr lang="ko-KR" altLang="en-US" smtClean="0"/>
              <a:t>와 </a:t>
            </a:r>
            <a:r>
              <a:rPr lang="en-US" altLang="ko-KR" smtClean="0"/>
              <a:t>fold() </a:t>
            </a:r>
            <a:r>
              <a:rPr lang="ko-KR" altLang="en-US" smtClean="0"/>
              <a:t>연산을 이용해 구하는 예제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930721" y="1618520"/>
            <a:ext cx="7226162" cy="5239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def reduceVsFold(sc: SparkContext)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Prod </a:t>
            </a:r>
            <a:r>
              <a:rPr lang="ko-KR" altLang="en-US" sz="1600">
                <a:solidFill>
                  <a:schemeClr val="tx1"/>
                </a:solidFill>
              </a:rPr>
              <a:t>클래스 선언   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</a:rPr>
              <a:t>case class Prod(var price: Int)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var cnt = 1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rdd = sc.parallelize(List(Prod(300), Prod(200), Prod(100)), 10)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reduce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r1 = rdd.reduce((p1, p2) =&gt;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p1.price += p2.price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p1.cnt += 1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p1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println(s"Reduce: (${r1.price}, ${r1.cnt})")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// fold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val r2 = rdd.fold(Prod(0))((p1, p2) =&gt;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p1.price += p2.price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p1.cnt += 1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p1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println(s"Fold: (${r2.price}, ${r2.cnt})")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})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063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aggregate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/>
              <a:t>입력과 출력 타입이 </a:t>
            </a:r>
            <a:r>
              <a:rPr lang="ko-KR" altLang="en-US" smtClean="0"/>
              <a:t>다른 경우에도 사용할 수 있다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메서드의 첫번째 인자는 초기값을 지정</a:t>
            </a:r>
            <a:r>
              <a:rPr lang="en-US" altLang="ko-KR" smtClean="0"/>
              <a:t>, </a:t>
            </a:r>
            <a:r>
              <a:rPr lang="ko-KR" altLang="en-US" smtClean="0"/>
              <a:t>두번째 인자는 각 파티션 단위 부분합을 구하기 위한 병합함수</a:t>
            </a:r>
            <a:r>
              <a:rPr lang="en-US" altLang="ko-KR" smtClean="0"/>
              <a:t>, </a:t>
            </a:r>
            <a:r>
              <a:rPr lang="ko-KR" altLang="en-US" smtClean="0"/>
              <a:t>세번째 인자는 파티션 단위로 생성된 부분합을 최종적으로 하나로 합치기 위한 병합 함수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두 단계에 걸쳐 병합을 처리</a:t>
            </a:r>
            <a:endParaRPr lang="en-US" altLang="ko-KR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92624" y="2613730"/>
            <a:ext cx="10084978" cy="901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def </a:t>
            </a:r>
            <a:r>
              <a:rPr lang="es-ES" altLang="ko-KR" sz="1600">
                <a:solidFill>
                  <a:srgbClr val="C00000"/>
                </a:solidFill>
              </a:rPr>
              <a:t>aggregate[U](zeroValue: U)(seqOp: (U, T) =&gt; U, comOp: (U, U) =&gt; U)(implicit arg0: ClassTag[U]): </a:t>
            </a:r>
            <a:r>
              <a:rPr lang="es-ES" altLang="ko-KR" sz="1600" smtClean="0">
                <a:solidFill>
                  <a:srgbClr val="C00000"/>
                </a:solidFill>
              </a:rPr>
              <a:t>U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T</a:t>
            </a:r>
            <a:r>
              <a:rPr lang="ko-KR" altLang="en-US" sz="1600" smtClean="0">
                <a:solidFill>
                  <a:schemeClr val="tx1"/>
                </a:solidFill>
              </a:rPr>
              <a:t>는 </a:t>
            </a:r>
            <a:r>
              <a:rPr lang="en-US" altLang="ko-KR" sz="1600" smtClean="0">
                <a:solidFill>
                  <a:schemeClr val="tx1"/>
                </a:solidFill>
              </a:rPr>
              <a:t>RDD</a:t>
            </a:r>
            <a:r>
              <a:rPr lang="ko-KR" altLang="en-US" sz="1600" smtClean="0">
                <a:solidFill>
                  <a:schemeClr val="tx1"/>
                </a:solidFill>
              </a:rPr>
              <a:t>의 요소들이 갖는 타입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U</a:t>
            </a:r>
            <a:r>
              <a:rPr lang="ko-KR" altLang="en-US" sz="1600" smtClean="0">
                <a:solidFill>
                  <a:schemeClr val="tx1"/>
                </a:solidFill>
              </a:rPr>
              <a:t>는 </a:t>
            </a:r>
            <a:r>
              <a:rPr lang="en-US" altLang="ko-KR" sz="1600" smtClean="0">
                <a:solidFill>
                  <a:schemeClr val="tx1"/>
                </a:solidFill>
              </a:rPr>
              <a:t>zeroValue</a:t>
            </a:r>
            <a:r>
              <a:rPr lang="ko-KR" altLang="en-US" sz="1600" smtClean="0">
                <a:solidFill>
                  <a:schemeClr val="tx1"/>
                </a:solidFill>
              </a:rPr>
              <a:t>로 전달했던 초기값과 같은 타입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2624" y="3896177"/>
            <a:ext cx="10084978" cy="2469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List(100, 80, 75, 90, 95), 3)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zeroValue = Record(0, 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seqOp = (r: Record, v: Int) =&gt; r.add(v)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combOp = (r1: Record, r2: Record) =&gt; r1 add r2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result1 = rdd.aggregate(zeroValue)(seqOp, combOp)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println(result1.amount/result1.number)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좀 더 간결한 코드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val result2 = rdd.aggregate(Record(0, 0)(_ add _, _ add _)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841" y="239197"/>
            <a:ext cx="10972800" cy="4320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Spark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523" y="914400"/>
            <a:ext cx="11230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Dataset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데이타셋은</a:t>
            </a:r>
            <a:r>
              <a:rPr lang="ko-KR" altLang="en-US" dirty="0"/>
              <a:t>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1.6</a:t>
            </a:r>
            <a:r>
              <a:rPr lang="ko-KR" altLang="en-US" dirty="0"/>
              <a:t>에서 추가 되었습니다</a:t>
            </a:r>
            <a:r>
              <a:rPr lang="en-US" altLang="ko-KR" dirty="0"/>
              <a:t>. </a:t>
            </a:r>
            <a:r>
              <a:rPr lang="ko-KR" altLang="en-US" dirty="0"/>
              <a:t>데이터의 타입체크</a:t>
            </a:r>
            <a:r>
              <a:rPr lang="en-US" altLang="ko-KR" dirty="0"/>
              <a:t>, </a:t>
            </a:r>
            <a:r>
              <a:rPr lang="ko-KR" altLang="en-US" dirty="0"/>
              <a:t>데이터 직렬화를 위한 인코더</a:t>
            </a:r>
            <a:r>
              <a:rPr lang="en-US" altLang="ko-KR" dirty="0"/>
              <a:t>, </a:t>
            </a:r>
            <a:r>
              <a:rPr lang="ko-KR" altLang="en-US" dirty="0" err="1"/>
              <a:t>카탈리스트</a:t>
            </a:r>
            <a:r>
              <a:rPr lang="ko-KR" altLang="en-US" dirty="0"/>
              <a:t> </a:t>
            </a:r>
            <a:r>
              <a:rPr lang="ko-KR" altLang="en-US" dirty="0" err="1"/>
              <a:t>옵티마이저를</a:t>
            </a:r>
            <a:r>
              <a:rPr lang="ko-KR" altLang="en-US" dirty="0"/>
              <a:t> 지원하여 데이터 처리 속도를 더욱 증가시켰습니다</a:t>
            </a:r>
            <a:r>
              <a:rPr lang="en-US" altLang="ko-KR" dirty="0"/>
              <a:t>. </a:t>
            </a:r>
            <a:r>
              <a:rPr lang="ko-KR" altLang="en-US" dirty="0" err="1"/>
              <a:t>스파크</a:t>
            </a:r>
            <a:r>
              <a:rPr lang="ko-KR" altLang="en-US" dirty="0"/>
              <a:t> </a:t>
            </a:r>
            <a:r>
              <a:rPr lang="en-US" altLang="ko-KR" dirty="0"/>
              <a:t>2.0</a:t>
            </a:r>
            <a:r>
              <a:rPr lang="ko-KR" altLang="en-US" dirty="0"/>
              <a:t>에서 데이터프레임과 </a:t>
            </a:r>
            <a:r>
              <a:rPr lang="ko-KR" altLang="en-US" dirty="0" err="1"/>
              <a:t>데이터셋이</a:t>
            </a:r>
            <a:r>
              <a:rPr lang="ko-KR" altLang="en-US" dirty="0"/>
              <a:t> 통합되었습니다</a:t>
            </a:r>
            <a:r>
              <a:rPr lang="en-US" altLang="ko-KR" dirty="0"/>
              <a:t>. </a:t>
            </a:r>
            <a:r>
              <a:rPr lang="ko-KR" altLang="en-US" dirty="0"/>
              <a:t>스칼라 </a:t>
            </a:r>
            <a:r>
              <a:rPr lang="en-US" altLang="ko-KR" dirty="0"/>
              <a:t>API</a:t>
            </a:r>
            <a:r>
              <a:rPr lang="ko-KR" altLang="en-US" dirty="0"/>
              <a:t>에서 </a:t>
            </a:r>
            <a:r>
              <a:rPr lang="en-US" altLang="ko-KR" dirty="0"/>
              <a:t>Dataset[Row]</a:t>
            </a:r>
            <a:r>
              <a:rPr lang="ko-KR" altLang="en-US" dirty="0"/>
              <a:t>는 </a:t>
            </a:r>
            <a:r>
              <a:rPr lang="en-US" altLang="ko-KR" dirty="0" err="1"/>
              <a:t>DataFrame</a:t>
            </a:r>
            <a:r>
              <a:rPr lang="ko-KR" altLang="en-US" dirty="0"/>
              <a:t>을 의미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3900" y="2231961"/>
            <a:ext cx="10070592" cy="933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path = "examples/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/main/resources/</a:t>
            </a:r>
            <a:r>
              <a:rPr lang="en-US" altLang="ko-KR" sz="1600" dirty="0" err="1">
                <a:solidFill>
                  <a:schemeClr val="tx1"/>
                </a:solidFill>
              </a:rPr>
              <a:t>people.json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peopleDS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spark.read.json</a:t>
            </a:r>
            <a:r>
              <a:rPr lang="en-US" altLang="ko-KR" sz="1600" dirty="0">
                <a:solidFill>
                  <a:schemeClr val="tx1"/>
                </a:solidFill>
              </a:rPr>
              <a:t>(path).as[Person]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peopleDS.show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0" y="3399692"/>
            <a:ext cx="6255728" cy="317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8306" y="3610708"/>
            <a:ext cx="4278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스파크</a:t>
            </a:r>
            <a:r>
              <a:rPr lang="ko-KR" altLang="en-US" sz="1600" dirty="0"/>
              <a:t> 애플리케이션을 개발 할 때 </a:t>
            </a:r>
            <a:r>
              <a:rPr lang="en-US" altLang="ko-KR" sz="1600" dirty="0"/>
              <a:t>RDD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스파크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컨텍스트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SparkContext</a:t>
            </a:r>
            <a:r>
              <a:rPr lang="en-US" altLang="ko-KR" sz="1600" dirty="0"/>
              <a:t>)</a:t>
            </a:r>
            <a:r>
              <a:rPr lang="ko-KR" altLang="en-US" sz="1600" dirty="0"/>
              <a:t>를 이용하고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데이터셋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데이터프레임은 </a:t>
            </a:r>
            <a:r>
              <a:rPr lang="ko-KR" altLang="en-US" sz="1600" dirty="0" err="1"/>
              <a:t>스파크</a:t>
            </a:r>
            <a:r>
              <a:rPr lang="ko-KR" altLang="en-US" sz="1600" dirty="0"/>
              <a:t> 세션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SparkSession</a:t>
            </a:r>
            <a:r>
              <a:rPr lang="en-US" altLang="ko-KR" sz="1600" dirty="0"/>
              <a:t>) </a:t>
            </a:r>
            <a:r>
              <a:rPr lang="ko-KR" altLang="en-US" sz="1600" dirty="0"/>
              <a:t>객체를 이용합니다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스파크</a:t>
            </a:r>
            <a:r>
              <a:rPr lang="ko-KR" altLang="en-US" sz="1600" dirty="0"/>
              <a:t> 세션에서는 </a:t>
            </a:r>
            <a:r>
              <a:rPr lang="en-US" altLang="ko-KR" sz="1600" dirty="0"/>
              <a:t>SQL</a:t>
            </a:r>
            <a:r>
              <a:rPr lang="ko-KR" altLang="en-US" sz="1600" dirty="0"/>
              <a:t>을 이용하여 데이터를 처리할 수도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22132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sum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RDD</a:t>
            </a:r>
            <a:r>
              <a:rPr lang="ko-KR" altLang="en-US" smtClean="0"/>
              <a:t>를 구성하는 모든 요소가 </a:t>
            </a:r>
            <a:r>
              <a:rPr lang="en-US" altLang="ko-KR" smtClean="0"/>
              <a:t>double, Long</a:t>
            </a:r>
            <a:r>
              <a:rPr lang="ko-KR" altLang="en-US" smtClean="0"/>
              <a:t>등 숫자타입일 경우에만 사용 가능하며 전체 요소의 합을 구해줍니다</a:t>
            </a:r>
            <a:r>
              <a:rPr lang="en-US" altLang="ko-KR" smtClean="0"/>
              <a:t>.</a:t>
            </a:r>
            <a:endParaRPr lang="en-US" altLang="ko-KR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224155" y="1993804"/>
            <a:ext cx="10084978" cy="991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 1 to 10 )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result = rdd.sum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println(result)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957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foreach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RDD </a:t>
            </a:r>
            <a:r>
              <a:rPr lang="ko-KR" altLang="en-US" smtClean="0"/>
              <a:t>의 모든 요소에 특정 함수를 작용하는 메서드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메서드의 인자로 한 개의 입력값을 가지는 함수를 전달받는다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foreachPartitions()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파티션 단위로 적용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인자로 받은 함수를 실행만 할 뿐 결과값을 반환하지 않는다</a:t>
            </a:r>
            <a:endParaRPr lang="en-US" altLang="ko-KR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61092" y="2837793"/>
            <a:ext cx="10084978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 1 to 10 )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rdd.foreach ( v =&gt;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println(s"Value side Effect: ${v}")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rdd.foreeachPartitions( values =&gt;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println("Partition Side Effect!")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for ( v &lt;- values ) println(s"Value Side Effect: ${v}")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66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77287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toDebugString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RDD </a:t>
            </a:r>
            <a:r>
              <a:rPr lang="ko-KR" altLang="en-US" smtClean="0"/>
              <a:t>의 파티션 개수나 의존성 정보 등 세부 정보를 알고 싶을 때 사용할 수 있습니다</a:t>
            </a:r>
            <a:r>
              <a:rPr lang="en-US" altLang="ko-KR" smtClean="0"/>
              <a:t>. 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244284" y="1623618"/>
            <a:ext cx="10084978" cy="679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 1 to 100 , 10 ).map(_ * 2).persist.map(_ + 1).coalesce(2)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println(rdd.toDebugString)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897" y="2465834"/>
            <a:ext cx="1136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cache()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첫</a:t>
            </a:r>
            <a:r>
              <a:rPr lang="ko-KR" altLang="en-US" smtClean="0"/>
              <a:t> 액션을 실행한 후 </a:t>
            </a:r>
            <a:r>
              <a:rPr lang="en-US" altLang="ko-KR" smtClean="0"/>
              <a:t>RDD </a:t>
            </a:r>
            <a:r>
              <a:rPr lang="ko-KR" altLang="en-US" smtClean="0"/>
              <a:t>정보를 메모리 또는 디스크 등에 저장해서 다음 액션을 수행할 때 불필요한 재생성 단계를 거치치 않고 원하는 작업을 즉시 수행할 수 있게 해주는 메서드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RDD</a:t>
            </a:r>
            <a:r>
              <a:rPr lang="ko-KR" altLang="en-US" smtClean="0"/>
              <a:t>의 데이터를 메모리에 저장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메모리 공간이 충분치 않다면 부족한 용량만큼 저장을 수행하지 않게 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Persist()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첫 액션을 실행한 후 </a:t>
            </a:r>
            <a:r>
              <a:rPr lang="en-US" altLang="ko-KR"/>
              <a:t>RDD </a:t>
            </a:r>
            <a:r>
              <a:rPr lang="ko-KR" altLang="en-US"/>
              <a:t>정보를 메모리 또는 디스크 등에 저장해서 다음 액션을 수행할 때 불필요한 재생성 단계를 거치치 않고 원하는 작업을 즉시 수행할 수 있게 해주는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storageLevel</a:t>
            </a:r>
            <a:r>
              <a:rPr lang="ko-KR" altLang="en-US" smtClean="0"/>
              <a:t>이라는 옵션을 이용해 저장 위치</a:t>
            </a:r>
            <a:r>
              <a:rPr lang="en-US" altLang="ko-KR" smtClean="0"/>
              <a:t>(</a:t>
            </a:r>
            <a:r>
              <a:rPr lang="ko-KR" altLang="en-US" smtClean="0"/>
              <a:t>메모리</a:t>
            </a:r>
            <a:r>
              <a:rPr lang="en-US" altLang="ko-KR" smtClean="0"/>
              <a:t>, </a:t>
            </a:r>
            <a:r>
              <a:rPr lang="ko-KR" altLang="en-US" smtClean="0"/>
              <a:t>디스크</a:t>
            </a:r>
            <a:r>
              <a:rPr lang="en-US" altLang="ko-KR" smtClean="0"/>
              <a:t>)</a:t>
            </a:r>
            <a:r>
              <a:rPr lang="ko-KR" altLang="en-US" smtClean="0"/>
              <a:t>와 저장 방식</a:t>
            </a:r>
            <a:r>
              <a:rPr lang="en-US" altLang="ko-KR" smtClean="0"/>
              <a:t>(</a:t>
            </a:r>
            <a:r>
              <a:rPr lang="ko-KR" altLang="en-US" smtClean="0"/>
              <a:t>직렬화 여부</a:t>
            </a:r>
            <a:r>
              <a:rPr lang="en-US" altLang="ko-KR" smtClean="0"/>
              <a:t>) </a:t>
            </a:r>
            <a:r>
              <a:rPr lang="ko-KR" altLang="en-US" smtClean="0"/>
              <a:t>등을 상세히 지정할 수 있는 기능을 제공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MEMORY_ONLY, MEMORY_ONLY_DISK_SER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unpersist()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이미 저장 중인 데이터가 더 이상 필요 없을 때 캐시 설정을 취소하는데 사용</a:t>
            </a:r>
            <a:endParaRPr lang="en-US" altLang="ko-KR" smtClean="0"/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081373" y="6096358"/>
            <a:ext cx="10084978" cy="679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 1 to 100 , 10 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rdd.cach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Rdd.persist(StorageLevel.MEMORY_ONLY)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287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partitions()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RDD </a:t>
            </a:r>
            <a:r>
              <a:rPr lang="ko-KR" altLang="en-US" smtClean="0"/>
              <a:t>의 파티션 정보가 담긴 배열을 반환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배열에 담긴 요소는 </a:t>
            </a:r>
            <a:r>
              <a:rPr lang="en-US" altLang="ko-KR" smtClean="0"/>
              <a:t>Partitions </a:t>
            </a:r>
            <a:r>
              <a:rPr lang="ko-KR" altLang="en-US" smtClean="0"/>
              <a:t>타입 객체이며</a:t>
            </a:r>
            <a:r>
              <a:rPr lang="en-US" altLang="ko-KR" smtClean="0"/>
              <a:t>, </a:t>
            </a:r>
            <a:r>
              <a:rPr lang="ko-KR" altLang="en-US" smtClean="0"/>
              <a:t>파티션의 인덱스 정보를 알려주는 </a:t>
            </a:r>
            <a:r>
              <a:rPr lang="en-US" altLang="ko-KR" smtClean="0"/>
              <a:t>index() </a:t>
            </a:r>
            <a:r>
              <a:rPr lang="ko-KR" altLang="en-US" smtClean="0"/>
              <a:t>를 포함하고 있습니다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getNumPartitions()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파티션의 크기 반환</a:t>
            </a:r>
            <a:endParaRPr lang="en-US" altLang="ko-KR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03741" y="2764221"/>
            <a:ext cx="10084978" cy="1019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 1 to 10 )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println(rdd.partitions.size)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println(rdd.getNumPartitions)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997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textFile()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입력 받은 텍스트 파일을 읽고 파일의 각 라인에 해당하는 문자열을 하나의 </a:t>
            </a:r>
            <a:r>
              <a:rPr lang="en-US" altLang="ko-KR" smtClean="0"/>
              <a:t>RDD </a:t>
            </a:r>
            <a:r>
              <a:rPr lang="ko-KR" altLang="en-US" smtClean="0"/>
              <a:t>요소로 하는 새로운 </a:t>
            </a:r>
            <a:r>
              <a:rPr lang="en-US" altLang="ko-KR" smtClean="0"/>
              <a:t>RDD</a:t>
            </a:r>
            <a:r>
              <a:rPr lang="ko-KR" altLang="en-US" smtClean="0"/>
              <a:t>를 생성하는 메서드</a:t>
            </a:r>
            <a:r>
              <a:rPr lang="en-US" altLang="ko-KR" smtClean="0"/>
              <a:t> </a:t>
            </a:r>
            <a:endParaRPr lang="en-US" altLang="ko-KR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81222" y="2091395"/>
            <a:ext cx="10084978" cy="2352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rdd = sc.parallelize(  1 to 1000,  3 )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codec = classOf[org.apache.hadoop.io.compress.GzipCode 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//save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rdd.saveAsTextFile("&lt;path_to_save&gt;/sub1")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//save(gzip)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rdd.saveASTextFile("&lt;path_to_save&gt;/sub2", codec)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//load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rdd2 = sc.textFile("&lt;path_to_save&gt;sub1</a:t>
            </a:r>
            <a:r>
              <a:rPr lang="en-US" altLang="ko-KR" sz="1600" smtClean="0">
                <a:solidFill>
                  <a:schemeClr val="tx1"/>
                </a:solidFill>
              </a:rPr>
              <a:t>")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718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Object File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자바를 비롯한 여러 언어에서는 오브젝트를 파일에 읽고 쓰는 기능을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objectFile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saveAsObjectFile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오브젝트 직렬화 방법을 이용해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구성하는 요소를 파일에 읽고 쓰는 기능을 수행합니다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속도가 느리고 변경에 취약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에 포함된 데이터를 오브젝트 파일로 다루기 위해서는 각 요소가 자바의 </a:t>
            </a:r>
            <a:r>
              <a:rPr lang="en-US" altLang="ko-KR" dirty="0" err="1" smtClean="0"/>
              <a:t>Serializable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구현하고 있어야 합니다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57776" y="3498163"/>
            <a:ext cx="10084978" cy="1824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 1 to 1000  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//save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rdd.saveAsObjectFile</a:t>
            </a:r>
            <a:r>
              <a:rPr lang="en-US" altLang="ko-KR" sz="1600" dirty="0">
                <a:solidFill>
                  <a:schemeClr val="tx1"/>
                </a:solidFill>
              </a:rPr>
              <a:t>("&lt;</a:t>
            </a:r>
            <a:r>
              <a:rPr lang="en-US" altLang="ko-KR" sz="1600" dirty="0" err="1">
                <a:solidFill>
                  <a:schemeClr val="tx1"/>
                </a:solidFill>
              </a:rPr>
              <a:t>path_to_save</a:t>
            </a:r>
            <a:r>
              <a:rPr lang="en-US" altLang="ko-KR" sz="1600" dirty="0">
                <a:solidFill>
                  <a:schemeClr val="tx1"/>
                </a:solidFill>
              </a:rPr>
              <a:t>&gt;/</a:t>
            </a:r>
            <a:r>
              <a:rPr lang="en-US" altLang="ko-KR" sz="1600" dirty="0" err="1">
                <a:solidFill>
                  <a:schemeClr val="tx1"/>
                </a:solidFill>
              </a:rPr>
              <a:t>sub_path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//load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rdd2= </a:t>
            </a:r>
            <a:r>
              <a:rPr lang="en-US" altLang="ko-KR" sz="1600" dirty="0" err="1">
                <a:solidFill>
                  <a:schemeClr val="tx1"/>
                </a:solidFill>
              </a:rPr>
              <a:t>sc.objectFile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]("&lt;</a:t>
            </a:r>
            <a:r>
              <a:rPr lang="en-US" altLang="ko-KR" sz="1600" dirty="0" err="1">
                <a:solidFill>
                  <a:schemeClr val="tx1"/>
                </a:solidFill>
              </a:rPr>
              <a:t>path_to_save</a:t>
            </a:r>
            <a:r>
              <a:rPr lang="en-US" altLang="ko-KR" sz="1600" dirty="0">
                <a:solidFill>
                  <a:schemeClr val="tx1"/>
                </a:solidFill>
              </a:rPr>
              <a:t>&gt;/</a:t>
            </a:r>
            <a:r>
              <a:rPr lang="en-US" altLang="ko-KR" sz="1600" dirty="0" err="1">
                <a:solidFill>
                  <a:schemeClr val="tx1"/>
                </a:solidFill>
              </a:rPr>
              <a:t>sub_path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(rdd2.take(10).</a:t>
            </a:r>
            <a:r>
              <a:rPr lang="en-US" altLang="ko-KR" sz="1600" dirty="0" err="1">
                <a:solidFill>
                  <a:schemeClr val="tx1"/>
                </a:solidFill>
              </a:rPr>
              <a:t>mkString</a:t>
            </a:r>
            <a:r>
              <a:rPr lang="en-US" altLang="ko-KR" sz="1600" dirty="0">
                <a:solidFill>
                  <a:schemeClr val="tx1"/>
                </a:solidFill>
              </a:rPr>
              <a:t>(", "))</a:t>
            </a:r>
          </a:p>
        </p:txBody>
      </p:sp>
    </p:spTree>
    <p:extLst>
      <p:ext uri="{BB962C8B-B14F-4D97-AF65-F5344CB8AC3E}">
        <p14:creationId xmlns:p14="http://schemas.microsoft.com/office/powerpoint/2010/main" val="1705671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시퀀스 </a:t>
            </a:r>
            <a:r>
              <a:rPr lang="en-US" altLang="ko-KR" dirty="0" smtClean="0"/>
              <a:t>(Sequence) File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키와 값으로 구성된 데이터를 저장하는 이진</a:t>
            </a:r>
            <a:r>
              <a:rPr lang="en-US" altLang="ko-KR" dirty="0" smtClean="0"/>
              <a:t>(Binary) </a:t>
            </a:r>
            <a:r>
              <a:rPr lang="ko-KR" altLang="en-US" dirty="0" smtClean="0"/>
              <a:t>파일 포맷입니다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하둡에서</a:t>
            </a:r>
            <a:r>
              <a:rPr lang="ko-KR" altLang="en-US" dirty="0" smtClean="0"/>
              <a:t> 자주 사용되는 대표적 파일 포맷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대량의 데이터 처리에 적합한 분할 압축 기능을 비롯해 효율적인 파일 관리에 적합한 구조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시퀀스 파일은 </a:t>
            </a:r>
            <a:r>
              <a:rPr lang="ko-KR" altLang="en-US" dirty="0" err="1" smtClean="0"/>
              <a:t>하둡에서</a:t>
            </a:r>
            <a:r>
              <a:rPr lang="ko-KR" altLang="en-US" dirty="0" smtClean="0"/>
              <a:t> 자체적으로 정의한 직렬화 </a:t>
            </a:r>
            <a:r>
              <a:rPr lang="ko-KR" altLang="en-US" dirty="0" err="1" smtClean="0"/>
              <a:t>프레이워크를</a:t>
            </a:r>
            <a:r>
              <a:rPr lang="ko-KR" altLang="en-US" dirty="0" smtClean="0"/>
              <a:t> 사용한다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시퀀스 파일로 다루고자 하는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데이터는 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Writable</a:t>
            </a:r>
            <a:r>
              <a:rPr lang="ko-KR" altLang="en-US" dirty="0" smtClean="0"/>
              <a:t>인터페이스를 구현하고 있어야 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57776" y="2930769"/>
            <a:ext cx="10084978" cy="1824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  List("a", "b", "c", "b", "c") ).map((_, 1))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//save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rdd.saveAsSequenceFile</a:t>
            </a:r>
            <a:r>
              <a:rPr lang="en-US" altLang="ko-KR" sz="1600" dirty="0">
                <a:solidFill>
                  <a:schemeClr val="tx1"/>
                </a:solidFill>
              </a:rPr>
              <a:t>("data/sample/</a:t>
            </a:r>
            <a:r>
              <a:rPr lang="en-US" altLang="ko-KR" sz="1600" dirty="0" err="1">
                <a:solidFill>
                  <a:schemeClr val="tx1"/>
                </a:solidFill>
              </a:rPr>
              <a:t>saveAsSeqFile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//load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rdd2= </a:t>
            </a:r>
            <a:r>
              <a:rPr lang="en-US" altLang="ko-KR" sz="1600" dirty="0" err="1">
                <a:solidFill>
                  <a:schemeClr val="tx1"/>
                </a:solidFill>
              </a:rPr>
              <a:t>sc.sequenceFile</a:t>
            </a:r>
            <a:r>
              <a:rPr lang="en-US" altLang="ko-KR" sz="1600" dirty="0">
                <a:solidFill>
                  <a:schemeClr val="tx1"/>
                </a:solidFill>
              </a:rPr>
              <a:t>[String,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] ("data/sample/</a:t>
            </a:r>
            <a:r>
              <a:rPr lang="en-US" altLang="ko-KR" sz="1600" dirty="0" err="1">
                <a:solidFill>
                  <a:schemeClr val="tx1"/>
                </a:solidFill>
              </a:rPr>
              <a:t>saveAsSeqFile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(rdd2.collect.mkString(", "))</a:t>
            </a:r>
          </a:p>
        </p:txBody>
      </p:sp>
    </p:spTree>
    <p:extLst>
      <p:ext uri="{BB962C8B-B14F-4D97-AF65-F5344CB8AC3E}">
        <p14:creationId xmlns:p14="http://schemas.microsoft.com/office/powerpoint/2010/main" val="12679952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클러스터 환경에서의 공유 변수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클러스터 환경에서 프레임워크들은 다수의 프로세스가 공유할 수 있는 읽기 자원과 쓰기 자원을 설정할 수 있도록 지원합니다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하둡은</a:t>
            </a:r>
            <a:r>
              <a:rPr lang="ko-KR" altLang="en-US" dirty="0" smtClean="0"/>
              <a:t> 분산캐시와 카운터를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스파크는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변수와 </a:t>
            </a:r>
            <a:r>
              <a:rPr lang="ko-KR" altLang="en-US" dirty="0" err="1" smtClean="0"/>
              <a:t>어큐물레이터</a:t>
            </a:r>
            <a:r>
              <a:rPr lang="en-US" altLang="ko-KR" dirty="0" smtClean="0"/>
              <a:t>(Accumulators)</a:t>
            </a:r>
            <a:r>
              <a:rPr lang="ko-KR" altLang="en-US" dirty="0" smtClean="0"/>
              <a:t>를 제공하고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하둡의</a:t>
            </a:r>
            <a:r>
              <a:rPr lang="ko-KR" altLang="en-US" dirty="0" smtClean="0"/>
              <a:t> 분산 캐시는 단순히 대용량 파일을 전체 </a:t>
            </a:r>
            <a:r>
              <a:rPr lang="ko-KR" altLang="en-US" dirty="0" err="1" smtClean="0"/>
              <a:t>노드에서</a:t>
            </a:r>
            <a:r>
              <a:rPr lang="ko-KR" altLang="en-US" dirty="0" smtClean="0"/>
              <a:t> 쉽게 접근할 수 있게 하거나 단순히 숫자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증가시키는 것이 목적인 데 반해 </a:t>
            </a:r>
            <a:r>
              <a:rPr lang="ko-KR" altLang="en-US" dirty="0" err="1" smtClean="0"/>
              <a:t>스파크의</a:t>
            </a:r>
            <a:r>
              <a:rPr lang="ko-KR" altLang="en-US" dirty="0" smtClean="0"/>
              <a:t> 공유 변수는 단어 그대로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읽거나 쓸 수 있는 공유 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의미로서 사용 목적에 따라 좀 더 범용적인 목적으로 활용할 수 있습니다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잡이 실행되는 동안 클러스터 내의 모든 서버에서 공유 할 수 있는 읽기 전용 자원을 설정할 수 있는 변수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공유하고자 하는 데이터를 포함한 오브젝트를 생성하고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오브젝트를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broadcast() </a:t>
            </a:r>
            <a:r>
              <a:rPr lang="ko-KR" altLang="en-US" dirty="0" smtClean="0"/>
              <a:t>의 인자로 지정해 해당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실행합니다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변수를 </a:t>
            </a:r>
            <a:r>
              <a:rPr lang="en-US" altLang="ko-KR" dirty="0" smtClean="0"/>
              <a:t>value() </a:t>
            </a:r>
            <a:r>
              <a:rPr lang="ko-KR" altLang="en-US" dirty="0" smtClean="0"/>
              <a:t>를 통해 접근할 수 있습니다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215542" y="5087815"/>
            <a:ext cx="9553882" cy="949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broadcastUsers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sc.broadcast</a:t>
            </a:r>
            <a:r>
              <a:rPr lang="en-US" altLang="ko-KR" sz="1600" dirty="0">
                <a:solidFill>
                  <a:schemeClr val="tx1"/>
                </a:solidFill>
              </a:rPr>
              <a:t>(Set("u1", "u2"))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rdd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(List("u1", "u2", "u3", "u4", "u5", "u6"), 3)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rdd.filter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broadcastUsers.value.contains</a:t>
            </a:r>
            <a:r>
              <a:rPr lang="en-US" altLang="ko-KR" sz="1600" dirty="0">
                <a:solidFill>
                  <a:schemeClr val="tx1"/>
                </a:solidFill>
              </a:rPr>
              <a:t>(_))</a:t>
            </a:r>
          </a:p>
        </p:txBody>
      </p:sp>
    </p:spTree>
    <p:extLst>
      <p:ext uri="{BB962C8B-B14F-4D97-AF65-F5344CB8AC3E}">
        <p14:creationId xmlns:p14="http://schemas.microsoft.com/office/powerpoint/2010/main" val="16607209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accumulator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쓰기 동작을 위한 것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클러스터 내의 모든 서버가 공유하는 쓰기 공간을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각 서버에서 발생하는 특정 이벤트의 수를 세거나 관찰하고 싶은 정보를 모아 두는 등의 용도로 활용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Org.apache.spark.util.AccumulatorV2 </a:t>
            </a:r>
            <a:r>
              <a:rPr lang="ko-KR" altLang="en-US" dirty="0" smtClean="0"/>
              <a:t>클래스를 상속받은 클래스를 정의하고 이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accumulator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컨텍스트가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register()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 등록합니다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스파크에서는</a:t>
            </a:r>
            <a:r>
              <a:rPr lang="ko-KR" altLang="en-US" dirty="0" smtClean="0"/>
              <a:t> 자주 사용되는 몇 가지 데이터 타입에 대한 </a:t>
            </a:r>
            <a:r>
              <a:rPr lang="ko-KR" altLang="en-US" dirty="0" err="1" smtClean="0"/>
              <a:t>어큐물레이터를</a:t>
            </a:r>
            <a:r>
              <a:rPr lang="ko-KR" altLang="en-US" dirty="0" smtClean="0"/>
              <a:t> 미리 정의해뒀습니다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LongAccumulator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DoubleAccumulator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CollectionAccumulator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215542" y="3657600"/>
            <a:ext cx="9553882" cy="2965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acc1 = </a:t>
            </a:r>
            <a:r>
              <a:rPr lang="en-US" altLang="ko-KR" sz="1600" dirty="0" err="1">
                <a:solidFill>
                  <a:schemeClr val="tx1"/>
                </a:solidFill>
              </a:rPr>
              <a:t>sc.longAccumulator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invalidFormat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acc2 = </a:t>
            </a:r>
            <a:r>
              <a:rPr lang="en-US" altLang="ko-KR" sz="1600" dirty="0" err="1">
                <a:solidFill>
                  <a:schemeClr val="tx1"/>
                </a:solidFill>
              </a:rPr>
              <a:t>sc.collectionAccumulator</a:t>
            </a:r>
            <a:r>
              <a:rPr lang="en-US" altLang="ko-KR" sz="1600" dirty="0">
                <a:solidFill>
                  <a:schemeClr val="tx1"/>
                </a:solidFill>
              </a:rPr>
              <a:t>[String]("invalidFormat2")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data = List("U1:Addr1", "U2:Addr2", "U3", "U4:Addr4", "U5:Addr5", "U6:Addr6", "U7::Addr7")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sc.parallelize</a:t>
            </a:r>
            <a:r>
              <a:rPr lang="en-US" altLang="ko-KR" sz="1600" dirty="0">
                <a:solidFill>
                  <a:schemeClr val="tx1"/>
                </a:solidFill>
              </a:rPr>
              <a:t>(data, 3).</a:t>
            </a:r>
            <a:r>
              <a:rPr lang="en-US" altLang="ko-KR" sz="1600" dirty="0" err="1">
                <a:solidFill>
                  <a:schemeClr val="tx1"/>
                </a:solidFill>
              </a:rPr>
              <a:t>foreach</a:t>
            </a:r>
            <a:r>
              <a:rPr lang="en-US" altLang="ko-KR" sz="1600" dirty="0">
                <a:solidFill>
                  <a:schemeClr val="tx1"/>
                </a:solidFill>
              </a:rPr>
              <a:t>{ v =&gt;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if ( </a:t>
            </a:r>
            <a:r>
              <a:rPr lang="en-US" altLang="ko-KR" sz="1600" dirty="0" err="1">
                <a:solidFill>
                  <a:schemeClr val="tx1"/>
                </a:solidFill>
              </a:rPr>
              <a:t>v.split</a:t>
            </a:r>
            <a:r>
              <a:rPr lang="en-US" altLang="ko-KR" sz="1600" dirty="0">
                <a:solidFill>
                  <a:schemeClr val="tx1"/>
                </a:solidFill>
              </a:rPr>
              <a:t>(":").length !=2 )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acc1.add(1L)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acc2.add(v)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잘못된 데이터 수</a:t>
            </a:r>
            <a:r>
              <a:rPr lang="en-US" altLang="ko-KR" sz="1600" dirty="0">
                <a:solidFill>
                  <a:schemeClr val="tx1"/>
                </a:solidFill>
              </a:rPr>
              <a:t>:"+acc1.value)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잘못된 데이터  </a:t>
            </a:r>
            <a:r>
              <a:rPr lang="en-US" altLang="ko-KR" sz="1600" dirty="0">
                <a:solidFill>
                  <a:schemeClr val="tx1"/>
                </a:solidFill>
              </a:rPr>
              <a:t>:"+acc2.value)</a:t>
            </a:r>
          </a:p>
        </p:txBody>
      </p:sp>
    </p:spTree>
    <p:extLst>
      <p:ext uri="{BB962C8B-B14F-4D97-AF65-F5344CB8AC3E}">
        <p14:creationId xmlns:p14="http://schemas.microsoft.com/office/powerpoint/2010/main" val="13459792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accumulator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어큐뮬레이터를 증가시키는 동작은 클러스터의 모든 데이터 처리 프로세스에서 가능하지만  데이터를 읽는 동작은 드라이버 프로그램 내에서만 가능하다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트랜스포메이션이나</a:t>
            </a:r>
            <a:r>
              <a:rPr lang="ko-KR" altLang="en-US" dirty="0" smtClean="0"/>
              <a:t> 액션 연산 내부에서는 어큐뮬레이터의 값을 증가시킬 수 만 있을 뿐 그 값을 참조해서 </a:t>
            </a:r>
            <a:r>
              <a:rPr lang="ko-KR" altLang="en-US" smtClean="0"/>
              <a:t>사용하는 것은 불가능하다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96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9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053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메모리를 이용한 데이터 저장 방식을 제공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머신러닝 등 반복적인 데이터 처리가 필요한 분야에서 높은 성능를 보여줌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작업을 실행하기 전에 최적의 처리 흐름을 찾는 과정을 포함하고 있기 때문에 성능 향상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다수의 데이터 처리 함수를 제공함으로써 프로그램의 복잡도를 크게 낮춰준다 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 </a:t>
            </a:r>
            <a:r>
              <a:rPr lang="en-US" altLang="ko-KR" smtClean="0"/>
              <a:t>2.0</a:t>
            </a:r>
            <a:r>
              <a:rPr lang="ko-KR" altLang="en-US" smtClean="0"/>
              <a:t>부터는 자바</a:t>
            </a:r>
            <a:r>
              <a:rPr lang="en-US" altLang="ko-KR" smtClean="0"/>
              <a:t>, </a:t>
            </a:r>
            <a:r>
              <a:rPr lang="ko-KR" altLang="en-US" smtClean="0"/>
              <a:t>스칼라</a:t>
            </a:r>
            <a:r>
              <a:rPr lang="en-US" altLang="ko-KR" smtClean="0"/>
              <a:t>, </a:t>
            </a:r>
            <a:r>
              <a:rPr lang="ko-KR" altLang="en-US" smtClean="0"/>
              <a:t>파이썬뿐만 아니라 </a:t>
            </a:r>
            <a:r>
              <a:rPr lang="en-US" altLang="ko-KR" smtClean="0"/>
              <a:t>R </a:t>
            </a:r>
            <a:r>
              <a:rPr lang="ko-KR" altLang="en-US" smtClean="0"/>
              <a:t>스크립트를 이용해서 스파크 애플리케이션을 작성할 수 있다</a:t>
            </a:r>
            <a:r>
              <a:rPr lang="en-US" altLang="ko-KR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실시간 스트리밍 데이터를 다루기 위한 </a:t>
            </a:r>
            <a:r>
              <a:rPr lang="en-US" altLang="ko-KR" smtClean="0"/>
              <a:t>“</a:t>
            </a:r>
            <a:r>
              <a:rPr lang="ko-KR" altLang="en-US" smtClean="0"/>
              <a:t>스파크 스트리밍</a:t>
            </a:r>
            <a:r>
              <a:rPr lang="en-US" altLang="ko-KR" smtClean="0"/>
              <a:t>”</a:t>
            </a:r>
            <a:r>
              <a:rPr lang="ko-KR" altLang="en-US" smtClean="0"/>
              <a:t> 라이브러리 포함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하이브와의 연동도 가능한 스키마 기반 데이터 분석 모듈인 </a:t>
            </a:r>
            <a:r>
              <a:rPr lang="en-US" altLang="ko-KR" smtClean="0"/>
              <a:t>“</a:t>
            </a:r>
            <a:r>
              <a:rPr lang="ko-KR" altLang="en-US" smtClean="0"/>
              <a:t>스파크 </a:t>
            </a:r>
            <a:r>
              <a:rPr lang="en-US" altLang="ko-KR" smtClean="0"/>
              <a:t>SQL” </a:t>
            </a:r>
            <a:r>
              <a:rPr lang="ko-KR" altLang="en-US" smtClean="0"/>
              <a:t>라이브러리 포함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그래프 알고리즘 처리를 위한 </a:t>
            </a:r>
            <a:r>
              <a:rPr lang="en-US" altLang="ko-KR" smtClean="0"/>
              <a:t>“GraphX”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통계 분석 프로그램인 </a:t>
            </a:r>
            <a:r>
              <a:rPr lang="en-US" altLang="ko-KR" smtClean="0"/>
              <a:t>R</a:t>
            </a:r>
            <a:r>
              <a:rPr lang="ko-KR" altLang="en-US" smtClean="0"/>
              <a:t>과의 연동을 지원하는 </a:t>
            </a:r>
            <a:r>
              <a:rPr lang="en-US" altLang="ko-KR" smtClean="0"/>
              <a:t>“Spark R”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머신러닝 알고리즘 수행을 위한 </a:t>
            </a:r>
            <a:r>
              <a:rPr lang="en-US" altLang="ko-KR" smtClean="0"/>
              <a:t>“Mlib” </a:t>
            </a:r>
            <a:r>
              <a:rPr lang="ko-KR" altLang="en-US" smtClean="0"/>
              <a:t>등 라이브러리 제공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 </a:t>
            </a:r>
            <a:r>
              <a:rPr lang="en-US" altLang="ko-KR" smtClean="0"/>
              <a:t>2.0</a:t>
            </a:r>
            <a:r>
              <a:rPr lang="ko-KR" altLang="en-US" smtClean="0"/>
              <a:t>은</a:t>
            </a:r>
            <a:r>
              <a:rPr lang="en-US" altLang="ko-KR" smtClean="0"/>
              <a:t> </a:t>
            </a:r>
            <a:r>
              <a:rPr lang="ko-KR" altLang="en-US" smtClean="0"/>
              <a:t>스파크 </a:t>
            </a:r>
            <a:r>
              <a:rPr lang="en-US" altLang="ko-KR" smtClean="0"/>
              <a:t>1.x</a:t>
            </a:r>
            <a:r>
              <a:rPr lang="ko-KR" altLang="en-US" smtClean="0"/>
              <a:t>버전에 비해 약 </a:t>
            </a:r>
            <a:r>
              <a:rPr lang="en-US" altLang="ko-KR" smtClean="0"/>
              <a:t>10</a:t>
            </a:r>
            <a:r>
              <a:rPr lang="ko-KR" altLang="en-US" smtClean="0"/>
              <a:t>배 정도 향상된 처리 속도 제공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스파크는 하둡을 비롯한 기존 빅데이터 처리 독의 부족한 부분을 보완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RDD(Resilient Distributed Dataset)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537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RDD </a:t>
            </a:r>
            <a:r>
              <a:rPr lang="ko-KR" altLang="en-US" b="1" dirty="0" smtClean="0"/>
              <a:t>액션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출력과 관련된 연산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사용자 정의 데이터 타입에 대한 </a:t>
            </a:r>
            <a:r>
              <a:rPr lang="en-US" altLang="ko-KR" dirty="0" smtClean="0"/>
              <a:t>accumulator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Sample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8681" y="1371601"/>
            <a:ext cx="10589596" cy="5205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</a:t>
            </a:r>
            <a:r>
              <a:rPr lang="en-US" altLang="ko-KR" sz="1600" dirty="0">
                <a:solidFill>
                  <a:schemeClr val="tx1"/>
                </a:solidFill>
              </a:rPr>
              <a:t>.{</a:t>
            </a:r>
            <a:r>
              <a:rPr lang="en-US" altLang="ko-KR" sz="1600" dirty="0" err="1">
                <a:solidFill>
                  <a:schemeClr val="tx1"/>
                </a:solidFill>
              </a:rPr>
              <a:t>SparkConf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SparkContext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org.apache.spark.util.AccumulatorV2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RecordAccumulator</a:t>
            </a:r>
            <a:r>
              <a:rPr lang="en-US" altLang="ko-KR" sz="1600" dirty="0">
                <a:solidFill>
                  <a:schemeClr val="tx1"/>
                </a:solidFill>
              </a:rPr>
              <a:t> extends AccumulatorV2[Record, Long] {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private </a:t>
            </a:r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_record = Record(0)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isZero</a:t>
            </a:r>
            <a:r>
              <a:rPr lang="en-US" altLang="ko-KR" sz="1600" dirty="0">
                <a:solidFill>
                  <a:schemeClr val="tx1"/>
                </a:solidFill>
              </a:rPr>
              <a:t>: Boolean = _</a:t>
            </a:r>
            <a:r>
              <a:rPr lang="en-US" altLang="ko-KR" sz="1600" dirty="0" err="1">
                <a:solidFill>
                  <a:schemeClr val="tx1"/>
                </a:solidFill>
              </a:rPr>
              <a:t>record.amount</a:t>
            </a:r>
            <a:r>
              <a:rPr lang="en-US" altLang="ko-KR" sz="1600" dirty="0">
                <a:solidFill>
                  <a:schemeClr val="tx1"/>
                </a:solidFill>
              </a:rPr>
              <a:t> == 0 &amp;&amp; _</a:t>
            </a:r>
            <a:r>
              <a:rPr lang="en-US" altLang="ko-KR" sz="1600" dirty="0" err="1">
                <a:solidFill>
                  <a:schemeClr val="tx1"/>
                </a:solidFill>
              </a:rPr>
              <a:t>record.number</a:t>
            </a:r>
            <a:r>
              <a:rPr lang="en-US" altLang="ko-KR" sz="1600" dirty="0">
                <a:solidFill>
                  <a:schemeClr val="tx1"/>
                </a:solidFill>
              </a:rPr>
              <a:t> == 1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copy(): AccumulatorV2[Record, Long]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newAcc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err="1">
                <a:solidFill>
                  <a:schemeClr val="tx1"/>
                </a:solidFill>
              </a:rPr>
              <a:t>RecordAccumulator</a:t>
            </a:r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newAcc</a:t>
            </a:r>
            <a:r>
              <a:rPr lang="en-US" altLang="ko-KR" sz="1600" dirty="0">
                <a:solidFill>
                  <a:schemeClr val="tx1"/>
                </a:solidFill>
              </a:rPr>
              <a:t>._record = Record(_</a:t>
            </a:r>
            <a:r>
              <a:rPr lang="en-US" altLang="ko-KR" sz="1600" dirty="0" err="1">
                <a:solidFill>
                  <a:schemeClr val="tx1"/>
                </a:solidFill>
              </a:rPr>
              <a:t>record.amount</a:t>
            </a:r>
            <a:r>
              <a:rPr lang="en-US" altLang="ko-KR" sz="1600" dirty="0">
                <a:solidFill>
                  <a:schemeClr val="tx1"/>
                </a:solidFill>
              </a:rPr>
              <a:t>, _</a:t>
            </a:r>
            <a:r>
              <a:rPr lang="en-US" altLang="ko-KR" sz="1600" dirty="0" err="1">
                <a:solidFill>
                  <a:schemeClr val="tx1"/>
                </a:solidFill>
              </a:rPr>
              <a:t>record.number</a:t>
            </a:r>
            <a:r>
              <a:rPr lang="en-US" altLang="ko-KR" sz="1600" dirty="0">
                <a:solidFill>
                  <a:schemeClr val="tx1"/>
                </a:solidFill>
              </a:rPr>
              <a:t>)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newAcc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}  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reset(): Unit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_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record.amount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= 0L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_</a:t>
            </a:r>
            <a:r>
              <a:rPr lang="en-US" altLang="ko-KR" sz="1600" dirty="0" err="1">
                <a:solidFill>
                  <a:schemeClr val="tx1"/>
                </a:solidFill>
              </a:rPr>
              <a:t>record.number</a:t>
            </a:r>
            <a:r>
              <a:rPr lang="en-US" altLang="ko-KR" sz="1600" dirty="0">
                <a:solidFill>
                  <a:schemeClr val="tx1"/>
                </a:solidFill>
              </a:rPr>
              <a:t> = 1L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  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add(other: Record): Unit = {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_</a:t>
            </a:r>
            <a:r>
              <a:rPr lang="en-US" altLang="ko-KR" sz="1600" dirty="0" err="1">
                <a:solidFill>
                  <a:schemeClr val="tx1"/>
                </a:solidFill>
              </a:rPr>
              <a:t>record.add</a:t>
            </a:r>
            <a:r>
              <a:rPr lang="en-US" altLang="ko-KR" sz="1600" dirty="0">
                <a:solidFill>
                  <a:schemeClr val="tx1"/>
                </a:solidFill>
              </a:rPr>
              <a:t>(other)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}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merge(other: AccumulatorV2[Record, Long]): Unit = other match {   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case </a:t>
            </a:r>
            <a:r>
              <a:rPr lang="en-US" altLang="ko-KR" sz="1600" dirty="0">
                <a:solidFill>
                  <a:schemeClr val="tx1"/>
                </a:solidFill>
              </a:rPr>
              <a:t>o: </a:t>
            </a:r>
            <a:r>
              <a:rPr lang="en-US" altLang="ko-KR" sz="1600" dirty="0" err="1">
                <a:solidFill>
                  <a:schemeClr val="tx1"/>
                </a:solidFill>
              </a:rPr>
              <a:t>RecordAccumulator</a:t>
            </a:r>
            <a:r>
              <a:rPr lang="en-US" altLang="ko-KR" sz="1600" dirty="0">
                <a:solidFill>
                  <a:schemeClr val="tx1"/>
                </a:solidFill>
              </a:rPr>
              <a:t> =&gt; _</a:t>
            </a:r>
            <a:r>
              <a:rPr lang="en-US" altLang="ko-KR" sz="1600" dirty="0" err="1">
                <a:solidFill>
                  <a:schemeClr val="tx1"/>
                </a:solidFill>
              </a:rPr>
              <a:t>record.add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o._record</a:t>
            </a:r>
            <a:r>
              <a:rPr lang="en-US" altLang="ko-KR" sz="1600" dirty="0">
                <a:solidFill>
                  <a:schemeClr val="tx1"/>
                </a:solidFill>
              </a:rPr>
              <a:t>);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case </a:t>
            </a:r>
            <a:r>
              <a:rPr lang="en-US" altLang="ko-KR" sz="1600" dirty="0">
                <a:solidFill>
                  <a:schemeClr val="tx1"/>
                </a:solidFill>
              </a:rPr>
              <a:t>_                    =&gt; throw new </a:t>
            </a:r>
            <a:r>
              <a:rPr lang="en-US" altLang="ko-KR" sz="1600" dirty="0" err="1">
                <a:solidFill>
                  <a:schemeClr val="tx1"/>
                </a:solidFill>
              </a:rPr>
              <a:t>RuntimeException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}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value: Long = {    _</a:t>
            </a:r>
            <a:r>
              <a:rPr lang="en-US" altLang="ko-KR" sz="1600" dirty="0" err="1">
                <a:solidFill>
                  <a:schemeClr val="tx1"/>
                </a:solidFill>
              </a:rPr>
              <a:t>record.amount</a:t>
            </a:r>
            <a:r>
              <a:rPr lang="en-US" altLang="ko-KR" sz="1600" dirty="0">
                <a:solidFill>
                  <a:schemeClr val="tx1"/>
                </a:solidFill>
              </a:rPr>
              <a:t>  }}</a:t>
            </a:r>
          </a:p>
        </p:txBody>
      </p:sp>
    </p:spTree>
    <p:extLst>
      <p:ext uri="{BB962C8B-B14F-4D97-AF65-F5344CB8AC3E}">
        <p14:creationId xmlns:p14="http://schemas.microsoft.com/office/powerpoint/2010/main" val="647344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클러스터에서  쇼핑몰 방문자의 방문 로그를 분석하는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어플리케이션 구동 과정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애플리케이션 코드 작성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드라이버 프로그램이 포함돼 있어야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애플리케이션 코드 </a:t>
            </a:r>
            <a:r>
              <a:rPr lang="ko-KR" altLang="en-US" dirty="0" err="1" smtClean="0"/>
              <a:t>빌드하고</a:t>
            </a:r>
            <a:r>
              <a:rPr lang="ko-KR" altLang="en-US" dirty="0" smtClean="0"/>
              <a:t> 애플리케이션 패키지 생성 </a:t>
            </a:r>
            <a:r>
              <a:rPr lang="en-US" altLang="ko-KR" dirty="0" smtClean="0"/>
              <a:t>– jar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패키징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애플리케이션 패키지 파일을 </a:t>
            </a:r>
            <a:r>
              <a:rPr lang="ko-KR" altLang="en-US" dirty="0" err="1" smtClean="0"/>
              <a:t>스파크에서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spark-submit </a:t>
            </a:r>
            <a:r>
              <a:rPr lang="ko-KR" altLang="en-US" dirty="0" err="1" smtClean="0"/>
              <a:t>셸을</a:t>
            </a:r>
            <a:r>
              <a:rPr lang="ko-KR" altLang="en-US" dirty="0" smtClean="0"/>
              <a:t> 이용해 클러스터에서 배포하고 실행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애플리케이션의 드라이버 프로그램이 실행되면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컨텍스트가</a:t>
            </a:r>
            <a:r>
              <a:rPr lang="ko-KR" altLang="en-US" dirty="0" smtClean="0"/>
              <a:t> 생성되면서 클러스터 매니저와 연동되어 각 클러스터 서버에 작업을 처리하기 위한 프로세스를 생성합니다</a:t>
            </a:r>
            <a:r>
              <a:rPr lang="en-US" altLang="ko-KR" dirty="0" smtClean="0"/>
              <a:t>. – </a:t>
            </a:r>
            <a:r>
              <a:rPr lang="ko-KR" altLang="en-US" dirty="0" err="1" smtClean="0"/>
              <a:t>워커노드에서</a:t>
            </a:r>
            <a:r>
              <a:rPr lang="ko-KR" altLang="en-US" dirty="0" smtClean="0"/>
              <a:t> 생성된 프로세스를 </a:t>
            </a:r>
            <a:r>
              <a:rPr lang="en-US" altLang="ko-KR" dirty="0" smtClean="0"/>
              <a:t>Executor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Executor</a:t>
            </a:r>
            <a:r>
              <a:rPr lang="ko-KR" altLang="en-US" dirty="0" smtClean="0"/>
              <a:t>가 생성되면 드라이버 프로그램은 작성된 프로그램에 의해 </a:t>
            </a:r>
            <a:r>
              <a:rPr lang="ko-KR" altLang="en-US" dirty="0" err="1" smtClean="0"/>
              <a:t>트랜스포메이션과</a:t>
            </a:r>
            <a:r>
              <a:rPr lang="ko-KR" altLang="en-US" dirty="0" smtClean="0"/>
              <a:t> 액션 연산을 수해합니다</a:t>
            </a:r>
            <a:r>
              <a:rPr lang="en-US" altLang="ko-KR" dirty="0" smtClean="0"/>
              <a:t>. – </a:t>
            </a:r>
            <a:r>
              <a:rPr lang="ko-KR" altLang="en-US" dirty="0" err="1" smtClean="0"/>
              <a:t>트랜스포메이션</a:t>
            </a:r>
            <a:r>
              <a:rPr lang="ko-KR" altLang="en-US" dirty="0" smtClean="0"/>
              <a:t> 연산이 호출될 때는 실제 작업을 수행하지 않고 액션 연산이 호출될 때만 실제 작업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을 수행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Job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실행될때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단계로 나누어 실행됩니다</a:t>
            </a:r>
            <a:r>
              <a:rPr lang="en-US" altLang="ko-KR" dirty="0" smtClean="0"/>
              <a:t>. – </a:t>
            </a:r>
            <a:r>
              <a:rPr lang="ko-KR" altLang="en-US" dirty="0" err="1" smtClean="0"/>
              <a:t>셔플이</a:t>
            </a:r>
            <a:r>
              <a:rPr lang="ko-KR" altLang="en-US" dirty="0" smtClean="0"/>
              <a:t> 발생하면 네트워크를 통해 대량의 데이터를 정렬하고 전송하는 등의 부하가 발생하므로 데이터를 이동하지 않은 상태에서 처리할 수 있는 연산을 최대한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묶어 처리하는 것을 권장합니다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각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는 다시 여러 개의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로 나눠진 후 분산 처리를 위해 여러 </a:t>
            </a:r>
            <a:r>
              <a:rPr lang="en-US" altLang="ko-KR" dirty="0" err="1" smtClean="0"/>
              <a:t>Excutor</a:t>
            </a:r>
            <a:r>
              <a:rPr lang="ko-KR" altLang="en-US" dirty="0" smtClean="0"/>
              <a:t>에 할당되며</a:t>
            </a:r>
            <a:r>
              <a:rPr lang="en-US" altLang="ko-KR" dirty="0" smtClean="0"/>
              <a:t>,  Task</a:t>
            </a:r>
            <a:r>
              <a:rPr lang="ko-KR" altLang="en-US" dirty="0" smtClean="0"/>
              <a:t>가 실제 </a:t>
            </a:r>
            <a:r>
              <a:rPr lang="en-US" altLang="ko-KR" dirty="0" smtClean="0"/>
              <a:t>Executor</a:t>
            </a:r>
            <a:r>
              <a:rPr lang="ko-KR" altLang="en-US" dirty="0" smtClean="0"/>
              <a:t>에 전달되는 작업 단위가 됩니다</a:t>
            </a:r>
            <a:r>
              <a:rPr lang="en-US" altLang="ko-KR" dirty="0" smtClean="0"/>
              <a:t>. – Executor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할당받은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를 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처리된 데이터를 나중에 빠르게 재사용할 수 있게 메모리에 저장해 두는 역할을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동일한 </a:t>
            </a:r>
            <a:r>
              <a:rPr lang="en-US" altLang="ko-KR" dirty="0" smtClean="0"/>
              <a:t>Executor</a:t>
            </a:r>
            <a:r>
              <a:rPr lang="ko-KR" altLang="en-US" dirty="0" smtClean="0"/>
              <a:t>에서 작업을 처리함과 동시에 저장도 함께 하기 때문에 반복적인 작업을 수행할 때 데이터에 대한 접근 속도가 빨라서 전체적으로 높은 작업 호출을 기대할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57591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123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smtClean="0"/>
              <a:t>RDD</a:t>
            </a:r>
            <a:r>
              <a:rPr lang="ko-KR" altLang="en-US" dirty="0" smtClean="0"/>
              <a:t>는 데이터 값 자체는 표현이 가능하지만 데이터에 대한 메타데이터 스키마를 표현할 방법이 따로 없습니다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메타 데이터 스키마를 표현할 수 있도록 데이터 모델과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제공하는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모듈입니다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SQL</a:t>
            </a:r>
            <a:r>
              <a:rPr lang="ko-KR" altLang="en-US" dirty="0" smtClean="0"/>
              <a:t>을 작성할 때 </a:t>
            </a:r>
            <a:r>
              <a:rPr lang="en-US" altLang="ko-KR" dirty="0" smtClean="0"/>
              <a:t>ANSI-SQL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Hive-QL </a:t>
            </a:r>
            <a:r>
              <a:rPr lang="ko-KR" altLang="en-US" dirty="0" smtClean="0"/>
              <a:t>문법을 사용</a:t>
            </a:r>
            <a:r>
              <a:rPr lang="en-US" altLang="ko-KR" dirty="0" smtClean="0"/>
              <a:t>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Spark 2.0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SQL:2003 </a:t>
            </a:r>
            <a:r>
              <a:rPr lang="ko-KR" altLang="en-US" dirty="0" smtClean="0"/>
              <a:t>표준 지원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Spark 2.0</a:t>
            </a:r>
            <a:r>
              <a:rPr lang="ko-KR" altLang="en-US" dirty="0" smtClean="0"/>
              <a:t>부터 </a:t>
            </a:r>
            <a:r>
              <a:rPr lang="ko-KR" altLang="en-US" dirty="0" err="1" smtClean="0"/>
              <a:t>데이터셋이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메인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지정되면서 데이터 프레임은 사라지고 </a:t>
            </a:r>
            <a:r>
              <a:rPr lang="ko-KR" altLang="en-US" dirty="0" err="1" smtClean="0"/>
              <a:t>데이터셋으로</a:t>
            </a:r>
            <a:r>
              <a:rPr lang="ko-KR" altLang="en-US" dirty="0" smtClean="0"/>
              <a:t> 통합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데이터셋은</a:t>
            </a:r>
            <a:r>
              <a:rPr lang="ko-KR" altLang="en-US" dirty="0" smtClean="0"/>
              <a:t> 스키마를 기반으로 한 데이터 처리와 내부적인 성능 최적화를 함께 제공할 수 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49967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 셋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Spark 1.6 </a:t>
            </a:r>
            <a:r>
              <a:rPr lang="ko-KR" altLang="en-US" dirty="0" smtClean="0"/>
              <a:t>버전에서 처음 소개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 모델이자 </a:t>
            </a:r>
            <a:r>
              <a:rPr lang="en-US" altLang="ko-KR" dirty="0" smtClean="0"/>
              <a:t>API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와 마찬가지로 분산 오브젝트 컬렉션에 대한 프로그래밍 모델이며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트랜스포메이션과</a:t>
            </a:r>
            <a:r>
              <a:rPr lang="ko-KR" altLang="en-US" dirty="0" smtClean="0"/>
              <a:t> 액션 연산을 포함하고 있습니다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/>
              <a:t>데이터 </a:t>
            </a:r>
            <a:r>
              <a:rPr lang="ko-KR" altLang="en-US" dirty="0" smtClean="0"/>
              <a:t>프레임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 프레임은 </a:t>
            </a:r>
            <a:r>
              <a:rPr lang="en-US" altLang="ko-KR" dirty="0" err="1" smtClean="0"/>
              <a:t>org.apache.spark.sql.Row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요소로 구성된 </a:t>
            </a:r>
            <a:r>
              <a:rPr lang="ko-KR" altLang="en-US" dirty="0" err="1" smtClean="0"/>
              <a:t>데이터셋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</a:t>
            </a:r>
            <a:r>
              <a:rPr lang="ko-KR" altLang="en-US" dirty="0" smtClean="0"/>
              <a:t>의 데이터프레임이나 데이터베이스의 테이블과 비슷한 행과 열의 구조를 가짐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데이터프레임에 포함된 데이터는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사용하거나 데이터프레임이 제공하는 프로그래밍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이용해 처리 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언어에 중립적인 별도의 성능 최적화 엔진을 사용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RDD</a:t>
            </a:r>
            <a:r>
              <a:rPr lang="ko-KR" altLang="en-US" dirty="0" smtClean="0"/>
              <a:t>와 같이 분산 데이터를 저장하고 처리하기 위한 것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데이터 값뿐만 아니라 데이터에 대한 스키마 정보까지 함께 다룰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999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Spark SQL </a:t>
            </a:r>
            <a:r>
              <a:rPr lang="ko-KR" altLang="en-US" dirty="0" smtClean="0"/>
              <a:t>프로그래밍 구성 요소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SparkSession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을 생성하거나 사용자 정의함수</a:t>
            </a:r>
            <a:r>
              <a:rPr lang="en-US" altLang="ko-KR" dirty="0" smtClean="0"/>
              <a:t>(UDF)</a:t>
            </a:r>
            <a:r>
              <a:rPr lang="ko-KR" altLang="en-US" dirty="0" smtClean="0"/>
              <a:t>를 등록하기 위한 목적으로 사용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DataSet</a:t>
            </a:r>
            <a:r>
              <a:rPr lang="en-US" altLang="ko-KR" dirty="0" smtClean="0"/>
              <a:t> : RDD</a:t>
            </a:r>
            <a:r>
              <a:rPr lang="ko-KR" altLang="en-US" dirty="0" smtClean="0"/>
              <a:t>와 같은 타입 기반 </a:t>
            </a:r>
            <a:r>
              <a:rPr lang="ko-KR" altLang="en-US" dirty="0" err="1" smtClean="0"/>
              <a:t>연삼으로부터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과 같은 </a:t>
            </a:r>
            <a:r>
              <a:rPr lang="ko-KR" altLang="en-US" dirty="0" err="1" smtClean="0"/>
              <a:t>비타입</a:t>
            </a:r>
            <a:r>
              <a:rPr lang="ko-KR" altLang="en-US" dirty="0" smtClean="0"/>
              <a:t> 연산까지 다양한 데이터 처리 연산을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DataFrame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데이터베이스의 </a:t>
            </a:r>
            <a:r>
              <a:rPr lang="ko-KR" altLang="en-US" dirty="0" err="1" smtClean="0"/>
              <a:t>데이블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데이터프레임과 유사한 방법으로 데이터를 다룰 수 있는 다양한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DataFrameReader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SparkSession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read()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적븐할</a:t>
            </a:r>
            <a:r>
              <a:rPr lang="ko-KR" altLang="en-US" dirty="0" smtClean="0"/>
              <a:t> 수 있으며</a:t>
            </a:r>
            <a:r>
              <a:rPr lang="en-US" altLang="ko-KR" dirty="0" smtClean="0"/>
              <a:t>, “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”, “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”, “parquet”</a:t>
            </a:r>
            <a:r>
              <a:rPr lang="ko-KR" altLang="en-US" dirty="0" smtClean="0"/>
              <a:t>등 다양한 유형의 데이터소스로부터 데이터프레임을 생성하는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/>
              <a:t>DataFrameWriter</a:t>
            </a:r>
            <a:r>
              <a:rPr lang="en-US" altLang="ko-KR" dirty="0" smtClean="0"/>
              <a:t> : Dataset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write()</a:t>
            </a:r>
            <a:r>
              <a:rPr lang="ko-KR" altLang="en-US" dirty="0" smtClean="0"/>
              <a:t>를 통해 접근할 수 있으며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저장된 데이터를 파일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베이스 등 다양한 저장소에 저장할 때 사용할 수 있는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C00000"/>
                </a:solidFill>
              </a:rPr>
              <a:t>Row, Column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데이터프레임을 구성하는 요소인 </a:t>
            </a:r>
            <a:r>
              <a:rPr lang="ko-KR" altLang="en-US" dirty="0" err="1" smtClean="0"/>
              <a:t>로우와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표현하는 모델이자 </a:t>
            </a:r>
            <a:r>
              <a:rPr lang="en-US" altLang="ko-KR" dirty="0" smtClean="0"/>
              <a:t>API, </a:t>
            </a:r>
            <a:r>
              <a:rPr lang="ko-KR" altLang="en-US" dirty="0" smtClean="0"/>
              <a:t>데이터프레임에 포함된 데이터를 처리할 때 사용하는 대부분의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C00000"/>
                </a:solidFill>
              </a:rPr>
              <a:t>functions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컬럼과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더블어</a:t>
            </a:r>
            <a:r>
              <a:rPr lang="ko-KR" altLang="en-US" dirty="0" smtClean="0"/>
              <a:t> 데이터프레임을 이용해 데이터를 처리할 때 사용할 수 있는 각종 함수를 제공하는 오브젝트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다양한 집계함수와 통계 함수를 제공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StructType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StructField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데이터에 대한 스키마 정보를 나타내는 </a:t>
            </a:r>
            <a:r>
              <a:rPr lang="en-US" altLang="ko-KR" dirty="0" smtClean="0"/>
              <a:t>API, </a:t>
            </a:r>
            <a:r>
              <a:rPr lang="en-US" altLang="ko-KR" dirty="0" err="1" smtClean="0"/>
              <a:t>StructType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데이터프레임의 레코드에 대한 구조 정보를 나타내며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내부에 여러 개의 </a:t>
            </a:r>
            <a:r>
              <a:rPr lang="en-US" altLang="ko-KR" dirty="0" err="1" smtClean="0"/>
              <a:t>StructField</a:t>
            </a:r>
            <a:r>
              <a:rPr lang="ko-KR" altLang="en-US" dirty="0" smtClean="0"/>
              <a:t>를 갖는 형태로 정의됩니다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StructType</a:t>
            </a:r>
            <a:r>
              <a:rPr lang="ko-KR" altLang="en-US" dirty="0" smtClean="0"/>
              <a:t>에 또 다른 </a:t>
            </a:r>
            <a:r>
              <a:rPr lang="en-US" altLang="ko-KR" dirty="0" err="1" smtClean="0"/>
              <a:t>StructType</a:t>
            </a:r>
            <a:r>
              <a:rPr lang="ko-KR" altLang="en-US" dirty="0" smtClean="0"/>
              <a:t>이 포함되는 중첩 구조의 표현이 가능합니다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타입 추론이 어려운 경우 직접 </a:t>
            </a:r>
            <a:r>
              <a:rPr lang="en-US" altLang="ko-KR" dirty="0" err="1" smtClean="0"/>
              <a:t>StructType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StructField</a:t>
            </a:r>
            <a:r>
              <a:rPr lang="ko-KR" altLang="en-US" dirty="0" smtClean="0"/>
              <a:t>를 이용해 타입을 지정해야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GroupedData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GroupedDataSet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등에 의해 </a:t>
            </a:r>
            <a:r>
              <a:rPr lang="ko-KR" altLang="en-US" dirty="0" err="1" smtClean="0"/>
              <a:t>그루핑</a:t>
            </a:r>
            <a:r>
              <a:rPr lang="ko-KR" altLang="en-US" dirty="0" smtClean="0"/>
              <a:t> 연산을 수행할 때 사용되며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집계와 관련된 다양한 연산을 제공합니다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0437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Spark SQL </a:t>
            </a:r>
            <a:r>
              <a:rPr lang="ko-KR" altLang="en-US" dirty="0" smtClean="0"/>
              <a:t>코드</a:t>
            </a:r>
            <a:r>
              <a:rPr lang="en-US" altLang="ko-KR" dirty="0"/>
              <a:t> </a:t>
            </a:r>
            <a:r>
              <a:rPr lang="ko-KR" altLang="en-US" dirty="0" smtClean="0"/>
              <a:t>작성 방법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스파크세션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/>
              <a:t>스파크세션으로부터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또는 데이터프레임 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또는 데이터프레임을 이용해 데이터 처리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처리된 결과 데이터를 외부 저장소에 저장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/>
              <a:t>스파크세션</a:t>
            </a:r>
            <a:r>
              <a:rPr lang="ko-KR" altLang="en-US" dirty="0" smtClean="0"/>
              <a:t>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4680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SparkSession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클래스가 제공하는 </a:t>
            </a:r>
            <a:r>
              <a:rPr lang="en-US" altLang="ko-KR" dirty="0" smtClean="0"/>
              <a:t>builder()</a:t>
            </a:r>
            <a:r>
              <a:rPr lang="ko-KR" altLang="en-US" dirty="0" smtClean="0"/>
              <a:t>를 이용해 생성할 수 있습니다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15542" y="1688120"/>
            <a:ext cx="9553882" cy="1629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org.apache.spark.sql.SparkSession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spark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SparkSession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.builder()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appName</a:t>
            </a:r>
            <a:r>
              <a:rPr lang="en-US" altLang="ko-KR" sz="1600" dirty="0" smtClean="0">
                <a:solidFill>
                  <a:schemeClr val="tx1"/>
                </a:solidFill>
              </a:rPr>
              <a:t>(“Sample”)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mster</a:t>
            </a:r>
            <a:r>
              <a:rPr lang="en-US" altLang="ko-KR" sz="1600" dirty="0" smtClean="0">
                <a:solidFill>
                  <a:schemeClr val="tx1"/>
                </a:solidFill>
              </a:rPr>
              <a:t>(“local[*]”)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getOrCreate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284" y="3443022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스파크세션으로부터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또는 데이터프레임 생성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15542" y="3974115"/>
            <a:ext cx="9553882" cy="7268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source = "file://&lt;</a:t>
            </a:r>
            <a:r>
              <a:rPr lang="en-US" altLang="ko-KR" sz="1600" dirty="0" err="1">
                <a:solidFill>
                  <a:schemeClr val="tx1"/>
                </a:solidFill>
              </a:rPr>
              <a:t>spark_home_dir</a:t>
            </a:r>
            <a:r>
              <a:rPr lang="en-US" altLang="ko-KR" sz="1600" dirty="0">
                <a:solidFill>
                  <a:schemeClr val="tx1"/>
                </a:solidFill>
              </a:rPr>
              <a:t>&gt;README.md"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spark.read.text</a:t>
            </a:r>
            <a:r>
              <a:rPr lang="en-US" altLang="ko-KR" sz="1600" dirty="0">
                <a:solidFill>
                  <a:schemeClr val="tx1"/>
                </a:solidFill>
              </a:rPr>
              <a:t>(source)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015" y="4849792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생성된 데이터프레임 또는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이용해 데이터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96147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 프레임을 사용해 단어를 분리하고 </a:t>
            </a:r>
            <a:r>
              <a:rPr lang="ko-KR" altLang="en-US" dirty="0" err="1" smtClean="0"/>
              <a:t>단어별</a:t>
            </a:r>
            <a:r>
              <a:rPr lang="ko-KR" altLang="en-US" dirty="0" smtClean="0"/>
              <a:t> 개수를 세는 코드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40404" y="1418490"/>
            <a:ext cx="9553882" cy="1547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source = "file:///usr/local/spark/README.md"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spark.read.text</a:t>
            </a:r>
            <a:r>
              <a:rPr lang="en-US" altLang="ko-KR" sz="1600" dirty="0">
                <a:solidFill>
                  <a:schemeClr val="tx1"/>
                </a:solidFill>
              </a:rPr>
              <a:t>(source)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org.apache.spark.sql.functions</a:t>
            </a:r>
            <a:r>
              <a:rPr lang="en-US" altLang="ko-KR" sz="1600" dirty="0">
                <a:solidFill>
                  <a:schemeClr val="tx1"/>
                </a:solidFill>
              </a:rPr>
              <a:t>._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wordDF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df.select</a:t>
            </a:r>
            <a:r>
              <a:rPr lang="en-US" altLang="ko-KR" sz="1600" dirty="0">
                <a:solidFill>
                  <a:schemeClr val="tx1"/>
                </a:solidFill>
              </a:rPr>
              <a:t>(explode(split(col("value"), " ")).as("word"))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wordDF.groupBy</a:t>
            </a:r>
            <a:r>
              <a:rPr lang="en-US" altLang="ko-KR" sz="1600" dirty="0">
                <a:solidFill>
                  <a:schemeClr val="tx1"/>
                </a:solidFill>
              </a:rPr>
              <a:t>("word").</a:t>
            </a:r>
            <a:r>
              <a:rPr lang="en-US" altLang="ko-KR" sz="1600" dirty="0" smtClean="0">
                <a:solidFill>
                  <a:schemeClr val="tx1"/>
                </a:solidFill>
              </a:rPr>
              <a:t>count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result.show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284" y="3056490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 셋이 제공하는 </a:t>
            </a:r>
            <a:r>
              <a:rPr lang="ko-KR" altLang="en-US" dirty="0" err="1" smtClean="0"/>
              <a:t>비타입</a:t>
            </a:r>
            <a:r>
              <a:rPr lang="ko-KR" altLang="en-US" dirty="0" smtClean="0"/>
              <a:t> 연산을 이용한   </a:t>
            </a:r>
            <a:r>
              <a:rPr lang="ko-KR" altLang="en-US" dirty="0" err="1" smtClean="0"/>
              <a:t>단어별</a:t>
            </a:r>
            <a:r>
              <a:rPr lang="ko-KR" altLang="en-US" dirty="0" smtClean="0"/>
              <a:t> 개수를 세는 코드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40404" y="3425822"/>
            <a:ext cx="9553882" cy="2095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source = "file:///usr/local/spark/README.md"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spark.read.text</a:t>
            </a:r>
            <a:r>
              <a:rPr lang="en-US" altLang="ko-KR" sz="1600" dirty="0">
                <a:solidFill>
                  <a:schemeClr val="tx1"/>
                </a:solidFill>
              </a:rPr>
              <a:t>(source)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spark.implicits</a:t>
            </a:r>
            <a:r>
              <a:rPr lang="en-US" altLang="ko-KR" sz="1600" dirty="0">
                <a:solidFill>
                  <a:schemeClr val="tx1"/>
                </a:solidFill>
              </a:rPr>
              <a:t>._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ds = df.as[(String)]   //</a:t>
            </a:r>
            <a:r>
              <a:rPr lang="ko-KR" altLang="en-US" sz="1600" dirty="0">
                <a:solidFill>
                  <a:schemeClr val="tx1"/>
                </a:solidFill>
              </a:rPr>
              <a:t>데이터프레임을 </a:t>
            </a:r>
            <a:r>
              <a:rPr lang="ko-KR" altLang="en-US" sz="1600" dirty="0" err="1">
                <a:solidFill>
                  <a:schemeClr val="tx1"/>
                </a:solidFill>
              </a:rPr>
              <a:t>데이터셋으로</a:t>
            </a:r>
            <a:r>
              <a:rPr lang="ko-KR" altLang="en-US" sz="1600" dirty="0">
                <a:solidFill>
                  <a:schemeClr val="tx1"/>
                </a:solidFill>
              </a:rPr>
              <a:t> 변환</a:t>
            </a:r>
            <a:br>
              <a:rPr lang="ko-KR" altLang="en-US" sz="1600" dirty="0">
                <a:solidFill>
                  <a:schemeClr val="tx1"/>
                </a:solidFill>
              </a:rPr>
            </a:b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wordDF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ds.flatMap</a:t>
            </a:r>
            <a:r>
              <a:rPr lang="en-US" altLang="ko-KR" sz="1600" dirty="0">
                <a:solidFill>
                  <a:schemeClr val="tx1"/>
                </a:solidFill>
              </a:rPr>
              <a:t>(_.split(" "))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wordDF.groupByKey</a:t>
            </a:r>
            <a:r>
              <a:rPr lang="en-US" altLang="ko-KR" sz="1600" dirty="0">
                <a:solidFill>
                  <a:schemeClr val="tx1"/>
                </a:solidFill>
              </a:rPr>
              <a:t>(v =&gt; v).count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result.show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284" y="5705905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처리된 결과 데이터를 외부 저장소에 저장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840404" y="6201500"/>
            <a:ext cx="9553882" cy="3634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result.write.text</a:t>
            </a:r>
            <a:r>
              <a:rPr lang="en-US" altLang="ko-KR" sz="1600" dirty="0">
                <a:solidFill>
                  <a:schemeClr val="tx1"/>
                </a:solidFill>
              </a:rPr>
              <a:t>("&lt;</a:t>
            </a:r>
            <a:r>
              <a:rPr lang="ko-KR" altLang="en-US" sz="1600" dirty="0">
                <a:solidFill>
                  <a:schemeClr val="tx1"/>
                </a:solidFill>
              </a:rPr>
              <a:t>저장경로</a:t>
            </a:r>
            <a:r>
              <a:rPr lang="en-US" altLang="ko-KR" sz="1600" dirty="0">
                <a:solidFill>
                  <a:schemeClr val="tx1"/>
                </a:solidFill>
              </a:rPr>
              <a:t>&gt;")</a:t>
            </a:r>
          </a:p>
        </p:txBody>
      </p:sp>
    </p:spTree>
    <p:extLst>
      <p:ext uri="{BB962C8B-B14F-4D97-AF65-F5344CB8AC3E}">
        <p14:creationId xmlns:p14="http://schemas.microsoft.com/office/powerpoint/2010/main" val="35301014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스파크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284" y="899444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데이터프레임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 세션을 이용해서 파일이나 데이터베이스와 같은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외부와 데이터소스에 저장된 데이터를 이용해 생성할 수 도 있고 이미 생성돼 있는 다른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나 데이터프레임에 변환 연산을 적용해 새로운 데이터프레임을  생성할 수 있습니다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read()</a:t>
            </a:r>
            <a:r>
              <a:rPr lang="ko-KR" altLang="en-US" dirty="0" smtClean="0"/>
              <a:t>는 다양한 유형의 데이터소스로부터 데이터프레임을 생성할 수 있는 </a:t>
            </a:r>
            <a:r>
              <a:rPr lang="en-US" altLang="ko-KR" dirty="0" err="1" smtClean="0"/>
              <a:t>DataFrameReader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format()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소스의 유형을 지정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option()</a:t>
            </a:r>
            <a:r>
              <a:rPr lang="ko-KR" altLang="en-US" dirty="0" smtClean="0"/>
              <a:t>로 데이터소스 처리에 필요한 옵션을 지정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Load()</a:t>
            </a:r>
            <a:r>
              <a:rPr lang="ko-KR" altLang="en-US" dirty="0" smtClean="0"/>
              <a:t>로 대상 파일을 읽고 데이터프레임을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452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6900</TotalTime>
  <Words>16973</Words>
  <Application>Microsoft Office PowerPoint</Application>
  <PresentationFormat>사용자 지정</PresentationFormat>
  <Paragraphs>2256</Paragraphs>
  <Slides>137</Slides>
  <Notes>118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137</vt:i4>
      </vt:variant>
    </vt:vector>
  </HeadingPairs>
  <TitlesOfParts>
    <vt:vector size="1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Spark </vt:lpstr>
      <vt:lpstr>Spark </vt:lpstr>
      <vt:lpstr>Spark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스파크 설치 </vt:lpstr>
      <vt:lpstr>스파크 설치 </vt:lpstr>
      <vt:lpstr>Spark Application Build 및 실행</vt:lpstr>
      <vt:lpstr>Spark Application Build 및 실행</vt:lpstr>
      <vt:lpstr>Spark Application Build 및 실행</vt:lpstr>
      <vt:lpstr>Spark Application Build 및 실행</vt:lpstr>
      <vt:lpstr>Spark Application Build 및 실행</vt:lpstr>
      <vt:lpstr>Spark Application Build 및 실행</vt:lpstr>
      <vt:lpstr>PowerPoint 프레젠테이션</vt:lpstr>
      <vt:lpstr>PowerPoint 프레젠테이션</vt:lpstr>
      <vt:lpstr>PowerPoint 프레젠테이션</vt:lpstr>
      <vt:lpstr>스파크 WordCount  예제 실행</vt:lpstr>
      <vt:lpstr>스파크 WordCount  예제 실행</vt:lpstr>
      <vt:lpstr>PowerPoint 프레젠테이션</vt:lpstr>
      <vt:lpstr>PowerPoint 프레젠테이션</vt:lpstr>
      <vt:lpstr>PowerPoint 프레젠테이션</vt:lpstr>
      <vt:lpstr>PowerPoint 프레젠테이션</vt:lpstr>
      <vt:lpstr>스파크 WordCount  예제 실행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taejung</dc:creator>
  <cp:lastModifiedBy>student</cp:lastModifiedBy>
  <cp:revision>745</cp:revision>
  <dcterms:created xsi:type="dcterms:W3CDTF">2018-09-21T05:40:41Z</dcterms:created>
  <dcterms:modified xsi:type="dcterms:W3CDTF">2019-08-27T08:15:35Z</dcterms:modified>
</cp:coreProperties>
</file>