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78" r:id="rId2"/>
    <p:sldId id="791" r:id="rId3"/>
    <p:sldId id="841" r:id="rId4"/>
    <p:sldId id="842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6" r:id="rId16"/>
    <p:sldId id="857" r:id="rId17"/>
    <p:sldId id="829" r:id="rId18"/>
    <p:sldId id="792" r:id="rId19"/>
    <p:sldId id="830" r:id="rId20"/>
    <p:sldId id="793" r:id="rId21"/>
    <p:sldId id="794" r:id="rId22"/>
    <p:sldId id="795" r:id="rId23"/>
    <p:sldId id="796" r:id="rId24"/>
    <p:sldId id="831" r:id="rId25"/>
    <p:sldId id="797" r:id="rId26"/>
    <p:sldId id="798" r:id="rId27"/>
    <p:sldId id="799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40" r:id="rId36"/>
    <p:sldId id="858" r:id="rId37"/>
    <p:sldId id="859" r:id="rId38"/>
    <p:sldId id="860" r:id="rId39"/>
    <p:sldId id="861" r:id="rId40"/>
    <p:sldId id="862" r:id="rId41"/>
    <p:sldId id="863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71" r:id="rId50"/>
    <p:sldId id="872" r:id="rId51"/>
    <p:sldId id="873" r:id="rId52"/>
    <p:sldId id="874" r:id="rId53"/>
    <p:sldId id="875" r:id="rId54"/>
    <p:sldId id="876" r:id="rId55"/>
    <p:sldId id="877" r:id="rId56"/>
    <p:sldId id="878" r:id="rId57"/>
    <p:sldId id="879" r:id="rId58"/>
    <p:sldId id="880" r:id="rId59"/>
    <p:sldId id="881" r:id="rId60"/>
    <p:sldId id="882" r:id="rId61"/>
    <p:sldId id="883" r:id="rId62"/>
    <p:sldId id="884" r:id="rId63"/>
    <p:sldId id="885" r:id="rId64"/>
    <p:sldId id="886" r:id="rId65"/>
    <p:sldId id="887" r:id="rId66"/>
    <p:sldId id="888" r:id="rId67"/>
    <p:sldId id="889" r:id="rId68"/>
    <p:sldId id="890" r:id="rId69"/>
    <p:sldId id="891" r:id="rId70"/>
    <p:sldId id="892" r:id="rId71"/>
    <p:sldId id="893" r:id="rId72"/>
    <p:sldId id="894" r:id="rId73"/>
    <p:sldId id="895" r:id="rId74"/>
    <p:sldId id="896" r:id="rId75"/>
    <p:sldId id="897" r:id="rId76"/>
    <p:sldId id="898" r:id="rId7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721" autoAdjust="0"/>
  </p:normalViewPr>
  <p:slideViewPr>
    <p:cSldViewPr snapToGrid="0">
      <p:cViewPr varScale="1">
        <p:scale>
          <a:sx n="61" d="100"/>
          <a:sy n="61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https://creativeprm.tistory.com/82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1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https://creativeprm.tistory.com/82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6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https://creativeprm.tistory.com/82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8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79" y="562346"/>
            <a:ext cx="4202462" cy="4673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</a:t>
            </a:r>
            <a:endParaRPr lang="en-US" altLang="ko-KR" sz="2437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97" y="1414065"/>
            <a:ext cx="2963003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26" dirty="0" smtClean="0"/>
              <a:t>(</a:t>
            </a:r>
            <a:r>
              <a:rPr lang="ko-KR" altLang="en-US" sz="1026" dirty="0" smtClean="0"/>
              <a:t>교육기간 </a:t>
            </a:r>
            <a:r>
              <a:rPr lang="en-US" altLang="ko-KR" sz="1026" dirty="0" smtClean="0"/>
              <a:t>: 2019</a:t>
            </a:r>
            <a:r>
              <a:rPr lang="ko-KR" altLang="en-US" sz="1026" dirty="0" smtClean="0"/>
              <a:t>년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 </a:t>
            </a:r>
            <a:r>
              <a:rPr lang="en-US" altLang="ko-KR" sz="1026" dirty="0"/>
              <a:t>6</a:t>
            </a:r>
            <a:r>
              <a:rPr lang="en-US" altLang="ko-KR" sz="1026" dirty="0" smtClean="0"/>
              <a:t>9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~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</a:t>
            </a:r>
            <a:r>
              <a:rPr lang="en-US" altLang="ko-KR" sz="1026" dirty="0" smtClean="0"/>
              <a:t>22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)</a:t>
            </a:r>
            <a:endParaRPr lang="ko-KR" altLang="en-US" sz="1026" dirty="0"/>
          </a:p>
        </p:txBody>
      </p:sp>
      <p:sp>
        <p:nvSpPr>
          <p:cNvPr id="13" name="TextBox 12"/>
          <p:cNvSpPr txBox="1"/>
          <p:nvPr/>
        </p:nvSpPr>
        <p:spPr>
          <a:xfrm>
            <a:off x="10323094" y="1334488"/>
            <a:ext cx="1372288" cy="269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4" b="1" dirty="0" smtClean="0"/>
              <a:t>박  태  정</a:t>
            </a:r>
            <a:endParaRPr lang="ko-KR" altLang="en-US" sz="1154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23094" y="119974"/>
            <a:ext cx="1419727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26" smtClean="0">
                <a:latin typeface="HY헤드라인M" pitchFamily="18" charset="-127"/>
                <a:ea typeface="HY헤드라인M" pitchFamily="18" charset="-127"/>
              </a:rPr>
              <a:t>박데이터</a:t>
            </a:r>
            <a:endParaRPr lang="ko-KR" altLang="en-US" sz="1026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38409"/>
            <a:ext cx="7204669" cy="397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39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2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59230" y="988717"/>
            <a:ext cx="10701919" cy="1831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적합도 검정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샤피로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윌크</a:t>
            </a:r>
            <a:r>
              <a:rPr lang="ko-KR" altLang="en-US" sz="1800" dirty="0"/>
              <a:t> 검정</a:t>
            </a:r>
            <a:r>
              <a:rPr lang="en-US" altLang="ko-KR" sz="1800" dirty="0"/>
              <a:t>Shapiro-</a:t>
            </a:r>
            <a:r>
              <a:rPr lang="en-US" altLang="ko-KR" sz="1800" dirty="0" err="1"/>
              <a:t>Wilk</a:t>
            </a:r>
            <a:r>
              <a:rPr lang="en-US" altLang="ko-KR" sz="1800" dirty="0"/>
              <a:t>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표본이 정규 분포로부터 추출된 것인지 테스트하기 위한 방법이다</a:t>
            </a:r>
            <a:r>
              <a:rPr lang="en-US" altLang="ko-KR" sz="18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shapiro.test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함수를 사용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귀무가설은</a:t>
            </a:r>
            <a:r>
              <a:rPr lang="ko-KR" altLang="en-US" sz="1800" dirty="0"/>
              <a:t> 주어진 데이터가 정규 분포로부터의 표본이라는 것이다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59" y="3070845"/>
            <a:ext cx="3160041" cy="130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1411959" y="4568680"/>
            <a:ext cx="7431505" cy="6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shapiro.test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(1000))</a:t>
            </a:r>
          </a:p>
        </p:txBody>
      </p:sp>
    </p:spTree>
    <p:extLst>
      <p:ext uri="{BB962C8B-B14F-4D97-AF65-F5344CB8AC3E}">
        <p14:creationId xmlns:p14="http://schemas.microsoft.com/office/powerpoint/2010/main" val="190582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97204"/>
            <a:ext cx="11281475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누적 분포 함수와 비교하고자 하는 분포의 누적 분포 함수</a:t>
            </a:r>
            <a:r>
              <a:rPr lang="en-US" altLang="ko-KR" sz="1800" smtClean="0"/>
              <a:t>Cumulative Distribution Function </a:t>
            </a:r>
            <a:r>
              <a:rPr lang="ko-KR" altLang="en-US" sz="1800" smtClean="0"/>
              <a:t>간의 최대 거리를 통계량으로 사용하는 가설 검정 방법 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3" y="2414616"/>
            <a:ext cx="4314825" cy="35052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35" y="3590846"/>
            <a:ext cx="5919141" cy="21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0742" y="1035212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1161" y="1572205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분포를 따르는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1600" dirty="0" smtClean="0">
                <a:solidFill>
                  <a:schemeClr val="tx1"/>
                </a:solidFill>
              </a:rPr>
              <a:t> 데이터 간에 분포가 동일한지를 살펴본 예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 &gt;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난수가</a:t>
            </a:r>
            <a:r>
              <a:rPr lang="ko-KR" altLang="en-US" sz="1600" dirty="0" smtClean="0">
                <a:solidFill>
                  <a:schemeClr val="tx1"/>
                </a:solidFill>
              </a:rPr>
              <a:t> 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분포라는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작아 서로 다른 분포로 판단되었다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K-S </a:t>
            </a:r>
            <a:r>
              <a:rPr lang="ko-KR" altLang="en-US" sz="1600" dirty="0" smtClean="0">
                <a:solidFill>
                  <a:schemeClr val="tx1"/>
                </a:solidFill>
              </a:rPr>
              <a:t>검정을 사용해 데이터가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 뽑은 표본인지 확인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(1000), 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pnorm</a:t>
            </a:r>
            <a:r>
              <a:rPr lang="en-US" altLang="ko-KR" sz="1600" dirty="0" smtClean="0">
                <a:solidFill>
                  <a:schemeClr val="tx1"/>
                </a:solidFill>
              </a:rPr>
              <a:t>", 0, 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주어진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</a:t>
            </a:r>
            <a:r>
              <a:rPr lang="ko-KR" altLang="en-US" sz="1600" dirty="0" smtClean="0">
                <a:solidFill>
                  <a:schemeClr val="tx1"/>
                </a:solidFill>
              </a:rPr>
              <a:t>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분포로부터의 표본이라고 결론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9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3241" y="958359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4" y="1518348"/>
            <a:ext cx="539115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54" y="3004248"/>
            <a:ext cx="3752850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88" y="4944904"/>
            <a:ext cx="5905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141" y="1614956"/>
            <a:ext cx="10287000" cy="2983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mean=10,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=1)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lty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 성립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lwd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관계가 성립한다 할지라도 데이터의 출처 및 데이터가 정규성을 따를 이유에 대한 고민이 항상 필요하다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확률 그림이 아닌 분포에 대해서는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 )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사용한다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min=1, max=10), 1:10)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7115" y="1077963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9208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추정과 검정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추론 통계 분석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smtClean="0"/>
              <a:t> </a:t>
            </a:r>
            <a:r>
              <a:rPr lang="ko-KR" altLang="en-US" sz="2800" smtClean="0"/>
              <a:t>추정과 검정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점추정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값을 제시하여 모두의 참값을 추측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구간추정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하한값과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상한값의</a:t>
            </a:r>
            <a:r>
              <a:rPr lang="ko-KR" altLang="en-US" sz="1600" dirty="0" smtClean="0">
                <a:latin typeface="+mn-ea"/>
              </a:rPr>
              <a:t> 신뢰구간을 지정하여 </a:t>
            </a:r>
            <a:r>
              <a:rPr lang="ko-KR" altLang="en-US" sz="1600" dirty="0" err="1" smtClean="0">
                <a:latin typeface="+mn-ea"/>
              </a:rPr>
              <a:t>모수의</a:t>
            </a:r>
            <a:r>
              <a:rPr lang="ko-KR" altLang="en-US" sz="1600" dirty="0" smtClean="0">
                <a:latin typeface="+mn-ea"/>
              </a:rPr>
              <a:t> 참값을 추정하는 방식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21"/>
              </p:ext>
            </p:extLst>
          </p:nvPr>
        </p:nvGraphicFramePr>
        <p:xfrm>
          <a:off x="912321" y="2332340"/>
          <a:ext cx="10213384" cy="1493520"/>
        </p:xfrm>
        <a:graphic>
          <a:graphicData uri="http://schemas.openxmlformats.org/drawingml/2006/table">
            <a:tbl>
              <a:tblPr/>
              <a:tblGrid>
                <a:gridCol w="1160936"/>
                <a:gridCol w="4526224"/>
                <a:gridCol w="4526224"/>
              </a:tblGrid>
              <a:tr h="33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신뢰구간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방법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값을 제시하여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추측하는 방법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하한값과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상한값의</a:t>
                      </a:r>
                      <a:r>
                        <a:rPr lang="ko-KR" altLang="en-US" sz="1600" dirty="0" smtClean="0"/>
                        <a:t> 구간을 지정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추정하는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</a:t>
                      </a:r>
                      <a:r>
                        <a:rPr lang="ko-KR" altLang="en-US" sz="1600" dirty="0" err="1" smtClean="0"/>
                        <a:t>오차번위</a:t>
                      </a:r>
                      <a:r>
                        <a:rPr lang="ko-KR" altLang="en-US" sz="1600" baseline="0" dirty="0" smtClean="0"/>
                        <a:t> 제공 </a:t>
                      </a:r>
                      <a:r>
                        <a:rPr lang="ko-KR" altLang="en-US" sz="1600" baseline="0" dirty="0" err="1" smtClean="0"/>
                        <a:t>안함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오차범위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5352" y="4200041"/>
            <a:ext cx="1107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점 추정은 하나의 값과 표본에 의한 검정 통계량을 직접 비교하여 일치하면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일치하지 않으면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채택된다</a:t>
            </a:r>
            <a:r>
              <a:rPr lang="en-US" altLang="ko-KR" dirty="0" smtClean="0"/>
              <a:t>.  - </a:t>
            </a:r>
            <a:r>
              <a:rPr lang="ko-KR" altLang="en-US" dirty="0" smtClean="0"/>
              <a:t>점 추정 방식에 의한 가설 검정은 </a:t>
            </a:r>
            <a:r>
              <a:rPr lang="ko-KR" altLang="en-US" dirty="0" err="1" smtClean="0"/>
              <a:t>귀무가설의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기각률이</a:t>
            </a:r>
            <a:r>
              <a:rPr lang="ko-KR" altLang="en-US" dirty="0" smtClean="0"/>
              <a:t> 낮다고 볼 수 있다 또한 검정 통계량과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참값 사이의 오차범위를 확인 할 수 없다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구간 추정 방식으로 가설을 검정할 경우 오차범위에 의해서 결정된 </a:t>
            </a:r>
            <a:r>
              <a:rPr lang="ko-KR" altLang="en-US" dirty="0" err="1" smtClean="0"/>
              <a:t>하한값과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상한값의</a:t>
            </a:r>
            <a:r>
              <a:rPr lang="ko-KR" altLang="en-US" dirty="0" smtClean="0"/>
              <a:t> 신뢰구간과 검정 통계량을 비교하여 가설을 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추론 통계 분석에서는 구간 추정 방식을 더 많이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오차범위는 </a:t>
            </a:r>
            <a:r>
              <a:rPr lang="ko-KR" altLang="en-US" dirty="0" err="1" smtClean="0"/>
              <a:t>모표준편차가</a:t>
            </a:r>
            <a:r>
              <a:rPr lang="ko-KR" altLang="en-US" dirty="0" smtClean="0"/>
              <a:t> 알려지지 않은 경우 표본의 표준편차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이용하여 추정한다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2470484" y="1796716"/>
            <a:ext cx="1973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α</a:t>
            </a:r>
            <a:endParaRPr lang="en-US" altLang="ko-KR" dirty="0"/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1</a:t>
            </a:r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2</a:t>
            </a:r>
          </a:p>
          <a:p>
            <a:r>
              <a:rPr lang="el-GR" altLang="ko-KR" dirty="0" smtClean="0"/>
              <a:t>β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 평균의 구간 추정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우리나라 전체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남학생의 평균 키를 알아보기 위해서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10,000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명 대상으로 키를 조사한 결과  표본평균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sz="1600" i="1" dirty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은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165.1cm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이고 표본 표준편차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(S)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는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2cm 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였다</a:t>
                </a:r>
                <a:endParaRPr lang="en-US" altLang="ko-KR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blipFill rotWithShape="1">
                <a:blip r:embed="rId2"/>
                <a:stretch>
                  <a:fillRect l="-299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표본평균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모평균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</a:t>
                </a:r>
                <a:r>
                  <a:rPr lang="ko-KR" altLang="ko-KR" dirty="0">
                    <a:solidFill>
                      <a:srgbClr val="C00000"/>
                    </a:solidFill>
                  </a:rPr>
                  <a:t>μ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62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2" y="4410448"/>
            <a:ext cx="5366558" cy="157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55" y="4529647"/>
            <a:ext cx="4079525" cy="16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4786" y="3595607"/>
            <a:ext cx="47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신뢰구간의 길이는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제곱에 반비례</a:t>
            </a:r>
            <a:r>
              <a:rPr lang="en-US" altLang="ko-KR" dirty="0">
                <a:solidFill>
                  <a:srgbClr val="C00000"/>
                </a:solidFill>
              </a:rPr>
              <a:t>,  </a:t>
            </a:r>
            <a:r>
              <a:rPr lang="ko-KR" altLang="en-US" dirty="0" err="1" smtClean="0">
                <a:solidFill>
                  <a:srgbClr val="C00000"/>
                </a:solidFill>
              </a:rPr>
              <a:t>모표준편차</a:t>
            </a:r>
            <a:r>
              <a:rPr lang="el-GR" altLang="ko-KR" dirty="0" smtClean="0">
                <a:solidFill>
                  <a:srgbClr val="C00000"/>
                </a:solidFill>
              </a:rPr>
              <a:t>σ</a:t>
            </a:r>
            <a:r>
              <a:rPr lang="ko-KR" altLang="en-US" dirty="0" smtClean="0">
                <a:solidFill>
                  <a:srgbClr val="C00000"/>
                </a:solidFill>
              </a:rPr>
              <a:t>에 비례한다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52" y="6224405"/>
            <a:ext cx="109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모표준편차</a:t>
            </a:r>
            <a:r>
              <a:rPr lang="ko-KR" altLang="en-US" sz="1600" dirty="0" smtClean="0"/>
              <a:t> </a:t>
            </a:r>
            <a:r>
              <a:rPr lang="el-GR" altLang="ko-KR" sz="1600" dirty="0" smtClean="0"/>
              <a:t>σ</a:t>
            </a:r>
            <a:r>
              <a:rPr lang="ko-KR" altLang="en-US" sz="1600" dirty="0" smtClean="0"/>
              <a:t>의 값이 알려지지 않았을 때는 표본의 크기인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충분히 </a:t>
            </a:r>
            <a:r>
              <a:rPr lang="ko-KR" altLang="en-US" sz="1600" dirty="0" err="1" smtClean="0"/>
              <a:t>클때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(n </a:t>
            </a:r>
            <a:r>
              <a:rPr lang="en-US" altLang="ko-KR" sz="1600" dirty="0" smtClean="0"/>
              <a:t>≥ 30)</a:t>
            </a:r>
            <a:r>
              <a:rPr lang="ko-KR" altLang="en-US" sz="1600" dirty="0" smtClean="0"/>
              <a:t>에는 </a:t>
            </a:r>
            <a:r>
              <a:rPr lang="ko-KR" altLang="en-US" sz="1600" dirty="0" err="1" smtClean="0"/>
              <a:t>표존</a:t>
            </a:r>
            <a:r>
              <a:rPr lang="ko-KR" altLang="en-US" sz="1600" dirty="0" smtClean="0"/>
              <a:t> 표준편차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표본오차</a:t>
                </a:r>
                <a:r>
                  <a:rPr lang="en-US" altLang="ko-KR" dirty="0" smtClean="0">
                    <a:latin typeface="+mn-ea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표본이 모집단의 특성과 정확히 일치하지 않아서 발생하는 확률의 차이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신뢰구간의 </a:t>
                </a:r>
                <a:r>
                  <a:rPr lang="ko-KR" altLang="en-US" dirty="0" err="1" smtClean="0">
                    <a:latin typeface="+mn-ea"/>
                  </a:rPr>
                  <a:t>하한값에서</a:t>
                </a:r>
                <a:r>
                  <a:rPr lang="ko-KR" altLang="en-US" dirty="0" smtClean="0">
                    <a:latin typeface="+mn-ea"/>
                  </a:rPr>
                  <a:t> 평균을 빼고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err="1" smtClean="0">
                    <a:latin typeface="+mn-ea"/>
                  </a:rPr>
                  <a:t>상한값에서</a:t>
                </a:r>
                <a:r>
                  <a:rPr lang="ko-KR" altLang="en-US" dirty="0" smtClean="0">
                    <a:latin typeface="+mn-ea"/>
                  </a:rPr>
                  <a:t> 평균을 뺀 값을 백분율로 적용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모 비율의 구간 추정</a:t>
                </a:r>
                <a:r>
                  <a:rPr lang="en-US" altLang="ko-KR" dirty="0" smtClean="0">
                    <a:latin typeface="+mn-ea"/>
                  </a:rPr>
                  <a:t>  </a:t>
                </a:r>
                <a:endParaRPr lang="en-US" altLang="ko-KR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+mn-ea"/>
                  </a:rPr>
                  <a:t>모비율</a:t>
                </a:r>
                <a:r>
                  <a:rPr lang="en-US" altLang="ko-KR" dirty="0">
                    <a:latin typeface="+mn-ea"/>
                  </a:rPr>
                  <a:t>(</a:t>
                </a:r>
                <a:r>
                  <a:rPr lang="en-US" altLang="ko-KR" dirty="0" smtClean="0">
                    <a:latin typeface="+mn-ea"/>
                  </a:rPr>
                  <a:t>p) : </a:t>
                </a:r>
                <a:r>
                  <a:rPr lang="ko-KR" altLang="en-US" dirty="0">
                    <a:latin typeface="+mn-ea"/>
                  </a:rPr>
                  <a:t>모집단에서 어떤 사건에 대한 </a:t>
                </a:r>
                <a:r>
                  <a:rPr lang="ko-KR" altLang="en-US" dirty="0" smtClean="0">
                    <a:latin typeface="+mn-ea"/>
                  </a:rPr>
                  <a:t>비율 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예</a:t>
                </a:r>
                <a:r>
                  <a:rPr lang="en-US" altLang="ko-KR" dirty="0" smtClean="0">
                    <a:latin typeface="+mn-ea"/>
                  </a:rPr>
                  <a:t>) </a:t>
                </a:r>
                <a:r>
                  <a:rPr lang="ko-KR" altLang="en-US" dirty="0" smtClean="0">
                    <a:latin typeface="+mn-ea"/>
                  </a:rPr>
                  <a:t>제품의 </a:t>
                </a:r>
                <a:r>
                  <a:rPr lang="ko-KR" altLang="en-US" dirty="0" err="1" smtClean="0">
                    <a:latin typeface="+mn-ea"/>
                  </a:rPr>
                  <a:t>불량율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smtClean="0">
                    <a:latin typeface="+mn-ea"/>
                  </a:rPr>
                  <a:t>대선 후보 지지율 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+mn-ea"/>
                  </a:rPr>
                  <a:t>모비율</a:t>
                </a:r>
                <a:r>
                  <a:rPr lang="ko-KR" altLang="en-US" dirty="0" smtClean="0">
                    <a:latin typeface="+mn-ea"/>
                  </a:rPr>
                  <a:t> 추정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모집단으로부터 </a:t>
                </a:r>
                <a:r>
                  <a:rPr lang="ko-KR" altLang="en-US" dirty="0" err="1" smtClean="0">
                    <a:latin typeface="+mn-ea"/>
                  </a:rPr>
                  <a:t>임의추출한</a:t>
                </a:r>
                <a:r>
                  <a:rPr lang="ko-KR" altLang="en-US" dirty="0" smtClean="0">
                    <a:latin typeface="+mn-ea"/>
                  </a:rPr>
                  <a:t> 표본에서 어떤 사건에 대한 비율인 표본비율</a:t>
                </a:r>
                <a:r>
                  <a:rPr lang="en-US" altLang="ko-KR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ko-KR" altLang="en-US" b="0" i="1" smtClean="0">
                        <a:latin typeface="Cambria Math"/>
                      </a:rPr>
                      <m:t>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이용하여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모비율을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추정</m:t>
                    </m:r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326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43326" y="3378130"/>
            <a:ext cx="10187412" cy="329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반도체 회사의 사원을 대상으로 임의 추출한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여자 사원이다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표본</m:t>
                    </m:r>
                    <m:r>
                      <a:rPr lang="ko-KR" alt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비율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모비율</m:t>
                    </m:r>
                  </m:oMath>
                </a14:m>
                <a:r>
                  <a:rPr lang="ko-KR" altLang="en-US" dirty="0" smtClean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4281079"/>
            <a:ext cx="5587009" cy="2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개의 집단과 기존 집단과의 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 차이 검정은 표본 평균에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비율 검정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 집단의 비율이 어떤 특정한 값과 같은지를 검정하는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이상치와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제거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빈도분석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결정한다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1814" y="3457714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 후 불만율에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 후 불만율에 차이가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4648501"/>
            <a:ext cx="10187412" cy="992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114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전화번호 안내고객을 대상으로 불만을 갖는 고객은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이를 개선하기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교육을 실시한 후 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 고객을 대상으로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14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불만을 가지고 있었다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보다 불만율이 낮아졌다고 할 수 있는가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?.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이항분포 비율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명목척도의 비율을 바탕으로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이용하여 이항분포의 양측 검정을 통해서 검정 통계량을 구한 후 이를 이용하여 가설을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이항분포는 이산변량이며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그래프는 좌우대칭인 종 모양의 곡선 형태를 갖는다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lternative=“</a:t>
            </a:r>
            <a:r>
              <a:rPr lang="en-US" altLang="ko-KR" dirty="0" err="1" smtClean="0">
                <a:latin typeface="+mn-ea"/>
              </a:rPr>
              <a:t>two.sided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은 양측 검정을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conf.level</a:t>
            </a:r>
            <a:r>
              <a:rPr lang="en-US" altLang="ko-KR" dirty="0" smtClean="0">
                <a:latin typeface="+mn-ea"/>
              </a:rPr>
              <a:t>=0.95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95% </a:t>
            </a:r>
            <a:r>
              <a:rPr lang="ko-KR" altLang="en-US" dirty="0" smtClean="0">
                <a:latin typeface="+mn-ea"/>
              </a:rPr>
              <a:t>신뢰수준을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귀무가설이</a:t>
            </a:r>
            <a:r>
              <a:rPr lang="ko-KR" altLang="en-US" dirty="0" smtClean="0">
                <a:latin typeface="+mn-ea"/>
              </a:rPr>
              <a:t> 모평균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상수 </a:t>
            </a:r>
            <a:r>
              <a:rPr lang="ko-KR" altLang="en-US" dirty="0" err="1" smtClean="0">
                <a:latin typeface="+mn-ea"/>
              </a:rPr>
              <a:t>일때와</a:t>
            </a:r>
            <a:r>
              <a:rPr lang="ko-KR" altLang="en-US" dirty="0" smtClean="0">
                <a:latin typeface="+mn-ea"/>
              </a:rPr>
              <a:t> 모 평균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상수가 </a:t>
            </a:r>
            <a:r>
              <a:rPr lang="ko-KR" altLang="en-US" dirty="0" err="1" smtClean="0">
                <a:latin typeface="+mn-ea"/>
              </a:rPr>
              <a:t>아닐때</a:t>
            </a:r>
            <a:r>
              <a:rPr lang="ko-KR" altLang="en-US" dirty="0" smtClean="0">
                <a:latin typeface="+mn-ea"/>
              </a:rPr>
              <a:t> 양측가설 검정을 수행하고 방향성이 있는 경우 </a:t>
            </a:r>
            <a:r>
              <a:rPr lang="ko-KR" altLang="en-US" dirty="0" err="1" smtClean="0">
                <a:latin typeface="+mn-ea"/>
              </a:rPr>
              <a:t>단측가설</a:t>
            </a:r>
            <a:r>
              <a:rPr lang="ko-KR" altLang="en-US" dirty="0" smtClean="0">
                <a:latin typeface="+mn-ea"/>
              </a:rPr>
              <a:t> 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alternative</a:t>
            </a:r>
            <a:r>
              <a:rPr lang="en-US" altLang="ko-KR" dirty="0" smtClean="0">
                <a:latin typeface="+mn-ea"/>
              </a:rPr>
              <a:t>=“greater”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방향성을 갖는 연구가설을 검정할 경우 이용된다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11" y="2387949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단일집단  평균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단일집단의 평균이 어떤 특정한 집단의 평균과 차이가 있는지를 검정하는 방법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전처리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이상치와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정규분포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())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wilcox.test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모</a:t>
            </a:r>
            <a:r>
              <a:rPr lang="ko-KR" altLang="en-US" dirty="0" err="1">
                <a:latin typeface="+mn-ea"/>
              </a:rPr>
              <a:t>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Wilcox 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3127781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814" y="4355024"/>
            <a:ext cx="10187412" cy="1286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 평균 사용시간이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5.2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시간으로 파악된 상황에서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 평균 사용시간과 차이가 있는지를 검정하기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 노트북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대를 랜덤으로 선정하여 검정을 실시한다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 평균 사용시간이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5.2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시간으로 파악된 상황에서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 평균 사용시간과 차이가 있는지를 검정하기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 노트북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대를 랜덤으로 선정하여 검정을 실시한다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검정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통계량의 특징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비율척도 같은 수치 기반 데이터에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분포의 중심 위치를 나타내는 </a:t>
            </a:r>
            <a:r>
              <a:rPr lang="ko-KR" altLang="en-US" dirty="0" err="1" smtClean="0">
                <a:latin typeface="+mn-ea"/>
              </a:rPr>
              <a:t>대표값의</a:t>
            </a:r>
            <a:r>
              <a:rPr lang="ko-KR" altLang="en-US" dirty="0" smtClean="0">
                <a:latin typeface="+mn-ea"/>
              </a:rPr>
              <a:t> 성격을 가지며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정규분포에서 도수분포곡선이 평균값을 중으로 하여 좌우 대칭인 종 모양을 형성한다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평균에 차이가 있는지를 검정하는 용도로 사용된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정규분</a:t>
            </a:r>
            <a:r>
              <a:rPr lang="ko-KR" altLang="en-US" dirty="0">
                <a:latin typeface="+mn-ea"/>
              </a:rPr>
              <a:t>포</a:t>
            </a:r>
            <a:r>
              <a:rPr lang="ko-KR" altLang="en-US" dirty="0" smtClean="0">
                <a:latin typeface="+mn-ea"/>
              </a:rPr>
              <a:t>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평균 차이 검정을 하기 전에 데이터의 분포형태가 정규분포 인지를 먼저 검정해야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정규분포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정규분포로 본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차이 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추출한 표본 데이터의 분포형태가 정규분포 형태를 보인다면</a:t>
            </a:r>
            <a:r>
              <a:rPr lang="en-US" altLang="ko-KR" dirty="0" smtClean="0">
                <a:latin typeface="+mn-ea"/>
              </a:rPr>
              <a:t>, T-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T-</a:t>
            </a:r>
            <a:r>
              <a:rPr lang="ko-KR" altLang="en-US" dirty="0" smtClean="0">
                <a:latin typeface="+mn-ea"/>
              </a:rPr>
              <a:t>검정은 모집단의 평균값을 검정하는 방법으로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qt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확인할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q</a:t>
            </a:r>
            <a:r>
              <a:rPr lang="en-US" altLang="ko-KR" dirty="0" err="1" smtClean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함수에서 </a:t>
            </a:r>
            <a:r>
              <a:rPr lang="en-US" altLang="ko-KR" dirty="0" smtClean="0">
                <a:latin typeface="+mn-ea"/>
              </a:rPr>
              <a:t>p-value</a:t>
            </a:r>
            <a:r>
              <a:rPr lang="ko-KR" altLang="en-US" dirty="0" smtClean="0">
                <a:latin typeface="+mn-ea"/>
              </a:rPr>
              <a:t>와 자유도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df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인수로 지정하여 함수를 실행하면 </a:t>
            </a:r>
            <a:r>
              <a:rPr lang="ko-KR" altLang="en-US" dirty="0" err="1" smtClean="0">
                <a:latin typeface="+mn-ea"/>
              </a:rPr>
              <a:t>귀무가설을</a:t>
            </a:r>
            <a:r>
              <a:rPr lang="ko-KR" altLang="en-US" dirty="0" smtClean="0">
                <a:latin typeface="+mn-ea"/>
              </a:rPr>
              <a:t> 기각할 수 있는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얻을 수 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3298223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y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mu = 0 , paired=FALSE,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var.equal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= FALSE,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…)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298" y="4184542"/>
            <a:ext cx="858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alternative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 양측 검정과 </a:t>
            </a:r>
            <a:r>
              <a:rPr lang="ko-KR" altLang="en-US" sz="1600" dirty="0" err="1" smtClean="0"/>
              <a:t>단측</a:t>
            </a:r>
            <a:r>
              <a:rPr lang="ko-KR" altLang="en-US" sz="1600" dirty="0" smtClean="0"/>
              <a:t> 검정</a:t>
            </a:r>
            <a:endParaRPr lang="en-US" altLang="ko-KR" sz="1600" dirty="0" err="1"/>
          </a:p>
          <a:p>
            <a:r>
              <a:rPr lang="en-US" altLang="ko-KR" sz="1600" dirty="0" err="1" smtClean="0"/>
              <a:t>conf.level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신뢰수준</a:t>
            </a:r>
            <a:endParaRPr lang="en-US" altLang="ko-KR" sz="1600" dirty="0" smtClean="0"/>
          </a:p>
          <a:p>
            <a:r>
              <a:rPr lang="en-US" altLang="ko-KR" sz="1600" dirty="0" smtClean="0"/>
              <a:t>mu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비교할 기존 모집단의 평균값을 지</a:t>
            </a:r>
            <a:r>
              <a:rPr lang="ko-KR" altLang="en-US" sz="16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두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이항분포 비율검정은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독립표본 이항분포 비율검정은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246791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55383"/>
            <a:ext cx="10187412" cy="75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9012"/>
              </p:ext>
            </p:extLst>
          </p:nvPr>
        </p:nvGraphicFramePr>
        <p:xfrm>
          <a:off x="1423469" y="4448026"/>
          <a:ext cx="4961535" cy="1356256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135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245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비율 차이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 척도의 비율을 바탕으로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두 집단 간 이항분포의 양측 검정을 토해서 검정 통계량을 구한 후  이를 이용하여 가설을 검정한다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1934372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prop.test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n, p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correct=TRUE)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9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집단을 대상으로 평균 차이 검정을 통해서 두 집단의 평균이 같은지 또는 다른지를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두집단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224000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3152959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개월동안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실기시험을 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집단간 실기시험의 평균에 차이가 있는가를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8" y="1097205"/>
            <a:ext cx="11079996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독립성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독립성 검정</a:t>
            </a:r>
            <a:r>
              <a:rPr lang="en-US" altLang="ko-KR" sz="1800" smtClean="0"/>
              <a:t>Independence Test</a:t>
            </a:r>
            <a:r>
              <a:rPr lang="ko-KR" altLang="en-US" sz="1800" smtClean="0"/>
              <a:t>은 가정이 성립하는지 알아보는 것을 목표로 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독립이란 두 사건이 서로 영향을 주고받지 않는 경우를 뜻한다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두 변수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있을 때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독립이면 </a:t>
            </a:r>
            <a:r>
              <a:rPr lang="en-US" altLang="ko-KR" sz="1800" smtClean="0"/>
              <a:t>P(A, B) = P(A) × P(B)</a:t>
            </a:r>
            <a:r>
              <a:rPr lang="ko-KR" altLang="en-US" sz="1800" smtClean="0"/>
              <a:t>가 성립한다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동전 던지기에서 앞면이 나올 확률과 뒷면이 나올 확률은 독립인가</a:t>
            </a:r>
            <a:r>
              <a:rPr lang="en-US" altLang="ko-KR" sz="18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항아리에 빨간색 공이 </a:t>
            </a:r>
            <a:r>
              <a:rPr lang="en-US" altLang="ko-KR" sz="1800" smtClean="0"/>
              <a:t>5</a:t>
            </a:r>
            <a:r>
              <a:rPr lang="ko-KR" altLang="en-US" sz="1800" smtClean="0"/>
              <a:t>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파란색 공이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 있다 항아리에서 두 개의 공중  처음 꺼낸 공이 빨간색 공이면 다음 공이 파란색 공일 확률이 독립인가</a:t>
            </a:r>
            <a:r>
              <a:rPr lang="en-US" altLang="ko-KR" sz="1800" smtClean="0"/>
              <a:t>?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78126" y="3470601"/>
            <a:ext cx="8734925" cy="206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MASS::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survey를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사용해 학생들의 성별에 따른 운동량에 차이가 있는지 독립성 검정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library</a:t>
            </a:r>
            <a:r>
              <a:rPr lang="ko-KR" altLang="en-US" sz="1600" dirty="0" smtClean="0">
                <a:solidFill>
                  <a:schemeClr val="tx1"/>
                </a:solidFill>
              </a:rPr>
              <a:t>(MASS)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str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[c("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", 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")])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# 성별과 운동이 독립인지를 확인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xtabs</a:t>
            </a:r>
            <a:r>
              <a:rPr lang="ko-KR" altLang="en-US" sz="1600" dirty="0" smtClean="0">
                <a:solidFill>
                  <a:schemeClr val="tx1"/>
                </a:solidFill>
              </a:rPr>
              <a:t>(~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 +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6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동질성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추출된 표본을 </a:t>
            </a:r>
            <a:r>
              <a:rPr lang="ko-KR" altLang="en-US" dirty="0" err="1" smtClean="0">
                <a:latin typeface="+mn-ea"/>
              </a:rPr>
              <a:t>대사으로</a:t>
            </a:r>
            <a:r>
              <a:rPr lang="ko-KR" altLang="en-US" dirty="0" smtClean="0">
                <a:latin typeface="+mn-ea"/>
              </a:rPr>
              <a:t> 분산의 동질성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두 집단 간 분포의 모양이 </a:t>
            </a:r>
            <a:r>
              <a:rPr lang="ko-KR" altLang="en-US" dirty="0" err="1">
                <a:latin typeface="+mn-ea"/>
              </a:rPr>
              <a:t>동</a:t>
            </a:r>
            <a:r>
              <a:rPr lang="ko-KR" altLang="en-US" dirty="0" err="1" smtClean="0">
                <a:latin typeface="+mn-ea"/>
              </a:rPr>
              <a:t>질하다고</a:t>
            </a:r>
            <a:r>
              <a:rPr lang="ko-KR" altLang="en-US" dirty="0" smtClean="0">
                <a:latin typeface="+mn-ea"/>
              </a:rPr>
              <a:t> 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분산의 동질성 검정은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가정과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가정되지 않음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따라서 결과가 달라진다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등분산은</a:t>
            </a:r>
            <a:r>
              <a:rPr lang="ko-KR" altLang="en-US" dirty="0" smtClean="0">
                <a:latin typeface="+mn-ea"/>
              </a:rPr>
              <a:t> 모집단에서 추출된 표본이 균등하게 추출된 경우이고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이분산은</a:t>
            </a:r>
            <a:r>
              <a:rPr lang="ko-KR" altLang="en-US" dirty="0" smtClean="0">
                <a:latin typeface="+mn-ea"/>
              </a:rPr>
              <a:t> 추출된 표본이 특정 계층으로 편중되어 추출되는 경우이다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37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대응 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대응 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대응 표본 평균검정</a:t>
            </a:r>
            <a:r>
              <a:rPr lang="en-US" altLang="ko-KR" dirty="0" smtClean="0">
                <a:latin typeface="+mn-ea"/>
              </a:rPr>
              <a:t>(Paired Samples t-test)</a:t>
            </a:r>
            <a:r>
              <a:rPr lang="ko-KR" altLang="en-US" dirty="0" smtClean="0">
                <a:latin typeface="+mn-ea"/>
              </a:rPr>
              <a:t>은 동일한 표본을 대상으로 측정된 두 변수의 평균 차이를 검정하는 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일반적으로  사전검사와 사후 검사의 평균 차이를 검증할 때 많이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교수법 프로그램을 적용하기 전 학생들의 </a:t>
            </a:r>
            <a:r>
              <a:rPr lang="ko-KR" altLang="en-US" dirty="0" err="1" smtClean="0">
                <a:latin typeface="+mn-ea"/>
              </a:rPr>
              <a:t>학습력과</a:t>
            </a:r>
            <a:r>
              <a:rPr lang="ko-KR" altLang="en-US" dirty="0" smtClean="0">
                <a:latin typeface="+mn-ea"/>
              </a:rPr>
              <a:t> 교수법 프로그램 적용한 후 학생들의 </a:t>
            </a:r>
            <a:r>
              <a:rPr lang="ko-KR" altLang="en-US" dirty="0" err="1" smtClean="0">
                <a:latin typeface="+mn-ea"/>
              </a:rPr>
              <a:t>학습력에</a:t>
            </a:r>
            <a:r>
              <a:rPr lang="ko-KR" altLang="en-US" dirty="0" smtClean="0">
                <a:latin typeface="+mn-ea"/>
              </a:rPr>
              <a:t>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전과 후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86881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4919765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22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검정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세 집단의 평균 차이 검정은 분산 분석이라고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비율검정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세 집단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2810" y="2611966"/>
            <a:ext cx="10187412" cy="797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 차이가 있다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없다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810" y="3715808"/>
            <a:ext cx="10187412" cy="761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12095"/>
              </p:ext>
            </p:extLst>
          </p:nvPr>
        </p:nvGraphicFramePr>
        <p:xfrm>
          <a:off x="1182810" y="4804487"/>
          <a:ext cx="4961535" cy="1695320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1298" y="4053308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5373563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분산분석에서 집단 간의 동질성 여부를 검정하기 위해서는 </a:t>
            </a:r>
            <a:r>
              <a:rPr lang="en-US" altLang="ko-KR" dirty="0" err="1" smtClean="0">
                <a:latin typeface="+mn-ea"/>
              </a:rPr>
              <a:t>bartlett.test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분포가 </a:t>
            </a:r>
            <a:r>
              <a:rPr lang="ko-KR" altLang="en-US" dirty="0" err="1" smtClean="0">
                <a:latin typeface="+mn-ea"/>
              </a:rPr>
              <a:t>동질한</a:t>
            </a:r>
            <a:r>
              <a:rPr lang="ko-KR" altLang="en-US" dirty="0" smtClean="0">
                <a:latin typeface="+mn-ea"/>
              </a:rPr>
              <a:t> 경우 분산분석을 수행하는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 방법인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이용하여 분석을 수행하고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마지막으로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사후 검정을 수행한다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2810" y="467334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세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2810" y="5586302"/>
            <a:ext cx="10187412" cy="64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세가지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명씩을 대상으로 실기시험을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집단 간 실기시험의 평균에 차이가 있는지를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6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요인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smtClean="0"/>
              <a:t>상관 관계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상관성을 바탕으로 변수를 정제하여 상관관계 분석이나 회귀분석에 설명변수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독립변수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사용된다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 과정에서 변수들이 상관관계를 분석하여 변수 간의 관련성을 분석하는데 이용</a:t>
            </a:r>
            <a:endParaRPr lang="en-US" altLang="ko-KR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회귀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인과관계를 분석하는데 중요한 자료를 제공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5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요인 분석 </a:t>
            </a:r>
            <a:r>
              <a:rPr lang="en-US" altLang="ko-KR" dirty="0" smtClean="0">
                <a:latin typeface="+mn-ea"/>
              </a:rPr>
              <a:t>(Factor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다수의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변수를 대상으로 변수간의 관계를 분석하여 공통차원으로 축약하는 통계기법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데이터를 축소하는 변수의 정제 과정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가지 항목들을 비슷한 항목으로 묶는 것으로 여러 변수 사이에 존재하는 상호관계를 분석하여 타당성을 검정하고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공통으로 속해있는 차원이나 요인들을 밝혀냄으로써 변수를 축소하는 과정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탐색적 요인분석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요인분석을 할 때 사전에 어</a:t>
            </a:r>
            <a:r>
              <a:rPr lang="ko-KR" altLang="en-US" dirty="0">
                <a:latin typeface="+mn-ea"/>
              </a:rPr>
              <a:t>떤</a:t>
            </a:r>
            <a:r>
              <a:rPr lang="ko-KR" altLang="en-US" dirty="0" smtClean="0">
                <a:latin typeface="+mn-ea"/>
              </a:rPr>
              <a:t> 변수끼리 묶어야 한다는 전제를 두지 않고 분석하는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확인적 요인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사전에 묶일 것으로 기대되는 항목끼리 묶여 지는지를 조사하는 방법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타당성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측정 도구가 측정하고자 하는 것을 정확히 측정할 수 있는 정도를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통계량 검정 이전에 구성 타당성</a:t>
            </a:r>
            <a:r>
              <a:rPr lang="en-US" altLang="ko-KR" dirty="0" smtClean="0">
                <a:latin typeface="+mn-ea"/>
              </a:rPr>
              <a:t>(Construct validity)  </a:t>
            </a:r>
            <a:r>
              <a:rPr lang="ko-KR" altLang="en-US" dirty="0" smtClean="0">
                <a:latin typeface="+mn-ea"/>
              </a:rPr>
              <a:t>검증을 위해서 요인분석을 실시한다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요인 </a:t>
            </a:r>
            <a:r>
              <a:rPr lang="ko-KR" altLang="en-US" dirty="0">
                <a:latin typeface="+mn-ea"/>
              </a:rPr>
              <a:t>분석 </a:t>
            </a:r>
            <a:r>
              <a:rPr lang="ko-KR" altLang="en-US" dirty="0" smtClean="0">
                <a:latin typeface="+mn-ea"/>
              </a:rPr>
              <a:t>전제조건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하위요인으로 구성되는 데이터 셋이 준비되어 있어야 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분석에 사용되는 변수는 </a:t>
            </a:r>
            <a:r>
              <a:rPr lang="ko-KR" altLang="en-US" dirty="0" err="1" smtClean="0">
                <a:latin typeface="+mn-ea"/>
              </a:rPr>
              <a:t>등간척도나</a:t>
            </a:r>
            <a:r>
              <a:rPr lang="ko-KR" altLang="en-US" dirty="0" smtClean="0">
                <a:latin typeface="+mn-ea"/>
              </a:rPr>
              <a:t> 비율척도이어야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표본의 크기는 최소 </a:t>
            </a:r>
            <a:r>
              <a:rPr lang="en-US" altLang="ko-KR" dirty="0" smtClean="0">
                <a:latin typeface="+mn-ea"/>
              </a:rPr>
              <a:t>50</a:t>
            </a:r>
            <a:r>
              <a:rPr lang="ko-KR" altLang="en-US" dirty="0" smtClean="0">
                <a:latin typeface="+mn-ea"/>
              </a:rPr>
              <a:t>개 이상이 바람직하다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요인분석은 상관관계가 높은 </a:t>
            </a:r>
            <a:r>
              <a:rPr lang="ko-KR" altLang="en-US" dirty="0" err="1" smtClean="0">
                <a:latin typeface="+mn-ea"/>
              </a:rPr>
              <a:t>변수들까리</a:t>
            </a:r>
            <a:r>
              <a:rPr lang="ko-KR" altLang="en-US" dirty="0" smtClean="0">
                <a:latin typeface="+mn-ea"/>
              </a:rPr>
              <a:t> 그룹화하는 것이므로 변수 간의 상관관계가 매우 낮다면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보통 </a:t>
            </a:r>
            <a:r>
              <a:rPr lang="en-US" altLang="ko-KR" dirty="0" smtClean="0">
                <a:latin typeface="+mn-ea"/>
              </a:rPr>
              <a:t>±3 </a:t>
            </a:r>
            <a:r>
              <a:rPr lang="ko-KR" altLang="en-US" dirty="0" smtClean="0">
                <a:latin typeface="+mn-ea"/>
              </a:rPr>
              <a:t>이하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그  자료는 요인분석에 적합하지 않다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217564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5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(Factor Analysis) </a:t>
            </a:r>
            <a:r>
              <a:rPr lang="ko-KR" altLang="en-US" smtClean="0">
                <a:latin typeface="+mn-ea"/>
              </a:rPr>
              <a:t>목적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자료의 요약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변인을 몇 개의 공통된 변인으로 묶음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변인 구조 파악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변인들의 상호관계 파악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독립성등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불필요한 변인 제거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중요도가 떨어진 변수 제거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 타당성 검증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변인들이 동일한 요인으로 묶이는지 확인 </a:t>
            </a:r>
            <a:r>
              <a:rPr lang="en-US" altLang="ko-KR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 분석에 대한 활용 방안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도구가 정확히 측정했는지를 알아보기 위해서 측정 변수들이 동일한 요인으로 묶이는지를 검정한다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타당성 검정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상관관계가 높은 것끼리 묶어서 변수를 정제한다</a:t>
            </a:r>
            <a:r>
              <a:rPr lang="en-US" altLang="ko-KR" smtClean="0">
                <a:latin typeface="+mn-ea"/>
              </a:rPr>
              <a:t>. (</a:t>
            </a:r>
            <a:r>
              <a:rPr lang="ko-KR" altLang="en-US" smtClean="0">
                <a:latin typeface="+mn-ea"/>
              </a:rPr>
              <a:t>변수 축소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변수의 중요도를 나타내는 요인적재량이 </a:t>
            </a:r>
            <a:r>
              <a:rPr lang="en-US" altLang="ko-KR" smtClean="0">
                <a:latin typeface="+mn-ea"/>
              </a:rPr>
              <a:t>0.4 </a:t>
            </a:r>
            <a:r>
              <a:rPr lang="ko-KR" altLang="en-US" smtClean="0">
                <a:latin typeface="+mn-ea"/>
              </a:rPr>
              <a:t>미만이면 설명력이 부족한 요인으로 판단하여 제거한다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변수 제거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얻어지는 결과를 이용하여 상관분석이나 회귀분석의 설명변수로 활용한다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2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공통요인으로 변수 정제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항목으로 묶여 지는데 사용되는 </a:t>
            </a:r>
            <a:r>
              <a:rPr lang="ko-KR" altLang="en-US" dirty="0" err="1" smtClean="0">
                <a:latin typeface="+mn-ea"/>
              </a:rPr>
              <a:t>요인수</a:t>
            </a:r>
            <a:r>
              <a:rPr lang="ko-KR" altLang="en-US" dirty="0" smtClean="0">
                <a:latin typeface="+mn-ea"/>
              </a:rPr>
              <a:t> 결정은 주성분 분석방법과 상관계수 행렬을 이용한 초기 </a:t>
            </a:r>
            <a:r>
              <a:rPr lang="ko-KR" altLang="en-US" dirty="0" err="1" smtClean="0">
                <a:latin typeface="+mn-ea"/>
              </a:rPr>
              <a:t>고유값을</a:t>
            </a:r>
            <a:r>
              <a:rPr lang="ko-KR" altLang="en-US" dirty="0" smtClean="0">
                <a:latin typeface="+mn-ea"/>
              </a:rPr>
              <a:t> 이용한다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주성분 분석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</a:rPr>
              <a:t>변동량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영향을 주는 주요 성분을 분석하는 방법으로 요인분석에서 사용될 요인의 개수를 결정하는데 주로 이용된다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고유값으로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요인수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고유값이란</a:t>
            </a:r>
            <a:r>
              <a:rPr lang="ko-KR" altLang="en-US" dirty="0" smtClean="0">
                <a:latin typeface="+mn-ea"/>
              </a:rPr>
              <a:t> 어떤 행렬로부터 유도되는 </a:t>
            </a:r>
            <a:r>
              <a:rPr lang="ko-KR" altLang="en-US" dirty="0" err="1" smtClean="0">
                <a:latin typeface="+mn-ea"/>
              </a:rPr>
              <a:t>실수값을</a:t>
            </a:r>
            <a:r>
              <a:rPr lang="ko-KR" altLang="en-US" dirty="0" smtClean="0">
                <a:latin typeface="+mn-ea"/>
              </a:rPr>
              <a:t> 의미한다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일반적으로 </a:t>
            </a:r>
            <a:r>
              <a:rPr lang="ko-KR" altLang="en-US" dirty="0" err="1" smtClean="0">
                <a:latin typeface="+mn-ea"/>
              </a:rPr>
              <a:t>변화량의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총분산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기준으로 </a:t>
            </a:r>
            <a:r>
              <a:rPr lang="ko-KR" altLang="en-US" dirty="0" err="1" smtClean="0">
                <a:latin typeface="+mn-ea"/>
              </a:rPr>
              <a:t>요인수를</a:t>
            </a:r>
            <a:r>
              <a:rPr lang="ko-KR" altLang="en-US" dirty="0" smtClean="0">
                <a:latin typeface="+mn-ea"/>
              </a:rPr>
              <a:t> 결정하는데 이용된다</a:t>
            </a:r>
            <a:r>
              <a:rPr lang="en-US" altLang="ko-KR" dirty="0" smtClean="0">
                <a:latin typeface="+mn-ea"/>
              </a:rPr>
              <a:t>. 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상관계수 행렬을 대상으로 초기 </a:t>
            </a:r>
            <a:r>
              <a:rPr lang="ko-KR" altLang="en-US" dirty="0" err="1" smtClean="0">
                <a:latin typeface="+mn-ea"/>
              </a:rPr>
              <a:t>고유값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요인수</a:t>
            </a:r>
            <a:r>
              <a:rPr lang="ko-KR" altLang="en-US" dirty="0" smtClean="0">
                <a:latin typeface="+mn-ea"/>
              </a:rPr>
              <a:t> 분석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eigen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은 상관계수 행렬을 대상으로 초기 </a:t>
            </a:r>
            <a:r>
              <a:rPr lang="ko-KR" altLang="en-US" dirty="0" err="1" smtClean="0">
                <a:latin typeface="+mn-ea"/>
              </a:rPr>
              <a:t>고유값과</a:t>
            </a:r>
            <a:r>
              <a:rPr lang="ko-KR" altLang="en-US" dirty="0" smtClean="0">
                <a:latin typeface="+mn-ea"/>
              </a:rPr>
              <a:t> 고유벡터를 계산하는 함수이다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9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7788" y="942222"/>
            <a:ext cx="10515600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카이 제곱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통계학에서 </a:t>
            </a:r>
            <a:r>
              <a:rPr lang="en-US" altLang="ko-KR" sz="1800" smtClean="0"/>
              <a:t>~ </a:t>
            </a:r>
            <a:r>
              <a:rPr lang="ko-KR" altLang="en-US" sz="1800" smtClean="0"/>
              <a:t>기호는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좌측에 있는 확률 변수가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우측에 있는 확률 분포를 따름을 의미한다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카이 제곱 분포는 자유도</a:t>
            </a:r>
            <a:r>
              <a:rPr lang="en-US" altLang="ko-KR" sz="1800" smtClean="0"/>
              <a:t>(degree of freedom)</a:t>
            </a:r>
            <a:r>
              <a:rPr lang="ko-KR" altLang="en-US" sz="1800" smtClean="0"/>
              <a:t>라는 하나의 파라미터를 가지며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 파라미터에 따라 분포의 모양이 달라진다</a:t>
            </a:r>
            <a:r>
              <a:rPr lang="en-US" altLang="ko-KR" sz="1800" smtClean="0"/>
              <a:t>. </a:t>
            </a:r>
            <a:endParaRPr lang="en-US" altLang="ko-K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6" y="2251128"/>
            <a:ext cx="8100287" cy="244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64106" y="4836695"/>
            <a:ext cx="8734925" cy="1429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Sex +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Exer</a:t>
            </a:r>
            <a:r>
              <a:rPr lang="en-US" altLang="ko-KR" sz="1600" dirty="0" smtClean="0">
                <a:solidFill>
                  <a:schemeClr val="tx1"/>
                </a:solidFill>
              </a:rPr>
              <a:t>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p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0.05731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커서 ‘</a:t>
            </a:r>
            <a:r>
              <a:rPr lang="en-US" altLang="ko-KR" sz="1600" dirty="0" smtClean="0">
                <a:solidFill>
                  <a:schemeClr val="tx1"/>
                </a:solidFill>
              </a:rPr>
              <a:t>H0: </a:t>
            </a:r>
            <a:r>
              <a:rPr lang="ko-KR" altLang="en-US" sz="1600" dirty="0" smtClean="0">
                <a:solidFill>
                  <a:schemeClr val="tx1"/>
                </a:solidFill>
              </a:rPr>
              <a:t>성별과 운동은 독립이다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.’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통계량 </a:t>
            </a:r>
            <a:r>
              <a:rPr lang="en-US" altLang="ko-KR" sz="1600" dirty="0" smtClean="0">
                <a:solidFill>
                  <a:schemeClr val="tx1"/>
                </a:solidFill>
              </a:rPr>
              <a:t>χ2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5.7184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자유도</a:t>
            </a:r>
            <a:r>
              <a:rPr lang="en-US" altLang="ko-KR" sz="1600" dirty="0" smtClean="0">
                <a:solidFill>
                  <a:schemeClr val="tx1"/>
                </a:solidFill>
              </a:rPr>
              <a:t>Degree of Freedom</a:t>
            </a:r>
            <a:r>
              <a:rPr lang="ko-KR" altLang="en-US" sz="1600" dirty="0" smtClean="0">
                <a:solidFill>
                  <a:schemeClr val="tx1"/>
                </a:solidFill>
              </a:rPr>
              <a:t>는 성별이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운동량이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(2-1)(3-1) = 2</a:t>
            </a:r>
          </a:p>
        </p:txBody>
      </p:sp>
    </p:spTree>
    <p:extLst>
      <p:ext uri="{BB962C8B-B14F-4D97-AF65-F5344CB8AC3E}">
        <p14:creationId xmlns:p14="http://schemas.microsoft.com/office/powerpoint/2010/main" val="20396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변수간의 상관관계 분석과 요인분석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상관관계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변수 간의 상관성으로 공통요인 추출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요인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회전법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적용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요인 해석이 어려운 경우 어느 한 요인을 높게 나타내기 위해서 </a:t>
            </a:r>
            <a:r>
              <a:rPr lang="ko-KR" altLang="en-US" dirty="0" err="1" smtClean="0">
                <a:latin typeface="+mn-ea"/>
              </a:rPr>
              <a:t>요인축을</a:t>
            </a:r>
            <a:r>
              <a:rPr lang="ko-KR" altLang="en-US" dirty="0" smtClean="0">
                <a:latin typeface="+mn-ea"/>
              </a:rPr>
              <a:t> 회전하는 방법이 있다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err="1" smtClean="0">
                <a:latin typeface="+mn-ea"/>
              </a:rPr>
              <a:t>베리멕스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회전법을</a:t>
            </a:r>
            <a:r>
              <a:rPr lang="ko-KR" altLang="en-US" dirty="0" smtClean="0">
                <a:latin typeface="+mn-ea"/>
              </a:rPr>
              <a:t> 기본으로 사용한다</a:t>
            </a:r>
            <a:r>
              <a:rPr lang="en-US" altLang="ko-KR" dirty="0" smtClean="0">
                <a:latin typeface="+mn-ea"/>
              </a:rPr>
              <a:t>.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요인분석결과에서 만약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p-value </a:t>
            </a:r>
            <a:r>
              <a:rPr lang="ko-KR" altLang="en-US" sz="1600" dirty="0" smtClean="0">
                <a:latin typeface="+mn-ea"/>
              </a:rPr>
              <a:t>값이 </a:t>
            </a:r>
            <a:r>
              <a:rPr lang="en-US" altLang="ko-KR" sz="1600" dirty="0" smtClean="0">
                <a:latin typeface="+mn-ea"/>
              </a:rPr>
              <a:t>0.05 </a:t>
            </a:r>
            <a:r>
              <a:rPr lang="ko-KR" altLang="en-US" sz="1600" dirty="0" smtClean="0">
                <a:latin typeface="+mn-ea"/>
              </a:rPr>
              <a:t>미만이면 요인수가 부족하다는 의미로 </a:t>
            </a:r>
            <a:r>
              <a:rPr lang="ko-KR" altLang="en-US" sz="1600" dirty="0" err="1" smtClean="0">
                <a:latin typeface="+mn-ea"/>
              </a:rPr>
              <a:t>요인수를</a:t>
            </a:r>
            <a:r>
              <a:rPr lang="ko-KR" altLang="en-US" sz="1600" dirty="0" smtClean="0">
                <a:latin typeface="+mn-ea"/>
              </a:rPr>
              <a:t> 늘려서 다시 분석을 수행해야 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Uniqueness</a:t>
            </a:r>
            <a:r>
              <a:rPr lang="ko-KR" altLang="en-US" sz="1600" dirty="0" smtClean="0">
                <a:latin typeface="+mn-ea"/>
              </a:rPr>
              <a:t>항목은 유효성을 판단하여 제시한 값으로 통상 </a:t>
            </a:r>
            <a:r>
              <a:rPr lang="en-US" altLang="ko-KR" sz="1600" dirty="0" smtClean="0">
                <a:latin typeface="+mn-ea"/>
              </a:rPr>
              <a:t>0.5</a:t>
            </a:r>
            <a:r>
              <a:rPr lang="ko-KR" altLang="en-US" sz="1600" dirty="0" smtClean="0">
                <a:latin typeface="+mn-ea"/>
              </a:rPr>
              <a:t>이하이면 유효한 것으로 본다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Loading </a:t>
            </a:r>
            <a:r>
              <a:rPr lang="ko-KR" altLang="en-US" sz="1600" dirty="0" smtClean="0">
                <a:latin typeface="+mn-ea"/>
              </a:rPr>
              <a:t>항목은 요인 </a:t>
            </a:r>
            <a:r>
              <a:rPr lang="ko-KR" altLang="en-US" sz="1600" dirty="0" err="1" smtClean="0">
                <a:latin typeface="+mn-ea"/>
              </a:rPr>
              <a:t>적재값</a:t>
            </a:r>
            <a:r>
              <a:rPr lang="en-US" altLang="ko-KR" sz="1600" dirty="0" smtClean="0">
                <a:latin typeface="+mn-ea"/>
              </a:rPr>
              <a:t>(Loadings)</a:t>
            </a:r>
            <a:r>
              <a:rPr lang="ko-KR" altLang="en-US" sz="1600" dirty="0" smtClean="0">
                <a:latin typeface="+mn-ea"/>
              </a:rPr>
              <a:t>를 보여주는 항목으로 각 변수와 해당 요인 간의 상관관계계수를 제시한다</a:t>
            </a:r>
            <a:r>
              <a:rPr lang="en-US" altLang="ko-KR" sz="1600" dirty="0" smtClean="0">
                <a:latin typeface="+mn-ea"/>
              </a:rPr>
              <a:t>. 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요인 </a:t>
            </a:r>
            <a:r>
              <a:rPr lang="ko-KR" altLang="en-US" sz="1600" dirty="0" err="1" smtClean="0">
                <a:latin typeface="+mn-ea"/>
              </a:rPr>
              <a:t>적재값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요인 </a:t>
            </a:r>
            <a:r>
              <a:rPr lang="ko-KR" altLang="en-US" sz="1600" dirty="0" err="1" smtClean="0">
                <a:latin typeface="+mn-ea"/>
              </a:rPr>
              <a:t>부하량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 통상 </a:t>
            </a:r>
            <a:r>
              <a:rPr lang="en-US" altLang="ko-KR" sz="1600" dirty="0" smtClean="0">
                <a:latin typeface="+mn-ea"/>
              </a:rPr>
              <a:t>+0.4 </a:t>
            </a:r>
            <a:r>
              <a:rPr lang="ko-KR" altLang="en-US" sz="1600" dirty="0" smtClean="0">
                <a:latin typeface="+mn-ea"/>
              </a:rPr>
              <a:t>이상이면 </a:t>
            </a:r>
            <a:r>
              <a:rPr lang="ko-KR" altLang="en-US" sz="1600" dirty="0" err="1" smtClean="0">
                <a:latin typeface="+mn-ea"/>
              </a:rPr>
              <a:t>유의하다고</a:t>
            </a:r>
            <a:r>
              <a:rPr lang="ko-KR" altLang="en-US" sz="1600" dirty="0" smtClean="0">
                <a:latin typeface="+mn-ea"/>
              </a:rPr>
              <a:t> 볼 수 있다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+0.4 </a:t>
            </a:r>
            <a:r>
              <a:rPr lang="ko-KR" altLang="en-US" sz="1600" dirty="0" smtClean="0">
                <a:latin typeface="+mn-ea"/>
              </a:rPr>
              <a:t>미만이면 설명력이 부족한 요인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중요도가 낮은 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으로 판단할 수 있다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SS loadings </a:t>
            </a:r>
            <a:r>
              <a:rPr lang="ko-KR" altLang="en-US" sz="1600" dirty="0" smtClean="0">
                <a:latin typeface="+mn-ea"/>
              </a:rPr>
              <a:t>항목은 각 요인 </a:t>
            </a:r>
            <a:r>
              <a:rPr lang="ko-KR" altLang="en-US" sz="1600" dirty="0" err="1" smtClean="0">
                <a:latin typeface="+mn-ea"/>
              </a:rPr>
              <a:t>적재값의</a:t>
            </a:r>
            <a:r>
              <a:rPr lang="ko-KR" altLang="en-US" sz="1600" dirty="0" smtClean="0">
                <a:latin typeface="+mn-ea"/>
              </a:rPr>
              <a:t> 제곱의 합을 제시한 값으로 각 요인의 설명력을 보여준다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Proportion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Var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항목은 설명된 요인의 분산 비율로 각 요인이 차지하는 설명력의 비율이다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Cumulative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Var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항목은 누적 분산 비율로 요인의 분산 비율을 누적하여 제시한 값으로 정보손실이 너무 크면 요인분석의 의미가 없어진다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4785" y="281626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actanal(dataset, factors=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, rotation=“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요인회전법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“ )</a:t>
            </a: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cores =“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요인점수 계산 방법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＂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5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베리맥스 요인회전법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실시하면 요인행렬이 구해지는데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이 행렬은 어떤 변수들이 어떤 요인에 의해 높게 관계 되어 있는지를 보여주지 않는다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따라서 요인축의 회전을 통해서 특정 변수가 어떤 요인과 관계가 있는지를 나타내주어야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요인회전법은 직각회전과 사각회전 방식이 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직각회전 방식인 베리멕스</a:t>
            </a:r>
            <a:r>
              <a:rPr lang="en-US" altLang="ko-KR" smtClean="0">
                <a:latin typeface="+mn-ea"/>
              </a:rPr>
              <a:t>(varimax)</a:t>
            </a:r>
            <a:r>
              <a:rPr lang="ko-KR" altLang="en-US" smtClean="0">
                <a:latin typeface="+mn-ea"/>
              </a:rPr>
              <a:t>는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요인행렬의 열</a:t>
            </a:r>
            <a:r>
              <a:rPr lang="en-US" altLang="ko-KR" smtClean="0">
                <a:latin typeface="+mn-ea"/>
              </a:rPr>
              <a:t>(Column)</a:t>
            </a:r>
            <a:r>
              <a:rPr lang="ko-KR" altLang="en-US" smtClean="0">
                <a:latin typeface="+mn-ea"/>
              </a:rPr>
              <a:t>에 위치한 변수들의 분산 합계가 최대화되도록 요인 적재량 </a:t>
            </a:r>
            <a:r>
              <a:rPr lang="en-US" altLang="ko-KR" smtClean="0">
                <a:latin typeface="+mn-ea"/>
              </a:rPr>
              <a:t>+1, -1, 0</a:t>
            </a:r>
            <a:r>
              <a:rPr lang="ko-KR" altLang="en-US" smtClean="0">
                <a:latin typeface="+mn-ea"/>
              </a:rPr>
              <a:t>에 가깝도록 해주는 회전법으로 각 요인 간의 상관관계가 없다고 자정한 경우 사용되는 방법이다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5352" y="221116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2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요인점수를 이용한 요인적재량 시각화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요인점수는 각 관측치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표준화된 값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와 요인 간의 관계를 통해서 구해진 점수를 의미한다</a:t>
            </a:r>
            <a:r>
              <a:rPr lang="en-US" altLang="ko-KR" smtClean="0">
                <a:latin typeface="+mn-ea"/>
              </a:rPr>
              <a:t>. </a:t>
            </a:r>
            <a:r>
              <a:rPr lang="ko-KR" altLang="en-US" smtClean="0">
                <a:latin typeface="+mn-ea"/>
              </a:rPr>
              <a:t>관측치의 길이와 동일하다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 점수를 얻기 위해서는 </a:t>
            </a:r>
            <a:r>
              <a:rPr lang="en-US" altLang="ko-KR" smtClean="0">
                <a:latin typeface="+mn-ea"/>
              </a:rPr>
              <a:t>scores </a:t>
            </a:r>
            <a:r>
              <a:rPr lang="ko-KR" altLang="en-US" smtClean="0">
                <a:latin typeface="+mn-ea"/>
              </a:rPr>
              <a:t>속성</a:t>
            </a:r>
            <a:r>
              <a:rPr lang="en-US" altLang="ko-KR" smtClean="0">
                <a:latin typeface="+mn-ea"/>
              </a:rPr>
              <a:t>(scores=“regression” : </a:t>
            </a:r>
            <a:r>
              <a:rPr lang="ko-KR" altLang="en-US" smtClean="0">
                <a:latin typeface="+mn-ea"/>
              </a:rPr>
              <a:t>회귀분석으로 요인점수 계산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을 지정해야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6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요인별 변수 묶기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통해서 각 요인에 속하는 입력변수들을 묶어서 파생변수를 생성할 수 있는데 이러한 파생변수는 상관분석이나 회귀분석에서 독립변수로 사용할 수 있다</a:t>
            </a:r>
            <a:r>
              <a:rPr lang="en-US" altLang="ko-KR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파생 변수는 가독성과 설득력이 가장 높은 산술평균 방식을 적용하여 생성할 수 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1 ] </a:t>
            </a:r>
            <a:r>
              <a:rPr lang="ko-KR" altLang="en-US" smtClean="0">
                <a:latin typeface="+mn-ea"/>
              </a:rPr>
              <a:t>요인별 파생변수를 대상으로 데이터프레임 생성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2 ] </a:t>
            </a:r>
            <a:r>
              <a:rPr lang="ko-KR" altLang="en-US" smtClean="0">
                <a:latin typeface="+mn-ea"/>
              </a:rPr>
              <a:t>요인별 산술평균 계산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3 ] </a:t>
            </a:r>
            <a:r>
              <a:rPr lang="ko-KR" altLang="en-US" smtClean="0">
                <a:latin typeface="+mn-ea"/>
              </a:rPr>
              <a:t>상관관계 분석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잘못 분류된 요인 제거로 변수 정제 실습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위해서 </a:t>
            </a:r>
            <a:r>
              <a:rPr lang="en-US" altLang="ko-KR" smtClean="0">
                <a:latin typeface="+mn-ea"/>
              </a:rPr>
              <a:t>spss </a:t>
            </a:r>
            <a:r>
              <a:rPr lang="ko-KR" altLang="en-US" smtClean="0">
                <a:latin typeface="+mn-ea"/>
              </a:rPr>
              <a:t>에서 사용되는 데이터를 </a:t>
            </a:r>
            <a:r>
              <a:rPr lang="en-US" altLang="ko-KR" smtClean="0">
                <a:latin typeface="+mn-ea"/>
              </a:rPr>
              <a:t>R</a:t>
            </a:r>
            <a:r>
              <a:rPr lang="ko-KR" altLang="en-US" smtClean="0">
                <a:latin typeface="+mn-ea"/>
              </a:rPr>
              <a:t>로 가져오기 위해서 </a:t>
            </a:r>
            <a:r>
              <a:rPr lang="en-US" altLang="ko-KR" smtClean="0">
                <a:latin typeface="+mn-ea"/>
              </a:rPr>
              <a:t>memisc </a:t>
            </a:r>
            <a:r>
              <a:rPr lang="ko-KR" altLang="en-US" smtClean="0">
                <a:latin typeface="+mn-ea"/>
              </a:rPr>
              <a:t>패키지를 설치하고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패키지에서 제공되는 </a:t>
            </a:r>
            <a:r>
              <a:rPr lang="en-US" altLang="ko-KR" smtClean="0">
                <a:latin typeface="+mn-ea"/>
              </a:rPr>
              <a:t>spss.system.file() </a:t>
            </a:r>
            <a:r>
              <a:rPr lang="ko-KR" altLang="en-US" smtClean="0">
                <a:latin typeface="+mn-ea"/>
              </a:rPr>
              <a:t>함수를 이용하여 데이터를 가져온 후 데이터프레임으로 변경하여 요인분석을 위한 데이터를 준비한다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상관관계 분석</a:t>
            </a:r>
            <a:r>
              <a:rPr lang="en-US" altLang="ko-KR" smtClean="0">
                <a:latin typeface="+mn-ea"/>
              </a:rPr>
              <a:t>(Correlation Analysis)</a:t>
            </a:r>
            <a:r>
              <a:rPr lang="ko-KR" altLang="en-US" smtClean="0">
                <a:latin typeface="+mn-ea"/>
              </a:rPr>
              <a:t> 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관련성을 분석하기 위해 사용하는 분석방법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하나의 변수가 다른 변수와 관련성이 있는지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있다면 어느 정도의 관련성이 있는지를 개관할 수 있는 분석기법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예</a:t>
            </a:r>
            <a:r>
              <a:rPr lang="en-US" altLang="ko-KR" smtClean="0">
                <a:latin typeface="+mn-ea"/>
              </a:rPr>
              <a:t>) </a:t>
            </a:r>
            <a:r>
              <a:rPr lang="ko-KR" altLang="en-US" smtClean="0">
                <a:latin typeface="+mn-ea"/>
              </a:rPr>
              <a:t>광고량과 브랜드 인지도의 관련성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광고비와 매출액 사이의 관련성 등을 분석하는데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+mn-ea"/>
              </a:rPr>
              <a:t>상관관계 분석</a:t>
            </a:r>
            <a:r>
              <a:rPr lang="en-US" altLang="ko-KR">
                <a:latin typeface="+mn-ea"/>
              </a:rPr>
              <a:t>(Correlation Analysis)</a:t>
            </a:r>
            <a:r>
              <a:rPr lang="ko-KR" altLang="en-US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중요사항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회귀분석에서 변수 간의 인과관계를 분석하기 전에 변수 간의 관련성을 분석하는 선행자료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가설 검정 전 수행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관련성은 상관계수인 피어슨</a:t>
            </a:r>
            <a:r>
              <a:rPr lang="en-US" altLang="ko-KR" smtClean="0">
                <a:latin typeface="+mn-ea"/>
              </a:rPr>
              <a:t>(Pearson) R </a:t>
            </a:r>
            <a:r>
              <a:rPr lang="ko-KR" altLang="en-US" smtClean="0">
                <a:latin typeface="+mn-ea"/>
              </a:rPr>
              <a:t>계수를 이용해 관련성의 유무와 정도를 파악한다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상관관계 분석의 척도인 피어슨 상관계수</a:t>
            </a: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R</a:t>
            </a:r>
            <a:r>
              <a:rPr lang="ko-KR" altLang="en-US" smtClean="0">
                <a:latin typeface="+mn-ea"/>
              </a:rPr>
              <a:t>과 상관관계 정도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81169"/>
              </p:ext>
            </p:extLst>
          </p:nvPr>
        </p:nvGraphicFramePr>
        <p:xfrm>
          <a:off x="1423469" y="4448026"/>
          <a:ext cx="5486378" cy="2034384"/>
        </p:xfrm>
        <a:graphic>
          <a:graphicData uri="http://schemas.openxmlformats.org/drawingml/2006/table">
            <a:tbl>
              <a:tblPr/>
              <a:tblGrid>
                <a:gridCol w="3038549"/>
                <a:gridCol w="2447829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</a:rPr>
                        <a:t>피어슨 상관계수</a:t>
                      </a:r>
                      <a:r>
                        <a:rPr lang="en-US" altLang="ko-KR" sz="1600" smtClean="0">
                          <a:latin typeface="+mn-ea"/>
                        </a:rPr>
                        <a:t> 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smtClean="0">
                          <a:latin typeface="+mn-ea"/>
                        </a:rPr>
                        <a:t>상관관계 정도</a:t>
                      </a:r>
                      <a:endParaRPr lang="en-US" altLang="ko-KR" sz="160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</a:t>
                      </a:r>
                      <a:r>
                        <a:rPr lang="ko-KR" altLang="en-US" sz="1600" smtClean="0"/>
                        <a:t>이상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매우 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 ~ ±0.7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±0.7</a:t>
                      </a:r>
                      <a:r>
                        <a:rPr lang="en-US" altLang="ko-KR" sz="1600" baseline="0" smtClean="0"/>
                        <a:t> ~</a:t>
                      </a:r>
                      <a:r>
                        <a:rPr lang="en-US" altLang="ko-KR" sz="1600" smtClean="0"/>
                        <a:t>±0.4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다소 높은 상관관계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±0.4</a:t>
                      </a:r>
                      <a:r>
                        <a:rPr lang="en-US" altLang="ko-KR" sz="1600" baseline="0" smtClean="0"/>
                        <a:t> ~ </a:t>
                      </a:r>
                      <a:r>
                        <a:rPr lang="en-US" altLang="ko-KR" sz="1600" smtClean="0"/>
                        <a:t>±0.2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낮은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±0.2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미만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상관관계 없음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상관계수 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두 변량 </a:t>
            </a:r>
            <a:r>
              <a:rPr lang="en-US" altLang="ko-KR" dirty="0">
                <a:latin typeface="+mn-ea"/>
              </a:rPr>
              <a:t>X, Y </a:t>
            </a:r>
            <a:r>
              <a:rPr lang="ko-KR" altLang="en-US" dirty="0">
                <a:latin typeface="+mn-ea"/>
              </a:rPr>
              <a:t>사이의 상관관계의 정도를 나타내는 수치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사이의 값을 가지며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절대값이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에 가까울수록 두 변량 간의 상관관계의 정도가 높은 것으로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상관계수로 두 변량의 인과관계는 알 수 없다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상관계수로 두 변량의 선형 관계만 파악할 수 있다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상관계수 </a:t>
            </a:r>
            <a:r>
              <a:rPr lang="en-US" altLang="ko-KR" dirty="0" smtClean="0">
                <a:latin typeface="+mn-ea"/>
              </a:rPr>
              <a:t>r</a:t>
            </a:r>
            <a:r>
              <a:rPr lang="ko-KR" altLang="en-US" dirty="0" smtClean="0">
                <a:latin typeface="+mn-ea"/>
              </a:rPr>
              <a:t>과 상관관계 정도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완전 정</a:t>
            </a:r>
            <a:r>
              <a:rPr lang="en-US" altLang="ko-KR" dirty="0" smtClean="0">
                <a:latin typeface="+mn-ea"/>
              </a:rPr>
              <a:t>(+) </a:t>
            </a:r>
            <a:r>
              <a:rPr lang="ko-KR" altLang="en-US" dirty="0" smtClean="0">
                <a:latin typeface="+mn-ea"/>
              </a:rPr>
              <a:t>상관관계는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의 갓이 증가하면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의 값도 증가하는 형태로 </a:t>
            </a:r>
            <a:r>
              <a:rPr lang="en-US" altLang="ko-KR" dirty="0" smtClean="0">
                <a:latin typeface="+mn-ea"/>
              </a:rPr>
              <a:t>r=1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완전 부</a:t>
            </a:r>
            <a:r>
              <a:rPr lang="en-US" altLang="ko-KR" dirty="0" smtClean="0">
                <a:latin typeface="+mn-ea"/>
              </a:rPr>
              <a:t>(-) </a:t>
            </a:r>
            <a:r>
              <a:rPr lang="ko-KR" altLang="en-US" dirty="0" smtClean="0">
                <a:latin typeface="+mn-ea"/>
              </a:rPr>
              <a:t>상관관계는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의 값이 증가하면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의 값은 감소하는 형태로 </a:t>
            </a:r>
            <a:r>
              <a:rPr lang="en-US" altLang="ko-KR" dirty="0" smtClean="0">
                <a:latin typeface="+mn-ea"/>
              </a:rPr>
              <a:t>r=-1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39" y="4053372"/>
            <a:ext cx="6081873" cy="138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4839" y="5672380"/>
            <a:ext cx="99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강한 양의   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상관관계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75801" y="5672380"/>
            <a:ext cx="99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강한 음의   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상관관계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3161654" y="5669797"/>
            <a:ext cx="10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상관관계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317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상관계수 보기 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변수 간의 상관계수는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제공되는 </a:t>
            </a:r>
            <a:r>
              <a:rPr lang="en-US" altLang="ko-KR" dirty="0" err="1" smtClean="0">
                <a:latin typeface="+mn-ea"/>
              </a:rPr>
              <a:t>cor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c</a:t>
            </a:r>
            <a:r>
              <a:rPr lang="en-US" altLang="ko-KR" dirty="0" err="1" smtClean="0">
                <a:latin typeface="+mn-ea"/>
              </a:rPr>
              <a:t>orrgram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은 상관계수와 상관계수에 따라서 색의 농도로 시각화해 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서열척도로 구성된 변수에 대해서 상관계수를 구하기 위해서는 </a:t>
            </a:r>
            <a:r>
              <a:rPr lang="en-US" altLang="ko-KR" dirty="0" smtClean="0">
                <a:latin typeface="+mn-ea"/>
              </a:rPr>
              <a:t>spearman</a:t>
            </a:r>
            <a:r>
              <a:rPr lang="ko-KR" altLang="en-US" dirty="0" smtClean="0">
                <a:latin typeface="+mn-ea"/>
              </a:rPr>
              <a:t>을 적용할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대상 변수가 </a:t>
            </a:r>
            <a:r>
              <a:rPr lang="ko-KR" altLang="en-US" dirty="0" err="1" smtClean="0">
                <a:latin typeface="+mn-ea"/>
              </a:rPr>
              <a:t>등간척도</a:t>
            </a:r>
            <a:r>
              <a:rPr lang="ko-KR" altLang="en-US" dirty="0" smtClean="0">
                <a:latin typeface="+mn-ea"/>
              </a:rPr>
              <a:t> 또는 비율척도일 때 </a:t>
            </a:r>
            <a:r>
              <a:rPr lang="ko-KR" altLang="en-US" dirty="0" err="1" smtClean="0">
                <a:latin typeface="+mn-ea"/>
              </a:rPr>
              <a:t>피어슨</a:t>
            </a:r>
            <a:r>
              <a:rPr lang="en-US" altLang="ko-KR" dirty="0" smtClean="0">
                <a:latin typeface="+mn-ea"/>
              </a:rPr>
              <a:t>(Pearson) </a:t>
            </a:r>
            <a:r>
              <a:rPr lang="ko-KR" altLang="en-US" dirty="0" smtClean="0">
                <a:latin typeface="+mn-ea"/>
              </a:rPr>
              <a:t>상관계수를 적용할 수 있다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상관관계 분석의 유형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단순 상관 관계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다중 상관 관계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둘 이상의 변수들이 어느 한 변수와 관계를 갖는 경우 그 정도를 파악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편</a:t>
            </a:r>
            <a:r>
              <a:rPr lang="en-US" altLang="ko-KR" dirty="0" smtClean="0">
                <a:latin typeface="+mn-ea"/>
              </a:rPr>
              <a:t>(Partial)</a:t>
            </a:r>
            <a:r>
              <a:rPr lang="ko-KR" altLang="en-US" dirty="0" smtClean="0">
                <a:latin typeface="+mn-ea"/>
              </a:rPr>
              <a:t> 상관관계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부분</a:t>
            </a:r>
            <a:r>
              <a:rPr lang="en-US" altLang="ko-KR" dirty="0" smtClean="0">
                <a:latin typeface="+mn-ea"/>
              </a:rPr>
              <a:t>(Semi partial) </a:t>
            </a:r>
            <a:r>
              <a:rPr lang="ko-KR" altLang="en-US" dirty="0" smtClean="0">
                <a:latin typeface="+mn-ea"/>
              </a:rPr>
              <a:t>상관 관계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4784" y="1640669"/>
            <a:ext cx="7937703" cy="50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cov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 x, y=NULL, use=“everything”, method=c(“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pearson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kendall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“spearman”))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407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/>
              <a:t>상관분석</a:t>
            </a:r>
            <a:r>
              <a:rPr lang="en-US" altLang="ko-KR" sz="2000" b="1" smtClean="0"/>
              <a:t>(correlation Analysis)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 내의 두 변수간의 관계를 알아보기 위한 분석 방법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</a:t>
            </a:r>
            <a:r>
              <a:rPr lang="en-US" altLang="ko-KR" smtClean="0"/>
              <a:t>(Correlation coefficient)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상관분석은 연속형</a:t>
            </a:r>
            <a:r>
              <a:rPr lang="en-US" altLang="ko-KR" smtClean="0"/>
              <a:t>, </a:t>
            </a:r>
            <a:r>
              <a:rPr lang="ko-KR" altLang="en-US" smtClean="0"/>
              <a:t>순서형 자료를 대상으로 하고</a:t>
            </a:r>
            <a:r>
              <a:rPr lang="en-US" altLang="ko-KR" smtClean="0"/>
              <a:t>, </a:t>
            </a:r>
            <a:r>
              <a:rPr lang="ko-KR" altLang="en-US" smtClean="0"/>
              <a:t>범주형은 불가능함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 간의 연관된 정도만 제시하고 있으며 회귀분석을 통해 두 변수 간 원인과 결과의 인과관계의 방향</a:t>
            </a:r>
            <a:r>
              <a:rPr lang="en-US" altLang="ko-KR" smtClean="0"/>
              <a:t>, </a:t>
            </a:r>
            <a:r>
              <a:rPr lang="ko-KR" altLang="en-US" smtClean="0"/>
              <a:t>정도</a:t>
            </a:r>
            <a:r>
              <a:rPr lang="en-US" altLang="ko-KR" smtClean="0"/>
              <a:t>, </a:t>
            </a:r>
            <a:r>
              <a:rPr lang="ko-KR" altLang="en-US" smtClean="0"/>
              <a:t>모형 적합을 통한 함수관계를 검토할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변수의 상관성에 대한 예측이므로</a:t>
            </a:r>
            <a:r>
              <a:rPr lang="en-US" altLang="ko-KR" smtClean="0"/>
              <a:t>, </a:t>
            </a:r>
            <a:r>
              <a:rPr lang="ko-KR" altLang="en-US" smtClean="0"/>
              <a:t>가설과 검증을 통해 통계적 유의성을 판단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등간성이나 비율성이 존재하지 않음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결정계수</a:t>
            </a:r>
            <a:r>
              <a:rPr lang="en-US" altLang="ko-KR" smtClean="0"/>
              <a:t>(R square)</a:t>
            </a:r>
            <a:r>
              <a:rPr lang="ko-KR" altLang="en-US" smtClean="0"/>
              <a:t>는 상관계수를 제공하여 나오는 값으로</a:t>
            </a:r>
            <a:r>
              <a:rPr lang="en-US" altLang="ko-KR" smtClean="0"/>
              <a:t>, </a:t>
            </a:r>
            <a:r>
              <a:rPr lang="ko-KR" altLang="en-US" smtClean="0"/>
              <a:t>회귀분석에서 설명력을 의미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절차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변수들 간의 산점도 그리기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산점도를 통해 직선관계를 파악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 계산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상관계수로 자료 해석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상관관계의 유무</a:t>
            </a:r>
            <a:r>
              <a:rPr lang="en-US" altLang="ko-KR" smtClean="0"/>
              <a:t>, </a:t>
            </a:r>
            <a:r>
              <a:rPr lang="ko-KR" altLang="en-US" smtClean="0"/>
              <a:t>정도에 따라 회귀분석 실시</a:t>
            </a:r>
            <a:endParaRPr lang="en-US" altLang="ko-KR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566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유형</a:t>
            </a:r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59877" y="1547807"/>
          <a:ext cx="10966066" cy="1529757"/>
        </p:xfrm>
        <a:graphic>
          <a:graphicData uri="http://schemas.openxmlformats.org/drawingml/2006/table">
            <a:tbl>
              <a:tblPr/>
              <a:tblGrid>
                <a:gridCol w="1130424"/>
                <a:gridCol w="3246342"/>
                <a:gridCol w="3429428"/>
                <a:gridCol w="3159872"/>
              </a:tblGrid>
              <a:tr h="250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피어슨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스피어만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켄달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개념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등간척도</a:t>
                      </a:r>
                      <a:r>
                        <a:rPr lang="ko-KR" altLang="en-US" sz="1600" dirty="0" smtClean="0"/>
                        <a:t> 이상으로 측정된 두 변수들의 상관계수 측정 방식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특징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연속성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정규성 가정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대부분 많이 사용함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순서형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모수 방법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순위를 기준으로 상관관계 측정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순서형</a:t>
                      </a:r>
                      <a:r>
                        <a:rPr lang="ko-KR" altLang="en-US" sz="1600" dirty="0" smtClean="0"/>
                        <a:t> 변수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비모수</a:t>
                      </a:r>
                      <a:r>
                        <a:rPr lang="ko-KR" altLang="en-US" sz="1600" dirty="0" smtClean="0"/>
                        <a:t>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5230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66207"/>
            <a:ext cx="11079997" cy="98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피셔의</a:t>
            </a:r>
            <a:r>
              <a:rPr lang="ko-KR" altLang="en-US" sz="1800" b="1" dirty="0" smtClean="0"/>
              <a:t> 정확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표본 수가 적거나 표본이 분할표의 셀에 매우 치우치게 분포되어 있다면 </a:t>
            </a:r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검정의 결과가 부정확할 수 있다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5137" y="2309654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fisher.test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x,      # </a:t>
            </a:r>
            <a:r>
              <a:rPr lang="ko-KR" altLang="en-US" sz="1600" b="1" dirty="0">
                <a:solidFill>
                  <a:srgbClr val="002060"/>
                </a:solidFill>
              </a:rPr>
              <a:t>행렬 형태의 이차원 </a:t>
            </a:r>
            <a:r>
              <a:rPr lang="ko-KR" altLang="en-US" sz="1600" b="1" dirty="0" err="1">
                <a:solidFill>
                  <a:srgbClr val="002060"/>
                </a:solidFill>
              </a:rPr>
              <a:t>분할표</a:t>
            </a:r>
            <a:r>
              <a:rPr lang="ko-KR" altLang="en-US" sz="1600" b="1" dirty="0">
                <a:solidFill>
                  <a:srgbClr val="002060"/>
                </a:solidFill>
              </a:rPr>
              <a:t> 또는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>
                <a:solidFill>
                  <a:srgbClr val="002060"/>
                </a:solidFill>
              </a:rPr>
              <a:t>y=NULL, #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r>
              <a:rPr lang="en-US" altLang="ko-KR" sz="1600" b="1" dirty="0">
                <a:solidFill>
                  <a:srgbClr val="002060"/>
                </a:solidFill>
              </a:rPr>
              <a:t>. x</a:t>
            </a:r>
            <a:r>
              <a:rPr lang="ko-KR" altLang="en-US" sz="1600" b="1" dirty="0">
                <a:solidFill>
                  <a:srgbClr val="002060"/>
                </a:solidFill>
              </a:rPr>
              <a:t>가 행렬이면 무시된다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alternative="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en-US" altLang="ko-KR" sz="1600" b="1" dirty="0">
                <a:solidFill>
                  <a:srgbClr val="002060"/>
                </a:solidFill>
              </a:rPr>
              <a:t>" # </a:t>
            </a:r>
            <a:r>
              <a:rPr lang="ko-KR" altLang="en-US" sz="1600" b="1" dirty="0">
                <a:solidFill>
                  <a:srgbClr val="002060"/>
                </a:solidFill>
              </a:rPr>
              <a:t>대립가설로 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ko-KR" altLang="en-US" sz="1600" b="1" dirty="0">
                <a:solidFill>
                  <a:srgbClr val="002060"/>
                </a:solidFill>
              </a:rPr>
              <a:t>는 양측 검정</a:t>
            </a:r>
            <a:r>
              <a:rPr lang="en-US" altLang="ko-KR" sz="1600" b="1" dirty="0">
                <a:solidFill>
                  <a:srgbClr val="002060"/>
                </a:solidFill>
              </a:rPr>
              <a:t>, less</a:t>
            </a:r>
            <a:r>
              <a:rPr lang="ko-KR" altLang="en-US" sz="1600" b="1" dirty="0">
                <a:solidFill>
                  <a:srgbClr val="002060"/>
                </a:solidFill>
              </a:rPr>
              <a:t>는 작다</a:t>
            </a:r>
            <a:r>
              <a:rPr lang="en-US" altLang="ko-KR" sz="1600" b="1" dirty="0">
                <a:solidFill>
                  <a:srgbClr val="002060"/>
                </a:solidFill>
              </a:rPr>
              <a:t>, greater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크다를</a:t>
            </a:r>
            <a:r>
              <a:rPr lang="ko-KR" altLang="en-US" sz="1600" b="1" dirty="0">
                <a:solidFill>
                  <a:srgbClr val="002060"/>
                </a:solidFill>
              </a:rPr>
              <a:t> 의미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137" y="4014468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데이터에서 손 글씨를 어느 손으로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쓰는지와</a:t>
            </a:r>
            <a:r>
              <a:rPr lang="ko-KR" altLang="en-US" sz="1600" dirty="0" smtClean="0">
                <a:solidFill>
                  <a:schemeClr val="tx1"/>
                </a:solidFill>
              </a:rPr>
              <a:t> 박수를 칠 때 어느 손이 위로 가는지 사이의 경우에 대해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피셔의</a:t>
            </a:r>
            <a:r>
              <a:rPr lang="ko-KR" altLang="en-US" sz="1600" dirty="0" smtClean="0">
                <a:solidFill>
                  <a:schemeClr val="tx1"/>
                </a:solidFill>
              </a:rPr>
              <a:t> 정확 검정을 수행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fisher.test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7828" y="5569953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손이 박수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위로 가는지 관련이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 아니다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손이 박수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위로 가는지 관련이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상관계수의 유의성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상관계수는 </a:t>
            </a:r>
            <a:r>
              <a:rPr lang="en-US" altLang="ko-KR" smtClean="0"/>
              <a:t>0</a:t>
            </a:r>
            <a:r>
              <a:rPr lang="ko-KR" altLang="en-US" smtClean="0"/>
              <a:t>이다</a:t>
            </a:r>
            <a:r>
              <a:rPr lang="en-US" altLang="ko-KR" smtClean="0"/>
              <a:t>＂</a:t>
            </a:r>
            <a:r>
              <a:rPr lang="ko-KR" altLang="en-US" smtClean="0"/>
              <a:t>라는 귀무가설을 기각할 수 있는지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유의 확률</a:t>
            </a:r>
            <a:r>
              <a:rPr lang="en-US" altLang="ko-KR" smtClean="0"/>
              <a:t>(</a:t>
            </a:r>
            <a:r>
              <a:rPr lang="ko-KR" altLang="en-US" smtClean="0"/>
              <a:t>양측검정</a:t>
            </a:r>
            <a:r>
              <a:rPr lang="en-US" altLang="ko-KR" smtClean="0"/>
              <a:t>) &lt; 0.05</a:t>
            </a:r>
            <a:r>
              <a:rPr lang="ko-KR" altLang="en-US" smtClean="0"/>
              <a:t>인</a:t>
            </a:r>
            <a:r>
              <a:rPr lang="en-US" altLang="ko-KR" smtClean="0"/>
              <a:t> </a:t>
            </a:r>
            <a:r>
              <a:rPr lang="ko-KR" altLang="en-US" smtClean="0"/>
              <a:t>경우 상관계수가 있다</a:t>
            </a:r>
            <a:r>
              <a:rPr lang="en-US" altLang="ko-KR" smtClean="0"/>
              <a:t>“ </a:t>
            </a:r>
            <a:r>
              <a:rPr lang="ko-KR" altLang="en-US" smtClean="0"/>
              <a:t>고 할 수 있음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상관계수의 해석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-1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-0.7 : </a:t>
            </a:r>
            <a:r>
              <a:rPr lang="ko-KR" altLang="en-US" smtClean="0"/>
              <a:t>강한 음의 선형관계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-0.7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-0.3 : </a:t>
            </a:r>
            <a:r>
              <a:rPr lang="ko-KR" altLang="en-US" smtClean="0"/>
              <a:t>뚜렷한 음의 선형 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-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약한 </a:t>
            </a:r>
            <a:r>
              <a:rPr lang="ko-KR" altLang="en-US"/>
              <a:t>음의 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무시될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0.3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ko-KR" altLang="en-US" smtClean="0"/>
              <a:t>약한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0.7 </a:t>
            </a:r>
            <a:r>
              <a:rPr lang="en-US" altLang="ko-KR"/>
              <a:t>: </a:t>
            </a:r>
            <a:r>
              <a:rPr lang="ko-KR" altLang="en-US"/>
              <a:t>뚜렷한 </a:t>
            </a:r>
            <a:r>
              <a:rPr lang="ko-KR" altLang="en-US" smtClean="0"/>
              <a:t>양의 </a:t>
            </a:r>
            <a:r>
              <a:rPr lang="ko-KR" altLang="en-US"/>
              <a:t>선형 </a:t>
            </a:r>
            <a:r>
              <a:rPr lang="ko-KR" altLang="en-US" smtClean="0"/>
              <a:t>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0.7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1.0 </a:t>
            </a:r>
            <a:r>
              <a:rPr lang="en-US" altLang="ko-KR"/>
              <a:t>: </a:t>
            </a:r>
            <a:r>
              <a:rPr lang="ko-KR" altLang="en-US" smtClean="0"/>
              <a:t>강한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6965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예</a:t>
            </a:r>
            <a:r>
              <a:rPr lang="ko-KR" altLang="en-US" sz="3200" b="1" dirty="0"/>
              <a:t>측</a:t>
            </a:r>
            <a:r>
              <a:rPr lang="ko-KR" altLang="en-US" sz="3200" b="1" dirty="0" smtClean="0"/>
              <a:t>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지도학습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3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기계학습</a:t>
            </a:r>
            <a:r>
              <a:rPr lang="en-US" altLang="ko-KR" dirty="0" smtClean="0">
                <a:latin typeface="+mn-ea"/>
              </a:rPr>
              <a:t>(Machine Learning)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알고리즘을 통해서 기계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컴퓨터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로봇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에게 학습을 시킨 후 새로운 데이터가 들어오는 경우 해당 데이터의 결과를 예측하는 학문 분야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인간과 로봇과의 상호작용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포털 사이트에서 </a:t>
            </a:r>
            <a:r>
              <a:rPr lang="ko-KR" altLang="en-US" dirty="0" err="1" smtClean="0">
                <a:latin typeface="+mn-ea"/>
              </a:rPr>
              <a:t>검색어</a:t>
            </a:r>
            <a:r>
              <a:rPr lang="ko-KR" altLang="en-US" dirty="0" smtClean="0">
                <a:latin typeface="+mn-ea"/>
              </a:rPr>
              <a:t> 자동 완성 기능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악성 코드 탐지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문자인식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기계 오작동으로 인한 사고 발생 가능성 등을 예측하는 분야에서 이용된다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데이터를 통해서 반복 학습으로 만들어진 모델을 바탕으로 최적의 판단이나 예측을 가능하게 해주는 것을 목표로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기계학습 분류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지도학습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사전에 입력과 출력에 대한 정보를 가지고 있는 상태에서 입력이 들어오는 경우 해당 출력이 나타나는 규칙을 발견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알고리즘 이용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만들어진 모델</a:t>
            </a:r>
            <a:r>
              <a:rPr lang="en-US" altLang="ko-KR" dirty="0" smtClean="0">
                <a:latin typeface="+mn-ea"/>
              </a:rPr>
              <a:t>(model)</a:t>
            </a:r>
            <a:r>
              <a:rPr lang="ko-KR" altLang="en-US" dirty="0" smtClean="0">
                <a:latin typeface="+mn-ea"/>
              </a:rPr>
              <a:t>에 의해서 새로운 데이터를 추정 및 예측한다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비지도학습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최종적인 정보가 없는 상태에서 컴퓨터 스스로 공통점과 차이점 등의 패턴을 이용해서 규칙을 생성하고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규칙을 통해서 분석 결과를 도출하는 방식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비지도학습은</a:t>
            </a:r>
            <a:r>
              <a:rPr lang="ko-KR" altLang="en-US" dirty="0" smtClean="0">
                <a:latin typeface="+mn-ea"/>
              </a:rPr>
              <a:t> 유사한 데이터를 </a:t>
            </a:r>
            <a:r>
              <a:rPr lang="ko-KR" altLang="en-US" dirty="0" err="1" smtClean="0">
                <a:latin typeface="+mn-ea"/>
              </a:rPr>
              <a:t>그룹화해주는</a:t>
            </a:r>
            <a:r>
              <a:rPr lang="ko-KR" altLang="en-US" dirty="0" smtClean="0">
                <a:latin typeface="+mn-ea"/>
              </a:rPr>
              <a:t> 군집화와 군집 내의 특성을 </a:t>
            </a:r>
            <a:r>
              <a:rPr lang="ko-KR" altLang="en-US" dirty="0" err="1" smtClean="0">
                <a:latin typeface="+mn-ea"/>
              </a:rPr>
              <a:t>나태내는</a:t>
            </a:r>
            <a:r>
              <a:rPr lang="ko-KR" altLang="en-US" dirty="0" smtClean="0">
                <a:latin typeface="+mn-ea"/>
              </a:rPr>
              <a:t> 연관분석 방법에 주로 이용된다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지도학습과 </a:t>
            </a:r>
            <a:r>
              <a:rPr lang="ko-KR" altLang="en-US" dirty="0" err="1" smtClean="0">
                <a:latin typeface="+mn-ea"/>
              </a:rPr>
              <a:t>비지도학습의</a:t>
            </a:r>
            <a:r>
              <a:rPr lang="ko-KR" altLang="en-US" dirty="0" smtClean="0">
                <a:latin typeface="+mn-ea"/>
              </a:rPr>
              <a:t> 차이 비교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지도학습은 영향을 미치는 독립변수와 영향을 받는 종속변수의 관계</a:t>
            </a:r>
            <a:r>
              <a:rPr lang="en-US" altLang="ko-KR" dirty="0" smtClean="0">
                <a:latin typeface="+mn-ea"/>
              </a:rPr>
              <a:t>(x -&gt; y)</a:t>
            </a:r>
            <a:r>
              <a:rPr lang="ko-KR" altLang="en-US" dirty="0" smtClean="0">
                <a:latin typeface="+mn-ea"/>
              </a:rPr>
              <a:t>가 형성되지만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비지도학습은</a:t>
            </a:r>
            <a:r>
              <a:rPr lang="ko-KR" altLang="en-US" dirty="0" smtClean="0">
                <a:latin typeface="+mn-ea"/>
              </a:rPr>
              <a:t> 종속변수가 존재하지 않는다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90050"/>
              </p:ext>
            </p:extLst>
          </p:nvPr>
        </p:nvGraphicFramePr>
        <p:xfrm>
          <a:off x="1286541" y="2147674"/>
          <a:ext cx="9856740" cy="1773397"/>
        </p:xfrm>
        <a:graphic>
          <a:graphicData uri="http://schemas.openxmlformats.org/drawingml/2006/table">
            <a:tbl>
              <a:tblPr/>
              <a:tblGrid>
                <a:gridCol w="1427366"/>
                <a:gridCol w="4099097"/>
                <a:gridCol w="4330277"/>
              </a:tblGrid>
              <a:tr h="30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지도학습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비지도학습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주관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사람의 개입에 의한 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컴퓨터에 의한 기계학습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확률과 통계기반 추론통계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패턴분석 기반 데이터 </a:t>
                      </a:r>
                      <a:r>
                        <a:rPr lang="ko-KR" altLang="en-US" sz="1600" dirty="0" err="1" smtClean="0"/>
                        <a:t>마이닝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회귀분석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분류분석</a:t>
                      </a:r>
                      <a:r>
                        <a:rPr lang="en-US" altLang="ko-KR" sz="1600" dirty="0" smtClean="0"/>
                        <a:t>(y </a:t>
                      </a:r>
                      <a:r>
                        <a:rPr lang="ko-KR" altLang="en-US" sz="1600" dirty="0" smtClean="0"/>
                        <a:t>변수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군집분석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연관분석</a:t>
                      </a:r>
                      <a:r>
                        <a:rPr lang="en-US" altLang="ko-KR" sz="1600" dirty="0" smtClean="0"/>
                        <a:t>(y </a:t>
                      </a:r>
                      <a:r>
                        <a:rPr lang="ko-KR" altLang="en-US" sz="1600" dirty="0" smtClean="0"/>
                        <a:t>변수 없음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분야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인문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사회 계열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공학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자연 계열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5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혼돈 매트릭스</a:t>
            </a:r>
            <a:r>
              <a:rPr lang="en-US" altLang="ko-KR" dirty="0" smtClean="0">
                <a:latin typeface="+mn-ea"/>
              </a:rPr>
              <a:t>(Confusion Matrix)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기계학습에 의해서 생성된 분류분석 모델의 성능을 지표화 할 수 있는 테이블로 모델에 의해서 예측한 값은 열</a:t>
            </a:r>
            <a:r>
              <a:rPr lang="en-US" altLang="ko-KR" dirty="0" smtClean="0">
                <a:latin typeface="+mn-ea"/>
              </a:rPr>
              <a:t>(column)</a:t>
            </a:r>
            <a:r>
              <a:rPr lang="ko-KR" altLang="en-US" dirty="0" smtClean="0">
                <a:latin typeface="+mn-ea"/>
              </a:rPr>
              <a:t>로 나타나고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관측치의 값은 행</a:t>
            </a:r>
            <a:r>
              <a:rPr lang="en-US" altLang="ko-KR" dirty="0" smtClean="0">
                <a:latin typeface="+mn-ea"/>
              </a:rPr>
              <a:t>(row)</a:t>
            </a:r>
            <a:r>
              <a:rPr lang="ko-KR" altLang="en-US" dirty="0" smtClean="0">
                <a:latin typeface="+mn-ea"/>
              </a:rPr>
              <a:t>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표시된다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정분류율</a:t>
            </a:r>
            <a:r>
              <a:rPr lang="en-US" altLang="ko-KR" dirty="0" smtClean="0">
                <a:latin typeface="+mn-ea"/>
              </a:rPr>
              <a:t>(Accuracy)  = (TP +TN) / </a:t>
            </a:r>
            <a:r>
              <a:rPr lang="ko-KR" altLang="en-US" dirty="0" smtClean="0">
                <a:latin typeface="+mn-ea"/>
              </a:rPr>
              <a:t>전체관측치</a:t>
            </a:r>
            <a:r>
              <a:rPr lang="en-US" altLang="ko-KR" dirty="0" smtClean="0">
                <a:latin typeface="+mn-ea"/>
              </a:rPr>
              <a:t>(TN+FP+FN+TP)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모델이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로 판단한 것 중에서 실제로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인 비율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오</a:t>
            </a:r>
            <a:r>
              <a:rPr lang="ko-KR" altLang="en-US" dirty="0" err="1" smtClean="0">
                <a:latin typeface="+mn-ea"/>
              </a:rPr>
              <a:t>분류율</a:t>
            </a:r>
            <a:r>
              <a:rPr lang="en-US" altLang="ko-KR" dirty="0" smtClean="0">
                <a:latin typeface="+mn-ea"/>
              </a:rPr>
              <a:t>(Inaccuracy</a:t>
            </a:r>
            <a:r>
              <a:rPr lang="en-US" altLang="ko-KR" dirty="0">
                <a:latin typeface="+mn-ea"/>
              </a:rPr>
              <a:t>)  = </a:t>
            </a:r>
            <a:r>
              <a:rPr lang="en-US" altLang="ko-KR" dirty="0" smtClean="0">
                <a:latin typeface="+mn-ea"/>
              </a:rPr>
              <a:t>(FN +FP)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전체관측치</a:t>
            </a:r>
            <a:r>
              <a:rPr lang="en-US" altLang="ko-KR" dirty="0">
                <a:latin typeface="+mn-ea"/>
              </a:rPr>
              <a:t>(TN+FP+FN+TP</a:t>
            </a:r>
            <a:r>
              <a:rPr lang="en-US" altLang="ko-KR" dirty="0" smtClean="0">
                <a:latin typeface="+mn-ea"/>
              </a:rPr>
              <a:t>) = 1- </a:t>
            </a:r>
            <a:r>
              <a:rPr lang="ko-KR" altLang="en-US" dirty="0" err="1" smtClean="0">
                <a:latin typeface="+mn-ea"/>
              </a:rPr>
              <a:t>정분류율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정확율</a:t>
            </a:r>
            <a:r>
              <a:rPr lang="en-US" altLang="ko-KR" dirty="0" smtClean="0">
                <a:latin typeface="+mn-ea"/>
              </a:rPr>
              <a:t>(Precision) 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dirty="0" smtClean="0">
                <a:latin typeface="+mn-ea"/>
              </a:rPr>
              <a:t>TP  </a:t>
            </a:r>
            <a:r>
              <a:rPr lang="en-US" altLang="ko-KR" dirty="0">
                <a:latin typeface="+mn-ea"/>
              </a:rPr>
              <a:t>/ (TP </a:t>
            </a:r>
            <a:r>
              <a:rPr lang="en-US" altLang="ko-KR" dirty="0" smtClean="0">
                <a:latin typeface="+mn-ea"/>
              </a:rPr>
              <a:t>+FP)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재현율</a:t>
            </a:r>
            <a:r>
              <a:rPr lang="en-US" altLang="ko-KR" dirty="0" smtClean="0">
                <a:latin typeface="+mn-ea"/>
              </a:rPr>
              <a:t>(Recall)  </a:t>
            </a:r>
            <a:r>
              <a:rPr lang="en-US" altLang="ko-KR" dirty="0">
                <a:latin typeface="+mn-ea"/>
              </a:rPr>
              <a:t>= TP  / (TP +</a:t>
            </a:r>
            <a:r>
              <a:rPr lang="en-US" altLang="ko-KR" dirty="0" smtClean="0">
                <a:latin typeface="+mn-ea"/>
              </a:rPr>
              <a:t>FN) 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관측치가 </a:t>
            </a:r>
            <a:r>
              <a:rPr lang="en-US" altLang="ko-KR" dirty="0" err="1" smtClean="0">
                <a:latin typeface="+mn-ea"/>
              </a:rPr>
              <a:t>Yest</a:t>
            </a:r>
            <a:r>
              <a:rPr lang="ko-KR" altLang="en-US" dirty="0" smtClean="0">
                <a:latin typeface="+mn-ea"/>
              </a:rPr>
              <a:t>인 것 중에서 모델이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로 판단한 비율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F1 </a:t>
            </a:r>
            <a:r>
              <a:rPr lang="ko-KR" altLang="en-US" dirty="0" smtClean="0">
                <a:latin typeface="+mn-ea"/>
              </a:rPr>
              <a:t>점수</a:t>
            </a:r>
            <a:r>
              <a:rPr lang="en-US" altLang="ko-KR" dirty="0" smtClean="0">
                <a:latin typeface="+mn-ea"/>
              </a:rPr>
              <a:t>(F1 score)  =(2 * (Precision * Recall) / (Precision + Recall)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기계학습에서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변수가 갖는 </a:t>
            </a:r>
            <a:r>
              <a:rPr lang="en-US" altLang="ko-KR" dirty="0" smtClean="0">
                <a:latin typeface="+mn-ea"/>
              </a:rPr>
              <a:t>1(Yes)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0(No)</a:t>
            </a:r>
            <a:r>
              <a:rPr lang="ko-KR" altLang="en-US" dirty="0" smtClean="0">
                <a:latin typeface="+mn-ea"/>
              </a:rPr>
              <a:t>의 비율이 불균형을 이루는 경우 모델의 평가결과로 </a:t>
            </a:r>
            <a:r>
              <a:rPr lang="en-US" altLang="ko-KR" dirty="0" smtClean="0">
                <a:latin typeface="+mn-ea"/>
              </a:rPr>
              <a:t>F1 </a:t>
            </a:r>
            <a:r>
              <a:rPr lang="ko-KR" altLang="en-US" dirty="0" smtClean="0">
                <a:latin typeface="+mn-ea"/>
              </a:rPr>
              <a:t>점수를 주로 이용한다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01372"/>
              </p:ext>
            </p:extLst>
          </p:nvPr>
        </p:nvGraphicFramePr>
        <p:xfrm>
          <a:off x="1286541" y="2147674"/>
          <a:ext cx="9856740" cy="1081479"/>
        </p:xfrm>
        <a:graphic>
          <a:graphicData uri="http://schemas.openxmlformats.org/drawingml/2006/table">
            <a:tbl>
              <a:tblPr/>
              <a:tblGrid>
                <a:gridCol w="1427366"/>
                <a:gridCol w="4099097"/>
                <a:gridCol w="4330277"/>
              </a:tblGrid>
              <a:tr h="30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예측치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예측치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관측치 </a:t>
                      </a:r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TP(</a:t>
                      </a:r>
                      <a:r>
                        <a:rPr lang="ko-KR" altLang="en-US" sz="1600" dirty="0" smtClean="0"/>
                        <a:t>참 긍정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거짓 부정</a:t>
                      </a:r>
                      <a:r>
                        <a:rPr lang="en-US" altLang="ko-KR" sz="1600" dirty="0" smtClean="0"/>
                        <a:t>(FN)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관측치 </a:t>
                      </a:r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 FP (</a:t>
                      </a:r>
                      <a:r>
                        <a:rPr lang="ko-KR" altLang="en-US" sz="1600" dirty="0" smtClean="0"/>
                        <a:t>거짓 긍정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참 부정</a:t>
                      </a:r>
                      <a:r>
                        <a:rPr lang="en-US" altLang="ko-KR" sz="1600" dirty="0" smtClean="0"/>
                        <a:t>(TN)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지도 학습 절차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학습데이터를 대상으로 알고리즘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회귀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분류 관련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적용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latin typeface="+mn-ea"/>
              </a:rPr>
              <a:t>학습 후 모델 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3] </a:t>
            </a:r>
            <a:r>
              <a:rPr lang="ko-KR" altLang="en-US" dirty="0" smtClean="0">
                <a:latin typeface="+mn-ea"/>
              </a:rPr>
              <a:t>검정데이터를 이용하여 생성된 모델의 정확도를 평가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2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 smtClean="0">
                <a:latin typeface="+mn-ea"/>
              </a:rPr>
              <a:t>(Regression Analysis)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 다른 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종속변수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 어떠한 영향을 미치는가를 분석하는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인과관계가 있는지 등을 분석하기 위한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변수의 값을 가지고 다른 변수의 값을 예측해 주는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중요사항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가장 강력하고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 범위가 넓은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돌깁변수가</a:t>
            </a:r>
            <a:r>
              <a:rPr lang="ko-KR" altLang="en-US" dirty="0" smtClean="0">
                <a:latin typeface="+mn-ea"/>
              </a:rPr>
              <a:t> 종속변수에 영향을 미치는 변수를 규명하고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이들 변수에 의해서 회귀 방정식</a:t>
            </a:r>
            <a:r>
              <a:rPr lang="en-US" altLang="ko-KR" dirty="0" smtClean="0">
                <a:latin typeface="+mn-ea"/>
              </a:rPr>
              <a:t>(Y=a+</a:t>
            </a:r>
            <a:r>
              <a:rPr lang="el-GR" altLang="ko-KR" dirty="0" smtClean="0"/>
              <a:t>β</a:t>
            </a:r>
            <a:r>
              <a:rPr lang="en-US" altLang="ko-KR" dirty="0" smtClean="0"/>
              <a:t>X -&gt; Y: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, a: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el-GR" altLang="ko-KR" dirty="0" smtClean="0"/>
              <a:t>β</a:t>
            </a:r>
            <a:r>
              <a:rPr lang="en-US" altLang="ko-KR" dirty="0" smtClean="0"/>
              <a:t>:</a:t>
            </a:r>
            <a:r>
              <a:rPr lang="ko-KR" altLang="en-US" dirty="0" smtClean="0"/>
              <a:t>회귀계수</a:t>
            </a:r>
            <a:r>
              <a:rPr lang="en-US" altLang="ko-KR" dirty="0" smtClean="0"/>
              <a:t>, X: 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도출하여 회귀선을 추정한다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회귀계수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el-GR" altLang="ko-KR" dirty="0" smtClean="0"/>
              <a:t>β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단위시간에 따라 변하는 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회귀선은 </a:t>
            </a:r>
            <a:r>
              <a:rPr lang="ko-KR" altLang="en-US" dirty="0" err="1" smtClean="0">
                <a:latin typeface="+mn-ea"/>
              </a:rPr>
              <a:t>산점도에</a:t>
            </a:r>
            <a:r>
              <a:rPr lang="ko-KR" altLang="en-US" dirty="0" smtClean="0">
                <a:latin typeface="+mn-ea"/>
              </a:rPr>
              <a:t> 위치한 각 점들의 </a:t>
            </a:r>
            <a:r>
              <a:rPr lang="ko-KR" altLang="en-US" dirty="0" err="1" smtClean="0">
                <a:latin typeface="+mn-ea"/>
              </a:rPr>
              <a:t>정중앙을</a:t>
            </a:r>
            <a:r>
              <a:rPr lang="ko-KR" altLang="en-US" dirty="0" smtClean="0">
                <a:latin typeface="+mn-ea"/>
              </a:rPr>
              <a:t> 통과하는 직선을 추정하는 </a:t>
            </a:r>
            <a:r>
              <a:rPr lang="ko-KR" altLang="en-US" dirty="0" err="1" smtClean="0">
                <a:latin typeface="+mn-ea"/>
              </a:rPr>
              <a:t>최소제곱법을</a:t>
            </a:r>
            <a:r>
              <a:rPr lang="ko-KR" altLang="en-US" dirty="0" smtClean="0">
                <a:latin typeface="+mn-ea"/>
              </a:rPr>
              <a:t>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독립변수와 종속변수가 모두 </a:t>
            </a:r>
            <a:r>
              <a:rPr lang="ko-KR" altLang="en-US" dirty="0" err="1" smtClean="0">
                <a:latin typeface="+mn-ea"/>
              </a:rPr>
              <a:t>등간척도</a:t>
            </a:r>
            <a:r>
              <a:rPr lang="ko-KR" altLang="en-US" dirty="0" smtClean="0">
                <a:latin typeface="+mn-ea"/>
              </a:rPr>
              <a:t> 또는 비율척도로 구성되어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회귀방정식의 이해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와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에 대한 분포를 나타내는 </a:t>
            </a:r>
            <a:r>
              <a:rPr lang="ko-KR" altLang="en-US" dirty="0" err="1" smtClean="0">
                <a:latin typeface="+mn-ea"/>
              </a:rPr>
              <a:t>산점도를</a:t>
            </a:r>
            <a:r>
              <a:rPr lang="ko-KR" altLang="en-US" dirty="0" smtClean="0">
                <a:latin typeface="+mn-ea"/>
              </a:rPr>
              <a:t> 대상으로 최소자승의 원리를 적용하여 가장 적합한 선을 그릴 수 있다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회귀선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회귀선은 두 집단의 분포에서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각 값들과 편차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들의 제곱의 합을 최소화시키는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최소제곱법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회귀방정식에 의해서 만들어진다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(Regression Analysis)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독립변수와 종속변수가 각각 한 개일 경우 독립변수가 종속변수에 미치는 인과관계 등을 분석하고자 할 때 이용하는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기본적인 가정 충족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선형성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독립변수와 종속변수가 선형적이어야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회귀선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오차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란 종속변수의 </a:t>
            </a:r>
            <a:r>
              <a:rPr lang="ko-KR" altLang="en-US" dirty="0" err="1" smtClean="0">
                <a:latin typeface="+mn-ea"/>
              </a:rPr>
              <a:t>관측값과</a:t>
            </a:r>
            <a:r>
              <a:rPr lang="ko-KR" altLang="en-US" dirty="0" smtClean="0">
                <a:latin typeface="+mn-ea"/>
              </a:rPr>
              <a:t> 회귀모델의 </a:t>
            </a:r>
            <a:r>
              <a:rPr lang="ko-KR" altLang="en-US" dirty="0" err="1" smtClean="0">
                <a:latin typeface="+mn-ea"/>
              </a:rPr>
              <a:t>예측값</a:t>
            </a:r>
            <a:r>
              <a:rPr lang="ko-KR" altLang="en-US" dirty="0" smtClean="0">
                <a:latin typeface="+mn-ea"/>
              </a:rPr>
              <a:t> 간의 차이로 </a:t>
            </a: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기대값은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정규분포를 이루어야 한다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검정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</a:t>
            </a:r>
            <a:r>
              <a:rPr lang="ko-KR" altLang="en-US" dirty="0" smtClean="0">
                <a:latin typeface="+mn-ea"/>
              </a:rPr>
              <a:t> 독립성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잔차들은</a:t>
            </a:r>
            <a:r>
              <a:rPr lang="ko-KR" altLang="en-US" dirty="0" smtClean="0">
                <a:latin typeface="+mn-ea"/>
              </a:rPr>
              <a:t> 서로 독립적이어야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</a:t>
            </a:r>
            <a:r>
              <a:rPr lang="ko-KR" altLang="en-US" dirty="0" smtClean="0">
                <a:latin typeface="+mn-ea"/>
              </a:rPr>
              <a:t> 값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</a:t>
            </a:r>
            <a:r>
              <a:rPr lang="ko-KR" altLang="en-US" dirty="0" smtClean="0">
                <a:latin typeface="+mn-ea"/>
              </a:rPr>
              <a:t> 등분산성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잔차들의</a:t>
            </a:r>
            <a:r>
              <a:rPr lang="ko-KR" altLang="en-US" dirty="0" smtClean="0">
                <a:latin typeface="+mn-ea"/>
              </a:rPr>
              <a:t> 분산이 일정해야 한다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표준잔차와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표준예측치</a:t>
            </a:r>
            <a:r>
              <a:rPr lang="ko-KR" altLang="en-US" dirty="0" smtClean="0">
                <a:latin typeface="+mn-ea"/>
              </a:rPr>
              <a:t> 도표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다중 </a:t>
            </a:r>
            <a:r>
              <a:rPr lang="ko-KR" altLang="en-US" dirty="0" err="1" smtClean="0">
                <a:latin typeface="+mn-ea"/>
              </a:rPr>
              <a:t>공산성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다중 회귀분석을 수행할 경우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 이상의 독립변수 간의 강한 상관관계로 인한 문제가 발생하지 않아야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분산팽창요인</a:t>
            </a:r>
            <a:r>
              <a:rPr lang="en-US" altLang="ko-KR" dirty="0" smtClean="0">
                <a:latin typeface="+mn-ea"/>
              </a:rPr>
              <a:t>(VIF)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2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분석 절차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회귀분석의 기본적인 가정이 충족되는지 확인한다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회귀분석의 기본적인 가정 충족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latin typeface="+mn-ea"/>
              </a:rPr>
              <a:t>분산분석의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값으로 회귀모형의 유의성 여부를 판단한다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3] </a:t>
            </a:r>
            <a:r>
              <a:rPr lang="ko-KR" altLang="en-US" dirty="0" smtClean="0">
                <a:latin typeface="+mn-ea"/>
              </a:rPr>
              <a:t>독립변수와 종속변수 간의 상관관계와 회귀모형의 설명력을 확인한다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4] </a:t>
            </a:r>
            <a:r>
              <a:rPr lang="ko-KR" altLang="en-US" dirty="0" smtClean="0">
                <a:latin typeface="+mn-ea"/>
              </a:rPr>
              <a:t>검정 통계량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값에 대한 유의확률을 통해서 가설의 채택 여부를 결정한다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5] </a:t>
            </a:r>
            <a:r>
              <a:rPr lang="ko-KR" altLang="en-US" dirty="0" smtClean="0">
                <a:latin typeface="+mn-ea"/>
              </a:rPr>
              <a:t>회귀방정식을 적용하여 </a:t>
            </a:r>
            <a:r>
              <a:rPr lang="ko-KR" altLang="en-US" dirty="0" err="1" smtClean="0">
                <a:latin typeface="+mn-ea"/>
              </a:rPr>
              <a:t>회귀식을</a:t>
            </a:r>
            <a:r>
              <a:rPr lang="ko-KR" altLang="en-US" dirty="0" smtClean="0">
                <a:latin typeface="+mn-ea"/>
              </a:rPr>
              <a:t> 수립하고 결과를 해석한다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784" y="2978670"/>
            <a:ext cx="9998979" cy="1019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가격과 품질을 결정하는 제품 적절성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은 제품 만족도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종속변수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에 정의 영향을 미친다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귀무가설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(H0)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가격과 품질을 결정하는 제품 적절성은 제품의 만족도에 영향을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미치치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않는다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7751" y="4493874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분석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데이터로부터 독립변수와 종속변수 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단순 선형회귀 모델 생성 </a:t>
            </a:r>
            <a:r>
              <a:rPr lang="en-US" altLang="ko-KR" dirty="0" smtClean="0">
                <a:latin typeface="+mn-ea"/>
              </a:rPr>
              <a:t>– stats </a:t>
            </a:r>
            <a:r>
              <a:rPr lang="ko-KR" altLang="en-US" dirty="0" smtClean="0">
                <a:latin typeface="+mn-ea"/>
              </a:rPr>
              <a:t>패키지의 </a:t>
            </a:r>
            <a:r>
              <a:rPr lang="en-US" altLang="ko-KR" dirty="0" smtClean="0">
                <a:latin typeface="+mn-ea"/>
              </a:rPr>
              <a:t>lm()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모델의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적합값과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ko-KR" altLang="en-US" dirty="0" smtClean="0">
                <a:latin typeface="+mn-ea"/>
              </a:rPr>
              <a:t> 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계산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선형회귀분석 모델 시각화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회귀선</a:t>
            </a:r>
            <a:endParaRPr lang="en-US" altLang="ko-KR" dirty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29852" y="2273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</a:t>
            </a:r>
            <a:r>
              <a:rPr lang="ko-KR" altLang="en-US" sz="240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9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 방정식  </a:t>
            </a:r>
            <a:r>
              <a:rPr lang="en-US" altLang="ko-KR" dirty="0" smtClean="0">
                <a:latin typeface="+mn-ea"/>
              </a:rPr>
              <a:t>Y=</a:t>
            </a:r>
            <a:r>
              <a:rPr lang="el-GR" altLang="ko-KR" dirty="0" smtClean="0"/>
              <a:t>α</a:t>
            </a:r>
            <a:r>
              <a:rPr lang="en-US" altLang="ko-KR" dirty="0" smtClean="0">
                <a:latin typeface="+mn-ea"/>
              </a:rPr>
              <a:t> + </a:t>
            </a:r>
            <a:r>
              <a:rPr lang="el-GR" altLang="ko-KR" dirty="0" smtClean="0"/>
              <a:t>β</a:t>
            </a:r>
            <a:r>
              <a:rPr lang="en-US" altLang="ko-KR" dirty="0" smtClean="0"/>
              <a:t>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l-GR" altLang="ko-KR" dirty="0"/>
              <a:t>α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절편</a:t>
            </a:r>
            <a:r>
              <a:rPr lang="en-US" altLang="ko-KR" dirty="0" smtClean="0">
                <a:latin typeface="+mn-ea"/>
              </a:rPr>
              <a:t>, 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회귀계수</a:t>
            </a:r>
            <a:r>
              <a:rPr lang="en-US" altLang="ko-KR" dirty="0" smtClean="0"/>
              <a:t>, X: </a:t>
            </a:r>
            <a:r>
              <a:rPr lang="ko-KR" altLang="en-US" dirty="0" smtClean="0"/>
              <a:t>독립 변수</a:t>
            </a:r>
            <a:r>
              <a:rPr lang="en-US" altLang="ko-KR" dirty="0" smtClean="0"/>
              <a:t>, Y: </a:t>
            </a:r>
            <a:r>
              <a:rPr lang="ko-KR" altLang="en-US" dirty="0" smtClean="0"/>
              <a:t>종속변수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절편</a:t>
            </a:r>
            <a:r>
              <a:rPr lang="en-US" altLang="ko-KR" dirty="0" smtClean="0"/>
              <a:t>(Intercept)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의미하고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기울기</a:t>
            </a:r>
            <a:r>
              <a:rPr lang="en-US" altLang="ko-KR" dirty="0" smtClean="0"/>
              <a:t>(gradient)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값의 변화에 따른 </a:t>
            </a:r>
            <a:r>
              <a:rPr lang="en-US" altLang="ko-KR" dirty="0" smtClean="0"/>
              <a:t>y</a:t>
            </a:r>
            <a:r>
              <a:rPr lang="ko-KR" altLang="en-US" dirty="0"/>
              <a:t> </a:t>
            </a:r>
            <a:r>
              <a:rPr lang="ko-KR" altLang="en-US" dirty="0" smtClean="0"/>
              <a:t>값의 변화하는 정도를 의미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fitted.values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적합값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residuals() –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잔차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잔차와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적합값의</a:t>
            </a:r>
            <a:r>
              <a:rPr lang="ko-KR" altLang="en-US" dirty="0" smtClean="0"/>
              <a:t> 합으로 </a:t>
            </a:r>
            <a:r>
              <a:rPr lang="ko-KR" altLang="en-US" dirty="0" err="1" smtClean="0"/>
              <a:t>관측값을</a:t>
            </a:r>
            <a:r>
              <a:rPr lang="ko-KR" altLang="en-US" dirty="0" smtClean="0"/>
              <a:t> 계산 할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회귀선</a:t>
            </a:r>
            <a:r>
              <a:rPr lang="en-US" altLang="ko-KR" dirty="0" smtClean="0">
                <a:latin typeface="+mn-ea"/>
              </a:rPr>
              <a:t>(regression line)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두 변수 간의 예측관계에서 한 변수에 의해서 예측되는 다른 변수의 </a:t>
            </a:r>
            <a:r>
              <a:rPr lang="ko-KR" altLang="en-US" dirty="0" err="1" smtClean="0">
                <a:latin typeface="+mn-ea"/>
              </a:rPr>
              <a:t>예측치들이</a:t>
            </a:r>
            <a:r>
              <a:rPr lang="ko-KR" altLang="en-US" dirty="0" smtClean="0">
                <a:latin typeface="+mn-ea"/>
              </a:rPr>
              <a:t>  그 변수의 평균치로 회귀하는 경향이 있다고 하여 </a:t>
            </a:r>
            <a:r>
              <a:rPr lang="ko-KR" altLang="en-US" dirty="0" err="1" smtClean="0">
                <a:latin typeface="+mn-ea"/>
              </a:rPr>
              <a:t>갈톤</a:t>
            </a:r>
            <a:r>
              <a:rPr lang="en-US" altLang="ko-KR" dirty="0" smtClean="0">
                <a:latin typeface="+mn-ea"/>
              </a:rPr>
              <a:t>(Galton)</a:t>
            </a:r>
            <a:r>
              <a:rPr lang="ko-KR" altLang="en-US" dirty="0" smtClean="0">
                <a:latin typeface="+mn-ea"/>
              </a:rPr>
              <a:t>에 의해서 명명됨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한 변수의 증감이 다른 변수의 단위증가에 대해 어느 정도인가를 나타내는 선을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 분석 결과는 요약 통계량을 구할 때 </a:t>
            </a:r>
            <a:r>
              <a:rPr lang="en-US" altLang="ko-KR" dirty="0" smtClean="0">
                <a:latin typeface="+mn-ea"/>
              </a:rPr>
              <a:t>summary() </a:t>
            </a:r>
            <a:r>
              <a:rPr lang="ko-KR" altLang="en-US" dirty="0" smtClean="0">
                <a:latin typeface="+mn-ea"/>
              </a:rPr>
              <a:t>이용하여 확인할 수 있다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29852" y="2273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</a:t>
            </a:r>
            <a:r>
              <a:rPr lang="ko-KR" altLang="en-US" sz="240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3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1" y="1018050"/>
            <a:ext cx="11144573" cy="208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맥니마</a:t>
            </a:r>
            <a:r>
              <a:rPr lang="ko-KR" altLang="en-US" sz="1800" b="1" dirty="0" smtClean="0"/>
              <a:t>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벌금을 부과하기 시작한 후 안전벨트 착용자의 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선거 유세를 하고 난 뒤 지지율의 변화와 같이 응답자의 성향이 사건 전후에 어떻게 달라지는지를 알아보는 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사건 전후에 설문 결과에 응답자 수 변화가 없다면 </a:t>
            </a:r>
            <a:r>
              <a:rPr lang="en-US" altLang="ko-KR" sz="1800" dirty="0"/>
              <a:t>Test1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a + b = a + c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Test1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c + d = b + d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둘을 정리해 결과적으로 </a:t>
            </a:r>
            <a:r>
              <a:rPr lang="en-US" altLang="ko-KR" sz="1800" dirty="0"/>
              <a:t>b = c </a:t>
            </a:r>
            <a:r>
              <a:rPr lang="ko-KR" altLang="en-US" sz="1800" dirty="0"/>
              <a:t>여부를 검토하면 사건 전후에 성향 변화가 생겼는지 알 수 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480904" y="3498743"/>
          <a:ext cx="8181474" cy="1463040"/>
        </p:xfrm>
        <a:graphic>
          <a:graphicData uri="http://schemas.openxmlformats.org/drawingml/2006/table">
            <a:tbl>
              <a:tblPr/>
              <a:tblGrid>
                <a:gridCol w="2260671">
                  <a:extLst>
                    <a:ext uri="{9D8B030D-6E8A-4147-A177-3AD203B41FA5}">
                      <a16:colId xmlns="" xmlns:a16="http://schemas.microsoft.com/office/drawing/2014/main" val="553933312"/>
                    </a:ext>
                  </a:extLst>
                </a:gridCol>
                <a:gridCol w="2380282">
                  <a:extLst>
                    <a:ext uri="{9D8B030D-6E8A-4147-A177-3AD203B41FA5}">
                      <a16:colId xmlns="" xmlns:a16="http://schemas.microsoft.com/office/drawing/2014/main" val="1169874793"/>
                    </a:ext>
                  </a:extLst>
                </a:gridCol>
                <a:gridCol w="2595584">
                  <a:extLst>
                    <a:ext uri="{9D8B030D-6E8A-4147-A177-3AD203B41FA5}">
                      <a16:colId xmlns="" xmlns:a16="http://schemas.microsoft.com/office/drawing/2014/main" val="1891384452"/>
                    </a:ext>
                  </a:extLst>
                </a:gridCol>
                <a:gridCol w="944937">
                  <a:extLst>
                    <a:ext uri="{9D8B030D-6E8A-4147-A177-3AD203B41FA5}">
                      <a16:colId xmlns="" xmlns:a16="http://schemas.microsoft.com/office/drawing/2014/main" val="1637910430"/>
                    </a:ext>
                  </a:extLst>
                </a:gridCol>
              </a:tblGrid>
              <a:tr h="363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4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a+b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277866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c+d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9462889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a+c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b+d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872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다중 회귀분석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여러 개의 독립변수가 동시에 한 개의 종속변수에 미치는 영향을 분석할 때 이용하는 분석방법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다수의 독립변수가 투입되기 때문에 한 독립변수가 다른 독립변수들에 의해서 설명되지 않은 부분을 의미하는 공차한계</a:t>
            </a:r>
            <a:r>
              <a:rPr lang="en-US" altLang="ko-KR" dirty="0" smtClean="0"/>
              <a:t>(Tolerance)</a:t>
            </a:r>
            <a:r>
              <a:rPr lang="ko-KR" altLang="en-US" dirty="0" smtClean="0"/>
              <a:t>와 공차한계의 역수로 표시되는 분산팽창요인</a:t>
            </a:r>
            <a:r>
              <a:rPr lang="en-US" altLang="ko-KR" dirty="0" smtClean="0"/>
              <a:t>(VIF)</a:t>
            </a:r>
            <a:r>
              <a:rPr lang="ko-KR" altLang="en-US" dirty="0" smtClean="0"/>
              <a:t>으로 다중 공선성에 문제가 없는지를 확인해야 한다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314783" y="2622209"/>
            <a:ext cx="9998979" cy="1314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다중공선성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Multicollinearity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문제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한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독립변수의 값이 증가할 때 다른 독립변수의 값이 이와 관련하여 증가하거나 감소하는 현상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대부분 다중회귀분석에서 독립변수들은 어느 정도 상관관계를 보이고 있기 때문에 다중 공선성은 존재하지만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독립변수들이 강한 상관관계를 보이는 경우는 회귀분석의 결과를 신뢰하기가 어렵다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상관관계가 높은 독립변수 중 하나 혹은 일부를 제거하거나 변수를 변형시켜서 해결한다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4782" y="4389017"/>
            <a:ext cx="9998979" cy="694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적절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성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과 제품의 친밀도는 제품 만족도에 정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正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의 영향을 미친다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귀무가설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(H0) 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제품의 적절성과 제품의 친밀도는 제품 만족도에 정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正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의 영향을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미치치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않는다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783" y="5408908"/>
            <a:ext cx="9998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분산 팽창요인 값을 확인하기 위해서 관련 패키지를 설치하고 </a:t>
            </a:r>
            <a:r>
              <a:rPr lang="en-US" altLang="ko-KR" sz="1600" dirty="0" err="1" smtClean="0"/>
              <a:t>vif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다중 </a:t>
            </a:r>
            <a:r>
              <a:rPr lang="ko-KR" altLang="en-US" sz="1600" dirty="0" err="1" smtClean="0"/>
              <a:t>공선성</a:t>
            </a:r>
            <a:r>
              <a:rPr lang="ko-KR" altLang="en-US" sz="1600" dirty="0" smtClean="0"/>
              <a:t> 문제를 확인한다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13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다중 </a:t>
            </a:r>
            <a:r>
              <a:rPr lang="ko-KR" altLang="en-US" dirty="0" err="1" smtClean="0">
                <a:latin typeface="+mn-ea"/>
              </a:rPr>
              <a:t>공선성</a:t>
            </a:r>
            <a:r>
              <a:rPr lang="ko-KR" altLang="en-US" dirty="0" smtClean="0">
                <a:latin typeface="+mn-ea"/>
              </a:rPr>
              <a:t> 문제 해결과 모델 성능 평가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학습데이터와 검정데이터를 </a:t>
            </a:r>
            <a:r>
              <a:rPr lang="en-US" altLang="ko-KR" dirty="0" smtClean="0"/>
              <a:t>7:3 </a:t>
            </a:r>
            <a:r>
              <a:rPr lang="ko-KR" altLang="en-US" dirty="0" smtClean="0"/>
              <a:t>비율로 샘플링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표본 추출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다중 </a:t>
            </a:r>
            <a:r>
              <a:rPr lang="ko-KR" altLang="en-US" dirty="0" err="1" smtClean="0">
                <a:solidFill>
                  <a:srgbClr val="C00000"/>
                </a:solidFill>
              </a:rPr>
              <a:t>공선성</a:t>
            </a:r>
            <a:r>
              <a:rPr lang="ko-KR" altLang="en-US" dirty="0" smtClean="0">
                <a:solidFill>
                  <a:srgbClr val="C00000"/>
                </a:solidFill>
              </a:rPr>
              <a:t> 문제 해결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강한 상관관계를 갖는 독립변수를 제거하여 해결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 데이터로부터 </a:t>
            </a:r>
            <a:r>
              <a:rPr lang="ko-KR" altLang="en-US" dirty="0" smtClean="0">
                <a:solidFill>
                  <a:srgbClr val="C00000"/>
                </a:solidFill>
              </a:rPr>
              <a:t>회귀모델 생성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통계량 분석하여 가설 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데이터를 이용하여 모델의 </a:t>
            </a:r>
            <a:r>
              <a:rPr lang="ko-KR" altLang="en-US" dirty="0" err="1" smtClean="0">
                <a:solidFill>
                  <a:srgbClr val="C00000"/>
                </a:solidFill>
              </a:rPr>
              <a:t>예측치</a:t>
            </a:r>
            <a:r>
              <a:rPr lang="ko-KR" altLang="en-US" dirty="0" smtClean="0">
                <a:solidFill>
                  <a:srgbClr val="C00000"/>
                </a:solidFill>
              </a:rPr>
              <a:t> 생성 </a:t>
            </a:r>
            <a:r>
              <a:rPr lang="en-US" altLang="ko-KR" dirty="0" smtClean="0"/>
              <a:t>– stats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predict()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회귀 </a:t>
            </a:r>
            <a:r>
              <a:rPr lang="ko-KR" altLang="en-US" dirty="0" smtClean="0">
                <a:solidFill>
                  <a:srgbClr val="C00000"/>
                </a:solidFill>
              </a:rPr>
              <a:t>모델 </a:t>
            </a:r>
            <a:r>
              <a:rPr lang="ko-KR" altLang="en-US" dirty="0">
                <a:solidFill>
                  <a:srgbClr val="C00000"/>
                </a:solidFill>
              </a:rPr>
              <a:t>성</a:t>
            </a:r>
            <a:r>
              <a:rPr lang="ko-KR" altLang="en-US" dirty="0" smtClean="0">
                <a:solidFill>
                  <a:srgbClr val="C00000"/>
                </a:solidFill>
              </a:rPr>
              <a:t>능을 평가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상관계수를 이용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예측치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검정데이터의 종속변수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상관계수</a:t>
            </a:r>
            <a:r>
              <a:rPr lang="en-US" altLang="ko-KR" dirty="0" smtClean="0"/>
              <a:t>(r) </a:t>
            </a:r>
            <a:r>
              <a:rPr lang="ko-KR" altLang="en-US" dirty="0" smtClean="0"/>
              <a:t>를 구하여 모델의 분류정확도를 평가한다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2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회귀분석은 </a:t>
            </a:r>
            <a:r>
              <a:rPr lang="ko-KR" altLang="en-US" dirty="0" err="1" smtClean="0">
                <a:latin typeface="+mn-ea"/>
              </a:rPr>
              <a:t>선형성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다중 </a:t>
            </a:r>
            <a:r>
              <a:rPr lang="ko-KR" altLang="en-US" dirty="0" err="1" smtClean="0">
                <a:latin typeface="+mn-ea"/>
              </a:rPr>
              <a:t>공선성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등 몇 가지 기본 가정이 </a:t>
            </a:r>
            <a:r>
              <a:rPr lang="ko-KR" altLang="en-US" dirty="0" err="1" smtClean="0">
                <a:latin typeface="+mn-ea"/>
              </a:rPr>
              <a:t>총족되어야</a:t>
            </a:r>
            <a:r>
              <a:rPr lang="ko-KR" altLang="en-US" dirty="0" smtClean="0">
                <a:latin typeface="+mn-ea"/>
              </a:rPr>
              <a:t> 수행 할 수 있는 모두 검정 방법이다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회귀 모델의 결과변수를 대상으로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잔차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오차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분석과 다중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공선성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검사를 통해서 회귀분석의 기본 가정이 충족하는지 확인 실습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독립성 검정을 위해서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lmtest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패키지의 </a:t>
            </a:r>
            <a:r>
              <a:rPr lang="en-US" altLang="ko-KR" dirty="0" err="1" smtClean="0">
                <a:latin typeface="+mn-ea"/>
              </a:rPr>
              <a:t>dwtest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의 인수로 회귀모델의 결과 변수를 적용하여 </a:t>
            </a: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왓슨값을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왓슨값의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p-value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이상 </a:t>
            </a:r>
            <a:r>
              <a:rPr lang="en-US" altLang="ko-KR" dirty="0" smtClean="0">
                <a:latin typeface="+mn-ea"/>
              </a:rPr>
              <a:t>(DW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dirty="0" smtClean="0">
                <a:latin typeface="+mn-ea"/>
              </a:rPr>
              <a:t>1~3</a:t>
            </a:r>
            <a:r>
              <a:rPr lang="ko-KR" altLang="en-US" dirty="0" smtClean="0">
                <a:latin typeface="+mn-ea"/>
              </a:rPr>
              <a:t>범위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ko-KR" altLang="en-US" dirty="0" err="1" smtClean="0">
                <a:latin typeface="+mn-ea"/>
              </a:rPr>
              <a:t>잔차에</a:t>
            </a:r>
            <a:r>
              <a:rPr lang="ko-KR" altLang="en-US" dirty="0" smtClean="0">
                <a:latin typeface="+mn-ea"/>
              </a:rPr>
              <a:t> 유의미한 자기 상관이 없다고 볼 수 있다</a:t>
            </a:r>
            <a:r>
              <a:rPr lang="en-US" altLang="ko-KR" dirty="0" smtClean="0">
                <a:latin typeface="+mn-ea"/>
              </a:rPr>
              <a:t>.  </a:t>
            </a:r>
            <a:r>
              <a:rPr lang="ko-KR" altLang="en-US" dirty="0" smtClean="0">
                <a:latin typeface="+mn-ea"/>
              </a:rPr>
              <a:t>즉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독립성과 차이가 없다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의 값에 대응하는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의 분산이 독립변수의 모든 값에 대해서 같다는 의미인 등분산성 검정을 위해서 회귀모델의 결과변수를 </a:t>
            </a:r>
            <a:r>
              <a:rPr lang="en-US" altLang="ko-KR" dirty="0" smtClean="0">
                <a:latin typeface="+mn-ea"/>
              </a:rPr>
              <a:t>plot()</a:t>
            </a:r>
            <a:r>
              <a:rPr lang="ko-KR" altLang="en-US" dirty="0" smtClean="0">
                <a:latin typeface="+mn-ea"/>
              </a:rPr>
              <a:t>함수의 인수로 적용하여 시각화를 통해서 등분산성 여부를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Residudals</a:t>
            </a:r>
            <a:r>
              <a:rPr lang="en-US" altLang="ko-KR" dirty="0" smtClean="0">
                <a:latin typeface="+mn-ea"/>
              </a:rPr>
              <a:t>) 0</a:t>
            </a:r>
            <a:r>
              <a:rPr lang="ko-KR" altLang="en-US" dirty="0" smtClean="0">
                <a:latin typeface="+mn-ea"/>
              </a:rPr>
              <a:t>을 기준으로 </a:t>
            </a:r>
            <a:r>
              <a:rPr lang="ko-KR" altLang="en-US" dirty="0" err="1" smtClean="0">
                <a:latin typeface="+mn-ea"/>
              </a:rPr>
              <a:t>적합값</a:t>
            </a:r>
            <a:r>
              <a:rPr lang="en-US" altLang="ko-KR" dirty="0" smtClean="0">
                <a:latin typeface="+mn-ea"/>
              </a:rPr>
              <a:t>(Fitted values)</a:t>
            </a:r>
            <a:r>
              <a:rPr lang="ko-KR" altLang="en-US" dirty="0" smtClean="0">
                <a:latin typeface="+mn-ea"/>
              </a:rPr>
              <a:t>의 분포가 </a:t>
            </a:r>
            <a:r>
              <a:rPr lang="ko-KR" altLang="en-US" dirty="0" err="1" smtClean="0">
                <a:latin typeface="+mn-ea"/>
              </a:rPr>
              <a:t>좌우균등하면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잔차들은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등분산성과 차이가 없다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라고 볼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검정을 위해서 회귀모델의 결과변수를 대상으로 </a:t>
            </a:r>
            <a:r>
              <a:rPr lang="ko-KR" altLang="en-US" dirty="0" err="1" smtClean="0">
                <a:latin typeface="+mn-ea"/>
              </a:rPr>
              <a:t>잔차를</a:t>
            </a:r>
            <a:r>
              <a:rPr lang="ko-KR" altLang="en-US" dirty="0" smtClean="0">
                <a:latin typeface="+mn-ea"/>
              </a:rPr>
              <a:t> 추출하고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</a:t>
            </a:r>
            <a:r>
              <a:rPr lang="ko-KR" altLang="en-US" dirty="0" err="1" smtClean="0">
                <a:latin typeface="+mn-ea"/>
              </a:rPr>
              <a:t>정규성을</a:t>
            </a:r>
            <a:r>
              <a:rPr lang="ko-KR" altLang="en-US" dirty="0" smtClean="0">
                <a:latin typeface="+mn-ea"/>
              </a:rPr>
              <a:t>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64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(Logistic Regression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종속변수와 독립변수 간의 관계를 예측모델로 생성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에 의해서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범주로 분류하는 분류분석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(Logistic Regression Analysis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특징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분석 목적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종속변수와 </a:t>
            </a:r>
            <a:r>
              <a:rPr lang="ko-KR" altLang="en-US" dirty="0">
                <a:latin typeface="+mn-ea"/>
              </a:rPr>
              <a:t>독립변수 간의 </a:t>
            </a:r>
            <a:r>
              <a:rPr lang="ko-KR" altLang="en-US" dirty="0" smtClean="0">
                <a:latin typeface="+mn-ea"/>
              </a:rPr>
              <a:t>관계를 통해서 예측모델을 </a:t>
            </a:r>
            <a:r>
              <a:rPr lang="ko-KR" altLang="en-US" dirty="0">
                <a:latin typeface="+mn-ea"/>
              </a:rPr>
              <a:t>생성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회귀분석과의 차이점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종속변수는 반드시 범주형 변수이어야 한다</a:t>
            </a:r>
            <a:r>
              <a:rPr lang="en-US" altLang="ko-KR" dirty="0" smtClean="0">
                <a:latin typeface="+mn-ea"/>
              </a:rPr>
              <a:t>.  (</a:t>
            </a:r>
            <a:r>
              <a:rPr lang="ko-KR" altLang="en-US" dirty="0" err="1" smtClean="0">
                <a:latin typeface="+mn-ea"/>
              </a:rPr>
              <a:t>이산형</a:t>
            </a:r>
            <a:r>
              <a:rPr lang="en-US" altLang="ko-KR" dirty="0" smtClean="0">
                <a:latin typeface="+mn-ea"/>
              </a:rPr>
              <a:t>: Yes/No, </a:t>
            </a:r>
            <a:r>
              <a:rPr lang="ko-KR" altLang="en-US" dirty="0" err="1" smtClean="0">
                <a:latin typeface="+mn-ea"/>
              </a:rPr>
              <a:t>다항형</a:t>
            </a:r>
            <a:r>
              <a:rPr lang="en-US" altLang="ko-KR" dirty="0" smtClean="0">
                <a:latin typeface="+mn-ea"/>
              </a:rPr>
              <a:t>: iris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species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정규분포 대신에 이항분포를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로짓</a:t>
            </a:r>
            <a:r>
              <a:rPr lang="ko-KR" altLang="en-US" dirty="0" smtClean="0">
                <a:latin typeface="+mn-ea"/>
              </a:rPr>
              <a:t> 변환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종속변수의 출력범위를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로 조정하는 과정을 의미한다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혈액형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인 경우 </a:t>
            </a:r>
            <a:r>
              <a:rPr lang="en-US" altLang="ko-KR" dirty="0" smtClean="0">
                <a:latin typeface="+mn-ea"/>
              </a:rPr>
              <a:t>-&gt; [1,  0, 0, 0]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활용분야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의료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통신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날씨 등 다양한 분야에서 활용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09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(Logistic Regression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+mn-ea"/>
              </a:rPr>
              <a:t>glm</a:t>
            </a:r>
            <a:r>
              <a:rPr lang="en-US" altLang="ko-KR" dirty="0" smtClean="0">
                <a:latin typeface="+mn-ea"/>
              </a:rPr>
              <a:t>(y ~x, data, family)  </a:t>
            </a:r>
            <a:r>
              <a:rPr lang="ko-KR" altLang="en-US" dirty="0" smtClean="0">
                <a:latin typeface="+mn-ea"/>
              </a:rPr>
              <a:t>이용하여  학습 데이터로부터 </a:t>
            </a:r>
            <a:r>
              <a:rPr lang="ko-KR" altLang="en-US" dirty="0" err="1" smtClean="0">
                <a:latin typeface="+mn-ea"/>
              </a:rPr>
              <a:t>로지스틱</a:t>
            </a:r>
            <a:r>
              <a:rPr lang="ko-KR" altLang="en-US" dirty="0" smtClean="0">
                <a:latin typeface="+mn-ea"/>
              </a:rPr>
              <a:t> 회귀모델  생성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family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binormial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변수가 </a:t>
            </a:r>
            <a:r>
              <a:rPr lang="ko-KR" altLang="en-US" dirty="0" err="1" smtClean="0">
                <a:latin typeface="+mn-ea"/>
              </a:rPr>
              <a:t>이항형인</a:t>
            </a:r>
            <a:r>
              <a:rPr lang="ko-KR" altLang="en-US" dirty="0" smtClean="0">
                <a:latin typeface="+mn-ea"/>
              </a:rPr>
              <a:t> 경우 지정하는 속성값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x </a:t>
            </a:r>
            <a:r>
              <a:rPr lang="ko-KR" altLang="en-US" dirty="0" smtClean="0">
                <a:latin typeface="+mn-ea"/>
              </a:rPr>
              <a:t>변수의 유의성 검정을 제공하지만</a:t>
            </a:r>
            <a:r>
              <a:rPr lang="en-US" altLang="ko-KR" dirty="0" smtClean="0">
                <a:latin typeface="+mn-ea"/>
              </a:rPr>
              <a:t>, F </a:t>
            </a:r>
            <a:r>
              <a:rPr lang="ko-KR" altLang="en-US" dirty="0" smtClean="0">
                <a:latin typeface="+mn-ea"/>
              </a:rPr>
              <a:t>검정 통계량과 모델의 설명력은 제공되지 않는다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모델을 평가하기 위해서는 혼돈 매트릭스를 이용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ROC Curve </a:t>
            </a:r>
            <a:r>
              <a:rPr lang="ko-KR" altLang="en-US" dirty="0" smtClean="0"/>
              <a:t>패키지를 이용한 모델 평가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1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(Classification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다수의 변수를 갖는 데이터 셋을 대상으로 특정 변수의 값을 조건으로 지정하여 데이터를 분류하고 트리 형태의 모델을 생성하는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</a:t>
            </a:r>
            <a:r>
              <a:rPr lang="en-US" altLang="ko-KR" dirty="0" smtClean="0"/>
              <a:t>(Decision Tree)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r>
              <a:rPr lang="en-US" altLang="ko-KR" dirty="0" smtClean="0"/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인공신경망</a:t>
            </a:r>
            <a:r>
              <a:rPr lang="en-US" altLang="ko-KR" dirty="0" smtClean="0"/>
              <a:t>(Artificial Neural Network)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고객을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분류하는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특성을 찾아내고 이를 토대로 미래 잠재 고객의 행동이나 반응을 예측하거나 유도하는데 활용된다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대출 은행에서 기존 고객들의 데이터를 활용하여 신용상태의 분류모델을 생성한 후 새로운 고객에 대하여 향후 신용상태를 예측하는 데 이용한다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분류 모델 생성 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체납횟수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대출금과 현재 고객의 수입 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 사유 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과거의 환자들에 대한 종양 검사의 결과를 바탕으로 종양의 악성 또는 양성 여부를 분류하는 모델을 생성하여 새로운 환자에 대한 암을 진단하는데 이용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분류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종양의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9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(Classification Analysis)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Y </a:t>
            </a:r>
            <a:r>
              <a:rPr lang="ko-KR" altLang="en-US" dirty="0" smtClean="0">
                <a:latin typeface="+mn-ea"/>
              </a:rPr>
              <a:t>변수 존재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설명변수</a:t>
            </a:r>
            <a:r>
              <a:rPr lang="en-US" altLang="ko-KR" dirty="0" smtClean="0">
                <a:latin typeface="+mn-ea"/>
              </a:rPr>
              <a:t>(x 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반응변수</a:t>
            </a:r>
            <a:r>
              <a:rPr lang="en-US" altLang="ko-KR" dirty="0" smtClean="0"/>
              <a:t>(y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존재한다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예측모델에 의해서 </a:t>
            </a: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형태로 데이터가 분류된다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비모수</a:t>
            </a:r>
            <a:r>
              <a:rPr lang="ko-KR" altLang="en-US" dirty="0" smtClean="0"/>
              <a:t> 검정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 가정이 필요 없다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추론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유의수준 판단 기준이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추론 기능 없음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활용분야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이탈고객과 지속고객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신용상태의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번호이동고객과 지속 고객 분류 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(Classification Analysis)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절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차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 데이터 생성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분류 알고리즘을 통해 예측 모델 생성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데이터를 통해 분류규칙의 모델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모형 평가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새로운 데이터에 적용하여 결과 예측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75298" y="5024446"/>
            <a:ext cx="9998979" cy="1004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모형평가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어떤 모형이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하게 예측하는 모형보다 예측력이 우수한지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고려된 여러 모형 중 어느 모형이 가장 좋은 예측력을 보유하고 있는지를 비교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분석하는 과정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의사 결정 트리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(Decision Tree)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나무</a:t>
            </a:r>
            <a:r>
              <a:rPr lang="en-US" altLang="ko-KR" dirty="0" smtClean="0">
                <a:latin typeface="+mn-ea"/>
              </a:rPr>
              <a:t>(Tree) </a:t>
            </a:r>
            <a:r>
              <a:rPr lang="ko-KR" altLang="en-US" dirty="0" smtClean="0">
                <a:latin typeface="+mn-ea"/>
              </a:rPr>
              <a:t>구조 형태로 분류결과를 도출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입력변수 중 가장 영향력 있는 변수를 기준으로 </a:t>
            </a:r>
            <a:r>
              <a:rPr lang="ko-KR" altLang="en-US" dirty="0" err="1" smtClean="0">
                <a:latin typeface="+mn-ea"/>
              </a:rPr>
              <a:t>이진분류하여</a:t>
            </a:r>
            <a:r>
              <a:rPr lang="ko-KR" altLang="en-US" dirty="0" smtClean="0">
                <a:latin typeface="+mn-ea"/>
              </a:rPr>
              <a:t> 분류 결과를 나무 구조 형태로 시각화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비교적 모델 생성이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명료하여 현업에서 많이 사용되는 지도학습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의사결정규칙을 도표화 하여 분류와 예측을 수행하는 분석방법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party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ctree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rpart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party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en-US" altLang="ko-KR" dirty="0" err="1"/>
              <a:t>ctree</a:t>
            </a:r>
            <a:r>
              <a:rPr lang="en-US" altLang="ko-KR" dirty="0" smtClean="0"/>
              <a:t>()  </a:t>
            </a:r>
            <a:r>
              <a:rPr lang="ko-KR" altLang="en-US" dirty="0" smtClean="0"/>
              <a:t>분류 결과 해석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번호는 반응변수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대해서 설명변수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영향을 미치는 중요 변수의 척도를 나타내는 수치로서 수치가 작을 수록 영향을 미치는 정도가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순서는 분기되는 순서를 의미한다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두번째는</a:t>
            </a:r>
            <a:r>
              <a:rPr lang="ko-KR" altLang="en-US" dirty="0" smtClean="0"/>
              <a:t> 의사결정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번호 뒤에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기호가 오면 해당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노드명</a:t>
            </a:r>
            <a:r>
              <a:rPr lang="ko-KR" altLang="en-US" dirty="0" smtClean="0"/>
              <a:t> 뒤에 해당 변수의 </a:t>
            </a:r>
            <a:r>
              <a:rPr lang="ko-KR" altLang="en-US" dirty="0" err="1" smtClean="0"/>
              <a:t>임계값이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조건식으로</a:t>
            </a:r>
            <a:r>
              <a:rPr lang="ko-KR" altLang="en-US" dirty="0" smtClean="0"/>
              <a:t> 온다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세번째는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분기 기준</a:t>
            </a:r>
            <a:r>
              <a:rPr lang="en-US" altLang="ko-KR" dirty="0" smtClean="0"/>
              <a:t>(criterion)</a:t>
            </a:r>
            <a:r>
              <a:rPr lang="ko-KR" altLang="en-US" dirty="0" smtClean="0"/>
              <a:t>이 되는 수치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네번째는</a:t>
            </a:r>
            <a:r>
              <a:rPr lang="ko-KR" altLang="en-US" dirty="0" smtClean="0"/>
              <a:t> 반응변수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통계량</a:t>
            </a:r>
            <a:r>
              <a:rPr lang="en-US" altLang="ko-KR" dirty="0" smtClean="0"/>
              <a:t>(statistic)</a:t>
            </a:r>
            <a:r>
              <a:rPr lang="ko-KR" altLang="en-US" dirty="0" smtClean="0"/>
              <a:t>이 표시된다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331417" y="3404727"/>
            <a:ext cx="5842860" cy="502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1)  Ozone &lt;= 37; criterion= 1, statistic=56.086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rpart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를 이용한 분류 분석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재귀분할</a:t>
            </a:r>
            <a:r>
              <a:rPr lang="en-US" altLang="ko-KR" dirty="0" smtClean="0"/>
              <a:t>(recursive partitioning)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수준 요인으로 분산분석을 실행한 결과를 트리 형태로 제공하여 모형을 단순화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전체적인 분류기준을 쉽게 분석할 수 있는 장점이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6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의사결정트리에서</a:t>
            </a:r>
            <a:r>
              <a:rPr lang="ko-KR" altLang="en-US" dirty="0" smtClean="0"/>
              <a:t> 파생된 앙상블 학습기법을 적용한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앙상블 학습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새로운 데이터에 대해서 여러 개의 트리</a:t>
            </a:r>
            <a:r>
              <a:rPr lang="en-US" altLang="ko-KR" dirty="0" smtClean="0"/>
              <a:t>(Forest)</a:t>
            </a:r>
            <a:r>
              <a:rPr lang="ko-KR" altLang="en-US" dirty="0" smtClean="0"/>
              <a:t>로 학습을 수행한 후 학습 결과들을 종합해서 예측하는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방식에 비해서 많은 데이터를 이용하여 학습을 수행하기 때문에 비교적 예측력이 뛰어나고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문제를 해결할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과적합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작은 데이터 셋은 높은 정확도가 나타나지만 큰 </a:t>
            </a:r>
            <a:r>
              <a:rPr lang="ko-KR" altLang="en-US" dirty="0" err="1" smtClean="0"/>
              <a:t>데이터셋에서는</a:t>
            </a:r>
            <a:r>
              <a:rPr lang="ko-KR" altLang="en-US" dirty="0" smtClean="0"/>
              <a:t> 정확도가 떨어지는 현상을 의미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(Random Forest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학습데이터 구성방법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표본에서 일부분만 복원추출 방법으로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샘플링하는</a:t>
            </a:r>
            <a:r>
              <a:rPr lang="ko-KR" altLang="en-US" dirty="0" smtClean="0"/>
              <a:t> 방식인 부트스트랩 표본</a:t>
            </a:r>
            <a:r>
              <a:rPr lang="en-US" altLang="ko-KR" dirty="0" smtClean="0"/>
              <a:t>(bootstrap sample) </a:t>
            </a:r>
            <a:r>
              <a:rPr lang="ko-KR" altLang="en-US" dirty="0" smtClean="0"/>
              <a:t>방식으로 학습데이터로 사용될 트리</a:t>
            </a:r>
            <a:r>
              <a:rPr lang="en-US" altLang="ko-KR" dirty="0" smtClean="0"/>
              <a:t>(Forest)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입력변수 중에서 일부 변수만 적용하여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</a:t>
            </a:r>
            <a:r>
              <a:rPr lang="en-US" altLang="ko-KR" dirty="0" smtClean="0"/>
              <a:t>(child node)</a:t>
            </a:r>
            <a:r>
              <a:rPr lang="ko-KR" altLang="en-US" dirty="0" smtClean="0"/>
              <a:t>를 분류한다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3" y="1078078"/>
            <a:ext cx="11144572" cy="179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베르누이 실험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이항 분포는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로 표현하며 성공 가능성이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로 일정하고 성공과 실패의 두 가지 결과만을 가진 실험을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회 수행할 때 총 성공 횟수의 분포를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정규 분포는 평균 </a:t>
            </a:r>
            <a:r>
              <a:rPr lang="en-US" altLang="ko-KR" sz="1800" dirty="0" smtClean="0"/>
              <a:t>μ, </a:t>
            </a:r>
            <a:r>
              <a:rPr lang="ko-KR" altLang="en-US" sz="1800" dirty="0" smtClean="0"/>
              <a:t>분산 </a:t>
            </a:r>
            <a:r>
              <a:rPr lang="en-US" altLang="ko-KR" sz="1800" dirty="0" smtClean="0"/>
              <a:t>σ</a:t>
            </a:r>
            <a:r>
              <a:rPr lang="en-US" altLang="ko-KR" sz="1800" baseline="30000" dirty="0" smtClean="0"/>
              <a:t>2</a:t>
            </a:r>
            <a:r>
              <a:rPr lang="ko-KR" altLang="en-US" sz="1800" dirty="0" smtClean="0"/>
              <a:t>일 때 </a:t>
            </a:r>
            <a:r>
              <a:rPr lang="en-US" altLang="ko-KR" sz="1800" dirty="0" smtClean="0"/>
              <a:t>N(μ, σ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표현한다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이항 분포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의 평균은 </a:t>
            </a:r>
            <a:r>
              <a:rPr lang="en-US" altLang="ko-KR" sz="1800" dirty="0" smtClean="0"/>
              <a:t>np, </a:t>
            </a:r>
            <a:r>
              <a:rPr lang="ko-KR" altLang="en-US" sz="1800" dirty="0" smtClean="0"/>
              <a:t>분산은 </a:t>
            </a:r>
            <a:r>
              <a:rPr lang="en-US" altLang="ko-KR" sz="1800" dirty="0" smtClean="0"/>
              <a:t>np(q-p)</a:t>
            </a:r>
            <a:r>
              <a:rPr lang="ko-KR" altLang="en-US" sz="1800" dirty="0" smtClean="0"/>
              <a:t>므로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이 클 때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N(p, np(1-p))</a:t>
            </a:r>
            <a:r>
              <a:rPr lang="ko-KR" altLang="en-US" sz="1800" dirty="0" smtClean="0"/>
              <a:t>로 근사할 수 있다</a:t>
            </a:r>
            <a:endParaRPr lang="en-US" altLang="ko-K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2" y="2753984"/>
            <a:ext cx="4741117" cy="16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1" y="4635204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formula : </a:t>
            </a:r>
            <a:r>
              <a:rPr lang="en-US" altLang="ko-KR" dirty="0" err="1" smtClean="0"/>
              <a:t>y~x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반응변수와 설명변수 식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data : </a:t>
            </a:r>
            <a:r>
              <a:rPr lang="ko-KR" altLang="en-US" dirty="0" smtClean="0"/>
              <a:t>모델 생성에 사용될 데이터 셋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ntree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복원추출하여</a:t>
            </a:r>
            <a:r>
              <a:rPr lang="ko-KR" altLang="en-US" dirty="0" smtClean="0"/>
              <a:t> 생성할 트리 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mtry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분류할 변수 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na.action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제거할 함수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importance : </a:t>
            </a:r>
            <a:r>
              <a:rPr lang="ko-KR" altLang="en-US" dirty="0" smtClean="0"/>
              <a:t>분류모델 생성과정에서 중요 변수 정보 제공 여부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019523" y="1475336"/>
            <a:ext cx="9998979" cy="38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(formula, data,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na.action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importance)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인공신경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(Artificial Neural Network)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인간의 두뇌 신경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상호작용하여 경험과 학습을 통해서 패턴을 발견하고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발견된 패턴을 통해서 특정 사건을 일반화하거나 데이터를 분류하는데 이용되는 </a:t>
            </a:r>
            <a:r>
              <a:rPr lang="ko-KR" altLang="en-US" smtClean="0"/>
              <a:t>기계학습 방법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인간의 개입 없이 컴퓨터가 스스로 인지하고 추론</a:t>
            </a:r>
            <a:r>
              <a:rPr lang="en-US" altLang="ko-KR" smtClean="0"/>
              <a:t>, </a:t>
            </a:r>
            <a:r>
              <a:rPr lang="ko-KR" altLang="en-US" smtClean="0"/>
              <a:t>판단하여 사물을 구분하거나 특정 상황의 미래를 예측하는데 이용될 수 있는 기계학습 방법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음성</a:t>
            </a:r>
            <a:r>
              <a:rPr lang="en-US" altLang="ko-KR" smtClean="0"/>
              <a:t>, </a:t>
            </a:r>
            <a:r>
              <a:rPr lang="ko-KR" altLang="en-US" smtClean="0"/>
              <a:t>이미지 인식</a:t>
            </a:r>
            <a:r>
              <a:rPr lang="en-US" altLang="ko-KR" smtClean="0"/>
              <a:t>, </a:t>
            </a:r>
            <a:r>
              <a:rPr lang="ko-KR" altLang="en-US" smtClean="0"/>
              <a:t>증권시장</a:t>
            </a:r>
            <a:r>
              <a:rPr lang="en-US" altLang="ko-KR"/>
              <a:t> </a:t>
            </a:r>
            <a:r>
              <a:rPr lang="ko-KR" altLang="en-US" smtClean="0"/>
              <a:t>예측</a:t>
            </a:r>
            <a:r>
              <a:rPr lang="en-US" altLang="ko-KR" smtClean="0"/>
              <a:t>, </a:t>
            </a:r>
            <a:r>
              <a:rPr lang="ko-KR" altLang="en-US" smtClean="0"/>
              <a:t>날씨 예보 등 다양한 분야에서 활용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구글의 알파고</a:t>
            </a:r>
            <a:r>
              <a:rPr lang="en-US" altLang="ko-KR" smtClean="0"/>
              <a:t>(</a:t>
            </a:r>
            <a:r>
              <a:rPr lang="ko-KR" altLang="en-US" smtClean="0"/>
              <a:t>딥러닝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90" y="3356085"/>
            <a:ext cx="5581991" cy="2535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생물학적 신경망 구조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수상돌기</a:t>
            </a:r>
            <a:r>
              <a:rPr lang="en-US" altLang="ko-KR" smtClean="0"/>
              <a:t>(Dendrites) : </a:t>
            </a:r>
            <a:r>
              <a:rPr lang="ko-KR" altLang="en-US" smtClean="0"/>
              <a:t>외부로부터 신경 자극을 받아들이는 역할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시냅스</a:t>
            </a:r>
            <a:r>
              <a:rPr lang="en-US" altLang="ko-KR" smtClean="0"/>
              <a:t>(Synapse) : </a:t>
            </a:r>
            <a:r>
              <a:rPr lang="ko-KR" altLang="en-US" smtClean="0"/>
              <a:t>신경과 신경의 연결 고리</a:t>
            </a:r>
            <a:r>
              <a:rPr lang="en-US" altLang="ko-KR" smtClean="0"/>
              <a:t>(</a:t>
            </a:r>
            <a:r>
              <a:rPr lang="ko-KR" altLang="en-US" smtClean="0"/>
              <a:t>뉴런 간의 교신</a:t>
            </a:r>
            <a:r>
              <a:rPr lang="en-US" altLang="ko-KR" smtClean="0"/>
              <a:t>)  </a:t>
            </a:r>
            <a:r>
              <a:rPr lang="ko-KR" altLang="en-US" smtClean="0"/>
              <a:t>신경과 신경 간의 신호 전달 기능으로 전달할 신호의 세기</a:t>
            </a:r>
            <a:r>
              <a:rPr lang="en-US" altLang="ko-KR" smtClean="0"/>
              <a:t>(Weight) </a:t>
            </a:r>
            <a:r>
              <a:rPr lang="ko-KR" altLang="en-US" smtClean="0"/>
              <a:t>결정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세포액</a:t>
            </a:r>
            <a:r>
              <a:rPr lang="en-US" altLang="ko-KR" smtClean="0"/>
              <a:t>(Soma) : </a:t>
            </a:r>
            <a:r>
              <a:rPr lang="ko-KR" altLang="en-US" smtClean="0"/>
              <a:t>여러 신경으로부터 전달되는 신경 자극에 대한 판정과 다른 신경으로 신호 전달 여부 결정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흑색돌기</a:t>
            </a:r>
            <a:r>
              <a:rPr lang="en-US" altLang="ko-KR" smtClean="0"/>
              <a:t>(Axon) : </a:t>
            </a:r>
            <a:r>
              <a:rPr lang="ko-KR" altLang="en-US" smtClean="0"/>
              <a:t>전류와 비슷한 형태로 다른 신경으로 신호 전달 기능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4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/>
              <a:t>신경세포</a:t>
            </a:r>
            <a:r>
              <a:rPr lang="en-US" altLang="ko-KR"/>
              <a:t>(</a:t>
            </a:r>
            <a:r>
              <a:rPr lang="ko-KR" altLang="en-US"/>
              <a:t>뉴런</a:t>
            </a:r>
            <a:r>
              <a:rPr lang="en-US" altLang="ko-KR"/>
              <a:t>)</a:t>
            </a:r>
            <a:r>
              <a:rPr lang="ko-KR" altLang="en-US"/>
              <a:t>의 입력은 다수이고 출력은 하나이며</a:t>
            </a:r>
            <a:r>
              <a:rPr lang="en-US" altLang="ko-KR"/>
              <a:t>, </a:t>
            </a:r>
            <a:r>
              <a:rPr lang="ko-KR" altLang="en-US"/>
              <a:t>여러 신경세포로부터 전달되어 온 신호들은 합산되어 출력됩니다</a:t>
            </a:r>
            <a:r>
              <a:rPr lang="en-US" altLang="ko-KR"/>
              <a:t>. </a:t>
            </a:r>
            <a:r>
              <a:rPr lang="ko-KR" altLang="en-US"/>
              <a:t>합산된 값이 설정값 이상이면 출력 신호가 생기고 이하이면 출력 신호가 없습니다</a:t>
            </a:r>
            <a:r>
              <a:rPr lang="en-US" altLang="ko-KR"/>
              <a:t>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73" y="1363940"/>
            <a:ext cx="7115175" cy="1943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23" y="4051851"/>
            <a:ext cx="6918442" cy="24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인간의 </a:t>
            </a:r>
            <a:r>
              <a:rPr lang="ko-KR" altLang="en-US"/>
              <a:t>생물학적 신경세포가 하나가 아닌 다수가 연결되어 의미 있는 작업을 하듯</a:t>
            </a:r>
            <a:r>
              <a:rPr lang="en-US" altLang="ko-KR"/>
              <a:t>, </a:t>
            </a:r>
            <a:r>
              <a:rPr lang="ko-KR" altLang="en-US"/>
              <a:t>인공신경망의 경우도 개별 뉴런들을 서로 시냅스를 통해 서로 연결시켜서 복수개의 계층</a:t>
            </a:r>
            <a:r>
              <a:rPr lang="en-US" altLang="ko-KR"/>
              <a:t>(layer)</a:t>
            </a:r>
            <a:r>
              <a:rPr lang="ko-KR" altLang="en-US"/>
              <a:t>이 서로 연결되어 각 층간의 연결 강도는 가중치로 수정</a:t>
            </a:r>
            <a:r>
              <a:rPr lang="en-US" altLang="ko-KR"/>
              <a:t>(update) </a:t>
            </a:r>
            <a:r>
              <a:rPr lang="ko-KR" altLang="en-US"/>
              <a:t>가능합니다</a:t>
            </a:r>
            <a:r>
              <a:rPr lang="en-US" altLang="ko-KR"/>
              <a:t>. </a:t>
            </a:r>
            <a:r>
              <a:rPr lang="ko-KR" altLang="en-US"/>
              <a:t>이와 같이 다층 구조와 연결강도로 학습과 인지를 위한 분야에 활용됩니다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25" y="3930977"/>
            <a:ext cx="5008775" cy="28091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8" y="2550468"/>
            <a:ext cx="7008681" cy="22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외부 신호를 받는 수상돌기는 컴퓨터에 입력 신호</a:t>
            </a:r>
            <a:r>
              <a:rPr lang="en-US" altLang="ko-KR" sz="1600" smtClean="0"/>
              <a:t>(X)</a:t>
            </a:r>
            <a:r>
              <a:rPr lang="ko-KR" altLang="en-US" sz="1600" smtClean="0"/>
              <a:t>에 해당되고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시냅스는 입력 시호에 가중치를 적용하는 역할을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세포핵은 입력 신호와 가중치를 이용하여 망의 총합</a:t>
            </a:r>
            <a:r>
              <a:rPr lang="en-US" altLang="ko-KR" sz="1600" smtClean="0"/>
              <a:t>(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Σ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계산하고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활성함수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망의 총합을 출력 신호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(y)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보내는 역할을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망의 총합은 입력 신호</a:t>
            </a:r>
            <a:r>
              <a:rPr lang="en-US" altLang="ko-KR" sz="1600" smtClean="0"/>
              <a:t>(X)</a:t>
            </a:r>
            <a:r>
              <a:rPr lang="ko-KR" altLang="en-US" sz="1600" smtClean="0"/>
              <a:t>와 가중치</a:t>
            </a:r>
            <a:r>
              <a:rPr lang="en-US" altLang="ko-KR" sz="1600" smtClean="0"/>
              <a:t>(W) </a:t>
            </a:r>
            <a:r>
              <a:rPr lang="ko-KR" altLang="en-US" sz="1600" smtClean="0"/>
              <a:t>곱의 합</a:t>
            </a:r>
            <a:r>
              <a:rPr lang="en-US" altLang="ko-KR" sz="1600"/>
              <a:t> (</a:t>
            </a:r>
            <a:r>
              <a:rPr lang="el-GR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Σ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smtClean="0"/>
              <a:t>에 의해서 계산된다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활성함수</a:t>
            </a:r>
            <a:r>
              <a:rPr lang="en-US" altLang="ko-KR" sz="1600" smtClean="0"/>
              <a:t>(f)</a:t>
            </a:r>
            <a:r>
              <a:rPr lang="ko-KR" altLang="en-US" sz="1600" smtClean="0"/>
              <a:t>는 망의 총합을 받아서 축색돌기 출력 신호</a:t>
            </a:r>
            <a:r>
              <a:rPr lang="en-US" altLang="ko-KR" sz="1600" smtClean="0"/>
              <a:t>(y)</a:t>
            </a:r>
            <a:r>
              <a:rPr lang="ko-KR" altLang="en-US" sz="1600" smtClean="0"/>
              <a:t>를 전송하는 역할을 한다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4" y="3141330"/>
            <a:ext cx="5340284" cy="31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가중치 적용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시냅스에서는 외부 신호 입력에 따라서 세기를 적용한다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입력값 </a:t>
            </a:r>
            <a:r>
              <a:rPr lang="en-US" altLang="ko-KR" sz="1600" smtClean="0"/>
              <a:t>(x1, x2, x3,…</a:t>
            </a:r>
            <a:r>
              <a:rPr lang="ko-KR" altLang="en-US" sz="1600" smtClean="0"/>
              <a:t>투</a:t>
            </a:r>
            <a:r>
              <a:rPr lang="en-US" altLang="ko-KR" sz="1600" smtClean="0"/>
              <a:t>)</a:t>
            </a:r>
            <a:r>
              <a:rPr lang="ko-KR" altLang="en-US" sz="1600" smtClean="0"/>
              <a:t>은</a:t>
            </a:r>
            <a:r>
              <a:rPr lang="en-US" altLang="ko-KR" sz="1600" smtClean="0"/>
              <a:t> </a:t>
            </a:r>
            <a:r>
              <a:rPr lang="ko-KR" altLang="en-US" sz="1600" smtClean="0"/>
              <a:t>수상돌기에 해당하는 외부 신경 자극에 해당하고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가중치 </a:t>
            </a:r>
            <a:r>
              <a:rPr lang="en-US" altLang="ko-KR" sz="1600" smtClean="0"/>
              <a:t>(w1, w2, w3, ….</a:t>
            </a:r>
            <a:r>
              <a:rPr lang="ko-KR" altLang="en-US" sz="1600" smtClean="0"/>
              <a:t>주</a:t>
            </a:r>
            <a:r>
              <a:rPr lang="en-US" altLang="ko-KR" sz="1600" smtClean="0"/>
              <a:t>) </a:t>
            </a:r>
            <a:r>
              <a:rPr lang="ko-KR" altLang="en-US" sz="1600" smtClean="0"/>
              <a:t>는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시냅스에 의해서 신호의 세기가 결정되는 부분에 해당한다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입력 신호</a:t>
            </a:r>
            <a:r>
              <a:rPr lang="en-US" altLang="ko-KR" sz="1600" smtClean="0"/>
              <a:t>(X)</a:t>
            </a:r>
            <a:r>
              <a:rPr lang="ko-KR" altLang="en-US" sz="1600" smtClean="0"/>
              <a:t>와 일대일로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가 적용된다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0" y="3426454"/>
            <a:ext cx="4438404" cy="29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535" y="1151770"/>
            <a:ext cx="11029695" cy="449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투표권이 있는 나이의 미국인 </a:t>
            </a:r>
            <a:r>
              <a:rPr lang="en-US" altLang="ko-KR" sz="1600" dirty="0" smtClean="0">
                <a:solidFill>
                  <a:schemeClr val="tx1"/>
                </a:solidFill>
              </a:rPr>
              <a:t>1,600</a:t>
            </a:r>
            <a:r>
              <a:rPr lang="ko-KR" altLang="en-US" sz="1600" dirty="0" smtClean="0">
                <a:solidFill>
                  <a:schemeClr val="tx1"/>
                </a:solidFill>
              </a:rPr>
              <a:t>명에 대해 대통령 지지율을 조사한 것으로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, 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1st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2nd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는 한 달 간격으로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##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Agresti</a:t>
            </a:r>
            <a:r>
              <a:rPr lang="en-US" altLang="ko-KR" sz="1600" dirty="0" smtClean="0">
                <a:solidFill>
                  <a:schemeClr val="tx1"/>
                </a:solidFill>
              </a:rPr>
              <a:t> (1990), p. 350.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Presidential Approval Ratings.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Approval of the President's performance in office in two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surveys, one month apart, for a random sample of 1600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voting-age Americans.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 &lt;-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matrix(c(794, 86, 150, 570),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nrow</a:t>
            </a:r>
            <a:r>
              <a:rPr lang="en-US" altLang="ko-KR" sz="1600" dirty="0" smtClean="0">
                <a:solidFill>
                  <a:schemeClr val="tx1"/>
                </a:solidFill>
              </a:rPr>
              <a:t> = 2,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dimnames</a:t>
            </a:r>
            <a:r>
              <a:rPr lang="en-US" altLang="ko-KR" sz="1600" dirty="0" smtClean="0">
                <a:solidFill>
                  <a:schemeClr val="tx1"/>
                </a:solidFill>
              </a:rPr>
              <a:t> = list(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"1st Survey" = c("Approve", "Disapprove"),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"2nd Survey" = c("Approve", "Disapprove")))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mcnemar.test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(Performance)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가 나타나 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에 차이가 없다는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귀무가설이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 </a:t>
            </a:r>
            <a:r>
              <a:rPr lang="ko-KR" altLang="en-US" sz="1600" dirty="0" smtClean="0">
                <a:solidFill>
                  <a:schemeClr val="tx1"/>
                </a:solidFill>
              </a:rPr>
              <a:t>비율에 차이가 발생했다</a:t>
            </a:r>
          </a:p>
        </p:txBody>
      </p:sp>
    </p:spTree>
    <p:extLst>
      <p:ext uri="{BB962C8B-B14F-4D97-AF65-F5344CB8AC3E}">
        <p14:creationId xmlns:p14="http://schemas.microsoft.com/office/powerpoint/2010/main" val="37153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34" y="1273311"/>
            <a:ext cx="10983200" cy="134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 )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가 같은 값인지 확인할 수 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(86, 86 + 150, .5)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17720</TotalTime>
  <Words>7119</Words>
  <Application>Microsoft Office PowerPoint</Application>
  <PresentationFormat>사용자 지정</PresentationFormat>
  <Paragraphs>896</Paragraphs>
  <Slides>76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Office 테마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추정과 검정</vt:lpstr>
      <vt:lpstr> 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PowerPoint 프레젠테이션</vt:lpstr>
      <vt:lpstr> 요인분석</vt:lpstr>
      <vt:lpstr> </vt:lpstr>
      <vt:lpstr> </vt:lpstr>
      <vt:lpstr> </vt:lpstr>
      <vt:lpstr> </vt:lpstr>
      <vt:lpstr> 요인분석</vt:lpstr>
      <vt:lpstr> 요인분석</vt:lpstr>
      <vt:lpstr> 요인분석</vt:lpstr>
      <vt:lpstr> 요인분석</vt:lpstr>
      <vt:lpstr>상관관계 분석</vt:lpstr>
      <vt:lpstr>상관관계 분석</vt:lpstr>
      <vt:lpstr>상관관계 분석</vt:lpstr>
      <vt:lpstr>상관관계 분석</vt:lpstr>
      <vt:lpstr>상관관계 분석</vt:lpstr>
      <vt:lpstr>상관관계 분석</vt:lpstr>
      <vt:lpstr>PowerPoint 프레젠테이션</vt:lpstr>
      <vt:lpstr> </vt:lpstr>
      <vt:lpstr> </vt:lpstr>
      <vt:lpstr> </vt:lpstr>
      <vt:lpstr> </vt:lpstr>
      <vt:lpstr> </vt:lpstr>
      <vt:lpstr> 단순 회귀분석 (Regression Analysis)</vt:lpstr>
      <vt:lpstr>PowerPoint 프레젠테이션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990</cp:revision>
  <cp:lastPrinted>2017-11-30T07:36:52Z</cp:lastPrinted>
  <dcterms:created xsi:type="dcterms:W3CDTF">2017-01-06T09:07:17Z</dcterms:created>
  <dcterms:modified xsi:type="dcterms:W3CDTF">2019-09-19T23:46:52Z</dcterms:modified>
</cp:coreProperties>
</file>