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4" r:id="rId10"/>
    <p:sldId id="265" r:id="rId11"/>
    <p:sldId id="266" r:id="rId12"/>
    <p:sldId id="274" r:id="rId13"/>
    <p:sldId id="267" r:id="rId14"/>
    <p:sldId id="275" r:id="rId15"/>
    <p:sldId id="279" r:id="rId16"/>
    <p:sldId id="268" r:id="rId17"/>
    <p:sldId id="269" r:id="rId18"/>
    <p:sldId id="270" r:id="rId19"/>
    <p:sldId id="273" r:id="rId20"/>
    <p:sldId id="272" r:id="rId21"/>
    <p:sldId id="263" r:id="rId22"/>
    <p:sldId id="276" r:id="rId23"/>
  </p:sldIdLst>
  <p:sldSz cx="9144000" cy="5143500" type="screen16x9"/>
  <p:notesSz cx="6858000" cy="9144000"/>
  <p:embeddedFontLst>
    <p:embeddedFont>
      <p:font typeface="HY강B" panose="020B0600000101010101" charset="-127"/>
      <p:regular r:id="rId25"/>
    </p:embeddedFont>
    <p:embeddedFont>
      <p:font typeface="HY궁서" panose="020B0600000101010101" charset="-127"/>
      <p:regular r:id="rId26"/>
    </p:embeddedFont>
    <p:embeddedFont>
      <p:font typeface="HY바다L" panose="020B0600000101010101" charset="-127"/>
      <p:regular r:id="rId27"/>
    </p:embeddedFont>
    <p:embeddedFont>
      <p:font typeface="Franklin Gothic Medium" panose="020B0603020102020204" pitchFamily="34" charset="0"/>
      <p:regular r:id="rId28"/>
      <p: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020"/>
    <a:srgbClr val="A4C639"/>
    <a:srgbClr val="F9F9F9"/>
    <a:srgbClr val="87B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177E7-F29E-406E-A558-95F9E170AC82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443F0-4855-4F6A-B67D-51958552D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443F0-4855-4F6A-B67D-51958552DF0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ndroid.png"/>
          <p:cNvPicPr>
            <a:picLocks noChangeAspect="1"/>
          </p:cNvPicPr>
          <p:nvPr userDrawn="1"/>
        </p:nvPicPr>
        <p:blipFill>
          <a:blip r:embed="rId2" cstate="print"/>
          <a:srcRect t="28143" r="64843"/>
          <a:stretch>
            <a:fillRect/>
          </a:stretch>
        </p:blipFill>
        <p:spPr>
          <a:xfrm>
            <a:off x="0" y="2214560"/>
            <a:ext cx="2804291" cy="2928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android-backgrounds-png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201" t="54167" r="6597"/>
          <a:stretch>
            <a:fillRect/>
          </a:stretch>
        </p:blipFill>
        <p:spPr>
          <a:xfrm>
            <a:off x="477299" y="2357436"/>
            <a:ext cx="8189402" cy="2786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Android_rob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 userDrawn="1"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무리"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7FF0-2E4B-4AD2-9E66-E3770019D01C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49622-FBEC-4591-8D7E-98BBD1DC52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617252" y="0"/>
            <a:ext cx="1909497" cy="24622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ⓒ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Taekoo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Heo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, 2015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fan88\Desktop\&#52285;&#49444;%20&#48708;&#46356;&#50724;\bandicam%202015-12-06%2022-14-51-567.mp4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5776" y="555526"/>
            <a:ext cx="5256584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Franklin Gothic Medium" pitchFamily="34" charset="0"/>
              </a:rPr>
              <a:t>JOGIN</a:t>
            </a:r>
            <a:endParaRPr lang="ko-KR" altLang="en-US" sz="115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232610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바다L" pitchFamily="18" charset="-127"/>
                <a:ea typeface="HY바다L" pitchFamily="18" charset="-127"/>
              </a:rPr>
              <a:t>Login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바다L" pitchFamily="18" charset="-127"/>
                <a:ea typeface="HY바다L" pitchFamily="18" charset="-127"/>
              </a:rPr>
              <a:t>을 즐겨라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바다L" pitchFamily="18" charset="-127"/>
                <a:ea typeface="HY바다L" pitchFamily="18" charset="-127"/>
              </a:rPr>
              <a:t>!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8466" y="376626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궁서" pitchFamily="18" charset="-127"/>
                <a:ea typeface="HY궁서" pitchFamily="18" charset="-127"/>
              </a:rPr>
              <a:t>보람상 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4352205"/>
            <a:ext cx="1230850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2014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이 분홍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8264" y="4712245"/>
            <a:ext cx="127573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2014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조 규상</a:t>
            </a:r>
          </a:p>
        </p:txBody>
      </p:sp>
      <p:sp useBgFill="1">
        <p:nvSpPr>
          <p:cNvPr id="10" name="직사각형 9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25269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2.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Problem Definition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568" y="843558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</a:rPr>
              <a:t>1) PD  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63564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▣  </a:t>
            </a:r>
            <a:r>
              <a:rPr lang="en-US" altLang="ko-KR" sz="2000" b="1" dirty="0">
                <a:solidFill>
                  <a:srgbClr val="FF0000"/>
                </a:solidFill>
              </a:rPr>
              <a:t>A small number of homepages adopt </a:t>
            </a:r>
            <a:r>
              <a:rPr lang="en-US" altLang="ko-KR" sz="2000" b="1" dirty="0"/>
              <a:t>this method to login because they need information of users</a:t>
            </a:r>
            <a:endParaRPr lang="ko-KR" altLang="en-US" sz="20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5766"/>
            <a:ext cx="8748464" cy="15841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0" y="134988"/>
            <a:ext cx="3767378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Problem Definition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2.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Solution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568" y="84355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</a:rPr>
              <a:t>2) Solution  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188476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2400" b="1" dirty="0"/>
              <a:t>▣ </a:t>
            </a:r>
            <a:r>
              <a:rPr lang="en-US" altLang="ko-KR" sz="2400" b="1" dirty="0"/>
              <a:t>We </a:t>
            </a:r>
            <a:r>
              <a:rPr lang="en-US" altLang="ko-KR" sz="2400" b="1" dirty="0">
                <a:solidFill>
                  <a:srgbClr val="FF0000"/>
                </a:solidFill>
              </a:rPr>
              <a:t>make website DB </a:t>
            </a:r>
            <a:r>
              <a:rPr lang="en-US" altLang="ko-KR" sz="2400" b="1" dirty="0"/>
              <a:t>as well as application DB</a:t>
            </a:r>
          </a:p>
          <a:p>
            <a:pPr algn="ctr"/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134988"/>
            <a:ext cx="3156633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Solution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4" name="그림 13" descr="홈피 디비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5900" y="3041699"/>
            <a:ext cx="4566340" cy="9702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02893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Tools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134988"/>
            <a:ext cx="3708066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Related Research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Tools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19548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KakaoTalk_20151126_20440688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843558"/>
            <a:ext cx="1901539" cy="1427939"/>
          </a:xfrm>
          <a:prstGeom prst="rect">
            <a:avLst/>
          </a:prstGeom>
        </p:spPr>
      </p:pic>
      <p:pic>
        <p:nvPicPr>
          <p:cNvPr id="12" name="그림 11" descr="KakaoTalk_20151126_20440734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60232" y="843558"/>
            <a:ext cx="1469756" cy="1464450"/>
          </a:xfrm>
          <a:prstGeom prst="rect">
            <a:avLst/>
          </a:prstGeom>
        </p:spPr>
      </p:pic>
      <p:pic>
        <p:nvPicPr>
          <p:cNvPr id="13" name="그림 12" descr="KakaoTalk_20151126_20440785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7584" y="2499742"/>
            <a:ext cx="3708040" cy="1917752"/>
          </a:xfrm>
          <a:prstGeom prst="rect">
            <a:avLst/>
          </a:prstGeom>
        </p:spPr>
      </p:pic>
      <p:pic>
        <p:nvPicPr>
          <p:cNvPr id="14" name="그림 13" descr="KakaoTalk_20151126_20440841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8104" y="2499742"/>
            <a:ext cx="3056042" cy="2160240"/>
          </a:xfrm>
          <a:prstGeom prst="rect">
            <a:avLst/>
          </a:prstGeom>
        </p:spPr>
      </p:pic>
      <p:pic>
        <p:nvPicPr>
          <p:cNvPr id="15" name="그림 14" descr="KakaoTalk_20151126_204408874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9912" y="843558"/>
            <a:ext cx="1944216" cy="14581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4.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Algorithm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536" y="699542"/>
            <a:ext cx="8229600" cy="388843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 information using JOGIN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↓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b="1" dirty="0"/>
              <a:t>     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in </a:t>
            </a:r>
            <a:r>
              <a:rPr lang="en-US" altLang="ko-KR" sz="3200" b="1" dirty="0"/>
              <a:t>application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↓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Approval Number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given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↓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webpage, the approval number is required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↓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b="1" dirty="0"/>
              <a:t>At webpage, w</a:t>
            </a:r>
            <a:r>
              <a:rPr lang="en-US" altLang="ko-KR" sz="3200" b="1" noProof="0" dirty="0"/>
              <a:t>rite down </a:t>
            </a:r>
            <a:r>
              <a:rPr lang="en-US" altLang="ko-KR" sz="3200" b="1" noProof="0" dirty="0">
                <a:solidFill>
                  <a:srgbClr val="FF0000"/>
                </a:solidFill>
              </a:rPr>
              <a:t>only ID and PW</a:t>
            </a:r>
            <a:r>
              <a:rPr lang="en-US" altLang="ko-KR" sz="3200" b="1" noProof="0" dirty="0"/>
              <a:t>, what you want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sz="3200" b="1" dirty="0"/>
              <a:t>↓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Admission Success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134988"/>
            <a:ext cx="3708066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Related Research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5.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Scope of Implementation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6" y="0"/>
            <a:ext cx="2088232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4778" y="1491630"/>
            <a:ext cx="443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</a:t>
            </a:r>
            <a:r>
              <a:rPr lang="en-US" altLang="ko-KR" b="1" dirty="0"/>
              <a:t>Register your personal information into app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4778" y="2501483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 </a:t>
            </a:r>
            <a:r>
              <a:rPr lang="en-US" altLang="ko-KR" b="1" dirty="0"/>
              <a:t>Join arbitrary website, what we made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4778" y="3365579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 </a:t>
            </a:r>
            <a:r>
              <a:rPr lang="en-US" altLang="ko-KR" b="1" dirty="0"/>
              <a:t>Your personal information is pass to the website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69954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Franklin Gothic Medium" pitchFamily="34" charset="0"/>
              </a:rPr>
              <a:t>Implementation</a:t>
            </a:r>
            <a:endParaRPr lang="ko-KR" altLang="en-US" sz="3200" dirty="0">
              <a:solidFill>
                <a:srgbClr val="00B0F0"/>
              </a:solidFill>
              <a:latin typeface="Franklin Gothic Medium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860032" y="1203598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6136" y="69083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Franklin Gothic Medium" pitchFamily="34" charset="0"/>
              </a:rPr>
              <a:t>Limitation</a:t>
            </a:r>
            <a:endParaRPr lang="ko-KR" altLang="en-US" sz="3200" dirty="0">
              <a:solidFill>
                <a:srgbClr val="00B0F0"/>
              </a:solidFill>
              <a:latin typeface="Franklin Gothic Medium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8064" y="3077547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 </a:t>
            </a:r>
            <a:r>
              <a:rPr lang="en-US" altLang="ko-KR" b="1" dirty="0"/>
              <a:t>It can be used at website, which our </a:t>
            </a:r>
            <a:r>
              <a:rPr lang="en-US" altLang="ko-KR" b="1" dirty="0">
                <a:solidFill>
                  <a:srgbClr val="FF0000"/>
                </a:solidFill>
              </a:rPr>
              <a:t>technique is applied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8064" y="2069435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 </a:t>
            </a:r>
            <a:r>
              <a:rPr lang="en-US" altLang="ko-KR" b="1" dirty="0"/>
              <a:t>Vulnerable for </a:t>
            </a:r>
            <a:r>
              <a:rPr lang="en-US" altLang="ko-KR" b="1" dirty="0">
                <a:solidFill>
                  <a:srgbClr val="FF0000"/>
                </a:solidFill>
              </a:rPr>
              <a:t>security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944" y="123478"/>
            <a:ext cx="4406976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Related Research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Implementation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415592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▣  </a:t>
            </a:r>
            <a:r>
              <a:rPr lang="en-US" altLang="ko-KR" b="1" dirty="0">
                <a:solidFill>
                  <a:srgbClr val="0070C0"/>
                </a:solidFill>
              </a:rPr>
              <a:t>Modify user information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(additional function)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8064" y="134988"/>
            <a:ext cx="3156633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Solution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904" y="41522"/>
            <a:ext cx="19346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5.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Improvement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91556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Franklin Gothic Medium" pitchFamily="34" charset="0"/>
              </a:rPr>
              <a:t>Direction of Improvement</a:t>
            </a:r>
            <a:endParaRPr lang="ko-KR" altLang="en-US" sz="3200" b="1" dirty="0">
              <a:solidFill>
                <a:srgbClr val="0070C0"/>
              </a:solidFill>
              <a:latin typeface="Franklin Gothic Medium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1851670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Add </a:t>
            </a:r>
            <a:r>
              <a:rPr lang="en-US" altLang="ko-KR" sz="2400" b="1" dirty="0">
                <a:solidFill>
                  <a:srgbClr val="FF0000"/>
                </a:solidFill>
                <a:latin typeface="Franklin Gothic Medium" pitchFamily="34" charset="0"/>
              </a:rPr>
              <a:t>device registration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to enhance security</a:t>
            </a:r>
          </a:p>
          <a:p>
            <a:pPr>
              <a:buFont typeface="Arial" pitchFamily="34" charset="0"/>
              <a:buChar char="•"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Give </a:t>
            </a:r>
            <a:r>
              <a:rPr lang="en-US" altLang="ko-KR" sz="2400" b="1" dirty="0">
                <a:solidFill>
                  <a:srgbClr val="FF0000"/>
                </a:solidFill>
                <a:latin typeface="Franklin Gothic Medium" pitchFamily="34" charset="0"/>
              </a:rPr>
              <a:t>systematic approval number  </a:t>
            </a:r>
            <a:endParaRPr lang="en-US" altLang="ko-KR" sz="2400" b="1" dirty="0"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b="1" dirty="0"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b="1" dirty="0"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b="1" dirty="0">
                <a:latin typeface="Franklin Gothic Medium" pitchFamily="34" charset="0"/>
              </a:rPr>
              <a:t>   </a:t>
            </a:r>
            <a:r>
              <a:rPr lang="en-US" altLang="ko-KR" sz="2400" b="1" dirty="0">
                <a:solidFill>
                  <a:srgbClr val="FF0000"/>
                </a:solidFill>
                <a:latin typeface="Franklin Gothic Medium" pitchFamily="34" charset="0"/>
              </a:rPr>
              <a:t>Expand</a:t>
            </a:r>
            <a:r>
              <a:rPr lang="en-US" altLang="ko-KR" sz="2400" b="1" dirty="0">
                <a:latin typeface="Franklin Gothic Medium" pitchFamily="34" charset="0"/>
              </a:rPr>
              <a:t> database columns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95681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6.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Primary Code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어플디비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507854"/>
            <a:ext cx="4264122" cy="1080120"/>
          </a:xfrm>
          <a:prstGeom prst="rect">
            <a:avLst/>
          </a:prstGeom>
        </p:spPr>
      </p:pic>
      <p:pic>
        <p:nvPicPr>
          <p:cNvPr id="13" name="그림 12" descr="어플 디비저장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843558"/>
            <a:ext cx="4051399" cy="34518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16016" y="1203598"/>
            <a:ext cx="3563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This code </a:t>
            </a:r>
            <a:r>
              <a:rPr lang="en-US" altLang="ko-KR" sz="2800" b="1" dirty="0">
                <a:solidFill>
                  <a:srgbClr val="FF0000"/>
                </a:solidFill>
              </a:rPr>
              <a:t>saves your personal information</a:t>
            </a:r>
            <a:r>
              <a:rPr lang="en-US" altLang="ko-KR" sz="2800" b="1" dirty="0"/>
              <a:t> to application DB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95681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6.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Primary Code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88024" y="699542"/>
            <a:ext cx="356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This code </a:t>
            </a:r>
            <a:r>
              <a:rPr lang="en-US" altLang="ko-KR" sz="2400" b="1" dirty="0">
                <a:solidFill>
                  <a:srgbClr val="FF0000"/>
                </a:solidFill>
              </a:rPr>
              <a:t>sends your personal information</a:t>
            </a:r>
            <a:r>
              <a:rPr lang="en-US" altLang="ko-KR" sz="2400" b="1" dirty="0"/>
              <a:t> to website DB</a:t>
            </a:r>
            <a:endParaRPr lang="ko-KR" altLang="en-US" sz="2400" b="1" dirty="0"/>
          </a:p>
        </p:txBody>
      </p:sp>
      <p:pic>
        <p:nvPicPr>
          <p:cNvPr id="12" name="그림 11" descr="홈페이지로 넘어가는 정보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555526"/>
            <a:ext cx="3271435" cy="2547418"/>
          </a:xfrm>
          <a:prstGeom prst="rect">
            <a:avLst/>
          </a:prstGeom>
        </p:spPr>
      </p:pic>
      <p:pic>
        <p:nvPicPr>
          <p:cNvPr id="13" name="그림 12" descr="홈페이지에 저장 정보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3147814"/>
            <a:ext cx="4071938" cy="1657350"/>
          </a:xfrm>
          <a:prstGeom prst="rect">
            <a:avLst/>
          </a:prstGeom>
        </p:spPr>
      </p:pic>
      <p:pic>
        <p:nvPicPr>
          <p:cNvPr id="14" name="그림 13" descr="홈피 디비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55976" y="3723878"/>
            <a:ext cx="4566340" cy="9702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27984" y="2427734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This code is </a:t>
            </a:r>
            <a:r>
              <a:rPr lang="en-US" altLang="ko-KR" sz="2000" b="1" dirty="0">
                <a:solidFill>
                  <a:srgbClr val="FF0000"/>
                </a:solidFill>
              </a:rPr>
              <a:t>combined </a:t>
            </a:r>
            <a:r>
              <a:rPr lang="en-US" altLang="ko-KR" sz="2000" b="1" dirty="0"/>
              <a:t>with your personal information, and then </a:t>
            </a:r>
            <a:r>
              <a:rPr lang="en-US" altLang="ko-KR" sz="2000" b="1" dirty="0">
                <a:solidFill>
                  <a:srgbClr val="FF0000"/>
                </a:solidFill>
              </a:rPr>
              <a:t>save into webpage DB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설명선 1 15"/>
          <p:cNvSpPr/>
          <p:nvPr/>
        </p:nvSpPr>
        <p:spPr>
          <a:xfrm>
            <a:off x="4644008" y="627534"/>
            <a:ext cx="3816424" cy="1512168"/>
          </a:xfrm>
          <a:prstGeom prst="borderCallout1">
            <a:avLst/>
          </a:pr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설명선 2 16"/>
          <p:cNvSpPr/>
          <p:nvPr/>
        </p:nvSpPr>
        <p:spPr>
          <a:xfrm>
            <a:off x="4355976" y="2283718"/>
            <a:ext cx="4680520" cy="1296144"/>
          </a:xfrm>
          <a:prstGeom prst="borderCallout2">
            <a:avLst/>
          </a:pr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48226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7.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Schedule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25"/>
          <p:cNvCxnSpPr/>
          <p:nvPr/>
        </p:nvCxnSpPr>
        <p:spPr>
          <a:xfrm>
            <a:off x="1835696" y="1491630"/>
            <a:ext cx="50405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40"/>
          <p:cNvSpPr/>
          <p:nvPr/>
        </p:nvSpPr>
        <p:spPr>
          <a:xfrm>
            <a:off x="5724128" y="1491630"/>
            <a:ext cx="2160240" cy="1224136"/>
          </a:xfrm>
          <a:prstGeom prst="arc">
            <a:avLst>
              <a:gd name="adj1" fmla="val 16200000"/>
              <a:gd name="adj2" fmla="val 510824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Connector 44"/>
          <p:cNvCxnSpPr/>
          <p:nvPr/>
        </p:nvCxnSpPr>
        <p:spPr>
          <a:xfrm>
            <a:off x="2080320" y="2715766"/>
            <a:ext cx="482453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46"/>
          <p:cNvSpPr/>
          <p:nvPr/>
        </p:nvSpPr>
        <p:spPr>
          <a:xfrm rot="10800000">
            <a:off x="1115616" y="2715766"/>
            <a:ext cx="2160240" cy="1152128"/>
          </a:xfrm>
          <a:prstGeom prst="arc">
            <a:avLst>
              <a:gd name="adj1" fmla="val 16781798"/>
              <a:gd name="adj2" fmla="val 510824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Connector 47"/>
          <p:cNvCxnSpPr/>
          <p:nvPr/>
        </p:nvCxnSpPr>
        <p:spPr>
          <a:xfrm>
            <a:off x="2051720" y="3867894"/>
            <a:ext cx="482453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91"/>
          <a:stretch/>
        </p:blipFill>
        <p:spPr>
          <a:xfrm>
            <a:off x="4787748" y="3291830"/>
            <a:ext cx="792364" cy="537076"/>
          </a:xfrm>
          <a:prstGeom prst="rect">
            <a:avLst/>
          </a:prstGeom>
        </p:spPr>
      </p:pic>
      <p:pic>
        <p:nvPicPr>
          <p:cNvPr id="17" name="Picture 5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07" b="-2819"/>
          <a:stretch/>
        </p:blipFill>
        <p:spPr>
          <a:xfrm>
            <a:off x="4572000" y="915566"/>
            <a:ext cx="792088" cy="552213"/>
          </a:xfrm>
          <a:prstGeom prst="rect">
            <a:avLst/>
          </a:prstGeom>
        </p:spPr>
      </p:pic>
      <p:pic>
        <p:nvPicPr>
          <p:cNvPr id="18" name="Picture 5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07" b="-2819"/>
          <a:stretch/>
        </p:blipFill>
        <p:spPr>
          <a:xfrm>
            <a:off x="6120172" y="915566"/>
            <a:ext cx="792088" cy="552213"/>
          </a:xfrm>
          <a:prstGeom prst="rect">
            <a:avLst/>
          </a:prstGeom>
        </p:spPr>
      </p:pic>
      <p:pic>
        <p:nvPicPr>
          <p:cNvPr id="19" name="Picture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07" b="-2819"/>
          <a:stretch/>
        </p:blipFill>
        <p:spPr>
          <a:xfrm>
            <a:off x="5652120" y="2139702"/>
            <a:ext cx="792088" cy="5522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312568" y="1563638"/>
            <a:ext cx="12675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11. 05 </a:t>
            </a:r>
            <a:r>
              <a:rPr lang="ko-KR" altLang="en-US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중간 발표 및 간단한 </a:t>
            </a:r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Activity </a:t>
            </a:r>
            <a:r>
              <a:rPr lang="ko-KR" altLang="en-US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구현</a:t>
            </a:r>
            <a:endParaRPr lang="en-US" altLang="ko-KR" sz="1100" b="1" dirty="0">
              <a:solidFill>
                <a:schemeClr val="bg2">
                  <a:lumMod val="10000"/>
                </a:schemeClr>
              </a:solidFill>
              <a:latin typeface="+mj-lt"/>
              <a:cs typeface="함초롬바탕" panose="020306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6744" y="1563638"/>
            <a:ext cx="1267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11. 12 </a:t>
            </a:r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cs typeface="함초롬바탕" panose="02030604000101010101" pitchFamily="18" charset="-127"/>
              </a:rPr>
              <a:t>DB </a:t>
            </a:r>
            <a:r>
              <a:rPr lang="ko-KR" altLang="en-US" sz="1100" b="1" dirty="0">
                <a:solidFill>
                  <a:schemeClr val="bg2">
                    <a:lumMod val="10000"/>
                  </a:schemeClr>
                </a:solidFill>
                <a:cs typeface="함초롬바탕" panose="02030604000101010101" pitchFamily="18" charset="-127"/>
              </a:rPr>
              <a:t>구현 및 연동</a:t>
            </a:r>
            <a:endParaRPr lang="en-US" altLang="ko-KR" sz="1100" b="1" dirty="0">
              <a:solidFill>
                <a:schemeClr val="bg2">
                  <a:lumMod val="10000"/>
                </a:schemeClr>
              </a:solidFill>
              <a:cs typeface="함초롬바탕" panose="020306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5816" y="4011910"/>
            <a:ext cx="1267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12. 05 </a:t>
            </a:r>
            <a:r>
              <a:rPr lang="ko-KR" altLang="en-US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최종 제안서 작성 시작</a:t>
            </a:r>
            <a:endParaRPr lang="en-US" altLang="ko-KR" sz="1100" b="1" dirty="0">
              <a:solidFill>
                <a:schemeClr val="bg2">
                  <a:lumMod val="10000"/>
                </a:schemeClr>
              </a:solidFill>
              <a:latin typeface="+mj-lt"/>
              <a:cs typeface="함초롬바탕" panose="02030604000101010101" pitchFamily="18" charset="-127"/>
            </a:endParaRPr>
          </a:p>
        </p:txBody>
      </p:sp>
      <p:pic>
        <p:nvPicPr>
          <p:cNvPr id="23" name="Picture 6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4" t="70726" r="51902" b="19171"/>
          <a:stretch/>
        </p:blipFill>
        <p:spPr>
          <a:xfrm>
            <a:off x="2987824" y="999656"/>
            <a:ext cx="648072" cy="41996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83768" y="1563638"/>
            <a:ext cx="1484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10. 28 </a:t>
            </a:r>
            <a:r>
              <a:rPr lang="ko-KR" altLang="en-US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제안서 작성 </a:t>
            </a:r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     </a:t>
            </a:r>
            <a:r>
              <a:rPr lang="ko-KR" altLang="en-US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및 알고리즘 구현 </a:t>
            </a:r>
            <a:endParaRPr lang="en-US" altLang="ko-KR" sz="1100" b="1" dirty="0">
              <a:solidFill>
                <a:schemeClr val="bg2">
                  <a:lumMod val="10000"/>
                </a:schemeClr>
              </a:solidFill>
              <a:latin typeface="+mj-lt"/>
              <a:cs typeface="함초롬바탕" panose="020306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28592" y="4013071"/>
            <a:ext cx="1267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12. 12 </a:t>
            </a:r>
            <a:r>
              <a:rPr lang="ko-KR" altLang="en-US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최종 보고서 제출</a:t>
            </a:r>
            <a:endParaRPr lang="en-US" altLang="ko-KR" sz="1100" b="1" dirty="0">
              <a:solidFill>
                <a:schemeClr val="bg2">
                  <a:lumMod val="10000"/>
                </a:schemeClr>
              </a:solidFill>
              <a:latin typeface="+mj-lt"/>
              <a:cs typeface="함초롬바탕" panose="02030604000101010101" pitchFamily="18" charset="-127"/>
            </a:endParaRPr>
          </a:p>
        </p:txBody>
      </p:sp>
      <p:pic>
        <p:nvPicPr>
          <p:cNvPr id="26" name="Picture 6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91"/>
          <a:stretch/>
        </p:blipFill>
        <p:spPr>
          <a:xfrm>
            <a:off x="3139106" y="3291830"/>
            <a:ext cx="792364" cy="53707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664496" y="2788355"/>
            <a:ext cx="1267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11. 24 </a:t>
            </a:r>
            <a:r>
              <a:rPr lang="ko-KR" altLang="en-US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메</a:t>
            </a:r>
            <a:r>
              <a:rPr lang="ko-KR" altLang="en-US" sz="1100" b="1" dirty="0">
                <a:solidFill>
                  <a:schemeClr val="bg2">
                    <a:lumMod val="10000"/>
                  </a:schemeClr>
                </a:solidFill>
                <a:cs typeface="함초롬바탕" panose="02030604000101010101" pitchFamily="18" charset="-127"/>
              </a:rPr>
              <a:t>인 사이트 구현 및 연동 </a:t>
            </a:r>
            <a:endParaRPr lang="en-US" altLang="ko-KR" sz="1100" b="1" dirty="0">
              <a:solidFill>
                <a:schemeClr val="bg2">
                  <a:lumMod val="10000"/>
                </a:schemeClr>
              </a:solidFill>
              <a:cs typeface="함초롬바탕" panose="020306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36096" y="2788354"/>
            <a:ext cx="1267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latin typeface="+mj-lt"/>
                <a:cs typeface="함초롬바탕" panose="02030604000101010101" pitchFamily="18" charset="-127"/>
              </a:rPr>
              <a:t>11. 17 </a:t>
            </a:r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cs typeface="함초롬바탕" panose="02030604000101010101" pitchFamily="18" charset="-127"/>
              </a:rPr>
              <a:t>DB </a:t>
            </a:r>
            <a:r>
              <a:rPr lang="ko-KR" altLang="en-US" sz="1100" b="1" dirty="0">
                <a:solidFill>
                  <a:schemeClr val="bg2">
                    <a:lumMod val="10000"/>
                  </a:schemeClr>
                </a:solidFill>
                <a:cs typeface="함초롬바탕" panose="02030604000101010101" pitchFamily="18" charset="-127"/>
              </a:rPr>
              <a:t>구현 및 연동 마무리</a:t>
            </a:r>
            <a:endParaRPr lang="en-US" altLang="ko-KR" sz="1100" b="1" dirty="0">
              <a:solidFill>
                <a:schemeClr val="bg2">
                  <a:lumMod val="10000"/>
                </a:schemeClr>
              </a:solidFill>
              <a:cs typeface="함초롬바탕" panose="02030604000101010101" pitchFamily="18" charset="-127"/>
            </a:endParaRPr>
          </a:p>
        </p:txBody>
      </p:sp>
      <p:pic>
        <p:nvPicPr>
          <p:cNvPr id="29" name="Picture 7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07" b="-2819"/>
          <a:stretch/>
        </p:blipFill>
        <p:spPr>
          <a:xfrm>
            <a:off x="3887924" y="2139702"/>
            <a:ext cx="792088" cy="552213"/>
          </a:xfrm>
          <a:prstGeom prst="rect">
            <a:avLst/>
          </a:prstGeom>
        </p:spPr>
      </p:pic>
      <p:pic>
        <p:nvPicPr>
          <p:cNvPr id="30" name="Picture 7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07" b="-2819"/>
          <a:stretch/>
        </p:blipFill>
        <p:spPr>
          <a:xfrm>
            <a:off x="2159732" y="2139702"/>
            <a:ext cx="792088" cy="5522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07704" y="2788935"/>
            <a:ext cx="12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2">
                    <a:lumMod val="10000"/>
                  </a:schemeClr>
                </a:solidFill>
                <a:cs typeface="함초롬바탕" panose="02030604000101010101" pitchFamily="18" charset="-127"/>
              </a:rPr>
              <a:t>11. 30 </a:t>
            </a:r>
            <a:r>
              <a:rPr lang="ko-KR" altLang="en-US" sz="1100" b="1" dirty="0">
                <a:solidFill>
                  <a:schemeClr val="bg2">
                    <a:lumMod val="10000"/>
                  </a:schemeClr>
                </a:solidFill>
                <a:cs typeface="함초롬바탕" panose="02030604000101010101" pitchFamily="18" charset="-127"/>
              </a:rPr>
              <a:t>최종 발표</a:t>
            </a:r>
            <a:endParaRPr lang="en-US" altLang="ko-KR" sz="1100" b="1" dirty="0">
              <a:solidFill>
                <a:schemeClr val="bg2">
                  <a:lumMod val="10000"/>
                </a:schemeClr>
              </a:solidFill>
              <a:cs typeface="함초롬바탕" panose="020306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134988"/>
            <a:ext cx="3674404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Related Research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 </a:t>
            </a:r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83851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8.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Result Video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bandicam 2015-12-06 22-14-51-56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0" y="555526"/>
            <a:ext cx="9144000" cy="4261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 rot="787358">
            <a:off x="949972" y="3534323"/>
            <a:ext cx="323766" cy="787619"/>
          </a:xfrm>
          <a:custGeom>
            <a:avLst/>
            <a:gdLst>
              <a:gd name="connsiteX0" fmla="*/ 0 w 1145220"/>
              <a:gd name="connsiteY0" fmla="*/ 0 h 2370338"/>
              <a:gd name="connsiteX1" fmla="*/ 1145220 w 1145220"/>
              <a:gd name="connsiteY1" fmla="*/ 2370338 h 237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220" h="2370338">
                <a:moveTo>
                  <a:pt x="0" y="0"/>
                </a:moveTo>
                <a:lnTo>
                  <a:pt x="1145220" y="2370338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47065">
            <a:off x="2267744" y="2643758"/>
            <a:ext cx="568084" cy="576064"/>
          </a:xfrm>
          <a:custGeom>
            <a:avLst/>
            <a:gdLst>
              <a:gd name="connsiteX0" fmla="*/ 798991 w 798991"/>
              <a:gd name="connsiteY0" fmla="*/ 985422 h 985422"/>
              <a:gd name="connsiteX1" fmla="*/ 0 w 798991"/>
              <a:gd name="connsiteY1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8991" h="985422">
                <a:moveTo>
                  <a:pt x="798991" y="985422"/>
                </a:moveTo>
                <a:lnTo>
                  <a:pt x="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059832" y="1131590"/>
            <a:ext cx="214314" cy="1795373"/>
          </a:xfrm>
          <a:custGeom>
            <a:avLst/>
            <a:gdLst>
              <a:gd name="connsiteX0" fmla="*/ 0 w 213064"/>
              <a:gd name="connsiteY0" fmla="*/ 1438183 h 1438183"/>
              <a:gd name="connsiteX1" fmla="*/ 213064 w 213064"/>
              <a:gd name="connsiteY1" fmla="*/ 0 h 143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3064" h="1438183">
                <a:moveTo>
                  <a:pt x="0" y="1438183"/>
                </a:moveTo>
                <a:lnTo>
                  <a:pt x="213064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rot="21339603">
            <a:off x="3779912" y="1491630"/>
            <a:ext cx="720630" cy="1390191"/>
          </a:xfrm>
          <a:custGeom>
            <a:avLst/>
            <a:gdLst>
              <a:gd name="connsiteX0" fmla="*/ 0 w 417251"/>
              <a:gd name="connsiteY0" fmla="*/ 1393795 h 1393795"/>
              <a:gd name="connsiteX1" fmla="*/ 417251 w 417251"/>
              <a:gd name="connsiteY1" fmla="*/ 0 h 139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251" h="1393795">
                <a:moveTo>
                  <a:pt x="0" y="1393795"/>
                </a:moveTo>
                <a:lnTo>
                  <a:pt x="417251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6084168" y="915566"/>
            <a:ext cx="1500198" cy="2843500"/>
          </a:xfrm>
          <a:custGeom>
            <a:avLst/>
            <a:gdLst>
              <a:gd name="connsiteX0" fmla="*/ 0 w 914400"/>
              <a:gd name="connsiteY0" fmla="*/ 2610035 h 2610035"/>
              <a:gd name="connsiteX1" fmla="*/ 914400 w 914400"/>
              <a:gd name="connsiteY1" fmla="*/ 0 h 261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2610035">
                <a:moveTo>
                  <a:pt x="0" y="2610035"/>
                </a:moveTo>
                <a:lnTo>
                  <a:pt x="91440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-9685" y="2283718"/>
            <a:ext cx="2133413" cy="1283909"/>
            <a:chOff x="0" y="1345162"/>
            <a:chExt cx="2133413" cy="1283909"/>
          </a:xfrm>
        </p:grpSpPr>
        <p:sp>
          <p:nvSpPr>
            <p:cNvPr id="10" name="TextBox 9"/>
            <p:cNvSpPr txBox="1"/>
            <p:nvPr/>
          </p:nvSpPr>
          <p:spPr>
            <a:xfrm>
              <a:off x="357158" y="1428742"/>
              <a:ext cx="17762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Introduction</a:t>
              </a:r>
            </a:p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&amp; </a:t>
              </a:r>
            </a:p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Application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87B429"/>
                  </a:solidFill>
                  <a:latin typeface="Franklin Gothic Medium" pitchFamily="34" charset="0"/>
                </a:rPr>
                <a:t>01/ 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59632" y="858074"/>
            <a:ext cx="1768643" cy="1713676"/>
            <a:chOff x="298499" y="938936"/>
            <a:chExt cx="1768643" cy="1713676"/>
          </a:xfrm>
        </p:grpSpPr>
        <p:sp>
          <p:nvSpPr>
            <p:cNvPr id="19" name="TextBox 18"/>
            <p:cNvSpPr txBox="1"/>
            <p:nvPr/>
          </p:nvSpPr>
          <p:spPr>
            <a:xfrm>
              <a:off x="647138" y="1082952"/>
              <a:ext cx="1420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Related </a:t>
              </a:r>
            </a:p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Research</a:t>
              </a:r>
            </a:p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&amp;</a:t>
              </a:r>
            </a:p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PD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8499" y="938936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87B429"/>
                  </a:solidFill>
                  <a:latin typeface="Franklin Gothic Medium" pitchFamily="34" charset="0"/>
                </a:rPr>
                <a:t>02/ 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483768" y="555526"/>
            <a:ext cx="1291014" cy="545245"/>
            <a:chOff x="0" y="1345162"/>
            <a:chExt cx="1291014" cy="545245"/>
          </a:xfrm>
        </p:grpSpPr>
        <p:sp>
          <p:nvSpPr>
            <p:cNvPr id="22" name="TextBox 21"/>
            <p:cNvSpPr txBox="1"/>
            <p:nvPr/>
          </p:nvSpPr>
          <p:spPr>
            <a:xfrm>
              <a:off x="432766" y="1428742"/>
              <a:ext cx="85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Tools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87B429"/>
                  </a:solidFill>
                  <a:latin typeface="Franklin Gothic Medium" pitchFamily="34" charset="0"/>
                </a:rPr>
                <a:t>03/ 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04048" y="1347614"/>
            <a:ext cx="1717723" cy="914577"/>
            <a:chOff x="0" y="1345162"/>
            <a:chExt cx="1717723" cy="914577"/>
          </a:xfrm>
        </p:grpSpPr>
        <p:sp>
          <p:nvSpPr>
            <p:cNvPr id="25" name="TextBox 24"/>
            <p:cNvSpPr txBox="1"/>
            <p:nvPr/>
          </p:nvSpPr>
          <p:spPr>
            <a:xfrm>
              <a:off x="357158" y="1428742"/>
              <a:ext cx="13605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Scope</a:t>
              </a:r>
            </a:p>
            <a:p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 &amp;</a:t>
              </a:r>
            </a:p>
            <a:p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Improvement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1345162"/>
              <a:ext cx="4764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87B429"/>
                  </a:solidFill>
                  <a:latin typeface="Franklin Gothic Medium" pitchFamily="34" charset="0"/>
                </a:rPr>
                <a:t>05/ </a:t>
              </a:r>
              <a:endParaRPr lang="ko-KR" altLang="en-US" sz="1200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092280" y="1882489"/>
            <a:ext cx="1759978" cy="545245"/>
            <a:chOff x="0" y="1345162"/>
            <a:chExt cx="1759978" cy="545245"/>
          </a:xfrm>
        </p:grpSpPr>
        <p:sp>
          <p:nvSpPr>
            <p:cNvPr id="28" name="TextBox 27"/>
            <p:cNvSpPr txBox="1"/>
            <p:nvPr/>
          </p:nvSpPr>
          <p:spPr>
            <a:xfrm>
              <a:off x="357158" y="1428742"/>
              <a:ext cx="1402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Schedule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0" y="1345162"/>
              <a:ext cx="614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87B429"/>
                  </a:solidFill>
                  <a:latin typeface="Franklin Gothic Medium" pitchFamily="34" charset="0"/>
                </a:rPr>
                <a:t>07/ 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 rot="20865741">
            <a:off x="3190543" y="4345665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rgbClr val="87B429"/>
                </a:solidFill>
                <a:latin typeface="Franklin Gothic Medium" pitchFamily="34" charset="0"/>
              </a:rPr>
              <a:t>CONTENTS</a:t>
            </a:r>
            <a:endParaRPr lang="ko-KR" altLang="en-US" sz="3200" dirty="0">
              <a:solidFill>
                <a:srgbClr val="87B429"/>
              </a:solidFill>
              <a:latin typeface="Franklin Gothic Medium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804248" y="2427734"/>
            <a:ext cx="720630" cy="1390191"/>
          </a:xfrm>
          <a:custGeom>
            <a:avLst/>
            <a:gdLst>
              <a:gd name="connsiteX0" fmla="*/ 0 w 417251"/>
              <a:gd name="connsiteY0" fmla="*/ 1393795 h 1393795"/>
              <a:gd name="connsiteX1" fmla="*/ 417251 w 417251"/>
              <a:gd name="connsiteY1" fmla="*/ 0 h 139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251" h="1393795">
                <a:moveTo>
                  <a:pt x="0" y="1393795"/>
                </a:moveTo>
                <a:lnTo>
                  <a:pt x="417251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3851920" y="843558"/>
            <a:ext cx="1837050" cy="545245"/>
            <a:chOff x="0" y="1345162"/>
            <a:chExt cx="1837050" cy="545245"/>
          </a:xfrm>
        </p:grpSpPr>
        <p:sp>
          <p:nvSpPr>
            <p:cNvPr id="33" name="TextBox 32"/>
            <p:cNvSpPr txBox="1"/>
            <p:nvPr/>
          </p:nvSpPr>
          <p:spPr>
            <a:xfrm>
              <a:off x="357158" y="1428742"/>
              <a:ext cx="1479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Algorithm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1345162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87B429"/>
                  </a:solidFill>
                  <a:latin typeface="Franklin Gothic Medium" pitchFamily="34" charset="0"/>
                </a:rPr>
                <a:t>04/ </a:t>
              </a:r>
              <a:endParaRPr lang="ko-KR" altLang="en-US" dirty="0"/>
            </a:p>
          </p:txBody>
        </p:sp>
      </p:grpSp>
      <p:sp>
        <p:nvSpPr>
          <p:cNvPr id="36" name="자유형 35"/>
          <p:cNvSpPr/>
          <p:nvPr/>
        </p:nvSpPr>
        <p:spPr>
          <a:xfrm rot="15931157">
            <a:off x="5024451" y="2233880"/>
            <a:ext cx="435621" cy="422993"/>
          </a:xfrm>
          <a:custGeom>
            <a:avLst/>
            <a:gdLst>
              <a:gd name="connsiteX0" fmla="*/ 798991 w 798991"/>
              <a:gd name="connsiteY0" fmla="*/ 985422 h 985422"/>
              <a:gd name="connsiteX1" fmla="*/ 0 w 798991"/>
              <a:gd name="connsiteY1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8991" h="985422">
                <a:moveTo>
                  <a:pt x="798991" y="985422"/>
                </a:moveTo>
                <a:lnTo>
                  <a:pt x="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7308304" y="195486"/>
            <a:ext cx="1584738" cy="914577"/>
            <a:chOff x="0" y="1345162"/>
            <a:chExt cx="1584738" cy="914577"/>
          </a:xfrm>
        </p:grpSpPr>
        <p:sp>
          <p:nvSpPr>
            <p:cNvPr id="38" name="TextBox 37"/>
            <p:cNvSpPr txBox="1"/>
            <p:nvPr/>
          </p:nvSpPr>
          <p:spPr>
            <a:xfrm>
              <a:off x="357158" y="1428742"/>
              <a:ext cx="12275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Primary</a:t>
              </a:r>
            </a:p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Code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0" y="1345162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87B429"/>
                  </a:solidFill>
                  <a:latin typeface="Franklin Gothic Medium" pitchFamily="34" charset="0"/>
                </a:rPr>
                <a:t>06/ </a:t>
              </a:r>
              <a:endParaRPr lang="ko-KR" altLang="en-US" dirty="0"/>
            </a:p>
          </p:txBody>
        </p:sp>
      </p:grpSp>
      <p:sp>
        <p:nvSpPr>
          <p:cNvPr id="40" name="자유형 39"/>
          <p:cNvSpPr/>
          <p:nvPr/>
        </p:nvSpPr>
        <p:spPr>
          <a:xfrm rot="15934057">
            <a:off x="7693424" y="3453266"/>
            <a:ext cx="568084" cy="576064"/>
          </a:xfrm>
          <a:custGeom>
            <a:avLst/>
            <a:gdLst>
              <a:gd name="connsiteX0" fmla="*/ 798991 w 798991"/>
              <a:gd name="connsiteY0" fmla="*/ 985422 h 985422"/>
              <a:gd name="connsiteX1" fmla="*/ 0 w 798991"/>
              <a:gd name="connsiteY1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8991" h="985422">
                <a:moveTo>
                  <a:pt x="798991" y="985422"/>
                </a:moveTo>
                <a:lnTo>
                  <a:pt x="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7586473" y="2571750"/>
            <a:ext cx="1378015" cy="914577"/>
            <a:chOff x="0" y="1345162"/>
            <a:chExt cx="1378015" cy="914577"/>
          </a:xfrm>
        </p:grpSpPr>
        <p:sp>
          <p:nvSpPr>
            <p:cNvPr id="42" name="TextBox 41"/>
            <p:cNvSpPr txBox="1"/>
            <p:nvPr/>
          </p:nvSpPr>
          <p:spPr>
            <a:xfrm>
              <a:off x="357158" y="1428742"/>
              <a:ext cx="1020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Result</a:t>
              </a:r>
            </a:p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Medium" pitchFamily="34" charset="0"/>
                </a:rPr>
                <a:t>Video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0" y="1345162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87B429"/>
                  </a:solidFill>
                  <a:latin typeface="Franklin Gothic Medium" pitchFamily="34" charset="0"/>
                </a:rPr>
                <a:t>08/ 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205671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9.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Creating Profit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568" y="885949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Franklin Gothic Medium" pitchFamily="34" charset="0"/>
              </a:rPr>
              <a:t>How to Create the Profit?</a:t>
            </a:r>
            <a:endParaRPr lang="ko-KR" altLang="en-US" sz="3200" b="1" dirty="0">
              <a:solidFill>
                <a:srgbClr val="00B0F0"/>
              </a:solidFill>
              <a:latin typeface="Franklin Gothic Medium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2067694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Franklin Gothic Medium" pitchFamily="34" charset="0"/>
              </a:rPr>
              <a:t>Partnership 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with other websites and offer our services.</a:t>
            </a:r>
          </a:p>
          <a:p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As a result,  we can get profits of usage fee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538192" y="2340918"/>
            <a:ext cx="2067617" cy="461665"/>
            <a:chOff x="3538192" y="2340918"/>
            <a:chExt cx="2067617" cy="461665"/>
          </a:xfrm>
        </p:grpSpPr>
        <p:pic>
          <p:nvPicPr>
            <p:cNvPr id="3" name="그림 2" descr="android.png"/>
            <p:cNvPicPr>
              <a:picLocks noChangeAspect="1"/>
            </p:cNvPicPr>
            <p:nvPr/>
          </p:nvPicPr>
          <p:blipFill>
            <a:blip r:embed="rId2" cstate="print"/>
            <a:srcRect t="27067" r="65625"/>
            <a:stretch>
              <a:fillRect/>
            </a:stretch>
          </p:blipFill>
          <p:spPr>
            <a:xfrm>
              <a:off x="5374485" y="2347912"/>
              <a:ext cx="179620" cy="19474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538192" y="2340918"/>
              <a:ext cx="2067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spc="300" dirty="0">
                  <a:solidFill>
                    <a:schemeClr val="bg1"/>
                  </a:solidFill>
                  <a:latin typeface="Franklin Gothic Medium" pitchFamily="34" charset="0"/>
                </a:rPr>
                <a:t>THANK YOU</a:t>
              </a:r>
              <a:endParaRPr lang="ko-KR" altLang="en-US" sz="2400" spc="3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643306" y="2726533"/>
              <a:ext cx="1785950" cy="1588"/>
            </a:xfrm>
            <a:prstGeom prst="line">
              <a:avLst/>
            </a:prstGeom>
            <a:ln w="9525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" name="직사각형 5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3"/>
          <p:cNvGrpSpPr/>
          <p:nvPr/>
        </p:nvGrpSpPr>
        <p:grpSpPr>
          <a:xfrm>
            <a:off x="2627784" y="2141443"/>
            <a:ext cx="5175779" cy="934363"/>
            <a:chOff x="3643306" y="2274325"/>
            <a:chExt cx="2521740" cy="646331"/>
          </a:xfrm>
        </p:grpSpPr>
        <p:pic>
          <p:nvPicPr>
            <p:cNvPr id="3" name="그림 2" descr="android.png"/>
            <p:cNvPicPr>
              <a:picLocks noChangeAspect="1"/>
            </p:cNvPicPr>
            <p:nvPr/>
          </p:nvPicPr>
          <p:blipFill>
            <a:blip r:embed="rId2" cstate="print"/>
            <a:srcRect t="27067" r="65625"/>
            <a:stretch>
              <a:fillRect/>
            </a:stretch>
          </p:blipFill>
          <p:spPr>
            <a:xfrm>
              <a:off x="5374485" y="2347912"/>
              <a:ext cx="179620" cy="19474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709187" y="2274325"/>
              <a:ext cx="2455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3600" spc="300" dirty="0">
                  <a:solidFill>
                    <a:schemeClr val="bg1"/>
                  </a:solidFill>
                  <a:latin typeface="Franklin Gothic Medium" pitchFamily="34" charset="0"/>
                </a:rPr>
                <a:t>Any Question?</a:t>
              </a:r>
              <a:endParaRPr lang="ko-KR" altLang="en-US" sz="3600" spc="3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643306" y="2726533"/>
              <a:ext cx="1785950" cy="1588"/>
            </a:xfrm>
            <a:prstGeom prst="line">
              <a:avLst/>
            </a:prstGeom>
            <a:ln w="9525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" name="직사각형 5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79690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1.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Introduction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44008" y="134988"/>
            <a:ext cx="3770584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Related Research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19548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캡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843558"/>
            <a:ext cx="5382356" cy="38164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3528" y="1775594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When you become a </a:t>
            </a:r>
            <a:r>
              <a:rPr lang="en-US" altLang="ko-KR" sz="2400" dirty="0">
                <a:solidFill>
                  <a:srgbClr val="FF0000"/>
                </a:solidFill>
                <a:latin typeface="Franklin Gothic Medium" pitchFamily="34" charset="0"/>
              </a:rPr>
              <a:t>website member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, you always have to fill these forms.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It’s very </a:t>
            </a:r>
            <a:r>
              <a:rPr lang="en-US" altLang="ko-KR" sz="2400" dirty="0">
                <a:solidFill>
                  <a:srgbClr val="FF0000"/>
                </a:solidFill>
                <a:latin typeface="Franklin Gothic Medium" pitchFamily="34" charset="0"/>
              </a:rPr>
              <a:t>annoying </a:t>
            </a:r>
            <a:r>
              <a:rPr lang="en-US" altLang="ko-KR" sz="2400" dirty="0">
                <a:latin typeface="Franklin Gothic Medium" pitchFamily="34" charset="0"/>
              </a:rPr>
              <a:t>and </a:t>
            </a:r>
            <a:r>
              <a:rPr lang="en-US" altLang="ko-KR" sz="2400" dirty="0">
                <a:solidFill>
                  <a:srgbClr val="FF0000"/>
                </a:solidFill>
                <a:latin typeface="Franklin Gothic Medium" pitchFamily="34" charset="0"/>
              </a:rPr>
              <a:t>take a long time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.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77155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Franklin Gothic Medium" pitchFamily="34" charset="0"/>
              </a:rPr>
              <a:t>Membership</a:t>
            </a:r>
            <a:endParaRPr lang="ko-KR" altLang="en-US" dirty="0">
              <a:solidFill>
                <a:srgbClr val="00B0F0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179690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1.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Introduction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5536" y="762839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dirty="0">
                <a:latin typeface="Franklin Gothic Medium" pitchFamily="34" charset="0"/>
              </a:rPr>
              <a:t>SO, It’s time to use </a:t>
            </a:r>
            <a:r>
              <a:rPr lang="en-US" altLang="ko-KR" sz="3200" dirty="0">
                <a:solidFill>
                  <a:srgbClr val="00B0F0"/>
                </a:solidFill>
                <a:latin typeface="Franklin Gothic Medium" pitchFamily="34" charset="0"/>
              </a:rPr>
              <a:t>JOGIN!</a:t>
            </a:r>
            <a:endParaRPr lang="ko-KR" altLang="en-US" sz="3200" dirty="0">
              <a:solidFill>
                <a:srgbClr val="00B0F0"/>
              </a:solidFill>
              <a:latin typeface="Franklin Gothic Medium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8064" y="134988"/>
            <a:ext cx="3183885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Application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Solution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3648" y="192367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Franklin Gothic Medium" pitchFamily="34" charset="0"/>
              </a:rPr>
              <a:t>Purpose</a:t>
            </a:r>
            <a:endParaRPr lang="ko-KR" altLang="en-US" sz="3200" dirty="0">
              <a:solidFill>
                <a:srgbClr val="0070C0"/>
              </a:solidFill>
              <a:latin typeface="Franklin Gothic Medium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9712" y="2787774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lvl="0">
              <a:buFont typeface="Wingdings" pitchFamily="2" charset="2"/>
              <a:buChar char="§"/>
            </a:pPr>
            <a:r>
              <a:rPr lang="en-US" altLang="ko-KR" sz="2000" b="1" dirty="0"/>
              <a:t>  </a:t>
            </a:r>
            <a:r>
              <a:rPr lang="en-US" altLang="ko-KR" sz="2000" b="1" dirty="0">
                <a:solidFill>
                  <a:srgbClr val="FF0000"/>
                </a:solidFill>
              </a:rPr>
              <a:t>Reduce the time </a:t>
            </a:r>
            <a:r>
              <a:rPr lang="en-US" altLang="ko-KR" sz="2000" b="1" dirty="0"/>
              <a:t>to join website</a:t>
            </a:r>
          </a:p>
          <a:p>
            <a:pPr lvl="0">
              <a:buFont typeface="Wingdings" pitchFamily="2" charset="2"/>
              <a:buChar char="§"/>
            </a:pPr>
            <a:endParaRPr lang="en-US" altLang="ko-KR" sz="2000" b="1" dirty="0"/>
          </a:p>
          <a:p>
            <a:pPr lvl="0">
              <a:buFont typeface="Wingdings" pitchFamily="2" charset="2"/>
              <a:buChar char="§"/>
            </a:pPr>
            <a:endParaRPr lang="en-US" altLang="ko-KR" sz="2000" b="1" dirty="0"/>
          </a:p>
          <a:p>
            <a:pPr lvl="0">
              <a:buFont typeface="Wingdings" pitchFamily="2" charset="2"/>
              <a:buChar char="§"/>
            </a:pPr>
            <a:r>
              <a:rPr lang="en-US" altLang="ko-KR" sz="2000" b="1" dirty="0"/>
              <a:t>  </a:t>
            </a:r>
            <a:r>
              <a:rPr lang="en-US" altLang="ko-KR" sz="2000" b="1" dirty="0">
                <a:solidFill>
                  <a:srgbClr val="FF0000"/>
                </a:solidFill>
              </a:rPr>
              <a:t>Simplify</a:t>
            </a:r>
            <a:r>
              <a:rPr lang="en-US" altLang="ko-KR" sz="2000" b="1" dirty="0"/>
              <a:t> join membership </a:t>
            </a:r>
          </a:p>
          <a:p>
            <a:pP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Wingdings" pitchFamily="2" charset="2"/>
              <a:buChar char="§"/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286661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1.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Introduce Application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8064" y="134988"/>
            <a:ext cx="3111749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Application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Solution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77155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Franklin Gothic Medium" pitchFamily="34" charset="0"/>
              </a:rPr>
              <a:t>Functions</a:t>
            </a:r>
            <a:endParaRPr lang="ko-KR" altLang="en-US" sz="3200" dirty="0">
              <a:solidFill>
                <a:srgbClr val="0070C0"/>
              </a:solidFill>
              <a:latin typeface="Franklin Gothic Medium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177966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/>
              <a:t>  </a:t>
            </a:r>
            <a:r>
              <a:rPr lang="en-US" altLang="ko-KR" b="1" dirty="0">
                <a:solidFill>
                  <a:srgbClr val="FF0000"/>
                </a:solidFill>
              </a:rPr>
              <a:t>Save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00"/>
                </a:solidFill>
              </a:rPr>
              <a:t>and </a:t>
            </a:r>
            <a:r>
              <a:rPr lang="en-US" altLang="ko-KR" b="1" dirty="0">
                <a:solidFill>
                  <a:srgbClr val="FF0000"/>
                </a:solidFill>
              </a:rPr>
              <a:t>management</a:t>
            </a:r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en-US" altLang="ko-KR" b="1" dirty="0">
                <a:solidFill>
                  <a:srgbClr val="000000"/>
                </a:solidFill>
              </a:rPr>
              <a:t>member information 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/>
              <a:t>  Issue the </a:t>
            </a:r>
            <a:r>
              <a:rPr lang="en-US" altLang="ko-KR" b="1" dirty="0">
                <a:solidFill>
                  <a:srgbClr val="FF0000"/>
                </a:solidFill>
              </a:rPr>
              <a:t>approval number</a:t>
            </a:r>
            <a:endParaRPr lang="ko-KR" altLang="en-US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/>
          </a:p>
          <a:p>
            <a:pPr>
              <a:buFont typeface="Arial" pitchFamily="34" charset="0"/>
              <a:buChar char="•"/>
            </a:pPr>
            <a:endParaRPr lang="ko-KR" altLang="ko-KR" b="1" dirty="0"/>
          </a:p>
          <a:p>
            <a:pPr>
              <a:buFont typeface="Arial" pitchFamily="34" charset="0"/>
              <a:buChar char="•"/>
            </a:pPr>
            <a:r>
              <a:rPr lang="en-US" altLang="ko-KR" b="1" dirty="0"/>
              <a:t>  Send your </a:t>
            </a:r>
            <a:r>
              <a:rPr lang="en-US" altLang="ko-KR" b="1" dirty="0">
                <a:solidFill>
                  <a:srgbClr val="FF0000"/>
                </a:solidFill>
              </a:rPr>
              <a:t>information</a:t>
            </a:r>
            <a:r>
              <a:rPr lang="en-US" altLang="ko-KR" b="1" dirty="0"/>
              <a:t> to webpage</a:t>
            </a:r>
            <a:r>
              <a:rPr lang="en-US" altLang="ko-KR" b="1" dirty="0">
                <a:solidFill>
                  <a:srgbClr val="FF0000"/>
                </a:solidFill>
              </a:rPr>
              <a:t> directly</a:t>
            </a:r>
            <a:endParaRPr lang="ko-KR" altLang="en-US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15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47022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2.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Related Research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134988"/>
            <a:ext cx="3708066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Related Research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59832" y="0"/>
            <a:ext cx="2520280" cy="19548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3608" y="690831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/>
            <a:r>
              <a:rPr lang="en-US" altLang="ko-KR" dirty="0"/>
              <a:t>  </a:t>
            </a:r>
            <a:r>
              <a:rPr lang="en-US" altLang="ko-KR" sz="3200" b="1" dirty="0">
                <a:solidFill>
                  <a:srgbClr val="00B0F0"/>
                </a:solidFill>
              </a:rPr>
              <a:t>1.  I - PIN</a:t>
            </a:r>
            <a:endParaRPr lang="ko-KR" altLang="ko-KR" sz="3200" dirty="0">
              <a:solidFill>
                <a:srgbClr val="00B0F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05" y="627534"/>
            <a:ext cx="4379683" cy="41345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9512" y="1770370"/>
            <a:ext cx="415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 </a:t>
            </a:r>
            <a:r>
              <a:rPr lang="en-US" altLang="ko-KR" b="1" dirty="0"/>
              <a:t>Another method to make ID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2" y="263446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 </a:t>
            </a:r>
            <a:r>
              <a:rPr lang="en-US" altLang="ko-KR" b="1" dirty="0"/>
              <a:t>Kind of </a:t>
            </a:r>
            <a:r>
              <a:rPr lang="en-US" altLang="ko-KR" b="1" dirty="0">
                <a:solidFill>
                  <a:srgbClr val="FF0000"/>
                </a:solidFill>
              </a:rPr>
              <a:t>authentication certificate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3498562"/>
            <a:ext cx="415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 </a:t>
            </a:r>
            <a:r>
              <a:rPr lang="en-US" altLang="ko-KR" b="1" dirty="0">
                <a:solidFill>
                  <a:srgbClr val="FF0000"/>
                </a:solidFill>
              </a:rPr>
              <a:t>Safe</a:t>
            </a:r>
            <a:r>
              <a:rPr lang="en-US" altLang="ko-KR" b="1" dirty="0"/>
              <a:t> and </a:t>
            </a:r>
            <a:r>
              <a:rPr lang="en-US" altLang="ko-KR" b="1" dirty="0">
                <a:solidFill>
                  <a:srgbClr val="FF0000"/>
                </a:solidFill>
              </a:rPr>
              <a:t>secure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8001326" y="4826793"/>
            <a:ext cx="1094765" cy="285734"/>
            <a:chOff x="8001326" y="4826793"/>
            <a:chExt cx="1094765" cy="285734"/>
          </a:xfrm>
        </p:grpSpPr>
        <p:pic>
          <p:nvPicPr>
            <p:cNvPr id="10" name="그림 9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6173" y="4826793"/>
              <a:ext cx="240223" cy="285734"/>
            </a:xfrm>
            <a:prstGeom prst="rect">
              <a:avLst/>
            </a:prstGeom>
          </p:spPr>
        </p:pic>
        <p:pic>
          <p:nvPicPr>
            <p:cNvPr id="11" name="그림 1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326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52691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2.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Problem Definition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588625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</a:rPr>
              <a:t>1) PD</a:t>
            </a:r>
            <a:r>
              <a:rPr lang="en-US" altLang="ko-KR" sz="4800" b="1" dirty="0">
                <a:solidFill>
                  <a:srgbClr val="00B0F0"/>
                </a:solidFill>
              </a:rPr>
              <a:t>  </a:t>
            </a:r>
            <a:endParaRPr lang="ko-KR" altLang="en-US" sz="48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1781403"/>
            <a:ext cx="450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</a:t>
            </a:r>
            <a:r>
              <a:rPr lang="en-US" altLang="ko-KR" b="1" dirty="0"/>
              <a:t>Too </a:t>
            </a:r>
            <a:r>
              <a:rPr lang="en-US" altLang="ko-KR" b="1" dirty="0">
                <a:solidFill>
                  <a:srgbClr val="FF0000"/>
                </a:solidFill>
              </a:rPr>
              <a:t>complicated</a:t>
            </a:r>
            <a:r>
              <a:rPr lang="en-US" altLang="ko-KR" b="1" dirty="0"/>
              <a:t> to issue I-Pin  </a:t>
            </a:r>
            <a:endParaRPr lang="ko-KR" altLang="en-US" b="1" dirty="0"/>
          </a:p>
        </p:txBody>
      </p:sp>
      <p:pic>
        <p:nvPicPr>
          <p:cNvPr id="20" name="그림 19" descr="KakaoTalk_20151126_20494279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749948"/>
            <a:ext cx="3384376" cy="38920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51520" y="2717507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</a:t>
            </a:r>
            <a:r>
              <a:rPr lang="en-US" altLang="ko-KR" b="1" dirty="0"/>
              <a:t>They </a:t>
            </a:r>
            <a:r>
              <a:rPr lang="en-US" altLang="ko-KR" b="1" dirty="0">
                <a:solidFill>
                  <a:srgbClr val="FF0000"/>
                </a:solidFill>
              </a:rPr>
              <a:t>still require </a:t>
            </a:r>
            <a:r>
              <a:rPr lang="en-US" altLang="ko-KR" b="1" dirty="0"/>
              <a:t>resident registration number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1520" y="3725619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</a:t>
            </a:r>
            <a:r>
              <a:rPr lang="en-US" altLang="ko-KR" b="1" dirty="0"/>
              <a:t>If you </a:t>
            </a:r>
            <a:r>
              <a:rPr lang="en-US" altLang="ko-KR" b="1" dirty="0">
                <a:solidFill>
                  <a:srgbClr val="FF0000"/>
                </a:solidFill>
              </a:rPr>
              <a:t>forget I-Pin </a:t>
            </a:r>
            <a:r>
              <a:rPr lang="en-US" altLang="ko-KR" b="1" dirty="0"/>
              <a:t>ID and PW, you have to fill these form again to find your I-PIN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134988"/>
            <a:ext cx="3767378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Problem Definition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716478" y="4826793"/>
            <a:ext cx="1379613" cy="285734"/>
            <a:chOff x="7716478" y="4826793"/>
            <a:chExt cx="1379613" cy="285734"/>
          </a:xfrm>
        </p:grpSpPr>
        <p:pic>
          <p:nvPicPr>
            <p:cNvPr id="10" name="그림 9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173" y="4826793"/>
              <a:ext cx="240223" cy="285734"/>
            </a:xfrm>
            <a:prstGeom prst="rect">
              <a:avLst/>
            </a:prstGeom>
          </p:spPr>
        </p:pic>
        <p:pic>
          <p:nvPicPr>
            <p:cNvPr id="11" name="그림 10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  <p:pic>
          <p:nvPicPr>
            <p:cNvPr id="13" name="그림 12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478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326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2.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Solution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1560" y="62753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</a:rPr>
              <a:t>2) Solution</a:t>
            </a:r>
            <a:r>
              <a:rPr lang="en-US" altLang="ko-KR" sz="4000" b="1" dirty="0">
                <a:solidFill>
                  <a:srgbClr val="00B0F0"/>
                </a:solidFill>
              </a:rPr>
              <a:t>  </a:t>
            </a:r>
            <a:endParaRPr lang="ko-KR" altLang="en-US" sz="4000" b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163564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dirty="0"/>
              <a:t>▣ </a:t>
            </a:r>
            <a:r>
              <a:rPr lang="en-US" altLang="ko-KR" b="1" dirty="0">
                <a:solidFill>
                  <a:srgbClr val="FF0000"/>
                </a:solidFill>
              </a:rPr>
              <a:t>Simplify</a:t>
            </a:r>
            <a:r>
              <a:rPr lang="en-US" altLang="ko-KR" b="1" dirty="0">
                <a:solidFill>
                  <a:prstClr val="black"/>
                </a:solidFill>
              </a:rPr>
              <a:t> member admission</a:t>
            </a:r>
          </a:p>
          <a:p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2573491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</a:t>
            </a:r>
            <a:r>
              <a:rPr lang="en-US" altLang="ko-KR" b="1" dirty="0"/>
              <a:t>We </a:t>
            </a:r>
            <a:r>
              <a:rPr lang="en-US" altLang="ko-KR" b="1" dirty="0">
                <a:solidFill>
                  <a:srgbClr val="FF0000"/>
                </a:solidFill>
              </a:rPr>
              <a:t>do not require</a:t>
            </a:r>
            <a:r>
              <a:rPr lang="en-US" altLang="ko-KR" b="1" dirty="0"/>
              <a:t> resident registration </a:t>
            </a:r>
          </a:p>
          <a:p>
            <a:r>
              <a:rPr lang="en-US" altLang="ko-KR" b="1" dirty="0"/>
              <a:t>number suitable for these days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366464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dirty="0"/>
              <a:t>▣ </a:t>
            </a:r>
            <a:r>
              <a:rPr lang="en-US" altLang="ko-KR" b="1" dirty="0"/>
              <a:t>You don’t have to make ID and PW for these app. </a:t>
            </a:r>
            <a:r>
              <a:rPr lang="en-US" altLang="ko-KR" b="1" dirty="0">
                <a:solidFill>
                  <a:srgbClr val="FF0000"/>
                </a:solidFill>
              </a:rPr>
              <a:t>Just register </a:t>
            </a:r>
            <a:r>
              <a:rPr lang="en-US" altLang="ko-KR" b="1" dirty="0"/>
              <a:t>your personal information.</a:t>
            </a:r>
          </a:p>
          <a:p>
            <a:endParaRPr lang="ko-KR" altLang="en-US" b="1" dirty="0"/>
          </a:p>
        </p:txBody>
      </p:sp>
      <p:pic>
        <p:nvPicPr>
          <p:cNvPr id="21" name="그림 20" descr="정보등록 어플화면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699542"/>
            <a:ext cx="3024336" cy="40324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48064" y="134988"/>
            <a:ext cx="3156633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Solution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240610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2.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Related Research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0"/>
            <a:ext cx="2520280" cy="2674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27534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B0F0"/>
                </a:solidFill>
              </a:rPr>
              <a:t>2. Login with another website ID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429994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Ex)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네이버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아이디로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로그인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0"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[ Using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naver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ID to Login ]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28" y="1707654"/>
            <a:ext cx="4018752" cy="24414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251520" y="170765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 </a:t>
            </a:r>
            <a:r>
              <a:rPr lang="en-US" altLang="ko-KR" b="1" dirty="0"/>
              <a:t>Another method to join website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134988"/>
            <a:ext cx="3708066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Introduction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rgbClr val="87B429"/>
                </a:solidFill>
                <a:latin typeface="Franklin Gothic Medium" pitchFamily="34" charset="0"/>
              </a:rPr>
              <a:t>Related Research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Tools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Algorithm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rPr>
              <a:t> Schedule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57175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 </a:t>
            </a:r>
            <a:r>
              <a:rPr lang="en-US" altLang="ko-KR" b="1" dirty="0">
                <a:solidFill>
                  <a:srgbClr val="FF0000"/>
                </a:solidFill>
              </a:rPr>
              <a:t>Using another website ID </a:t>
            </a:r>
            <a:r>
              <a:rPr lang="en-US" altLang="ko-KR" b="1" dirty="0"/>
              <a:t>to login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342655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▣  </a:t>
            </a:r>
            <a:r>
              <a:rPr lang="en-US" altLang="ko-KR" b="1" dirty="0"/>
              <a:t>Very </a:t>
            </a:r>
            <a:r>
              <a:rPr lang="en-US" altLang="ko-KR" b="1" dirty="0">
                <a:solidFill>
                  <a:srgbClr val="FF0000"/>
                </a:solidFill>
              </a:rPr>
              <a:t>fast and simple </a:t>
            </a:r>
            <a:r>
              <a:rPr lang="en-US" altLang="ko-KR" b="1" dirty="0"/>
              <a:t>method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87B429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  <a:scene3d>
          <a:camera prst="obliqueBottomRight"/>
          <a:lightRig rig="threePt" dir="t"/>
        </a:scene3d>
      </a:bodyPr>
      <a:lstStyle>
        <a:defPPr>
          <a:defRPr dirty="0" smtClean="0">
            <a:solidFill>
              <a:schemeClr val="tx1">
                <a:lumMod val="85000"/>
                <a:lumOff val="15000"/>
              </a:schemeClr>
            </a:solidFill>
            <a:latin typeface="Franklin Gothic Medium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715</Words>
  <Application>Microsoft Office PowerPoint</Application>
  <PresentationFormat>화면 슬라이드 쇼(16:9)</PresentationFormat>
  <Paragraphs>151</Paragraphs>
  <Slides>22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HY강B</vt:lpstr>
      <vt:lpstr>Arial</vt:lpstr>
      <vt:lpstr>Franklin Gothic Medium</vt:lpstr>
      <vt:lpstr>HY바다L</vt:lpstr>
      <vt:lpstr>HY궁서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Taekoo Heo</dc:creator>
  <cp:lastModifiedBy>조규상</cp:lastModifiedBy>
  <cp:revision>104</cp:revision>
  <dcterms:created xsi:type="dcterms:W3CDTF">2014-11-05T00:33:38Z</dcterms:created>
  <dcterms:modified xsi:type="dcterms:W3CDTF">2019-09-18T15:08:48Z</dcterms:modified>
</cp:coreProperties>
</file>