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92" r:id="rId2"/>
    <p:sldId id="277" r:id="rId3"/>
    <p:sldId id="275" r:id="rId4"/>
    <p:sldId id="285" r:id="rId5"/>
    <p:sldId id="283" r:id="rId6"/>
    <p:sldId id="280" r:id="rId7"/>
    <p:sldId id="279" r:id="rId8"/>
    <p:sldId id="281" r:id="rId9"/>
    <p:sldId id="284" r:id="rId10"/>
    <p:sldId id="287" r:id="rId11"/>
    <p:sldId id="271" r:id="rId12"/>
    <p:sldId id="272" r:id="rId13"/>
    <p:sldId id="273" r:id="rId14"/>
    <p:sldId id="319" r:id="rId15"/>
    <p:sldId id="324" r:id="rId16"/>
    <p:sldId id="328" r:id="rId17"/>
    <p:sldId id="326" r:id="rId18"/>
    <p:sldId id="327" r:id="rId19"/>
    <p:sldId id="320" r:id="rId20"/>
    <p:sldId id="314" r:id="rId21"/>
    <p:sldId id="315" r:id="rId22"/>
    <p:sldId id="316" r:id="rId23"/>
    <p:sldId id="312" r:id="rId24"/>
    <p:sldId id="300" r:id="rId25"/>
    <p:sldId id="318" r:id="rId26"/>
    <p:sldId id="301" r:id="rId27"/>
    <p:sldId id="302" r:id="rId28"/>
    <p:sldId id="310" r:id="rId29"/>
    <p:sldId id="308" r:id="rId30"/>
    <p:sldId id="288" r:id="rId31"/>
    <p:sldId id="321" r:id="rId32"/>
    <p:sldId id="322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4DD"/>
    <a:srgbClr val="E52754"/>
    <a:srgbClr val="CAE3D9"/>
    <a:srgbClr val="EF7D98"/>
    <a:srgbClr val="A6A6A6"/>
    <a:srgbClr val="7BB9A0"/>
    <a:srgbClr val="B0D5C6"/>
    <a:srgbClr val="000000"/>
    <a:srgbClr val="FFFFFF"/>
    <a:srgbClr val="E5F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8"/>
    <p:restoredTop sz="95392"/>
  </p:normalViewPr>
  <p:slideViewPr>
    <p:cSldViewPr snapToGrid="0" snapToObjects="1" showGuides="1">
      <p:cViewPr>
        <p:scale>
          <a:sx n="71" d="100"/>
          <a:sy n="71" d="100"/>
        </p:scale>
        <p:origin x="1360" y="608"/>
      </p:cViewPr>
      <p:guideLst>
        <p:guide orient="horz" pos="20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543FF-C19A-8B46-AE57-DE8E3F03CBD7}" type="datetimeFigureOut">
              <a:rPr lang="en-US" smtClean="0"/>
              <a:t>5/26/16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5AE5F-F6C1-AE41-A538-6303275A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1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AE5F-F6C1-AE41-A538-6303275A24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AE5F-F6C1-AE41-A538-6303275A24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7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출처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dirty="0" smtClean="0"/>
              <a:t>조인규. 글로벌 제조기업의 판매협업체계(CPFR)도입에 관한 연구- </a:t>
            </a:r>
            <a:r>
              <a:rPr lang="en-US" dirty="0" err="1" smtClean="0"/>
              <a:t>C社의</a:t>
            </a:r>
            <a:r>
              <a:rPr lang="en-US" dirty="0" smtClean="0"/>
              <a:t> 사례를 중심으로 -. 2008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AE5F-F6C1-AE41-A538-6303275A24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99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출처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dirty="0" smtClean="0"/>
              <a:t>조인규. 글로벌 제조기업의 판매협업체계(CPFR)도입에 관한 연구- </a:t>
            </a:r>
            <a:r>
              <a:rPr lang="en-US" dirty="0" err="1" smtClean="0"/>
              <a:t>C社의</a:t>
            </a:r>
            <a:r>
              <a:rPr lang="en-US" dirty="0" smtClean="0"/>
              <a:t> 사례를 중심으로 -. 2008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D7521-1796-4B2A-845F-B3BF92E79DA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67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출처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dirty="0" smtClean="0"/>
              <a:t>이재경. [공동 기획] 성공사례 - 삼성전자. 매경이코노미. 2004</a:t>
            </a:r>
            <a:endParaRPr lang="ko-KR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news.naver.com</a:t>
            </a:r>
            <a:r>
              <a:rPr lang="en-US" dirty="0" smtClean="0"/>
              <a:t>/main/</a:t>
            </a:r>
            <a:r>
              <a:rPr lang="en-US" dirty="0" err="1" smtClean="0"/>
              <a:t>read.nhn?mode</a:t>
            </a:r>
            <a:r>
              <a:rPr lang="en-US" dirty="0" smtClean="0"/>
              <a:t>=</a:t>
            </a:r>
            <a:r>
              <a:rPr lang="en-US" dirty="0" err="1" smtClean="0"/>
              <a:t>LSD&amp;mid</a:t>
            </a:r>
            <a:r>
              <a:rPr lang="en-US" dirty="0" smtClean="0"/>
              <a:t>=sec&amp;sid1=114&amp;oid=024&amp;aid=0000010184</a:t>
            </a:r>
          </a:p>
          <a:p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AE5F-F6C1-AE41-A538-6303275A24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9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출처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dirty="0" smtClean="0"/>
              <a:t>조인규. 글로벌 제조기업의 판매협업체계(CPFR)도입에 관한 연구- </a:t>
            </a:r>
            <a:r>
              <a:rPr lang="en-US" dirty="0" err="1" smtClean="0"/>
              <a:t>C社의</a:t>
            </a:r>
            <a:r>
              <a:rPr lang="en-US" dirty="0" smtClean="0"/>
              <a:t> 사례를 중심으로 -. 2008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AE5F-F6C1-AE41-A538-6303275A24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38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www.samsung.com</a:t>
            </a:r>
            <a:r>
              <a:rPr lang="en-US" dirty="0" smtClean="0"/>
              <a:t>/global/business/networks/insights/news/samsung-enters-into-network-infrastructure-global-framework-agreement-with-vodafone</a:t>
            </a:r>
          </a:p>
          <a:p>
            <a:pPr fontAlgn="base" latinLnBrk="1"/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AE5F-F6C1-AE41-A538-6303275A24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16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89B98-B961-4652-B6F1-40552573826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092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AE5F-F6C1-AE41-A538-6303275A24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80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AE5F-F6C1-AE41-A538-6303275A24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AE5F-F6C1-AE41-A538-6303275A24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0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http://terms.naver.com/entry.nhn?docId=1132192&amp;cid=40942&amp;categoryId=40466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AE5F-F6C1-AE41-A538-6303275A24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9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Marco. K., </a:t>
            </a:r>
            <a:r>
              <a:rPr lang="en-US" altLang="ko-KR" dirty="0" err="1" smtClean="0"/>
              <a:t>Pertti</a:t>
            </a:r>
            <a:r>
              <a:rPr lang="en-US" altLang="ko-KR" dirty="0" smtClean="0"/>
              <a:t>. H., Simon. H., &amp; Amit. K. (2014). The Collaboration Game Building Value in the Retail Supply Chain.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AE5F-F6C1-AE41-A538-6303275A24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95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http://</a:t>
            </a:r>
            <a:r>
              <a:rPr lang="en-US" altLang="ko-KR" dirty="0" err="1" smtClean="0"/>
              <a:t>www.academia.edu</a:t>
            </a:r>
            <a:r>
              <a:rPr lang="en-US" altLang="ko-KR" dirty="0" smtClean="0"/>
              <a:t>/7192763/Supply_Chain_Management_Practices_in_PT._</a:t>
            </a:r>
            <a:r>
              <a:rPr lang="en-US" altLang="ko-KR" dirty="0" err="1" smtClean="0"/>
              <a:t>Unilever_Indonesia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AE5F-F6C1-AE41-A538-6303275A24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4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http://www.businesswire.com/news/home/20040629006044/en/Safeway-Unilever-Complete-Global-Data-Synchronization-Project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AE5F-F6C1-AE41-A538-6303275A24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2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출처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dirty="0" smtClean="0"/>
              <a:t>이재경. [공동 기획] 성공사례 - 삼성전자. 매경이코노미. 2004</a:t>
            </a:r>
            <a:endParaRPr lang="ko-KR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news.naver.com</a:t>
            </a:r>
            <a:r>
              <a:rPr lang="en-US" dirty="0" smtClean="0"/>
              <a:t>/main/</a:t>
            </a:r>
            <a:r>
              <a:rPr lang="en-US" dirty="0" err="1" smtClean="0"/>
              <a:t>read.nhn?mode</a:t>
            </a:r>
            <a:r>
              <a:rPr lang="en-US" dirty="0" smtClean="0"/>
              <a:t>=</a:t>
            </a:r>
            <a:r>
              <a:rPr lang="en-US" dirty="0" err="1" smtClean="0"/>
              <a:t>LSD&amp;mid</a:t>
            </a:r>
            <a:r>
              <a:rPr lang="en-US" dirty="0" smtClean="0"/>
              <a:t>=sec&amp;sid1=114&amp;oid=024&amp;aid=0000010184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AE5F-F6C1-AE41-A538-6303275A24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7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출처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dirty="0" smtClean="0"/>
              <a:t>조인규. 글로벌 제조기업의 판매협업체계(CPFR)도입에 관한 연구- </a:t>
            </a:r>
            <a:r>
              <a:rPr lang="en-US" dirty="0" err="1" smtClean="0"/>
              <a:t>C社의</a:t>
            </a:r>
            <a:r>
              <a:rPr lang="en-US" dirty="0" smtClean="0"/>
              <a:t> 사례를 중심으로 -. 2008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D7521-1796-4B2A-845F-B3BF92E79D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70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출처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dirty="0" smtClean="0"/>
              <a:t>조인규. 글로벌 제조기업의 판매협업체계(CPFR)도입에 관한 연구- </a:t>
            </a:r>
            <a:r>
              <a:rPr lang="en-US" dirty="0" err="1" smtClean="0"/>
              <a:t>C社의</a:t>
            </a:r>
            <a:r>
              <a:rPr lang="en-US" dirty="0" smtClean="0"/>
              <a:t> 사례를 중심으로 -. 2008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D7521-1796-4B2A-845F-B3BF92E79D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9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98CE-86F4-0C46-8A31-52207BB87C3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800-A5B6-804A-AED0-D6950406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5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98CE-86F4-0C46-8A31-52207BB87C3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800-A5B6-804A-AED0-D6950406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7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98CE-86F4-0C46-8A31-52207BB87C3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800-A5B6-804A-AED0-D6950406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98CE-86F4-0C46-8A31-52207BB87C3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800-A5B6-804A-AED0-D6950406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98CE-86F4-0C46-8A31-52207BB87C3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800-A5B6-804A-AED0-D6950406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4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98CE-86F4-0C46-8A31-52207BB87C3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800-A5B6-804A-AED0-D6950406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7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98CE-86F4-0C46-8A31-52207BB87C3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800-A5B6-804A-AED0-D6950406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2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98CE-86F4-0C46-8A31-52207BB87C3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800-A5B6-804A-AED0-D6950406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98CE-86F4-0C46-8A31-52207BB87C3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800-A5B6-804A-AED0-D6950406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4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98CE-86F4-0C46-8A31-52207BB87C3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800-A5B6-804A-AED0-D6950406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4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98CE-86F4-0C46-8A31-52207BB87C3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800-A5B6-804A-AED0-D6950406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798CE-86F4-0C46-8A31-52207BB87C3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34800-A5B6-804A-AED0-D6950406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0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jpeg"/><Relationship Id="rId5" Type="http://schemas.openxmlformats.org/officeDocument/2006/relationships/image" Target="../media/image18.png"/><Relationship Id="rId6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0.tiff"/><Relationship Id="rId5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5"/>
          <p:cNvSpPr/>
          <p:nvPr/>
        </p:nvSpPr>
        <p:spPr>
          <a:xfrm>
            <a:off x="36512" y="27384"/>
            <a:ext cx="9072000" cy="68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0"/>
          <p:cNvGrpSpPr/>
          <p:nvPr/>
        </p:nvGrpSpPr>
        <p:grpSpPr>
          <a:xfrm>
            <a:off x="4044804" y="27384"/>
            <a:ext cx="1055416" cy="416916"/>
            <a:chOff x="4212452" y="4061203"/>
            <a:chExt cx="1295652" cy="758344"/>
          </a:xfrm>
        </p:grpSpPr>
        <p:sp>
          <p:nvSpPr>
            <p:cNvPr id="5" name="이등변 삼각형 15"/>
            <p:cNvSpPr/>
            <p:nvPr/>
          </p:nvSpPr>
          <p:spPr>
            <a:xfrm flipV="1">
              <a:off x="4644336" y="4061203"/>
              <a:ext cx="431884" cy="758342"/>
            </a:xfrm>
            <a:prstGeom prst="triangle">
              <a:avLst/>
            </a:prstGeom>
            <a:solidFill>
              <a:srgbClr val="E52754">
                <a:lumMod val="20000"/>
                <a:lumOff val="80000"/>
              </a:srgb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6" name="이등변 삼각형 16"/>
            <p:cNvSpPr/>
            <p:nvPr/>
          </p:nvSpPr>
          <p:spPr>
            <a:xfrm flipV="1">
              <a:off x="5076220" y="4061203"/>
              <a:ext cx="431884" cy="758342"/>
            </a:xfrm>
            <a:prstGeom prst="triangle">
              <a:avLst/>
            </a:prstGeom>
            <a:solidFill>
              <a:srgbClr val="E52754">
                <a:lumMod val="40000"/>
                <a:lumOff val="60000"/>
              </a:srgb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7" name="이등변 삼각형 17"/>
            <p:cNvSpPr/>
            <p:nvPr/>
          </p:nvSpPr>
          <p:spPr>
            <a:xfrm flipV="1">
              <a:off x="4212452" y="4061205"/>
              <a:ext cx="431884" cy="758342"/>
            </a:xfrm>
            <a:prstGeom prst="triangle">
              <a:avLst/>
            </a:prstGeom>
            <a:solidFill>
              <a:srgbClr val="E52754">
                <a:lumMod val="40000"/>
                <a:lumOff val="60000"/>
              </a:srgb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447365" y="4877715"/>
            <a:ext cx="6634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/>
            <a:r>
              <a:rPr lang="ko-KR" altLang="en-US" sz="2200" dirty="0" smtClean="0">
                <a:solidFill>
                  <a:srgbClr val="FFFFFF"/>
                </a:solidFill>
                <a:latin typeface="a옛날목욕탕L"/>
                <a:ea typeface="a옛날사진관3" panose="02020600000000000000" pitchFamily="18" charset="-127"/>
                <a:cs typeface="a옛날목욕탕L"/>
              </a:rPr>
              <a:t>강수현 김남희 양민지 이원영 임희수 조규상 </a:t>
            </a:r>
            <a:endParaRPr lang="ko-KR" altLang="en-US" sz="2200" dirty="0">
              <a:solidFill>
                <a:srgbClr val="FFFFFF"/>
              </a:solidFill>
              <a:latin typeface="a옛날목욕탕L"/>
              <a:ea typeface="a옛날사진관3" panose="02020600000000000000" pitchFamily="18" charset="-127"/>
              <a:cs typeface="a옛날목욕탕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33440" y="524608"/>
            <a:ext cx="2764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/>
            <a:r>
              <a:rPr lang="ko-KR" altLang="en-US" sz="2000" b="1" dirty="0" smtClean="0">
                <a:solidFill>
                  <a:srgbClr val="FFFFFF"/>
                </a:solidFill>
                <a:latin typeface="a옛날목욕탕L"/>
                <a:ea typeface="a옛날사진관3" panose="02020600000000000000" pitchFamily="18" charset="-127"/>
                <a:cs typeface="a옛날목욕탕L"/>
              </a:rPr>
              <a:t>봄학기 마케팅관리</a:t>
            </a:r>
            <a:endParaRPr lang="ko-KR" altLang="en-US" sz="2000" b="1" dirty="0">
              <a:solidFill>
                <a:srgbClr val="FFFFFF"/>
              </a:solidFill>
              <a:latin typeface="a옛날목욕탕L"/>
              <a:ea typeface="a옛날사진관3" panose="02020600000000000000" pitchFamily="18" charset="-127"/>
              <a:cs typeface="a옛날목욕탕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709936" y="900126"/>
            <a:ext cx="6634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/>
            <a:r>
              <a:rPr lang="en-US" altLang="ko-KR" sz="2200" dirty="0" smtClean="0">
                <a:solidFill>
                  <a:srgbClr val="E52754"/>
                </a:solidFill>
                <a:latin typeface="a옛날목욕탕L"/>
                <a:ea typeface="a옛날사진관3" panose="02020600000000000000" pitchFamily="18" charset="-127"/>
                <a:cs typeface="a옛날목욕탕L"/>
              </a:rPr>
              <a:t>5</a:t>
            </a:r>
            <a:r>
              <a:rPr lang="ko-KR" altLang="en-US" sz="2200" dirty="0" smtClean="0">
                <a:solidFill>
                  <a:srgbClr val="E52754"/>
                </a:solidFill>
                <a:latin typeface="a옛날목욕탕L"/>
                <a:ea typeface="a옛날사진관3" panose="02020600000000000000" pitchFamily="18" charset="-127"/>
                <a:cs typeface="a옛날목욕탕L"/>
              </a:rPr>
              <a:t>조</a:t>
            </a:r>
            <a:endParaRPr lang="ko-KR" altLang="en-US" sz="2200" dirty="0">
              <a:solidFill>
                <a:srgbClr val="E52754"/>
              </a:solidFill>
              <a:latin typeface="a옛날목욕탕L"/>
              <a:ea typeface="a옛날사진관3" panose="02020600000000000000" pitchFamily="18" charset="-127"/>
              <a:cs typeface="a옛날목욕탕L"/>
            </a:endParaRPr>
          </a:p>
        </p:txBody>
      </p:sp>
      <p:sp>
        <p:nvSpPr>
          <p:cNvPr id="18" name="아래쪽 화살표 16"/>
          <p:cNvSpPr/>
          <p:nvPr/>
        </p:nvSpPr>
        <p:spPr>
          <a:xfrm rot="16200000">
            <a:off x="3254768" y="-1227712"/>
            <a:ext cx="2634463" cy="9144000"/>
          </a:xfrm>
          <a:prstGeom prst="rect">
            <a:avLst/>
          </a:prstGeom>
          <a:solidFill>
            <a:srgbClr val="7BB9A0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916" y="2961080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4800" dirty="0" smtClean="0">
                <a:solidFill>
                  <a:schemeClr val="bg1"/>
                </a:solidFill>
                <a:latin typeface="KoreanYNSJG5R" charset="0"/>
                <a:ea typeface="KoreanYNSJG5R" charset="0"/>
                <a:cs typeface="KoreanYNSJG5R" charset="0"/>
              </a:rPr>
              <a:t>공룡 유통업체와의 파트너십</a:t>
            </a:r>
            <a:endParaRPr lang="ko-KR" altLang="en-US" sz="4800" dirty="0">
              <a:solidFill>
                <a:schemeClr val="bg1"/>
              </a:solidFill>
              <a:latin typeface="KoreanYNSJG5R" charset="0"/>
              <a:ea typeface="KoreanYNSJG5R" charset="0"/>
              <a:cs typeface="KoreanYNSJG5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27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28" name="그룹 35"/>
            <p:cNvGrpSpPr/>
            <p:nvPr/>
          </p:nvGrpSpPr>
          <p:grpSpPr>
            <a:xfrm>
              <a:off x="221028" y="-2"/>
              <a:ext cx="1368152" cy="1484785"/>
              <a:chOff x="221028" y="-2"/>
              <a:chExt cx="1368152" cy="1484785"/>
            </a:xfrm>
          </p:grpSpPr>
          <p:sp>
            <p:nvSpPr>
              <p:cNvPr id="30" name="이등변 삼각형 38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1028" y="170806"/>
                <a:ext cx="1368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 </a:t>
                </a:r>
                <a:r>
                  <a:rPr kumimoji="0" lang="en-US" altLang="ko-KR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1.3</a:t>
                </a:r>
                <a:endParaRPr kumimoji="0" lang="ko-KR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605054" y="190036"/>
              <a:ext cx="6063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제조업체의 내부적 변화 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4" name="자유형 3"/>
          <p:cNvSpPr/>
          <p:nvPr/>
        </p:nvSpPr>
        <p:spPr>
          <a:xfrm>
            <a:off x="5131039" y="2508850"/>
            <a:ext cx="721217" cy="600216"/>
          </a:xfrm>
          <a:custGeom>
            <a:avLst/>
            <a:gdLst>
              <a:gd name="connsiteX0" fmla="*/ 0 w 1648496"/>
              <a:gd name="connsiteY0" fmla="*/ 476518 h 476518"/>
              <a:gd name="connsiteX1" fmla="*/ 476518 w 1648496"/>
              <a:gd name="connsiteY1" fmla="*/ 0 h 476518"/>
              <a:gd name="connsiteX2" fmla="*/ 1648496 w 1648496"/>
              <a:gd name="connsiteY2" fmla="*/ 0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496" h="476518">
                <a:moveTo>
                  <a:pt x="0" y="476518"/>
                </a:moveTo>
                <a:lnTo>
                  <a:pt x="476518" y="0"/>
                </a:lnTo>
                <a:lnTo>
                  <a:pt x="1648496" y="0"/>
                </a:lnTo>
              </a:path>
            </a:pathLst>
          </a:custGeom>
          <a:noFill/>
          <a:ln w="57150">
            <a:solidFill>
              <a:srgbClr val="B0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5367081" y="4404575"/>
            <a:ext cx="579550" cy="399245"/>
          </a:xfrm>
          <a:custGeom>
            <a:avLst/>
            <a:gdLst>
              <a:gd name="connsiteX0" fmla="*/ 0 w 1468192"/>
              <a:gd name="connsiteY0" fmla="*/ 0 h 399245"/>
              <a:gd name="connsiteX1" fmla="*/ 399245 w 1468192"/>
              <a:gd name="connsiteY1" fmla="*/ 399245 h 399245"/>
              <a:gd name="connsiteX2" fmla="*/ 1468192 w 1468192"/>
              <a:gd name="connsiteY2" fmla="*/ 399245 h 3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8192" h="399245">
                <a:moveTo>
                  <a:pt x="0" y="0"/>
                </a:moveTo>
                <a:lnTo>
                  <a:pt x="399245" y="399245"/>
                </a:lnTo>
                <a:lnTo>
                  <a:pt x="1468192" y="399245"/>
                </a:lnTo>
              </a:path>
            </a:pathLst>
          </a:custGeom>
          <a:noFill/>
          <a:ln w="57150">
            <a:solidFill>
              <a:srgbClr val="B0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291743" y="2720873"/>
            <a:ext cx="744592" cy="355517"/>
          </a:xfrm>
          <a:custGeom>
            <a:avLst/>
            <a:gdLst>
              <a:gd name="connsiteX0" fmla="*/ 1738648 w 1738648"/>
              <a:gd name="connsiteY0" fmla="*/ 656822 h 656822"/>
              <a:gd name="connsiteX1" fmla="*/ 1081826 w 1738648"/>
              <a:gd name="connsiteY1" fmla="*/ 0 h 656822"/>
              <a:gd name="connsiteX2" fmla="*/ 0 w 1738648"/>
              <a:gd name="connsiteY2" fmla="*/ 0 h 65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8648" h="656822">
                <a:moveTo>
                  <a:pt x="1738648" y="656822"/>
                </a:moveTo>
                <a:lnTo>
                  <a:pt x="1081826" y="0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rgbClr val="B0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4055786" y="4803820"/>
            <a:ext cx="516214" cy="659177"/>
          </a:xfrm>
          <a:custGeom>
            <a:avLst/>
            <a:gdLst>
              <a:gd name="connsiteX0" fmla="*/ 1545465 w 1545465"/>
              <a:gd name="connsiteY0" fmla="*/ 0 h 566671"/>
              <a:gd name="connsiteX1" fmla="*/ 978794 w 1545465"/>
              <a:gd name="connsiteY1" fmla="*/ 566671 h 566671"/>
              <a:gd name="connsiteX2" fmla="*/ 0 w 1545465"/>
              <a:gd name="connsiteY2" fmla="*/ 566671 h 56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5465" h="566671">
                <a:moveTo>
                  <a:pt x="1545465" y="0"/>
                </a:moveTo>
                <a:lnTo>
                  <a:pt x="978794" y="566671"/>
                </a:lnTo>
                <a:lnTo>
                  <a:pt x="0" y="566671"/>
                </a:lnTo>
              </a:path>
            </a:pathLst>
          </a:custGeom>
          <a:noFill/>
          <a:ln w="57150">
            <a:solidFill>
              <a:srgbClr val="B0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20877879" flipV="1">
            <a:off x="3189459" y="3492930"/>
            <a:ext cx="373757" cy="737825"/>
          </a:xfrm>
          <a:custGeom>
            <a:avLst/>
            <a:gdLst>
              <a:gd name="connsiteX0" fmla="*/ 1120462 w 1120462"/>
              <a:gd name="connsiteY0" fmla="*/ 0 h 0"/>
              <a:gd name="connsiteX1" fmla="*/ 334851 w 1120462"/>
              <a:gd name="connsiteY1" fmla="*/ 0 h 0"/>
              <a:gd name="connsiteX2" fmla="*/ 0 w 1120462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462">
                <a:moveTo>
                  <a:pt x="1120462" y="0"/>
                </a:moveTo>
                <a:lnTo>
                  <a:pt x="334851" y="0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rgbClr val="B0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3567447" y="2904785"/>
            <a:ext cx="2009105" cy="2009105"/>
          </a:xfrm>
          <a:prstGeom prst="ellipse">
            <a:avLst/>
          </a:prstGeom>
          <a:solidFill>
            <a:srgbClr val="7BB9A0"/>
          </a:solidFill>
          <a:ln w="38100">
            <a:solidFill>
              <a:srgbClr val="7BB9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전략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27357" y="4604197"/>
            <a:ext cx="2297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경쟁력 있는 </a:t>
            </a:r>
            <a:endParaRPr lang="en-US" altLang="ko-KR" sz="2000" b="1" dirty="0" smtClean="0">
              <a:solidFill>
                <a:srgbClr val="E52754"/>
              </a:solidFill>
              <a:latin typeface="KoreanYNSJG3R" charset="0"/>
              <a:ea typeface="KoreanYNSJG3R" charset="0"/>
              <a:cs typeface="KoreanYNSJG3R" charset="0"/>
            </a:endParaRPr>
          </a:p>
          <a:p>
            <a:r>
              <a:rPr lang="ko-KR" altLang="en-US" sz="20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글로벌 공급망 구축</a:t>
            </a:r>
            <a:endParaRPr lang="ko-KR" altLang="en-US" sz="2000" b="1" dirty="0">
              <a:solidFill>
                <a:srgbClr val="E52754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1485" y="2966872"/>
            <a:ext cx="26853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주로 제조업체의 브랜드 파워</a:t>
            </a:r>
            <a:r>
              <a:rPr lang="en-US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endParaRPr lang="en-US" altLang="ko-KR" sz="15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ko-KR" altLang="ko-KR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지역적 </a:t>
            </a:r>
            <a:r>
              <a:rPr lang="ko-KR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기반을 고려하여 선정</a:t>
            </a:r>
            <a:endParaRPr lang="ko-KR" altLang="en-US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068" y="4507090"/>
            <a:ext cx="23775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취약하거나 지역적으로 </a:t>
            </a:r>
            <a:endParaRPr lang="en-US" altLang="ko-KR" sz="15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r"/>
            <a:r>
              <a:rPr lang="ko-KR" altLang="ko-KR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제한된 </a:t>
            </a:r>
            <a:r>
              <a:rPr lang="ko-KR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브랜드들을 합리화 </a:t>
            </a:r>
            <a:endParaRPr lang="ko-KR" altLang="en-US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4774" y="5995829"/>
            <a:ext cx="21948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표준 이하의 </a:t>
            </a:r>
            <a:r>
              <a:rPr lang="ko-KR" altLang="ko-KR" sz="15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단품을</a:t>
            </a:r>
            <a:r>
              <a:rPr lang="ko-KR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제거</a:t>
            </a:r>
            <a:endParaRPr lang="ko-KR" altLang="en-US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83848" y="2785901"/>
            <a:ext cx="2316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가격구조를 나라마다 일치</a:t>
            </a:r>
            <a:endParaRPr lang="ko-KR" altLang="en-US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0784" y="5341086"/>
            <a:ext cx="2438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글로벌 </a:t>
            </a:r>
            <a:r>
              <a:rPr lang="ko-KR" altLang="ko-KR" sz="15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공급망을</a:t>
            </a:r>
            <a:r>
              <a:rPr lang="ko-KR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운영할 수 </a:t>
            </a:r>
            <a:endParaRPr lang="en-US" altLang="ko-KR" sz="15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ko-KR" altLang="ko-KR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있도록 </a:t>
            </a:r>
            <a:r>
              <a:rPr lang="ko-KR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조직을 재편</a:t>
            </a:r>
            <a:endParaRPr lang="ko-KR" altLang="en-US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619835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ko-KR" altLang="en-US" sz="2200" dirty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전략에서의 변화</a:t>
            </a:r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200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5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10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2181" y="4055501"/>
            <a:ext cx="3025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브랜드 포트폴리오 합리화</a:t>
            </a:r>
            <a:endParaRPr lang="ko-KR" altLang="en-US" sz="2000" b="1" dirty="0">
              <a:solidFill>
                <a:srgbClr val="E52754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54374" y="5255086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최소 재고단위 </a:t>
            </a:r>
            <a:br>
              <a:rPr lang="ko-KR" altLang="en-US" sz="20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</a:br>
            <a:r>
              <a:rPr lang="ko-KR" altLang="en-US" sz="20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단품의 합리화</a:t>
            </a:r>
            <a:endParaRPr lang="ko-KR" altLang="en-US" sz="2000" b="1" dirty="0">
              <a:solidFill>
                <a:srgbClr val="E52754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36908" y="2320763"/>
            <a:ext cx="205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투명한 가격 전략</a:t>
            </a:r>
            <a:endParaRPr lang="ko-KR" altLang="en-US" sz="2000" b="1" dirty="0">
              <a:solidFill>
                <a:srgbClr val="E52754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71174" y="2504627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20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공동정책</a:t>
            </a:r>
            <a:endParaRPr lang="ko-KR" altLang="en-US" sz="2000" b="1" dirty="0">
              <a:solidFill>
                <a:srgbClr val="E52754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27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28" name="그룹 35"/>
            <p:cNvGrpSpPr/>
            <p:nvPr/>
          </p:nvGrpSpPr>
          <p:grpSpPr>
            <a:xfrm>
              <a:off x="221028" y="-2"/>
              <a:ext cx="1368152" cy="1484785"/>
              <a:chOff x="221028" y="-2"/>
              <a:chExt cx="1368152" cy="1484785"/>
            </a:xfrm>
          </p:grpSpPr>
          <p:sp>
            <p:nvSpPr>
              <p:cNvPr id="30" name="이등변 삼각형 38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1028" y="170806"/>
                <a:ext cx="1368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 </a:t>
                </a:r>
                <a:r>
                  <a:rPr kumimoji="0" lang="en-US" altLang="ko-KR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1.3</a:t>
                </a:r>
                <a:endParaRPr kumimoji="0" lang="ko-KR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605054" y="190036"/>
              <a:ext cx="65737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제조업체의 내부적 변화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71797" y="2982065"/>
            <a:ext cx="23166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사업단위 계획 수립 및 </a:t>
            </a:r>
            <a:endParaRPr lang="en-US" altLang="ko-KR" sz="15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r"/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상위 상품 카테고리 </a:t>
            </a:r>
            <a:b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</a:br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수준에서의 목적달성 책임</a:t>
            </a:r>
            <a:endParaRPr lang="ko-KR" altLang="en-US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5978" y="5173473"/>
            <a:ext cx="2803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글로벌 사업단위 전략을 </a:t>
            </a:r>
            <a:endParaRPr lang="en-US" altLang="ko-KR" sz="15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r"/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해당 지역의 상황에 맞게 재해석</a:t>
            </a:r>
            <a:endParaRPr lang="ko-KR" altLang="en-US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5542" y="2781100"/>
            <a:ext cx="24994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개별적인 글로벌 </a:t>
            </a:r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/>
            </a:r>
            <a:b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</a:br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유통</a:t>
            </a:r>
            <a:r>
              <a:rPr lang="ko-KR" altLang="ko-KR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업체들과의 관계를 </a:t>
            </a:r>
            <a:r>
              <a:rPr lang="ko-KR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관리</a:t>
            </a:r>
            <a:endParaRPr lang="ko-KR" altLang="en-US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4466" y="5061660"/>
            <a:ext cx="26821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전략계획회의에 </a:t>
            </a:r>
            <a:r>
              <a:rPr lang="ko-KR" altLang="en-US" sz="150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유통고객들을 </a:t>
            </a:r>
            <a:br>
              <a:rPr lang="ko-KR" altLang="en-US" sz="150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</a:br>
            <a:r>
              <a:rPr lang="ko-KR" altLang="en-US" sz="150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참여시켜</a:t>
            </a:r>
            <a:r>
              <a: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50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상호 합의를 </a:t>
            </a:r>
            <a:br>
              <a:rPr lang="ko-KR" altLang="en-US" sz="150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</a:br>
            <a:r>
              <a:rPr lang="ko-KR" altLang="en-US" sz="150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바탕으로 한 공동전략 </a:t>
            </a:r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</a:t>
            </a:r>
            <a:endParaRPr lang="ko-KR" altLang="en-US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619835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ko-KR" altLang="en-US" sz="2200" dirty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조직구조의 변환</a:t>
            </a:r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200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2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11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  <p:sp>
        <p:nvSpPr>
          <p:cNvPr id="23" name="자유형 3"/>
          <p:cNvSpPr/>
          <p:nvPr/>
        </p:nvSpPr>
        <p:spPr>
          <a:xfrm>
            <a:off x="5131039" y="2508850"/>
            <a:ext cx="721217" cy="600216"/>
          </a:xfrm>
          <a:custGeom>
            <a:avLst/>
            <a:gdLst>
              <a:gd name="connsiteX0" fmla="*/ 0 w 1648496"/>
              <a:gd name="connsiteY0" fmla="*/ 476518 h 476518"/>
              <a:gd name="connsiteX1" fmla="*/ 476518 w 1648496"/>
              <a:gd name="connsiteY1" fmla="*/ 0 h 476518"/>
              <a:gd name="connsiteX2" fmla="*/ 1648496 w 1648496"/>
              <a:gd name="connsiteY2" fmla="*/ 0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496" h="476518">
                <a:moveTo>
                  <a:pt x="0" y="476518"/>
                </a:moveTo>
                <a:lnTo>
                  <a:pt x="476518" y="0"/>
                </a:lnTo>
                <a:lnTo>
                  <a:pt x="1648496" y="0"/>
                </a:lnTo>
              </a:path>
            </a:pathLst>
          </a:custGeom>
          <a:noFill/>
          <a:ln w="57150">
            <a:solidFill>
              <a:srgbClr val="B0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5"/>
          <p:cNvSpPr/>
          <p:nvPr/>
        </p:nvSpPr>
        <p:spPr>
          <a:xfrm>
            <a:off x="5367081" y="4404575"/>
            <a:ext cx="579550" cy="399245"/>
          </a:xfrm>
          <a:custGeom>
            <a:avLst/>
            <a:gdLst>
              <a:gd name="connsiteX0" fmla="*/ 0 w 1468192"/>
              <a:gd name="connsiteY0" fmla="*/ 0 h 399245"/>
              <a:gd name="connsiteX1" fmla="*/ 399245 w 1468192"/>
              <a:gd name="connsiteY1" fmla="*/ 399245 h 399245"/>
              <a:gd name="connsiteX2" fmla="*/ 1468192 w 1468192"/>
              <a:gd name="connsiteY2" fmla="*/ 399245 h 3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8192" h="399245">
                <a:moveTo>
                  <a:pt x="0" y="0"/>
                </a:moveTo>
                <a:lnTo>
                  <a:pt x="399245" y="399245"/>
                </a:lnTo>
                <a:lnTo>
                  <a:pt x="1468192" y="399245"/>
                </a:lnTo>
              </a:path>
            </a:pathLst>
          </a:custGeom>
          <a:noFill/>
          <a:ln w="57150">
            <a:solidFill>
              <a:srgbClr val="B0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7"/>
          <p:cNvSpPr/>
          <p:nvPr/>
        </p:nvSpPr>
        <p:spPr>
          <a:xfrm>
            <a:off x="3291743" y="2720873"/>
            <a:ext cx="744592" cy="355517"/>
          </a:xfrm>
          <a:custGeom>
            <a:avLst/>
            <a:gdLst>
              <a:gd name="connsiteX0" fmla="*/ 1738648 w 1738648"/>
              <a:gd name="connsiteY0" fmla="*/ 656822 h 656822"/>
              <a:gd name="connsiteX1" fmla="*/ 1081826 w 1738648"/>
              <a:gd name="connsiteY1" fmla="*/ 0 h 656822"/>
              <a:gd name="connsiteX2" fmla="*/ 0 w 1738648"/>
              <a:gd name="connsiteY2" fmla="*/ 0 h 65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8648" h="656822">
                <a:moveTo>
                  <a:pt x="1738648" y="656822"/>
                </a:moveTo>
                <a:lnTo>
                  <a:pt x="1081826" y="0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rgbClr val="B0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5"/>
          <p:cNvSpPr/>
          <p:nvPr/>
        </p:nvSpPr>
        <p:spPr>
          <a:xfrm flipH="1">
            <a:off x="3456785" y="4585821"/>
            <a:ext cx="579550" cy="399245"/>
          </a:xfrm>
          <a:custGeom>
            <a:avLst/>
            <a:gdLst>
              <a:gd name="connsiteX0" fmla="*/ 0 w 1468192"/>
              <a:gd name="connsiteY0" fmla="*/ 0 h 399245"/>
              <a:gd name="connsiteX1" fmla="*/ 399245 w 1468192"/>
              <a:gd name="connsiteY1" fmla="*/ 399245 h 399245"/>
              <a:gd name="connsiteX2" fmla="*/ 1468192 w 1468192"/>
              <a:gd name="connsiteY2" fmla="*/ 399245 h 3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8192" h="399245">
                <a:moveTo>
                  <a:pt x="0" y="0"/>
                </a:moveTo>
                <a:lnTo>
                  <a:pt x="399245" y="399245"/>
                </a:lnTo>
                <a:lnTo>
                  <a:pt x="1468192" y="399245"/>
                </a:lnTo>
              </a:path>
            </a:pathLst>
          </a:custGeom>
          <a:noFill/>
          <a:ln w="57150">
            <a:solidFill>
              <a:srgbClr val="B0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1"/>
          <p:cNvSpPr/>
          <p:nvPr/>
        </p:nvSpPr>
        <p:spPr>
          <a:xfrm>
            <a:off x="3567447" y="2904785"/>
            <a:ext cx="2009105" cy="2009105"/>
          </a:xfrm>
          <a:prstGeom prst="ellipse">
            <a:avLst/>
          </a:prstGeom>
          <a:solidFill>
            <a:srgbClr val="7BB9A0"/>
          </a:solidFill>
          <a:ln w="38100">
            <a:solidFill>
              <a:srgbClr val="7BB9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조직구조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90520" y="2491251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2000" b="1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글로벌 사업단위</a:t>
            </a:r>
            <a:endParaRPr lang="ko-KR" altLang="en-US" sz="2000" b="1" dirty="0">
              <a:solidFill>
                <a:srgbClr val="E52754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65024" y="4773363"/>
            <a:ext cx="148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2000" b="1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국가별 조직</a:t>
            </a:r>
            <a:endParaRPr lang="ko-KR" altLang="en-US" sz="2000" b="1" dirty="0">
              <a:solidFill>
                <a:srgbClr val="E52754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46631" y="2303982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20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고객 비즈니스 개발팀</a:t>
            </a:r>
            <a:endParaRPr lang="ko-KR" altLang="en-US" sz="2000" b="1" dirty="0">
              <a:solidFill>
                <a:srgbClr val="E52754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80724" y="4571314"/>
            <a:ext cx="24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2000" b="1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공동계획의 프로세스</a:t>
            </a:r>
            <a:endParaRPr lang="ko-KR" altLang="en-US" sz="2000" b="1" dirty="0">
              <a:solidFill>
                <a:srgbClr val="E52754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27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28" name="그룹 35"/>
            <p:cNvGrpSpPr/>
            <p:nvPr/>
          </p:nvGrpSpPr>
          <p:grpSpPr>
            <a:xfrm>
              <a:off x="221028" y="-2"/>
              <a:ext cx="1368152" cy="1484785"/>
              <a:chOff x="221028" y="-2"/>
              <a:chExt cx="1368152" cy="1484785"/>
            </a:xfrm>
          </p:grpSpPr>
          <p:sp>
            <p:nvSpPr>
              <p:cNvPr id="30" name="이등변 삼각형 38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1028" y="170806"/>
                <a:ext cx="1368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 </a:t>
                </a:r>
                <a:r>
                  <a:rPr kumimoji="0" lang="en-US" altLang="ko-KR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1.3</a:t>
                </a:r>
                <a:endParaRPr kumimoji="0" lang="ko-KR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605053" y="190036"/>
              <a:ext cx="73049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제조업체의 내부적 변화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0" y="1619835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ko-KR" altLang="en-US" sz="2200" dirty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정보시스템의 변환</a:t>
            </a:r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200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12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  <p:sp>
        <p:nvSpPr>
          <p:cNvPr id="22" name="자유형 3"/>
          <p:cNvSpPr/>
          <p:nvPr/>
        </p:nvSpPr>
        <p:spPr>
          <a:xfrm>
            <a:off x="5131039" y="2508850"/>
            <a:ext cx="721217" cy="600216"/>
          </a:xfrm>
          <a:custGeom>
            <a:avLst/>
            <a:gdLst>
              <a:gd name="connsiteX0" fmla="*/ 0 w 1648496"/>
              <a:gd name="connsiteY0" fmla="*/ 476518 h 476518"/>
              <a:gd name="connsiteX1" fmla="*/ 476518 w 1648496"/>
              <a:gd name="connsiteY1" fmla="*/ 0 h 476518"/>
              <a:gd name="connsiteX2" fmla="*/ 1648496 w 1648496"/>
              <a:gd name="connsiteY2" fmla="*/ 0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496" h="476518">
                <a:moveTo>
                  <a:pt x="0" y="476518"/>
                </a:moveTo>
                <a:lnTo>
                  <a:pt x="476518" y="0"/>
                </a:lnTo>
                <a:lnTo>
                  <a:pt x="1648496" y="0"/>
                </a:lnTo>
              </a:path>
            </a:pathLst>
          </a:custGeom>
          <a:noFill/>
          <a:ln w="57150">
            <a:solidFill>
              <a:srgbClr val="B0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5"/>
          <p:cNvSpPr/>
          <p:nvPr/>
        </p:nvSpPr>
        <p:spPr>
          <a:xfrm>
            <a:off x="5367081" y="4404575"/>
            <a:ext cx="579550" cy="399245"/>
          </a:xfrm>
          <a:custGeom>
            <a:avLst/>
            <a:gdLst>
              <a:gd name="connsiteX0" fmla="*/ 0 w 1468192"/>
              <a:gd name="connsiteY0" fmla="*/ 0 h 399245"/>
              <a:gd name="connsiteX1" fmla="*/ 399245 w 1468192"/>
              <a:gd name="connsiteY1" fmla="*/ 399245 h 399245"/>
              <a:gd name="connsiteX2" fmla="*/ 1468192 w 1468192"/>
              <a:gd name="connsiteY2" fmla="*/ 399245 h 3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8192" h="399245">
                <a:moveTo>
                  <a:pt x="0" y="0"/>
                </a:moveTo>
                <a:lnTo>
                  <a:pt x="399245" y="399245"/>
                </a:lnTo>
                <a:lnTo>
                  <a:pt x="1468192" y="399245"/>
                </a:lnTo>
              </a:path>
            </a:pathLst>
          </a:custGeom>
          <a:noFill/>
          <a:ln w="57150">
            <a:solidFill>
              <a:srgbClr val="B0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7"/>
          <p:cNvSpPr/>
          <p:nvPr/>
        </p:nvSpPr>
        <p:spPr>
          <a:xfrm>
            <a:off x="3291743" y="2720873"/>
            <a:ext cx="744592" cy="355517"/>
          </a:xfrm>
          <a:custGeom>
            <a:avLst/>
            <a:gdLst>
              <a:gd name="connsiteX0" fmla="*/ 1738648 w 1738648"/>
              <a:gd name="connsiteY0" fmla="*/ 656822 h 656822"/>
              <a:gd name="connsiteX1" fmla="*/ 1081826 w 1738648"/>
              <a:gd name="connsiteY1" fmla="*/ 0 h 656822"/>
              <a:gd name="connsiteX2" fmla="*/ 0 w 1738648"/>
              <a:gd name="connsiteY2" fmla="*/ 0 h 65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8648" h="656822">
                <a:moveTo>
                  <a:pt x="1738648" y="656822"/>
                </a:moveTo>
                <a:lnTo>
                  <a:pt x="1081826" y="0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rgbClr val="B0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5"/>
          <p:cNvSpPr/>
          <p:nvPr/>
        </p:nvSpPr>
        <p:spPr>
          <a:xfrm flipH="1">
            <a:off x="3456785" y="4585821"/>
            <a:ext cx="579550" cy="399245"/>
          </a:xfrm>
          <a:custGeom>
            <a:avLst/>
            <a:gdLst>
              <a:gd name="connsiteX0" fmla="*/ 0 w 1468192"/>
              <a:gd name="connsiteY0" fmla="*/ 0 h 399245"/>
              <a:gd name="connsiteX1" fmla="*/ 399245 w 1468192"/>
              <a:gd name="connsiteY1" fmla="*/ 399245 h 399245"/>
              <a:gd name="connsiteX2" fmla="*/ 1468192 w 1468192"/>
              <a:gd name="connsiteY2" fmla="*/ 399245 h 3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8192" h="399245">
                <a:moveTo>
                  <a:pt x="0" y="0"/>
                </a:moveTo>
                <a:lnTo>
                  <a:pt x="399245" y="399245"/>
                </a:lnTo>
                <a:lnTo>
                  <a:pt x="1468192" y="399245"/>
                </a:lnTo>
              </a:path>
            </a:pathLst>
          </a:custGeom>
          <a:noFill/>
          <a:ln w="57150">
            <a:solidFill>
              <a:srgbClr val="B0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1"/>
          <p:cNvSpPr/>
          <p:nvPr/>
        </p:nvSpPr>
        <p:spPr>
          <a:xfrm>
            <a:off x="3567447" y="2904785"/>
            <a:ext cx="2009105" cy="2009105"/>
          </a:xfrm>
          <a:prstGeom prst="ellipse">
            <a:avLst/>
          </a:prstGeom>
          <a:solidFill>
            <a:srgbClr val="7BB9A0"/>
          </a:solidFill>
          <a:ln w="38100">
            <a:solidFill>
              <a:srgbClr val="7BB9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정보</a:t>
            </a:r>
            <a:b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</a:b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시스템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0377" y="2492160"/>
            <a:ext cx="2622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1"/>
            <a:r>
              <a:rPr lang="ko-KR" altLang="en-US" sz="2000" b="1" dirty="0" smtClean="0">
                <a:latin typeface="KoreanYNSJG3R" charset="0"/>
                <a:ea typeface="KoreanYNSJG3R" charset="0"/>
                <a:cs typeface="KoreanYNSJG3R" charset="0"/>
              </a:rPr>
              <a:t>유통업체에 대한</a:t>
            </a:r>
            <a:br>
              <a:rPr lang="ko-KR" altLang="en-US" sz="2000" b="1" dirty="0" smtClean="0">
                <a:latin typeface="KoreanYNSJG3R" charset="0"/>
                <a:ea typeface="KoreanYNSJG3R" charset="0"/>
                <a:cs typeface="KoreanYNSJG3R" charset="0"/>
              </a:rPr>
            </a:br>
            <a:r>
              <a:rPr lang="ko-KR" altLang="en-US" sz="400" b="1" dirty="0" smtClean="0">
                <a:latin typeface="KoreanYNSJG3R" charset="0"/>
                <a:ea typeface="KoreanYNSJG3R" charset="0"/>
                <a:cs typeface="KoreanYNSJG3R" charset="0"/>
              </a:rPr>
              <a:t/>
            </a:r>
            <a:br>
              <a:rPr lang="ko-KR" altLang="en-US" sz="400" b="1" dirty="0" smtClean="0">
                <a:latin typeface="KoreanYNSJG3R" charset="0"/>
                <a:ea typeface="KoreanYNSJG3R" charset="0"/>
                <a:cs typeface="KoreanYNSJG3R" charset="0"/>
              </a:rPr>
            </a:br>
            <a:r>
              <a:rPr lang="ko-KR" altLang="en-US" sz="20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전 세계 매출규모 </a:t>
            </a:r>
            <a:r>
              <a:rPr lang="ko-KR" altLang="en-US" sz="2000" b="1" dirty="0" smtClean="0">
                <a:latin typeface="KoreanYNSJG3R" charset="0"/>
                <a:ea typeface="KoreanYNSJG3R" charset="0"/>
                <a:cs typeface="KoreanYNSJG3R" charset="0"/>
              </a:rPr>
              <a:t>파악</a:t>
            </a:r>
            <a:endParaRPr lang="ko-KR" altLang="en-US" sz="2000" b="1" dirty="0"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96207" y="4753846"/>
            <a:ext cx="22974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1"/>
            <a:r>
              <a:rPr lang="ko-KR" altLang="en-US" sz="2000" b="1" dirty="0" smtClean="0">
                <a:latin typeface="KoreanYNSJG3R" charset="0"/>
                <a:ea typeface="KoreanYNSJG3R" charset="0"/>
                <a:cs typeface="KoreanYNSJG3R" charset="0"/>
              </a:rPr>
              <a:t>고객사별</a:t>
            </a:r>
            <a:br>
              <a:rPr lang="ko-KR" altLang="en-US" sz="2000" b="1" dirty="0" smtClean="0">
                <a:latin typeface="KoreanYNSJG3R" charset="0"/>
                <a:ea typeface="KoreanYNSJG3R" charset="0"/>
                <a:cs typeface="KoreanYNSJG3R" charset="0"/>
              </a:rPr>
            </a:br>
            <a:r>
              <a:rPr lang="ko-KR" altLang="en-US" sz="400" b="1" dirty="0" smtClean="0">
                <a:latin typeface="KoreanYNSJG3R" charset="0"/>
                <a:ea typeface="KoreanYNSJG3R" charset="0"/>
                <a:cs typeface="KoreanYNSJG3R" charset="0"/>
              </a:rPr>
              <a:t/>
            </a:r>
            <a:br>
              <a:rPr lang="ko-KR" altLang="en-US" sz="400" b="1" dirty="0" smtClean="0">
                <a:latin typeface="KoreanYNSJG3R" charset="0"/>
                <a:ea typeface="KoreanYNSJG3R" charset="0"/>
                <a:cs typeface="KoreanYNSJG3R" charset="0"/>
              </a:rPr>
            </a:br>
            <a:r>
              <a:rPr lang="ko-KR" altLang="en-US" sz="20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글로벌 수익성 </a:t>
            </a:r>
            <a:r>
              <a:rPr lang="ko-KR" altLang="en-US" sz="2000" b="1" dirty="0" smtClean="0">
                <a:latin typeface="KoreanYNSJG3R" charset="0"/>
                <a:ea typeface="KoreanYNSJG3R" charset="0"/>
                <a:cs typeface="KoreanYNSJG3R" charset="0"/>
              </a:rPr>
              <a:t>계산</a:t>
            </a:r>
            <a:endParaRPr lang="ko-KR" altLang="en-US" sz="2000" b="1" dirty="0"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46631" y="2303982"/>
            <a:ext cx="2622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20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내부 포럼</a:t>
            </a:r>
            <a:r>
              <a:rPr lang="ko-KR" altLang="en-US" sz="2000" b="1" dirty="0" smtClean="0">
                <a:latin typeface="KoreanYNSJG3R" charset="0"/>
                <a:ea typeface="KoreanYNSJG3R" charset="0"/>
                <a:cs typeface="KoreanYNSJG3R" charset="0"/>
              </a:rPr>
              <a:t>의 기회 제공</a:t>
            </a:r>
            <a:endParaRPr lang="ko-KR" altLang="en-US" sz="2000" b="1" dirty="0"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80724" y="4571314"/>
            <a:ext cx="2948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2000" b="1" dirty="0" smtClean="0">
                <a:latin typeface="KoreanYNSJG3R" charset="0"/>
                <a:ea typeface="KoreanYNSJG3R" charset="0"/>
                <a:cs typeface="KoreanYNSJG3R" charset="0"/>
              </a:rPr>
              <a:t>특정 </a:t>
            </a:r>
            <a:r>
              <a:rPr lang="ko-KR" altLang="en-US" sz="20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보상 및 평가 시스템</a:t>
            </a:r>
            <a:r>
              <a:rPr lang="ko-KR" altLang="en-US" sz="2000" b="1" dirty="0" smtClean="0">
                <a:latin typeface="KoreanYNSJG3R" charset="0"/>
                <a:ea typeface="KoreanYNSJG3R" charset="0"/>
                <a:cs typeface="KoreanYNSJG3R" charset="0"/>
              </a:rPr>
              <a:t/>
            </a:r>
            <a:br>
              <a:rPr lang="ko-KR" altLang="en-US" sz="2000" b="1" dirty="0" smtClean="0">
                <a:latin typeface="KoreanYNSJG3R" charset="0"/>
                <a:ea typeface="KoreanYNSJG3R" charset="0"/>
                <a:cs typeface="KoreanYNSJG3R" charset="0"/>
              </a:rPr>
            </a:br>
            <a:r>
              <a:rPr lang="ko-KR" altLang="en-US" sz="400" b="1" dirty="0" smtClean="0">
                <a:latin typeface="KoreanYNSJG3R" charset="0"/>
                <a:ea typeface="KoreanYNSJG3R" charset="0"/>
                <a:cs typeface="KoreanYNSJG3R" charset="0"/>
              </a:rPr>
              <a:t/>
            </a:r>
            <a:br>
              <a:rPr lang="ko-KR" altLang="en-US" sz="400" b="1" dirty="0" smtClean="0">
                <a:latin typeface="KoreanYNSJG3R" charset="0"/>
                <a:ea typeface="KoreanYNSJG3R" charset="0"/>
                <a:cs typeface="KoreanYNSJG3R" charset="0"/>
              </a:rPr>
            </a:br>
            <a:r>
              <a:rPr lang="ko-KR" altLang="en-US" sz="2000" b="1" dirty="0" smtClean="0">
                <a:latin typeface="KoreanYNSJG3R" charset="0"/>
                <a:ea typeface="KoreanYNSJG3R" charset="0"/>
                <a:cs typeface="KoreanYNSJG3R" charset="0"/>
              </a:rPr>
              <a:t>모니터 후 실행</a:t>
            </a:r>
            <a:endParaRPr lang="ko-KR" altLang="en-US" sz="2000" b="1" dirty="0">
              <a:latin typeface="KoreanYNSJG3R" charset="0"/>
              <a:ea typeface="KoreanYNSJG3R" charset="0"/>
              <a:cs typeface="KoreanYNSJG3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27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28" name="그룹 35"/>
            <p:cNvGrpSpPr/>
            <p:nvPr/>
          </p:nvGrpSpPr>
          <p:grpSpPr>
            <a:xfrm>
              <a:off x="221028" y="-2"/>
              <a:ext cx="1368152" cy="1484785"/>
              <a:chOff x="221028" y="-2"/>
              <a:chExt cx="1368152" cy="1484785"/>
            </a:xfrm>
          </p:grpSpPr>
          <p:sp>
            <p:nvSpPr>
              <p:cNvPr id="30" name="이등변 삼각형 38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1028" y="170806"/>
                <a:ext cx="1368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 </a:t>
                </a:r>
                <a:r>
                  <a:rPr kumimoji="0" lang="en-US" altLang="ko-KR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1.3</a:t>
                </a:r>
                <a:endParaRPr kumimoji="0" lang="ko-KR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605054" y="190036"/>
              <a:ext cx="63705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제조업체의 내부적 변화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69674" y="2990056"/>
            <a:ext cx="17748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공동의 목표</a:t>
            </a:r>
            <a:r>
              <a:rPr lang="en-US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정보</a:t>
            </a:r>
            <a:r>
              <a:rPr lang="en-US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/>
            </a:r>
            <a:b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</a:br>
            <a:r>
              <a:rPr lang="ko-KR" altLang="ko-KR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보상체계 등</a:t>
            </a:r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을 활용</a:t>
            </a:r>
            <a:endParaRPr lang="ko-KR" altLang="en-US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247" y="5283758"/>
            <a:ext cx="33522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글로벌 고객개발팀이 고객사 </a:t>
            </a:r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/>
            </a:r>
            <a:b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</a:br>
            <a:r>
              <a:rPr lang="ko-KR" altLang="ko-KR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가까이서</a:t>
            </a:r>
            <a:r>
              <a:rPr lang="en-US" altLang="ko-KR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근무하면서 유대관계를 형성</a:t>
            </a:r>
            <a:r>
              <a:rPr lang="ko-KR" altLang="ko-KR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endParaRPr lang="ko-KR" altLang="en-US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0060" y="2789365"/>
            <a:ext cx="31117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누구에게 팀을 이끌도록 할 것인지</a:t>
            </a:r>
            <a:r>
              <a:rPr lang="en-US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endParaRPr lang="en-US" altLang="ko-KR" sz="15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ko-KR" altLang="ko-KR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어떤 </a:t>
            </a:r>
            <a:r>
              <a:rPr lang="ko-KR" altLang="ko-KR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사람들이 참여해야 </a:t>
            </a:r>
            <a:r>
              <a:rPr lang="ko-KR" altLang="ko-KR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하는지</a:t>
            </a:r>
            <a:r>
              <a:rPr lang="en-US" altLang="ko-KR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등</a:t>
            </a:r>
            <a:endParaRPr lang="ko-KR" altLang="en-US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7959" y="5039800"/>
            <a:ext cx="27430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공급업체 상품에 대한 </a:t>
            </a:r>
            <a:b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</a:br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유통업체의 수익성을 일부 반영</a:t>
            </a:r>
            <a:endParaRPr lang="ko-KR" altLang="en-US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619835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ko-KR" altLang="en-US" sz="2200" dirty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인적 자원의 변환</a:t>
            </a:r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200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2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13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  <p:sp>
        <p:nvSpPr>
          <p:cNvPr id="23" name="자유형 3"/>
          <p:cNvSpPr/>
          <p:nvPr/>
        </p:nvSpPr>
        <p:spPr>
          <a:xfrm>
            <a:off x="5131039" y="2508850"/>
            <a:ext cx="721217" cy="600216"/>
          </a:xfrm>
          <a:custGeom>
            <a:avLst/>
            <a:gdLst>
              <a:gd name="connsiteX0" fmla="*/ 0 w 1648496"/>
              <a:gd name="connsiteY0" fmla="*/ 476518 h 476518"/>
              <a:gd name="connsiteX1" fmla="*/ 476518 w 1648496"/>
              <a:gd name="connsiteY1" fmla="*/ 0 h 476518"/>
              <a:gd name="connsiteX2" fmla="*/ 1648496 w 1648496"/>
              <a:gd name="connsiteY2" fmla="*/ 0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496" h="476518">
                <a:moveTo>
                  <a:pt x="0" y="476518"/>
                </a:moveTo>
                <a:lnTo>
                  <a:pt x="476518" y="0"/>
                </a:lnTo>
                <a:lnTo>
                  <a:pt x="1648496" y="0"/>
                </a:lnTo>
              </a:path>
            </a:pathLst>
          </a:custGeom>
          <a:noFill/>
          <a:ln w="57150">
            <a:solidFill>
              <a:srgbClr val="B0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5"/>
          <p:cNvSpPr/>
          <p:nvPr/>
        </p:nvSpPr>
        <p:spPr>
          <a:xfrm>
            <a:off x="5367081" y="4404575"/>
            <a:ext cx="579550" cy="399245"/>
          </a:xfrm>
          <a:custGeom>
            <a:avLst/>
            <a:gdLst>
              <a:gd name="connsiteX0" fmla="*/ 0 w 1468192"/>
              <a:gd name="connsiteY0" fmla="*/ 0 h 399245"/>
              <a:gd name="connsiteX1" fmla="*/ 399245 w 1468192"/>
              <a:gd name="connsiteY1" fmla="*/ 399245 h 399245"/>
              <a:gd name="connsiteX2" fmla="*/ 1468192 w 1468192"/>
              <a:gd name="connsiteY2" fmla="*/ 399245 h 3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8192" h="399245">
                <a:moveTo>
                  <a:pt x="0" y="0"/>
                </a:moveTo>
                <a:lnTo>
                  <a:pt x="399245" y="399245"/>
                </a:lnTo>
                <a:lnTo>
                  <a:pt x="1468192" y="399245"/>
                </a:lnTo>
              </a:path>
            </a:pathLst>
          </a:custGeom>
          <a:noFill/>
          <a:ln w="57150">
            <a:solidFill>
              <a:srgbClr val="B0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7"/>
          <p:cNvSpPr/>
          <p:nvPr/>
        </p:nvSpPr>
        <p:spPr>
          <a:xfrm>
            <a:off x="3291743" y="2720873"/>
            <a:ext cx="744592" cy="355517"/>
          </a:xfrm>
          <a:custGeom>
            <a:avLst/>
            <a:gdLst>
              <a:gd name="connsiteX0" fmla="*/ 1738648 w 1738648"/>
              <a:gd name="connsiteY0" fmla="*/ 656822 h 656822"/>
              <a:gd name="connsiteX1" fmla="*/ 1081826 w 1738648"/>
              <a:gd name="connsiteY1" fmla="*/ 0 h 656822"/>
              <a:gd name="connsiteX2" fmla="*/ 0 w 1738648"/>
              <a:gd name="connsiteY2" fmla="*/ 0 h 65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8648" h="656822">
                <a:moveTo>
                  <a:pt x="1738648" y="656822"/>
                </a:moveTo>
                <a:lnTo>
                  <a:pt x="1081826" y="0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rgbClr val="B0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5"/>
          <p:cNvSpPr/>
          <p:nvPr/>
        </p:nvSpPr>
        <p:spPr>
          <a:xfrm flipH="1">
            <a:off x="3456785" y="4585821"/>
            <a:ext cx="579550" cy="399245"/>
          </a:xfrm>
          <a:custGeom>
            <a:avLst/>
            <a:gdLst>
              <a:gd name="connsiteX0" fmla="*/ 0 w 1468192"/>
              <a:gd name="connsiteY0" fmla="*/ 0 h 399245"/>
              <a:gd name="connsiteX1" fmla="*/ 399245 w 1468192"/>
              <a:gd name="connsiteY1" fmla="*/ 399245 h 399245"/>
              <a:gd name="connsiteX2" fmla="*/ 1468192 w 1468192"/>
              <a:gd name="connsiteY2" fmla="*/ 399245 h 3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8192" h="399245">
                <a:moveTo>
                  <a:pt x="0" y="0"/>
                </a:moveTo>
                <a:lnTo>
                  <a:pt x="399245" y="399245"/>
                </a:lnTo>
                <a:lnTo>
                  <a:pt x="1468192" y="399245"/>
                </a:lnTo>
              </a:path>
            </a:pathLst>
          </a:custGeom>
          <a:noFill/>
          <a:ln w="57150">
            <a:solidFill>
              <a:srgbClr val="B0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1"/>
          <p:cNvSpPr/>
          <p:nvPr/>
        </p:nvSpPr>
        <p:spPr>
          <a:xfrm>
            <a:off x="3567447" y="2904785"/>
            <a:ext cx="2009105" cy="2009105"/>
          </a:xfrm>
          <a:prstGeom prst="ellipse">
            <a:avLst/>
          </a:prstGeom>
          <a:solidFill>
            <a:srgbClr val="7BB9A0"/>
          </a:solidFill>
          <a:ln w="38100">
            <a:solidFill>
              <a:srgbClr val="7BB9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인적자원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0556" y="2491251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1"/>
            <a:r>
              <a:rPr lang="ko-KR" altLang="en-US" sz="20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협력</a:t>
            </a:r>
            <a:endParaRPr lang="ko-KR" altLang="en-US" sz="2000" b="1" dirty="0">
              <a:solidFill>
                <a:srgbClr val="E52754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90433" y="4773363"/>
            <a:ext cx="115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1"/>
            <a:r>
              <a:rPr lang="ko-KR" altLang="en-US" sz="20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공동근무</a:t>
            </a:r>
            <a:endParaRPr lang="ko-KR" altLang="en-US" sz="2000" b="1" dirty="0">
              <a:solidFill>
                <a:srgbClr val="E52754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46631" y="2303982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20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인력구성</a:t>
            </a:r>
            <a:endParaRPr lang="ko-KR" altLang="en-US" sz="2000" b="1" dirty="0">
              <a:solidFill>
                <a:srgbClr val="E52754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80724" y="4571314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20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보상</a:t>
            </a:r>
            <a:endParaRPr lang="ko-KR" altLang="en-US" sz="2000" b="1" dirty="0">
              <a:solidFill>
                <a:srgbClr val="E52754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7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5"/>
          <p:cNvSpPr/>
          <p:nvPr/>
        </p:nvSpPr>
        <p:spPr>
          <a:xfrm>
            <a:off x="36512" y="27384"/>
            <a:ext cx="9072000" cy="68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3" name="순서도: 수동 입력 46"/>
          <p:cNvSpPr/>
          <p:nvPr/>
        </p:nvSpPr>
        <p:spPr>
          <a:xfrm rot="5400000">
            <a:off x="-1539044" y="1539044"/>
            <a:ext cx="6858000" cy="3779912"/>
          </a:xfrm>
          <a:prstGeom prst="flowChartManualInput">
            <a:avLst/>
          </a:prstGeom>
          <a:solidFill>
            <a:srgbClr val="F1AABB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400" ker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753052"/>
            <a:ext cx="91450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KoreanYNSJG4R" charset="0"/>
                <a:ea typeface="KoreanYNSJG4R" charset="0"/>
                <a:cs typeface="KoreanYNSJG4R" charset="0"/>
              </a:rPr>
              <a:t>사례 </a:t>
            </a:r>
            <a:r>
              <a:rPr lang="en-US" altLang="ko-KR" sz="6600" dirty="0" smtClean="0">
                <a:solidFill>
                  <a:prstClr val="white"/>
                </a:solidFill>
                <a:latin typeface="KoreanYNSJG4R" charset="0"/>
                <a:ea typeface="KoreanYNSJG4R" charset="0"/>
                <a:cs typeface="KoreanYNSJG4R" charset="0"/>
              </a:rPr>
              <a:t>:</a:t>
            </a:r>
            <a:r>
              <a:rPr lang="ko-KR" altLang="en-US" sz="6600" dirty="0" smtClean="0">
                <a:solidFill>
                  <a:prstClr val="white"/>
                </a:solidFill>
                <a:latin typeface="KoreanYNSJG4R" charset="0"/>
                <a:ea typeface="KoreanYNSJG4R" charset="0"/>
                <a:cs typeface="KoreanYNSJG4R" charset="0"/>
              </a:rPr>
              <a:t> 유니레버</a:t>
            </a:r>
            <a:endParaRPr lang="ko-KR" altLang="en-US" sz="6600" dirty="0">
              <a:solidFill>
                <a:prstClr val="white"/>
              </a:solidFill>
              <a:latin typeface="KoreanYNSJG4R" charset="0"/>
              <a:ea typeface="KoreanYNSJG4R" charset="0"/>
              <a:cs typeface="KoreanYNSJG4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525" y="3933056"/>
            <a:ext cx="976549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25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endParaRPr lang="ko-KR" altLang="en-US" sz="250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4807" y="3986064"/>
            <a:ext cx="5348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prstClr val="white"/>
                </a:solidFill>
                <a:latin typeface="KoreanYNSJG3R" charset="0"/>
                <a:ea typeface="KoreanYNSJG3R" charset="0"/>
                <a:cs typeface="KoreanYNSJG3R" charset="0"/>
              </a:rPr>
              <a:t>-</a:t>
            </a:r>
            <a:r>
              <a:rPr lang="ko-KR" altLang="en-US" sz="3200" dirty="0" smtClean="0">
                <a:solidFill>
                  <a:prstClr val="white"/>
                </a:solidFill>
                <a:latin typeface="KoreanYNSJG3R" charset="0"/>
                <a:ea typeface="KoreanYNSJG3R" charset="0"/>
                <a:cs typeface="KoreanYNSJG3R" charset="0"/>
              </a:rPr>
              <a:t>유통업체와의 </a:t>
            </a:r>
            <a:r>
              <a:rPr lang="ko-KR" altLang="en-US" sz="3200" dirty="0" smtClean="0">
                <a:solidFill>
                  <a:schemeClr val="bg1"/>
                </a:solidFill>
                <a:latin typeface="KoreanYNSJG3R" charset="0"/>
                <a:ea typeface="KoreanYNSJG3R" charset="0"/>
                <a:cs typeface="KoreanYNSJG3R" charset="0"/>
              </a:rPr>
              <a:t>협</a:t>
            </a:r>
            <a:r>
              <a:rPr lang="ko-KR" altLang="en-US" sz="3200" dirty="0" smtClean="0">
                <a:solidFill>
                  <a:prstClr val="white"/>
                </a:solidFill>
                <a:latin typeface="KoreanYNSJG3R" charset="0"/>
                <a:ea typeface="KoreanYNSJG3R" charset="0"/>
                <a:cs typeface="KoreanYNSJG3R" charset="0"/>
              </a:rPr>
              <a:t>력 </a:t>
            </a:r>
            <a:endParaRPr lang="ko-KR" altLang="en-US" sz="3200" dirty="0">
              <a:solidFill>
                <a:prstClr val="white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아래쪽 화살표 2"/>
          <p:cNvSpPr/>
          <p:nvPr/>
        </p:nvSpPr>
        <p:spPr>
          <a:xfrm>
            <a:off x="4122410" y="2267837"/>
            <a:ext cx="4324273" cy="2565065"/>
          </a:xfrm>
          <a:prstGeom prst="rect">
            <a:avLst/>
          </a:prstGeom>
          <a:solidFill>
            <a:srgbClr val="E52754">
              <a:lumMod val="20000"/>
              <a:lumOff val="8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12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13" name="그룹 35"/>
            <p:cNvGrpSpPr/>
            <p:nvPr/>
          </p:nvGrpSpPr>
          <p:grpSpPr>
            <a:xfrm>
              <a:off x="221028" y="-2"/>
              <a:ext cx="1368152" cy="1484785"/>
              <a:chOff x="221028" y="-2"/>
              <a:chExt cx="1368152" cy="1484785"/>
            </a:xfrm>
          </p:grpSpPr>
          <p:sp>
            <p:nvSpPr>
              <p:cNvPr id="14" name="이등변 삼각형 38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21028" y="170806"/>
                <a:ext cx="1368152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II</a:t>
                </a:r>
                <a:r>
                  <a:rPr kumimoji="0" lang="ko-KR" alt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</a:t>
                </a:r>
                <a:r>
                  <a:rPr lang="en-US" altLang="ko-KR" sz="3200" kern="0" dirty="0">
                    <a:solidFill>
                      <a:prstClr val="whit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2</a:t>
                </a:r>
                <a:r>
                  <a:rPr kumimoji="0" lang="en-US" altLang="ko-KR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.1</a:t>
                </a:r>
                <a:endParaRPr kumimoji="0" lang="ko-KR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1605054" y="190036"/>
            <a:ext cx="6063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200" dirty="0" smtClean="0">
                <a:solidFill>
                  <a:prstClr val="white"/>
                </a:solidFill>
                <a:latin typeface="KoreanYNSJG4R" charset="0"/>
                <a:ea typeface="KoreanYNSJG4R" charset="0"/>
                <a:cs typeface="KoreanYNSJG4R" charset="0"/>
              </a:rPr>
              <a:t>Unilever</a:t>
            </a:r>
            <a:endParaRPr lang="ko-KR" altLang="en-US" sz="3200" dirty="0">
              <a:solidFill>
                <a:prstClr val="white"/>
              </a:solidFill>
              <a:latin typeface="KoreanYNSJG4R" charset="0"/>
              <a:ea typeface="KoreanYNSJG4R" charset="0"/>
              <a:cs typeface="KoreanYNSJG4R" charset="0"/>
            </a:endParaRPr>
          </a:p>
        </p:txBody>
      </p:sp>
      <p:pic>
        <p:nvPicPr>
          <p:cNvPr id="21" name="Picture 4" descr="유닐레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344" y="2303695"/>
            <a:ext cx="2327164" cy="243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립턴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47975" y="5326703"/>
            <a:ext cx="1599066" cy="86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바세린 브랜드 로고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1083" y="5260712"/>
            <a:ext cx="1810871" cy="92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도브 브랜드 로고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0636" y="5358400"/>
            <a:ext cx="1667435" cy="83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0" y="1619835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ko-KR" altLang="en-US" sz="2200" dirty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Unilever 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기업 소개 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200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2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15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  <p:sp>
        <p:nvSpPr>
          <p:cNvPr id="23" name="직사각형 67"/>
          <p:cNvSpPr/>
          <p:nvPr/>
        </p:nvSpPr>
        <p:spPr>
          <a:xfrm>
            <a:off x="1020344" y="5129870"/>
            <a:ext cx="7426339" cy="1257281"/>
          </a:xfrm>
          <a:prstGeom prst="roundRect">
            <a:avLst>
              <a:gd name="adj" fmla="val 10311"/>
            </a:avLst>
          </a:prstGeom>
          <a:noFill/>
          <a:ln w="28575" cap="flat" cmpd="sng" algn="ctr">
            <a:solidFill>
              <a:srgbClr val="7BB9A0">
                <a:lumMod val="60000"/>
                <a:lumOff val="4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0635" y="2403263"/>
            <a:ext cx="3621742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150000"/>
              </a:lnSpc>
              <a:buFont typeface="Arial" charset="0"/>
              <a:buChar char="•"/>
            </a:pPr>
            <a:r>
              <a:rPr lang="ko-KR" altLang="en-US" sz="1900" b="1" dirty="0" smtClean="0">
                <a:latin typeface="KoreanYNSJG2R" charset="0"/>
                <a:ea typeface="KoreanYNSJG2R" charset="0"/>
                <a:cs typeface="KoreanYNSJG2R" charset="0"/>
              </a:rPr>
              <a:t>사업종류</a:t>
            </a:r>
            <a:r>
              <a:rPr lang="en-US" altLang="ko-KR" sz="1900" b="1" dirty="0" smtClean="0">
                <a:latin typeface="KoreanYNSJG2R" charset="0"/>
                <a:ea typeface="KoreanYNSJG2R" charset="0"/>
                <a:cs typeface="KoreanYNSJG2R" charset="0"/>
              </a:rPr>
              <a:t>:</a:t>
            </a:r>
            <a:r>
              <a:rPr lang="ko-KR" altLang="en-US" sz="1900" b="1" dirty="0" smtClean="0">
                <a:latin typeface="KoreanYNSJG2R" charset="0"/>
                <a:ea typeface="KoreanYNSJG2R" charset="0"/>
                <a:cs typeface="KoreanYNSJG2R" charset="0"/>
              </a:rPr>
              <a:t> 유지업</a:t>
            </a:r>
          </a:p>
          <a:p>
            <a:pPr marL="285750" indent="-285750" latinLnBrk="1">
              <a:lnSpc>
                <a:spcPct val="150000"/>
              </a:lnSpc>
              <a:buFont typeface="Arial" charset="0"/>
              <a:buChar char="•"/>
            </a:pPr>
            <a:r>
              <a:rPr lang="ko-KR" altLang="en-US" sz="1900" b="1" dirty="0" smtClean="0">
                <a:latin typeface="KoreanYNSJG2R" charset="0"/>
                <a:ea typeface="KoreanYNSJG2R" charset="0"/>
                <a:cs typeface="KoreanYNSJG2R" charset="0"/>
              </a:rPr>
              <a:t>취급 품목</a:t>
            </a:r>
            <a:r>
              <a:rPr lang="en-US" altLang="ko-KR" sz="1900" b="1" dirty="0" smtClean="0">
                <a:latin typeface="KoreanYNSJG2R" charset="0"/>
                <a:ea typeface="KoreanYNSJG2R" charset="0"/>
                <a:cs typeface="KoreanYNSJG2R" charset="0"/>
              </a:rPr>
              <a:t>:</a:t>
            </a:r>
            <a:r>
              <a:rPr lang="ko-KR" altLang="en-US" sz="1900" b="1" dirty="0" smtClean="0">
                <a:latin typeface="KoreanYNSJG2R" charset="0"/>
                <a:ea typeface="KoreanYNSJG2R" charset="0"/>
                <a:cs typeface="KoreanYNSJG2R" charset="0"/>
              </a:rPr>
              <a:t> 비누</a:t>
            </a:r>
            <a:r>
              <a:rPr lang="en-US" altLang="ko-KR" sz="1900" b="1" dirty="0" smtClean="0">
                <a:latin typeface="KoreanYNSJG2R" charset="0"/>
                <a:ea typeface="KoreanYNSJG2R" charset="0"/>
                <a:cs typeface="KoreanYNSJG2R" charset="0"/>
              </a:rPr>
              <a:t>,</a:t>
            </a:r>
            <a:r>
              <a:rPr lang="ko-KR" altLang="en-US" sz="1900" b="1" dirty="0" smtClean="0">
                <a:latin typeface="KoreanYNSJG2R" charset="0"/>
                <a:ea typeface="KoreanYNSJG2R" charset="0"/>
                <a:cs typeface="KoreanYNSJG2R" charset="0"/>
              </a:rPr>
              <a:t> 홍차</a:t>
            </a:r>
            <a:r>
              <a:rPr lang="en-US" altLang="ko-KR" sz="1900" b="1" dirty="0" smtClean="0">
                <a:latin typeface="KoreanYNSJG2R" charset="0"/>
                <a:ea typeface="KoreanYNSJG2R" charset="0"/>
                <a:cs typeface="KoreanYNSJG2R" charset="0"/>
              </a:rPr>
              <a:t>,</a:t>
            </a:r>
            <a:r>
              <a:rPr lang="ko-KR" altLang="en-US" sz="1900" b="1" dirty="0" smtClean="0">
                <a:latin typeface="KoreanYNSJG2R" charset="0"/>
                <a:ea typeface="KoreanYNSJG2R" charset="0"/>
                <a:cs typeface="KoreanYNSJG2R" charset="0"/>
              </a:rPr>
              <a:t> 바셀린</a:t>
            </a:r>
          </a:p>
          <a:p>
            <a:pPr marL="285750" indent="-285750" latinLnBrk="1">
              <a:lnSpc>
                <a:spcPct val="150000"/>
              </a:lnSpc>
              <a:buFont typeface="Arial" charset="0"/>
              <a:buChar char="•"/>
            </a:pPr>
            <a:r>
              <a:rPr lang="ko-KR" altLang="en-US" sz="1900" b="1" dirty="0" smtClean="0">
                <a:latin typeface="KoreanYNSJG2R" charset="0"/>
                <a:ea typeface="KoreanYNSJG2R" charset="0"/>
                <a:cs typeface="KoreanYNSJG2R" charset="0"/>
              </a:rPr>
              <a:t>국적 </a:t>
            </a:r>
            <a:r>
              <a:rPr lang="en-US" altLang="ko-KR" sz="1900" b="1" dirty="0" smtClean="0">
                <a:latin typeface="KoreanYNSJG2R" charset="0"/>
                <a:ea typeface="KoreanYNSJG2R" charset="0"/>
                <a:cs typeface="KoreanYNSJG2R" charset="0"/>
              </a:rPr>
              <a:t>:</a:t>
            </a:r>
            <a:r>
              <a:rPr lang="ko-KR" altLang="en-US" sz="1900" b="1" dirty="0" smtClean="0">
                <a:latin typeface="KoreanYNSJG2R" charset="0"/>
                <a:ea typeface="KoreanYNSJG2R" charset="0"/>
                <a:cs typeface="KoreanYNSJG2R" charset="0"/>
              </a:rPr>
              <a:t> 영국</a:t>
            </a:r>
            <a:r>
              <a:rPr lang="en-US" altLang="ko-KR" sz="1900" b="1" dirty="0" smtClean="0">
                <a:latin typeface="KoreanYNSJG2R" charset="0"/>
                <a:ea typeface="KoreanYNSJG2R" charset="0"/>
                <a:cs typeface="KoreanYNSJG2R" charset="0"/>
              </a:rPr>
              <a:t>,</a:t>
            </a:r>
            <a:r>
              <a:rPr lang="ko-KR" altLang="en-US" sz="1900" b="1" dirty="0" smtClean="0">
                <a:latin typeface="KoreanYNSJG2R" charset="0"/>
                <a:ea typeface="KoreanYNSJG2R" charset="0"/>
                <a:cs typeface="KoreanYNSJG2R" charset="0"/>
              </a:rPr>
              <a:t> 네덜란드</a:t>
            </a:r>
          </a:p>
          <a:p>
            <a:pPr marL="285750" indent="-285750" latinLnBrk="1">
              <a:lnSpc>
                <a:spcPct val="150000"/>
              </a:lnSpc>
              <a:buFont typeface="Arial" charset="0"/>
              <a:buChar char="•"/>
            </a:pPr>
            <a:r>
              <a:rPr lang="ko-KR" altLang="en-US" sz="1900" b="1" dirty="0" smtClean="0">
                <a:latin typeface="KoreanYNSJG2R" charset="0"/>
                <a:ea typeface="KoreanYNSJG2R" charset="0"/>
                <a:cs typeface="KoreanYNSJG2R" charset="0"/>
              </a:rPr>
              <a:t>설립시기 </a:t>
            </a:r>
            <a:r>
              <a:rPr lang="en-US" altLang="ko-KR" sz="1900" b="1" dirty="0" smtClean="0">
                <a:latin typeface="KoreanYNSJG2R" charset="0"/>
                <a:ea typeface="KoreanYNSJG2R" charset="0"/>
                <a:cs typeface="KoreanYNSJG2R" charset="0"/>
              </a:rPr>
              <a:t>:</a:t>
            </a:r>
            <a:r>
              <a:rPr lang="ko-KR" altLang="en-US" sz="1900" b="1" dirty="0" smtClean="0">
                <a:latin typeface="KoreanYNSJG2R" charset="0"/>
                <a:ea typeface="KoreanYNSJG2R" charset="0"/>
                <a:cs typeface="KoreanYNSJG2R" charset="0"/>
              </a:rPr>
              <a:t> </a:t>
            </a:r>
            <a:r>
              <a:rPr lang="en-US" altLang="ko-KR" sz="1900" b="1" dirty="0" smtClean="0">
                <a:latin typeface="KoreanYNSJG2R" charset="0"/>
                <a:ea typeface="KoreanYNSJG2R" charset="0"/>
                <a:cs typeface="KoreanYNSJG2R" charset="0"/>
              </a:rPr>
              <a:t>1929</a:t>
            </a:r>
            <a:r>
              <a:rPr lang="ko-KR" altLang="en-US" sz="1900" b="1" dirty="0" smtClean="0">
                <a:latin typeface="KoreanYNSJG2R" charset="0"/>
                <a:ea typeface="KoreanYNSJG2R" charset="0"/>
                <a:cs typeface="KoreanYNSJG2R" charset="0"/>
              </a:rPr>
              <a:t>년</a:t>
            </a:r>
          </a:p>
          <a:p>
            <a:pPr marL="285750" indent="-285750" latinLnBrk="1">
              <a:lnSpc>
                <a:spcPct val="150000"/>
              </a:lnSpc>
              <a:buFont typeface="Arial" charset="0"/>
              <a:buChar char="•"/>
            </a:pPr>
            <a:r>
              <a:rPr lang="ko-KR" altLang="en-US" sz="1900" b="1" dirty="0" smtClean="0">
                <a:latin typeface="KoreanYNSJG2R" charset="0"/>
                <a:ea typeface="KoreanYNSJG2R" charset="0"/>
                <a:cs typeface="KoreanYNSJG2R" charset="0"/>
              </a:rPr>
              <a:t>시가총액 </a:t>
            </a:r>
            <a:r>
              <a:rPr lang="en-US" altLang="ko-KR" sz="1900" b="1" dirty="0" smtClean="0">
                <a:latin typeface="KoreanYNSJG2R" charset="0"/>
                <a:ea typeface="KoreanYNSJG2R" charset="0"/>
                <a:cs typeface="KoreanYNSJG2R" charset="0"/>
              </a:rPr>
              <a:t>:</a:t>
            </a:r>
            <a:r>
              <a:rPr lang="ko-KR" altLang="en-US" sz="1900" b="1" dirty="0" smtClean="0">
                <a:latin typeface="KoreanYNSJG2R" charset="0"/>
                <a:ea typeface="KoreanYNSJG2R" charset="0"/>
                <a:cs typeface="KoreanYNSJG2R" charset="0"/>
              </a:rPr>
              <a:t> </a:t>
            </a:r>
            <a:r>
              <a:rPr lang="en-US" altLang="ko-KR" sz="1900" b="1" dirty="0" smtClean="0">
                <a:latin typeface="KoreanYNSJG2R" charset="0"/>
                <a:ea typeface="KoreanYNSJG2R" charset="0"/>
                <a:cs typeface="KoreanYNSJG2R" charset="0"/>
              </a:rPr>
              <a:t>926.44</a:t>
            </a:r>
            <a:r>
              <a:rPr lang="ko-KR" altLang="en-US" sz="1900" b="1" dirty="0" smtClean="0">
                <a:latin typeface="KoreanYNSJG2R" charset="0"/>
                <a:ea typeface="KoreanYNSJG2R" charset="0"/>
                <a:cs typeface="KoreanYNSJG2R" charset="0"/>
              </a:rPr>
              <a:t>억 원</a:t>
            </a:r>
            <a:endParaRPr lang="ko-KR" altLang="en-US" sz="1900" b="1" dirty="0">
              <a:latin typeface="KoreanYNSJG2R" charset="0"/>
              <a:ea typeface="KoreanYNSJG2R" charset="0"/>
              <a:cs typeface="KoreanYNSJG2R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9208" y="5416739"/>
            <a:ext cx="36217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000" b="1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주요상품</a:t>
            </a:r>
            <a:endParaRPr lang="ko-KR" altLang="en-US" sz="2000" b="1" dirty="0">
              <a:solidFill>
                <a:srgbClr val="E52754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12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13" name="그룹 35"/>
            <p:cNvGrpSpPr/>
            <p:nvPr/>
          </p:nvGrpSpPr>
          <p:grpSpPr>
            <a:xfrm>
              <a:off x="221028" y="-2"/>
              <a:ext cx="1368152" cy="1484785"/>
              <a:chOff x="221028" y="-2"/>
              <a:chExt cx="1368152" cy="1484785"/>
            </a:xfrm>
          </p:grpSpPr>
          <p:sp>
            <p:nvSpPr>
              <p:cNvPr id="14" name="이등변 삼각형 38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21028" y="170806"/>
                <a:ext cx="1368152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II</a:t>
                </a:r>
                <a:r>
                  <a:rPr kumimoji="0" lang="ko-KR" alt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</a:t>
                </a:r>
                <a:r>
                  <a:rPr lang="en-US" altLang="ko-KR" sz="3200" kern="0" dirty="0">
                    <a:solidFill>
                      <a:prstClr val="whit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2</a:t>
                </a:r>
                <a:r>
                  <a:rPr kumimoji="0" lang="en-US" altLang="ko-KR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.1</a:t>
                </a:r>
                <a:endParaRPr kumimoji="0" lang="ko-KR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1605054" y="190036"/>
            <a:ext cx="6063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200" dirty="0" smtClean="0">
                <a:solidFill>
                  <a:prstClr val="white"/>
                </a:solidFill>
                <a:latin typeface="KoreanYNSJG4R" charset="0"/>
                <a:ea typeface="KoreanYNSJG4R" charset="0"/>
                <a:cs typeface="KoreanYNSJG4R" charset="0"/>
              </a:rPr>
              <a:t>Unilever</a:t>
            </a:r>
            <a:endParaRPr lang="ko-KR" altLang="en-US" sz="3200" dirty="0">
              <a:solidFill>
                <a:prstClr val="white"/>
              </a:solidFill>
              <a:latin typeface="KoreanYNSJG4R" charset="0"/>
              <a:ea typeface="KoreanYNSJG4R" charset="0"/>
              <a:cs typeface="KoreanYNSJG4R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619835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ko-KR" altLang="en-US" sz="2200" dirty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Unilever 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내부 유통 전략 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200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2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16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  <p:sp>
        <p:nvSpPr>
          <p:cNvPr id="18" name="모서리가 둥근 직사각형 19"/>
          <p:cNvSpPr/>
          <p:nvPr/>
        </p:nvSpPr>
        <p:spPr>
          <a:xfrm>
            <a:off x="626589" y="2300263"/>
            <a:ext cx="1842149" cy="800934"/>
          </a:xfrm>
          <a:prstGeom prst="roundRect">
            <a:avLst/>
          </a:prstGeom>
          <a:solidFill>
            <a:srgbClr val="FFCCCC"/>
          </a:solidFill>
          <a:ln>
            <a:noFill/>
          </a:ln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KoreanYNSJG3R" charset="0"/>
                <a:ea typeface="KoreanYNSJG3R" charset="0"/>
                <a:cs typeface="KoreanYNSJG3R" charset="0"/>
              </a:rPr>
              <a:t>수요 관리</a:t>
            </a:r>
            <a:br>
              <a:rPr lang="ko-KR" altLang="en-US" b="1" dirty="0" smtClean="0">
                <a:solidFill>
                  <a:schemeClr val="tx1"/>
                </a:solidFill>
                <a:latin typeface="KoreanYNSJG3R" charset="0"/>
                <a:ea typeface="KoreanYNSJG3R" charset="0"/>
                <a:cs typeface="KoreanYNSJG3R" charset="0"/>
              </a:rPr>
            </a:br>
            <a:r>
              <a:rPr lang="en-US" altLang="ko-KR" b="1" dirty="0" smtClean="0">
                <a:solidFill>
                  <a:schemeClr val="tx1"/>
                </a:solidFill>
                <a:latin typeface="KoreanYNSJG3R" charset="0"/>
                <a:ea typeface="KoreanYNSJG3R" charset="0"/>
                <a:cs typeface="KoreanYNSJG3R" charset="0"/>
              </a:rPr>
              <a:t>(DP)</a:t>
            </a:r>
            <a:endParaRPr lang="ko-KR" altLang="en-US" b="1" dirty="0">
              <a:solidFill>
                <a:schemeClr val="tx1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19" name="모서리가 둥근 직사각형 21"/>
          <p:cNvSpPr/>
          <p:nvPr/>
        </p:nvSpPr>
        <p:spPr>
          <a:xfrm>
            <a:off x="626588" y="3251370"/>
            <a:ext cx="1842149" cy="727515"/>
          </a:xfrm>
          <a:prstGeom prst="roundRect">
            <a:avLst/>
          </a:prstGeom>
          <a:solidFill>
            <a:srgbClr val="FFCCCC"/>
          </a:solidFill>
          <a:ln>
            <a:noFill/>
          </a:ln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KoreanYNSJG3R" charset="0"/>
                <a:ea typeface="KoreanYNSJG3R" charset="0"/>
                <a:cs typeface="KoreanYNSJG3R" charset="0"/>
              </a:rPr>
              <a:t>분배 계획</a:t>
            </a:r>
            <a:br>
              <a:rPr lang="ko-KR" altLang="en-US" b="1" dirty="0" smtClean="0">
                <a:solidFill>
                  <a:schemeClr val="tx1"/>
                </a:solidFill>
                <a:latin typeface="KoreanYNSJG3R" charset="0"/>
                <a:ea typeface="KoreanYNSJG3R" charset="0"/>
                <a:cs typeface="KoreanYNSJG3R" charset="0"/>
              </a:rPr>
            </a:br>
            <a:r>
              <a:rPr lang="en-US" altLang="ko-KR" b="1" smtClean="0">
                <a:solidFill>
                  <a:schemeClr val="tx1"/>
                </a:solidFill>
                <a:latin typeface="KoreanYNSJG3R" charset="0"/>
                <a:ea typeface="KoreanYNSJG3R" charset="0"/>
                <a:cs typeface="KoreanYNSJG3R" charset="0"/>
              </a:rPr>
              <a:t>(DPG)</a:t>
            </a:r>
            <a:endParaRPr lang="ko-KR" altLang="en-US" b="1" dirty="0">
              <a:solidFill>
                <a:schemeClr val="tx1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24" name="모서리가 둥근 직사각형 22"/>
          <p:cNvSpPr/>
          <p:nvPr/>
        </p:nvSpPr>
        <p:spPr>
          <a:xfrm>
            <a:off x="626589" y="4102366"/>
            <a:ext cx="1842149" cy="800934"/>
          </a:xfrm>
          <a:prstGeom prst="roundRect">
            <a:avLst/>
          </a:prstGeom>
          <a:solidFill>
            <a:srgbClr val="FFCCCC"/>
          </a:solidFill>
          <a:ln>
            <a:noFill/>
          </a:ln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KoreanYNSJG3R" charset="0"/>
                <a:ea typeface="KoreanYNSJG3R" charset="0"/>
                <a:cs typeface="KoreanYNSJG3R" charset="0"/>
              </a:rPr>
              <a:t>공급 관리</a:t>
            </a:r>
            <a:br>
              <a:rPr lang="ko-KR" altLang="en-US" b="1" dirty="0" smtClean="0">
                <a:solidFill>
                  <a:schemeClr val="tx1"/>
                </a:solidFill>
                <a:latin typeface="KoreanYNSJG3R" charset="0"/>
                <a:ea typeface="KoreanYNSJG3R" charset="0"/>
                <a:cs typeface="KoreanYNSJG3R" charset="0"/>
              </a:rPr>
            </a:br>
            <a:r>
              <a:rPr lang="en-US" altLang="ko-KR" b="1" dirty="0" smtClean="0">
                <a:solidFill>
                  <a:schemeClr val="tx1"/>
                </a:solidFill>
                <a:latin typeface="KoreanYNSJG3R" charset="0"/>
                <a:ea typeface="KoreanYNSJG3R" charset="0"/>
                <a:cs typeface="KoreanYNSJG3R" charset="0"/>
              </a:rPr>
              <a:t>(SU)</a:t>
            </a:r>
            <a:endParaRPr lang="ko-KR" altLang="en-US" b="1" dirty="0">
              <a:solidFill>
                <a:schemeClr val="tx1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28" name="모서리가 둥근 직사각형 3"/>
          <p:cNvSpPr/>
          <p:nvPr/>
        </p:nvSpPr>
        <p:spPr>
          <a:xfrm>
            <a:off x="2716502" y="2377016"/>
            <a:ext cx="1855498" cy="2549641"/>
          </a:xfrm>
          <a:prstGeom prst="roundRect">
            <a:avLst/>
          </a:prstGeom>
          <a:solidFill>
            <a:srgbClr val="EF7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3"/>
          <p:cNvSpPr/>
          <p:nvPr/>
        </p:nvSpPr>
        <p:spPr>
          <a:xfrm>
            <a:off x="4572000" y="2377016"/>
            <a:ext cx="1855498" cy="2549641"/>
          </a:xfrm>
          <a:prstGeom prst="roundRect">
            <a:avLst/>
          </a:prstGeom>
          <a:solidFill>
            <a:srgbClr val="7BB9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4"/>
          <p:cNvSpPr/>
          <p:nvPr/>
        </p:nvSpPr>
        <p:spPr>
          <a:xfrm>
            <a:off x="6647755" y="2300263"/>
            <a:ext cx="1842149" cy="800934"/>
          </a:xfrm>
          <a:prstGeom prst="roundRect">
            <a:avLst/>
          </a:prstGeom>
          <a:solidFill>
            <a:srgbClr val="B0D5C6"/>
          </a:solidFill>
          <a:ln>
            <a:noFill/>
          </a:ln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KoreanYNSJG3R" charset="0"/>
                <a:ea typeface="KoreanYNSJG3R" charset="0"/>
                <a:cs typeface="KoreanYNSJG3R" charset="0"/>
              </a:rPr>
              <a:t>마케팅 관리</a:t>
            </a:r>
            <a:br>
              <a:rPr lang="ko-KR" altLang="en-US" b="1" dirty="0" smtClean="0">
                <a:solidFill>
                  <a:schemeClr val="tx1"/>
                </a:solidFill>
                <a:latin typeface="KoreanYNSJG3R" charset="0"/>
                <a:ea typeface="KoreanYNSJG3R" charset="0"/>
                <a:cs typeface="KoreanYNSJG3R" charset="0"/>
              </a:rPr>
            </a:br>
            <a:r>
              <a:rPr lang="en-US" altLang="ko-KR" b="1" dirty="0" smtClean="0">
                <a:solidFill>
                  <a:schemeClr val="tx1"/>
                </a:solidFill>
                <a:latin typeface="KoreanYNSJG3R" charset="0"/>
                <a:ea typeface="KoreanYNSJG3R" charset="0"/>
                <a:cs typeface="KoreanYNSJG3R" charset="0"/>
              </a:rPr>
              <a:t>(SOM MT)</a:t>
            </a:r>
            <a:endParaRPr lang="ko-KR" altLang="en-US" b="1" dirty="0">
              <a:solidFill>
                <a:schemeClr val="tx1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31" name="모서리가 둥근 직사각형 25"/>
          <p:cNvSpPr/>
          <p:nvPr/>
        </p:nvSpPr>
        <p:spPr>
          <a:xfrm>
            <a:off x="6647755" y="3214660"/>
            <a:ext cx="1842149" cy="800934"/>
          </a:xfrm>
          <a:prstGeom prst="roundRect">
            <a:avLst/>
          </a:prstGeom>
          <a:solidFill>
            <a:srgbClr val="B0D5C6"/>
          </a:solidFill>
          <a:ln>
            <a:noFill/>
          </a:ln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KoreanYNSJG3R" charset="0"/>
                <a:ea typeface="KoreanYNSJG3R" charset="0"/>
                <a:cs typeface="KoreanYNSJG3R" charset="0"/>
              </a:rPr>
              <a:t>매장 관리</a:t>
            </a:r>
            <a:br>
              <a:rPr lang="ko-KR" altLang="en-US" b="1" dirty="0" smtClean="0">
                <a:solidFill>
                  <a:schemeClr val="tx1"/>
                </a:solidFill>
                <a:latin typeface="KoreanYNSJG3R" charset="0"/>
                <a:ea typeface="KoreanYNSJG3R" charset="0"/>
                <a:cs typeface="KoreanYNSJG3R" charset="0"/>
              </a:rPr>
            </a:br>
            <a:r>
              <a:rPr lang="en-US" altLang="ko-KR" b="1" dirty="0" smtClean="0">
                <a:solidFill>
                  <a:schemeClr val="tx1"/>
                </a:solidFill>
                <a:latin typeface="KoreanYNSJG3R" charset="0"/>
                <a:ea typeface="KoreanYNSJG3R" charset="0"/>
                <a:cs typeface="KoreanYNSJG3R" charset="0"/>
              </a:rPr>
              <a:t>(CMM)</a:t>
            </a:r>
            <a:endParaRPr lang="ko-KR" altLang="en-US" b="1" dirty="0">
              <a:solidFill>
                <a:schemeClr val="tx1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32" name="모서리가 둥근 직사각형 26"/>
          <p:cNvSpPr/>
          <p:nvPr/>
        </p:nvSpPr>
        <p:spPr>
          <a:xfrm>
            <a:off x="6647756" y="4192468"/>
            <a:ext cx="854330" cy="800934"/>
          </a:xfrm>
          <a:prstGeom prst="roundRect">
            <a:avLst/>
          </a:prstGeom>
          <a:solidFill>
            <a:srgbClr val="B0D5C6"/>
          </a:solidFill>
          <a:ln>
            <a:noFill/>
          </a:ln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KoreanYNSJG3R" charset="0"/>
                <a:ea typeface="KoreanYNSJG3R" charset="0"/>
                <a:cs typeface="KoreanYNSJG3R" charset="0"/>
              </a:rPr>
              <a:t>GT </a:t>
            </a:r>
            <a:r>
              <a:rPr lang="ko-KR" altLang="en-US" b="1" dirty="0" smtClean="0">
                <a:solidFill>
                  <a:schemeClr val="tx1"/>
                </a:solidFill>
                <a:latin typeface="KoreanYNSJG3R" charset="0"/>
                <a:ea typeface="KoreanYNSJG3R" charset="0"/>
                <a:cs typeface="KoreanYNSJG3R" charset="0"/>
              </a:rPr>
              <a:t>주문 관리</a:t>
            </a:r>
            <a:endParaRPr lang="ko-KR" altLang="en-US" b="1" dirty="0">
              <a:solidFill>
                <a:schemeClr val="tx1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33" name="모서리가 둥근 직사각형 33"/>
          <p:cNvSpPr/>
          <p:nvPr/>
        </p:nvSpPr>
        <p:spPr>
          <a:xfrm>
            <a:off x="7635574" y="4192468"/>
            <a:ext cx="854330" cy="800934"/>
          </a:xfrm>
          <a:prstGeom prst="roundRect">
            <a:avLst/>
          </a:prstGeom>
          <a:solidFill>
            <a:srgbClr val="B0D5C6"/>
          </a:solidFill>
          <a:ln>
            <a:noFill/>
          </a:ln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KoreanYNSJG3R" charset="0"/>
                <a:ea typeface="KoreanYNSJG3R" charset="0"/>
                <a:cs typeface="KoreanYNSJG3R" charset="0"/>
              </a:rPr>
              <a:t>MT </a:t>
            </a:r>
            <a:r>
              <a:rPr lang="ko-KR" altLang="en-US" b="1" dirty="0" smtClean="0">
                <a:solidFill>
                  <a:schemeClr val="tx1"/>
                </a:solidFill>
                <a:latin typeface="KoreanYNSJG3R" charset="0"/>
                <a:ea typeface="KoreanYNSJG3R" charset="0"/>
                <a:cs typeface="KoreanYNSJG3R" charset="0"/>
              </a:rPr>
              <a:t>주문 관리</a:t>
            </a:r>
            <a:endParaRPr lang="ko-KR" altLang="en-US" b="1" dirty="0">
              <a:solidFill>
                <a:schemeClr val="tx1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34" name="타원 4"/>
          <p:cNvSpPr/>
          <p:nvPr/>
        </p:nvSpPr>
        <p:spPr>
          <a:xfrm>
            <a:off x="3313777" y="2584694"/>
            <a:ext cx="2442849" cy="20274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KoreanYNSJG3R" charset="0"/>
                <a:ea typeface="KoreanYNSJG3R" charset="0"/>
                <a:cs typeface="KoreanYNSJG3R" charset="0"/>
              </a:rPr>
              <a:t>Central Coordinator of transition management process</a:t>
            </a:r>
            <a:endParaRPr lang="ko-KR" altLang="en-US" b="1" dirty="0">
              <a:solidFill>
                <a:schemeClr val="tx1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grpSp>
        <p:nvGrpSpPr>
          <p:cNvPr id="35" name="그룹 6"/>
          <p:cNvGrpSpPr/>
          <p:nvPr/>
        </p:nvGrpSpPr>
        <p:grpSpPr>
          <a:xfrm>
            <a:off x="2602225" y="2684041"/>
            <a:ext cx="669974" cy="1872183"/>
            <a:chOff x="2623057" y="2099112"/>
            <a:chExt cx="669974" cy="187218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6" name="아래쪽 화살표 5"/>
            <p:cNvSpPr/>
            <p:nvPr/>
          </p:nvSpPr>
          <p:spPr>
            <a:xfrm rot="5400000">
              <a:off x="2774495" y="2695212"/>
              <a:ext cx="367095" cy="66997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아래쪽 화살표 27"/>
            <p:cNvSpPr/>
            <p:nvPr/>
          </p:nvSpPr>
          <p:spPr>
            <a:xfrm rot="3566491">
              <a:off x="2774496" y="3452762"/>
              <a:ext cx="367095" cy="66997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아래쪽 화살표 28"/>
            <p:cNvSpPr/>
            <p:nvPr/>
          </p:nvSpPr>
          <p:spPr>
            <a:xfrm rot="6543836">
              <a:off x="2774497" y="1947674"/>
              <a:ext cx="367095" cy="66997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29"/>
          <p:cNvGrpSpPr/>
          <p:nvPr/>
        </p:nvGrpSpPr>
        <p:grpSpPr>
          <a:xfrm rot="10800000">
            <a:off x="5824920" y="2640660"/>
            <a:ext cx="675188" cy="1872183"/>
            <a:chOff x="2623057" y="2099112"/>
            <a:chExt cx="675188" cy="187218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아래쪽 화살표 30"/>
            <p:cNvSpPr/>
            <p:nvPr/>
          </p:nvSpPr>
          <p:spPr>
            <a:xfrm rot="5400000">
              <a:off x="2774495" y="2695212"/>
              <a:ext cx="367095" cy="66997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아래쪽 화살표 31"/>
            <p:cNvSpPr/>
            <p:nvPr/>
          </p:nvSpPr>
          <p:spPr>
            <a:xfrm rot="3566491">
              <a:off x="2779711" y="3452762"/>
              <a:ext cx="367095" cy="66997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아래쪽 화살표 32"/>
            <p:cNvSpPr/>
            <p:nvPr/>
          </p:nvSpPr>
          <p:spPr>
            <a:xfrm rot="6543836">
              <a:off x="2774497" y="1947674"/>
              <a:ext cx="367095" cy="66997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93386" y="5144192"/>
            <a:ext cx="5256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00" i="1" dirty="0" smtClean="0">
                <a:latin typeface="Nanum Gothic" charset="-127"/>
                <a:ea typeface="Nanum Gothic" charset="-127"/>
                <a:cs typeface="Nanum Gothic" charset="-127"/>
              </a:rPr>
              <a:t>GT: </a:t>
            </a:r>
            <a:r>
              <a:rPr lang="en-US" altLang="ko-KR" sz="1000" i="1" kern="0" dirty="0">
                <a:latin typeface="Nanum Gothic" charset="-127"/>
                <a:ea typeface="Nanum Gothic" charset="-127"/>
                <a:cs typeface="Nanum Gothic" charset="-127"/>
              </a:rPr>
              <a:t>General Distributor(distributor partner)</a:t>
            </a:r>
          </a:p>
          <a:p>
            <a:r>
              <a:rPr lang="en-US" sz="1000" i="1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lang="en-US" sz="1000" i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21884" y="5139217"/>
            <a:ext cx="7589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i="1" kern="0" dirty="0">
                <a:latin typeface="Nanum Gothic" charset="-127"/>
                <a:ea typeface="Nanum Gothic" charset="-127"/>
                <a:cs typeface="Nanum Gothic" charset="-127"/>
              </a:rPr>
              <a:t>MT : Modern </a:t>
            </a:r>
            <a:r>
              <a:rPr lang="en-US" altLang="ko-KR" sz="1000" i="1" kern="0" dirty="0" smtClean="0">
                <a:latin typeface="Nanum Gothic" charset="-127"/>
                <a:ea typeface="Nanum Gothic" charset="-127"/>
                <a:cs typeface="Nanum Gothic" charset="-127"/>
              </a:rPr>
              <a:t>Trade(Carrefour</a:t>
            </a:r>
            <a:r>
              <a:rPr lang="en-US" altLang="ko-KR" sz="1000" i="1" kern="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en-US" altLang="ko-KR" sz="1000" i="1" kern="0" dirty="0" err="1" smtClean="0">
                <a:latin typeface="Nanum Gothic" charset="-127"/>
                <a:ea typeface="Nanum Gothic" charset="-127"/>
                <a:cs typeface="Nanum Gothic" charset="-127"/>
              </a:rPr>
              <a:t>Lotte</a:t>
            </a:r>
            <a:r>
              <a:rPr lang="en-US" altLang="ko-KR" sz="1000" i="1" kern="0" dirty="0" smtClean="0">
                <a:latin typeface="Nanum Gothic" charset="-127"/>
                <a:ea typeface="Nanum Gothic" charset="-127"/>
                <a:cs typeface="Nanum Gothic" charset="-127"/>
              </a:rPr>
              <a:t>, etc.)  </a:t>
            </a:r>
            <a:r>
              <a:rPr lang="ko-KR" altLang="en-US" sz="1000" i="1" kern="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lang="ko-KR" altLang="en-US" sz="1000" i="1" kern="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82070" y="2190798"/>
            <a:ext cx="4289286" cy="2935634"/>
          </a:xfrm>
          <a:prstGeom prst="rect">
            <a:avLst/>
          </a:prstGeom>
          <a:noFill/>
          <a:ln w="76200" cap="flat" cmpd="sng" algn="ctr">
            <a:solidFill>
              <a:srgbClr val="E52754">
                <a:alpha val="61176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kern="0" dirty="0">
              <a:solidFill>
                <a:srgbClr val="EF7D98"/>
              </a:solidFill>
              <a:latin typeface="맑은 고딕"/>
              <a:ea typeface="맑은 고딕" charset="0"/>
              <a:cs typeface="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kern="0" dirty="0" smtClean="0">
                <a:solidFill>
                  <a:srgbClr val="EF7D98"/>
                </a:solidFill>
                <a:latin typeface="맑은 고딕"/>
                <a:ea typeface="맑은 고딕" charset="0"/>
                <a:cs typeface=""/>
              </a:rPr>
              <a:t> 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EF7D98"/>
              </a:solidFill>
              <a:effectLst/>
              <a:uLnTx/>
              <a:uFillTx/>
              <a:latin typeface="맑은 고딕"/>
              <a:ea typeface="맑은 고딕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 smtClean="0">
                <a:solidFill>
                  <a:srgbClr val="EF7D98"/>
                </a:solidFill>
                <a:latin typeface="맑은 고딕"/>
                <a:ea typeface="맑은 고딕" charset="0"/>
                <a:cs typeface=""/>
              </a:rPr>
              <a:t> 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F7D98"/>
                </a:solidFill>
                <a:effectLst/>
                <a:uLnTx/>
                <a:uFillTx/>
                <a:latin typeface="맑은 고딕"/>
                <a:ea typeface="맑은 고딕" charset="0"/>
                <a:cs typeface="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F7D98"/>
                </a:solidFill>
                <a:effectLst/>
                <a:uLnTx/>
                <a:uFillTx/>
                <a:latin typeface="맑은 고딕"/>
                <a:ea typeface="맑은 고딕" charset="0"/>
                <a:cs typeface="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EF7D98"/>
              </a:solidFill>
              <a:effectLst/>
              <a:uLnTx/>
              <a:uFillTx/>
              <a:latin typeface="맑은 고딕"/>
              <a:ea typeface="맑은 고딕" charset="0"/>
              <a:cs typeface=""/>
            </a:endParaRPr>
          </a:p>
        </p:txBody>
      </p:sp>
      <p:sp>
        <p:nvSpPr>
          <p:cNvPr id="46" name="포인트가 5개인 별 7"/>
          <p:cNvSpPr/>
          <p:nvPr/>
        </p:nvSpPr>
        <p:spPr>
          <a:xfrm rot="1176624">
            <a:off x="8436972" y="3894946"/>
            <a:ext cx="480713" cy="493466"/>
          </a:xfrm>
          <a:prstGeom prst="star5">
            <a:avLst/>
          </a:prstGeom>
          <a:solidFill>
            <a:srgbClr val="E52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3"/>
          <p:cNvSpPr/>
          <p:nvPr/>
        </p:nvSpPr>
        <p:spPr>
          <a:xfrm>
            <a:off x="6519828" y="4102366"/>
            <a:ext cx="2297741" cy="1024066"/>
          </a:xfrm>
          <a:prstGeom prst="rect">
            <a:avLst/>
          </a:prstGeom>
          <a:solidFill>
            <a:srgbClr val="E52754">
              <a:alpha val="20000"/>
            </a:srgbClr>
          </a:solidFill>
          <a:ln w="762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kern="0" dirty="0">
              <a:solidFill>
                <a:srgbClr val="EF7D98"/>
              </a:solidFill>
              <a:latin typeface="맑은 고딕"/>
              <a:ea typeface="맑은 고딕" charset="0"/>
              <a:cs typeface="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kern="0" dirty="0" smtClean="0">
                <a:solidFill>
                  <a:srgbClr val="EF7D98"/>
                </a:solidFill>
                <a:latin typeface="맑은 고딕"/>
                <a:ea typeface="맑은 고딕" charset="0"/>
                <a:cs typeface=""/>
              </a:rPr>
              <a:t> 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EF7D98"/>
              </a:solidFill>
              <a:effectLst/>
              <a:uLnTx/>
              <a:uFillTx/>
              <a:latin typeface="맑은 고딕"/>
              <a:ea typeface="맑은 고딕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 smtClean="0">
                <a:solidFill>
                  <a:srgbClr val="EF7D98"/>
                </a:solidFill>
                <a:latin typeface="맑은 고딕"/>
                <a:ea typeface="맑은 고딕" charset="0"/>
                <a:cs typeface=""/>
              </a:rPr>
              <a:t> 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F7D98"/>
                </a:solidFill>
                <a:effectLst/>
                <a:uLnTx/>
                <a:uFillTx/>
                <a:latin typeface="맑은 고딕"/>
                <a:ea typeface="맑은 고딕" charset="0"/>
                <a:cs typeface="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F7D98"/>
                </a:solidFill>
                <a:effectLst/>
                <a:uLnTx/>
                <a:uFillTx/>
                <a:latin typeface="맑은 고딕"/>
                <a:ea typeface="맑은 고딕" charset="0"/>
                <a:cs typeface="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EF7D98"/>
              </a:solidFill>
              <a:effectLst/>
              <a:uLnTx/>
              <a:uFillTx/>
              <a:latin typeface="맑은 고딕"/>
              <a:ea typeface="맑은 고딕" charset="0"/>
              <a:cs typeface=""/>
            </a:endParaRPr>
          </a:p>
        </p:txBody>
      </p:sp>
      <p:sp>
        <p:nvSpPr>
          <p:cNvPr id="49" name="직사각형 67"/>
          <p:cNvSpPr/>
          <p:nvPr/>
        </p:nvSpPr>
        <p:spPr>
          <a:xfrm>
            <a:off x="626588" y="5394484"/>
            <a:ext cx="8244768" cy="1218129"/>
          </a:xfrm>
          <a:prstGeom prst="roundRect">
            <a:avLst>
              <a:gd name="adj" fmla="val 10311"/>
            </a:avLst>
          </a:prstGeom>
          <a:noFill/>
          <a:ln w="28575" cap="flat" cmpd="sng" algn="ctr">
            <a:solidFill>
              <a:srgbClr val="7BB9A0">
                <a:lumMod val="60000"/>
                <a:lumOff val="4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6663" y="5442700"/>
            <a:ext cx="812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dirty="0" smtClean="0">
                <a:solidFill>
                  <a:srgbClr val="E52754"/>
                </a:solidFill>
                <a:latin typeface="KoreanYNSJG4R" charset="0"/>
                <a:ea typeface="KoreanYNSJG4R" charset="0"/>
                <a:cs typeface="KoreanYNSJG4R" charset="0"/>
              </a:rPr>
              <a:t>Supply Network Collaboration (SNC):</a:t>
            </a:r>
            <a:r>
              <a:rPr lang="ko-KR" altLang="en-US" dirty="0" smtClean="0">
                <a:solidFill>
                  <a:srgbClr val="E52754"/>
                </a:solidFill>
                <a:latin typeface="KoreanYNSJG4R" charset="0"/>
                <a:ea typeface="KoreanYNSJG4R" charset="0"/>
                <a:cs typeface="KoreanYNSJG4R" charset="0"/>
              </a:rPr>
              <a:t> 유통 네트워크 협력</a:t>
            </a:r>
            <a:endParaRPr lang="ko-KR" altLang="en-US" dirty="0">
              <a:latin typeface="KoreanYNSJG4R" charset="0"/>
              <a:ea typeface="KoreanYNSJG4R" charset="0"/>
              <a:cs typeface="KoreanYNSJG4R" charset="0"/>
            </a:endParaRPr>
          </a:p>
        </p:txBody>
      </p:sp>
      <p:sp>
        <p:nvSpPr>
          <p:cNvPr id="51" name="직사각형 66"/>
          <p:cNvSpPr/>
          <p:nvPr/>
        </p:nvSpPr>
        <p:spPr>
          <a:xfrm>
            <a:off x="804801" y="5866209"/>
            <a:ext cx="3327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유통 관리 </a:t>
            </a:r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고객 관리</a:t>
            </a: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66"/>
          <p:cNvSpPr/>
          <p:nvPr/>
        </p:nvSpPr>
        <p:spPr>
          <a:xfrm>
            <a:off x="4803705" y="5866209"/>
            <a:ext cx="7837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지역으로부터 </a:t>
            </a:r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Bottom up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 계획 </a:t>
            </a:r>
            <a:b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회사로부터 </a:t>
            </a:r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down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 계획</a:t>
            </a: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66"/>
          <p:cNvSpPr/>
          <p:nvPr/>
        </p:nvSpPr>
        <p:spPr>
          <a:xfrm>
            <a:off x="804800" y="6217481"/>
            <a:ext cx="3327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 전략 </a:t>
            </a:r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Pull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 전략 </a:t>
            </a: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12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13" name="그룹 35"/>
            <p:cNvGrpSpPr/>
            <p:nvPr/>
          </p:nvGrpSpPr>
          <p:grpSpPr>
            <a:xfrm>
              <a:off x="221028" y="-2"/>
              <a:ext cx="1368152" cy="1484785"/>
              <a:chOff x="221028" y="-2"/>
              <a:chExt cx="1368152" cy="1484785"/>
            </a:xfrm>
          </p:grpSpPr>
          <p:sp>
            <p:nvSpPr>
              <p:cNvPr id="14" name="이등변 삼각형 38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21028" y="170806"/>
                <a:ext cx="1368152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II</a:t>
                </a:r>
                <a:r>
                  <a:rPr kumimoji="0" lang="ko-KR" alt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</a:t>
                </a:r>
                <a:r>
                  <a:rPr lang="en-US" altLang="ko-KR" sz="3200" kern="0" dirty="0">
                    <a:solidFill>
                      <a:prstClr val="whit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2</a:t>
                </a:r>
                <a:r>
                  <a:rPr kumimoji="0" lang="en-US" altLang="ko-KR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.1</a:t>
                </a:r>
                <a:endParaRPr kumimoji="0" lang="ko-KR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</p:grpSp>
      <p:sp>
        <p:nvSpPr>
          <p:cNvPr id="17" name="타원 16"/>
          <p:cNvSpPr/>
          <p:nvPr/>
        </p:nvSpPr>
        <p:spPr>
          <a:xfrm>
            <a:off x="6918791" y="2259745"/>
            <a:ext cx="1903444" cy="19780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2604463" y="2720083"/>
            <a:ext cx="703014" cy="1162800"/>
          </a:xfrm>
          <a:prstGeom prst="right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5921650" y="2720083"/>
            <a:ext cx="882411" cy="11490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02543" y="2259745"/>
            <a:ext cx="1903444" cy="1978090"/>
          </a:xfrm>
          <a:prstGeom prst="ellipse">
            <a:avLst/>
          </a:prstGeom>
          <a:solidFill>
            <a:srgbClr val="FFD1D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383028" y="2276670"/>
            <a:ext cx="2422623" cy="1800809"/>
            <a:chOff x="3554348" y="2276669"/>
            <a:chExt cx="2164702" cy="1800809"/>
          </a:xfrm>
        </p:grpSpPr>
        <p:sp>
          <p:nvSpPr>
            <p:cNvPr id="4" name="순서도: 지연 3"/>
            <p:cNvSpPr/>
            <p:nvPr/>
          </p:nvSpPr>
          <p:spPr>
            <a:xfrm>
              <a:off x="4636699" y="2276669"/>
              <a:ext cx="1082351" cy="1800809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지연 21"/>
            <p:cNvSpPr/>
            <p:nvPr/>
          </p:nvSpPr>
          <p:spPr>
            <a:xfrm rot="10800000">
              <a:off x="3554348" y="2276669"/>
              <a:ext cx="1082351" cy="1800809"/>
            </a:xfrm>
            <a:prstGeom prst="flowChartDelay">
              <a:avLst/>
            </a:pr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89355" y="2365748"/>
            <a:ext cx="266412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>
                <a:latin typeface="KoreanYNSJG3R" charset="0"/>
                <a:ea typeface="KoreanYNSJG3R" charset="0"/>
                <a:cs typeface="KoreanYNSJG3R" charset="0"/>
              </a:rPr>
              <a:t>대화형 쿠폰 판매대를</a:t>
            </a:r>
            <a:r>
              <a:rPr lang="en-US" altLang="ko-KR" sz="1700" dirty="0" smtClean="0">
                <a:latin typeface="KoreanYNSJG3R" charset="0"/>
                <a:ea typeface="KoreanYNSJG3R" charset="0"/>
                <a:cs typeface="KoreanYNSJG3R" charset="0"/>
              </a:rPr>
              <a:t> </a:t>
            </a:r>
            <a:br>
              <a:rPr lang="en-US" altLang="ko-KR" sz="1700" dirty="0" smtClean="0">
                <a:latin typeface="KoreanYNSJG3R" charset="0"/>
                <a:ea typeface="KoreanYNSJG3R" charset="0"/>
                <a:cs typeface="KoreanYNSJG3R" charset="0"/>
              </a:rPr>
            </a:br>
            <a:r>
              <a:rPr lang="ko-KR" altLang="en-US" sz="1700" dirty="0" smtClean="0">
                <a:latin typeface="KoreanYNSJG3R" charset="0"/>
                <a:ea typeface="KoreanYNSJG3R" charset="0"/>
                <a:cs typeface="KoreanYNSJG3R" charset="0"/>
              </a:rPr>
              <a:t>통한 설문조사 실시 </a:t>
            </a:r>
            <a:endParaRPr lang="en-US" altLang="ko-KR" sz="1700" dirty="0">
              <a:latin typeface="KoreanYNSJG3R" charset="0"/>
              <a:ea typeface="KoreanYNSJG3R" charset="0"/>
              <a:cs typeface="KoreanYNSJG3R" charset="0"/>
            </a:endParaRPr>
          </a:p>
          <a:p>
            <a:pPr algn="ctr"/>
            <a:r>
              <a:rPr lang="en-US" altLang="ko-KR" sz="1700" dirty="0" smtClean="0">
                <a:latin typeface="KoreanYNSJG3R" charset="0"/>
                <a:ea typeface="KoreanYNSJG3R" charset="0"/>
                <a:cs typeface="KoreanYNSJG3R" charset="0"/>
              </a:rPr>
              <a:t/>
            </a:r>
            <a:br>
              <a:rPr lang="en-US" altLang="ko-KR" sz="1700" dirty="0" smtClean="0">
                <a:latin typeface="KoreanYNSJG3R" charset="0"/>
                <a:ea typeface="KoreanYNSJG3R" charset="0"/>
                <a:cs typeface="KoreanYNSJG3R" charset="0"/>
              </a:rPr>
            </a:br>
            <a:r>
              <a:rPr lang="ko-KR" altLang="en-US" sz="17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판매전략 수정 </a:t>
            </a:r>
            <a:endParaRPr lang="en-US" altLang="ko-KR" sz="1700" b="1" dirty="0" smtClean="0">
              <a:solidFill>
                <a:srgbClr val="E52754"/>
              </a:solidFill>
              <a:latin typeface="KoreanYNSJG3R" charset="0"/>
              <a:ea typeface="KoreanYNSJG3R" charset="0"/>
              <a:cs typeface="KoreanYNSJG3R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latin typeface="KoreanYNSJG3R" charset="0"/>
                <a:ea typeface="KoreanYNSJG3R" charset="0"/>
                <a:cs typeface="KoreanYNSJG3R" charset="0"/>
              </a:rPr>
              <a:t>가격 프로모션 증가</a:t>
            </a:r>
            <a:endParaRPr lang="en-US" altLang="ko-KR" sz="1700" dirty="0" smtClean="0">
              <a:latin typeface="KoreanYNSJG3R" charset="0"/>
              <a:ea typeface="KoreanYNSJG3R" charset="0"/>
              <a:cs typeface="KoreanYNSJG3R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latin typeface="KoreanYNSJG3R" charset="0"/>
                <a:ea typeface="KoreanYNSJG3R" charset="0"/>
                <a:cs typeface="KoreanYNSJG3R" charset="0"/>
              </a:rPr>
              <a:t>레이아웃 위치 조정 </a:t>
            </a:r>
            <a:endParaRPr lang="ko-KR" altLang="en-US" sz="1700" dirty="0"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7" name="아래쪽 화살표 6"/>
          <p:cNvSpPr/>
          <p:nvPr/>
        </p:nvSpPr>
        <p:spPr>
          <a:xfrm rot="10800000">
            <a:off x="730034" y="4370069"/>
            <a:ext cx="8092199" cy="458547"/>
          </a:xfrm>
          <a:prstGeom prst="triangle">
            <a:avLst/>
          </a:prstGeom>
          <a:solidFill>
            <a:srgbClr val="CA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4" descr="유닐레버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0902" y="2534211"/>
            <a:ext cx="1348861" cy="149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605054" y="190036"/>
            <a:ext cx="6063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200" dirty="0" smtClean="0">
                <a:solidFill>
                  <a:prstClr val="white"/>
                </a:solidFill>
                <a:latin typeface="KoreanYNSJG4R" charset="0"/>
                <a:ea typeface="KoreanYNSJG4R" charset="0"/>
                <a:cs typeface="KoreanYNSJG4R" charset="0"/>
              </a:rPr>
              <a:t>Unilever</a:t>
            </a:r>
            <a:endParaRPr lang="ko-KR" altLang="en-US" sz="3200" dirty="0">
              <a:solidFill>
                <a:prstClr val="white"/>
              </a:solidFill>
              <a:latin typeface="KoreanYNSJG4R" charset="0"/>
              <a:ea typeface="KoreanYNSJG4R" charset="0"/>
              <a:cs typeface="KoreanYNSJG4R" charset="0"/>
            </a:endParaRPr>
          </a:p>
        </p:txBody>
      </p:sp>
      <p:sp>
        <p:nvSpPr>
          <p:cNvPr id="23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17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619835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ko-KR" altLang="en-US" sz="2200" dirty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Unilever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의</a:t>
            </a:r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유통업체 협력 사례 </a:t>
            </a:r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: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판촉 협력 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200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028" y="2124061"/>
            <a:ext cx="2268183" cy="22681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471" y="5025747"/>
            <a:ext cx="2717800" cy="1588346"/>
          </a:xfrm>
          <a:prstGeom prst="rect">
            <a:avLst/>
          </a:prstGeom>
        </p:spPr>
      </p:pic>
      <p:sp>
        <p:nvSpPr>
          <p:cNvPr id="29" name="직사각형 67"/>
          <p:cNvSpPr/>
          <p:nvPr/>
        </p:nvSpPr>
        <p:spPr>
          <a:xfrm>
            <a:off x="927260" y="4910762"/>
            <a:ext cx="7445778" cy="1800829"/>
          </a:xfrm>
          <a:prstGeom prst="roundRect">
            <a:avLst>
              <a:gd name="adj" fmla="val 10311"/>
            </a:avLst>
          </a:prstGeom>
          <a:noFill/>
          <a:ln w="28575" cap="flat" cmpd="sng" algn="ctr">
            <a:solidFill>
              <a:srgbClr val="7BB9A0">
                <a:lumMod val="60000"/>
                <a:lumOff val="4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28426" y="5067274"/>
            <a:ext cx="8120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dirty="0" smtClean="0">
                <a:solidFill>
                  <a:srgbClr val="E52754"/>
                </a:solidFill>
                <a:latin typeface="KoreanYNSJG4R" charset="0"/>
                <a:ea typeface="KoreanYNSJG4R" charset="0"/>
                <a:cs typeface="KoreanYNSJG4R" charset="0"/>
              </a:rPr>
              <a:t>WIN-WIN</a:t>
            </a:r>
            <a:r>
              <a:rPr lang="ko-KR" altLang="en-US" sz="2000" dirty="0" smtClean="0">
                <a:solidFill>
                  <a:srgbClr val="E52754"/>
                </a:solidFill>
                <a:latin typeface="KoreanYNSJG4R" charset="0"/>
                <a:ea typeface="KoreanYNSJG4R" charset="0"/>
                <a:cs typeface="KoreanYNSJG4R" charset="0"/>
              </a:rPr>
              <a:t> 전략</a:t>
            </a:r>
            <a:endParaRPr lang="ko-KR" altLang="en-US" sz="2000" dirty="0">
              <a:solidFill>
                <a:srgbClr val="E52754"/>
              </a:solidFill>
              <a:latin typeface="KoreanYNSJG4R" charset="0"/>
              <a:ea typeface="KoreanYNSJG4R" charset="0"/>
              <a:cs typeface="KoreanYNSJG4R" charset="0"/>
            </a:endParaRPr>
          </a:p>
        </p:txBody>
      </p:sp>
      <p:sp>
        <p:nvSpPr>
          <p:cNvPr id="32" name="직사각형 66"/>
          <p:cNvSpPr/>
          <p:nvPr/>
        </p:nvSpPr>
        <p:spPr>
          <a:xfrm>
            <a:off x="4114812" y="5581656"/>
            <a:ext cx="4667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Migros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사의 헤어 컨디셔너 수익 </a:t>
            </a:r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2.5%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</a:t>
            </a: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66"/>
          <p:cNvSpPr/>
          <p:nvPr/>
        </p:nvSpPr>
        <p:spPr>
          <a:xfrm>
            <a:off x="4114812" y="6034227"/>
            <a:ext cx="4667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Unilever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체인점의 판매량 </a:t>
            </a:r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3.6%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</a:t>
            </a: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7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12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13" name="그룹 35"/>
            <p:cNvGrpSpPr/>
            <p:nvPr/>
          </p:nvGrpSpPr>
          <p:grpSpPr>
            <a:xfrm>
              <a:off x="221028" y="-2"/>
              <a:ext cx="1368152" cy="1484785"/>
              <a:chOff x="221028" y="-2"/>
              <a:chExt cx="1368152" cy="1484785"/>
            </a:xfrm>
          </p:grpSpPr>
          <p:sp>
            <p:nvSpPr>
              <p:cNvPr id="14" name="이등변 삼각형 38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21028" y="170806"/>
                <a:ext cx="1368152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II</a:t>
                </a:r>
                <a:r>
                  <a:rPr kumimoji="0" lang="ko-KR" alt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</a:t>
                </a:r>
                <a:r>
                  <a:rPr lang="en-US" altLang="ko-KR" sz="3200" kern="0" dirty="0">
                    <a:solidFill>
                      <a:prstClr val="whit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2</a:t>
                </a:r>
                <a:r>
                  <a:rPr kumimoji="0" lang="en-US" altLang="ko-KR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.1</a:t>
                </a:r>
                <a:endParaRPr kumimoji="0" lang="ko-KR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1605054" y="190036"/>
            <a:ext cx="6063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200" dirty="0" smtClean="0">
                <a:solidFill>
                  <a:prstClr val="white"/>
                </a:solidFill>
                <a:latin typeface="KoreanYNSJG4R" charset="0"/>
                <a:ea typeface="KoreanYNSJG4R" charset="0"/>
                <a:cs typeface="KoreanYNSJG4R" charset="0"/>
              </a:rPr>
              <a:t>Unilever</a:t>
            </a:r>
            <a:endParaRPr lang="ko-KR" altLang="en-US" sz="3200" dirty="0">
              <a:solidFill>
                <a:prstClr val="white"/>
              </a:solidFill>
              <a:latin typeface="KoreanYNSJG4R" charset="0"/>
              <a:ea typeface="KoreanYNSJG4R" charset="0"/>
              <a:cs typeface="KoreanYNSJG4R" charset="0"/>
            </a:endParaRPr>
          </a:p>
        </p:txBody>
      </p:sp>
      <p:sp>
        <p:nvSpPr>
          <p:cNvPr id="24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18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1619835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ko-KR" altLang="en-US" sz="2200" dirty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Unilever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의</a:t>
            </a:r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유통업체 협력 사례 </a:t>
            </a:r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: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시스템 협력 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200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6" name="타원 16"/>
          <p:cNvSpPr/>
          <p:nvPr/>
        </p:nvSpPr>
        <p:spPr>
          <a:xfrm>
            <a:off x="6918791" y="2259745"/>
            <a:ext cx="1903444" cy="19780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오른쪽 화살표 2"/>
          <p:cNvSpPr/>
          <p:nvPr/>
        </p:nvSpPr>
        <p:spPr>
          <a:xfrm>
            <a:off x="2604463" y="2720083"/>
            <a:ext cx="703014" cy="1162800"/>
          </a:xfrm>
          <a:prstGeom prst="right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19"/>
          <p:cNvSpPr/>
          <p:nvPr/>
        </p:nvSpPr>
        <p:spPr>
          <a:xfrm rot="10800000">
            <a:off x="5921650" y="2720083"/>
            <a:ext cx="882411" cy="11490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4"/>
          <p:cNvGrpSpPr/>
          <p:nvPr/>
        </p:nvGrpSpPr>
        <p:grpSpPr>
          <a:xfrm>
            <a:off x="3383028" y="2276670"/>
            <a:ext cx="2422623" cy="1800809"/>
            <a:chOff x="3554348" y="2276669"/>
            <a:chExt cx="2164702" cy="1800809"/>
          </a:xfrm>
        </p:grpSpPr>
        <p:sp>
          <p:nvSpPr>
            <p:cNvPr id="31" name="순서도: 지연 3"/>
            <p:cNvSpPr/>
            <p:nvPr/>
          </p:nvSpPr>
          <p:spPr>
            <a:xfrm>
              <a:off x="4636699" y="2276669"/>
              <a:ext cx="1082351" cy="1800809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지연 21"/>
            <p:cNvSpPr/>
            <p:nvPr/>
          </p:nvSpPr>
          <p:spPr>
            <a:xfrm rot="10800000">
              <a:off x="3554348" y="2276669"/>
              <a:ext cx="1082351" cy="1800809"/>
            </a:xfrm>
            <a:prstGeom prst="flowChartDelay">
              <a:avLst/>
            </a:pr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아래쪽 화살표 6"/>
          <p:cNvSpPr/>
          <p:nvPr/>
        </p:nvSpPr>
        <p:spPr>
          <a:xfrm rot="10800000">
            <a:off x="730034" y="4370069"/>
            <a:ext cx="8092199" cy="458547"/>
          </a:xfrm>
          <a:prstGeom prst="triangle">
            <a:avLst/>
          </a:prstGeom>
          <a:solidFill>
            <a:srgbClr val="CA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4" descr="유닐레버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0902" y="2534211"/>
            <a:ext cx="1348861" cy="149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타원 20"/>
          <p:cNvSpPr/>
          <p:nvPr/>
        </p:nvSpPr>
        <p:spPr>
          <a:xfrm>
            <a:off x="402543" y="2259745"/>
            <a:ext cx="1903444" cy="1978090"/>
          </a:xfrm>
          <a:prstGeom prst="ellipse">
            <a:avLst/>
          </a:prstGeom>
          <a:solidFill>
            <a:srgbClr val="FFD1D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세이프웨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438" y="3047812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590771" y="2444017"/>
            <a:ext cx="207909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KoreanYNSJG3R" charset="0"/>
                <a:ea typeface="KoreanYNSJG3R" charset="0"/>
                <a:cs typeface="KoreanYNSJG3R" charset="0"/>
              </a:rPr>
              <a:t>Global Data Synchronization Network</a:t>
            </a:r>
            <a:r>
              <a:rPr lang="en-US" altLang="ko-KR" dirty="0" smtClean="0">
                <a:latin typeface="KoreanYNSJG3R" charset="0"/>
                <a:ea typeface="KoreanYNSJG3R" charset="0"/>
                <a:cs typeface="KoreanYNSJG3R" charset="0"/>
              </a:rPr>
              <a:t>(GDSN) :</a:t>
            </a:r>
            <a:br>
              <a:rPr lang="en-US" altLang="ko-KR" dirty="0" smtClean="0">
                <a:latin typeface="KoreanYNSJG3R" charset="0"/>
                <a:ea typeface="KoreanYNSJG3R" charset="0"/>
                <a:cs typeface="KoreanYNSJG3R" charset="0"/>
              </a:rPr>
            </a:br>
            <a:r>
              <a:rPr lang="en-US" altLang="ko-KR" sz="400" dirty="0" smtClean="0">
                <a:latin typeface="KoreanYNSJG3R" charset="0"/>
                <a:ea typeface="KoreanYNSJG3R" charset="0"/>
                <a:cs typeface="KoreanYNSJG3R" charset="0"/>
              </a:rPr>
              <a:t/>
            </a:r>
            <a:br>
              <a:rPr lang="en-US" altLang="ko-KR" sz="400" dirty="0" smtClean="0">
                <a:latin typeface="KoreanYNSJG3R" charset="0"/>
                <a:ea typeface="KoreanYNSJG3R" charset="0"/>
                <a:cs typeface="KoreanYNSJG3R" charset="0"/>
              </a:rPr>
            </a:br>
            <a:r>
              <a:rPr lang="en-US" altLang="ko-KR" dirty="0" smtClean="0"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ko-KR" altLang="en-US" dirty="0" smtClean="0">
                <a:latin typeface="KoreanYNSJG3R" charset="0"/>
                <a:ea typeface="KoreanYNSJG3R" charset="0"/>
                <a:cs typeface="KoreanYNSJG3R" charset="0"/>
              </a:rPr>
              <a:t>글로벌 데이터 동기화 네트워크</a:t>
            </a:r>
            <a:endParaRPr lang="ko-KR" altLang="en-US" dirty="0"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38" name="직사각형 67"/>
          <p:cNvSpPr/>
          <p:nvPr/>
        </p:nvSpPr>
        <p:spPr>
          <a:xfrm>
            <a:off x="927260" y="4910762"/>
            <a:ext cx="7445778" cy="1800829"/>
          </a:xfrm>
          <a:prstGeom prst="roundRect">
            <a:avLst>
              <a:gd name="adj" fmla="val 10311"/>
            </a:avLst>
          </a:prstGeom>
          <a:noFill/>
          <a:ln w="28575" cap="flat" cmpd="sng" algn="ctr">
            <a:solidFill>
              <a:srgbClr val="7BB9A0">
                <a:lumMod val="60000"/>
                <a:lumOff val="4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8647" y="5095279"/>
            <a:ext cx="1985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2000" smtClean="0">
                <a:solidFill>
                  <a:srgbClr val="E52754"/>
                </a:solidFill>
                <a:latin typeface="KoreanYNSJG4R" charset="0"/>
                <a:ea typeface="KoreanYNSJG4R" charset="0"/>
                <a:cs typeface="KoreanYNSJG4R" charset="0"/>
              </a:rPr>
              <a:t>GDSN?</a:t>
            </a:r>
            <a:endParaRPr lang="ko-KR" altLang="en-US" sz="2000" dirty="0">
              <a:latin typeface="KoreanYNSJG4R" charset="0"/>
              <a:ea typeface="KoreanYNSJG4R" charset="0"/>
              <a:cs typeface="KoreanYNSJG4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79017" y="5095279"/>
            <a:ext cx="5939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KoreanYNSJG2R" charset="0"/>
                <a:ea typeface="KoreanYNSJG2R" charset="0"/>
                <a:cs typeface="KoreanYNSJG2R" charset="0"/>
              </a:rPr>
              <a:t>Unilever</a:t>
            </a:r>
            <a:r>
              <a:rPr lang="ko-KR" altLang="en-US" dirty="0" smtClean="0">
                <a:latin typeface="KoreanYNSJG2R" charset="0"/>
                <a:ea typeface="KoreanYNSJG2R" charset="0"/>
                <a:cs typeface="KoreanYNSJG2R" charset="0"/>
              </a:rPr>
              <a:t>의 상품정보 </a:t>
            </a:r>
            <a:r>
              <a:rPr lang="ko-KR" altLang="en-US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 </a:t>
            </a:r>
            <a:r>
              <a:rPr lang="en-US" altLang="ko-KR" dirty="0" err="1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Transora</a:t>
            </a:r>
            <a:r>
              <a:rPr lang="en-US" altLang="ko-KR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  </a:t>
            </a:r>
            <a:r>
              <a:rPr lang="ko-KR" altLang="en-US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/>
            </a:r>
            <a:br>
              <a:rPr lang="ko-KR" altLang="en-US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</a:br>
            <a:r>
              <a:rPr lang="ko-KR" altLang="en-US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데이터 동기화 엔진  </a:t>
            </a:r>
            <a:r>
              <a:rPr lang="en-US" altLang="ko-KR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WWRE  Safeway</a:t>
            </a:r>
            <a:r>
              <a:rPr lang="ko-KR" altLang="en-US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로 직접 전달</a:t>
            </a:r>
            <a:endParaRPr lang="en-US" dirty="0">
              <a:latin typeface="KoreanYNSJG2R" charset="0"/>
              <a:ea typeface="KoreanYNSJG2R" charset="0"/>
              <a:cs typeface="KoreanYNSJG2R" charset="0"/>
            </a:endParaRPr>
          </a:p>
        </p:txBody>
      </p:sp>
      <p:sp>
        <p:nvSpPr>
          <p:cNvPr id="40" name="직사각형 66"/>
          <p:cNvSpPr/>
          <p:nvPr/>
        </p:nvSpPr>
        <p:spPr>
          <a:xfrm>
            <a:off x="1395111" y="5841684"/>
            <a:ext cx="4667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측정 가능한 주요 상품 정보 신속하게 교환 가능</a:t>
            </a: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66"/>
          <p:cNvSpPr/>
          <p:nvPr/>
        </p:nvSpPr>
        <p:spPr>
          <a:xfrm>
            <a:off x="1376063" y="6207883"/>
            <a:ext cx="6871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공급자 측과 수요자 측의 선두적인 데이터 풀 간의 상호적 정보 교환 가능</a:t>
            </a: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15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5"/>
          <p:cNvSpPr/>
          <p:nvPr/>
        </p:nvSpPr>
        <p:spPr>
          <a:xfrm>
            <a:off x="36512" y="27384"/>
            <a:ext cx="9072000" cy="68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6" name="순서도: 수동 입력 13"/>
          <p:cNvSpPr/>
          <p:nvPr/>
        </p:nvSpPr>
        <p:spPr>
          <a:xfrm rot="5400000">
            <a:off x="-1539044" y="1539044"/>
            <a:ext cx="6858000" cy="3779912"/>
          </a:xfrm>
          <a:prstGeom prst="flowChartManualInput">
            <a:avLst/>
          </a:prstGeom>
          <a:solidFill>
            <a:srgbClr val="7BB9A0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340" y="3311110"/>
            <a:ext cx="208582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II</a:t>
            </a:r>
            <a:endParaRPr lang="ko-KR" altLang="en-US" sz="300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753052"/>
            <a:ext cx="91450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prstClr val="white"/>
                </a:solidFill>
                <a:latin typeface="KoreanYNSJG4R" charset="0"/>
                <a:ea typeface="KoreanYNSJG4R" charset="0"/>
                <a:cs typeface="KoreanYNSJG4R" charset="0"/>
              </a:rPr>
              <a:t>사례 </a:t>
            </a:r>
            <a:r>
              <a:rPr lang="en-US" altLang="ko-KR" sz="6600" dirty="0" smtClean="0">
                <a:solidFill>
                  <a:prstClr val="white"/>
                </a:solidFill>
                <a:latin typeface="KoreanYNSJG4R" charset="0"/>
                <a:ea typeface="KoreanYNSJG4R" charset="0"/>
                <a:cs typeface="KoreanYNSJG4R" charset="0"/>
              </a:rPr>
              <a:t>:</a:t>
            </a:r>
            <a:r>
              <a:rPr lang="ko-KR" altLang="en-US" sz="6600" dirty="0" smtClean="0">
                <a:solidFill>
                  <a:prstClr val="white"/>
                </a:solidFill>
                <a:latin typeface="KoreanYNSJG4R" charset="0"/>
                <a:ea typeface="KoreanYNSJG4R" charset="0"/>
                <a:cs typeface="KoreanYNSJG4R" charset="0"/>
              </a:rPr>
              <a:t> 삼성전자</a:t>
            </a:r>
            <a:endParaRPr lang="ko-KR" altLang="en-US" sz="6600" dirty="0">
              <a:solidFill>
                <a:prstClr val="white"/>
              </a:solidFill>
              <a:latin typeface="KoreanYNSJG4R" charset="0"/>
              <a:ea typeface="KoreanYNSJG4R" charset="0"/>
              <a:cs typeface="KoreanYNSJG4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2287" y="4039072"/>
            <a:ext cx="534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prstClr val="white"/>
                </a:solidFill>
                <a:latin typeface="KoreanYNSJG3R" charset="0"/>
                <a:ea typeface="KoreanYNSJG3R" charset="0"/>
                <a:cs typeface="KoreanYNSJG3R" charset="0"/>
              </a:rPr>
              <a:t>-</a:t>
            </a:r>
            <a:r>
              <a:rPr lang="ko-KR" altLang="en-US" sz="2800" dirty="0" smtClean="0">
                <a:solidFill>
                  <a:prstClr val="white"/>
                </a:solidFill>
                <a:latin typeface="KoreanYNSJG3R" charset="0"/>
                <a:ea typeface="KoreanYNSJG3R" charset="0"/>
                <a:cs typeface="KoreanYNSJG3R" charset="0"/>
              </a:rPr>
              <a:t>내부적 구조 변화 </a:t>
            </a:r>
            <a:endParaRPr lang="ko-KR" altLang="en-US" sz="2800" dirty="0">
              <a:solidFill>
                <a:prstClr val="white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77609" y="4623847"/>
            <a:ext cx="534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prstClr val="white"/>
                </a:solidFill>
                <a:latin typeface="KoreanYNSJG3R" charset="0"/>
                <a:ea typeface="KoreanYNSJG3R" charset="0"/>
                <a:cs typeface="KoreanYNSJG3R" charset="0"/>
              </a:rPr>
              <a:t>-Vodafone</a:t>
            </a:r>
            <a:r>
              <a:rPr lang="ko-KR" altLang="en-US" sz="2800" dirty="0" smtClean="0">
                <a:solidFill>
                  <a:prstClr val="white"/>
                </a:solidFill>
                <a:latin typeface="KoreanYNSJG3R" charset="0"/>
                <a:ea typeface="KoreanYNSJG3R" charset="0"/>
                <a:cs typeface="KoreanYNSJG3R" charset="0"/>
              </a:rPr>
              <a:t>과의 </a:t>
            </a:r>
            <a:r>
              <a:rPr lang="ko-KR" altLang="en-US" sz="2800" dirty="0" smtClean="0">
                <a:solidFill>
                  <a:schemeClr val="bg1"/>
                </a:solidFill>
                <a:latin typeface="KoreanYNSJG3R" charset="0"/>
                <a:ea typeface="KoreanYNSJG3R" charset="0"/>
                <a:cs typeface="KoreanYNSJG3R" charset="0"/>
              </a:rPr>
              <a:t>협</a:t>
            </a:r>
            <a:r>
              <a:rPr lang="ko-KR" altLang="en-US" sz="2800" dirty="0" smtClean="0">
                <a:solidFill>
                  <a:prstClr val="white"/>
                </a:solidFill>
                <a:latin typeface="KoreanYNSJG3R" charset="0"/>
                <a:ea typeface="KoreanYNSJG3R" charset="0"/>
                <a:cs typeface="KoreanYNSJG3R" charset="0"/>
              </a:rPr>
              <a:t>력 </a:t>
            </a:r>
            <a:endParaRPr lang="ko-KR" altLang="en-US" sz="2800" dirty="0">
              <a:solidFill>
                <a:prstClr val="white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65"/>
          <p:cNvSpPr/>
          <p:nvPr/>
        </p:nvSpPr>
        <p:spPr>
          <a:xfrm>
            <a:off x="36512" y="27384"/>
            <a:ext cx="9072000" cy="68040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charset="0"/>
              <a:cs typeface=""/>
            </a:endParaRPr>
          </a:p>
        </p:txBody>
      </p:sp>
      <p:sp>
        <p:nvSpPr>
          <p:cNvPr id="21" name="순서도: 처리 19"/>
          <p:cNvSpPr/>
          <p:nvPr/>
        </p:nvSpPr>
        <p:spPr>
          <a:xfrm>
            <a:off x="4716016" y="2595965"/>
            <a:ext cx="4232799" cy="3528392"/>
          </a:xfrm>
          <a:prstGeom prst="flowChartProcess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22" name="순서도: 처리 18"/>
          <p:cNvSpPr/>
          <p:nvPr/>
        </p:nvSpPr>
        <p:spPr>
          <a:xfrm>
            <a:off x="195184" y="2595965"/>
            <a:ext cx="4232799" cy="3528392"/>
          </a:xfrm>
          <a:prstGeom prst="flowChartProcess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grpSp>
        <p:nvGrpSpPr>
          <p:cNvPr id="24" name="그룹 11"/>
          <p:cNvGrpSpPr/>
          <p:nvPr/>
        </p:nvGrpSpPr>
        <p:grpSpPr>
          <a:xfrm>
            <a:off x="31548" y="760949"/>
            <a:ext cx="1446311" cy="2422955"/>
            <a:chOff x="31547" y="0"/>
            <a:chExt cx="1754115" cy="2664296"/>
          </a:xfrm>
        </p:grpSpPr>
        <p:sp>
          <p:nvSpPr>
            <p:cNvPr id="25" name="이등변 삼각형 10"/>
            <p:cNvSpPr/>
            <p:nvPr/>
          </p:nvSpPr>
          <p:spPr>
            <a:xfrm flipV="1">
              <a:off x="31547" y="0"/>
              <a:ext cx="1754115" cy="2664296"/>
            </a:xfrm>
            <a:prstGeom prst="triangle">
              <a:avLst/>
            </a:prstGeom>
            <a:solidFill>
              <a:srgbClr val="E52754">
                <a:lumMod val="60000"/>
                <a:lumOff val="40000"/>
              </a:srgb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7213" y="254258"/>
              <a:ext cx="642784" cy="1590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I</a:t>
              </a:r>
              <a:endParaRPr kumimoji="0" lang="ko-KR" altLang="en-US" sz="8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98847" y="2135722"/>
            <a:ext cx="3343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/>
            <a:r>
              <a:rPr lang="ko-KR" altLang="en-US" sz="2000" dirty="0" smtClean="0">
                <a:solidFill>
                  <a:srgbClr val="E52754"/>
                </a:solidFill>
                <a:latin typeface="a옛날목욕탕L"/>
                <a:ea typeface="a옛날사진관3" panose="02020600000000000000" pitchFamily="18" charset="-127"/>
                <a:cs typeface="a옛날목욕탕L"/>
              </a:rPr>
              <a:t>공</a:t>
            </a:r>
            <a:r>
              <a:rPr lang="ko-KR" altLang="en-US" sz="2000" dirty="0" smtClean="0">
                <a:solidFill>
                  <a:srgbClr val="FFFFFF"/>
                </a:solidFill>
                <a:latin typeface="a옛날목욕탕L"/>
                <a:ea typeface="a옛날사진관3" panose="02020600000000000000" pitchFamily="18" charset="-127"/>
                <a:cs typeface="a옛날목욕탕L"/>
              </a:rPr>
              <a:t>룡 유통업체와의 파트너십</a:t>
            </a:r>
            <a:endParaRPr lang="ko-KR" altLang="en-US" sz="2000" dirty="0">
              <a:solidFill>
                <a:srgbClr val="FFFFFF"/>
              </a:solidFill>
              <a:latin typeface="a옛날목욕탕L"/>
              <a:ea typeface="a옛날사진관3" panose="02020600000000000000" pitchFamily="18" charset="-127"/>
              <a:cs typeface="a옛날목욕탕L"/>
            </a:endParaRPr>
          </a:p>
        </p:txBody>
      </p:sp>
      <p:cxnSp>
        <p:nvCxnSpPr>
          <p:cNvPr id="28" name="직선 연결선 34"/>
          <p:cNvCxnSpPr/>
          <p:nvPr/>
        </p:nvCxnSpPr>
        <p:spPr>
          <a:xfrm>
            <a:off x="0" y="767912"/>
            <a:ext cx="9252520" cy="0"/>
          </a:xfrm>
          <a:prstGeom prst="line">
            <a:avLst/>
          </a:prstGeom>
          <a:noFill/>
          <a:ln w="76200" cap="flat" cmpd="sng" algn="ctr">
            <a:solidFill>
              <a:srgbClr val="E52754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78431" y="3308818"/>
            <a:ext cx="34990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atin typeface="a옛날사진관2" panose="02020600000000000000" pitchFamily="18" charset="-127"/>
                <a:ea typeface="a옛날사진관2" panose="02020600000000000000" pitchFamily="18" charset="-127"/>
              </a:defRPr>
            </a:lvl1pPr>
          </a:lstStyle>
          <a:p>
            <a:pPr marL="0" marR="0" lvl="0" indent="0" defTabSz="9144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제조업체와 유통업체의 관계 변화</a:t>
            </a: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marR="0" lvl="0" indent="0" defTabSz="9144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제조업체와 유통업체의 협력</a:t>
            </a: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marR="0" lvl="0" indent="0" defTabSz="9144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제조업체의 내부적 변화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1872" y="3308818"/>
            <a:ext cx="626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atin typeface="a옛날사진관2" panose="02020600000000000000" pitchFamily="18" charset="-127"/>
                <a:ea typeface="a옛날사진관2" panose="02020600000000000000" pitchFamily="18" charset="-127"/>
              </a:defRPr>
            </a:lvl1pPr>
          </a:lstStyle>
          <a:p>
            <a:pPr marL="0" marR="0" lvl="0" indent="0" algn="r" defTabSz="9144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E52754"/>
                </a:solidFill>
                <a:effectLst/>
                <a:uLnTx/>
                <a:uFillTx/>
              </a:rPr>
              <a:t>1.1</a:t>
            </a:r>
          </a:p>
          <a:p>
            <a:pPr marL="0" marR="0" lvl="0" indent="0" algn="r" defTabSz="9144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E52754"/>
                </a:solidFill>
                <a:effectLst/>
                <a:uLnTx/>
                <a:uFillTx/>
              </a:rPr>
              <a:t>1.2</a:t>
            </a:r>
          </a:p>
          <a:p>
            <a:pPr marL="0" marR="0" lvl="0" indent="0" algn="r" defTabSz="9144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E52754"/>
                </a:solidFill>
                <a:effectLst/>
                <a:uLnTx/>
                <a:uFillTx/>
              </a:rPr>
              <a:t>1.3</a:t>
            </a:r>
            <a:endParaRPr kumimoji="0" lang="ko-KR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E52754"/>
              </a:solidFill>
              <a:effectLst/>
              <a:uLnTx/>
              <a:uFillTx/>
            </a:endParaRPr>
          </a:p>
        </p:txBody>
      </p:sp>
      <p:sp>
        <p:nvSpPr>
          <p:cNvPr id="31" name="이등변 삼각형 13"/>
          <p:cNvSpPr/>
          <p:nvPr/>
        </p:nvSpPr>
        <p:spPr>
          <a:xfrm flipV="1">
            <a:off x="4499992" y="740320"/>
            <a:ext cx="1446311" cy="2422955"/>
          </a:xfrm>
          <a:prstGeom prst="triangle">
            <a:avLst/>
          </a:prstGeom>
          <a:solidFill>
            <a:srgbClr val="E52754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97940" y="959971"/>
            <a:ext cx="8753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/>
            <a:r>
              <a:rPr lang="en-US" altLang="ko-KR" sz="8800" dirty="0">
                <a:solidFill>
                  <a:prstClr val="whit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II</a:t>
            </a:r>
            <a:endParaRPr lang="ko-KR" altLang="en-US" sz="88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23322" y="2135722"/>
            <a:ext cx="2059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2000" dirty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사</a:t>
            </a:r>
            <a:r>
              <a:rPr lang="ko-KR" altLang="en-US" sz="2000" dirty="0">
                <a:solidFill>
                  <a:prstClr val="white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례 분석</a:t>
            </a:r>
          </a:p>
        </p:txBody>
      </p:sp>
      <p:cxnSp>
        <p:nvCxnSpPr>
          <p:cNvPr id="34" name="직선 연결선 18"/>
          <p:cNvCxnSpPr/>
          <p:nvPr/>
        </p:nvCxnSpPr>
        <p:spPr>
          <a:xfrm>
            <a:off x="0" y="6669360"/>
            <a:ext cx="9144000" cy="0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399732" y="3336981"/>
            <a:ext cx="2342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atin typeface="a옛날사진관2" panose="02020600000000000000" pitchFamily="18" charset="-127"/>
                <a:ea typeface="a옛날사진관2" panose="02020600000000000000" pitchFamily="18" charset="-127"/>
              </a:defRPr>
            </a:lvl1pPr>
          </a:lstStyle>
          <a:p>
            <a:pPr marL="0" marR="0" lvl="0" indent="0" defTabSz="9144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유니레버</a:t>
            </a: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marR="0" lvl="0" indent="0" defTabSz="9144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삼성전자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37684" y="3346657"/>
            <a:ext cx="62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atin typeface="a옛날사진관2" panose="02020600000000000000" pitchFamily="18" charset="-127"/>
                <a:ea typeface="a옛날사진관2" panose="02020600000000000000" pitchFamily="18" charset="-127"/>
              </a:defRPr>
            </a:lvl1pPr>
          </a:lstStyle>
          <a:p>
            <a:pPr marL="0" marR="0" lvl="0" indent="0" algn="r" defTabSz="9144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E52754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2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E52754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.1</a:t>
            </a:r>
          </a:p>
          <a:p>
            <a:pPr marL="0" marR="0" lvl="0" indent="0" algn="r" defTabSz="9144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b="1" i="0" u="none" strike="noStrike" kern="0" cap="none" spc="0" normalizeH="0" baseline="0" noProof="0" dirty="0">
                <a:ln>
                  <a:noFill/>
                </a:ln>
                <a:solidFill>
                  <a:srgbClr val="E52754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2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E52754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.2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9959" y="81150"/>
            <a:ext cx="6063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3200" dirty="0">
                <a:solidFill>
                  <a:prstClr val="whit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발표 순서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37684" y="5079118"/>
            <a:ext cx="62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atin typeface="a옛날사진관2" panose="02020600000000000000" pitchFamily="18" charset="-127"/>
                <a:ea typeface="a옛날사진관2" panose="02020600000000000000" pitchFamily="18" charset="-127"/>
              </a:defRPr>
            </a:lvl1pPr>
          </a:lstStyle>
          <a:p>
            <a:pPr marL="0" marR="0" lvl="0" indent="0" algn="r" defTabSz="9144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b="1" i="0" u="none" strike="noStrike" kern="0" cap="none" spc="0" normalizeH="0" baseline="0" noProof="0" dirty="0">
                <a:ln>
                  <a:noFill/>
                </a:ln>
                <a:solidFill>
                  <a:srgbClr val="E52754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2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E52754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.3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93969" y="4321150"/>
            <a:ext cx="1058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atin typeface="a옛날사진관2" panose="02020600000000000000" pitchFamily="18" charset="-127"/>
                <a:ea typeface="a옛날사진관2" panose="02020600000000000000" pitchFamily="18" charset="-127"/>
              </a:defRPr>
            </a:lvl1pPr>
          </a:lstStyle>
          <a:p>
            <a:pPr marL="0" marR="0" lvl="0" indent="0" algn="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E52754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2.2.1</a:t>
            </a:r>
            <a:endParaRPr kumimoji="0" lang="ko-KR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E52754"/>
              </a:solidFill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marR="0" lvl="0" indent="0" algn="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rgbClr val="E52754"/>
                </a:solidFill>
              </a:rPr>
              <a:t>2.2.2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E52754"/>
              </a:solidFill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88566" y="4321150"/>
            <a:ext cx="2342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atin typeface="a옛날사진관2" panose="02020600000000000000" pitchFamily="18" charset="-127"/>
                <a:ea typeface="a옛날사진관2" panose="02020600000000000000" pitchFamily="18" charset="-127"/>
              </a:defRPr>
            </a:lvl1pPr>
          </a:lstStyle>
          <a:p>
            <a:pPr marL="0" marR="0" lvl="0" indent="0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삼성전자의 구조변화</a:t>
            </a: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marR="0" lvl="0" indent="0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삼성전자와 </a:t>
            </a: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Vodafone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99732" y="5064588"/>
            <a:ext cx="2342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atin typeface="a옛날사진관2" panose="02020600000000000000" pitchFamily="18" charset="-127"/>
                <a:ea typeface="a옛날사진관2" panose="02020600000000000000" pitchFamily="18" charset="-127"/>
              </a:defRPr>
            </a:lvl1pPr>
          </a:lstStyle>
          <a:p>
            <a:pPr marL="0" marR="0" lvl="0" indent="0" defTabSz="9144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36487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66"/>
          <p:cNvSpPr/>
          <p:nvPr/>
        </p:nvSpPr>
        <p:spPr>
          <a:xfrm>
            <a:off x="2862339" y="2660356"/>
            <a:ext cx="6389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글로벌 </a:t>
            </a:r>
            <a:r>
              <a:rPr lang="ko-KR" altLang="en-US" b="1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유통업체들과의 협력</a:t>
            </a:r>
            <a:r>
              <a:rPr lang="ko-KR" altLang="en-US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을 </a:t>
            </a:r>
            <a:r>
              <a:rPr lang="ko-KR" altLang="en-US" dirty="0" smtClean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위해</a:t>
            </a:r>
            <a:r>
              <a:rPr lang="en-US" altLang="ko-KR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별도로 만들어진 조직</a:t>
            </a:r>
            <a:endParaRPr lang="en-US" altLang="ko-KR" dirty="0">
              <a:solidFill>
                <a:prstClr val="black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3" name="직사각형 25"/>
          <p:cNvSpPr/>
          <p:nvPr/>
        </p:nvSpPr>
        <p:spPr>
          <a:xfrm>
            <a:off x="645269" y="2603167"/>
            <a:ext cx="2190027" cy="483413"/>
          </a:xfrm>
          <a:prstGeom prst="roundRect">
            <a:avLst/>
          </a:prstGeom>
          <a:solidFill>
            <a:srgbClr val="E52754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rPr>
              <a:t>GOC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rPr>
              <a:t> 란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rPr>
              <a:t>?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"/>
            </a:endParaRPr>
          </a:p>
        </p:txBody>
      </p:sp>
      <p:sp>
        <p:nvSpPr>
          <p:cNvPr id="49" name="직사각형 66"/>
          <p:cNvSpPr/>
          <p:nvPr/>
        </p:nvSpPr>
        <p:spPr>
          <a:xfrm>
            <a:off x="3129449" y="3861302"/>
            <a:ext cx="53756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협력업체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주요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바이어가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보낸 구매 정보 종합적 분석</a:t>
            </a:r>
            <a:r>
              <a:rPr lang="ko-KR" altLang="en-US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/>
            </a:r>
            <a:br>
              <a:rPr lang="ko-KR" altLang="en-US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</a:br>
            <a:r>
              <a:rPr lang="ko-KR" altLang="en-US" sz="3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/>
            </a:r>
            <a:br>
              <a:rPr lang="ko-KR" altLang="en-US" sz="1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</a:b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내부 자료를 제공하여 원할한 협력을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도움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6" name="직사각형 66"/>
          <p:cNvSpPr/>
          <p:nvPr/>
        </p:nvSpPr>
        <p:spPr>
          <a:xfrm>
            <a:off x="3129449" y="4884368"/>
            <a:ext cx="570731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유통업체의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전략을 파악하기 쉽게 해주고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/>
            </a:r>
            <a:b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</a:br>
            <a:r>
              <a:rPr lang="ko-KR" altLang="en-US" sz="30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/>
            </a:r>
            <a:br>
              <a:rPr lang="ko-KR" altLang="en-US" sz="30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</a:br>
            <a:r>
              <a:rPr lang="ko-KR" altLang="en-US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결과적으로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공동의 전략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사업계획이 가능해짐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57" name="Group 10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58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59" name="그룹 35"/>
            <p:cNvGrpSpPr/>
            <p:nvPr/>
          </p:nvGrpSpPr>
          <p:grpSpPr>
            <a:xfrm>
              <a:off x="221028" y="-2"/>
              <a:ext cx="1368152" cy="1484785"/>
              <a:chOff x="221028" y="-2"/>
              <a:chExt cx="1368152" cy="1484785"/>
            </a:xfrm>
          </p:grpSpPr>
          <p:sp>
            <p:nvSpPr>
              <p:cNvPr id="60" name="이등변 삼각형 38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21028" y="170806"/>
                <a:ext cx="1368152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latinLnBrk="1">
                  <a:defRPr/>
                </a:pPr>
                <a:r>
                  <a:rPr lang="en-US" altLang="ko-KR" sz="3200" kern="0" dirty="0">
                    <a:solidFill>
                      <a:prstClr val="whit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II </a:t>
                </a:r>
                <a:r>
                  <a:rPr lang="en-US" altLang="ko-KR" sz="3200" kern="0" dirty="0" smtClean="0">
                    <a:solidFill>
                      <a:prstClr val="whit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2.2</a:t>
                </a:r>
                <a:endParaRPr lang="ko-KR" altLang="en-US" sz="3200" kern="0" dirty="0">
                  <a:solidFill>
                    <a:prstClr val="whit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1605054" y="190036"/>
            <a:ext cx="6063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3200" dirty="0">
                <a:solidFill>
                  <a:prstClr val="white"/>
                </a:solidFill>
                <a:latin typeface="KoreanYNSJG4R" charset="0"/>
                <a:ea typeface="KoreanYNSJG4R" charset="0"/>
                <a:cs typeface="KoreanYNSJG4R" charset="0"/>
              </a:rPr>
              <a:t>삼성전자의 구조변화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1619835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ko-KR" altLang="en-US" sz="2200" dirty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(1)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GOC(Global Operation Center) 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조직 설립 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200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5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20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  <p:sp>
        <p:nvSpPr>
          <p:cNvPr id="18" name="직사각형 67"/>
          <p:cNvSpPr/>
          <p:nvPr/>
        </p:nvSpPr>
        <p:spPr>
          <a:xfrm>
            <a:off x="488359" y="2440489"/>
            <a:ext cx="8225337" cy="808771"/>
          </a:xfrm>
          <a:prstGeom prst="roundRect">
            <a:avLst>
              <a:gd name="adj" fmla="val 10311"/>
            </a:avLst>
          </a:prstGeom>
          <a:noFill/>
          <a:ln w="28575" cap="flat" cmpd="sng" algn="ctr">
            <a:solidFill>
              <a:srgbClr val="7BB9A0">
                <a:lumMod val="60000"/>
                <a:lumOff val="4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20" name="직사각형 25"/>
          <p:cNvSpPr/>
          <p:nvPr/>
        </p:nvSpPr>
        <p:spPr>
          <a:xfrm>
            <a:off x="764583" y="3828854"/>
            <a:ext cx="2190027" cy="483413"/>
          </a:xfrm>
          <a:prstGeom prst="roundRect">
            <a:avLst/>
          </a:prstGeom>
          <a:solidFill>
            <a:srgbClr val="FAD4DD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rPr>
              <a:t>GOC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rPr>
              <a:t>의 업무</a:t>
            </a:r>
          </a:p>
        </p:txBody>
      </p:sp>
      <p:sp>
        <p:nvSpPr>
          <p:cNvPr id="21" name="직사각형 25"/>
          <p:cNvSpPr/>
          <p:nvPr/>
        </p:nvSpPr>
        <p:spPr>
          <a:xfrm>
            <a:off x="764583" y="4940418"/>
            <a:ext cx="2190027" cy="483413"/>
          </a:xfrm>
          <a:prstGeom prst="roundRect">
            <a:avLst/>
          </a:prstGeom>
          <a:solidFill>
            <a:srgbClr val="FAD4DD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rPr>
              <a:t>GOC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rPr>
              <a:t>의 기능</a:t>
            </a:r>
          </a:p>
        </p:txBody>
      </p:sp>
      <p:sp>
        <p:nvSpPr>
          <p:cNvPr id="22" name="직사각형 43"/>
          <p:cNvSpPr/>
          <p:nvPr/>
        </p:nvSpPr>
        <p:spPr>
          <a:xfrm>
            <a:off x="589744" y="3618901"/>
            <a:ext cx="8022566" cy="2208157"/>
          </a:xfrm>
          <a:prstGeom prst="rect">
            <a:avLst/>
          </a:pr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charset="0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582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12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13" name="그룹 35"/>
            <p:cNvGrpSpPr/>
            <p:nvPr/>
          </p:nvGrpSpPr>
          <p:grpSpPr>
            <a:xfrm>
              <a:off x="221028" y="-2"/>
              <a:ext cx="1368152" cy="1484785"/>
              <a:chOff x="221028" y="-2"/>
              <a:chExt cx="1368152" cy="1484785"/>
            </a:xfrm>
          </p:grpSpPr>
          <p:sp>
            <p:nvSpPr>
              <p:cNvPr id="14" name="이등변 삼각형 38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21028" y="170806"/>
                <a:ext cx="1368152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latinLnBrk="1">
                  <a:defRPr/>
                </a:pPr>
                <a:r>
                  <a:rPr lang="en-US" altLang="ko-KR" sz="3200" kern="0" dirty="0">
                    <a:solidFill>
                      <a:prstClr val="whit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II </a:t>
                </a:r>
                <a:r>
                  <a:rPr lang="en-US" altLang="ko-KR" sz="3200" kern="0" dirty="0" smtClean="0">
                    <a:solidFill>
                      <a:prstClr val="whit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2.2</a:t>
                </a:r>
                <a:endParaRPr lang="ko-KR" altLang="en-US" sz="3200" kern="0" dirty="0">
                  <a:solidFill>
                    <a:prstClr val="whit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3148228" y="5193922"/>
            <a:ext cx="3185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재고</a:t>
            </a: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구매</a:t>
            </a: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/>
            </a:r>
            <a:b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</a:b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예상판매액 정보제공</a:t>
            </a: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05054" y="190036"/>
            <a:ext cx="6063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3200" dirty="0">
                <a:solidFill>
                  <a:prstClr val="white"/>
                </a:solidFill>
                <a:latin typeface="KoreanYNSJG4R" charset="0"/>
                <a:ea typeface="KoreanYNSJG4R" charset="0"/>
                <a:cs typeface="KoreanYNSJG4R" charset="0"/>
              </a:rPr>
              <a:t>삼성전자의 구조변화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1619835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ko-KR" altLang="en-US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(2)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정보시스템의 개발 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200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2" name="타원 42"/>
          <p:cNvSpPr/>
          <p:nvPr/>
        </p:nvSpPr>
        <p:spPr>
          <a:xfrm>
            <a:off x="6637689" y="3861125"/>
            <a:ext cx="1657197" cy="1657197"/>
          </a:xfrm>
          <a:prstGeom prst="ellipse">
            <a:avLst/>
          </a:prstGeom>
          <a:solidFill>
            <a:srgbClr val="7BB9A0">
              <a:lumMod val="40000"/>
              <a:lumOff val="6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KoreanYNSJG4R" charset="0"/>
                <a:ea typeface="KoreanYNSJG4R" charset="0"/>
                <a:cs typeface="KoreanYNSJG4R" charset="0"/>
              </a:rPr>
              <a:t>글로벌</a:t>
            </a:r>
            <a:br>
              <a:rPr kumimoji="0" lang="ko-KR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KoreanYNSJG4R" charset="0"/>
                <a:ea typeface="KoreanYNSJG4R" charset="0"/>
                <a:cs typeface="KoreanYNSJG4R" charset="0"/>
              </a:rPr>
            </a:br>
            <a:r>
              <a:rPr kumimoji="0" lang="ko-KR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KoreanYNSJG4R" charset="0"/>
                <a:ea typeface="KoreanYNSJG4R" charset="0"/>
                <a:cs typeface="KoreanYNSJG4R" charset="0"/>
              </a:rPr>
              <a:t>유통업체</a:t>
            </a:r>
          </a:p>
        </p:txBody>
      </p:sp>
      <p:sp>
        <p:nvSpPr>
          <p:cNvPr id="23" name="타원 42"/>
          <p:cNvSpPr/>
          <p:nvPr/>
        </p:nvSpPr>
        <p:spPr>
          <a:xfrm>
            <a:off x="1017278" y="3861125"/>
            <a:ext cx="1654046" cy="1654046"/>
          </a:xfrm>
          <a:prstGeom prst="ellipse">
            <a:avLst/>
          </a:prstGeom>
          <a:solidFill>
            <a:srgbClr val="7BB9A0">
              <a:lumMod val="40000"/>
              <a:lumOff val="6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7BB9A0">
                  <a:lumMod val="75000"/>
                </a:srgb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26" name="직사각형 43"/>
          <p:cNvSpPr/>
          <p:nvPr/>
        </p:nvSpPr>
        <p:spPr>
          <a:xfrm>
            <a:off x="621102" y="2673791"/>
            <a:ext cx="8022566" cy="3399205"/>
          </a:xfrm>
          <a:prstGeom prst="rect">
            <a:avLst/>
          </a:pr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charset="0"/>
              <a:cs typeface=""/>
            </a:endParaRPr>
          </a:p>
        </p:txBody>
      </p:sp>
      <p:sp>
        <p:nvSpPr>
          <p:cNvPr id="25" name="직사각형 25"/>
          <p:cNvSpPr/>
          <p:nvPr/>
        </p:nvSpPr>
        <p:spPr>
          <a:xfrm>
            <a:off x="1372884" y="2412330"/>
            <a:ext cx="6363726" cy="522921"/>
          </a:xfrm>
          <a:prstGeom prst="rect">
            <a:avLst/>
          </a:prstGeom>
          <a:solidFill>
            <a:srgbClr val="E52754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reanYNSJG4R" charset="0"/>
                <a:ea typeface="KoreanYNSJG4R" charset="0"/>
                <a:cs typeface="KoreanYNSJG4R" charset="0"/>
              </a:rPr>
              <a:t>SSC (Supply</a:t>
            </a:r>
            <a:r>
              <a:rPr kumimoji="0" lang="en-US" altLang="ko-KR" sz="240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reanYNSJG4R" charset="0"/>
                <a:ea typeface="KoreanYNSJG4R" charset="0"/>
                <a:cs typeface="KoreanYNSJG4R" charset="0"/>
              </a:rPr>
              <a:t> Chain collaboration)</a:t>
            </a:r>
            <a:endParaRPr kumimoji="0" lang="ko-KR" altLang="en-US" sz="240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reanYNSJG4R" charset="0"/>
              <a:ea typeface="KoreanYNSJG4R" charset="0"/>
              <a:cs typeface="KoreanYNSJG4R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782" y="4287806"/>
            <a:ext cx="1677542" cy="55275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67586" y="4881616"/>
            <a:ext cx="1598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KoreanYNSJG4R" charset="0"/>
                <a:ea typeface="KoreanYNSJG4R" charset="0"/>
                <a:cs typeface="KoreanYNSJG4R" charset="0"/>
              </a:rPr>
              <a:t>삼성전</a:t>
            </a:r>
            <a:r>
              <a:rPr lang="ko-KR" altLang="en-US" sz="2000" b="1" dirty="0">
                <a:latin typeface="KoreanYNSJG4R" charset="0"/>
                <a:ea typeface="KoreanYNSJG4R" charset="0"/>
                <a:cs typeface="KoreanYNSJG4R" charset="0"/>
              </a:rPr>
              <a:t>자</a:t>
            </a:r>
            <a:endParaRPr lang="en-US" altLang="ko-KR" sz="2000" b="1" dirty="0" smtClean="0">
              <a:latin typeface="KoreanYNSJG4R" charset="0"/>
              <a:ea typeface="KoreanYNSJG4R" charset="0"/>
              <a:cs typeface="KoreanYNSJG4R" charset="0"/>
            </a:endParaRPr>
          </a:p>
        </p:txBody>
      </p:sp>
      <p:sp>
        <p:nvSpPr>
          <p:cNvPr id="40" name="아래쪽 화살표 102"/>
          <p:cNvSpPr/>
          <p:nvPr/>
        </p:nvSpPr>
        <p:spPr>
          <a:xfrm rot="16200000">
            <a:off x="4495803" y="2695650"/>
            <a:ext cx="524441" cy="3472154"/>
          </a:xfrm>
          <a:prstGeom prst="downArrow">
            <a:avLst>
              <a:gd name="adj1" fmla="val 36122"/>
              <a:gd name="adj2" fmla="val 50000"/>
            </a:avLst>
          </a:prstGeom>
          <a:solidFill>
            <a:srgbClr val="E52754">
              <a:lumMod val="40000"/>
              <a:lumOff val="6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41" name="아래쪽 화살표 102"/>
          <p:cNvSpPr/>
          <p:nvPr/>
        </p:nvSpPr>
        <p:spPr>
          <a:xfrm rot="5400000">
            <a:off x="4426791" y="3366172"/>
            <a:ext cx="524441" cy="3472154"/>
          </a:xfrm>
          <a:prstGeom prst="downArrow">
            <a:avLst>
              <a:gd name="adj1" fmla="val 36122"/>
              <a:gd name="adj2" fmla="val 50000"/>
            </a:avLst>
          </a:prstGeom>
          <a:solidFill>
            <a:srgbClr val="E52754">
              <a:lumMod val="40000"/>
              <a:lumOff val="6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49119" y="3928329"/>
            <a:ext cx="281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정보분석</a:t>
            </a: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내부자료제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공</a:t>
            </a:r>
            <a:endParaRPr lang="en-US" altLang="ko-KR" sz="20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2" name="직사각형 66"/>
          <p:cNvSpPr/>
          <p:nvPr/>
        </p:nvSpPr>
        <p:spPr>
          <a:xfrm>
            <a:off x="1362668" y="3182404"/>
            <a:ext cx="72822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 </a:t>
            </a:r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SSC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정보시스템 사용 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/>
              </a:rPr>
              <a:t> </a:t>
            </a:r>
            <a:r>
              <a:rPr lang="ko-KR" altLang="en-US" sz="16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/>
              </a:rPr>
              <a:t>별도로 정보를 공유할 수 있는 창 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/>
              </a:rPr>
              <a:t>형성</a:t>
            </a: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21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499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1619835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>
                <a:solidFill>
                  <a:srgbClr val="7BB9A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(3)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전략적 구조의 </a:t>
            </a:r>
            <a:r>
              <a:rPr lang="ko-KR" altLang="en-US" sz="2200" dirty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변환 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200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3" name="도형 47"/>
          <p:cNvSpPr/>
          <p:nvPr/>
        </p:nvSpPr>
        <p:spPr>
          <a:xfrm rot="16200000" flipV="1">
            <a:off x="3207985" y="1779677"/>
            <a:ext cx="4047239" cy="5435444"/>
          </a:xfrm>
          <a:prstGeom prst="swooshArrow">
            <a:avLst>
              <a:gd name="adj1" fmla="val 13264"/>
              <a:gd name="adj2" fmla="val 27598"/>
            </a:avLst>
          </a:prstGeom>
          <a:solidFill>
            <a:srgbClr val="E52754">
              <a:lumMod val="20000"/>
              <a:lumOff val="80000"/>
            </a:srgbClr>
          </a:solidFill>
          <a:ln w="38100">
            <a:noFill/>
          </a:ln>
          <a:effectLst/>
        </p:spPr>
      </p:sp>
      <p:sp>
        <p:nvSpPr>
          <p:cNvPr id="36" name="타원 6"/>
          <p:cNvSpPr/>
          <p:nvPr/>
        </p:nvSpPr>
        <p:spPr>
          <a:xfrm>
            <a:off x="5593252" y="4686380"/>
            <a:ext cx="681222" cy="681222"/>
          </a:xfrm>
          <a:prstGeom prst="ellipse">
            <a:avLst/>
          </a:prstGeom>
          <a:solidFill>
            <a:srgbClr val="7BB9A0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33863" y="2650728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/>
            <a:r>
              <a:rPr lang="ko-KR" altLang="en-US" sz="2800" b="1" dirty="0">
                <a:solidFill>
                  <a:srgbClr val="E52754"/>
                </a:solidFill>
                <a:latin typeface="KoreanYNSJG2R" charset="0"/>
                <a:ea typeface="KoreanYNSJG2R" charset="0"/>
                <a:cs typeface="KoreanYNSJG2R" charset="0"/>
              </a:rPr>
              <a:t>전략적 구조 변환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96495" y="5129871"/>
            <a:ext cx="3886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판매 및 생산의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효율화</a:t>
            </a: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1" name="직사각형 67"/>
          <p:cNvSpPr/>
          <p:nvPr/>
        </p:nvSpPr>
        <p:spPr>
          <a:xfrm>
            <a:off x="647347" y="2446382"/>
            <a:ext cx="3769380" cy="3187117"/>
          </a:xfrm>
          <a:prstGeom prst="roundRect">
            <a:avLst>
              <a:gd name="adj" fmla="val 9564"/>
            </a:avLst>
          </a:prstGeom>
          <a:noFill/>
          <a:ln w="28575" cap="flat" cmpd="sng" algn="ctr">
            <a:solidFill>
              <a:srgbClr val="7BB9A0">
                <a:lumMod val="60000"/>
                <a:lumOff val="4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7376" y="2565246"/>
            <a:ext cx="319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최소 </a:t>
            </a:r>
            <a:r>
              <a:rPr lang="ko-KR" altLang="en-US" dirty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재고단위 제품 </a:t>
            </a:r>
            <a:r>
              <a:rPr lang="ko-KR" altLang="en-US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합리화</a:t>
            </a:r>
            <a:endParaRPr lang="ko-KR" altLang="en-US" dirty="0">
              <a:solidFill>
                <a:srgbClr val="E52754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0123" y="3577695"/>
            <a:ext cx="334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경쟁력 있는 글로벌 </a:t>
            </a:r>
            <a:r>
              <a:rPr lang="ko-KR" altLang="en-US" dirty="0" err="1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공급망</a:t>
            </a:r>
            <a:r>
              <a:rPr lang="ko-KR" altLang="en-US" dirty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ko-KR" altLang="en-US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구축</a:t>
            </a:r>
            <a:endParaRPr lang="ko-KR" altLang="en-US" dirty="0"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45" name="직사각형 66"/>
          <p:cNvSpPr/>
          <p:nvPr/>
        </p:nvSpPr>
        <p:spPr>
          <a:xfrm>
            <a:off x="980277" y="3077760"/>
            <a:ext cx="319455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altLang="ko-KR" sz="1700" dirty="0" smtClean="0">
                <a:solidFill>
                  <a:prstClr val="black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Make to order </a:t>
            </a:r>
            <a:r>
              <a:rPr lang="ko-KR" altLang="en-US" sz="1700" dirty="0" smtClean="0">
                <a:solidFill>
                  <a:prstClr val="black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방식으로의 전환</a:t>
            </a:r>
            <a:endParaRPr lang="en-US" altLang="ko-KR" sz="1700" dirty="0">
              <a:solidFill>
                <a:prstClr val="black"/>
              </a:solidFill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  <p:sp>
        <p:nvSpPr>
          <p:cNvPr id="46" name="직사각형 66"/>
          <p:cNvSpPr/>
          <p:nvPr/>
        </p:nvSpPr>
        <p:spPr>
          <a:xfrm>
            <a:off x="986401" y="4551843"/>
            <a:ext cx="3430326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NanumBarunGothic" charset="-127"/>
                <a:ea typeface="NanumBarunGothic" charset="-127"/>
                <a:cs typeface="NanumBarunGothic" charset="-127"/>
                <a:sym typeface="Wingdings"/>
              </a:rPr>
              <a:t></a:t>
            </a:r>
            <a:r>
              <a:rPr lang="ko-KR" altLang="en-US" sz="1600" dirty="0" smtClean="0">
                <a:latin typeface="NanumBarunGothic" charset="-127"/>
                <a:ea typeface="NanumBarunGothic" charset="-127"/>
                <a:cs typeface="NanumBarunGothic" charset="-127"/>
                <a:sym typeface="Wingdings"/>
              </a:rPr>
              <a:t> </a:t>
            </a:r>
            <a:r>
              <a:rPr lang="ko-KR" altLang="en-US" sz="1700" dirty="0" smtClean="0">
                <a:latin typeface="NanumBarunGothic" charset="-127"/>
                <a:ea typeface="NanumBarunGothic" charset="-127"/>
                <a:cs typeface="NanumBarunGothic" charset="-127"/>
              </a:rPr>
              <a:t>실시간 거래</a:t>
            </a:r>
            <a:r>
              <a:rPr lang="en-US" altLang="ko-KR" sz="1700" dirty="0" smtClean="0">
                <a:latin typeface="NanumBarunGothic" charset="-127"/>
                <a:ea typeface="NanumBarunGothic" charset="-127"/>
                <a:cs typeface="NanumBarunGothic" charset="-127"/>
              </a:rPr>
              <a:t>, </a:t>
            </a:r>
            <a:r>
              <a:rPr lang="ko-KR" altLang="en-US" sz="1700" dirty="0" smtClean="0">
                <a:latin typeface="NanumBarunGothic" charset="-127"/>
                <a:ea typeface="NanumBarunGothic" charset="-127"/>
                <a:cs typeface="NanumBarunGothic" charset="-127"/>
              </a:rPr>
              <a:t>수요예측 정확도 개선</a:t>
            </a:r>
            <a:r>
              <a:rPr lang="en-US" altLang="ko-KR" sz="1700" dirty="0" smtClean="0">
                <a:latin typeface="NanumBarunGothic" charset="-127"/>
                <a:ea typeface="NanumBarunGothic" charset="-127"/>
                <a:cs typeface="NanumBarunGothic" charset="-127"/>
              </a:rPr>
              <a:t>,</a:t>
            </a:r>
            <a:r>
              <a:rPr lang="en-US" altLang="ko-KR" sz="1600" dirty="0" smtClean="0">
                <a:latin typeface="NanumBarunGothic" charset="-127"/>
                <a:ea typeface="NanumBarunGothic" charset="-127"/>
                <a:cs typeface="NanumBarunGothic" charset="-127"/>
              </a:rPr>
              <a:t/>
            </a:r>
            <a:br>
              <a:rPr lang="en-US" altLang="ko-KR" sz="1600" dirty="0" smtClean="0">
                <a:latin typeface="NanumBarunGothic" charset="-127"/>
                <a:ea typeface="NanumBarunGothic" charset="-127"/>
                <a:cs typeface="NanumBarunGothic" charset="-127"/>
              </a:rPr>
            </a:br>
            <a:r>
              <a:rPr lang="en-US" altLang="ko-KR" sz="400" dirty="0" smtClean="0">
                <a:latin typeface="NanumBarunGothic" charset="-127"/>
                <a:ea typeface="NanumBarunGothic" charset="-127"/>
                <a:cs typeface="NanumBarunGothic" charset="-127"/>
              </a:rPr>
              <a:t/>
            </a:r>
            <a:br>
              <a:rPr lang="en-US" altLang="ko-KR" sz="400" dirty="0" smtClean="0">
                <a:latin typeface="NanumBarunGothic" charset="-127"/>
                <a:ea typeface="NanumBarunGothic" charset="-127"/>
                <a:cs typeface="NanumBarunGothic" charset="-127"/>
              </a:rPr>
            </a:br>
            <a:r>
              <a:rPr lang="ko-KR" altLang="en-US" sz="400" dirty="0" smtClean="0">
                <a:latin typeface="NanumBarunGothic" charset="-127"/>
                <a:ea typeface="NanumBarunGothic" charset="-127"/>
                <a:cs typeface="NanumBarunGothic" charset="-127"/>
              </a:rPr>
              <a:t>                   </a:t>
            </a:r>
            <a:r>
              <a:rPr lang="ko-KR" altLang="en-US" sz="1700" dirty="0" smtClean="0">
                <a:latin typeface="NanumBarunGothic" charset="-127"/>
                <a:ea typeface="NanumBarunGothic" charset="-127"/>
                <a:cs typeface="NanumBarunGothic" charset="-127"/>
              </a:rPr>
              <a:t>시장정보</a:t>
            </a:r>
            <a:r>
              <a:rPr lang="en-US" altLang="ko-KR" sz="1700" dirty="0">
                <a:latin typeface="NanumBarunGothic" charset="-127"/>
                <a:ea typeface="NanumBarunGothic" charset="-127"/>
                <a:cs typeface="NanumBarunGothic" charset="-127"/>
              </a:rPr>
              <a:t>, </a:t>
            </a:r>
            <a:r>
              <a:rPr lang="ko-KR" altLang="en-US" sz="1700" dirty="0">
                <a:latin typeface="NanumBarunGothic" charset="-127"/>
                <a:ea typeface="NanumBarunGothic" charset="-127"/>
                <a:cs typeface="NanumBarunGothic" charset="-127"/>
              </a:rPr>
              <a:t>판매동향 파악 </a:t>
            </a:r>
            <a:r>
              <a:rPr lang="ko-KR" altLang="en-US" sz="1700" dirty="0" smtClean="0">
                <a:latin typeface="NanumBarunGothic" charset="-127"/>
                <a:ea typeface="NanumBarunGothic" charset="-127"/>
                <a:cs typeface="NanumBarunGothic" charset="-127"/>
              </a:rPr>
              <a:t>등에서</a:t>
            </a:r>
            <a:r>
              <a:rPr lang="ko-KR" altLang="en-US" sz="1600" dirty="0" smtClean="0">
                <a:latin typeface="NanumBarunGothic" charset="-127"/>
                <a:ea typeface="NanumBarunGothic" charset="-127"/>
                <a:cs typeface="NanumBarunGothic" charset="-127"/>
              </a:rPr>
              <a:t/>
            </a:r>
            <a:br>
              <a:rPr lang="ko-KR" altLang="en-US" sz="1600" dirty="0" smtClean="0">
                <a:latin typeface="NanumBarunGothic" charset="-127"/>
                <a:ea typeface="NanumBarunGothic" charset="-127"/>
                <a:cs typeface="NanumBarunGothic" charset="-127"/>
              </a:rPr>
            </a:br>
            <a:r>
              <a:rPr lang="ko-KR" altLang="en-US" sz="400" dirty="0" smtClean="0">
                <a:latin typeface="NanumBarunGothic" charset="-127"/>
                <a:ea typeface="NanumBarunGothic" charset="-127"/>
                <a:cs typeface="NanumBarunGothic" charset="-127"/>
              </a:rPr>
              <a:t/>
            </a:r>
            <a:br>
              <a:rPr lang="ko-KR" altLang="en-US" sz="400" dirty="0" smtClean="0">
                <a:latin typeface="NanumBarunGothic" charset="-127"/>
                <a:ea typeface="NanumBarunGothic" charset="-127"/>
                <a:cs typeface="NanumBarunGothic" charset="-127"/>
              </a:rPr>
            </a:br>
            <a:r>
              <a:rPr lang="ko-KR" altLang="en-US" sz="400" dirty="0" smtClean="0">
                <a:latin typeface="NanumBarunGothic" charset="-127"/>
                <a:ea typeface="NanumBarunGothic" charset="-127"/>
                <a:cs typeface="NanumBarunGothic" charset="-127"/>
              </a:rPr>
              <a:t>                  </a:t>
            </a:r>
            <a:r>
              <a:rPr lang="ko-KR" altLang="en-US" sz="1700" dirty="0" smtClean="0">
                <a:latin typeface="NanumBarunGothic" charset="-127"/>
                <a:ea typeface="NanumBarunGothic" charset="-127"/>
                <a:cs typeface="NanumBarunGothic" charset="-127"/>
              </a:rPr>
              <a:t>우위를 점할 수 있게 됨</a:t>
            </a:r>
            <a:endParaRPr lang="en-US" altLang="ko-KR" sz="1700" dirty="0">
              <a:solidFill>
                <a:prstClr val="black"/>
              </a:solidFill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96057" y="6196171"/>
            <a:ext cx="459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Global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시장에서의 수요대응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능력</a:t>
            </a: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2" name="타원 6"/>
          <p:cNvSpPr/>
          <p:nvPr/>
        </p:nvSpPr>
        <p:spPr>
          <a:xfrm>
            <a:off x="2609132" y="6155916"/>
            <a:ext cx="496018" cy="496018"/>
          </a:xfrm>
          <a:prstGeom prst="ellipse">
            <a:avLst/>
          </a:prstGeom>
          <a:solidFill>
            <a:srgbClr val="7BB9A0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25" name="직사각형 66"/>
          <p:cNvSpPr/>
          <p:nvPr/>
        </p:nvSpPr>
        <p:spPr>
          <a:xfrm>
            <a:off x="980277" y="4132392"/>
            <a:ext cx="319455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latin typeface="NanumBarunGothic" charset="-127"/>
                <a:ea typeface="NanumBarunGothic" charset="-127"/>
                <a:cs typeface="NanumBarunGothic" charset="-127"/>
              </a:rPr>
              <a:t>판매협업체계 도입</a:t>
            </a:r>
            <a:endParaRPr lang="en-US" altLang="ko-KR" sz="1700" dirty="0">
              <a:solidFill>
                <a:prstClr val="black"/>
              </a:solidFill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  <p:grpSp>
        <p:nvGrpSpPr>
          <p:cNvPr id="32" name="Group 10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33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34" name="그룹 35"/>
            <p:cNvGrpSpPr/>
            <p:nvPr/>
          </p:nvGrpSpPr>
          <p:grpSpPr>
            <a:xfrm>
              <a:off x="221028" y="-2"/>
              <a:ext cx="1368152" cy="1484785"/>
              <a:chOff x="221028" y="-2"/>
              <a:chExt cx="1368152" cy="1484785"/>
            </a:xfrm>
          </p:grpSpPr>
          <p:sp>
            <p:nvSpPr>
              <p:cNvPr id="35" name="이등변 삼각형 38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21028" y="170806"/>
                <a:ext cx="1368152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latinLnBrk="1">
                  <a:defRPr/>
                </a:pPr>
                <a:r>
                  <a:rPr lang="en-US" altLang="ko-KR" sz="3200" kern="0" dirty="0">
                    <a:solidFill>
                      <a:prstClr val="whit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II </a:t>
                </a:r>
                <a:r>
                  <a:rPr lang="en-US" altLang="ko-KR" sz="3200" kern="0" dirty="0" smtClean="0">
                    <a:solidFill>
                      <a:prstClr val="whit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2.2</a:t>
                </a:r>
                <a:endParaRPr lang="ko-KR" altLang="en-US" sz="3200" kern="0" dirty="0">
                  <a:solidFill>
                    <a:prstClr val="whit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1605054" y="190036"/>
            <a:ext cx="6063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3200" dirty="0">
                <a:solidFill>
                  <a:prstClr val="white"/>
                </a:solidFill>
                <a:latin typeface="KoreanYNSJG4R" charset="0"/>
                <a:ea typeface="KoreanYNSJG4R" charset="0"/>
                <a:cs typeface="KoreanYNSJG4R" charset="0"/>
              </a:rPr>
              <a:t>삼성전자의 구조변화</a:t>
            </a:r>
          </a:p>
        </p:txBody>
      </p:sp>
      <p:sp>
        <p:nvSpPr>
          <p:cNvPr id="24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22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16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_x280801704" descr="EMB000001100e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3015" y="1646493"/>
            <a:ext cx="4682024" cy="2372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27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28" name="그룹 35"/>
            <p:cNvGrpSpPr/>
            <p:nvPr/>
          </p:nvGrpSpPr>
          <p:grpSpPr>
            <a:xfrm>
              <a:off x="221028" y="-2"/>
              <a:ext cx="1368152" cy="1484785"/>
              <a:chOff x="221028" y="-2"/>
              <a:chExt cx="1368152" cy="1484785"/>
            </a:xfrm>
          </p:grpSpPr>
          <p:sp>
            <p:nvSpPr>
              <p:cNvPr id="30" name="이등변 삼각형 38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1028" y="170806"/>
                <a:ext cx="1368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latinLnBrk="1">
                  <a:defRPr/>
                </a:pPr>
                <a:r>
                  <a:rPr lang="en-US" altLang="ko-KR" sz="3200" kern="0" dirty="0">
                    <a:solidFill>
                      <a:prstClr val="whit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II </a:t>
                </a:r>
                <a:r>
                  <a:rPr lang="en-US" altLang="ko-KR" sz="3200" kern="0" dirty="0" smtClean="0">
                    <a:solidFill>
                      <a:prstClr val="whit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2</a:t>
                </a:r>
                <a:r>
                  <a:rPr kumimoji="0" lang="en-US" altLang="ko-KR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.2</a:t>
                </a:r>
                <a:endParaRPr kumimoji="0" lang="ko-KR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605054" y="190036"/>
              <a:ext cx="63705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kern="0" dirty="0" smtClean="0">
                  <a:solidFill>
                    <a:prstClr val="whit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삼성전자와 </a:t>
              </a:r>
              <a:r>
                <a:rPr lang="en-US" altLang="ko-KR" sz="3200" kern="0" dirty="0" smtClean="0">
                  <a:solidFill>
                    <a:prstClr val="whit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Vodafone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0" y="1619835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   </a:t>
            </a:r>
            <a:endParaRPr lang="ko-KR" altLang="en-US" sz="2200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2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</a:rPr>
              <a:t>2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3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  <p:pic>
        <p:nvPicPr>
          <p:cNvPr id="1026" name="Picture 2" descr="C:\Users\snu\Desktop\Vodafon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8188" y="1829276"/>
            <a:ext cx="2987645" cy="185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67"/>
          <p:cNvSpPr/>
          <p:nvPr/>
        </p:nvSpPr>
        <p:spPr>
          <a:xfrm>
            <a:off x="424590" y="4175975"/>
            <a:ext cx="8063802" cy="2143020"/>
          </a:xfrm>
          <a:prstGeom prst="roundRect">
            <a:avLst>
              <a:gd name="adj" fmla="val 9564"/>
            </a:avLst>
          </a:prstGeom>
          <a:noFill/>
          <a:ln w="28575" cap="flat" cmpd="sng" algn="ctr">
            <a:solidFill>
              <a:srgbClr val="7BB9A0">
                <a:lumMod val="60000"/>
                <a:lumOff val="4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18" name="직사각형 66"/>
          <p:cNvSpPr/>
          <p:nvPr/>
        </p:nvSpPr>
        <p:spPr>
          <a:xfrm>
            <a:off x="4748555" y="4300497"/>
            <a:ext cx="384367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매출액 이동통신업계 전세계 </a:t>
            </a:r>
            <a:r>
              <a:rPr lang="en-US" altLang="ko-KR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  <a:endParaRPr lang="en-US" altLang="ko-KR" sz="1900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</a:t>
            </a:r>
            <a:r>
              <a:rPr lang="ko-KR" altLang="en-US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개국에서 </a:t>
            </a:r>
            <a:r>
              <a:rPr lang="en-US" altLang="ko-KR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 명 이상의</a:t>
            </a:r>
            <a:endParaRPr lang="en-US" altLang="ko-KR" sz="1900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이동통신가입자 보유</a:t>
            </a:r>
            <a:br>
              <a:rPr lang="ko-KR" altLang="en-US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호주에 약 </a:t>
            </a:r>
            <a:r>
              <a:rPr lang="en-US" altLang="ko-KR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백만명 보유</a:t>
            </a:r>
            <a:endParaRPr lang="en-US" altLang="ko-KR" sz="1900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66"/>
          <p:cNvSpPr/>
          <p:nvPr/>
        </p:nvSpPr>
        <p:spPr>
          <a:xfrm>
            <a:off x="754403" y="4297313"/>
            <a:ext cx="436900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1991</a:t>
            </a:r>
            <a:r>
              <a:rPr lang="ko-KR" altLang="en-US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창립</a:t>
            </a:r>
            <a:endParaRPr lang="en-US" altLang="ko-KR" sz="1900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영국의 이동통신사업자</a:t>
            </a:r>
            <a:endParaRPr lang="en-US" altLang="ko-KR" sz="1900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영국 런던에 본사 위치함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영국 보다폰</a:t>
            </a:r>
            <a:r>
              <a:rPr lang="en-US" altLang="ko-KR" sz="19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9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독일 보다폰 등의 </a:t>
            </a:r>
            <a:r>
              <a:rPr lang="ko-KR" altLang="en-US" sz="19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자회사</a:t>
            </a:r>
            <a:endParaRPr lang="en-US" altLang="ko-KR" sz="19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1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27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sp>
          <p:nvSpPr>
            <p:cNvPr id="30" name="이등변 삼각형 38"/>
            <p:cNvSpPr/>
            <p:nvPr/>
          </p:nvSpPr>
          <p:spPr>
            <a:xfrm flipV="1">
              <a:off x="262544" y="-2"/>
              <a:ext cx="1285120" cy="1484785"/>
            </a:xfrm>
            <a:prstGeom prst="triangle">
              <a:avLst/>
            </a:prstGeom>
            <a:solidFill>
              <a:srgbClr val="E52754"/>
            </a:solidFill>
            <a:ln w="28575" cap="flat" cmpd="sng" algn="ctr">
              <a:solidFill>
                <a:srgbClr val="E5275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05054" y="190036"/>
              <a:ext cx="60632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>
                <a:defRPr/>
              </a:pPr>
              <a:r>
                <a:rPr lang="ko-KR" altLang="en-US" sz="3200" kern="0" dirty="0">
                  <a:solidFill>
                    <a:prstClr val="whit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삼성전자와 </a:t>
              </a:r>
              <a:r>
                <a:rPr lang="en-US" altLang="ko-KR" sz="3200" kern="0" dirty="0">
                  <a:solidFill>
                    <a:prstClr val="whit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Vodafone</a:t>
              </a:r>
              <a:endParaRPr lang="ko-KR" altLang="en-US" sz="3200" kern="0" dirty="0">
                <a:solidFill>
                  <a:prstClr val="whit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  <a:p>
              <a:pPr lvl="0" latinLnBrk="1"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49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24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" y="1619836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>
                <a:solidFill>
                  <a:srgbClr val="7BB9A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관계의 변화 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200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6" name="아래쪽 화살표 16"/>
          <p:cNvSpPr/>
          <p:nvPr/>
        </p:nvSpPr>
        <p:spPr>
          <a:xfrm rot="16200000">
            <a:off x="3184771" y="223414"/>
            <a:ext cx="2634463" cy="6332683"/>
          </a:xfrm>
          <a:prstGeom prst="downArrow">
            <a:avLst/>
          </a:prstGeom>
          <a:solidFill>
            <a:srgbClr val="B0D5C6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54" name="이등변 삼각형 75"/>
          <p:cNvSpPr/>
          <p:nvPr/>
        </p:nvSpPr>
        <p:spPr>
          <a:xfrm rot="10800000" flipV="1">
            <a:off x="1022483" y="2519787"/>
            <a:ext cx="1793705" cy="1793705"/>
          </a:xfrm>
          <a:prstGeom prst="ellipse">
            <a:avLst/>
          </a:prstGeom>
          <a:solidFill>
            <a:srgbClr val="E52754">
              <a:lumMod val="20000"/>
              <a:lumOff val="8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2543" y="2993115"/>
            <a:ext cx="17937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E52754"/>
                </a:solidFill>
                <a:latin typeface="NanumBarunGothic" charset="-127"/>
                <a:ea typeface="NanumBarunGothic" charset="-127"/>
                <a:cs typeface="NanumBarunGothic" charset="-127"/>
                <a:sym typeface="Wingdings"/>
              </a:rPr>
              <a:t>2006</a:t>
            </a:r>
            <a:r>
              <a:rPr lang="ko-KR" altLang="en-US" sz="2800" b="1" dirty="0" smtClean="0">
                <a:solidFill>
                  <a:srgbClr val="E52754"/>
                </a:solidFill>
                <a:latin typeface="NanumBarunGothic" charset="-127"/>
                <a:ea typeface="NanumBarunGothic" charset="-127"/>
                <a:cs typeface="NanumBarunGothic" charset="-127"/>
                <a:sym typeface="Wingdings"/>
              </a:rPr>
              <a:t>년 이전</a:t>
            </a:r>
            <a:endParaRPr lang="en-US" sz="2800" b="1" dirty="0"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  <p:sp>
        <p:nvSpPr>
          <p:cNvPr id="48" name="이등변 삼각형 75"/>
          <p:cNvSpPr/>
          <p:nvPr/>
        </p:nvSpPr>
        <p:spPr>
          <a:xfrm rot="10800000" flipV="1">
            <a:off x="6540934" y="2492903"/>
            <a:ext cx="1793705" cy="1793705"/>
          </a:xfrm>
          <a:prstGeom prst="ellipse">
            <a:avLst/>
          </a:prstGeom>
          <a:solidFill>
            <a:srgbClr val="E52754">
              <a:lumMod val="20000"/>
              <a:lumOff val="8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49583" y="4404402"/>
            <a:ext cx="3996607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/>
            <a:r>
              <a:rPr lang="en-US" altLang="ko-KR" sz="2000" dirty="0">
                <a:latin typeface="KoreanYNSJG2R"/>
                <a:ea typeface="KoreanYNSJG3R" panose="02020600000000000000" pitchFamily="18" charset="-127"/>
                <a:cs typeface="KoreanYNSJG2R" charset="0"/>
                <a:sym typeface="Wingdings"/>
              </a:rPr>
              <a:t>CPFR(</a:t>
            </a:r>
            <a:r>
              <a:rPr lang="en-US" altLang="ko-KR" sz="2000" dirty="0">
                <a:latin typeface="KoreanYNSJG2R"/>
                <a:ea typeface="KoreanYNSJG3R" panose="02020600000000000000" pitchFamily="18" charset="-127"/>
              </a:rPr>
              <a:t>collaborative planning </a:t>
            </a:r>
          </a:p>
          <a:p>
            <a:pPr algn="ctr" latinLnBrk="1"/>
            <a:r>
              <a:rPr lang="en-US" altLang="ko-KR" sz="2000" dirty="0">
                <a:latin typeface="KoreanYNSJG2R"/>
                <a:ea typeface="KoreanYNSJG3R" panose="02020600000000000000" pitchFamily="18" charset="-127"/>
              </a:rPr>
              <a:t>forecasting &amp; replenishment)</a:t>
            </a:r>
          </a:p>
          <a:p>
            <a:pPr algn="ctr" latinLnBrk="1"/>
            <a:r>
              <a:rPr lang="ko-KR" altLang="en-US" sz="2000" dirty="0">
                <a:latin typeface="KoreanYNSJG2R"/>
                <a:ea typeface="KoreanYNSJG3R" panose="02020600000000000000" pitchFamily="18" charset="-127"/>
                <a:sym typeface="Wingdings"/>
              </a:rPr>
              <a:t>판매협업체계 </a:t>
            </a:r>
            <a:r>
              <a:rPr lang="ko-KR" altLang="en-US" sz="2000" dirty="0" smtClean="0">
                <a:latin typeface="KoreanYNSJG2R"/>
                <a:ea typeface="KoreanYNSJG3R" panose="02020600000000000000" pitchFamily="18" charset="-127"/>
                <a:sym typeface="Wingdings"/>
              </a:rPr>
              <a:t>구축</a:t>
            </a:r>
            <a:endParaRPr lang="ko-KR" altLang="en-US" sz="1100" b="1" dirty="0" smtClean="0">
              <a:latin typeface="KoreanYNSJG2R" charset="0"/>
              <a:sym typeface="Wingdings"/>
            </a:endParaRPr>
          </a:p>
          <a:p>
            <a:pPr algn="ctr" latinLnBrk="1"/>
            <a:endParaRPr lang="en-US" altLang="ko-KR" sz="1100" b="1" dirty="0">
              <a:latin typeface="KoreanYNSJG2R" charset="0"/>
              <a:sym typeface="Wingding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558187" y="2993115"/>
            <a:ext cx="17937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E52754"/>
                </a:solidFill>
                <a:latin typeface="NanumBarunGothic" charset="-127"/>
                <a:ea typeface="NanumBarunGothic" charset="-127"/>
                <a:cs typeface="NanumBarunGothic" charset="-127"/>
                <a:sym typeface="Wingdings"/>
              </a:rPr>
              <a:t>2007</a:t>
            </a:r>
            <a:r>
              <a:rPr lang="ko-KR" altLang="en-US" sz="2800" b="1" dirty="0" smtClean="0">
                <a:solidFill>
                  <a:srgbClr val="E52754"/>
                </a:solidFill>
                <a:latin typeface="NanumBarunGothic" charset="-127"/>
                <a:ea typeface="NanumBarunGothic" charset="-127"/>
                <a:cs typeface="NanumBarunGothic" charset="-127"/>
                <a:sym typeface="Wingdings"/>
              </a:rPr>
              <a:t>년 이후</a:t>
            </a:r>
            <a:endParaRPr lang="en-US" altLang="ko-KR" sz="2800" b="1" dirty="0" smtClean="0">
              <a:solidFill>
                <a:srgbClr val="E52754"/>
              </a:solidFill>
              <a:latin typeface="NanumBarunGothic" charset="-127"/>
              <a:ea typeface="NanumBarunGothic" charset="-127"/>
              <a:cs typeface="NanumBarunGothic" charset="-127"/>
              <a:sym typeface="Wingdings"/>
            </a:endParaRPr>
          </a:p>
        </p:txBody>
      </p:sp>
      <p:sp>
        <p:nvSpPr>
          <p:cNvPr id="24" name="폭발 1 105"/>
          <p:cNvSpPr/>
          <p:nvPr/>
        </p:nvSpPr>
        <p:spPr>
          <a:xfrm>
            <a:off x="3619605" y="2324316"/>
            <a:ext cx="2034188" cy="2022666"/>
          </a:xfrm>
          <a:prstGeom prst="irregularSeal1">
            <a:avLst/>
          </a:prstGeom>
          <a:solidFill>
            <a:srgbClr val="E52754"/>
          </a:solidFill>
          <a:ln w="28575" cap="flat" cmpd="sng" algn="ctr">
            <a:solidFill>
              <a:srgbClr val="E5275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kern="0" dirty="0" smtClean="0">
                <a:solidFill>
                  <a:schemeClr val="bg1"/>
                </a:solidFill>
                <a:latin typeface="KoreanYNSJG3R" charset="0"/>
                <a:ea typeface="KoreanYNSJG3R" charset="0"/>
                <a:cs typeface="KoreanYNSJG3R" charset="0"/>
              </a:rPr>
              <a:t>CPFR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kern="0" dirty="0" smtClean="0">
                <a:solidFill>
                  <a:schemeClr val="bg1"/>
                </a:solidFill>
                <a:latin typeface="KoreanYNSJG3R" charset="0"/>
                <a:ea typeface="KoreanYNSJG3R" charset="0"/>
                <a:cs typeface="KoreanYNSJG3R" charset="0"/>
              </a:rPr>
              <a:t>도입</a:t>
            </a:r>
            <a:endParaRPr lang="en-US" altLang="ko-KR" sz="2800" b="1" kern="0" dirty="0" smtClean="0">
              <a:solidFill>
                <a:schemeClr val="bg1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1028" y="170806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1">
              <a:defRPr/>
            </a:pPr>
            <a:r>
              <a:rPr lang="en-US" altLang="ko-KR" sz="3200" b="1" kern="0" dirty="0">
                <a:solidFill>
                  <a:prstClr val="whit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II </a:t>
            </a:r>
            <a:r>
              <a:rPr lang="en-US" altLang="ko-KR" sz="3200" b="1" kern="0" dirty="0" smtClean="0">
                <a:solidFill>
                  <a:prstClr val="whit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r>
              <a:rPr kumimoji="0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.2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8722" y="4551742"/>
            <a:ext cx="33538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KoreanYNSJG2R" charset="0"/>
                <a:ea typeface="KoreanYNSJG2R" charset="0"/>
                <a:cs typeface="KoreanYNSJG2R" charset="0"/>
              </a:rPr>
              <a:t>각자의 </a:t>
            </a:r>
            <a:r>
              <a:rPr lang="ko-KR" altLang="en-US" sz="2000" b="1" dirty="0">
                <a:latin typeface="KoreanYNSJG2R" charset="0"/>
                <a:ea typeface="KoreanYNSJG2R" charset="0"/>
                <a:cs typeface="KoreanYNSJG2R" charset="0"/>
              </a:rPr>
              <a:t>판매 정책</a:t>
            </a:r>
            <a:r>
              <a:rPr lang="ko-KR" altLang="en-US" sz="2000" dirty="0">
                <a:latin typeface="KoreanYNSJG2R" charset="0"/>
                <a:ea typeface="KoreanYNSJG2R" charset="0"/>
                <a:cs typeface="KoreanYNSJG2R" charset="0"/>
              </a:rPr>
              <a:t>과 </a:t>
            </a:r>
            <a:r>
              <a:rPr lang="ko-KR" altLang="en-US" sz="2000" dirty="0" smtClean="0">
                <a:latin typeface="KoreanYNSJG2R" charset="0"/>
                <a:ea typeface="KoreanYNSJG2R" charset="0"/>
                <a:cs typeface="KoreanYNSJG2R" charset="0"/>
              </a:rPr>
              <a:t/>
            </a:r>
            <a:br>
              <a:rPr lang="ko-KR" altLang="en-US" sz="2000" dirty="0" smtClean="0">
                <a:latin typeface="KoreanYNSJG2R" charset="0"/>
                <a:ea typeface="KoreanYNSJG2R" charset="0"/>
                <a:cs typeface="KoreanYNSJG2R" charset="0"/>
              </a:rPr>
            </a:br>
            <a:r>
              <a:rPr lang="ko-KR" altLang="en-US" sz="2000" b="1" dirty="0" smtClean="0">
                <a:latin typeface="KoreanYNSJG2R" charset="0"/>
                <a:ea typeface="KoreanYNSJG2R" charset="0"/>
                <a:cs typeface="KoreanYNSJG2R" charset="0"/>
              </a:rPr>
              <a:t>단기</a:t>
            </a:r>
            <a:r>
              <a:rPr lang="en-US" altLang="ko-KR" sz="2000" b="1" dirty="0" smtClean="0">
                <a:latin typeface="KoreanYNSJG2R" charset="0"/>
                <a:ea typeface="KoreanYNSJG2R" charset="0"/>
                <a:cs typeface="KoreanYNSJG2R" charset="0"/>
              </a:rPr>
              <a:t> </a:t>
            </a:r>
            <a:r>
              <a:rPr lang="ko-KR" altLang="en-US" sz="2000" b="1" dirty="0">
                <a:latin typeface="KoreanYNSJG2R" charset="0"/>
                <a:ea typeface="KoreanYNSJG2R" charset="0"/>
                <a:cs typeface="KoreanYNSJG2R" charset="0"/>
              </a:rPr>
              <a:t>프로모션</a:t>
            </a:r>
            <a:r>
              <a:rPr lang="ko-KR" altLang="en-US" sz="2000" dirty="0">
                <a:latin typeface="KoreanYNSJG2R" charset="0"/>
                <a:ea typeface="KoreanYNSJG2R" charset="0"/>
                <a:cs typeface="KoreanYNSJG2R" charset="0"/>
              </a:rPr>
              <a:t> 정보만을 </a:t>
            </a:r>
            <a:r>
              <a:rPr lang="ko-KR" altLang="en-US" sz="2000" dirty="0" smtClean="0">
                <a:latin typeface="KoreanYNSJG2R" charset="0"/>
                <a:ea typeface="KoreanYNSJG2R" charset="0"/>
                <a:cs typeface="KoreanYNSJG2R" charset="0"/>
              </a:rPr>
              <a:t>공유</a:t>
            </a:r>
            <a:endParaRPr lang="en-US" altLang="ko-KR" sz="2000" dirty="0">
              <a:latin typeface="KoreanYNSJG2R" charset="0"/>
              <a:ea typeface="KoreanYNSJG2R" charset="0"/>
              <a:cs typeface="KoreanYNSJG2R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639" y="5584307"/>
            <a:ext cx="38411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KoreanYNSJG2R" charset="0"/>
                <a:ea typeface="KoreanYNSJG2R" charset="0"/>
                <a:cs typeface="KoreanYNSJG2R" charset="0"/>
              </a:rPr>
              <a:t>양자간에 </a:t>
            </a:r>
            <a:r>
              <a:rPr lang="ko-KR" altLang="en-US" sz="2000" b="1" dirty="0">
                <a:latin typeface="KoreanYNSJG2R" charset="0"/>
                <a:ea typeface="KoreanYNSJG2R" charset="0"/>
                <a:cs typeface="KoreanYNSJG2R" charset="0"/>
              </a:rPr>
              <a:t>수요계획과 판매계획에 </a:t>
            </a:r>
            <a:r>
              <a:rPr lang="ko-KR" altLang="en-US" sz="2000" b="1" dirty="0" smtClean="0">
                <a:latin typeface="KoreanYNSJG2R" charset="0"/>
                <a:ea typeface="KoreanYNSJG2R" charset="0"/>
                <a:cs typeface="KoreanYNSJG2R" charset="0"/>
              </a:rPr>
              <a:t/>
            </a:r>
            <a:br>
              <a:rPr lang="ko-KR" altLang="en-US" sz="2000" b="1" dirty="0" smtClean="0">
                <a:latin typeface="KoreanYNSJG2R" charset="0"/>
                <a:ea typeface="KoreanYNSJG2R" charset="0"/>
                <a:cs typeface="KoreanYNSJG2R" charset="0"/>
              </a:rPr>
            </a:br>
            <a:r>
              <a:rPr lang="ko-KR" altLang="en-US" sz="2000" b="1" dirty="0" smtClean="0">
                <a:latin typeface="KoreanYNSJG2R" charset="0"/>
                <a:ea typeface="KoreanYNSJG2R" charset="0"/>
                <a:cs typeface="KoreanYNSJG2R" charset="0"/>
              </a:rPr>
              <a:t>차이</a:t>
            </a:r>
            <a:r>
              <a:rPr lang="ko-KR" altLang="en-US" sz="2000" dirty="0" smtClean="0">
                <a:latin typeface="KoreanYNSJG2R" charset="0"/>
                <a:ea typeface="KoreanYNSJG2R" charset="0"/>
                <a:cs typeface="KoreanYNSJG2R" charset="0"/>
              </a:rPr>
              <a:t>가 </a:t>
            </a:r>
            <a:r>
              <a:rPr lang="ko-KR" altLang="en-US" sz="2000" dirty="0">
                <a:latin typeface="KoreanYNSJG2R" charset="0"/>
                <a:ea typeface="KoreanYNSJG2R" charset="0"/>
                <a:cs typeface="KoreanYNSJG2R" charset="0"/>
              </a:rPr>
              <a:t>생기는 일 발생</a:t>
            </a:r>
          </a:p>
        </p:txBody>
      </p:sp>
      <p:sp>
        <p:nvSpPr>
          <p:cNvPr id="4" name="Rectangle 3"/>
          <p:cNvSpPr/>
          <p:nvPr/>
        </p:nvSpPr>
        <p:spPr>
          <a:xfrm>
            <a:off x="4761886" y="558430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1"/>
            <a:r>
              <a:rPr lang="ko-KR" altLang="en-US" dirty="0">
                <a:latin typeface="KoreanYNSJG2R" charset="0"/>
                <a:ea typeface="KoreanYNSJG2R" charset="0"/>
                <a:cs typeface="KoreanYNSJG2R" charset="0"/>
              </a:rPr>
              <a:t>유통업체의 판매예측</a:t>
            </a:r>
            <a:r>
              <a:rPr lang="en-US" altLang="ko-KR" dirty="0">
                <a:latin typeface="KoreanYNSJG2R" charset="0"/>
                <a:ea typeface="KoreanYNSJG2R" charset="0"/>
                <a:cs typeface="KoreanYNSJG2R" charset="0"/>
              </a:rPr>
              <a:t>/</a:t>
            </a:r>
            <a:r>
              <a:rPr lang="ko-KR" altLang="en-US" dirty="0">
                <a:latin typeface="KoreanYNSJG2R" charset="0"/>
                <a:ea typeface="KoreanYNSJG2R" charset="0"/>
                <a:cs typeface="KoreanYNSJG2R" charset="0"/>
              </a:rPr>
              <a:t>유통 재고 등 </a:t>
            </a:r>
            <a:endParaRPr lang="en-US" altLang="ko-KR" dirty="0">
              <a:latin typeface="KoreanYNSJG2R" charset="0"/>
              <a:ea typeface="KoreanYNSJG2R" charset="0"/>
              <a:cs typeface="KoreanYNSJG2R" charset="0"/>
            </a:endParaRPr>
          </a:p>
          <a:p>
            <a:pPr algn="ctr" latinLnBrk="1"/>
            <a:r>
              <a:rPr lang="ko-KR" altLang="en-US" dirty="0">
                <a:latin typeface="KoreanYNSJG2R" charset="0"/>
                <a:ea typeface="KoreanYNSJG2R" charset="0"/>
                <a:cs typeface="KoreanYNSJG2R" charset="0"/>
              </a:rPr>
              <a:t>정보를 통한 구매 예측 </a:t>
            </a:r>
            <a:endParaRPr lang="en-US" altLang="ko-KR" dirty="0">
              <a:latin typeface="KoreanYNSJG2R" charset="0"/>
              <a:ea typeface="KoreanYNSJG2R" charset="0"/>
              <a:cs typeface="KoreanYNSJG2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27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28" name="그룹 35"/>
            <p:cNvGrpSpPr/>
            <p:nvPr/>
          </p:nvGrpSpPr>
          <p:grpSpPr>
            <a:xfrm>
              <a:off x="221028" y="-2"/>
              <a:ext cx="1368152" cy="1484785"/>
              <a:chOff x="221028" y="-2"/>
              <a:chExt cx="1368152" cy="1484785"/>
            </a:xfrm>
          </p:grpSpPr>
          <p:sp>
            <p:nvSpPr>
              <p:cNvPr id="30" name="이등변 삼각형 38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1028" y="170806"/>
                <a:ext cx="1368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>
                  <a:defRPr/>
                </a:pPr>
                <a:r>
                  <a:rPr lang="en-US" altLang="ko-KR" sz="3200" kern="0" dirty="0">
                    <a:solidFill>
                      <a:prstClr val="whit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II </a:t>
                </a:r>
                <a:r>
                  <a:rPr lang="en-US" altLang="ko-KR" sz="3200" kern="0" dirty="0" smtClean="0">
                    <a:solidFill>
                      <a:prstClr val="whit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2.2</a:t>
                </a:r>
                <a:endParaRPr lang="ko-KR" altLang="en-US" sz="3200" kern="0" dirty="0">
                  <a:solidFill>
                    <a:prstClr val="whit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605054" y="190036"/>
              <a:ext cx="60632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>
                <a:defRPr/>
              </a:pPr>
              <a:r>
                <a:rPr lang="ko-KR" altLang="en-US" sz="3200" kern="0" dirty="0">
                  <a:solidFill>
                    <a:prstClr val="whit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삼성전자와 </a:t>
              </a:r>
              <a:r>
                <a:rPr lang="en-US" altLang="ko-KR" sz="3200" kern="0" dirty="0">
                  <a:solidFill>
                    <a:prstClr val="whit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Vodafone</a:t>
              </a:r>
              <a:endParaRPr lang="ko-KR" altLang="en-US" sz="3200" kern="0" dirty="0">
                <a:solidFill>
                  <a:prstClr val="whit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  <a:p>
              <a:pPr lvl="0" latinLnBrk="1"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" y="1619836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>
                <a:solidFill>
                  <a:srgbClr val="7BB9A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삼성전자 독일법인의 </a:t>
            </a:r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CPFR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팀 구성 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200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4" name="아래쪽 화살표 2"/>
          <p:cNvSpPr/>
          <p:nvPr/>
        </p:nvSpPr>
        <p:spPr>
          <a:xfrm>
            <a:off x="970485" y="2473399"/>
            <a:ext cx="7203030" cy="4010446"/>
          </a:xfrm>
          <a:prstGeom prst="downArrow">
            <a:avLst/>
          </a:prstGeom>
          <a:solidFill>
            <a:srgbClr val="E52754">
              <a:lumMod val="20000"/>
              <a:lumOff val="8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55" name="직사각형 25"/>
          <p:cNvSpPr/>
          <p:nvPr/>
        </p:nvSpPr>
        <p:spPr>
          <a:xfrm>
            <a:off x="3513344" y="2243020"/>
            <a:ext cx="2190027" cy="565940"/>
          </a:xfrm>
          <a:prstGeom prst="rect">
            <a:avLst/>
          </a:prstGeom>
          <a:solidFill>
            <a:srgbClr val="E52754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rPr>
              <a:t>CPFR</a:t>
            </a: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rPr>
              <a:t>팀</a:t>
            </a:r>
          </a:p>
        </p:txBody>
      </p:sp>
      <p:sp>
        <p:nvSpPr>
          <p:cNvPr id="50" name="직사각형 45"/>
          <p:cNvSpPr/>
          <p:nvPr/>
        </p:nvSpPr>
        <p:spPr>
          <a:xfrm>
            <a:off x="273411" y="3695462"/>
            <a:ext cx="2119461" cy="460327"/>
          </a:xfrm>
          <a:prstGeom prst="rect">
            <a:avLst/>
          </a:prstGeom>
          <a:solidFill>
            <a:srgbClr val="7BB9A0">
              <a:alpha val="6902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"/>
              </a:rPr>
              <a:t>제품 담당자</a:t>
            </a:r>
          </a:p>
        </p:txBody>
      </p:sp>
      <p:sp>
        <p:nvSpPr>
          <p:cNvPr id="56" name="직사각형 45"/>
          <p:cNvSpPr/>
          <p:nvPr/>
        </p:nvSpPr>
        <p:spPr>
          <a:xfrm>
            <a:off x="2425702" y="3701740"/>
            <a:ext cx="2119461" cy="460327"/>
          </a:xfrm>
          <a:prstGeom prst="rect">
            <a:avLst/>
          </a:prstGeom>
          <a:solidFill>
            <a:srgbClr val="7BB9A0">
              <a:alpha val="6902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"/>
              </a:rPr>
              <a:t>협업</a:t>
            </a:r>
            <a:r>
              <a:rPr kumimoji="0" lang="ko-KR" altLang="en-US" sz="20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"/>
              </a:rPr>
              <a:t> 담당자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  <a:cs typeface=""/>
            </a:endParaRPr>
          </a:p>
        </p:txBody>
      </p:sp>
      <p:sp>
        <p:nvSpPr>
          <p:cNvPr id="57" name="직사각형 45"/>
          <p:cNvSpPr/>
          <p:nvPr/>
        </p:nvSpPr>
        <p:spPr>
          <a:xfrm>
            <a:off x="4590933" y="3695461"/>
            <a:ext cx="2119461" cy="460327"/>
          </a:xfrm>
          <a:prstGeom prst="rect">
            <a:avLst/>
          </a:prstGeom>
          <a:solidFill>
            <a:srgbClr val="7BB9A0">
              <a:alpha val="6902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"/>
              </a:rPr>
              <a:t>혁신 담당자</a:t>
            </a:r>
          </a:p>
        </p:txBody>
      </p:sp>
      <p:sp>
        <p:nvSpPr>
          <p:cNvPr id="58" name="직사각형 45"/>
          <p:cNvSpPr/>
          <p:nvPr/>
        </p:nvSpPr>
        <p:spPr>
          <a:xfrm>
            <a:off x="6743224" y="3695461"/>
            <a:ext cx="2119461" cy="460327"/>
          </a:xfrm>
          <a:prstGeom prst="rect">
            <a:avLst/>
          </a:prstGeom>
          <a:solidFill>
            <a:srgbClr val="7BB9A0">
              <a:alpha val="6902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"/>
              </a:rPr>
              <a:t>영업 담당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"/>
              </a:rPr>
              <a:t>/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"/>
              </a:rPr>
              <a:t>지원</a:t>
            </a:r>
          </a:p>
        </p:txBody>
      </p:sp>
      <p:sp>
        <p:nvSpPr>
          <p:cNvPr id="60" name="직사각형 49"/>
          <p:cNvSpPr/>
          <p:nvPr/>
        </p:nvSpPr>
        <p:spPr>
          <a:xfrm>
            <a:off x="273411" y="4256951"/>
            <a:ext cx="2119461" cy="2032332"/>
          </a:xfrm>
          <a:prstGeom prst="rect">
            <a:avLst/>
          </a:prstGeom>
          <a:solidFill>
            <a:srgbClr val="FFFFFF">
              <a:alpha val="30196"/>
            </a:srgbClr>
          </a:solidFill>
          <a:ln w="28575" cap="flat" cmpd="sng" algn="ctr">
            <a:solidFill>
              <a:srgbClr val="7BB9A0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마케팅 이벤트</a:t>
            </a:r>
            <a:r>
              <a:rPr lang="ko-KR" altLang="en-US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 </a:t>
            </a:r>
            <a:r>
              <a:rPr lang="ko-KR" altLang="en-US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및</a:t>
            </a:r>
            <a:br>
              <a:rPr lang="ko-KR" altLang="en-US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</a:br>
            <a:r>
              <a:rPr lang="ko-KR" altLang="en-US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프로모션 협의 결정</a:t>
            </a:r>
            <a:br>
              <a:rPr lang="ko-KR" altLang="en-US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</a:br>
            <a:r>
              <a:rPr lang="ko-KR" altLang="en-US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/>
            </a:r>
            <a:br>
              <a:rPr lang="ko-KR" altLang="en-US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</a:br>
            <a:r>
              <a:rPr lang="ko-KR" altLang="en-US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성과 모니터링</a:t>
            </a:r>
            <a:br>
              <a:rPr lang="ko-KR" altLang="en-US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</a:br>
            <a:r>
              <a:rPr lang="ko-KR" altLang="en-US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/>
            </a:r>
            <a:br>
              <a:rPr lang="ko-KR" altLang="en-US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</a:br>
            <a:r>
              <a:rPr lang="ko-KR" altLang="en-US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취약 부분 지원</a:t>
            </a: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61" name="직사각형 49"/>
          <p:cNvSpPr/>
          <p:nvPr/>
        </p:nvSpPr>
        <p:spPr>
          <a:xfrm>
            <a:off x="2425702" y="4256951"/>
            <a:ext cx="2119461" cy="2032332"/>
          </a:xfrm>
          <a:prstGeom prst="rect">
            <a:avLst/>
          </a:prstGeom>
          <a:solidFill>
            <a:srgbClr val="FFFFFF">
              <a:alpha val="30196"/>
            </a:srgbClr>
          </a:solidFill>
          <a:ln w="28575" cap="flat" cmpd="sng" algn="ctr">
            <a:solidFill>
              <a:srgbClr val="7BB9A0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협업의 실무를 </a:t>
            </a:r>
            <a:b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</a:b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중심적으로 담당</a:t>
            </a:r>
            <a:b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</a:b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/>
            </a:r>
            <a:b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</a:b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공급계획을 </a:t>
            </a:r>
            <a:b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</a:b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법인 사정에 맞게</a:t>
            </a:r>
            <a:b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</a:b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조정</a:t>
            </a: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62" name="직사각형 49"/>
          <p:cNvSpPr/>
          <p:nvPr/>
        </p:nvSpPr>
        <p:spPr>
          <a:xfrm>
            <a:off x="4590933" y="4256951"/>
            <a:ext cx="2119461" cy="2032332"/>
          </a:xfrm>
          <a:prstGeom prst="rect">
            <a:avLst/>
          </a:prstGeom>
          <a:solidFill>
            <a:srgbClr val="FFFFFF">
              <a:alpha val="30196"/>
            </a:srgbClr>
          </a:solidFill>
          <a:ln w="28575" cap="flat" cmpd="sng" algn="ctr">
            <a:solidFill>
              <a:srgbClr val="7BB9A0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법인장보고</a:t>
            </a: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,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/>
            </a:r>
            <a:b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</a:br>
            <a:r>
              <a:rPr kumimoji="0" lang="ko-KR" altLang="en-US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/>
            </a:r>
            <a:br>
              <a:rPr kumimoji="0" lang="ko-KR" altLang="en-US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</a:b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법인 단위의 지원</a:t>
            </a:r>
            <a:b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</a:br>
            <a:r>
              <a:rPr kumimoji="0" lang="ko-KR" altLang="en-US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/>
            </a:r>
            <a:br>
              <a:rPr kumimoji="0" lang="ko-KR" altLang="en-US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</a:b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기획 및 실행</a:t>
            </a: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63" name="직사각형 49"/>
          <p:cNvSpPr/>
          <p:nvPr/>
        </p:nvSpPr>
        <p:spPr>
          <a:xfrm>
            <a:off x="6766939" y="4256951"/>
            <a:ext cx="2095746" cy="2032332"/>
          </a:xfrm>
          <a:prstGeom prst="rect">
            <a:avLst/>
          </a:prstGeom>
          <a:solidFill>
            <a:srgbClr val="FFFFFF">
              <a:alpha val="30196"/>
            </a:srgbClr>
          </a:solidFill>
          <a:ln w="28575" cap="flat" cmpd="sng" algn="ctr">
            <a:solidFill>
              <a:srgbClr val="7BB9A0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고객관리 책임</a:t>
            </a:r>
            <a:br>
              <a:rPr kumimoji="0" lang="ko-KR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</a:br>
            <a:r>
              <a:rPr kumimoji="0" lang="ko-KR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/>
            </a:r>
            <a:br>
              <a:rPr kumimoji="0" lang="ko-KR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</a:br>
            <a:r>
              <a:rPr kumimoji="0" lang="ko-KR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구매 예측 관련 이견</a:t>
            </a:r>
            <a:br>
              <a:rPr kumimoji="0" lang="ko-KR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</a:br>
            <a:r>
              <a:rPr kumimoji="0" lang="ko-KR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중재 및 조정</a:t>
            </a:r>
            <a:br>
              <a:rPr kumimoji="0" lang="ko-KR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</a:br>
            <a:r>
              <a:rPr kumimoji="0" lang="ko-KR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/>
            </a:r>
            <a:br>
              <a:rPr kumimoji="0" lang="ko-KR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</a:br>
            <a:r>
              <a:rPr kumimoji="0" lang="ko-KR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합의된 확정 구매예측</a:t>
            </a:r>
            <a:br>
              <a:rPr kumimoji="0" lang="ko-KR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</a:br>
            <a:r>
              <a:rPr kumimoji="0" lang="ko-KR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주문 처리 및 출하</a:t>
            </a:r>
            <a:endParaRPr kumimoji="0" lang="en-US" altLang="ko-KR" sz="1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grpSp>
        <p:nvGrpSpPr>
          <p:cNvPr id="73" name="그룹 7"/>
          <p:cNvGrpSpPr/>
          <p:nvPr/>
        </p:nvGrpSpPr>
        <p:grpSpPr>
          <a:xfrm>
            <a:off x="2905091" y="3064070"/>
            <a:ext cx="3371683" cy="295943"/>
            <a:chOff x="2859189" y="2139732"/>
            <a:chExt cx="3371683" cy="295943"/>
          </a:xfrm>
        </p:grpSpPr>
        <p:grpSp>
          <p:nvGrpSpPr>
            <p:cNvPr id="74" name="그룹 65"/>
            <p:cNvGrpSpPr/>
            <p:nvPr/>
          </p:nvGrpSpPr>
          <p:grpSpPr>
            <a:xfrm rot="6714021">
              <a:off x="3178557" y="1825513"/>
              <a:ext cx="290794" cy="929530"/>
              <a:chOff x="734181" y="2247959"/>
              <a:chExt cx="389181" cy="1162663"/>
            </a:xfrm>
          </p:grpSpPr>
          <p:sp>
            <p:nvSpPr>
              <p:cNvPr id="79" name="이등변 삼각형 66"/>
              <p:cNvSpPr/>
              <p:nvPr/>
            </p:nvSpPr>
            <p:spPr>
              <a:xfrm rot="16200000" flipV="1">
                <a:off x="734994" y="2634699"/>
                <a:ext cx="387554" cy="389179"/>
              </a:xfrm>
              <a:prstGeom prst="triangle">
                <a:avLst/>
              </a:prstGeom>
              <a:solidFill>
                <a:srgbClr val="E52754">
                  <a:lumMod val="40000"/>
                  <a:lumOff val="60000"/>
                </a:srgbClr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80" name="이등변 삼각형 67"/>
              <p:cNvSpPr/>
              <p:nvPr/>
            </p:nvSpPr>
            <p:spPr>
              <a:xfrm rot="16200000" flipV="1">
                <a:off x="734995" y="2247146"/>
                <a:ext cx="387554" cy="389179"/>
              </a:xfrm>
              <a:prstGeom prst="triangle">
                <a:avLst/>
              </a:prstGeom>
              <a:solidFill>
                <a:srgbClr val="7BB9A0">
                  <a:lumMod val="60000"/>
                  <a:lumOff val="40000"/>
                </a:srgbClr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81" name="이등변 삼각형 68"/>
              <p:cNvSpPr/>
              <p:nvPr/>
            </p:nvSpPr>
            <p:spPr>
              <a:xfrm rot="16200000" flipV="1">
                <a:off x="734996" y="3022255"/>
                <a:ext cx="387554" cy="389179"/>
              </a:xfrm>
              <a:prstGeom prst="triangle">
                <a:avLst/>
              </a:prstGeom>
              <a:solidFill>
                <a:srgbClr val="7BB9A0">
                  <a:lumMod val="60000"/>
                  <a:lumOff val="40000"/>
                </a:srgbClr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</p:grpSp>
        <p:grpSp>
          <p:nvGrpSpPr>
            <p:cNvPr id="75" name="그룹 69"/>
            <p:cNvGrpSpPr/>
            <p:nvPr/>
          </p:nvGrpSpPr>
          <p:grpSpPr>
            <a:xfrm rot="3960344">
              <a:off x="5620711" y="1820365"/>
              <a:ext cx="290794" cy="929528"/>
              <a:chOff x="734181" y="2247959"/>
              <a:chExt cx="389181" cy="1162663"/>
            </a:xfrm>
          </p:grpSpPr>
          <p:sp>
            <p:nvSpPr>
              <p:cNvPr id="76" name="이등변 삼각형 70"/>
              <p:cNvSpPr/>
              <p:nvPr/>
            </p:nvSpPr>
            <p:spPr>
              <a:xfrm rot="16200000" flipV="1">
                <a:off x="734994" y="2634699"/>
                <a:ext cx="387554" cy="389179"/>
              </a:xfrm>
              <a:prstGeom prst="triangle">
                <a:avLst/>
              </a:prstGeom>
              <a:solidFill>
                <a:srgbClr val="E52754">
                  <a:lumMod val="40000"/>
                  <a:lumOff val="60000"/>
                </a:srgbClr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77" name="이등변 삼각형 71"/>
              <p:cNvSpPr/>
              <p:nvPr/>
            </p:nvSpPr>
            <p:spPr>
              <a:xfrm rot="16200000" flipV="1">
                <a:off x="734995" y="2247146"/>
                <a:ext cx="387554" cy="389179"/>
              </a:xfrm>
              <a:prstGeom prst="triangle">
                <a:avLst/>
              </a:prstGeom>
              <a:solidFill>
                <a:srgbClr val="7BB9A0">
                  <a:lumMod val="60000"/>
                  <a:lumOff val="40000"/>
                </a:srgbClr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78" name="이등변 삼각형 72"/>
              <p:cNvSpPr/>
              <p:nvPr/>
            </p:nvSpPr>
            <p:spPr>
              <a:xfrm rot="16200000" flipV="1">
                <a:off x="734996" y="3022255"/>
                <a:ext cx="387554" cy="389179"/>
              </a:xfrm>
              <a:prstGeom prst="triangle">
                <a:avLst/>
              </a:prstGeom>
              <a:solidFill>
                <a:srgbClr val="7BB9A0">
                  <a:lumMod val="60000"/>
                  <a:lumOff val="40000"/>
                </a:srgbClr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</p:grpSp>
      </p:grpSp>
      <p:sp>
        <p:nvSpPr>
          <p:cNvPr id="32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25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587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27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sp>
          <p:nvSpPr>
            <p:cNvPr id="30" name="이등변 삼각형 38"/>
            <p:cNvSpPr/>
            <p:nvPr/>
          </p:nvSpPr>
          <p:spPr>
            <a:xfrm flipV="1">
              <a:off x="262544" y="-2"/>
              <a:ext cx="1285120" cy="1484785"/>
            </a:xfrm>
            <a:prstGeom prst="triangle">
              <a:avLst/>
            </a:prstGeom>
            <a:solidFill>
              <a:srgbClr val="E52754"/>
            </a:solidFill>
            <a:ln w="28575" cap="flat" cmpd="sng" algn="ctr">
              <a:solidFill>
                <a:srgbClr val="E5275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05054" y="190036"/>
              <a:ext cx="6063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>
                <a:defRPr/>
              </a:pPr>
              <a:r>
                <a:rPr lang="ko-KR" altLang="en-US" sz="3200" kern="0" dirty="0">
                  <a:solidFill>
                    <a:prstClr val="whit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삼성전자와 </a:t>
              </a:r>
              <a:r>
                <a:rPr lang="en-US" altLang="ko-KR" sz="3200" kern="0" dirty="0">
                  <a:solidFill>
                    <a:prstClr val="whit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Vodafone</a:t>
              </a:r>
              <a:endParaRPr lang="ko-KR" altLang="en-US" sz="3200" kern="0" dirty="0">
                <a:solidFill>
                  <a:prstClr val="whit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67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26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1619835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>
                <a:solidFill>
                  <a:srgbClr val="7BB9A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효율적 소비자 대응</a:t>
            </a:r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(ECR) 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200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9" name="직사각형 66"/>
          <p:cNvSpPr/>
          <p:nvPr/>
        </p:nvSpPr>
        <p:spPr>
          <a:xfrm>
            <a:off x="732828" y="4245684"/>
            <a:ext cx="2606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글로벌 공급망 운영</a:t>
            </a:r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358022" y="5480507"/>
            <a:ext cx="3005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ko-KR" altLang="en-US" sz="2400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전자문서 교환 시스템</a:t>
            </a:r>
            <a:endParaRPr lang="en-US" altLang="ko-KR" sz="2400" b="1" dirty="0">
              <a:latin typeface="KoreanYNSJG2R" charset="0"/>
              <a:ea typeface="KoreanYNSJG2R" charset="0"/>
              <a:cs typeface="KoreanYNSJG2R" charset="0"/>
              <a:sym typeface="Wingdings"/>
            </a:endParaRPr>
          </a:p>
        </p:txBody>
      </p:sp>
      <p:sp>
        <p:nvSpPr>
          <p:cNvPr id="56" name="직사각형 66"/>
          <p:cNvSpPr/>
          <p:nvPr/>
        </p:nvSpPr>
        <p:spPr>
          <a:xfrm>
            <a:off x="4961119" y="3400959"/>
            <a:ext cx="26068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 데이터를 </a:t>
            </a:r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B2B hub</a:t>
            </a:r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시스템을 통해 주고 받기로 합의</a:t>
            </a:r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028" y="170806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1">
              <a:defRPr/>
            </a:pPr>
            <a:r>
              <a:rPr lang="en-US" altLang="ko-KR" sz="3200" kern="0" dirty="0">
                <a:solidFill>
                  <a:prstClr val="whit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II </a:t>
            </a:r>
            <a:r>
              <a:rPr lang="en-US" altLang="ko-KR" sz="3200" kern="0" dirty="0" smtClean="0">
                <a:solidFill>
                  <a:prstClr val="whit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.2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8" name="직사각형 25"/>
          <p:cNvSpPr/>
          <p:nvPr/>
        </p:nvSpPr>
        <p:spPr>
          <a:xfrm>
            <a:off x="732828" y="2691247"/>
            <a:ext cx="2934815" cy="516522"/>
          </a:xfrm>
          <a:prstGeom prst="rect">
            <a:avLst/>
          </a:prstGeom>
          <a:solidFill>
            <a:srgbClr val="E52754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rPr>
              <a:t>실시간 공급납기 시스템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"/>
            </a:endParaRPr>
          </a:p>
        </p:txBody>
      </p:sp>
      <p:sp>
        <p:nvSpPr>
          <p:cNvPr id="31" name="직사각형 25"/>
          <p:cNvSpPr/>
          <p:nvPr/>
        </p:nvSpPr>
        <p:spPr>
          <a:xfrm>
            <a:off x="4984279" y="2691247"/>
            <a:ext cx="2934815" cy="516522"/>
          </a:xfrm>
          <a:prstGeom prst="rect">
            <a:avLst/>
          </a:prstGeom>
          <a:solidFill>
            <a:srgbClr val="7BB9A0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rPr>
              <a:t>E-Hub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rPr>
              <a:t>시스템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rPr>
              <a:t>공유</a:t>
            </a:r>
          </a:p>
        </p:txBody>
      </p:sp>
      <p:sp>
        <p:nvSpPr>
          <p:cNvPr id="54" name="직사각형 75"/>
          <p:cNvSpPr/>
          <p:nvPr/>
        </p:nvSpPr>
        <p:spPr>
          <a:xfrm>
            <a:off x="786448" y="4950637"/>
            <a:ext cx="3414491" cy="109890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grpSp>
        <p:nvGrpSpPr>
          <p:cNvPr id="58" name="그룹 77"/>
          <p:cNvGrpSpPr/>
          <p:nvPr/>
        </p:nvGrpSpPr>
        <p:grpSpPr>
          <a:xfrm>
            <a:off x="1376501" y="4967451"/>
            <a:ext cx="2185126" cy="351465"/>
            <a:chOff x="4212452" y="4061203"/>
            <a:chExt cx="1295652" cy="758344"/>
          </a:xfrm>
        </p:grpSpPr>
        <p:sp>
          <p:nvSpPr>
            <p:cNvPr id="63" name="이등변 삼각형 78"/>
            <p:cNvSpPr/>
            <p:nvPr/>
          </p:nvSpPr>
          <p:spPr>
            <a:xfrm flipV="1">
              <a:off x="4644336" y="4061203"/>
              <a:ext cx="431884" cy="758342"/>
            </a:xfrm>
            <a:prstGeom prst="triangle">
              <a:avLst/>
            </a:prstGeom>
            <a:solidFill>
              <a:srgbClr val="E52754">
                <a:lumMod val="20000"/>
                <a:lumOff val="80000"/>
              </a:srgb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endParaRPr>
            </a:p>
          </p:txBody>
        </p:sp>
        <p:sp>
          <p:nvSpPr>
            <p:cNvPr id="64" name="이등변 삼각형 79"/>
            <p:cNvSpPr/>
            <p:nvPr/>
          </p:nvSpPr>
          <p:spPr>
            <a:xfrm flipV="1">
              <a:off x="5076220" y="4061203"/>
              <a:ext cx="431884" cy="758342"/>
            </a:xfrm>
            <a:prstGeom prst="triangle">
              <a:avLst/>
            </a:prstGeom>
            <a:solidFill>
              <a:srgbClr val="E52754">
                <a:lumMod val="40000"/>
                <a:lumOff val="60000"/>
              </a:srgb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endParaRPr>
            </a:p>
          </p:txBody>
        </p:sp>
        <p:sp>
          <p:nvSpPr>
            <p:cNvPr id="65" name="이등변 삼각형 80"/>
            <p:cNvSpPr/>
            <p:nvPr/>
          </p:nvSpPr>
          <p:spPr>
            <a:xfrm flipV="1">
              <a:off x="4212452" y="4061205"/>
              <a:ext cx="431884" cy="758342"/>
            </a:xfrm>
            <a:prstGeom prst="triangle">
              <a:avLst/>
            </a:prstGeom>
            <a:solidFill>
              <a:srgbClr val="E52754">
                <a:lumMod val="40000"/>
                <a:lumOff val="60000"/>
              </a:srgb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07299" y="5407746"/>
            <a:ext cx="33890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sz="2200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“</a:t>
            </a:r>
            <a:r>
              <a:rPr lang="ko-KR" altLang="en-US" sz="2200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연속적 </a:t>
            </a:r>
            <a:r>
              <a:rPr lang="ko-KR" altLang="en-US" sz="2200" b="1" dirty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제품 보충 </a:t>
            </a:r>
            <a:r>
              <a:rPr lang="ko-KR" altLang="en-US" sz="2200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시스템</a:t>
            </a:r>
            <a:r>
              <a:rPr lang="en-US" altLang="ko-KR" sz="2200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”</a:t>
            </a:r>
            <a:endParaRPr lang="en-US" altLang="ko-KR" sz="2200" b="1" dirty="0">
              <a:latin typeface="KoreanYNSJG2R" charset="0"/>
              <a:ea typeface="KoreanYNSJG2R" charset="0"/>
              <a:cs typeface="KoreanYNSJG2R" charset="0"/>
              <a:sym typeface="Wingding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61119" y="4348659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통합 실현</a:t>
            </a:r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2828" y="351215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ERP </a:t>
            </a:r>
            <a:r>
              <a: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시스템과 </a:t>
            </a:r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연동되어</a:t>
            </a:r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최적공급 </a:t>
            </a:r>
            <a:r>
              <a: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 물량 제시</a:t>
            </a:r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881" y="3469709"/>
            <a:ext cx="1545015" cy="11544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1841" y="3512150"/>
            <a:ext cx="1093794" cy="1075960"/>
          </a:xfrm>
          <a:prstGeom prst="rect">
            <a:avLst/>
          </a:prstGeom>
        </p:spPr>
      </p:pic>
      <p:sp>
        <p:nvSpPr>
          <p:cNvPr id="40" name="직사각형 75"/>
          <p:cNvSpPr/>
          <p:nvPr/>
        </p:nvSpPr>
        <p:spPr>
          <a:xfrm>
            <a:off x="4984279" y="4952234"/>
            <a:ext cx="3414491" cy="110245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48" name="직사각형 1"/>
          <p:cNvSpPr/>
          <p:nvPr/>
        </p:nvSpPr>
        <p:spPr>
          <a:xfrm>
            <a:off x="5202851" y="5394494"/>
            <a:ext cx="312136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sz="2200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“</a:t>
            </a:r>
            <a:r>
              <a:rPr lang="ko-KR" altLang="en-US" sz="2200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전자 문서 교환 시스템</a:t>
            </a:r>
            <a:r>
              <a:rPr lang="en-US" altLang="ko-KR" sz="2200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”</a:t>
            </a:r>
            <a:endParaRPr lang="en-US" altLang="ko-KR" sz="2200" b="1" dirty="0">
              <a:latin typeface="KoreanYNSJG2R" charset="0"/>
              <a:ea typeface="KoreanYNSJG2R" charset="0"/>
              <a:cs typeface="KoreanYNSJG2R" charset="0"/>
              <a:sym typeface="Wingdings"/>
            </a:endParaRPr>
          </a:p>
        </p:txBody>
      </p:sp>
      <p:grpSp>
        <p:nvGrpSpPr>
          <p:cNvPr id="50" name="그룹 18"/>
          <p:cNvGrpSpPr/>
          <p:nvPr/>
        </p:nvGrpSpPr>
        <p:grpSpPr>
          <a:xfrm>
            <a:off x="5555657" y="4960008"/>
            <a:ext cx="2376312" cy="326208"/>
            <a:chOff x="4212452" y="4061203"/>
            <a:chExt cx="1295652" cy="758344"/>
          </a:xfrm>
          <a:solidFill>
            <a:srgbClr val="7BB9A0">
              <a:lumMod val="40000"/>
              <a:lumOff val="60000"/>
            </a:srgbClr>
          </a:solidFill>
        </p:grpSpPr>
        <p:sp>
          <p:nvSpPr>
            <p:cNvPr id="51" name="이등변 삼각형 19"/>
            <p:cNvSpPr/>
            <p:nvPr/>
          </p:nvSpPr>
          <p:spPr>
            <a:xfrm flipV="1">
              <a:off x="4644336" y="4061203"/>
              <a:ext cx="431884" cy="758342"/>
            </a:xfrm>
            <a:prstGeom prst="triangle">
              <a:avLst/>
            </a:prstGeom>
            <a:solidFill>
              <a:srgbClr val="7BB9A0">
                <a:lumMod val="20000"/>
                <a:lumOff val="80000"/>
              </a:srgb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52" name="이등변 삼각형 20"/>
            <p:cNvSpPr/>
            <p:nvPr/>
          </p:nvSpPr>
          <p:spPr>
            <a:xfrm flipV="1">
              <a:off x="5076220" y="4061203"/>
              <a:ext cx="431884" cy="758342"/>
            </a:xfrm>
            <a:prstGeom prst="triangle">
              <a:avLst/>
            </a:pr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55" name="이등변 삼각형 21"/>
            <p:cNvSpPr/>
            <p:nvPr/>
          </p:nvSpPr>
          <p:spPr>
            <a:xfrm flipV="1">
              <a:off x="4212452" y="4061205"/>
              <a:ext cx="431884" cy="758342"/>
            </a:xfrm>
            <a:prstGeom prst="triangle">
              <a:avLst/>
            </a:pr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4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27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sp>
          <p:nvSpPr>
            <p:cNvPr id="30" name="이등변 삼각형 38"/>
            <p:cNvSpPr/>
            <p:nvPr/>
          </p:nvSpPr>
          <p:spPr>
            <a:xfrm flipV="1">
              <a:off x="262544" y="-2"/>
              <a:ext cx="1285120" cy="1484785"/>
            </a:xfrm>
            <a:prstGeom prst="triangle">
              <a:avLst/>
            </a:prstGeom>
            <a:solidFill>
              <a:srgbClr val="E52754"/>
            </a:solidFill>
            <a:ln w="28575" cap="flat" cmpd="sng" algn="ctr">
              <a:solidFill>
                <a:srgbClr val="E5275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05054" y="190036"/>
              <a:ext cx="63705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kern="0" dirty="0" smtClean="0">
                  <a:solidFill>
                    <a:prstClr val="whit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삼성전자와 </a:t>
              </a:r>
              <a:r>
                <a:rPr lang="en-US" altLang="ko-KR" sz="3200" kern="0" dirty="0" smtClean="0">
                  <a:solidFill>
                    <a:prstClr val="whit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Vodafone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22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27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1028" y="170806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1">
              <a:defRPr/>
            </a:pPr>
            <a:r>
              <a:rPr lang="en-US" altLang="ko-KR" sz="3200" kern="0" dirty="0">
                <a:solidFill>
                  <a:prstClr val="whit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II </a:t>
            </a:r>
            <a:r>
              <a:rPr lang="en-US" altLang="ko-KR" sz="3200" kern="0" dirty="0" smtClean="0">
                <a:solidFill>
                  <a:prstClr val="whit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.2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0" name="직사각형 7"/>
          <p:cNvSpPr/>
          <p:nvPr/>
        </p:nvSpPr>
        <p:spPr>
          <a:xfrm>
            <a:off x="211011" y="4360318"/>
            <a:ext cx="2694607" cy="711989"/>
          </a:xfrm>
          <a:prstGeom prst="rect">
            <a:avLst/>
          </a:prstGeom>
          <a:solidFill>
            <a:srgbClr val="FA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38"/>
          <p:cNvSpPr/>
          <p:nvPr/>
        </p:nvSpPr>
        <p:spPr>
          <a:xfrm>
            <a:off x="3163152" y="4360318"/>
            <a:ext cx="2694607" cy="711989"/>
          </a:xfrm>
          <a:prstGeom prst="rect">
            <a:avLst/>
          </a:prstGeom>
          <a:solidFill>
            <a:srgbClr val="FA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39"/>
          <p:cNvSpPr/>
          <p:nvPr/>
        </p:nvSpPr>
        <p:spPr>
          <a:xfrm>
            <a:off x="6115293" y="4359604"/>
            <a:ext cx="2694607" cy="711989"/>
          </a:xfrm>
          <a:prstGeom prst="rect">
            <a:avLst/>
          </a:prstGeom>
          <a:solidFill>
            <a:srgbClr val="FA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34324" y="5196988"/>
            <a:ext cx="2686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수요예측정확도 </a:t>
            </a:r>
            <a:r>
              <a:rPr lang="en-US" altLang="ko-KR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39% </a:t>
            </a:r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개선</a:t>
            </a:r>
            <a:endParaRPr lang="en-US" altLang="ko-KR" sz="15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확정 수요 </a:t>
            </a:r>
            <a:r>
              <a:rPr lang="ko-KR" altLang="en-US" sz="1500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변동율</a:t>
            </a:r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15.3% </a:t>
            </a:r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감</a:t>
            </a:r>
            <a:r>
              <a:rPr lang="ko-KR" altLang="en-US" sz="1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</a:t>
            </a:r>
            <a:endParaRPr lang="en-US" altLang="ko-KR" sz="15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7554" y="5196988"/>
            <a:ext cx="2925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유통재고가 크게 낮아지며 통제됨</a:t>
            </a:r>
            <a:endParaRPr lang="en-US" altLang="ko-KR" sz="15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재고일수 낮아졌는데도 </a:t>
            </a:r>
            <a:endParaRPr lang="en-US" altLang="ko-KR" sz="15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500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결품이</a:t>
            </a:r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발생하지 않음</a:t>
            </a:r>
            <a:endParaRPr lang="ko-KR" altLang="en-US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37951" y="5196988"/>
            <a:ext cx="2686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Vodafone Germany</a:t>
            </a:r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가 </a:t>
            </a:r>
            <a:endParaRPr lang="en-US" altLang="ko-KR" sz="15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독일 삼성전자법인의</a:t>
            </a:r>
            <a:r>
              <a:rPr lang="en-US" altLang="ko-KR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5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전략거래선으로 성장</a:t>
            </a:r>
            <a:endParaRPr lang="ko-KR" altLang="en-US" sz="15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028" y="4504533"/>
            <a:ext cx="2684590" cy="411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20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수요예측 정확도 개선</a:t>
            </a:r>
            <a:endParaRPr lang="ko-KR" altLang="en-US" sz="2000" b="1" dirty="0">
              <a:solidFill>
                <a:srgbClr val="E52754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63152" y="4504533"/>
            <a:ext cx="2694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20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재고 감소</a:t>
            </a:r>
            <a:endParaRPr lang="ko-KR" altLang="en-US" sz="2000" b="1" dirty="0">
              <a:solidFill>
                <a:srgbClr val="E52754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22448" y="4364421"/>
            <a:ext cx="2379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/>
            <a:r>
              <a:rPr lang="ko-KR" altLang="en-US" sz="20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고객 만족도 증가로 </a:t>
            </a:r>
            <a:endParaRPr lang="en-US" altLang="ko-KR" sz="2000" b="1" dirty="0" smtClean="0">
              <a:solidFill>
                <a:srgbClr val="E52754"/>
              </a:solidFill>
              <a:latin typeface="KoreanYNSJG3R" charset="0"/>
              <a:ea typeface="KoreanYNSJG3R" charset="0"/>
              <a:cs typeface="KoreanYNSJG3R" charset="0"/>
            </a:endParaRPr>
          </a:p>
          <a:p>
            <a:pPr algn="ctr" latinLnBrk="1"/>
            <a:r>
              <a:rPr lang="ko-KR" altLang="en-US" sz="20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인한</a:t>
            </a:r>
            <a:r>
              <a:rPr lang="en-US" altLang="ko-KR" sz="2000" b="1" dirty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ko-KR" altLang="en-US" sz="20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매출 증대</a:t>
            </a:r>
            <a:endParaRPr lang="ko-KR" altLang="en-US" sz="2000" b="1" dirty="0">
              <a:solidFill>
                <a:srgbClr val="E52754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pic>
        <p:nvPicPr>
          <p:cNvPr id="38" name="그림 6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3668" y="2341817"/>
            <a:ext cx="1556738" cy="1952345"/>
          </a:xfrm>
          <a:prstGeom prst="rect">
            <a:avLst/>
          </a:prstGeom>
        </p:spPr>
      </p:pic>
      <p:pic>
        <p:nvPicPr>
          <p:cNvPr id="39" name="그림 9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4523" y="3547972"/>
            <a:ext cx="681795" cy="648199"/>
          </a:xfrm>
          <a:prstGeom prst="rect">
            <a:avLst/>
          </a:prstGeom>
        </p:spPr>
      </p:pic>
      <p:pic>
        <p:nvPicPr>
          <p:cNvPr id="40" name="그림 45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7793" y="3547972"/>
            <a:ext cx="681795" cy="648199"/>
          </a:xfrm>
          <a:prstGeom prst="rect">
            <a:avLst/>
          </a:prstGeom>
        </p:spPr>
      </p:pic>
      <p:pic>
        <p:nvPicPr>
          <p:cNvPr id="42" name="그림 10"/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9459" y="2372748"/>
            <a:ext cx="2048276" cy="1856251"/>
          </a:xfrm>
          <a:prstGeom prst="rect">
            <a:avLst/>
          </a:prstGeom>
        </p:spPr>
      </p:pic>
      <p:pic>
        <p:nvPicPr>
          <p:cNvPr id="45" name="그림 14"/>
          <p:cNvPicPr>
            <a:picLocks noChangeAspect="1"/>
          </p:cNvPicPr>
          <p:nvPr/>
        </p:nvPicPr>
        <p:blipFill rotWithShape="1"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10"/>
          <a:stretch/>
        </p:blipFill>
        <p:spPr>
          <a:xfrm>
            <a:off x="642657" y="2540669"/>
            <a:ext cx="1810014" cy="170975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" y="1645899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>
                <a:solidFill>
                  <a:srgbClr val="7BB9A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</a:rPr>
              <a:t>협력의 성과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200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4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27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sp>
          <p:nvSpPr>
            <p:cNvPr id="30" name="이등변 삼각형 38"/>
            <p:cNvSpPr/>
            <p:nvPr/>
          </p:nvSpPr>
          <p:spPr>
            <a:xfrm flipV="1">
              <a:off x="262544" y="-2"/>
              <a:ext cx="1285120" cy="1484785"/>
            </a:xfrm>
            <a:prstGeom prst="triangle">
              <a:avLst/>
            </a:prstGeom>
            <a:solidFill>
              <a:srgbClr val="E52754"/>
            </a:solidFill>
            <a:ln w="28575" cap="flat" cmpd="sng" algn="ctr">
              <a:solidFill>
                <a:srgbClr val="E5275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05054" y="190036"/>
              <a:ext cx="63705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kern="0" dirty="0" smtClean="0">
                  <a:solidFill>
                    <a:prstClr val="whit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삼성전자와 </a:t>
              </a:r>
              <a:r>
                <a:rPr lang="en-US" altLang="ko-KR" sz="3200" kern="0" dirty="0" smtClean="0">
                  <a:solidFill>
                    <a:prstClr val="white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Vodafone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22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28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0877" y="1042745"/>
            <a:ext cx="13082060" cy="65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1028" y="170806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1">
              <a:defRPr/>
            </a:pPr>
            <a:r>
              <a:rPr lang="en-US" altLang="ko-KR" sz="3200" kern="0" dirty="0">
                <a:solidFill>
                  <a:prstClr val="whit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II </a:t>
            </a:r>
            <a:r>
              <a:rPr lang="en-US" altLang="ko-KR" sz="3200" kern="0" dirty="0" smtClean="0">
                <a:solidFill>
                  <a:prstClr val="white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rPr>
              <a:t>.2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4" name="_x318036160" descr="EMB000012bc4c1b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707" y="1709303"/>
            <a:ext cx="7726586" cy="95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도형 47"/>
          <p:cNvSpPr/>
          <p:nvPr/>
        </p:nvSpPr>
        <p:spPr>
          <a:xfrm rot="15483082" flipH="1" flipV="1">
            <a:off x="2449215" y="1667655"/>
            <a:ext cx="4215858" cy="6096166"/>
          </a:xfrm>
          <a:prstGeom prst="swooshArrow">
            <a:avLst>
              <a:gd name="adj1" fmla="val 24073"/>
              <a:gd name="adj2" fmla="val 27598"/>
            </a:avLst>
          </a:prstGeom>
          <a:solidFill>
            <a:srgbClr val="E52754">
              <a:lumMod val="20000"/>
              <a:lumOff val="80000"/>
            </a:srgbClr>
          </a:solidFill>
          <a:ln w="38100">
            <a:noFill/>
          </a:ln>
          <a:effectLst/>
        </p:spPr>
      </p:sp>
      <p:sp>
        <p:nvSpPr>
          <p:cNvPr id="35" name="직사각형 66"/>
          <p:cNvSpPr/>
          <p:nvPr/>
        </p:nvSpPr>
        <p:spPr>
          <a:xfrm>
            <a:off x="4416635" y="5187400"/>
            <a:ext cx="472736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1"/>
            <a:r>
              <a:rPr lang="ko-KR" altLang="en-US" sz="24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미래의 새로운 글로벌 시장을</a:t>
            </a:r>
            <a:br>
              <a:rPr lang="ko-KR" altLang="en-US" sz="24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</a:br>
            <a:r>
              <a:rPr lang="ko-KR" altLang="en-US" sz="4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ko-KR" altLang="en-US" sz="24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/>
            </a:r>
            <a:br>
              <a:rPr lang="ko-KR" altLang="en-US" sz="24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</a:br>
            <a:r>
              <a:rPr lang="ko-KR" altLang="en-US" sz="2400" b="1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발굴할 수 있는 동력 마련</a:t>
            </a:r>
            <a:endParaRPr lang="ko-KR" altLang="en-US" sz="2400" b="1" dirty="0">
              <a:solidFill>
                <a:srgbClr val="E52754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36" name="타원 6"/>
          <p:cNvSpPr/>
          <p:nvPr/>
        </p:nvSpPr>
        <p:spPr>
          <a:xfrm>
            <a:off x="4073519" y="3449133"/>
            <a:ext cx="762261" cy="762261"/>
          </a:xfrm>
          <a:prstGeom prst="ellipse">
            <a:avLst/>
          </a:prstGeom>
          <a:solidFill>
            <a:srgbClr val="7BB9A0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35780" y="3338811"/>
            <a:ext cx="3930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이동통신 네트워크 장비와 관련된</a:t>
            </a:r>
            <a:br>
              <a:rPr lang="ko-KR" altLang="en-US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</a:br>
            <a:r>
              <a:rPr lang="ko-KR" altLang="en-US" sz="400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/>
            </a:r>
            <a:br>
              <a:rPr lang="ko-KR" altLang="en-US" sz="400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</a:br>
            <a:r>
              <a:rPr lang="en-US" altLang="ko-KR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Solution</a:t>
            </a:r>
            <a:r>
              <a:rPr lang="ko-KR" altLang="en-US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을 수출할 수 있는 활로 개척</a:t>
            </a:r>
            <a:endParaRPr lang="ko-KR" altLang="en-US" dirty="0">
              <a:latin typeface="KoreanYNSJG2R" charset="0"/>
              <a:ea typeface="KoreanYNSJG2R" charset="0"/>
              <a:cs typeface="KoreanYNSJG2R" charset="0"/>
            </a:endParaRPr>
          </a:p>
        </p:txBody>
      </p:sp>
      <p:sp>
        <p:nvSpPr>
          <p:cNvPr id="40" name="직사각형 66"/>
          <p:cNvSpPr/>
          <p:nvPr/>
        </p:nvSpPr>
        <p:spPr>
          <a:xfrm>
            <a:off x="536179" y="4865063"/>
            <a:ext cx="383614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prstClr val="black"/>
              </a:solidFill>
              <a:latin typeface="KoreanYNSJG3R" charset="0"/>
              <a:ea typeface="KoreanYNSJG3R" charset="0"/>
              <a:cs typeface="KoreanYNSJG3R" charset="0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Vodafone</a:t>
            </a:r>
            <a:r>
              <a:rPr lang="ko-KR" altLang="en-US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의 대규모 설비 </a:t>
            </a:r>
            <a:br>
              <a:rPr lang="ko-KR" altLang="en-US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</a:br>
            <a:r>
              <a:rPr lang="ko-KR" altLang="en-US" sz="4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/>
            </a:r>
            <a:br>
              <a:rPr lang="ko-KR" altLang="en-US" sz="4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</a:br>
            <a:r>
              <a:rPr lang="ko-KR" altLang="en-US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투자계획인 프로젝트 스프링의</a:t>
            </a:r>
            <a:br>
              <a:rPr lang="ko-KR" altLang="en-US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</a:br>
            <a:r>
              <a:rPr lang="ko-KR" altLang="en-US" sz="4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/>
            </a:r>
            <a:br>
              <a:rPr lang="ko-KR" altLang="en-US" sz="4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</a:br>
            <a:r>
              <a:rPr lang="ko-KR" altLang="en-US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네트워크 공급 벤더 중 하나로 선정</a:t>
            </a:r>
            <a:endParaRPr lang="en-US" altLang="ko-KR" dirty="0">
              <a:solidFill>
                <a:prstClr val="black"/>
              </a:solidFill>
              <a:latin typeface="KoreanYNSJG3R" charset="0"/>
              <a:ea typeface="KoreanYNSJG3R" charset="0"/>
              <a:cs typeface="KoreanYNSJG3R" charset="0"/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prstClr val="black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6179" y="430743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글로벌 네트워크 장비 공급을 </a:t>
            </a:r>
            <a:r>
              <a:rPr lang="ko-KR" altLang="en-US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위해</a:t>
            </a:r>
            <a:br>
              <a:rPr lang="ko-KR" altLang="en-US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</a:br>
            <a:r>
              <a:rPr lang="ko-KR" altLang="en-US" sz="4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/>
            </a:r>
            <a:br>
              <a:rPr lang="ko-KR" altLang="en-US" sz="4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</a:br>
            <a:r>
              <a:rPr lang="ko-KR" altLang="en-US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프레임워크협약 </a:t>
            </a:r>
            <a:r>
              <a:rPr lang="ko-KR" altLang="en-US" dirty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체결</a:t>
            </a:r>
            <a:endParaRPr lang="en-US" altLang="ko-KR" dirty="0">
              <a:solidFill>
                <a:prstClr val="black"/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23" name="타원 1"/>
          <p:cNvSpPr/>
          <p:nvPr/>
        </p:nvSpPr>
        <p:spPr>
          <a:xfrm>
            <a:off x="500877" y="2753851"/>
            <a:ext cx="1275930" cy="1275930"/>
          </a:xfrm>
          <a:prstGeom prst="ellipse">
            <a:avLst/>
          </a:prstGeom>
          <a:solidFill>
            <a:srgbClr val="7BB9A0"/>
          </a:solidFill>
          <a:ln w="38100">
            <a:solidFill>
              <a:srgbClr val="7BB9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200" b="1" dirty="0" smtClean="0">
              <a:solidFill>
                <a:prstClr val="black"/>
              </a:solidFill>
              <a:latin typeface="KoreanYNSJG3R" charset="0"/>
              <a:ea typeface="KoreanYNSJG3R" charset="0"/>
              <a:cs typeface="KoreanYNSJG3R" charset="0"/>
            </a:endParaRPr>
          </a:p>
          <a:p>
            <a:pPr algn="ctr"/>
            <a:r>
              <a:rPr lang="en-US" altLang="ko-KR" sz="2200" b="1" dirty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`</a:t>
            </a:r>
            <a:r>
              <a:rPr lang="en-US" altLang="ko-KR" sz="2200" b="1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14</a:t>
            </a:r>
            <a:r>
              <a:rPr lang="ko-KR" altLang="en-US" sz="2200" b="1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년</a:t>
            </a:r>
            <a:endParaRPr lang="ko-KR" altLang="en-US" sz="2200" b="1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sz="2400" b="1" dirty="0">
              <a:solidFill>
                <a:schemeClr val="bg2">
                  <a:lumMod val="2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2" name="직사각형 67"/>
          <p:cNvSpPr/>
          <p:nvPr/>
        </p:nvSpPr>
        <p:spPr>
          <a:xfrm>
            <a:off x="449914" y="4221939"/>
            <a:ext cx="3742524" cy="2097056"/>
          </a:xfrm>
          <a:prstGeom prst="roundRect">
            <a:avLst>
              <a:gd name="adj" fmla="val 9564"/>
            </a:avLst>
          </a:prstGeom>
          <a:noFill/>
          <a:ln w="28575" cap="flat" cmpd="sng" algn="ctr">
            <a:solidFill>
              <a:srgbClr val="7BB9A0">
                <a:lumMod val="60000"/>
                <a:lumOff val="4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477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109941" y="3198796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3200" b="1" dirty="0" smtClean="0">
                <a:solidFill>
                  <a:srgbClr val="E5275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BUT</a:t>
            </a:r>
            <a:endParaRPr lang="ko-KR" altLang="en-US" sz="3200" b="1" dirty="0">
              <a:solidFill>
                <a:srgbClr val="E5275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27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28" name="그룹 35"/>
            <p:cNvGrpSpPr/>
            <p:nvPr/>
          </p:nvGrpSpPr>
          <p:grpSpPr>
            <a:xfrm>
              <a:off x="221028" y="-2"/>
              <a:ext cx="1368152" cy="1484785"/>
              <a:chOff x="221028" y="-2"/>
              <a:chExt cx="1368152" cy="1484785"/>
            </a:xfrm>
          </p:grpSpPr>
          <p:sp>
            <p:nvSpPr>
              <p:cNvPr id="30" name="이등변 삼각형 38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1028" y="170806"/>
                <a:ext cx="1368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latinLnBrk="1">
                  <a:defRPr/>
                </a:pPr>
                <a:r>
                  <a:rPr lang="en-US" altLang="ko-KR" sz="3200" kern="0" dirty="0">
                    <a:solidFill>
                      <a:prstClr val="whit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II</a:t>
                </a:r>
                <a:r>
                  <a:rPr kumimoji="0" lang="en-US" altLang="ko-KR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 </a:t>
                </a:r>
                <a:r>
                  <a:rPr lang="en-US" altLang="ko-KR" sz="3200" kern="0" dirty="0" smtClean="0">
                    <a:solidFill>
                      <a:prstClr val="white"/>
                    </a:solidFill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2</a:t>
                </a:r>
                <a:r>
                  <a:rPr kumimoji="0" lang="en-US" altLang="ko-KR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.3</a:t>
                </a:r>
                <a:endParaRPr kumimoji="0" lang="ko-KR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605054" y="190036"/>
              <a:ext cx="6063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결론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33" name="갈매기형 수장 4"/>
          <p:cNvSpPr/>
          <p:nvPr/>
        </p:nvSpPr>
        <p:spPr>
          <a:xfrm rot="10800000">
            <a:off x="2250958" y="4961439"/>
            <a:ext cx="8061442" cy="1579959"/>
          </a:xfrm>
          <a:prstGeom prst="chevron">
            <a:avLst/>
          </a:prstGeom>
          <a:solidFill>
            <a:srgbClr val="F5A9BB">
              <a:alpha val="61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"/>
            </a:endParaRPr>
          </a:p>
        </p:txBody>
      </p:sp>
      <p:sp>
        <p:nvSpPr>
          <p:cNvPr id="34" name="갈매기형 수장 26"/>
          <p:cNvSpPr/>
          <p:nvPr/>
        </p:nvSpPr>
        <p:spPr>
          <a:xfrm>
            <a:off x="-1200906" y="1583573"/>
            <a:ext cx="7931906" cy="1522326"/>
          </a:xfrm>
          <a:prstGeom prst="chevron">
            <a:avLst/>
          </a:prstGeom>
          <a:noFill/>
          <a:ln w="28575" cap="flat" cmpd="sng" algn="ctr">
            <a:solidFill>
              <a:srgbClr val="F5A9B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"/>
            </a:endParaRPr>
          </a:p>
        </p:txBody>
      </p:sp>
      <p:sp>
        <p:nvSpPr>
          <p:cNvPr id="36" name="직사각형 67"/>
          <p:cNvSpPr/>
          <p:nvPr/>
        </p:nvSpPr>
        <p:spPr>
          <a:xfrm>
            <a:off x="4852493" y="3647623"/>
            <a:ext cx="3992301" cy="897792"/>
          </a:xfrm>
          <a:prstGeom prst="roundRect">
            <a:avLst/>
          </a:prstGeom>
          <a:noFill/>
          <a:ln w="28575" cap="flat" cmpd="sng" algn="ctr">
            <a:solidFill>
              <a:srgbClr val="7BB9A0">
                <a:lumMod val="60000"/>
                <a:lumOff val="4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0667" y="1660237"/>
            <a:ext cx="465383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상위 </a:t>
            </a:r>
            <a:r>
              <a:rPr lang="en-US" altLang="ko-KR" sz="2000" dirty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 고객사인 글로벌 소매업체들이 </a:t>
            </a:r>
            <a:endParaRPr lang="en-US" altLang="ko-KR" sz="20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전체 매출의 </a:t>
            </a: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30%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이상을 차지</a:t>
            </a: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0667" y="2563639"/>
            <a:ext cx="4004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5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년 후 </a:t>
            </a:r>
            <a:r>
              <a:rPr lang="en-US" altLang="ko-KR" sz="20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50%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 육박할 것으로 예측</a:t>
            </a: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5921" y="3806187"/>
            <a:ext cx="4039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“</a:t>
            </a:r>
            <a:r>
              <a:rPr lang="ko-KR" altLang="en-US" sz="1600" i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만약 </a:t>
            </a:r>
            <a:r>
              <a:rPr lang="en-US" altLang="ko-KR" sz="1600" i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ECR</a:t>
            </a:r>
            <a:r>
              <a:rPr lang="ko-KR" altLang="en-US" sz="1600" i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의 실행을 통해서 돈을 벌었다면</a:t>
            </a:r>
            <a:r>
              <a:rPr lang="en-US" altLang="ko-KR" sz="1600" i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</a:p>
          <a:p>
            <a:r>
              <a:rPr lang="ko-KR" altLang="en-US" sz="1600" i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나는 그런 돈을 한 번도 본 적이 없습니다</a:t>
            </a:r>
            <a:r>
              <a:rPr lang="en-US" altLang="ko-KR" sz="1600" i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.”</a:t>
            </a:r>
            <a:endParaRPr lang="ko-KR" altLang="en-US" sz="1600" i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7958" y="3783571"/>
            <a:ext cx="3554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혁신에 대한 필요성에도 불구하고 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내부의 저항과 냉담한 제조업체의 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최고경영자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들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6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29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2963" y="5296239"/>
            <a:ext cx="636103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손실을 줄이고 지속적 생존을 위해</a:t>
            </a:r>
            <a:endParaRPr lang="en-US" altLang="ko-KR" sz="20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제조업체의 조직 재구성에 대한 </a:t>
            </a:r>
            <a:r>
              <a:rPr lang="ko-KR" altLang="en-US" sz="20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인식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및 </a:t>
            </a:r>
            <a:r>
              <a:rPr lang="ko-KR" altLang="en-US" sz="20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태도변화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가 시급</a:t>
            </a: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9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27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28" name="그룹 35"/>
            <p:cNvGrpSpPr/>
            <p:nvPr/>
          </p:nvGrpSpPr>
          <p:grpSpPr>
            <a:xfrm>
              <a:off x="221028" y="-2"/>
              <a:ext cx="1368152" cy="1484785"/>
              <a:chOff x="221028" y="-2"/>
              <a:chExt cx="1368152" cy="1484785"/>
            </a:xfrm>
          </p:grpSpPr>
          <p:sp>
            <p:nvSpPr>
              <p:cNvPr id="30" name="이등변 삼각형 38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1028" y="170806"/>
                <a:ext cx="1368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 1.1</a:t>
                </a:r>
                <a:endParaRPr kumimoji="0" lang="ko-KR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605054" y="190036"/>
              <a:ext cx="6063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제조업체와 유통업체의 관계 변화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49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3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" y="1619836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>
                <a:solidFill>
                  <a:srgbClr val="7BB9A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20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유통관계의 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주도권의 이동 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200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6" name="아래쪽 화살표 16"/>
          <p:cNvSpPr/>
          <p:nvPr/>
        </p:nvSpPr>
        <p:spPr>
          <a:xfrm rot="16200000">
            <a:off x="3184771" y="223414"/>
            <a:ext cx="2634463" cy="6332683"/>
          </a:xfrm>
          <a:prstGeom prst="downArrow">
            <a:avLst/>
          </a:prstGeom>
          <a:solidFill>
            <a:srgbClr val="B0D5C6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54" name="이등변 삼각형 75"/>
          <p:cNvSpPr/>
          <p:nvPr/>
        </p:nvSpPr>
        <p:spPr>
          <a:xfrm rot="10800000" flipV="1">
            <a:off x="936218" y="2519787"/>
            <a:ext cx="1793705" cy="1793705"/>
          </a:xfrm>
          <a:prstGeom prst="ellipse">
            <a:avLst/>
          </a:prstGeom>
          <a:solidFill>
            <a:srgbClr val="E52754">
              <a:lumMod val="20000"/>
              <a:lumOff val="8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2879" y="6132224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b="1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제품별</a:t>
            </a:r>
            <a:r>
              <a:rPr lang="en-US" altLang="ko-KR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,</a:t>
            </a:r>
            <a:r>
              <a:rPr lang="ko-KR" altLang="en-US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 국가별 조직구조 </a:t>
            </a:r>
            <a:r>
              <a:rPr lang="ko-KR" altLang="en-US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구축</a:t>
            </a:r>
            <a:endParaRPr lang="ko-KR" altLang="en-US" dirty="0">
              <a:latin typeface="KoreanYNSJG2R" charset="0"/>
              <a:ea typeface="KoreanYNSJG2R" charset="0"/>
              <a:cs typeface="KoreanYNSJG2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6217" y="3195546"/>
            <a:ext cx="1793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E52754"/>
                </a:solidFill>
                <a:latin typeface="NanumBarunGothic" charset="-127"/>
                <a:ea typeface="NanumBarunGothic" charset="-127"/>
                <a:cs typeface="NanumBarunGothic" charset="-127"/>
                <a:sym typeface="Wingdings"/>
              </a:rPr>
              <a:t>제조업체</a:t>
            </a:r>
            <a:endParaRPr lang="en-US" sz="2800" b="1" dirty="0"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0302" y="2347270"/>
            <a:ext cx="2563395" cy="2084973"/>
          </a:xfrm>
          <a:prstGeom prst="rect">
            <a:avLst/>
          </a:prstGeom>
        </p:spPr>
      </p:pic>
      <p:sp>
        <p:nvSpPr>
          <p:cNvPr id="48" name="이등변 삼각형 75"/>
          <p:cNvSpPr/>
          <p:nvPr/>
        </p:nvSpPr>
        <p:spPr>
          <a:xfrm rot="10800000" flipV="1">
            <a:off x="6545232" y="2519787"/>
            <a:ext cx="1793705" cy="1793705"/>
          </a:xfrm>
          <a:prstGeom prst="ellipse">
            <a:avLst/>
          </a:prstGeom>
          <a:solidFill>
            <a:srgbClr val="E52754">
              <a:lumMod val="20000"/>
              <a:lumOff val="8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5616" y="5268500"/>
            <a:ext cx="223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/>
            <a:r>
              <a:rPr lang="ko-KR" altLang="en-US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비교적 영세한</a:t>
            </a:r>
            <a:r>
              <a:rPr lang="en-US" altLang="ko-KR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,</a:t>
            </a:r>
            <a:r>
              <a:rPr lang="ko-KR" altLang="en-US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 </a:t>
            </a:r>
            <a:r>
              <a:rPr lang="en-US" altLang="ko-KR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/>
            </a:r>
            <a:br>
              <a:rPr lang="en-US" altLang="ko-KR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</a:br>
            <a:r>
              <a:rPr lang="ko-KR" altLang="en-US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지역기반의 유통업체</a:t>
            </a:r>
            <a:endParaRPr lang="ko-KR" altLang="en-US" dirty="0">
              <a:latin typeface="KoreanYNSJG2R" charset="0"/>
              <a:ea typeface="KoreanYNSJG2R" charset="0"/>
              <a:cs typeface="KoreanYNSJG2R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7832" y="4468166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/>
            <a:r>
              <a:rPr lang="ko-KR" altLang="en-US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제조업체</a:t>
            </a:r>
            <a:r>
              <a:rPr lang="en-US" altLang="ko-KR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,</a:t>
            </a:r>
            <a:r>
              <a:rPr lang="ko-KR" altLang="en-US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 다국적 </a:t>
            </a:r>
            <a:r>
              <a:rPr lang="en-US" altLang="ko-KR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/>
            </a:r>
            <a:br>
              <a:rPr lang="en-US" altLang="ko-KR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</a:br>
            <a:r>
              <a:rPr lang="ko-KR" altLang="en-US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프랜차이즈 기업</a:t>
            </a:r>
            <a:r>
              <a:rPr lang="ko-KR" altLang="en-US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이 주도</a:t>
            </a:r>
            <a:endParaRPr lang="ko-KR" altLang="en-US" dirty="0">
              <a:latin typeface="KoreanYNSJG2R" charset="0"/>
              <a:ea typeface="KoreanYNSJG2R" charset="0"/>
              <a:cs typeface="KoreanYNSJG2R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83202" y="4468166"/>
            <a:ext cx="33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/>
            <a:r>
              <a:rPr lang="ko-KR" altLang="en-US" sz="2000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유통업체의 구매협력 위한 </a:t>
            </a:r>
            <a:br>
              <a:rPr lang="ko-KR" altLang="en-US" sz="2000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</a:br>
            <a:r>
              <a:rPr lang="ko-KR" altLang="en-US" sz="2000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수평적 제휴</a:t>
            </a:r>
            <a:r>
              <a:rPr lang="en-US" altLang="ko-KR" sz="2000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,</a:t>
            </a:r>
            <a:r>
              <a:rPr lang="ko-KR" altLang="en-US" sz="2000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 인수 및 합병 등</a:t>
            </a:r>
            <a:endParaRPr lang="ko-KR" altLang="en-US" sz="2000" dirty="0">
              <a:latin typeface="KoreanYNSJG2R" charset="0"/>
              <a:ea typeface="KoreanYNSJG2R" charset="0"/>
              <a:cs typeface="KoreanYNSJG2R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59541" y="5268500"/>
            <a:ext cx="398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2000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</a:t>
            </a:r>
            <a:r>
              <a:rPr lang="ko-KR" altLang="en-US" sz="2000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 </a:t>
            </a:r>
            <a:r>
              <a:rPr lang="ko-KR" altLang="en-US" sz="2000" b="1" dirty="0" smtClean="0">
                <a:solidFill>
                  <a:srgbClr val="E52754"/>
                </a:solidFill>
                <a:latin typeface="KoreanYNSJG2R" charset="0"/>
                <a:ea typeface="KoreanYNSJG2R" charset="0"/>
                <a:cs typeface="KoreanYNSJG2R" charset="0"/>
                <a:sym typeface="Wingdings"/>
              </a:rPr>
              <a:t>강력한 글로벌</a:t>
            </a:r>
            <a:r>
              <a:rPr lang="en-US" altLang="ko-KR" sz="2000" b="1" dirty="0" smtClean="0">
                <a:solidFill>
                  <a:srgbClr val="E52754"/>
                </a:solidFill>
                <a:latin typeface="KoreanYNSJG2R" charset="0"/>
                <a:ea typeface="KoreanYNSJG2R" charset="0"/>
                <a:cs typeface="KoreanYNSJG2R" charset="0"/>
                <a:sym typeface="Wingdings"/>
              </a:rPr>
              <a:t> </a:t>
            </a:r>
            <a:r>
              <a:rPr lang="ko-KR" altLang="en-US" sz="2000" b="1" dirty="0" smtClean="0">
                <a:solidFill>
                  <a:srgbClr val="E52754"/>
                </a:solidFill>
                <a:latin typeface="KoreanYNSJG2R" charset="0"/>
                <a:ea typeface="KoreanYNSJG2R" charset="0"/>
                <a:cs typeface="KoreanYNSJG2R" charset="0"/>
                <a:sym typeface="Wingdings"/>
              </a:rPr>
              <a:t>유통업체</a:t>
            </a:r>
            <a:r>
              <a:rPr lang="ko-KR" altLang="en-US" sz="2000" b="1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의 등장</a:t>
            </a:r>
            <a:endParaRPr lang="ko-KR" altLang="en-US" sz="2000" dirty="0">
              <a:latin typeface="KoreanYNSJG2R" charset="0"/>
              <a:ea typeface="KoreanYNSJG2R" charset="0"/>
              <a:cs typeface="KoreanYNSJG2R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439" y="5823683"/>
            <a:ext cx="1311802" cy="68705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0732" y="5863626"/>
            <a:ext cx="736367" cy="487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7076" y="5334734"/>
            <a:ext cx="1961668" cy="147125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6540935" y="3192254"/>
            <a:ext cx="1793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E52754"/>
                </a:solidFill>
                <a:latin typeface="NanumBarunGothic" charset="-127"/>
                <a:ea typeface="NanumBarunGothic" charset="-127"/>
                <a:cs typeface="NanumBarunGothic" charset="-127"/>
                <a:sym typeface="Wingdings"/>
              </a:rPr>
              <a:t>유통업체</a:t>
            </a:r>
            <a:endParaRPr lang="en-US" sz="2800" b="1" dirty="0"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78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5"/>
          <p:cNvSpPr/>
          <p:nvPr/>
        </p:nvSpPr>
        <p:spPr>
          <a:xfrm>
            <a:off x="36512" y="27384"/>
            <a:ext cx="9072000" cy="68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897068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Q &amp; A</a:t>
            </a:r>
            <a:endParaRPr lang="ko-KR" altLang="en-US" sz="66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grpSp>
        <p:nvGrpSpPr>
          <p:cNvPr id="4" name="그룹 10"/>
          <p:cNvGrpSpPr/>
          <p:nvPr/>
        </p:nvGrpSpPr>
        <p:grpSpPr>
          <a:xfrm rot="16200000">
            <a:off x="-319250" y="3276000"/>
            <a:ext cx="1055416" cy="416916"/>
            <a:chOff x="4212452" y="4061203"/>
            <a:chExt cx="1295652" cy="758344"/>
          </a:xfrm>
        </p:grpSpPr>
        <p:sp>
          <p:nvSpPr>
            <p:cNvPr id="5" name="이등변 삼각형 15"/>
            <p:cNvSpPr/>
            <p:nvPr/>
          </p:nvSpPr>
          <p:spPr>
            <a:xfrm flipV="1">
              <a:off x="4644336" y="4061203"/>
              <a:ext cx="431884" cy="758342"/>
            </a:xfrm>
            <a:prstGeom prst="triangle">
              <a:avLst/>
            </a:prstGeom>
            <a:solidFill>
              <a:srgbClr val="E52754">
                <a:lumMod val="20000"/>
                <a:lumOff val="80000"/>
              </a:srgb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6" name="이등변 삼각형 16"/>
            <p:cNvSpPr/>
            <p:nvPr/>
          </p:nvSpPr>
          <p:spPr>
            <a:xfrm flipV="1">
              <a:off x="5076220" y="4061203"/>
              <a:ext cx="431884" cy="758342"/>
            </a:xfrm>
            <a:prstGeom prst="triangle">
              <a:avLst/>
            </a:prstGeom>
            <a:solidFill>
              <a:srgbClr val="E52754">
                <a:lumMod val="40000"/>
                <a:lumOff val="60000"/>
              </a:srgb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7" name="이등변 삼각형 17"/>
            <p:cNvSpPr/>
            <p:nvPr/>
          </p:nvSpPr>
          <p:spPr>
            <a:xfrm flipV="1">
              <a:off x="4212452" y="4061205"/>
              <a:ext cx="431884" cy="758342"/>
            </a:xfrm>
            <a:prstGeom prst="triangle">
              <a:avLst/>
            </a:prstGeom>
            <a:solidFill>
              <a:srgbClr val="E52754">
                <a:lumMod val="40000"/>
                <a:lumOff val="60000"/>
              </a:srgb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</p:grpSp>
      <p:grpSp>
        <p:nvGrpSpPr>
          <p:cNvPr id="8" name="그룹 18"/>
          <p:cNvGrpSpPr/>
          <p:nvPr/>
        </p:nvGrpSpPr>
        <p:grpSpPr>
          <a:xfrm rot="5400000">
            <a:off x="8410166" y="3276001"/>
            <a:ext cx="1055416" cy="416916"/>
            <a:chOff x="4212452" y="4061203"/>
            <a:chExt cx="1295652" cy="758344"/>
          </a:xfrm>
          <a:solidFill>
            <a:srgbClr val="7BB9A0">
              <a:lumMod val="40000"/>
              <a:lumOff val="60000"/>
            </a:srgbClr>
          </a:solidFill>
        </p:grpSpPr>
        <p:sp>
          <p:nvSpPr>
            <p:cNvPr id="9" name="이등변 삼각형 19"/>
            <p:cNvSpPr/>
            <p:nvPr/>
          </p:nvSpPr>
          <p:spPr>
            <a:xfrm flipV="1">
              <a:off x="4644336" y="4061203"/>
              <a:ext cx="431884" cy="758342"/>
            </a:xfrm>
            <a:prstGeom prst="triangle">
              <a:avLst/>
            </a:prstGeom>
            <a:solidFill>
              <a:srgbClr val="7BB9A0">
                <a:lumMod val="20000"/>
                <a:lumOff val="80000"/>
              </a:srgb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10" name="이등변 삼각형 20"/>
            <p:cNvSpPr/>
            <p:nvPr/>
          </p:nvSpPr>
          <p:spPr>
            <a:xfrm flipV="1">
              <a:off x="5076220" y="4061203"/>
              <a:ext cx="431884" cy="758342"/>
            </a:xfrm>
            <a:prstGeom prst="triangle">
              <a:avLst/>
            </a:pr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11" name="이등변 삼각형 21"/>
            <p:cNvSpPr/>
            <p:nvPr/>
          </p:nvSpPr>
          <p:spPr>
            <a:xfrm flipV="1">
              <a:off x="4212452" y="4061205"/>
              <a:ext cx="431884" cy="758342"/>
            </a:xfrm>
            <a:prstGeom prst="triangle">
              <a:avLst/>
            </a:pr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76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65"/>
          <p:cNvSpPr/>
          <p:nvPr/>
        </p:nvSpPr>
        <p:spPr>
          <a:xfrm>
            <a:off x="36000" y="18276"/>
            <a:ext cx="9072000" cy="68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33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9" name="직사각형 34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" lastClr="FFFFF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10" name="그룹 58"/>
            <p:cNvGrpSpPr/>
            <p:nvPr/>
          </p:nvGrpSpPr>
          <p:grpSpPr>
            <a:xfrm>
              <a:off x="217883" y="-2"/>
              <a:ext cx="1368152" cy="1484785"/>
              <a:chOff x="217883" y="-2"/>
              <a:chExt cx="1368152" cy="1484785"/>
            </a:xfrm>
          </p:grpSpPr>
          <p:sp>
            <p:nvSpPr>
              <p:cNvPr id="11" name="이등변 삼각형 64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7883" y="111362"/>
                <a:ext cx="13681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</a:t>
                </a:r>
                <a:endParaRPr kumimoji="0" lang="ko-KR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1605054" y="190036"/>
            <a:ext cx="6063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3200" dirty="0">
                <a:solidFill>
                  <a:prstClr val="black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토론주제</a:t>
            </a:r>
          </a:p>
        </p:txBody>
      </p:sp>
      <p:cxnSp>
        <p:nvCxnSpPr>
          <p:cNvPr id="15" name="직선 연결선 18"/>
          <p:cNvCxnSpPr/>
          <p:nvPr/>
        </p:nvCxnSpPr>
        <p:spPr>
          <a:xfrm>
            <a:off x="0" y="6669360"/>
            <a:ext cx="9144000" cy="0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6542" y="1271167"/>
            <a:ext cx="1107302" cy="11978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035" y="1378742"/>
            <a:ext cx="980239" cy="98023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46065" y="2469066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샤오미는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온라인으로만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주문을</a:t>
            </a:r>
            <a:endParaRPr lang="en-US" altLang="ko-KR" sz="16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받는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유통경로를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개척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4318" y="2469066"/>
            <a:ext cx="3111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강력한 브랜드 파워를 가진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애플은 </a:t>
            </a:r>
            <a:endParaRPr lang="en-US" altLang="ko-KR" sz="16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여전히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유통업체에 대해 우위를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점함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0077" y="3289363"/>
            <a:ext cx="847324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저자는 제조업체에 대한 글로벌 유통업체의 힘이 계속해서 커질 것이라고</a:t>
            </a:r>
            <a:endParaRPr lang="en-US" altLang="ko-KR" dirty="0" smtClean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전망하고 있습니다</a:t>
            </a:r>
            <a:r>
              <a:rPr lang="en-US" altLang="ko-KR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하지만 여전히 글로벌 유통업체보다 강력한 영향력을</a:t>
            </a:r>
            <a:endParaRPr lang="en-US" altLang="ko-KR" dirty="0" smtClean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가지는</a:t>
            </a:r>
            <a:r>
              <a:rPr lang="en-US" altLang="ko-KR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제조업체들도 존재합니다</a:t>
            </a:r>
            <a:r>
              <a:rPr lang="en-US" altLang="ko-KR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. </a:t>
            </a:r>
          </a:p>
          <a:p>
            <a:pPr algn="ctr">
              <a:lnSpc>
                <a:spcPct val="130000"/>
              </a:lnSpc>
            </a:pPr>
            <a:endParaRPr lang="en-US" altLang="ko-KR" sz="12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1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“ </a:t>
            </a:r>
            <a:r>
              <a:rPr lang="ko-KR" altLang="en-US" sz="21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이러한 상황에서 </a:t>
            </a:r>
            <a:r>
              <a:rPr lang="ko-KR" altLang="en-US" sz="2100" dirty="0" smtClean="0">
                <a:solidFill>
                  <a:srgbClr val="EF7D98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미래</a:t>
            </a:r>
            <a:r>
              <a:rPr lang="ko-KR" altLang="en-US" sz="21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에도 저자의 예측대로 제조업체에 대한</a:t>
            </a:r>
            <a:endParaRPr lang="en-US" altLang="ko-KR" sz="2100" dirty="0" smtClean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1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유통업체의 </a:t>
            </a:r>
            <a:r>
              <a:rPr lang="ko-KR" altLang="en-US" sz="2100" dirty="0" smtClean="0">
                <a:solidFill>
                  <a:srgbClr val="EF7D98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힘</a:t>
            </a:r>
            <a:r>
              <a:rPr lang="ko-KR" altLang="en-US" sz="21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 계속해서 커져나갈까요</a:t>
            </a:r>
            <a:r>
              <a:rPr lang="en-US" altLang="ko-KR" sz="21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? ”</a:t>
            </a:r>
          </a:p>
          <a:p>
            <a:pPr algn="ctr">
              <a:lnSpc>
                <a:spcPct val="130000"/>
              </a:lnSpc>
            </a:pPr>
            <a:endParaRPr lang="en-US" altLang="ko-KR" sz="2100" dirty="0" smtClean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1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“ </a:t>
            </a:r>
            <a:r>
              <a:rPr lang="ko-KR" altLang="en-US" sz="21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제조업체와 유통업체의 힘의 </a:t>
            </a:r>
            <a:r>
              <a:rPr lang="ko-KR" altLang="en-US" sz="2100" dirty="0" smtClean="0">
                <a:solidFill>
                  <a:srgbClr val="EF7D98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균형</a:t>
            </a:r>
            <a:r>
              <a:rPr lang="ko-KR" altLang="en-US" sz="21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 어떻게 이루어질까요</a:t>
            </a:r>
            <a:r>
              <a:rPr lang="en-US" altLang="ko-KR" sz="21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? ”</a:t>
            </a:r>
            <a:endParaRPr lang="ko-KR" altLang="en-US" sz="21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6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31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0303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65"/>
          <p:cNvSpPr/>
          <p:nvPr/>
        </p:nvSpPr>
        <p:spPr>
          <a:xfrm>
            <a:off x="36512" y="27384"/>
            <a:ext cx="9072000" cy="68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33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9" name="직사각형 34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" lastClr="FFFFF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10" name="그룹 58"/>
            <p:cNvGrpSpPr/>
            <p:nvPr/>
          </p:nvGrpSpPr>
          <p:grpSpPr>
            <a:xfrm>
              <a:off x="217883" y="-2"/>
              <a:ext cx="1368152" cy="1484785"/>
              <a:chOff x="217883" y="-2"/>
              <a:chExt cx="1368152" cy="1484785"/>
            </a:xfrm>
          </p:grpSpPr>
          <p:sp>
            <p:nvSpPr>
              <p:cNvPr id="12" name="이등변 삼각형 64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7883" y="111362"/>
                <a:ext cx="13681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II</a:t>
                </a:r>
                <a:endParaRPr kumimoji="0" lang="ko-KR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605054" y="190036"/>
              <a:ext cx="6063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토론주제</a:t>
              </a:r>
            </a:p>
          </p:txBody>
        </p:sp>
      </p:grpSp>
      <p:cxnSp>
        <p:nvCxnSpPr>
          <p:cNvPr id="15" name="직선 연결선 18"/>
          <p:cNvCxnSpPr/>
          <p:nvPr/>
        </p:nvCxnSpPr>
        <p:spPr>
          <a:xfrm>
            <a:off x="0" y="6669360"/>
            <a:ext cx="9144000" cy="0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811996" y="2819003"/>
            <a:ext cx="75200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AD4D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“</a:t>
            </a:r>
            <a:r>
              <a:rPr lang="en-US" altLang="ko-KR" sz="32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3200" dirty="0" smtClean="0">
                <a:solidFill>
                  <a:srgbClr val="EF7D98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중소</a:t>
            </a:r>
            <a:r>
              <a:rPr lang="ko-KR" altLang="en-US" sz="32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제조업체가 </a:t>
            </a:r>
            <a:r>
              <a:rPr lang="ko-KR" altLang="en-US" sz="32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글로벌 </a:t>
            </a:r>
            <a:r>
              <a:rPr lang="ko-KR" altLang="en-US" sz="32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유통업체시대에 </a:t>
            </a:r>
            <a:endParaRPr lang="en-US" altLang="ko-KR" sz="3200" dirty="0" smtClean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대응해서 </a:t>
            </a:r>
            <a:r>
              <a:rPr lang="ko-KR" altLang="en-US" sz="32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취해야 할 </a:t>
            </a:r>
            <a:r>
              <a:rPr lang="ko-KR" altLang="en-US" sz="3200" dirty="0">
                <a:solidFill>
                  <a:srgbClr val="EF7D98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전략</a:t>
            </a:r>
            <a:r>
              <a:rPr lang="ko-KR" altLang="en-US" sz="32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은</a:t>
            </a:r>
            <a:r>
              <a:rPr lang="en-US" altLang="ko-KR" sz="3200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? </a:t>
            </a:r>
            <a:r>
              <a:rPr lang="en-US" altLang="ko-KR" sz="3200" dirty="0">
                <a:solidFill>
                  <a:srgbClr val="FAD4DD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”</a:t>
            </a:r>
          </a:p>
          <a:p>
            <a:pPr algn="ctr">
              <a:lnSpc>
                <a:spcPct val="150000"/>
              </a:lnSpc>
            </a:pPr>
            <a:endParaRPr lang="ko-KR" altLang="en-US" sz="3200" dirty="0">
              <a:solidFill>
                <a:srgbClr val="FAD4DD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6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32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871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5"/>
          <p:cNvSpPr/>
          <p:nvPr/>
        </p:nvSpPr>
        <p:spPr>
          <a:xfrm>
            <a:off x="36512" y="27384"/>
            <a:ext cx="9072000" cy="68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897068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rgbClr val="EB97AD"/>
                </a:solidFill>
                <a:latin typeface="a옛날목욕탕B" pitchFamily="18" charset="-127"/>
                <a:ea typeface="a옛날목욕탕B" pitchFamily="18" charset="-127"/>
              </a:rPr>
              <a:t>E</a:t>
            </a:r>
            <a:r>
              <a:rPr lang="en-US" altLang="ko-KR" sz="66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ND OF </a:t>
            </a:r>
            <a:r>
              <a:rPr lang="en-US" altLang="ko-KR" sz="6600" dirty="0" smtClean="0">
                <a:solidFill>
                  <a:srgbClr val="B0D5C6"/>
                </a:solidFill>
                <a:latin typeface="a옛날목욕탕B" pitchFamily="18" charset="-127"/>
                <a:ea typeface="a옛날목욕탕B" pitchFamily="18" charset="-127"/>
              </a:rPr>
              <a:t>D</a:t>
            </a:r>
            <a:r>
              <a:rPr lang="en-US" altLang="ko-KR" sz="66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OCUMENT</a:t>
            </a:r>
            <a:endParaRPr lang="ko-KR" altLang="en-US" sz="66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6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27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28" name="그룹 35"/>
            <p:cNvGrpSpPr/>
            <p:nvPr/>
          </p:nvGrpSpPr>
          <p:grpSpPr>
            <a:xfrm>
              <a:off x="221028" y="-2"/>
              <a:ext cx="1368152" cy="1484785"/>
              <a:chOff x="221028" y="-2"/>
              <a:chExt cx="1368152" cy="1484785"/>
            </a:xfrm>
          </p:grpSpPr>
          <p:sp>
            <p:nvSpPr>
              <p:cNvPr id="30" name="이등변 삼각형 38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1028" y="170806"/>
                <a:ext cx="1368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 1.1</a:t>
                </a:r>
                <a:endParaRPr kumimoji="0" lang="ko-KR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605054" y="190036"/>
              <a:ext cx="6063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제조업체와 유통업체의 관계 변화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49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  <a:latin typeface="맑은 고딕"/>
              </a:rPr>
              <a:t>4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  <p:sp>
        <p:nvSpPr>
          <p:cNvPr id="34" name="이등변 삼각형 101"/>
          <p:cNvSpPr/>
          <p:nvPr/>
        </p:nvSpPr>
        <p:spPr>
          <a:xfrm rot="10800000">
            <a:off x="2772436" y="2366853"/>
            <a:ext cx="3828099" cy="3358391"/>
          </a:xfrm>
          <a:prstGeom prst="triangle">
            <a:avLst/>
          </a:prstGeom>
          <a:solidFill>
            <a:srgbClr val="E52754">
              <a:lumMod val="20000"/>
              <a:lumOff val="8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E52754">
                  <a:lumMod val="40000"/>
                  <a:lumOff val="60000"/>
                </a:srgb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" y="1619836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>
                <a:solidFill>
                  <a:srgbClr val="7BB9A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제조업체에 대한 유통업체의 도전 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200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66483" y="3382850"/>
            <a:ext cx="3400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/>
            <a:r>
              <a:rPr lang="ko-KR" altLang="en-US" sz="2000" dirty="0" smtClean="0">
                <a:latin typeface="KoreanYNSJG2R" charset="0"/>
                <a:ea typeface="KoreanYNSJG2R" charset="0"/>
                <a:cs typeface="KoreanYNSJG2R" charset="0"/>
              </a:rPr>
              <a:t>양질의 </a:t>
            </a:r>
            <a:r>
              <a:rPr lang="ko-KR" altLang="en-US" sz="2000" b="1" dirty="0" smtClean="0">
                <a:latin typeface="KoreanYNSJG2R" charset="0"/>
                <a:ea typeface="KoreanYNSJG2R" charset="0"/>
                <a:cs typeface="KoreanYNSJG2R" charset="0"/>
              </a:rPr>
              <a:t>유통업자 브랜드</a:t>
            </a:r>
            <a:r>
              <a:rPr lang="en-US" altLang="ko-KR" sz="2000" dirty="0" smtClean="0">
                <a:latin typeface="KoreanYNSJG2R" charset="0"/>
                <a:ea typeface="KoreanYNSJG2R" charset="0"/>
                <a:cs typeface="KoreanYNSJG2R" charset="0"/>
              </a:rPr>
              <a:t>(PB)</a:t>
            </a:r>
            <a:r>
              <a:rPr lang="ko-KR" altLang="en-US" sz="2000" dirty="0" smtClean="0">
                <a:latin typeface="KoreanYNSJG2R" charset="0"/>
                <a:ea typeface="KoreanYNSJG2R" charset="0"/>
                <a:cs typeface="KoreanYNSJG2R" charset="0"/>
              </a:rPr>
              <a:t> </a:t>
            </a:r>
            <a:r>
              <a:rPr lang="en-US" altLang="ko-KR" sz="2000" dirty="0" smtClean="0">
                <a:latin typeface="KoreanYNSJG2R" charset="0"/>
                <a:ea typeface="KoreanYNSJG2R" charset="0"/>
                <a:cs typeface="KoreanYNSJG2R" charset="0"/>
              </a:rPr>
              <a:t/>
            </a:r>
            <a:br>
              <a:rPr lang="en-US" altLang="ko-KR" sz="2000" dirty="0" smtClean="0">
                <a:latin typeface="KoreanYNSJG2R" charset="0"/>
                <a:ea typeface="KoreanYNSJG2R" charset="0"/>
                <a:cs typeface="KoreanYNSJG2R" charset="0"/>
              </a:rPr>
            </a:br>
            <a:r>
              <a:rPr lang="ko-KR" altLang="en-US" sz="2000" dirty="0" smtClean="0">
                <a:latin typeface="KoreanYNSJG2R" charset="0"/>
                <a:ea typeface="KoreanYNSJG2R" charset="0"/>
                <a:cs typeface="KoreanYNSJG2R" charset="0"/>
              </a:rPr>
              <a:t>직접 개발</a:t>
            </a:r>
            <a:endParaRPr lang="ko-KR" altLang="en-US" sz="2000" dirty="0">
              <a:latin typeface="KoreanYNSJG2R" charset="0"/>
              <a:ea typeface="KoreanYNSJG2R" charset="0"/>
              <a:cs typeface="KoreanYNSJG2R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02007" y="2608905"/>
            <a:ext cx="205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2000" b="1" dirty="0" smtClean="0">
                <a:latin typeface="KoreanYNSJG2R" charset="0"/>
                <a:ea typeface="KoreanYNSJG2R" charset="0"/>
                <a:cs typeface="KoreanYNSJG2R" charset="0"/>
              </a:rPr>
              <a:t>글로벌 통합 </a:t>
            </a:r>
            <a:r>
              <a:rPr lang="ko-KR" altLang="en-US" sz="2000" dirty="0" smtClean="0">
                <a:latin typeface="KoreanYNSJG2R" charset="0"/>
                <a:ea typeface="KoreanYNSJG2R" charset="0"/>
                <a:cs typeface="KoreanYNSJG2R" charset="0"/>
              </a:rPr>
              <a:t>노력</a:t>
            </a:r>
            <a:endParaRPr lang="ko-KR" altLang="en-US" sz="2000" dirty="0">
              <a:latin typeface="KoreanYNSJG2R" charset="0"/>
              <a:ea typeface="KoreanYNSJG2R" charset="0"/>
              <a:cs typeface="KoreanYNSJG2R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75948" y="4371225"/>
            <a:ext cx="3110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/>
            <a:r>
              <a:rPr lang="ko-KR" altLang="en-US" sz="2000" dirty="0">
                <a:latin typeface="KoreanYNSJG2R" charset="0"/>
                <a:ea typeface="KoreanYNSJG2R" charset="0"/>
                <a:cs typeface="KoreanYNSJG2R" charset="0"/>
              </a:rPr>
              <a:t>제조업체에 </a:t>
            </a:r>
            <a:r>
              <a:rPr lang="ko-KR" altLang="en-US" sz="2000" b="1" dirty="0" smtClean="0">
                <a:latin typeface="KoreanYNSJG2R" charset="0"/>
                <a:ea typeface="KoreanYNSJG2R" charset="0"/>
                <a:cs typeface="KoreanYNSJG2R" charset="0"/>
              </a:rPr>
              <a:t>가격인하 압력</a:t>
            </a:r>
            <a:r>
              <a:rPr lang="ko-KR" altLang="en-US" sz="2000" dirty="0" smtClean="0">
                <a:latin typeface="KoreanYNSJG2R" charset="0"/>
                <a:ea typeface="KoreanYNSJG2R" charset="0"/>
                <a:cs typeface="KoreanYNSJG2R" charset="0"/>
              </a:rPr>
              <a:t> </a:t>
            </a:r>
            <a:br>
              <a:rPr lang="ko-KR" altLang="en-US" sz="2000" dirty="0" smtClean="0">
                <a:latin typeface="KoreanYNSJG2R" charset="0"/>
                <a:ea typeface="KoreanYNSJG2R" charset="0"/>
                <a:cs typeface="KoreanYNSJG2R" charset="0"/>
              </a:rPr>
            </a:br>
            <a:r>
              <a:rPr lang="ko-KR" altLang="en-US" sz="2000" dirty="0" smtClean="0">
                <a:latin typeface="KoreanYNSJG2R" charset="0"/>
                <a:ea typeface="KoreanYNSJG2R" charset="0"/>
                <a:cs typeface="KoreanYNSJG2R" charset="0"/>
              </a:rPr>
              <a:t>및 </a:t>
            </a:r>
            <a:r>
              <a:rPr lang="ko-KR" altLang="en-US" sz="2000" dirty="0">
                <a:latin typeface="KoreanYNSJG2R" charset="0"/>
                <a:ea typeface="KoreanYNSJG2R" charset="0"/>
                <a:cs typeface="KoreanYNSJG2R" charset="0"/>
              </a:rPr>
              <a:t>여러 </a:t>
            </a:r>
            <a:r>
              <a:rPr lang="ko-KR" altLang="en-US" sz="2000" b="1" dirty="0">
                <a:latin typeface="KoreanYNSJG2R" charset="0"/>
                <a:ea typeface="KoreanYNSJG2R" charset="0"/>
                <a:cs typeface="KoreanYNSJG2R" charset="0"/>
              </a:rPr>
              <a:t>비용 강요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545750"/>
            <a:ext cx="2583090" cy="320307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0535" y="2885452"/>
            <a:ext cx="1763858" cy="252367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121153" y="5774231"/>
            <a:ext cx="7031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/>
            <a:r>
              <a:rPr lang="en-US" altLang="ko-KR" sz="2000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 </a:t>
            </a:r>
            <a:r>
              <a:rPr lang="ko-KR" altLang="en-US" sz="2000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  <a:sym typeface="Wingdings"/>
              </a:rPr>
              <a:t>제조업체</a:t>
            </a:r>
            <a:r>
              <a:rPr lang="ko-KR" altLang="en-US" sz="2000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 </a:t>
            </a:r>
            <a:r>
              <a:rPr lang="en-US" altLang="ko-KR" sz="2000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:</a:t>
            </a:r>
            <a:r>
              <a:rPr lang="ko-KR" altLang="en-US" sz="2000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 단일 접점 서비스</a:t>
            </a:r>
            <a:r>
              <a:rPr lang="en-US" altLang="ko-KR" sz="2000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,</a:t>
            </a:r>
            <a:r>
              <a:rPr lang="ko-KR" altLang="en-US" sz="2000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 균일 거래 조건</a:t>
            </a:r>
            <a:r>
              <a:rPr lang="en-US" altLang="ko-KR" sz="2000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,</a:t>
            </a:r>
            <a:r>
              <a:rPr lang="ko-KR" altLang="en-US" sz="2000" dirty="0" smtClean="0">
                <a:latin typeface="KoreanYNSJG2R" charset="0"/>
                <a:ea typeface="KoreanYNSJG2R" charset="0"/>
                <a:cs typeface="KoreanYNSJG2R" charset="0"/>
                <a:sym typeface="Wingdings"/>
              </a:rPr>
              <a:t> 전세계적으로</a:t>
            </a:r>
            <a:endParaRPr lang="ko-KR" altLang="en-US" sz="2000" dirty="0">
              <a:latin typeface="KoreanYNSJG2R" charset="0"/>
              <a:ea typeface="KoreanYNSJG2R" charset="0"/>
              <a:cs typeface="KoreanYNSJG2R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80723" y="6222547"/>
            <a:ext cx="525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prstClr val="black"/>
                </a:solidFill>
                <a:latin typeface="KoreanYNSJG2R" charset="0"/>
                <a:ea typeface="KoreanYNSJG2R" charset="0"/>
                <a:cs typeface="KoreanYNSJG2R" charset="0"/>
                <a:sym typeface="Wingdings"/>
              </a:rPr>
              <a:t>표준화된 </a:t>
            </a:r>
            <a:r>
              <a:rPr lang="ko-KR" altLang="en-US" sz="2000" dirty="0">
                <a:solidFill>
                  <a:prstClr val="black"/>
                </a:solidFill>
                <a:latin typeface="KoreanYNSJG2R" charset="0"/>
                <a:ea typeface="KoreanYNSJG2R" charset="0"/>
                <a:cs typeface="KoreanYNSJG2R" charset="0"/>
                <a:sym typeface="Wingdings"/>
              </a:rPr>
              <a:t>상품</a:t>
            </a:r>
            <a:r>
              <a:rPr lang="en-US" altLang="ko-KR" sz="2000" dirty="0">
                <a:solidFill>
                  <a:prstClr val="black"/>
                </a:solidFill>
                <a:latin typeface="KoreanYNSJG2R" charset="0"/>
                <a:ea typeface="KoreanYNSJG2R" charset="0"/>
                <a:cs typeface="KoreanYNSJG2R" charset="0"/>
                <a:sym typeface="Wingdings"/>
              </a:rPr>
              <a:t>/</a:t>
            </a:r>
            <a:r>
              <a:rPr lang="ko-KR" altLang="en-US" sz="2000" dirty="0">
                <a:solidFill>
                  <a:prstClr val="black"/>
                </a:solidFill>
                <a:latin typeface="KoreanYNSJG2R" charset="0"/>
                <a:ea typeface="KoreanYNSJG2R" charset="0"/>
                <a:cs typeface="KoreanYNSJG2R" charset="0"/>
                <a:sym typeface="Wingdings"/>
              </a:rPr>
              <a:t>서비스 제공 등 필요성 대두 </a:t>
            </a:r>
            <a:endParaRPr lang="en-US" dirty="0"/>
          </a:p>
        </p:txBody>
      </p:sp>
      <p:sp>
        <p:nvSpPr>
          <p:cNvPr id="45" name="타원 42"/>
          <p:cNvSpPr/>
          <p:nvPr/>
        </p:nvSpPr>
        <p:spPr>
          <a:xfrm>
            <a:off x="1058170" y="2327107"/>
            <a:ext cx="978988" cy="978988"/>
          </a:xfrm>
          <a:prstGeom prst="ellipse">
            <a:avLst/>
          </a:prstGeom>
          <a:solidFill>
            <a:schemeClr val="bg1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7BB9A0">
                  <a:lumMod val="75000"/>
                </a:srgb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117" y="2441519"/>
            <a:ext cx="1699893" cy="89031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620" y="2019242"/>
            <a:ext cx="852638" cy="5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2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27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28" name="그룹 35"/>
            <p:cNvGrpSpPr/>
            <p:nvPr/>
          </p:nvGrpSpPr>
          <p:grpSpPr>
            <a:xfrm>
              <a:off x="221028" y="-2"/>
              <a:ext cx="1368152" cy="1484785"/>
              <a:chOff x="221028" y="-2"/>
              <a:chExt cx="1368152" cy="1484785"/>
            </a:xfrm>
          </p:grpSpPr>
          <p:sp>
            <p:nvSpPr>
              <p:cNvPr id="30" name="이등변 삼각형 38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1028" y="170806"/>
                <a:ext cx="1368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 1.1</a:t>
                </a:r>
                <a:endParaRPr kumimoji="0" lang="ko-KR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605054" y="190036"/>
              <a:ext cx="6063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제조업체와 유통업체의 관계 변화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49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</a:rPr>
              <a:t>5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" y="1619836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>
                <a:solidFill>
                  <a:srgbClr val="7BB9A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제조업체와 유통업체의 관계 </a:t>
            </a:r>
            <a:r>
              <a:rPr lang="en-US" altLang="ko-KR" sz="2200" dirty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r>
              <a:rPr lang="en-US" altLang="ko-KR" sz="2200" dirty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200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2" name="아래쪽 화살표 2"/>
          <p:cNvSpPr/>
          <p:nvPr/>
        </p:nvSpPr>
        <p:spPr>
          <a:xfrm rot="16200000">
            <a:off x="3918119" y="-888053"/>
            <a:ext cx="1558958" cy="7930289"/>
          </a:xfrm>
          <a:prstGeom prst="downArrow">
            <a:avLst>
              <a:gd name="adj1" fmla="val 56641"/>
              <a:gd name="adj2" fmla="val 50000"/>
            </a:avLst>
          </a:prstGeom>
          <a:solidFill>
            <a:srgbClr val="E52754">
              <a:lumMod val="20000"/>
              <a:lumOff val="8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23" name="타원 42"/>
          <p:cNvSpPr/>
          <p:nvPr/>
        </p:nvSpPr>
        <p:spPr>
          <a:xfrm>
            <a:off x="1097608" y="2224447"/>
            <a:ext cx="1657197" cy="1657197"/>
          </a:xfrm>
          <a:prstGeom prst="ellipse">
            <a:avLst/>
          </a:prstGeom>
          <a:solidFill>
            <a:srgbClr val="7BB9A0">
              <a:lumMod val="40000"/>
              <a:lumOff val="6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BB9A0">
                    <a:lumMod val="75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브랜드 </a:t>
            </a:r>
            <a:b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BB9A0">
                    <a:lumMod val="75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</a:b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BB9A0">
                    <a:lumMod val="75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불도저</a:t>
            </a:r>
          </a:p>
        </p:txBody>
      </p:sp>
      <p:sp>
        <p:nvSpPr>
          <p:cNvPr id="24" name="타원 42"/>
          <p:cNvSpPr/>
          <p:nvPr/>
        </p:nvSpPr>
        <p:spPr>
          <a:xfrm>
            <a:off x="3659962" y="2224447"/>
            <a:ext cx="1654046" cy="1654046"/>
          </a:xfrm>
          <a:prstGeom prst="ellipse">
            <a:avLst/>
          </a:prstGeom>
          <a:solidFill>
            <a:srgbClr val="7BB9A0">
              <a:lumMod val="40000"/>
              <a:lumOff val="6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BB9A0">
                    <a:lumMod val="75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줄다리기</a:t>
            </a:r>
          </a:p>
        </p:txBody>
      </p:sp>
      <p:sp>
        <p:nvSpPr>
          <p:cNvPr id="25" name="타원 42"/>
          <p:cNvSpPr/>
          <p:nvPr/>
        </p:nvSpPr>
        <p:spPr>
          <a:xfrm>
            <a:off x="6022231" y="2224447"/>
            <a:ext cx="1646113" cy="1646113"/>
          </a:xfrm>
          <a:prstGeom prst="ellipse">
            <a:avLst/>
          </a:prstGeom>
          <a:solidFill>
            <a:srgbClr val="7BB9A0">
              <a:lumMod val="40000"/>
              <a:lumOff val="6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7BB9A0">
                    <a:lumMod val="75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전략적</a:t>
            </a:r>
            <a:br>
              <a:rPr kumimoji="0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7BB9A0">
                    <a:lumMod val="75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</a:br>
            <a:r>
              <a:rPr kumimoji="0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7BB9A0">
                    <a:lumMod val="75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"/>
              </a:rPr>
              <a:t>파트너십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7BB9A0">
                  <a:lumMod val="75000"/>
                </a:srgb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32" name="직사각형 67"/>
          <p:cNvSpPr/>
          <p:nvPr/>
        </p:nvSpPr>
        <p:spPr>
          <a:xfrm>
            <a:off x="648044" y="4884124"/>
            <a:ext cx="8031719" cy="1503028"/>
          </a:xfrm>
          <a:prstGeom prst="roundRect">
            <a:avLst>
              <a:gd name="adj" fmla="val 10311"/>
            </a:avLst>
          </a:prstGeom>
          <a:noFill/>
          <a:ln w="28575" cap="flat" cmpd="sng" algn="ctr">
            <a:solidFill>
              <a:srgbClr val="7BB9A0">
                <a:lumMod val="60000"/>
                <a:lumOff val="4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2453" y="4125968"/>
            <a:ext cx="244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약한 유통업체</a:t>
            </a:r>
            <a:endParaRPr lang="ko-KR" altLang="en-US" dirty="0">
              <a:solidFill>
                <a:prstClr val="black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63247" y="3948215"/>
            <a:ext cx="2447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강력한</a:t>
            </a:r>
            <a:r>
              <a:rPr lang="en-US" altLang="ko-KR" dirty="0" smtClean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/>
            </a:r>
            <a:br>
              <a:rPr lang="en-US" altLang="ko-KR" dirty="0" smtClean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</a:br>
            <a:r>
              <a:rPr lang="ko-KR" altLang="en-US" sz="500" dirty="0" smtClean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/>
            </a:r>
            <a:br>
              <a:rPr lang="ko-KR" altLang="en-US" sz="500" dirty="0" smtClean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</a:br>
            <a:r>
              <a:rPr lang="ko-KR" altLang="en-US" dirty="0" smtClean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적대적 유통업체</a:t>
            </a:r>
            <a:endParaRPr lang="ko-KR" altLang="en-US" dirty="0">
              <a:solidFill>
                <a:prstClr val="black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98349" y="3962328"/>
            <a:ext cx="2447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강력한</a:t>
            </a:r>
            <a:r>
              <a:rPr lang="en-US" altLang="ko-KR" dirty="0" smtClean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/>
            </a:r>
            <a:br>
              <a:rPr lang="en-US" altLang="ko-KR" dirty="0" smtClean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</a:br>
            <a:r>
              <a:rPr lang="ko-KR" altLang="en-US" sz="500" dirty="0" smtClean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/>
            </a:r>
            <a:br>
              <a:rPr lang="ko-KR" altLang="en-US" sz="500" dirty="0" smtClean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</a:br>
            <a:r>
              <a:rPr lang="ko-KR" altLang="en-US" dirty="0" smtClean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우호적 유통업체</a:t>
            </a:r>
            <a:endParaRPr lang="ko-KR" altLang="en-US" dirty="0">
              <a:solidFill>
                <a:prstClr val="black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6" name="폭발 1 105"/>
          <p:cNvSpPr/>
          <p:nvPr/>
        </p:nvSpPr>
        <p:spPr>
          <a:xfrm>
            <a:off x="2565679" y="2566050"/>
            <a:ext cx="1258712" cy="1036958"/>
          </a:xfrm>
          <a:prstGeom prst="irregularSeal1">
            <a:avLst/>
          </a:prstGeom>
          <a:solidFill>
            <a:srgbClr val="E52754"/>
          </a:solidFill>
          <a:ln w="28575" cap="flat" cmpd="sng" algn="ctr">
            <a:solidFill>
              <a:srgbClr val="E5275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37" name="직사각형 66"/>
          <p:cNvSpPr/>
          <p:nvPr/>
        </p:nvSpPr>
        <p:spPr>
          <a:xfrm>
            <a:off x="2504402" y="2822425"/>
            <a:ext cx="13591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유통업체의 </a:t>
            </a:r>
            <a:b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성장</a:t>
            </a:r>
            <a:endParaRPr lang="en-US" altLang="ko-KR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0696" y="4994057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dirty="0" smtClean="0">
                <a:solidFill>
                  <a:srgbClr val="E52754"/>
                </a:solidFill>
                <a:latin typeface="KoreanYNSJG2R" charset="0"/>
                <a:ea typeface="KoreanYNSJG2R" charset="0"/>
                <a:cs typeface="KoreanYNSJG2R" charset="0"/>
              </a:rPr>
              <a:t>전략적 파트너십</a:t>
            </a:r>
            <a:r>
              <a:rPr lang="ko-KR" altLang="en-US" dirty="0" smtClean="0">
                <a:latin typeface="KoreanYNSJG2R" charset="0"/>
                <a:ea typeface="KoreanYNSJG2R" charset="0"/>
                <a:cs typeface="KoreanYNSJG2R" charset="0"/>
              </a:rPr>
              <a:t>으로 변화해야 하는 이유</a:t>
            </a:r>
            <a:r>
              <a:rPr lang="en-US" altLang="ko-KR" dirty="0" smtClean="0">
                <a:latin typeface="KoreanYNSJG2R" charset="0"/>
                <a:ea typeface="KoreanYNSJG2R" charset="0"/>
                <a:cs typeface="KoreanYNSJG2R" charset="0"/>
              </a:rPr>
              <a:t>?</a:t>
            </a:r>
            <a:endParaRPr lang="ko-KR" altLang="en-US" dirty="0">
              <a:latin typeface="KoreanYNSJG2R" charset="0"/>
              <a:ea typeface="KoreanYNSJG2R" charset="0"/>
              <a:cs typeface="KoreanYNSJG2R" charset="0"/>
            </a:endParaRPr>
          </a:p>
        </p:txBody>
      </p:sp>
      <p:sp>
        <p:nvSpPr>
          <p:cNvPr id="39" name="직사각형 66"/>
          <p:cNvSpPr/>
          <p:nvPr/>
        </p:nvSpPr>
        <p:spPr>
          <a:xfrm>
            <a:off x="1040394" y="5459674"/>
            <a:ext cx="72822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힘을 이용한 불공정한 양보 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/>
              </a:rPr>
              <a:t> 향후 지위 변화 시 이에 대한 부담 책임   </a:t>
            </a:r>
            <a:r>
              <a:rPr lang="ko-KR" altLang="en-US" sz="1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/>
              </a:rPr>
              <a:t>예</a:t>
            </a:r>
            <a:r>
              <a:rPr lang="en-US" altLang="ko-KR" sz="1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/>
              </a:rPr>
              <a:t>)</a:t>
            </a:r>
            <a:r>
              <a:rPr lang="ko-KR" altLang="en-US" sz="1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/>
              </a:rPr>
              <a:t> 미그로스 </a:t>
            </a:r>
            <a:endParaRPr lang="en-US" altLang="ko-KR" sz="1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66"/>
          <p:cNvSpPr/>
          <p:nvPr/>
        </p:nvSpPr>
        <p:spPr>
          <a:xfrm>
            <a:off x="1040394" y="5860677"/>
            <a:ext cx="83708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우월한 지위의 교묘한 활용 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/>
              </a:rPr>
              <a:t> 힘을 상쇄시키기 위한 피해 기업의 저항 </a:t>
            </a:r>
            <a:r>
              <a:rPr lang="en-US" altLang="ko-KR" sz="16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/>
              </a:rPr>
              <a:t>예</a:t>
            </a:r>
            <a:r>
              <a:rPr lang="en-US" altLang="ko-KR" sz="1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/>
              </a:rPr>
              <a:t>)</a:t>
            </a:r>
            <a:r>
              <a:rPr lang="ko-KR" altLang="en-US" sz="1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/>
              </a:rPr>
              <a:t> 백화점 </a:t>
            </a:r>
            <a:r>
              <a:rPr lang="en-US" altLang="ko-KR" sz="1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/>
              </a:rPr>
              <a:t>vs</a:t>
            </a:r>
            <a:r>
              <a:rPr lang="ko-KR" altLang="en-US" sz="1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/>
              </a:rPr>
              <a:t> 디자이너 </a:t>
            </a:r>
            <a:r>
              <a:rPr lang="ko-KR" altLang="en-US" sz="1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54805" y="1192187"/>
            <a:ext cx="843501" cy="36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dirty="0" smtClean="0">
                <a:solidFill>
                  <a:srgbClr val="E52754"/>
                </a:solidFill>
                <a:latin typeface="KoreanYNSJG2R" charset="0"/>
                <a:ea typeface="KoreanYNSJG2R" charset="0"/>
                <a:cs typeface="KoreanYNSJG2R" charset="0"/>
              </a:rPr>
              <a:t>강력한</a:t>
            </a:r>
            <a:endParaRPr lang="ko-KR" altLang="en-US" dirty="0">
              <a:latin typeface="KoreanYNSJG2R" charset="0"/>
              <a:ea typeface="KoreanYNSJG2R" charset="0"/>
              <a:cs typeface="KoreanYNSJG2R" charset="0"/>
            </a:endParaRPr>
          </a:p>
        </p:txBody>
      </p:sp>
      <p:sp>
        <p:nvSpPr>
          <p:cNvPr id="43" name="폭발 1 105"/>
          <p:cNvSpPr/>
          <p:nvPr/>
        </p:nvSpPr>
        <p:spPr>
          <a:xfrm rot="14512720">
            <a:off x="2733855" y="1343577"/>
            <a:ext cx="334948" cy="292829"/>
          </a:xfrm>
          <a:prstGeom prst="halfFrame">
            <a:avLst>
              <a:gd name="adj1" fmla="val 3966"/>
              <a:gd name="adj2" fmla="val 4381"/>
            </a:avLst>
          </a:prstGeom>
          <a:solidFill>
            <a:srgbClr val="E52754">
              <a:alpha val="52157"/>
            </a:srgbClr>
          </a:solidFill>
          <a:ln w="28575" cap="flat" cmpd="sng" algn="ctr">
            <a:solidFill>
              <a:srgbClr val="E52754">
                <a:alpha val="63922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489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27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28" name="그룹 35"/>
            <p:cNvGrpSpPr/>
            <p:nvPr/>
          </p:nvGrpSpPr>
          <p:grpSpPr>
            <a:xfrm>
              <a:off x="221028" y="-2"/>
              <a:ext cx="1368152" cy="1484785"/>
              <a:chOff x="221028" y="-2"/>
              <a:chExt cx="1368152" cy="1484785"/>
            </a:xfrm>
          </p:grpSpPr>
          <p:sp>
            <p:nvSpPr>
              <p:cNvPr id="30" name="이등변 삼각형 38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1028" y="170806"/>
                <a:ext cx="1368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 </a:t>
                </a:r>
                <a:r>
                  <a:rPr kumimoji="0" lang="en-US" altLang="ko-KR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1.2</a:t>
                </a:r>
                <a:endParaRPr kumimoji="0" lang="ko-KR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605054" y="190036"/>
              <a:ext cx="6063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제조업체와 유통업체의 협력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23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</a:rPr>
              <a:t>6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619835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>
                <a:solidFill>
                  <a:srgbClr val="7BB9A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전략적 파트너십 구축 성공 사례 </a:t>
            </a:r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: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P&amp;G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- 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월마트 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200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832" y="2267703"/>
            <a:ext cx="1194875" cy="899407"/>
          </a:xfrm>
          <a:prstGeom prst="rect">
            <a:avLst/>
          </a:prstGeom>
        </p:spPr>
      </p:pic>
      <p:sp>
        <p:nvSpPr>
          <p:cNvPr id="36" name="아래쪽 화살표 2"/>
          <p:cNvSpPr/>
          <p:nvPr/>
        </p:nvSpPr>
        <p:spPr>
          <a:xfrm>
            <a:off x="3009900" y="4491860"/>
            <a:ext cx="2913231" cy="1497218"/>
          </a:xfrm>
          <a:prstGeom prst="downArrow">
            <a:avLst/>
          </a:prstGeom>
          <a:solidFill>
            <a:srgbClr val="E52754">
              <a:lumMod val="20000"/>
              <a:lumOff val="8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37" name="직사각형 45"/>
          <p:cNvSpPr/>
          <p:nvPr/>
        </p:nvSpPr>
        <p:spPr>
          <a:xfrm>
            <a:off x="3009900" y="4031533"/>
            <a:ext cx="2913231" cy="460327"/>
          </a:xfrm>
          <a:prstGeom prst="rect">
            <a:avLst/>
          </a:prstGeom>
          <a:solidFill>
            <a:srgbClr val="7BB9A0">
              <a:alpha val="6902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reanYNSJG3R" charset="0"/>
                <a:ea typeface="KoreanYNSJG3R" charset="0"/>
                <a:cs typeface="KoreanYNSJG3R" charset="0"/>
              </a:rPr>
              <a:t>초기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reanYNSJG3R" charset="0"/>
                <a:ea typeface="KoreanYNSJG3R" charset="0"/>
                <a:cs typeface="KoreanYNSJG3R" charset="0"/>
              </a:rPr>
              <a:t>: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kumimoji="0" lang="ko-KR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reanYNSJG2R" charset="0"/>
                <a:ea typeface="KoreanYNSJG2R" charset="0"/>
                <a:cs typeface="KoreanYNSJG2R" charset="0"/>
              </a:rPr>
              <a:t>줄다리기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"/>
              </a:rPr>
              <a:t> 관계</a:t>
            </a:r>
          </a:p>
        </p:txBody>
      </p:sp>
      <p:sp>
        <p:nvSpPr>
          <p:cNvPr id="38" name="직사각형 45"/>
          <p:cNvSpPr/>
          <p:nvPr/>
        </p:nvSpPr>
        <p:spPr>
          <a:xfrm>
            <a:off x="3009900" y="5753425"/>
            <a:ext cx="2913231" cy="460327"/>
          </a:xfrm>
          <a:prstGeom prst="rect">
            <a:avLst/>
          </a:prstGeom>
          <a:solidFill>
            <a:srgbClr val="7BB9A0">
              <a:alpha val="6902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reanYNSJG3R" charset="0"/>
                <a:ea typeface="KoreanYNSJG3R" charset="0"/>
                <a:cs typeface="KoreanYNSJG3R" charset="0"/>
              </a:rPr>
              <a:t>현재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reanYNSJG3R" charset="0"/>
                <a:ea typeface="KoreanYNSJG3R" charset="0"/>
                <a:cs typeface="KoreanYNSJG3R" charset="0"/>
              </a:rPr>
              <a:t>: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reanYNSJG3R" charset="0"/>
                <a:ea typeface="KoreanYNSJG3R" charset="0"/>
                <a:cs typeface="KoreanYNSJG3R" charset="0"/>
              </a:rPr>
              <a:t> </a:t>
            </a:r>
            <a:r>
              <a:rPr kumimoji="0" lang="ko-KR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reanYNSJG2R" charset="0"/>
                <a:ea typeface="KoreanYNSJG2R" charset="0"/>
                <a:cs typeface="KoreanYNSJG2R" charset="0"/>
              </a:rPr>
              <a:t>전략적 파트너십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  <a:cs typeface=""/>
            </a:endParaRPr>
          </a:p>
        </p:txBody>
      </p:sp>
      <p:sp>
        <p:nvSpPr>
          <p:cNvPr id="39" name="갈매기형 수장 26"/>
          <p:cNvSpPr/>
          <p:nvPr/>
        </p:nvSpPr>
        <p:spPr>
          <a:xfrm>
            <a:off x="-1005232" y="2405572"/>
            <a:ext cx="5468047" cy="1221186"/>
          </a:xfrm>
          <a:prstGeom prst="chevron">
            <a:avLst/>
          </a:prstGeom>
          <a:noFill/>
          <a:ln w="28575" cap="flat" cmpd="sng" algn="ctr">
            <a:solidFill>
              <a:srgbClr val="F5A9B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"/>
            </a:endParaRPr>
          </a:p>
        </p:txBody>
      </p:sp>
      <p:sp>
        <p:nvSpPr>
          <p:cNvPr id="40" name="갈매기형 수장 4"/>
          <p:cNvSpPr/>
          <p:nvPr/>
        </p:nvSpPr>
        <p:spPr>
          <a:xfrm rot="10800000">
            <a:off x="4681184" y="2402694"/>
            <a:ext cx="7127065" cy="1237320"/>
          </a:xfrm>
          <a:prstGeom prst="chevron">
            <a:avLst/>
          </a:prstGeom>
          <a:solidFill>
            <a:srgbClr val="F5A9BB">
              <a:alpha val="61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3905" y="2471859"/>
            <a:ext cx="1944487" cy="455195"/>
          </a:xfrm>
          <a:prstGeom prst="rect">
            <a:avLst/>
          </a:prstGeom>
        </p:spPr>
      </p:pic>
      <p:sp>
        <p:nvSpPr>
          <p:cNvPr id="42" name="폭발 1 105"/>
          <p:cNvSpPr/>
          <p:nvPr/>
        </p:nvSpPr>
        <p:spPr>
          <a:xfrm>
            <a:off x="3995676" y="2548251"/>
            <a:ext cx="1258712" cy="1036958"/>
          </a:xfrm>
          <a:prstGeom prst="irregularSeal1">
            <a:avLst/>
          </a:prstGeom>
          <a:solidFill>
            <a:srgbClr val="E52754"/>
          </a:solidFill>
          <a:ln w="28575" cap="flat" cmpd="sng" algn="ctr">
            <a:solidFill>
              <a:srgbClr val="E5275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43" name="직사각형 66"/>
          <p:cNvSpPr/>
          <p:nvPr/>
        </p:nvSpPr>
        <p:spPr>
          <a:xfrm>
            <a:off x="74868" y="3008104"/>
            <a:ext cx="3674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소비자의 </a:t>
            </a:r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P&amp;G 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브랜드 선호</a:t>
            </a:r>
            <a:b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/>
              </a:rPr>
              <a:t> 유통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업체와의 관계에 우위</a:t>
            </a: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9136" y="4645223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2000" smtClean="0">
                <a:latin typeface="KoreanYNSJG3R" charset="0"/>
                <a:ea typeface="KoreanYNSJG3R" charset="0"/>
                <a:cs typeface="KoreanYNSJG3R" charset="0"/>
              </a:rPr>
              <a:t>공동비전의 개발</a:t>
            </a:r>
            <a:endParaRPr lang="ko-KR" altLang="en-US" sz="2000" dirty="0">
              <a:latin typeface="KoreanYNSJG2R" charset="0"/>
              <a:ea typeface="KoreanYNSJG2R" charset="0"/>
              <a:cs typeface="KoreanYNSJG2R" charset="0"/>
            </a:endParaRPr>
          </a:p>
        </p:txBody>
      </p:sp>
      <p:sp>
        <p:nvSpPr>
          <p:cNvPr id="45" name="직사각형 66"/>
          <p:cNvSpPr/>
          <p:nvPr/>
        </p:nvSpPr>
        <p:spPr>
          <a:xfrm>
            <a:off x="5501151" y="3008104"/>
            <a:ext cx="62064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기업에 직접거래</a:t>
            </a:r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최저가격</a:t>
            </a:r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b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서비스</a:t>
            </a:r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우선판매 요구</a:t>
            </a: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30167" y="5045211"/>
            <a:ext cx="407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2800" b="1" dirty="0" smtClean="0">
                <a:solidFill>
                  <a:srgbClr val="E52754"/>
                </a:solidFill>
                <a:latin typeface="KoreanYNSJG2R" charset="0"/>
                <a:ea typeface="KoreanYNSJG2R" charset="0"/>
                <a:cs typeface="KoreanYNSJG2R" charset="0"/>
              </a:rPr>
              <a:t>효율적 소비자 대응</a:t>
            </a:r>
            <a:r>
              <a:rPr lang="en-US" altLang="ko-KR" sz="2800" b="1" dirty="0" smtClean="0">
                <a:solidFill>
                  <a:srgbClr val="E52754"/>
                </a:solidFill>
                <a:latin typeface="KoreanYNSJG2R" charset="0"/>
                <a:ea typeface="KoreanYNSJG2R" charset="0"/>
                <a:cs typeface="KoreanYNSJG2R" charset="0"/>
              </a:rPr>
              <a:t>(ECR)</a:t>
            </a:r>
            <a:endParaRPr lang="ko-KR" altLang="en-US" sz="2800" b="1" dirty="0">
              <a:solidFill>
                <a:srgbClr val="E52754"/>
              </a:solidFill>
              <a:latin typeface="KoreanYNSJG2R" charset="0"/>
              <a:ea typeface="KoreanYNSJG2R" charset="0"/>
              <a:cs typeface="KoreanYNSJG2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27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28" name="그룹 35"/>
            <p:cNvGrpSpPr/>
            <p:nvPr/>
          </p:nvGrpSpPr>
          <p:grpSpPr>
            <a:xfrm>
              <a:off x="221028" y="-2"/>
              <a:ext cx="1368152" cy="1484785"/>
              <a:chOff x="221028" y="-2"/>
              <a:chExt cx="1368152" cy="1484785"/>
            </a:xfrm>
          </p:grpSpPr>
          <p:sp>
            <p:nvSpPr>
              <p:cNvPr id="30" name="이등변 삼각형 38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1028" y="170806"/>
                <a:ext cx="1368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 </a:t>
                </a:r>
                <a:r>
                  <a:rPr kumimoji="0" lang="en-US" altLang="ko-KR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1.2</a:t>
                </a:r>
                <a:endParaRPr kumimoji="0" lang="ko-KR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605054" y="190036"/>
              <a:ext cx="6063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제조업체와 유통업체의 협력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40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</a:rPr>
              <a:t>7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1619835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>
                <a:solidFill>
                  <a:srgbClr val="7BB9A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전략적 파트너십 구축 과정 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200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3" name="도형 47"/>
          <p:cNvSpPr/>
          <p:nvPr/>
        </p:nvSpPr>
        <p:spPr>
          <a:xfrm rot="16200000" flipV="1">
            <a:off x="3207985" y="1779677"/>
            <a:ext cx="4047239" cy="5435444"/>
          </a:xfrm>
          <a:prstGeom prst="swooshArrow">
            <a:avLst>
              <a:gd name="adj1" fmla="val 13264"/>
              <a:gd name="adj2" fmla="val 27598"/>
            </a:avLst>
          </a:prstGeom>
          <a:solidFill>
            <a:srgbClr val="E52754">
              <a:lumMod val="20000"/>
              <a:lumOff val="80000"/>
            </a:srgbClr>
          </a:solidFill>
          <a:ln w="38100">
            <a:noFill/>
          </a:ln>
          <a:effectLst/>
        </p:spPr>
      </p:sp>
      <p:sp>
        <p:nvSpPr>
          <p:cNvPr id="36" name="타원 6"/>
          <p:cNvSpPr/>
          <p:nvPr/>
        </p:nvSpPr>
        <p:spPr>
          <a:xfrm>
            <a:off x="5475610" y="4786128"/>
            <a:ext cx="681222" cy="681222"/>
          </a:xfrm>
          <a:prstGeom prst="ellipse">
            <a:avLst/>
          </a:prstGeom>
          <a:solidFill>
            <a:srgbClr val="7BB9A0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56832" y="2226760"/>
            <a:ext cx="2337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/>
            <a:r>
              <a:rPr lang="ko-KR" altLang="en-US" sz="2800" b="1" dirty="0" smtClean="0">
                <a:solidFill>
                  <a:srgbClr val="E52754"/>
                </a:solidFill>
                <a:latin typeface="KoreanYNSJG2R" charset="0"/>
                <a:ea typeface="KoreanYNSJG2R" charset="0"/>
                <a:cs typeface="KoreanYNSJG2R" charset="0"/>
              </a:rPr>
              <a:t>전략적</a:t>
            </a:r>
            <a:br>
              <a:rPr lang="ko-KR" altLang="en-US" sz="2800" b="1" dirty="0" smtClean="0">
                <a:solidFill>
                  <a:srgbClr val="E52754"/>
                </a:solidFill>
                <a:latin typeface="KoreanYNSJG2R" charset="0"/>
                <a:ea typeface="KoreanYNSJG2R" charset="0"/>
                <a:cs typeface="KoreanYNSJG2R" charset="0"/>
              </a:rPr>
            </a:br>
            <a:r>
              <a:rPr lang="ko-KR" altLang="en-US" sz="2800" b="1" dirty="0" smtClean="0">
                <a:solidFill>
                  <a:srgbClr val="E52754"/>
                </a:solidFill>
                <a:latin typeface="KoreanYNSJG2R" charset="0"/>
                <a:ea typeface="KoreanYNSJG2R" charset="0"/>
                <a:cs typeface="KoreanYNSJG2R" charset="0"/>
              </a:rPr>
              <a:t>파트너십 구축</a:t>
            </a:r>
            <a:endParaRPr lang="ko-KR" altLang="en-US" sz="2800" b="1" dirty="0">
              <a:solidFill>
                <a:srgbClr val="E52754"/>
              </a:solidFill>
              <a:latin typeface="KoreanYNSJG2R" charset="0"/>
              <a:ea typeface="KoreanYNSJG2R" charset="0"/>
              <a:cs typeface="KoreanYNSJG2R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0649" y="4944130"/>
            <a:ext cx="459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2400" dirty="0" smtClean="0">
                <a:latin typeface="KoreanYNSJG2R" charset="0"/>
                <a:ea typeface="KoreanYNSJG2R" charset="0"/>
                <a:cs typeface="KoreanYNSJG2R" charset="0"/>
              </a:rPr>
              <a:t>상호</a:t>
            </a:r>
            <a:r>
              <a:rPr lang="ko-KR" altLang="en-US" sz="2400" b="1" dirty="0" smtClean="0">
                <a:latin typeface="KoreanYNSJG2R" charset="0"/>
                <a:ea typeface="KoreanYNSJG2R" charset="0"/>
                <a:cs typeface="KoreanYNSJG2R" charset="0"/>
              </a:rPr>
              <a:t>신뢰</a:t>
            </a:r>
            <a:r>
              <a:rPr lang="ko-KR" altLang="en-US" sz="2400" dirty="0" smtClean="0">
                <a:latin typeface="KoreanYNSJG2R" charset="0"/>
                <a:ea typeface="KoreanYNSJG2R" charset="0"/>
                <a:cs typeface="KoreanYNSJG2R" charset="0"/>
              </a:rPr>
              <a:t>의 구축</a:t>
            </a:r>
            <a:endParaRPr lang="ko-KR" altLang="en-US" sz="2400" dirty="0">
              <a:latin typeface="KoreanYNSJG2R" charset="0"/>
              <a:ea typeface="KoreanYNSJG2R" charset="0"/>
              <a:cs typeface="KoreanYNSJG2R" charset="0"/>
            </a:endParaRPr>
          </a:p>
        </p:txBody>
      </p:sp>
      <p:sp>
        <p:nvSpPr>
          <p:cNvPr id="41" name="직사각형 67"/>
          <p:cNvSpPr/>
          <p:nvPr/>
        </p:nvSpPr>
        <p:spPr>
          <a:xfrm>
            <a:off x="438746" y="2381135"/>
            <a:ext cx="3534718" cy="3616127"/>
          </a:xfrm>
          <a:prstGeom prst="roundRect">
            <a:avLst>
              <a:gd name="adj" fmla="val 9564"/>
            </a:avLst>
          </a:prstGeom>
          <a:noFill/>
          <a:ln w="28575" cap="flat" cmpd="sng" algn="ctr">
            <a:solidFill>
              <a:srgbClr val="7BB9A0">
                <a:lumMod val="60000"/>
                <a:lumOff val="4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42" name="직사각형 66"/>
          <p:cNvSpPr/>
          <p:nvPr/>
        </p:nvSpPr>
        <p:spPr>
          <a:xfrm>
            <a:off x="6447167" y="5428432"/>
            <a:ext cx="3327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의존가능성 </a:t>
            </a:r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신실함</a:t>
            </a:r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3266" y="2460774"/>
            <a:ext cx="319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분배적 공정성</a:t>
            </a:r>
            <a:endParaRPr lang="ko-KR" altLang="en-US" dirty="0"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3266" y="3796700"/>
            <a:ext cx="319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절차적 공정성</a:t>
            </a:r>
            <a:endParaRPr lang="ko-KR" altLang="en-US" dirty="0"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45" name="직사각형 66"/>
          <p:cNvSpPr/>
          <p:nvPr/>
        </p:nvSpPr>
        <p:spPr>
          <a:xfrm>
            <a:off x="778906" y="2854802"/>
            <a:ext cx="31945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거래 상대방이 제공하는 </a:t>
            </a:r>
            <a:b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이익 </a:t>
            </a:r>
            <a:r>
              <a:rPr lang="ko-KR" altLang="en-US" sz="16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혜택의 공정성에 대한 </a:t>
            </a:r>
            <a:b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거래 당사자의 인식</a:t>
            </a: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66"/>
          <p:cNvSpPr/>
          <p:nvPr/>
        </p:nvSpPr>
        <p:spPr>
          <a:xfrm>
            <a:off x="778906" y="4181410"/>
            <a:ext cx="3194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상대적으로 약한 파트너에 대한</a:t>
            </a:r>
            <a:b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절차나 정책에서의 공정성</a:t>
            </a: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66"/>
          <p:cNvSpPr/>
          <p:nvPr/>
        </p:nvSpPr>
        <p:spPr>
          <a:xfrm>
            <a:off x="778906" y="4805374"/>
            <a:ext cx="31945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6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원칙 </a:t>
            </a:r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양방향 커뮤니케이션</a:t>
            </a:r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7607" y="5147816"/>
            <a:ext cx="1907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일관성</a:t>
            </a:r>
            <a:r>
              <a:rPr lang="en-US" altLang="ko-KR" sz="16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반박 가능성</a:t>
            </a:r>
            <a:r>
              <a:rPr lang="en-US" altLang="ko-KR" sz="16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87607" y="5490258"/>
            <a:ext cx="1861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  <a:r>
              <a:rPr lang="en-US" altLang="ko-KR" sz="16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친숙성</a:t>
            </a:r>
            <a:r>
              <a:rPr lang="en-US" altLang="ko-KR" sz="16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공손함</a:t>
            </a: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21395" y="6128177"/>
            <a:ext cx="459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2400" dirty="0" smtClean="0">
                <a:latin typeface="KoreanYNSJG2R" charset="0"/>
                <a:ea typeface="KoreanYNSJG2R" charset="0"/>
                <a:cs typeface="KoreanYNSJG2R" charset="0"/>
              </a:rPr>
              <a:t>거래관계에서의</a:t>
            </a:r>
            <a:r>
              <a:rPr lang="ko-KR" altLang="en-US" sz="2400" b="1" dirty="0" smtClean="0">
                <a:latin typeface="KoreanYNSJG2R" charset="0"/>
                <a:ea typeface="KoreanYNSJG2R" charset="0"/>
                <a:cs typeface="KoreanYNSJG2R" charset="0"/>
              </a:rPr>
              <a:t> 공정성</a:t>
            </a:r>
            <a:endParaRPr lang="ko-KR" altLang="en-US" sz="2400" b="1" dirty="0">
              <a:latin typeface="KoreanYNSJG2R" charset="0"/>
              <a:ea typeface="KoreanYNSJG2R" charset="0"/>
              <a:cs typeface="KoreanYNSJG2R" charset="0"/>
            </a:endParaRPr>
          </a:p>
        </p:txBody>
      </p:sp>
      <p:sp>
        <p:nvSpPr>
          <p:cNvPr id="52" name="타원 6"/>
          <p:cNvSpPr/>
          <p:nvPr/>
        </p:nvSpPr>
        <p:spPr>
          <a:xfrm>
            <a:off x="2609132" y="6155916"/>
            <a:ext cx="496018" cy="496018"/>
          </a:xfrm>
          <a:prstGeom prst="ellipse">
            <a:avLst/>
          </a:prstGeom>
          <a:solidFill>
            <a:srgbClr val="7BB9A0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206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27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28" name="그룹 35"/>
            <p:cNvGrpSpPr/>
            <p:nvPr/>
          </p:nvGrpSpPr>
          <p:grpSpPr>
            <a:xfrm>
              <a:off x="221028" y="-2"/>
              <a:ext cx="1368152" cy="1484785"/>
              <a:chOff x="221028" y="-2"/>
              <a:chExt cx="1368152" cy="1484785"/>
            </a:xfrm>
          </p:grpSpPr>
          <p:sp>
            <p:nvSpPr>
              <p:cNvPr id="30" name="이등변 삼각형 38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1028" y="170806"/>
                <a:ext cx="1368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 </a:t>
                </a:r>
                <a:r>
                  <a:rPr kumimoji="0" lang="en-US" altLang="ko-KR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1.2</a:t>
                </a:r>
                <a:endParaRPr kumimoji="0" lang="ko-KR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605054" y="190036"/>
              <a:ext cx="6063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제조업체와 유통업체의 협력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67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8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1619835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en-US" altLang="ko-KR" sz="2200" dirty="0">
                <a:solidFill>
                  <a:srgbClr val="7BB9A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효율적 소비자 대응</a:t>
            </a:r>
            <a:r>
              <a:rPr lang="en-US" altLang="ko-KR" sz="2200" dirty="0" smtClean="0">
                <a:solidFill>
                  <a:prstClr val="black"/>
                </a:solidFill>
                <a:latin typeface="KoreanYNSJG3R" charset="0"/>
                <a:ea typeface="KoreanYNSJG3R" charset="0"/>
                <a:cs typeface="KoreanYNSJG3R" charset="0"/>
              </a:rPr>
              <a:t>(ECR) </a:t>
            </a:r>
            <a:r>
              <a:rPr lang="en-US" altLang="ko-KR" sz="2200" dirty="0" smtClean="0">
                <a:solidFill>
                  <a:srgbClr val="E52754">
                    <a:lumMod val="60000"/>
                    <a:lumOff val="40000"/>
                  </a:srgb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r>
              <a:rPr lang="en-US" altLang="ko-KR" sz="2200" dirty="0" smtClean="0">
                <a:solidFill>
                  <a:srgbClr val="E5275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200" dirty="0">
              <a:solidFill>
                <a:srgbClr val="E52754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2" name="직사각형 66"/>
          <p:cNvSpPr/>
          <p:nvPr/>
        </p:nvSpPr>
        <p:spPr>
          <a:xfrm>
            <a:off x="3381654" y="2370227"/>
            <a:ext cx="6640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소비자에게 </a:t>
            </a:r>
            <a:r>
              <a:rPr lang="ko-KR" altLang="en-US" sz="16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나은 가치를 제공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 위해</a:t>
            </a:r>
            <a:b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공급업체와 유통업체들이 </a:t>
            </a:r>
            <a:r>
              <a:rPr lang="ko-KR" altLang="en-US" sz="16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밀접하게 협력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전략</a:t>
            </a: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25"/>
          <p:cNvSpPr/>
          <p:nvPr/>
        </p:nvSpPr>
        <p:spPr>
          <a:xfrm>
            <a:off x="886555" y="2453567"/>
            <a:ext cx="2190027" cy="483413"/>
          </a:xfrm>
          <a:prstGeom prst="rect">
            <a:avLst/>
          </a:prstGeom>
          <a:solidFill>
            <a:srgbClr val="E52754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rPr>
              <a:t>ECR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rPr>
              <a:t> 이란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rPr>
              <a:t>?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5660" y="3969862"/>
            <a:ext cx="259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연속적 제품보충 시스템</a:t>
            </a:r>
            <a:endParaRPr lang="ko-KR" altLang="en-US" dirty="0"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30243" y="3969862"/>
            <a:ext cx="202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크로스도킹 시스템</a:t>
            </a:r>
            <a:endParaRPr lang="ko-KR" altLang="en-US" dirty="0"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2529" y="3969862"/>
            <a:ext cx="231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 smtClean="0">
                <a:solidFill>
                  <a:srgbClr val="E52754"/>
                </a:solidFill>
                <a:latin typeface="KoreanYNSJG3R" charset="0"/>
                <a:ea typeface="KoreanYNSJG3R" charset="0"/>
                <a:cs typeface="KoreanYNSJG3R" charset="0"/>
              </a:rPr>
              <a:t>전자문서 교환 시스템</a:t>
            </a:r>
            <a:endParaRPr lang="ko-KR" altLang="en-US" dirty="0"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37" name="직사각형 66"/>
          <p:cNvSpPr/>
          <p:nvPr/>
        </p:nvSpPr>
        <p:spPr>
          <a:xfrm>
            <a:off x="3381654" y="3053934"/>
            <a:ext cx="3327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협력 통한 초과비용의 감소</a:t>
            </a: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66"/>
          <p:cNvSpPr/>
          <p:nvPr/>
        </p:nvSpPr>
        <p:spPr>
          <a:xfrm>
            <a:off x="3381654" y="3399937"/>
            <a:ext cx="45831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고객들에게 양질의 제품을 더 싸고 빠르게 제공</a:t>
            </a: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6015" y="4499066"/>
            <a:ext cx="1739917" cy="1208784"/>
          </a:xfrm>
          <a:prstGeom prst="rect">
            <a:avLst/>
          </a:prstGeom>
        </p:spPr>
      </p:pic>
      <p:sp>
        <p:nvSpPr>
          <p:cNvPr id="40" name="아래쪽 화살표 2"/>
          <p:cNvSpPr/>
          <p:nvPr/>
        </p:nvSpPr>
        <p:spPr>
          <a:xfrm rot="5400000" flipH="1">
            <a:off x="3987789" y="4054075"/>
            <a:ext cx="821161" cy="2348111"/>
          </a:xfrm>
          <a:prstGeom prst="downArrow">
            <a:avLst>
              <a:gd name="adj1" fmla="val 56641"/>
              <a:gd name="adj2" fmla="val 50000"/>
            </a:avLst>
          </a:prstGeom>
          <a:solidFill>
            <a:srgbClr val="E52754">
              <a:lumMod val="20000"/>
              <a:lumOff val="8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2382" y="4784715"/>
            <a:ext cx="1195727" cy="72259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803" y="4430164"/>
            <a:ext cx="808109" cy="130735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0150" y="4430902"/>
            <a:ext cx="986856" cy="1307353"/>
          </a:xfrm>
          <a:prstGeom prst="rect">
            <a:avLst/>
          </a:prstGeom>
        </p:spPr>
      </p:pic>
      <p:sp>
        <p:nvSpPr>
          <p:cNvPr id="44" name="타원 6"/>
          <p:cNvSpPr/>
          <p:nvPr/>
        </p:nvSpPr>
        <p:spPr>
          <a:xfrm>
            <a:off x="1364434" y="4988516"/>
            <a:ext cx="781634" cy="781634"/>
          </a:xfrm>
          <a:prstGeom prst="ellipse">
            <a:avLst/>
          </a:prstGeom>
          <a:solidFill>
            <a:srgbClr val="7BB9A0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45" name="직사각형 45"/>
          <p:cNvSpPr/>
          <p:nvPr/>
        </p:nvSpPr>
        <p:spPr>
          <a:xfrm>
            <a:off x="6365465" y="4528189"/>
            <a:ext cx="1105220" cy="460327"/>
          </a:xfrm>
          <a:prstGeom prst="rect">
            <a:avLst/>
          </a:prstGeom>
          <a:solidFill>
            <a:srgbClr val="7BB9A0">
              <a:alpha val="6902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reanYNSJG3R" charset="0"/>
                <a:ea typeface="KoreanYNSJG3R" charset="0"/>
                <a:cs typeface="KoreanYNSJG3R" charset="0"/>
              </a:rPr>
              <a:t>A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reanYNSJG3R" charset="0"/>
                <a:ea typeface="KoreanYNSJG3R" charset="0"/>
                <a:cs typeface="KoreanYNSJG3R" charset="0"/>
              </a:rPr>
              <a:t>기업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  <a:cs typeface="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489102" y="5488127"/>
            <a:ext cx="1105220" cy="460327"/>
          </a:xfrm>
          <a:prstGeom prst="rect">
            <a:avLst/>
          </a:prstGeom>
          <a:solidFill>
            <a:srgbClr val="7BB9A0">
              <a:alpha val="6902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reanYNSJG3R" charset="0"/>
                <a:ea typeface="KoreanYNSJG3R" charset="0"/>
                <a:cs typeface="KoreanYNSJG3R" charset="0"/>
              </a:rPr>
              <a:t>B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reanYNSJG3R" charset="0"/>
                <a:ea typeface="KoreanYNSJG3R" charset="0"/>
                <a:cs typeface="KoreanYNSJG3R" charset="0"/>
              </a:rPr>
              <a:t>기업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  <a:cs typeface="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400" y="4743844"/>
            <a:ext cx="714309" cy="1026306"/>
          </a:xfrm>
          <a:prstGeom prst="rect">
            <a:avLst/>
          </a:prstGeom>
        </p:spPr>
      </p:pic>
      <p:sp>
        <p:nvSpPr>
          <p:cNvPr id="50" name="직사각형 66"/>
          <p:cNvSpPr/>
          <p:nvPr/>
        </p:nvSpPr>
        <p:spPr>
          <a:xfrm>
            <a:off x="1059146" y="5103458"/>
            <a:ext cx="13591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i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재고 수준 등</a:t>
            </a:r>
            <a:br>
              <a:rPr lang="ko-KR" altLang="en-US" sz="1600" i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i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공유</a:t>
            </a:r>
            <a:endParaRPr lang="en-US" altLang="ko-KR" sz="1600" i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66"/>
          <p:cNvSpPr/>
          <p:nvPr/>
        </p:nvSpPr>
        <p:spPr>
          <a:xfrm>
            <a:off x="3560289" y="5959474"/>
            <a:ext cx="2494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 상품 수령 즉시 배송</a:t>
            </a:r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중간 저장 단계 </a:t>
            </a:r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66"/>
          <p:cNvSpPr/>
          <p:nvPr/>
        </p:nvSpPr>
        <p:spPr>
          <a:xfrm>
            <a:off x="6236262" y="5959474"/>
            <a:ext cx="3626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사전에 약속된 표준</a:t>
            </a:r>
            <a:b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전자문서 통한 정보 교환</a:t>
            </a: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66"/>
          <p:cNvSpPr/>
          <p:nvPr/>
        </p:nvSpPr>
        <p:spPr>
          <a:xfrm>
            <a:off x="649448" y="5959474"/>
            <a:ext cx="2494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공급업체와 유통업체의</a:t>
            </a:r>
            <a:b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공유 통한 공급 관리</a:t>
            </a: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3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-2"/>
            <a:ext cx="9144000" cy="1484785"/>
            <a:chOff x="0" y="-2"/>
            <a:chExt cx="9144000" cy="1484785"/>
          </a:xfrm>
        </p:grpSpPr>
        <p:sp>
          <p:nvSpPr>
            <p:cNvPr id="27" name="직사각형 32"/>
            <p:cNvSpPr/>
            <p:nvPr/>
          </p:nvSpPr>
          <p:spPr>
            <a:xfrm>
              <a:off x="0" y="103255"/>
              <a:ext cx="9144000" cy="758344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"/>
              </a:endParaRPr>
            </a:p>
          </p:txBody>
        </p:sp>
        <p:grpSp>
          <p:nvGrpSpPr>
            <p:cNvPr id="28" name="그룹 35"/>
            <p:cNvGrpSpPr/>
            <p:nvPr/>
          </p:nvGrpSpPr>
          <p:grpSpPr>
            <a:xfrm>
              <a:off x="221028" y="-2"/>
              <a:ext cx="1368152" cy="1484785"/>
              <a:chOff x="221028" y="-2"/>
              <a:chExt cx="1368152" cy="1484785"/>
            </a:xfrm>
          </p:grpSpPr>
          <p:sp>
            <p:nvSpPr>
              <p:cNvPr id="30" name="이등변 삼각형 38"/>
              <p:cNvSpPr/>
              <p:nvPr/>
            </p:nvSpPr>
            <p:spPr>
              <a:xfrm flipV="1">
                <a:off x="262544" y="-2"/>
                <a:ext cx="1285120" cy="1484785"/>
              </a:xfrm>
              <a:prstGeom prst="triangle">
                <a:avLst/>
              </a:prstGeom>
              <a:solidFill>
                <a:srgbClr val="E52754"/>
              </a:solidFill>
              <a:ln w="28575" cap="flat" cmpd="sng" algn="ctr">
                <a:solidFill>
                  <a:srgbClr val="E5275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1028" y="170806"/>
                <a:ext cx="1368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I </a:t>
                </a:r>
                <a:r>
                  <a:rPr kumimoji="0" lang="en-US" altLang="ko-KR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1.3</a:t>
                </a:r>
                <a:endParaRPr kumimoji="0" lang="ko-KR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605054" y="190036"/>
              <a:ext cx="67896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제조업체의 내부적 변화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1724408" y="1603398"/>
            <a:ext cx="2009105" cy="2009105"/>
          </a:xfrm>
          <a:prstGeom prst="ellipse">
            <a:avLst/>
          </a:prstGeom>
          <a:solidFill>
            <a:srgbClr val="B0D5C6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전략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793394" y="4155985"/>
            <a:ext cx="2009105" cy="2009105"/>
          </a:xfrm>
          <a:prstGeom prst="ellipse">
            <a:avLst/>
          </a:prstGeom>
          <a:solidFill>
            <a:srgbClr val="E5F1EC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정보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시스템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275182" y="1653586"/>
            <a:ext cx="2009105" cy="2009105"/>
          </a:xfrm>
          <a:prstGeom prst="ellipse">
            <a:avLst/>
          </a:prstGeom>
          <a:solidFill>
            <a:srgbClr val="E5F1EC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조직구조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270026" y="4155984"/>
            <a:ext cx="2009105" cy="2009105"/>
          </a:xfrm>
          <a:prstGeom prst="ellipse">
            <a:avLst/>
          </a:prstGeom>
          <a:solidFill>
            <a:srgbClr val="B0D5C6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인적자원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0239" y="3632765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E52754"/>
                </a:solidFill>
                <a:latin typeface="KoreanYNSJG4R" charset="0"/>
                <a:ea typeface="KoreanYNSJG4R" charset="0"/>
                <a:cs typeface="KoreanYNSJG4R" charset="0"/>
              </a:rPr>
              <a:t>‘</a:t>
            </a:r>
            <a:r>
              <a:rPr lang="ko-KR" altLang="en-US" sz="2800" dirty="0" smtClean="0">
                <a:latin typeface="KoreanYNSJG4R" charset="0"/>
                <a:ea typeface="KoreanYNSJG4R" charset="0"/>
                <a:cs typeface="KoreanYNSJG4R" charset="0"/>
              </a:rPr>
              <a:t>고객중심조직</a:t>
            </a:r>
            <a:r>
              <a:rPr lang="en-US" altLang="ko-KR" sz="2800" dirty="0" smtClean="0">
                <a:solidFill>
                  <a:srgbClr val="E52754"/>
                </a:solidFill>
                <a:latin typeface="KoreanYNSJG4R" charset="0"/>
                <a:ea typeface="KoreanYNSJG4R" charset="0"/>
                <a:cs typeface="KoreanYNSJG4R" charset="0"/>
              </a:rPr>
              <a:t>’</a:t>
            </a:r>
            <a:endParaRPr lang="ko-KR" altLang="en-US" sz="2800" dirty="0">
              <a:solidFill>
                <a:srgbClr val="E52754"/>
              </a:solidFill>
              <a:latin typeface="KoreanYNSJG4R" charset="0"/>
              <a:ea typeface="KoreanYNSJG4R" charset="0"/>
              <a:cs typeface="KoreanYNSJG4R" charset="0"/>
            </a:endParaRPr>
          </a:p>
        </p:txBody>
      </p:sp>
      <p:sp>
        <p:nvSpPr>
          <p:cNvPr id="13" name="슬라이드 번호 개체 틀 3"/>
          <p:cNvSpPr txBox="1">
            <a:spLocks/>
          </p:cNvSpPr>
          <p:nvPr/>
        </p:nvSpPr>
        <p:spPr>
          <a:xfrm>
            <a:off x="6974912" y="63189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맑은 고딕"/>
              </a:rPr>
              <a:t>9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506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</TotalTime>
  <Words>1449</Words>
  <Application>Microsoft Macintosh PowerPoint</Application>
  <PresentationFormat>On-screen Show (4:3)</PresentationFormat>
  <Paragraphs>407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51" baseType="lpstr">
      <vt:lpstr>Arial</vt:lpstr>
      <vt:lpstr>a옛날목욕탕B</vt:lpstr>
      <vt:lpstr>a옛날목욕탕L</vt:lpstr>
      <vt:lpstr>a옛날사진관2</vt:lpstr>
      <vt:lpstr>a옛날사진관3</vt:lpstr>
      <vt:lpstr>a옛날사진관4</vt:lpstr>
      <vt:lpstr>Calibri</vt:lpstr>
      <vt:lpstr>Calibri Light</vt:lpstr>
      <vt:lpstr>KoreanYNSJG2R</vt:lpstr>
      <vt:lpstr>KoreanYNSJG3R</vt:lpstr>
      <vt:lpstr>KoreanYNSJG4R</vt:lpstr>
      <vt:lpstr>KoreanYNSJG5R</vt:lpstr>
      <vt:lpstr>Nanum Gothic</vt:lpstr>
      <vt:lpstr>NanumBarunGothic</vt:lpstr>
      <vt:lpstr>Wingdings</vt:lpstr>
      <vt:lpstr>나눔바른고딕</vt:lpstr>
      <vt:lpstr>맑은 고딕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209</cp:revision>
  <cp:lastPrinted>2016-05-25T15:33:07Z</cp:lastPrinted>
  <dcterms:created xsi:type="dcterms:W3CDTF">2016-05-23T04:24:30Z</dcterms:created>
  <dcterms:modified xsi:type="dcterms:W3CDTF">2016-05-25T15:35:05Z</dcterms:modified>
</cp:coreProperties>
</file>