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4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49.xml" ContentType="application/vnd.openxmlformats-officedocument.presentationml.notesSlide+xml"/>
  <Override PartName="/ppt/charts/chart10.xml" ContentType="application/vnd.openxmlformats-officedocument.drawingml.chart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69"/>
  </p:notesMasterIdLst>
  <p:sldIdLst>
    <p:sldId id="266" r:id="rId2"/>
    <p:sldId id="276" r:id="rId3"/>
    <p:sldId id="347" r:id="rId4"/>
    <p:sldId id="285" r:id="rId5"/>
    <p:sldId id="286" r:id="rId6"/>
    <p:sldId id="287" r:id="rId7"/>
    <p:sldId id="339" r:id="rId8"/>
    <p:sldId id="338" r:id="rId9"/>
    <p:sldId id="340" r:id="rId10"/>
    <p:sldId id="379" r:id="rId11"/>
    <p:sldId id="380" r:id="rId12"/>
    <p:sldId id="290" r:id="rId13"/>
    <p:sldId id="291" r:id="rId14"/>
    <p:sldId id="349" r:id="rId15"/>
    <p:sldId id="294" r:id="rId16"/>
    <p:sldId id="348" r:id="rId17"/>
    <p:sldId id="295" r:id="rId18"/>
    <p:sldId id="296" r:id="rId19"/>
    <p:sldId id="297" r:id="rId20"/>
    <p:sldId id="298" r:id="rId21"/>
    <p:sldId id="299" r:id="rId22"/>
    <p:sldId id="350" r:id="rId23"/>
    <p:sldId id="351" r:id="rId24"/>
    <p:sldId id="352" r:id="rId25"/>
    <p:sldId id="353" r:id="rId26"/>
    <p:sldId id="304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6" r:id="rId40"/>
    <p:sldId id="317" r:id="rId41"/>
    <p:sldId id="318" r:id="rId42"/>
    <p:sldId id="319" r:id="rId43"/>
    <p:sldId id="367" r:id="rId44"/>
    <p:sldId id="366" r:id="rId45"/>
    <p:sldId id="369" r:id="rId46"/>
    <p:sldId id="368" r:id="rId47"/>
    <p:sldId id="370" r:id="rId48"/>
    <p:sldId id="321" r:id="rId49"/>
    <p:sldId id="322" r:id="rId50"/>
    <p:sldId id="323" r:id="rId51"/>
    <p:sldId id="324" r:id="rId52"/>
    <p:sldId id="371" r:id="rId53"/>
    <p:sldId id="325" r:id="rId54"/>
    <p:sldId id="326" r:id="rId55"/>
    <p:sldId id="372" r:id="rId56"/>
    <p:sldId id="373" r:id="rId57"/>
    <p:sldId id="329" r:id="rId58"/>
    <p:sldId id="374" r:id="rId59"/>
    <p:sldId id="330" r:id="rId60"/>
    <p:sldId id="331" r:id="rId61"/>
    <p:sldId id="333" r:id="rId62"/>
    <p:sldId id="334" r:id="rId63"/>
    <p:sldId id="335" r:id="rId64"/>
    <p:sldId id="377" r:id="rId65"/>
    <p:sldId id="378" r:id="rId66"/>
    <p:sldId id="376" r:id="rId67"/>
    <p:sldId id="375" r:id="rId68"/>
  </p:sldIdLst>
  <p:sldSz cx="9144000" cy="6858000" type="screen4x3"/>
  <p:notesSz cx="6858000" cy="9144000"/>
  <p:embeddedFontLst>
    <p:embeddedFont>
      <p:font typeface="Rix모던고딕 B" panose="02020603020101020101" pitchFamily="18" charset="-127"/>
      <p:regular r:id="rId70"/>
    </p:embeddedFont>
    <p:embeddedFont>
      <p:font typeface="배달의민족 한나는 열한살" panose="020B0600000101010101" pitchFamily="50" charset="-127"/>
      <p:regular r:id="rId71"/>
    </p:embeddedFont>
    <p:embeddedFont>
      <p:font typeface="-윤고딕360" panose="02030504000101010101" pitchFamily="18" charset="-127"/>
      <p:regular r:id="rId72"/>
    </p:embeddedFont>
    <p:embeddedFont>
      <p:font typeface="나눔고딕 ExtraBold" panose="020D0904000000000000" pitchFamily="50" charset="-127"/>
      <p:bold r:id="rId73"/>
    </p:embeddedFont>
    <p:embeddedFont>
      <p:font typeface="맑은 고딕" panose="020B0503020000020004" pitchFamily="50" charset="-127"/>
      <p:regular r:id="rId74"/>
      <p:bold r:id="rId75"/>
    </p:embeddedFont>
    <p:embeddedFont>
      <p:font typeface="배달의민족 한나" panose="02020603020101020101" pitchFamily="18" charset="-127"/>
      <p:bold r:id="rId76"/>
    </p:embeddedFont>
    <p:embeddedFont>
      <p:font typeface="Arial Unicode MS" panose="020B0604020202020204" pitchFamily="50" charset="-127"/>
      <p:regular r:id="rId77"/>
    </p:embeddedFont>
    <p:embeddedFont>
      <p:font typeface="나눔바른고딕" panose="020B0603020101020101" pitchFamily="50" charset="-127"/>
      <p:regular r:id="rId78"/>
      <p:bold r:id="rId79"/>
    </p:embeddedFont>
    <p:embeddedFont>
      <p:font typeface="-윤고딕320" panose="02030504000101010101" pitchFamily="18" charset="-127"/>
      <p:regular r:id="rId80"/>
    </p:embeddedFont>
    <p:embeddedFont>
      <p:font typeface="나눔고딕" panose="020D0604000000000000" pitchFamily="50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89E"/>
    <a:srgbClr val="FF6E57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87950" autoAdjust="0"/>
  </p:normalViewPr>
  <p:slideViewPr>
    <p:cSldViewPr>
      <p:cViewPr>
        <p:scale>
          <a:sx n="75" d="100"/>
          <a:sy n="75" d="100"/>
        </p:scale>
        <p:origin x="-148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7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13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Relationship Id="rId86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&#51221;&#51652;&#54861;\Desktop\OB%20&#51116;&#47924;&#51088;&#47308;%20-%20J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data'!$B$39</c:f>
              <c:strCache>
                <c:ptCount val="1"/>
                <c:pt idx="0">
                  <c:v>매출 규모 차이(Dollars in millions)</c:v>
                </c:pt>
              </c:strCache>
            </c:strRef>
          </c:tx>
          <c:marker>
            <c:spPr>
              <a:solidFill>
                <a:srgbClr val="3B589E"/>
              </a:solidFill>
              <a:ln>
                <a:solidFill>
                  <a:srgbClr val="3B589E"/>
                </a:solidFill>
              </a:ln>
            </c:spPr>
          </c:marker>
          <c:dPt>
            <c:idx val="4"/>
            <c:bubble3D val="0"/>
            <c:spPr>
              <a:ln>
                <a:solidFill>
                  <a:srgbClr val="3B589E"/>
                </a:solidFill>
              </a:ln>
            </c:spPr>
          </c:dPt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data'!$C$39:$G$39</c:f>
              <c:numCache>
                <c:formatCode>_(* #,##0_);_(* \(#,##0\);_(* "-"_);_(@_)</c:formatCode>
                <c:ptCount val="5"/>
                <c:pt idx="0">
                  <c:v>4233.3999999999996</c:v>
                </c:pt>
                <c:pt idx="1">
                  <c:v>5168.8310000000001</c:v>
                </c:pt>
                <c:pt idx="2">
                  <c:v>5634.3530000000001</c:v>
                </c:pt>
                <c:pt idx="3">
                  <c:v>6488.9459999999999</c:v>
                </c:pt>
                <c:pt idx="4">
                  <c:v>7499.3739999999998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14848"/>
        <c:axId val="78541568"/>
      </c:lineChart>
      <c:catAx>
        <c:axId val="4641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78541568"/>
        <c:crosses val="autoZero"/>
        <c:auto val="1"/>
        <c:lblAlgn val="ctr"/>
        <c:lblOffset val="100"/>
        <c:noMultiLvlLbl val="0"/>
      </c:catAx>
      <c:valAx>
        <c:axId val="78541568"/>
        <c:scaling>
          <c:orientation val="minMax"/>
          <c:min val="3000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46414848"/>
        <c:crosses val="autoZero"/>
        <c:crossBetween val="between"/>
        <c:majorUnit val="2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22658575317131E-2"/>
          <c:y val="7.6226302086130349E-2"/>
          <c:w val="0.89754674865371586"/>
          <c:h val="0.76543653694401081"/>
        </c:manualLayout>
      </c:layout>
      <c:lineChart>
        <c:grouping val="standard"/>
        <c:varyColors val="0"/>
        <c:ser>
          <c:idx val="0"/>
          <c:order val="0"/>
          <c:tx>
            <c:strRef>
              <c:f>'Raw data'!$I$4</c:f>
              <c:strCache>
                <c:ptCount val="1"/>
                <c:pt idx="0">
                  <c:v>Nordstrom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cat>
            <c:numRef>
              <c:f>'Raw data'!$J$3:$N$3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data'!$J$4:$N$4</c:f>
              <c:numCache>
                <c:formatCode>General</c:formatCode>
                <c:ptCount val="5"/>
                <c:pt idx="0">
                  <c:v>52000</c:v>
                </c:pt>
                <c:pt idx="1">
                  <c:v>61000</c:v>
                </c:pt>
                <c:pt idx="2">
                  <c:v>62500</c:v>
                </c:pt>
                <c:pt idx="3">
                  <c:v>67000</c:v>
                </c:pt>
                <c:pt idx="4">
                  <c:v>72500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'Raw data'!$I$5</c:f>
              <c:strCache>
                <c:ptCount val="1"/>
                <c:pt idx="0">
                  <c:v>Dillard's</c:v>
                </c:pt>
              </c:strCache>
            </c:strRef>
          </c:tx>
          <c:spPr>
            <a:ln>
              <a:solidFill>
                <a:schemeClr val="tx1">
                  <a:lumMod val="65000"/>
                  <a:lumOff val="35000"/>
                </a:schemeClr>
              </a:solidFill>
            </a:ln>
          </c:spPr>
          <c:marker>
            <c:symbol val="squar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c:spPr>
          </c:marker>
          <c:cat>
            <c:numRef>
              <c:f>'Raw data'!$J$3:$N$3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data'!$J$5:$N$5</c:f>
              <c:numCache>
                <c:formatCode>General</c:formatCode>
                <c:ptCount val="5"/>
                <c:pt idx="0">
                  <c:v>38900</c:v>
                </c:pt>
                <c:pt idx="1">
                  <c:v>38000</c:v>
                </c:pt>
                <c:pt idx="2">
                  <c:v>38000</c:v>
                </c:pt>
                <c:pt idx="3">
                  <c:v>40000</c:v>
                </c:pt>
                <c:pt idx="4">
                  <c:v>40000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383424"/>
        <c:axId val="87389696"/>
      </c:lineChart>
      <c:catAx>
        <c:axId val="8738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7389696"/>
        <c:crosses val="autoZero"/>
        <c:auto val="1"/>
        <c:lblAlgn val="ctr"/>
        <c:lblOffset val="100"/>
        <c:noMultiLvlLbl val="0"/>
      </c:catAx>
      <c:valAx>
        <c:axId val="873896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7383424"/>
        <c:crosses val="autoZero"/>
        <c:crossBetween val="between"/>
        <c:majorUnit val="20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data'!$B$42</c:f>
              <c:strCache>
                <c:ptCount val="1"/>
                <c:pt idx="0">
                  <c:v>인당 매출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data'!$C$42:$G$42</c:f>
              <c:numCache>
                <c:formatCode>_(* #,##0_);_(* \(#,##0\);_(* "-"_);_(@_)</c:formatCode>
                <c:ptCount val="5"/>
                <c:pt idx="0">
                  <c:v>40847.389756772769</c:v>
                </c:pt>
                <c:pt idx="1">
                  <c:v>19315.224762726484</c:v>
                </c:pt>
                <c:pt idx="2">
                  <c:v>22770.552631578954</c:v>
                </c:pt>
                <c:pt idx="3">
                  <c:v>30145.291791044776</c:v>
                </c:pt>
                <c:pt idx="4">
                  <c:v>29523.143103448281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553472"/>
        <c:axId val="78555008"/>
      </c:lineChart>
      <c:catAx>
        <c:axId val="7855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78555008"/>
        <c:crosses val="autoZero"/>
        <c:auto val="1"/>
        <c:lblAlgn val="ctr"/>
        <c:lblOffset val="100"/>
        <c:noMultiLvlLbl val="0"/>
      </c:catAx>
      <c:valAx>
        <c:axId val="78555008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785534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data'!$B$41</c:f>
              <c:strCache>
                <c:ptCount val="1"/>
                <c:pt idx="0">
                  <c:v>인당 순이익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data'!$C$41:$G$41</c:f>
              <c:numCache>
                <c:formatCode>_(* #,##0_);_(* \(#,##0\);_(* "-"_);_(@_)</c:formatCode>
                <c:ptCount val="5"/>
                <c:pt idx="0">
                  <c:v>1208.9341506822236</c:v>
                </c:pt>
                <c:pt idx="1">
                  <c:v>3208.0750647109585</c:v>
                </c:pt>
                <c:pt idx="2">
                  <c:v>3226.3421052631575</c:v>
                </c:pt>
                <c:pt idx="3">
                  <c:v>2449.9436567164171</c:v>
                </c:pt>
                <c:pt idx="4">
                  <c:v>1541.6120689655177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85472"/>
        <c:axId val="86187008"/>
      </c:lineChart>
      <c:catAx>
        <c:axId val="86185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187008"/>
        <c:crosses val="autoZero"/>
        <c:auto val="1"/>
        <c:lblAlgn val="ctr"/>
        <c:lblOffset val="100"/>
        <c:noMultiLvlLbl val="0"/>
      </c:catAx>
      <c:valAx>
        <c:axId val="86187008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185472"/>
        <c:crosses val="autoZero"/>
        <c:crossBetween val="between"/>
        <c:majorUnit val="1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data'!$B$39</c:f>
              <c:strCache>
                <c:ptCount val="1"/>
                <c:pt idx="0">
                  <c:v>매출 규모 차이(Dollars in millions)</c:v>
                </c:pt>
              </c:strCache>
            </c:strRef>
          </c:tx>
          <c:marker>
            <c:spPr>
              <a:solidFill>
                <a:srgbClr val="3B589E"/>
              </a:solidFill>
              <a:ln>
                <a:solidFill>
                  <a:srgbClr val="3B589E"/>
                </a:solidFill>
              </a:ln>
            </c:spPr>
          </c:marker>
          <c:dPt>
            <c:idx val="4"/>
            <c:bubble3D val="0"/>
            <c:spPr>
              <a:ln>
                <a:solidFill>
                  <a:srgbClr val="3B589E"/>
                </a:solidFill>
              </a:ln>
            </c:spPr>
          </c:dPt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data'!$C$39:$G$39</c:f>
              <c:numCache>
                <c:formatCode>_(* #,##0_);_(* \(#,##0\);_(* "-"_);_(@_)</c:formatCode>
                <c:ptCount val="5"/>
                <c:pt idx="0">
                  <c:v>4233.3999999999996</c:v>
                </c:pt>
                <c:pt idx="1">
                  <c:v>5168.8310000000001</c:v>
                </c:pt>
                <c:pt idx="2">
                  <c:v>5634.3530000000001</c:v>
                </c:pt>
                <c:pt idx="3">
                  <c:v>6488.9459999999999</c:v>
                </c:pt>
                <c:pt idx="4">
                  <c:v>7499.3739999999998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65536"/>
        <c:axId val="86067072"/>
      </c:lineChart>
      <c:catAx>
        <c:axId val="86065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067072"/>
        <c:crosses val="autoZero"/>
        <c:auto val="1"/>
        <c:lblAlgn val="ctr"/>
        <c:lblOffset val="100"/>
        <c:noMultiLvlLbl val="0"/>
      </c:catAx>
      <c:valAx>
        <c:axId val="86067072"/>
        <c:scaling>
          <c:orientation val="minMax"/>
          <c:min val="3000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065536"/>
        <c:crosses val="autoZero"/>
        <c:crossBetween val="between"/>
        <c:majorUnit val="2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data'!$B$42</c:f>
              <c:strCache>
                <c:ptCount val="1"/>
                <c:pt idx="0">
                  <c:v>인당 매출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data'!$C$42:$G$42</c:f>
              <c:numCache>
                <c:formatCode>_(* #,##0_);_(* \(#,##0\);_(* "-"_);_(@_)</c:formatCode>
                <c:ptCount val="5"/>
                <c:pt idx="0">
                  <c:v>40847.389756772769</c:v>
                </c:pt>
                <c:pt idx="1">
                  <c:v>19315.224762726484</c:v>
                </c:pt>
                <c:pt idx="2">
                  <c:v>22770.552631578954</c:v>
                </c:pt>
                <c:pt idx="3">
                  <c:v>30145.291791044776</c:v>
                </c:pt>
                <c:pt idx="4">
                  <c:v>29523.143103448281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078976"/>
        <c:axId val="86080512"/>
      </c:lineChart>
      <c:catAx>
        <c:axId val="860789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080512"/>
        <c:crosses val="autoZero"/>
        <c:auto val="1"/>
        <c:lblAlgn val="ctr"/>
        <c:lblOffset val="100"/>
        <c:noMultiLvlLbl val="0"/>
      </c:catAx>
      <c:valAx>
        <c:axId val="86080512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0789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data'!$B$41</c:f>
              <c:strCache>
                <c:ptCount val="1"/>
                <c:pt idx="0">
                  <c:v>인당 순이익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data'!$C$41:$G$41</c:f>
              <c:numCache>
                <c:formatCode>_(* #,##0_);_(* \(#,##0\);_(* "-"_);_(@_)</c:formatCode>
                <c:ptCount val="5"/>
                <c:pt idx="0">
                  <c:v>1208.9341506822236</c:v>
                </c:pt>
                <c:pt idx="1">
                  <c:v>3208.0750647109585</c:v>
                </c:pt>
                <c:pt idx="2">
                  <c:v>3226.3421052631575</c:v>
                </c:pt>
                <c:pt idx="3">
                  <c:v>2449.9436567164171</c:v>
                </c:pt>
                <c:pt idx="4">
                  <c:v>1541.6120689655177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105088"/>
        <c:axId val="85984000"/>
      </c:lineChart>
      <c:catAx>
        <c:axId val="86105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5984000"/>
        <c:crosses val="autoZero"/>
        <c:auto val="1"/>
        <c:lblAlgn val="ctr"/>
        <c:lblOffset val="100"/>
        <c:noMultiLvlLbl val="0"/>
      </c:catAx>
      <c:valAx>
        <c:axId val="85984000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105088"/>
        <c:crosses val="autoZero"/>
        <c:crossBetween val="between"/>
        <c:majorUnit val="1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data'!$B$39</c:f>
              <c:strCache>
                <c:ptCount val="1"/>
                <c:pt idx="0">
                  <c:v>매출 규모 차이(Dollars in millions)</c:v>
                </c:pt>
              </c:strCache>
            </c:strRef>
          </c:tx>
          <c:marker>
            <c:spPr>
              <a:solidFill>
                <a:srgbClr val="3B589E"/>
              </a:solidFill>
              <a:ln>
                <a:solidFill>
                  <a:srgbClr val="3B589E"/>
                </a:solidFill>
              </a:ln>
            </c:spPr>
          </c:marker>
          <c:dPt>
            <c:idx val="4"/>
            <c:bubble3D val="0"/>
            <c:spPr>
              <a:ln>
                <a:solidFill>
                  <a:srgbClr val="3B589E"/>
                </a:solidFill>
              </a:ln>
            </c:spPr>
          </c:dPt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data'!$C$39:$G$39</c:f>
              <c:numCache>
                <c:formatCode>_(* #,##0_);_(* \(#,##0\);_(* "-"_);_(@_)</c:formatCode>
                <c:ptCount val="5"/>
                <c:pt idx="0">
                  <c:v>4233.3999999999996</c:v>
                </c:pt>
                <c:pt idx="1">
                  <c:v>5168.8310000000001</c:v>
                </c:pt>
                <c:pt idx="2">
                  <c:v>5634.3530000000001</c:v>
                </c:pt>
                <c:pt idx="3">
                  <c:v>6488.9459999999999</c:v>
                </c:pt>
                <c:pt idx="4">
                  <c:v>7499.3739999999998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40832"/>
        <c:axId val="86842368"/>
      </c:lineChart>
      <c:catAx>
        <c:axId val="8684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42368"/>
        <c:crosses val="autoZero"/>
        <c:auto val="1"/>
        <c:lblAlgn val="ctr"/>
        <c:lblOffset val="100"/>
        <c:noMultiLvlLbl val="0"/>
      </c:catAx>
      <c:valAx>
        <c:axId val="86842368"/>
        <c:scaling>
          <c:orientation val="minMax"/>
          <c:min val="3000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40832"/>
        <c:crosses val="autoZero"/>
        <c:crossBetween val="between"/>
        <c:majorUnit val="2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data'!$B$42</c:f>
              <c:strCache>
                <c:ptCount val="1"/>
                <c:pt idx="0">
                  <c:v>인당 매출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data'!$C$42:$G$42</c:f>
              <c:numCache>
                <c:formatCode>_(* #,##0_);_(* \(#,##0\);_(* "-"_);_(@_)</c:formatCode>
                <c:ptCount val="5"/>
                <c:pt idx="0">
                  <c:v>40847.389756772769</c:v>
                </c:pt>
                <c:pt idx="1">
                  <c:v>19315.224762726484</c:v>
                </c:pt>
                <c:pt idx="2">
                  <c:v>22770.552631578954</c:v>
                </c:pt>
                <c:pt idx="3">
                  <c:v>30145.291791044776</c:v>
                </c:pt>
                <c:pt idx="4">
                  <c:v>29523.143103448281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78848"/>
        <c:axId val="86880640"/>
      </c:lineChart>
      <c:catAx>
        <c:axId val="86878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80640"/>
        <c:crosses val="autoZero"/>
        <c:auto val="1"/>
        <c:lblAlgn val="ctr"/>
        <c:lblOffset val="100"/>
        <c:noMultiLvlLbl val="0"/>
      </c:catAx>
      <c:valAx>
        <c:axId val="86880640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788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'Raw data'!$B$41</c:f>
              <c:strCache>
                <c:ptCount val="1"/>
                <c:pt idx="0">
                  <c:v>인당 순이익 괴리 (단위: 달러)</c:v>
                </c:pt>
              </c:strCache>
            </c:strRef>
          </c:tx>
          <c:spPr>
            <a:ln>
              <a:solidFill>
                <a:srgbClr val="3B589E"/>
              </a:solidFill>
            </a:ln>
          </c:spPr>
          <c:marker>
            <c:spPr>
              <a:solidFill>
                <a:srgbClr val="3B589E"/>
              </a:solidFill>
            </c:spPr>
          </c:marker>
          <c:dLbls>
            <c:txPr>
              <a:bodyPr/>
              <a:lstStyle/>
              <a:p>
                <a:pPr>
                  <a:defRPr sz="900">
                    <a:latin typeface="나눔바른고딕" panose="020B0603020101020101" pitchFamily="50" charset="-127"/>
                    <a:ea typeface="나눔바른고딕" panose="020B0603020101020101" pitchFamily="50" charset="-127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'Raw data'!$C$38:$G$38</c:f>
              <c:numCache>
                <c:formatCode>General</c:formatCode>
                <c:ptCount val="5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</c:numCache>
            </c:numRef>
          </c:cat>
          <c:val>
            <c:numRef>
              <c:f>'Raw data'!$C$41:$G$41</c:f>
              <c:numCache>
                <c:formatCode>_(* #,##0_);_(* \(#,##0\);_(* "-"_);_(@_)</c:formatCode>
                <c:ptCount val="5"/>
                <c:pt idx="0">
                  <c:v>1208.9341506822236</c:v>
                </c:pt>
                <c:pt idx="1">
                  <c:v>3208.0750647109585</c:v>
                </c:pt>
                <c:pt idx="2">
                  <c:v>3226.3421052631575</c:v>
                </c:pt>
                <c:pt idx="3">
                  <c:v>2449.9436567164171</c:v>
                </c:pt>
                <c:pt idx="4">
                  <c:v>1541.6120689655177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888448"/>
        <c:axId val="86889984"/>
      </c:lineChart>
      <c:catAx>
        <c:axId val="8688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89984"/>
        <c:crosses val="autoZero"/>
        <c:auto val="1"/>
        <c:lblAlgn val="ctr"/>
        <c:lblOffset val="100"/>
        <c:noMultiLvlLbl val="0"/>
      </c:catAx>
      <c:valAx>
        <c:axId val="86889984"/>
        <c:scaling>
          <c:orientation val="minMax"/>
        </c:scaling>
        <c:delete val="0"/>
        <c:axPos val="l"/>
        <c:numFmt formatCode="_(* #,##0_);_(* \(#,##0\);_(* &quot;-&quot;_);_(@_)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pPr>
            <a:endParaRPr lang="ko-KR"/>
          </a:p>
        </c:txPr>
        <c:crossAx val="86888448"/>
        <c:crosses val="autoZero"/>
        <c:crossBetween val="between"/>
        <c:majorUnit val="100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7C202-F67C-4FE8-973B-E6D13A178307}" type="datetimeFigureOut">
              <a:rPr lang="ko-KR" altLang="en-US" smtClean="0"/>
              <a:t>2016-06-02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5BC2D-428C-42C4-907B-3B662F0780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12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미국 내 대표 백화점으로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점포수가 각각 </a:t>
            </a:r>
            <a:r>
              <a:rPr lang="en-US" altLang="ko-KR" dirty="0" smtClean="0"/>
              <a:t>323, 330</a:t>
            </a:r>
            <a:r>
              <a:rPr lang="ko-KR" altLang="en-US" dirty="0" smtClean="0"/>
              <a:t>개로 규모는 비슷하다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기업 모두 </a:t>
            </a:r>
            <a:r>
              <a:rPr lang="en-US" altLang="ko-KR" dirty="0" smtClean="0"/>
              <a:t>2015</a:t>
            </a:r>
            <a:r>
              <a:rPr lang="ko-KR" altLang="en-US" dirty="0" smtClean="0"/>
              <a:t>년</a:t>
            </a:r>
            <a:r>
              <a:rPr lang="ko-KR" altLang="en-US" baseline="0" dirty="0" smtClean="0"/>
              <a:t> </a:t>
            </a:r>
            <a:r>
              <a:rPr lang="ko-KR" altLang="en-US" dirty="0" err="1" smtClean="0"/>
              <a:t>포춘</a:t>
            </a:r>
            <a:r>
              <a:rPr lang="en-US" altLang="ko-KR" dirty="0" smtClean="0"/>
              <a:t>500 </a:t>
            </a:r>
            <a:r>
              <a:rPr lang="ko-KR" altLang="en-US" dirty="0" smtClean="0"/>
              <a:t>리스트에 이름을 올렸다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재벌구조라는 점 또한 유사한데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각 기업의 최고 이사진 및 경영자는 </a:t>
            </a:r>
            <a:r>
              <a:rPr lang="en-US" altLang="ko-KR" dirty="0" smtClean="0"/>
              <a:t>Blake W. Nordstrom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William</a:t>
            </a:r>
            <a:r>
              <a:rPr lang="en-US" altLang="ko-KR" baseline="0" dirty="0" smtClean="0"/>
              <a:t> T. Dillard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백화점 기업이 재벌구조라는 점은 국내 기업과 유사한 특징을 지녀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 기업을 통해 도출한 </a:t>
            </a:r>
            <a:r>
              <a:rPr lang="ko-KR" altLang="en-US" baseline="0" dirty="0" err="1" smtClean="0"/>
              <a:t>인사이트를</a:t>
            </a:r>
            <a:r>
              <a:rPr lang="ko-KR" altLang="en-US" baseline="0" dirty="0" smtClean="0"/>
              <a:t> 국내 기업에 적용하기 용이할 것이다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앞서 언급하였듯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직원들이 표면행위를 할 수밖에 없는 상황에 처하면 감정적 부조화를 경험하게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감정적 부조화 등의 부정적 감정은 직무 만족도의 저하로 이어지며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백화점 산업의 특성 상 직원들의 직무 만족도는 고객 만족도와 밀접한 상관관계를 지니므로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직무 만족도의 저하는 성과 저하로 이어집니다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직원들이 느끼는 감정적 부조화를 줄이는 것이 좋은 성과를 내는 결과로 이어질 수 있다고 볼 수 있을 것입니다</a:t>
            </a:r>
            <a:r>
              <a:rPr lang="en-US" altLang="ko-KR" dirty="0" smtClean="0"/>
              <a:t>. Nordstrom</a:t>
            </a:r>
            <a:r>
              <a:rPr lang="ko-KR" altLang="en-US" dirty="0" smtClean="0"/>
              <a:t>은 이러한 감정적 부조화 문제를 해결하는 데에 효과적인 다양한 인사정책들을 수립하였습니다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전반적으로 높은 직업 만족도를 보이고 있으며 대다수는 높은 성과를 올리고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종업원들의 감정적 부조화로 인한 의욕 저하를 보상 제도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(reward system)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여러 인사 정책들을 통해 효과적으로 상쇄하고 있음을 의미한다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직원들에게 동기를 부여하는 방식은 크게 세 가지로 나누어 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(1)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직원에게로의 권한 위임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 empowerment),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설정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(goal setting theory)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수립된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달성 관리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(Management by Objectives)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(3)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(Expectancy Theory)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적용과 실행이다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조직행위론의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동기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(motivation theories)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바탕으로 인사 정책들을 수립하여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직원들이 효과적으로 조직의 목표 달성에 기여할 수 있도록 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신입 사원들은 첫 오리엔테이션에서 한 장의 회색 카드를 받는다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회색 카드는 일명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“Nordstrom Employee Handbook”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경영진들이 직원 동기 부여를 얼마나 중요하게 생각하지를 보여주는 한 사례이다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카드에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규정은 단 하나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“Use your good judgement in all situations”(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직역하면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상황에서든 당신의 좋은 판단력을 이용하시오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–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정해진 직원 행동수칙은 없으니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어떠한 상황에서든 직원 개개인이 알아서 현명하게 판단하고 처신하라는 뜻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직원들이 업무에 관련된 권한을 위임 받았다는 것을 의미한다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39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언급한 것처럼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권한 위임 정책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 empowerment policies)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 관리 정책의 핵심이라고 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경영진은 직원들이 고객들을 만족시키는 서비스를 제공할 수 있도록 그들에게 모든 업무적 권한을 위임하였다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권한 위임은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직원들이 회사에 대한 주인의식을 가져야 고객들을 위해 보다 많은 가치를 창출할 수 있을 것이라는 경영진의 인사 철학에서 비롯된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여러 정책들은 이러한 경영 철학의 실질적 이행을 뒷받침한다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많은 양의 재고를 보관하는 것으로도 알려져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사이즈 및 소재의 제품을 매장에 구비해 놓으면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종업원들과 고객 서비스센터 직원들이 고객들에게 제공할 수 있는 선택지가 넓어진다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많은 선택지를 제공할 수 있게 된 직원들은 보다 적극적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효과적으로 고객의 욕구를 만족시키기 위해 노력할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종업원들은 자신이 담당하는 매장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(department-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여성복 매장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뿐 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매장의 제품들도 판촉 할 수 있는 일명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Barrier”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권한이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종업원들이 자신이 담당하는 매장 내 제품을 찾는 고객이든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매장의 제품을 찾는 고객이든 차별하지 않고 최선을 다하여 고객의 욕구를 만족시킬 동기를 갖게끔 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달성 관리는 적절한 목표 설정을 통해 구성원들에게 동기를 부여할 수 있다는 목표 설정 이론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Goal-setting Theory)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달성 관리란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전통적인 통제에 의한 관리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(Management by Control)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달리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기업의 목표 달성을 위하여 구성원 각자가 목표 설정 과정에 참여하는 조직 관리 체제를 말한다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달성 관리에 따르면 조직 목표를 달성하기 위해선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목표를 설정하는 과정에서의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 참여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(Participation),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명확한 목적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(Goal Specificity),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(Feedback)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핵심 요소를 충족해야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소개 자료에 직접적으로 명시되어 있지는 않으나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경영진이 위의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요소를 중요시한다는 근거는 찾을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판매 직원들과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관리자들은 함께 목표를 설정한다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목표가 관리자들에 의해 결정되어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Top-down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방식으로 종업원들에게 전달되는 것이 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목표를 설정하는 과정에 종업원들도 참여하는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직원들이 직접 목표 설정 과정에 참여함으로써 그 일을 해야 하는 이유를 알게 되고 따라서 업무에 책임감을 가지게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형식적인 표면행위보다는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진정성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내면행위를 발현하기에 더욱 용이해질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직원들은 동료들보다 높은 목표 일 매출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매출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 매출을 설정하고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설정한 목표를 달성하기 위해 노력한다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열심히 하자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아닌 구체적이고 명확한 매출 목표를 세우는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구체적인 목표는 생산성 향상으로 이어지는데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연구에 따르면 생산 능력의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달성하지 못하던 한 공장에서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구체적인 목표를 설정하자 목표 달성을 위한 노력들이 수반되어 실제로 그 목표를 웃도는 생산성 향상을 보였다고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이처럼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 매출 목표를 수치로 표현할 뿐 아니라 보다 세부적으로 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연별 매출을 설정함으로써 성과 향상을 도모한다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직원들에 대한 피드백 또한 지속적으로 이루어지고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예로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 직원들이 자신에게 부여된 판매 할당량을 달성하거나 그 이상의 실적을 올리면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“Pacesetter”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명명되며 각종 혜택이 주어지게 되는 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관한 자세한 내용은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뒤에 나올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기대이론의 적용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다루려고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위의 근거들은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경영진이 직원들의 동기 부여를 목적으로 목표 달성 관리 체계의 핵심 요소들을 조직 관리에 적용한다는 것을 시사한다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인천 신세계 백화점에서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~2008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제조된 액세서리를 무상수리 해달라는 막무가내 식 요구를 하는 고객에게 여직원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명이 무릎을 꿇고 사과하는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일명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스와로브스키 사건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영상이 큰 화제가 된 바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종사자들이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무리한 요구를 하는 소위 진상 고객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들에게 무방비하게 노출되었고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 우선주의를 주창하는 백화점 업계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갈등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상황 속에서 감정노동을 하고 있다는 점에서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산업 내 감정노동의 이슈를 더욱 부각시키고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기대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(Expectancy Theory)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적용과 실행을 통해 직원들의 동기 부여를 극대화한다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 이론은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행동을 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개인은 자신의 노력의 정도에 따른 결과를 기대하게 되며 그 기대를 실현하기 위하여 어떤 행동을 결정한다는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이론이다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이론에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구성원들이 동기 부여가 되어 지속적으로 높은 성과를 내기 위해서는 그들이 노력하는 만큼 성과가 나올 것이라는 기대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(E-to-P Expectancy),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성과가 나오는 만큼 보상이 주어질 것이라는 기대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(P-to-O Expectancy),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보상이 내가 원하는 종류의 것이라는 기대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(Outcome Valence)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높아야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이론에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구성원들의 위에서 언급된 세 종류의 기대를 높이는 인사정책들이 수립되면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직원들이 보다 강하게 동기 부여가 되는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경영진은 여러 인사 정책들을 수립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실행하여 구성원들의 기대를 높이고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언급된 목표 달성 관리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(Management by Objectives)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조직의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높이기 위한 체제라고 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조직원들은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어렵지만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달성할 수 있는 목표를 자발적으로 설정하여 목표 달성에 대한 기대치를 높일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경영진들은 목표 달성 관리 이외에도 구성원들의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증진시켜 동기 부여를 하기 위해 다양한 인사 정책을 수립하였다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언급한 것처럼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경영진들은 진정으로 고객을 위한 서비스를 할 수 있는 성격을 가진 사람들을 채용을 하여 구성원 전반의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증진시킨다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  <a:p>
            <a:pPr latinLnBrk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모든 신입 직원들로 하여금 자신들의 상사에게 기탄없이 궁금한 점을 질문 하도록 장려한다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신입 직원들은 상사와의 질의응답 시간을 통해 업무 전반에 대한 이해도롤 높이게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정책은 신입 직원들의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증가시킨다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높은 실적을 올리는 기존 판매 직원들로 하여금 신입 판매 직원의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멘토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(mentor)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 또한 높은 실적을 올릴 수 있게 도와주도록 하고 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승진한 매장 관리자급에게는 새로운 관리자 육성 프로그램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(“New Manager Development Program”)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제공하여 그들이 관리자의 임무에 대해 심도 있게 배울 수 있는 기회를 제공한다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이와 같은 회사의 지원 역시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증진시켜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동기를 부여할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구성원들의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마찬가지로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P-to-O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최대한 증가시키려 노력한다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구성원들이 자신이 회사에 기여한 것보다 적은 보상을 받는다고 느낀다면 동기 부여가 되지 않기 때문이다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구성원들의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P-to-O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높이는 데 효과적인 방법 중 하나는 그들의 성과에 따른 적절한 피드백을 제공하는 것인 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매우 중시하고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 인정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(“employee recognition”)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제도는 주목할 만하다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분기의 최고 실적을 거둔 판매 직원은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“Pacesetter”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불리며 특별한 명함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할인 카드 등 여러 혜택이 주어진다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“Customer Service All Stars”(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 서비스 부서 최고의 직원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 매달 선정되어 공식적인 자리에서 가족과 동료들에게 인정을 받는다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이들에게도 백화점 할인 카드 등 각종 혜택이 주어진다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판매 수수료를 베이스로 하는 임금 시스템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(sales commission based pay system)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이윤 분배 보너스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(profit-sharing bonus)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보상 제도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(reward system)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직원들의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P-to-O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고취시키는데 기여한다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 직원에게 할당되는 판매 수수료는 평균 전체 판매의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6%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정도이지만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란제리와 같은 특정한 매장의 직원들의 경우 전체 판매의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9%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달하는 수수료를 받기도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매출을 기록했던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해까지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이상을 일한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무려 전년의 세배에 달하는 이윤 분배 보너스를 지급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받기도 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회사의 이러한 정책은 목표 달성에 실패한 해당 직원이 매니저로부터 조언을 듣고 업무 개선을 하여 다음 분기에는 목표 달성을 할 수 있도록 하기 위한 조치이다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관리자의 조언과 도움은 궁극적으로 해당 직원의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E-to-P Expectancy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향상시켜 동기 부여를 하는 역할을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목표를 달성하는 직원들에게는 보상과 인정을 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목표에 못 미치는 직원들에게는 배움의 기회를 제공하여 대부분의 직원들이 의욕을 잃지 않고 일할 수 있도록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해당 표는 노동환경연구소에서 서비스산업의 분야별 감정노동 정도를 조사한 표인데 표를 보면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판매자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카지노 딜러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지하철 역무원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철도 객실 승무원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콜센터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안내자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콜센터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텔레마케터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업종에서 백화점 근로자의 감정노동 수준이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상위권에 속한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것으로 나타났다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dirty="0" smtClean="0"/>
          </a:p>
          <a:p>
            <a:pPr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이렇듯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유통업계의 감정노동 문제는 특히 백화점 업계에서 두드러지게 나타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백화점 판매원들은 특히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본인의 감정과 관계 없이 기업에서 선호하는 고객 응대 패턴을 따르기 위한 노력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감정노동이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많이 요구된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다는 것을 보여준다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앞서 언급한 것처럼 목표 달성에 성공한 직원들에게는 금전적 보상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판매 수수료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이윤 분배 보너스 등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공식적 인정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(official recognition),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승진의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기회등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다양한 혜택을 제공하여 직원들의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Outcome Valence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증진시킨다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종합하면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세가지 기대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E-to-P Expectancy, P-to-O Expectancy,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Outcome Valence -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증진시키기 위해 고안된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인사정책들은 직원들에게 동기 부여를 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그들로 하여금 높은 실적을 올리도록 한다는 것을 알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딜라즈또한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노드스트롬과</a:t>
            </a:r>
            <a:r>
              <a:rPr lang="ko-KR" altLang="en-US" dirty="0" smtClean="0"/>
              <a:t> 마찬가지로 감정적 부조화가 직무 만족도 저하로 이어지고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성과 저하로 이어진다는 전제 하에</a:t>
            </a:r>
            <a:r>
              <a:rPr lang="ko-KR" altLang="en-US" baseline="0" dirty="0" smtClean="0"/>
              <a:t> 분석하였다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마찬가지로 채용 측면과 동기부여 측면으로 나누었지만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채용 측면에서는 전혀 특이할 만한 점을 찾지 못했다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고객에게 친절하게 대할 수 있는 역량을 뽑고자 하는 특별한 면접 과정이 있는 것도 아니며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 많은 시간을 들이지 않는 것으로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과정을 거쳐 선발된 직원들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자신의 직무와 회사에 대한 확신과 애정을 가지고 있을 리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만무하니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굉장한 감정 부조화를 느끼게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감정부조화를 느낀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고객들에게 불친절하게 대하게 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곧 고객 불만과 기업의 전반적인 성과 저하로 이어진다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채용 이후 동기부여부터 살펴보겠다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채용 이후 직원들의 동기부여 측면에서도 마찬가지다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직원들의 동기부여나 열정에 힘쓰기보다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성과를 올리는 데에 집중하는 것으로 보여진다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성과를 내는 주체인 직원들에게 신경 쓰지 않음으로써 백화점 업계의 일인자 자리에서 내려오게 되었다고 말해도 무방할 정도로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동기부여 과정에서 부족한 모습을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위생동기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 설정 이론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기대 이론을 통해 바라볼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위생 이론에서는 직원들의 불만족을 심화시키는 요인으로 일 자체가 아닌 직장의 분위기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사람들의 관심과 인정 등을 제시한다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외부 요건들을 전혀 제공해주지 않음으로써 직원들이 자신의 직장에 대해 불만을 가지게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Glassdoor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올라온 리뷰는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직원들 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직장 전체의 분위기가 굉장히 좋지 않음을 암시한다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동료 간 따돌림이 있는 것은 예사이며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실적이 좋지 않은 직원에게는 인격 모독을 가하기도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동시에 누군가 비리를 저지르면 눈을 감아 주는 등 굉장히 비합리적이고 불공평한 처사를 보인다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398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이론에 따르면 직원 불만족을 심화시키는 요인에는 직원 복지도 속해있다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최근의 기사에 다르면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당사를 위해 열심히 일한 직원의 복지 및 보상에도 굉장히 인색한 모습을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월의 한 뉴스 기사에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 직원이 상품을 옮기다 상해를 입었다고 보상을 청구하였다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상해가 원래부터 잠재적으로 존재하던 상해라 주장하며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보상을 거부하였다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오클라호마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법원에서 직원의 보상 청구를 받아줘야 한다고 판결을 내리며 사회적 이슈로 떠올랐다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측면을 살펴볼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기업이 자신들을 합당하게 대하리라는 확신을 얻지 못했을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비합리적인 직원 복지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상당한 불만을 지니고 있었을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11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이론에 따르면 직원 불만족을 심화시키는 요인에는 직원 복지도 속해있다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최근의 기사에 다르면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당사를 위해 열심히 일한 직원의 복지 및 보상에도 굉장히 인색한 모습을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월의 한 뉴스 기사에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 직원이 상품을 옮기다 상해를 입었다고 보상을 청구하였다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상해가 원래부터 잠재적으로 존재하던 상해라 주장하며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보상을 거부하였다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오클라호마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법원에서 직원의 보상 청구를 받아줘야 한다고 판결을 내리며 사회적 이슈로 떠올랐다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측면을 살펴볼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기업이 자신들을 합당하게 대하리라는 확신을 얻지 못했을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비합리적인 직원 복지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상당한 불만을 지니고 있었을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112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이론에 따르면 직원 불만족을 심화시키는 요인에는 직원 복지도 속해있다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최근의 기사에 다르면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당사를 위해 열심히 일한 직원의 복지 및 보상에도 굉장히 인색한 모습을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월의 한 뉴스 기사에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한 직원이 상품을 옮기다 상해를 입었다고 보상을 청구하였다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상해가 원래부터 잠재적으로 존재하던 상해라 주장하며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보상을 거부하였다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이는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오클라호마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 법원에서 직원의 보상 청구를 받아줘야 한다고 판결을 내리며 사회적 이슈로 떠올랐다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측면을 살펴볼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직원들은 기업이 자신들을 합당하게 대하리라는 확신을 얻지 못했을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비합리적인 직원 복지 때문에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상당한 불만을 지니고 있었을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511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하나의 사건은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이론 중 직업 보장의 정도와 관련된 사건이다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 전 사건이지만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직원들을 대상으로 소풍을 기획하였다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핫도그를 보관하고 있던 직원 한 명이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핫도그가 남았다고 생각하고 두 개를 집어먹은 일이 있었다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측은 이를 도둑질이라고 여기고 경찰에 신고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감옥에서 하루를 보내고 전과자가 될 것인지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핫도그를 훔쳤다고 인정하고 회사를 나갈 것인지 선택하라고 강요했다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해당 직원은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대상으로 소송을 진행했다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법원은 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해고 사유가 부당하며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실업 수당을 줄 것을 판결 내렸다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소송에 이기기는 했지만 이 직원은 고작 핫도그 두 개 때문에 자신을 해고한 회사에 대해 굉장한 배신감을 느꼈을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동료들 또한 이 직원에게 동감하였을 것으로 예측할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이러한 인정 없는 모습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일자리를 보장해주지 않는 모습은 직원들로 하여금 상당한 불안감과 불만을 느끼게 하였을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불만은 또 다시 그들의 동기 부여에 부정적인 영향을 끼쳤을 것으로 예상된다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내면적으로는 전혀 동기부여가 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자체에 대해 굉장히 큰 회의감과 불만을 느끼는 상태에서 고객들에게 친절하게 대해줄 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성과를 올릴 것을 요구 받는다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3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하나의 사건은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이론 중 직업 보장의 정도와 관련된 사건이다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 전 사건이지만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직원들을 대상으로 소풍을 기획하였다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핫도그를 보관하고 있던 직원 한 명이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핫도그가 남았다고 생각하고 두 개를 집어먹은 일이 있었다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측은 이를 도둑질이라고 여기고 경찰에 신고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감옥에서 하루를 보내고 전과자가 될 것인지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핫도그를 훔쳤다고 인정하고 회사를 나갈 것인지 선택하라고 강요했다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해당 직원은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대상으로 소송을 진행했다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법원은 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해고 사유가 부당하며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실업 수당을 줄 것을 판결 내렸다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소송에 이기기는 했지만 이 직원은 고작 핫도그 두 개 때문에 자신을 해고한 회사에 대해 굉장한 배신감을 느꼈을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동료들 또한 이 직원에게 동감하였을 것으로 예측할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이러한 인정 없는 모습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일자리를 보장해주지 않는 모습은 직원들로 하여금 상당한 불안감과 불만을 느끼게 하였을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불만은 또 다시 그들의 동기 부여에 부정적인 영향을 끼쳤을 것으로 예상된다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내면적으로는 전혀 동기부여가 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자체에 대해 굉장히 큰 회의감과 불만을 느끼는 상태에서 고객들에게 친절하게 대해줄 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성과를 올릴 것을 요구 받는다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감정노동에 많이 노출된 백화점을 포함한 유통업계들은 상대적으로 낮은 근속연수를 가지고 있는데</a:t>
            </a:r>
            <a:r>
              <a:rPr lang="en-US" altLang="ko-KR" dirty="0" smtClean="0"/>
              <a:t>, CEO</a:t>
            </a:r>
            <a:r>
              <a:rPr lang="ko-KR" altLang="en-US" dirty="0" smtClean="0"/>
              <a:t>스코어에서 조사한 바에 따르면 유통업체들은 기업들의 평균 근속연수의 거의 절반 정도에 해당할 정도로 낮은 수치를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다른 하나의 사건은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동기 이론 중 직업 보장의 정도와 관련된 사건이다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 년 전 사건이지만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직원들을 대상으로 소풍을 기획하였다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핫도그를 보관하고 있던 직원 한 명이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핫도그가 남았다고 생각하고 두 개를 집어먹은 일이 있었다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측은 이를 도둑질이라고 여기고 경찰에 신고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감옥에서 하루를 보내고 전과자가 될 것인지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아니면 핫도그를 훔쳤다고 인정하고 회사를 나갈 것인지 선택하라고 강요했다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해당 직원은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대상으로 소송을 진행했다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법원은 이에 대해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해고 사유가 부당하며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실업 수당을 줄 것을 판결 내렸다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소송에 이기기는 했지만 이 직원은 고작 핫도그 두 개 때문에 자신을 해고한 회사에 대해 굉장한 배신감을 느꼈을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주위 동료들 또한 이 직원에게 동감하였을 것으로 예측할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이러한 인정 없는 모습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일자리를 보장해주지 않는 모습은 직원들로 하여금 상당한 불안감과 불만을 느끼게 하였을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불만은 또 다시 그들의 동기 부여에 부정적인 영향을 끼쳤을 것으로 예상된다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내면적으로는 전혀 동기부여가 되지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자체에 대해 굉장히 큰 회의감과 불만을 느끼는 상태에서 고객들에게 친절하게 대해줄 것을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성과를 올릴 것을 요구 받는다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132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목표설정 이론에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직원들로 하여금 목표를 세우고 그것을 성취하게 하기 위해서는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다음과 같은 네 가지 요소가 필요하다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목표가 구체적이어야 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목표에 대한 피드백이 지속적으로 주어져야 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셋째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목표가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성취가능한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것이어야 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넷째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목표를 성취하기 위한 제반 조건들이 갖춰져야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직원들의 목표 성취에 필요한 요소 그 어느 것도 가지지 못한 것으로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157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미국에서 가장 큰 직업 리뷰 사이트인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Glassdoor Job Review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보면 이러한 점은 여실히 드러난다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올라온 리뷰에 따르면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새로 들어온 직원을 위해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문화에 적응하고 목표를 달성하게 해주기 위한 어떠한 시스템도 제공하지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정책과 절차가 존재하기는 하지만 전혀 구체적이거나 명시적이지 못하며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일관되게 적용되지도 않는다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나아가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일의 리뷰는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당 제시되는 목표는 지나치게 높아 직원들은 항상 굉장한 압박을 느낀다고 묘사한다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갓 고용되어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망망대해에 떨어진 직원은 그 어느 곳에서도 목표 달성에 필요한 피드백을 얻지 못한다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 그는 정확하게 어떤 목표를 달성해야 하는지 모를 뿐만 아니라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자신이 임의적으로 설정한 목표 과정에서도 어느 단계에 도달해 있는지 평가를 받지 못하기에 제대로 된 성과를 내지 못하게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671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언급한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Expectancy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Theory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연결 고리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기대 이론에서는 직원의 노력이 성과 개선으로 이어지고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성과 개선은 보상으로 이어지며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보상은 직원이 추구하는 것이어야 한다는 연결고리를 매우 중시한다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 연결고리 가운데 특히 보상 부분에서 부족함을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atinLnBrk="1"/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Glassdoor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올라온 평가는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 당 제시되는 목표를 달성했음에도 불구하고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대한 실적 보상은 제대로 이루어지지 않는다는 점을 지적한다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오히려 실적을 올리면 올릴수록 더 많은 일을 맡기기 때문에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결국에는 일주일 내내 유동적으로 일하게 되어 직장에서의 일을 제외하고는 어떤 개인적인 삶도 누리지 못하게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기대 이론에서 주장하는 바와 완전히 상반되는 양상이다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성과를 낸 직원에게 알맞은 보상은 이루어지지 않고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오히려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많은 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직원이 전혀 원하지 않는 결과가 나왔기 때문이다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396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직원들에게 적합한 보상이 이루어지지 않고 있다는 점은 최근 이슈가 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관련 사회 사건에서도 유추할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2016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미국의 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직원이 고객에게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뚱뚱해서 이 옷이 맞지 않으니 어서 벗으라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조롱하며 인격 모독을 행한 사건이 있었다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사건 또한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내에서 직원들에게 성과에 대한 보상이 잘 이루어지지 않았다는 점에서 그 원인을 찾을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성과 개선에 따른 보상이 제대로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정기적으로 시행되었다면 해당 직원은 어떻게든 고객에게 옷을 팔아 성과를 내기 위해 노력하였을 것이며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뉴스에까지 나와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전체가 비난을 받게 되는 일은 없었을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77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내용을 정리해보면</a:t>
            </a:r>
            <a:r>
              <a:rPr lang="en-US" altLang="ko-KR" dirty="0" smtClean="0"/>
              <a:t>, Nordstrom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Dillard’s</a:t>
            </a:r>
            <a:r>
              <a:rPr lang="ko-KR" altLang="en-US" dirty="0" smtClean="0"/>
              <a:t>는 인사정책 상 크게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부분에서 차이를 보인다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채용과정</a:t>
            </a: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목표설정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aseline="0" dirty="0" smtClean="0"/>
              <a:t> 1) Nordstrom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Dillard’s </a:t>
            </a:r>
            <a:r>
              <a:rPr lang="ko-KR" altLang="en-US" baseline="0" dirty="0" smtClean="0"/>
              <a:t>둘 다 목표의 구체성 측면에서는 큰 차이가 없음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판매 실적을 기준 삼으므로</a:t>
            </a:r>
            <a:r>
              <a:rPr lang="en-US" altLang="ko-KR" baseline="0" dirty="0" smtClean="0"/>
              <a:t>)</a:t>
            </a:r>
          </a:p>
          <a:p>
            <a:pPr marL="0" indent="0">
              <a:buNone/>
            </a:pPr>
            <a:r>
              <a:rPr lang="en-US" altLang="ko-KR" baseline="0" dirty="0" smtClean="0"/>
              <a:t> 2) </a:t>
            </a:r>
            <a:r>
              <a:rPr lang="ko-KR" altLang="en-US" baseline="0" dirty="0" smtClean="0"/>
              <a:t>목표의 난이도 다름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3) </a:t>
            </a:r>
            <a:r>
              <a:rPr lang="ko-KR" altLang="en-US" baseline="0" dirty="0" err="1" smtClean="0"/>
              <a:t>노드스트롬은</a:t>
            </a:r>
            <a:r>
              <a:rPr lang="ko-KR" altLang="en-US" baseline="0" dirty="0" smtClean="0"/>
              <a:t> 성취할 수 있도록 지원하는 제도 다양하고 </a:t>
            </a:r>
            <a:r>
              <a:rPr lang="ko-KR" altLang="en-US" baseline="0" dirty="0" err="1" smtClean="0"/>
              <a:t>딜라즈는</a:t>
            </a:r>
            <a:r>
              <a:rPr lang="ko-KR" altLang="en-US" baseline="0" dirty="0" smtClean="0"/>
              <a:t> 미비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4) </a:t>
            </a:r>
            <a:r>
              <a:rPr lang="ko-KR" altLang="en-US" baseline="0" dirty="0" smtClean="0"/>
              <a:t>목표를 달성하거나 하지 못했을 때의 피드백 차이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기대이론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1) E-P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다양한 프로그램과 정책으로 지원함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2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3) P-O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성과급 등의 금전적 보상과 </a:t>
            </a:r>
            <a:r>
              <a:rPr lang="en-US" altLang="ko-KR" dirty="0" smtClean="0"/>
              <a:t>Employee</a:t>
            </a:r>
            <a:r>
              <a:rPr lang="en-US" altLang="ko-KR" baseline="0" dirty="0" smtClean="0"/>
              <a:t> recognition </a:t>
            </a:r>
            <a:r>
              <a:rPr lang="ko-KR" altLang="en-US" baseline="0" dirty="0" smtClean="0"/>
              <a:t>프로그램 등의 명예적 형태의 보상 등 다양한 보상을 제공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      </a:t>
            </a:r>
            <a:r>
              <a:rPr lang="ko-KR" altLang="en-US" baseline="0" dirty="0" smtClean="0"/>
              <a:t>다양한 보상이 제공됨으로써 </a:t>
            </a:r>
            <a:r>
              <a:rPr lang="en-US" altLang="ko-KR" baseline="0" dirty="0" smtClean="0"/>
              <a:t>Outcome valence</a:t>
            </a:r>
            <a:r>
              <a:rPr lang="ko-KR" altLang="en-US" baseline="0" dirty="0" smtClean="0"/>
              <a:t>도 달성 가능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         </a:t>
            </a:r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딜라즈에서는</a:t>
            </a:r>
            <a:r>
              <a:rPr lang="ko-KR" altLang="en-US" baseline="0" dirty="0" smtClean="0"/>
              <a:t> 성과를 달성해도 보상이 적절히 제공되지 않음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두</a:t>
            </a:r>
            <a:r>
              <a:rPr lang="ko-KR" altLang="en-US" baseline="0" dirty="0" smtClean="0"/>
              <a:t> 기업의 재무 성과 차이를 매출 규모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인당 매출 및 순이익 차이로 살펴보았다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이때 두 기업 간 차이를 명확히 하기 위해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기업 간 수치 차이를 나타내보았다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nordstrom</a:t>
            </a:r>
            <a:r>
              <a:rPr lang="ko-KR" altLang="en-US" baseline="0" dirty="0" smtClean="0"/>
              <a:t>의 재무성과가 더 우수하여 </a:t>
            </a:r>
            <a:r>
              <a:rPr lang="en-US" altLang="ko-KR" baseline="0" dirty="0" err="1" smtClean="0"/>
              <a:t>nordstrom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dillard’s</a:t>
            </a:r>
            <a:r>
              <a:rPr lang="ko-KR" altLang="en-US" baseline="0" dirty="0" smtClean="0"/>
              <a:t>의 수치를 뺀 값을 도표에 나타냈다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5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이때 인당 매출 차이를 살펴본 결과</a:t>
            </a:r>
            <a:r>
              <a:rPr lang="en-US" altLang="ko-KR" dirty="0" smtClean="0"/>
              <a:t>, Nordstrom</a:t>
            </a:r>
            <a:r>
              <a:rPr lang="ko-KR" altLang="en-US" dirty="0" smtClean="0"/>
              <a:t>의 직원 한 명은 </a:t>
            </a:r>
            <a:r>
              <a:rPr lang="en-US" altLang="ko-KR" dirty="0" smtClean="0"/>
              <a:t>Dillard’s </a:t>
            </a:r>
            <a:r>
              <a:rPr lang="ko-KR" altLang="en-US" dirty="0" smtClean="0"/>
              <a:t>직원 한 명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평균 </a:t>
            </a:r>
            <a:r>
              <a:rPr lang="en-US" altLang="ko-KR" dirty="0" smtClean="0"/>
              <a:t>$28,300</a:t>
            </a:r>
            <a:r>
              <a:rPr lang="ko-KR" altLang="en-US" dirty="0" smtClean="0"/>
              <a:t>의 추가 매출을 발생시킴을 알 수 있었다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5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인당 순이익 차이에서도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Nordstrom</a:t>
            </a:r>
            <a:r>
              <a:rPr lang="ko-KR" altLang="en-US" baseline="0" dirty="0" smtClean="0"/>
              <a:t>의 직원 한 명은 </a:t>
            </a:r>
            <a:r>
              <a:rPr lang="en-US" altLang="ko-KR" baseline="0" dirty="0" smtClean="0"/>
              <a:t>Dillard’s </a:t>
            </a:r>
            <a:r>
              <a:rPr lang="ko-KR" altLang="en-US" baseline="0" dirty="0" smtClean="0"/>
              <a:t>직원 한 명보다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년 평균 연 </a:t>
            </a:r>
            <a:r>
              <a:rPr lang="en-US" altLang="ko-KR" baseline="0" dirty="0" smtClean="0"/>
              <a:t>$2,300</a:t>
            </a:r>
            <a:r>
              <a:rPr lang="ko-KR" altLang="en-US" baseline="0" dirty="0" smtClean="0"/>
              <a:t>의 추가 순수익을 발생시키고 있다</a:t>
            </a:r>
            <a:r>
              <a:rPr lang="en-US" altLang="ko-KR" baseline="0" dirty="0" smtClean="0"/>
              <a:t>.</a:t>
            </a:r>
            <a:endParaRPr lang="ko-KR" altLang="en-US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5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Dillard’s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 수는 정체된 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직원 수는 지속적으로 증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가하는 추세를 보인다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살핀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인당 매출 및 순이익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차이까지 고려할 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전반적인 생산성 향상은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Dillard’s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대비 상당한 수준임을 추측해볼 수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감정노동에 많이 노출된 백화점을 포함한 유통업계들은 상대적으로 낮은 근속연수를 가지고 있는데</a:t>
            </a:r>
            <a:r>
              <a:rPr lang="en-US" altLang="ko-KR" dirty="0" smtClean="0"/>
              <a:t>, CEO</a:t>
            </a:r>
            <a:r>
              <a:rPr lang="ko-KR" altLang="en-US" dirty="0" smtClean="0"/>
              <a:t>스코어에서 조사한 바에 따르면 유통업체들은 기업들의 평균 근속연수의 거의 절반 정도에 해당할 정도로 낮은 수치를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 백화점 업계가 가장 중점적으로 관리하는 대상은 단연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 각 백화점들은 고객을 최우선에 두고 고객 지향적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(customer-oriented)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가치를 기본 철학으로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현대백화점의 경우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핵심가치를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고객지향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직원들로 하여금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고객이 곧 존재의 이유라는 신념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가지게 할 정도로 이에 중요한 가치를 부여하고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롯데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백화점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고객제일이라는 경영이념으로 설립되어 고객만족을 최우선으로 하고 있으며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신세계의 경우에도 고객의 불만을 성장 방법의 하나로 인식하고 있다</a:t>
            </a:r>
            <a:endParaRPr lang="en-US" altLang="ko-K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이와 같이 한국의 백화점들은 고객지향적 가치의 기본 철학 하에 </a:t>
            </a:r>
            <a:endParaRPr lang="en-US" altLang="ko-KR" dirty="0" smtClean="0"/>
          </a:p>
          <a:p>
            <a:r>
              <a:rPr lang="ko-KR" altLang="en-US" dirty="0" smtClean="0"/>
              <a:t>고객만족을 최우선시한다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그러나 고객만족과 성과 사이의 관계에 과도하게 집중한 나머지</a:t>
            </a:r>
            <a:endParaRPr lang="en-US" altLang="ko-KR" dirty="0" smtClean="0"/>
          </a:p>
          <a:p>
            <a:r>
              <a:rPr lang="ko-KR" altLang="en-US" dirty="0" smtClean="0"/>
              <a:t>직원만족이 고객만족으로 이어질 수 있다는 논리는 간과하였다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우리는 </a:t>
            </a:r>
            <a:r>
              <a:rPr lang="en-US" altLang="ko-KR" dirty="0" err="1" smtClean="0"/>
              <a:t>nordstrom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dillard’s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비교를 통해 얻은 교훈을 적용할 수 있다</a:t>
            </a:r>
            <a:r>
              <a:rPr lang="en-US" altLang="ko-KR" dirty="0" smtClean="0"/>
              <a:t>.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분명 백화점 업계가 지상의 가치로 삼아야 할 요소지만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정작 그 고객과 상호작용하고 업계가 바라는 서비스를 제공하는 주체는 직원이다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가치 창출의 주체인 직원을 외면하고 이에 대한 관리를 소홀히 한다면 결코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성과를 얻을 수 없다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감정노동자들이 존재할 수밖에 없는 서비스업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그 정도가 더욱 강한 백화점 업계에서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nordstrom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그러했듯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국내 백화점 기업들 또한 종업원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들의 직무 만족도를 저해하는 요소들을 차단하고 동기부여를 할 수 있는 실질적인 인사 정책들을 제공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 할 것이다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15459-1584-4D04-AB4B-96C3E1B2F57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0191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51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감정노동에 많이 노출된 백화점을 포함한 유통업계들은 상대적으로 낮은 근속연수를 가지고 있는데</a:t>
            </a:r>
            <a:r>
              <a:rPr lang="en-US" altLang="ko-KR" dirty="0" smtClean="0"/>
              <a:t>, CEO</a:t>
            </a:r>
            <a:r>
              <a:rPr lang="ko-KR" altLang="en-US" dirty="0" smtClean="0"/>
              <a:t>스코어에서 조사한 바에 따르면 유통업체들은 기업들의 평균 근속연수의 거의 절반 정도에 해당할 정도로 낮은 수치를 가지고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백화점들은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산업 대비 높은 이직률과 교육 비용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고객 서비스의 중요성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가지고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dirty="0" smtClean="0"/>
              <a:t>이렇게 낮은 근속연수와 높은 감정노동을 지속적으로 가지고 있게 된다면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결과적으로는 기업의 전체적인 성과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수익성을 악화시키게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때문에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업계에서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근로자의 감정노동 문제는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기업성과에 핵심적인 요인으로 인식하고 보다 직접적으로 관리를 해줄 필요성이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백화점들은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산업 대비 높은 이직률과 교육 비용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고객 서비스의 중요성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가지고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dirty="0" smtClean="0"/>
              <a:t>이렇게 낮은 근속연수와 높은 감정노동을 지속적으로 가지고 있게 된다면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결과적으로는 기업의 전체적인 성과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수익성을 악화시키게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때문에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업계에서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근로자의 감정노동 문제는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기업성과에 핵심적인 요인으로 인식하고 보다 직접적으로 관리를 해줄 필요성이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백화점들은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타 산업 대비 높은 이직률과 교육 비용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고객 서비스의 중요성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특징을 가지고 있는데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dirty="0" smtClean="0"/>
              <a:t>이렇게 낮은 근속연수와 높은 감정노동을 지속적으로 가지고 있게 된다면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결과적으로는 기업의 전체적인 성과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수익성을 악화시키게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때문에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백화점 업계에서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근로자의 감정노동 문제는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기업성과에 핵심적인 요인으로 인식하고 보다 직접적으로 관리를 해줄 필요성이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5BC2D-428C-42C4-907B-3B662F0780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7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2016-06-02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4.wdp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microsoft.com/office/2007/relationships/hdphoto" Target="../media/hdphoto6.wdp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1556792"/>
            <a:ext cx="9143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</a:t>
            </a:r>
            <a:r>
              <a:rPr lang="ko-KR" altLang="en-US" sz="4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업계 내 </a:t>
            </a:r>
            <a:endParaRPr lang="en-US" altLang="ko-KR" sz="44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</a:t>
            </a:r>
            <a:r>
              <a:rPr lang="ko-KR" altLang="en-US" sz="4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부조화 관리의 </a:t>
            </a:r>
            <a:endParaRPr lang="en-US" altLang="ko-KR" sz="4400" dirty="0" smtClean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필요성 </a:t>
            </a:r>
            <a:r>
              <a:rPr lang="ko-KR" altLang="en-US" sz="4400" dirty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및 방안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" y="4139788"/>
            <a:ext cx="91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미국 </a:t>
            </a:r>
            <a:r>
              <a:rPr lang="en-US" altLang="ko-KR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중심으로 </a:t>
            </a:r>
            <a:r>
              <a:rPr lang="en-US" altLang="ko-KR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952" y="5703639"/>
            <a:ext cx="91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TEAM5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 rot="16200000">
            <a:off x="3976606" y="160814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976606" y="25488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12180" y="304784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감정노동 ▲  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징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440110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근속연수 ▼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83868" y="4401108"/>
            <a:ext cx="280831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새 직원 교육비 ▲ 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4178" y="3047848"/>
            <a:ext cx="280831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고객의 서비스 만족도 ▼ </a:t>
            </a:r>
          </a:p>
        </p:txBody>
      </p:sp>
    </p:spTree>
    <p:extLst>
      <p:ext uri="{BB962C8B-B14F-4D97-AF65-F5344CB8AC3E}">
        <p14:creationId xmlns:p14="http://schemas.microsoft.com/office/powerpoint/2010/main" val="16170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 rot="16200000">
            <a:off x="3976606" y="160814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976606" y="25488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12180" y="304784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감정노동 ▲  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징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440110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근속연수 ▼ 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383868" y="4401108"/>
            <a:ext cx="280831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새 직원 교육비 ▲ 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4178" y="3047848"/>
            <a:ext cx="280831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고객의 서비스 만족도 ▼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876255" y="3371884"/>
            <a:ext cx="1854439" cy="135326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기업의 </a:t>
            </a:r>
            <a:endParaRPr lang="en-US" altLang="ko-KR" sz="2000" dirty="0" smtClean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수익성 </a:t>
            </a:r>
            <a:endParaRPr lang="en-US" altLang="ko-KR" sz="2000" dirty="0" smtClean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▼  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62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3419872" y="1988017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 노동</a:t>
            </a:r>
            <a:endParaRPr lang="en-US" altLang="ko-KR" sz="2400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9685" y="2449682"/>
            <a:ext cx="7992888" cy="108214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성공적인 직무 달성을 위해 기업이 요구하는 감정을</a:t>
            </a:r>
            <a:endParaRPr lang="en-US" altLang="ko-KR" sz="20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어조</a:t>
            </a:r>
            <a:r>
              <a:rPr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표정</a:t>
            </a:r>
            <a:r>
              <a:rPr lang="en-US" altLang="ko-KR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몸짓 등으로 표현하려는 노력</a:t>
            </a:r>
          </a:p>
        </p:txBody>
      </p:sp>
      <p:sp>
        <p:nvSpPr>
          <p:cNvPr id="74" name="TextBox 25"/>
          <p:cNvSpPr txBox="1">
            <a:spLocks noChangeArrowheads="1"/>
          </p:cNvSpPr>
          <p:nvPr/>
        </p:nvSpPr>
        <p:spPr bwMode="auto">
          <a:xfrm>
            <a:off x="3419872" y="4191471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감정적 부조화</a:t>
            </a:r>
            <a:endParaRPr lang="en-US" altLang="ko-KR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599685" y="4653136"/>
            <a:ext cx="7992888" cy="108214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기업이 요구하는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 규칙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endParaRPr lang="en-US" altLang="ko-KR" sz="20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직원이 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느끼는 </a:t>
            </a:r>
            <a:r>
              <a:rPr lang="ko-KR" altLang="en-US" sz="20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내적 감정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000" b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6E57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괴리</a:t>
            </a:r>
            <a:r>
              <a:rPr lang="ko-KR" altLang="en-US" sz="20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인해 </a:t>
            </a:r>
            <a:r>
              <a:rPr lang="ko-KR" altLang="en-US" sz="20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용어 정의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1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987" y1="20000" x2="12987" y2="20000"/>
                      </a14:backgroundRemoval>
                    </a14:imgEffect>
                  </a14:imgLayer>
                </a14:imgProps>
              </a:ext>
            </a:extLst>
          </a:blip>
          <a:srcRect b="6729"/>
          <a:stretch/>
        </p:blipFill>
        <p:spPr>
          <a:xfrm>
            <a:off x="7202813" y="1969259"/>
            <a:ext cx="1454692" cy="993600"/>
          </a:xfrm>
          <a:prstGeom prst="rect">
            <a:avLst/>
          </a:prstGeom>
        </p:spPr>
      </p:pic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1086822" y="2527569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표면 행위</a:t>
            </a:r>
            <a:endParaRPr lang="en-US" altLang="ko-KR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1520" y="2988341"/>
            <a:ext cx="3830845" cy="90824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기업이 요구하는 감정을 경험하지 않았음에도 표현규칙을 준수하기 위해 표정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목소리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몸짓 등을 </a:t>
            </a:r>
            <a:r>
              <a:rPr lang="ko-KR" altLang="en-US" sz="1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실제인 것처럼 가장하여 행동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60032" y="3004547"/>
            <a:ext cx="4043474" cy="92489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기업의 표현규칙이 의미하는 감정을 단순히 </a:t>
            </a:r>
            <a:endParaRPr lang="en-US" altLang="ko-KR" sz="15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외적으로 표현하는 것이 아니라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 </a:t>
            </a:r>
            <a:r>
              <a:rPr lang="ko-KR" altLang="en-US" sz="1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내적 감정을 변화시키려는 적극적 시도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3419872" y="3186094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b="1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VS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452" y="5546445"/>
            <a:ext cx="1663103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28479" y="5266861"/>
            <a:ext cx="1950437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만족도 ▼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12160" y="4167756"/>
            <a:ext cx="2036434" cy="39398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 </a:t>
            </a:r>
            <a:r>
              <a:rPr lang="ko-KR" altLang="en-US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적음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3691710" y="5445224"/>
            <a:ext cx="1600370" cy="608303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1544" y="6131356"/>
            <a:ext cx="1663103" cy="393988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부정적 감정</a:t>
            </a:r>
            <a:endParaRPr lang="ko-KR" altLang="en-US" sz="16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28479" y="5824701"/>
            <a:ext cx="1950437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성과▼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192197" y="4596510"/>
            <a:ext cx="0" cy="936000"/>
          </a:xfrm>
          <a:prstGeom prst="line">
            <a:avLst/>
          </a:prstGeom>
          <a:ln w="12700">
            <a:solidFill>
              <a:srgbClr val="3B589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2205841" y="4581128"/>
            <a:ext cx="4814431" cy="442642"/>
          </a:xfrm>
          <a:prstGeom prst="bentConnector3">
            <a:avLst>
              <a:gd name="adj1" fmla="val 99951"/>
            </a:avLst>
          </a:prstGeom>
          <a:ln w="12700">
            <a:solidFill>
              <a:srgbClr val="3B589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/>
          <p:cNvSpPr txBox="1">
            <a:spLocks noChangeArrowheads="1"/>
          </p:cNvSpPr>
          <p:nvPr/>
        </p:nvSpPr>
        <p:spPr bwMode="auto">
          <a:xfrm>
            <a:off x="5801649" y="2563364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내면 행위</a:t>
            </a:r>
            <a:endParaRPr lang="en-US" altLang="ko-KR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020272" y="3906030"/>
            <a:ext cx="3539" cy="253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87624" y="4187140"/>
            <a:ext cx="2036434" cy="39398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 </a:t>
            </a:r>
            <a:r>
              <a:rPr lang="ko-KR" altLang="en-US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큼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192197" y="3925414"/>
            <a:ext cx="3539" cy="253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4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용어 정의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0100" r="8000" b="24801"/>
          <a:stretch/>
        </p:blipFill>
        <p:spPr>
          <a:xfrm>
            <a:off x="2627784" y="1968575"/>
            <a:ext cx="1365141" cy="99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1086822" y="2239537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표면 행위</a:t>
            </a:r>
            <a:endParaRPr lang="en-US" altLang="ko-KR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1520" y="2700309"/>
            <a:ext cx="3830845" cy="908247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기업이 요구하는 감정을 경험하지 않았음에도 표현규칙을 준수하기 위해 표정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목소리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몸짓 등을 </a:t>
            </a:r>
            <a:r>
              <a:rPr lang="ko-KR" altLang="en-US" sz="1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실제인 것처럼 가장하여 행동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60032" y="2716515"/>
            <a:ext cx="4043474" cy="92489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기업의 표현규칙이 의미하는 감정을 단순히 </a:t>
            </a:r>
            <a:endParaRPr lang="en-US" altLang="ko-KR" sz="15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외적으로 표현하는 것이 아니라</a:t>
            </a:r>
            <a:r>
              <a:rPr lang="en-US" altLang="ko-KR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/>
            <a:r>
              <a:rPr lang="ko-KR" altLang="en-US" sz="15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자신의  </a:t>
            </a:r>
            <a:r>
              <a:rPr lang="ko-KR" altLang="en-US" sz="15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내적 감정을 변화시키려는 적극적 시도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3419872" y="2898062"/>
            <a:ext cx="21602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b="1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VS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12160" y="3879724"/>
            <a:ext cx="2036434" cy="39398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 </a:t>
            </a:r>
            <a:r>
              <a:rPr lang="ko-KR" altLang="en-US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적음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192197" y="4308478"/>
            <a:ext cx="0" cy="93600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flipV="1">
            <a:off x="2205841" y="4293096"/>
            <a:ext cx="4814431" cy="442642"/>
          </a:xfrm>
          <a:prstGeom prst="bentConnector3">
            <a:avLst>
              <a:gd name="adj1" fmla="val 99951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/>
          <p:cNvSpPr txBox="1">
            <a:spLocks noChangeArrowheads="1"/>
          </p:cNvSpPr>
          <p:nvPr/>
        </p:nvSpPr>
        <p:spPr bwMode="auto">
          <a:xfrm>
            <a:off x="5801649" y="2275332"/>
            <a:ext cx="21602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내면 행위</a:t>
            </a:r>
            <a:endParaRPr lang="en-US" altLang="ko-KR" dirty="0"/>
          </a:p>
        </p:txBody>
      </p:sp>
      <p:cxnSp>
        <p:nvCxnSpPr>
          <p:cNvPr id="40" name="직선 연결선 39"/>
          <p:cNvCxnSpPr/>
          <p:nvPr/>
        </p:nvCxnSpPr>
        <p:spPr>
          <a:xfrm>
            <a:off x="7020272" y="3617998"/>
            <a:ext cx="3539" cy="253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87624" y="3899108"/>
            <a:ext cx="2036434" cy="39398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 </a:t>
            </a:r>
            <a:r>
              <a:rPr lang="ko-KR" altLang="en-US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큼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192197" y="3637382"/>
            <a:ext cx="3539" cy="25384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4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67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용어 정의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0" y="2060848"/>
            <a:ext cx="9144000" cy="446449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03452" y="5258413"/>
            <a:ext cx="1663103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28479" y="4978829"/>
            <a:ext cx="1950437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만족도 ▼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3691710" y="5157192"/>
            <a:ext cx="1600370" cy="608303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71544" y="5843324"/>
            <a:ext cx="1663103" cy="393988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부정적 감정</a:t>
            </a:r>
            <a:endParaRPr lang="ko-KR" altLang="en-US" sz="1600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28479" y="5536669"/>
            <a:ext cx="1950437" cy="393988"/>
          </a:xfrm>
          <a:prstGeom prst="roundRect">
            <a:avLst/>
          </a:prstGeom>
          <a:solidFill>
            <a:srgbClr val="3B589E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성과▼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97898" y="4629164"/>
            <a:ext cx="979451" cy="795787"/>
            <a:chOff x="1299463" y="5230378"/>
            <a:chExt cx="979451" cy="795787"/>
          </a:xfrm>
        </p:grpSpPr>
        <p:pic>
          <p:nvPicPr>
            <p:cNvPr id="34" name="Picture 4" descr="http://www.fortuneacademie.com/images/sta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577391">
              <a:off x="1564539" y="5230378"/>
              <a:ext cx="714375" cy="657226"/>
            </a:xfrm>
            <a:prstGeom prst="rect">
              <a:avLst/>
            </a:prstGeom>
            <a:noFill/>
          </p:spPr>
        </p:pic>
        <p:pic>
          <p:nvPicPr>
            <p:cNvPr id="37" name="Picture 4" descr="http://www.fortuneacademie.com/images/star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521538">
              <a:off x="1299463" y="5512955"/>
              <a:ext cx="557836" cy="513210"/>
            </a:xfrm>
            <a:prstGeom prst="rect">
              <a:avLst/>
            </a:prstGeom>
            <a:noFill/>
          </p:spPr>
        </p:pic>
      </p:grpSp>
      <p:sp>
        <p:nvSpPr>
          <p:cNvPr id="2" name="직사각형 1"/>
          <p:cNvSpPr/>
          <p:nvPr/>
        </p:nvSpPr>
        <p:spPr>
          <a:xfrm>
            <a:off x="1627371" y="4866098"/>
            <a:ext cx="1079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관리 필요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1294279" y="2049967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294279" y="2385452"/>
            <a:ext cx="3240360" cy="4302007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1294279" y="2399308"/>
            <a:ext cx="324036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88024" y="2049967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Dillard’s</a:t>
            </a:r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4788024" y="2385452"/>
            <a:ext cx="3240360" cy="4302007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4788024" y="2399308"/>
            <a:ext cx="324036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6" descr="http://www.greatplacetowork.com/storage/events/2014-conference/speakers/blake-nordstrom-larg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770" r="100000">
                        <a14:foregroundMark x1="25664" y1="88444" x2="25664" y2="88444"/>
                        <a14:foregroundMark x1="11062" y1="91556" x2="11062" y2="91556"/>
                        <a14:foregroundMark x1="34956" y1="80889" x2="34956" y2="80889"/>
                        <a14:foregroundMark x1="16814" y1="88000" x2="16814" y2="88000"/>
                        <a14:foregroundMark x1="23451" y1="82222" x2="23451" y2="82222"/>
                        <a14:foregroundMark x1="27876" y1="91111" x2="27876" y2="91111"/>
                        <a14:foregroundMark x1="75664" y1="78222" x2="75664" y2="78222"/>
                        <a14:foregroundMark x1="77876" y1="87111" x2="77876" y2="87111"/>
                        <a14:foregroundMark x1="63274" y1="85333" x2="63274" y2="85333"/>
                        <a14:foregroundMark x1="49558" y1="93778" x2="49558" y2="93778"/>
                        <a14:foregroundMark x1="46018" y1="95111" x2="46018" y2="95111"/>
                        <a14:foregroundMark x1="29204" y1="95111" x2="29204" y2="95111"/>
                        <a14:foregroundMark x1="42478" y1="88889" x2="42478" y2="88889"/>
                        <a14:foregroundMark x1="32301" y1="88000" x2="32301" y2="88000"/>
                        <a14:foregroundMark x1="28761" y1="83556" x2="28761" y2="83556"/>
                        <a14:foregroundMark x1="6195" y1="88000" x2="6195" y2="88000"/>
                        <a14:foregroundMark x1="14159" y1="96889" x2="14159" y2="96889"/>
                        <a14:foregroundMark x1="25664" y1="92000" x2="25664" y2="92000"/>
                        <a14:foregroundMark x1="77876" y1="89333" x2="77876" y2="89333"/>
                        <a14:foregroundMark x1="65044" y1="89778" x2="65044" y2="89778"/>
                        <a14:foregroundMark x1="71239" y1="84889" x2="71239" y2="84889"/>
                        <a14:foregroundMark x1="69469" y1="93778" x2="69469" y2="93778"/>
                        <a14:foregroundMark x1="80973" y1="90222" x2="80973" y2="90222"/>
                        <a14:foregroundMark x1="84071" y1="82222" x2="84071" y2="82222"/>
                        <a14:foregroundMark x1="81858" y1="81333" x2="81858" y2="81333"/>
                        <a14:foregroundMark x1="88938" y1="84889" x2="88938" y2="84889"/>
                        <a14:foregroundMark x1="95133" y1="92000" x2="95133" y2="92000"/>
                        <a14:foregroundMark x1="95575" y1="87111" x2="95575" y2="87111"/>
                        <a14:foregroundMark x1="90265" y1="82667" x2="90265" y2="82667"/>
                        <a14:foregroundMark x1="92478" y1="85778" x2="92478" y2="85778"/>
                        <a14:foregroundMark x1="14159" y1="92889" x2="14159" y2="92889"/>
                        <a14:foregroundMark x1="7965" y1="95111" x2="7965" y2="95111"/>
                        <a14:foregroundMark x1="3982" y1="94222" x2="3982" y2="94222"/>
                        <a14:foregroundMark x1="6195" y1="98667" x2="6195" y2="98667"/>
                        <a14:foregroundMark x1="40708" y1="98667" x2="40708" y2="98667"/>
                        <a14:foregroundMark x1="67699" y1="95556" x2="67699" y2="95556"/>
                        <a14:foregroundMark x1="65044" y1="97333" x2="65044" y2="97333"/>
                        <a14:foregroundMark x1="80973" y1="94667" x2="80973" y2="94667"/>
                        <a14:foregroundMark x1="73451" y1="97778" x2="73451" y2="97778"/>
                        <a14:foregroundMark x1="86726" y1="97333" x2="86726" y2="97333"/>
                        <a14:foregroundMark x1="93805" y1="99111" x2="93805" y2="99111"/>
                        <a14:foregroundMark x1="32743" y1="96889" x2="32743" y2="96889"/>
                        <a14:foregroundMark x1="23894" y1="99556" x2="23894" y2="99556"/>
                        <a14:foregroundMark x1="80088" y1="100000" x2="80088" y2="100000"/>
                        <a14:foregroundMark x1="53982" y1="95556" x2="53982" y2="95556"/>
                        <a14:backgroundMark x1="85398" y1="29778" x2="85398" y2="29778"/>
                        <a14:backgroundMark x1="85841" y1="18667" x2="85841" y2="18667"/>
                        <a14:backgroundMark x1="94690" y1="50667" x2="94690" y2="50667"/>
                        <a14:backgroundMark x1="72566" y1="10667" x2="72566" y2="10667"/>
                      </a14:backgroundRemoval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2448" y="5247300"/>
            <a:ext cx="939255" cy="9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8" descr="http://assets.inarkansas.com/69998/william-t-dillard-ii-34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394" r="99606">
                        <a14:foregroundMark x1="11811" y1="92411" x2="11811" y2="92411"/>
                        <a14:foregroundMark x1="22835" y1="93304" x2="22835" y2="93304"/>
                        <a14:foregroundMark x1="70472" y1="98214" x2="70472" y2="98214"/>
                        <a14:foregroundMark x1="85827" y1="88839" x2="85827" y2="88839"/>
                        <a14:foregroundMark x1="27559" y1="83929" x2="27559" y2="83929"/>
                        <a14:foregroundMark x1="32283" y1="73661" x2="32283" y2="73661"/>
                        <a14:foregroundMark x1="7480" y1="88393" x2="7480" y2="88393"/>
                        <a14:foregroundMark x1="20079" y1="79464" x2="20079" y2="79464"/>
                        <a14:foregroundMark x1="77165" y1="82143" x2="77165" y2="82143"/>
                        <a14:foregroundMark x1="72835" y1="70982" x2="72835" y2="70982"/>
                        <a14:foregroundMark x1="88189" y1="82589" x2="88189" y2="82589"/>
                        <a14:foregroundMark x1="7480" y1="100000" x2="7480" y2="100000"/>
                        <a14:foregroundMark x1="27559" y1="88839" x2="27559" y2="88839"/>
                        <a14:foregroundMark x1="69685" y1="24107" x2="69685" y2="24107"/>
                        <a14:foregroundMark x1="61811" y1="13393" x2="61811" y2="13393"/>
                        <a14:foregroundMark x1="68110" y1="18750" x2="68110" y2="18750"/>
                        <a14:foregroundMark x1="74409" y1="29018" x2="74409" y2="29018"/>
                        <a14:foregroundMark x1="72047" y1="19643" x2="72047" y2="19643"/>
                        <a14:foregroundMark x1="70079" y1="16964" x2="70079" y2="16964"/>
                        <a14:foregroundMark x1="71260" y1="17857" x2="71260" y2="17857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42089" y="5247300"/>
            <a:ext cx="1055698" cy="93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shopstonypoint.com/sites/shopstonypoint.com/files/styles/retailer_detail_logo/public/Dillard%27s.png?itok=nYnOuL6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989" y="2041194"/>
            <a:ext cx="1244593" cy="3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png-3.vector.me/files/images/6/3/63637/nordstrom_thumb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16" y="1700808"/>
            <a:ext cx="1850563" cy="7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" name="직선 연결선 142"/>
          <p:cNvCxnSpPr/>
          <p:nvPr/>
        </p:nvCxnSpPr>
        <p:spPr>
          <a:xfrm>
            <a:off x="4662010" y="2082598"/>
            <a:ext cx="0" cy="4604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5"/>
          <a:stretch/>
        </p:blipFill>
        <p:spPr>
          <a:xfrm>
            <a:off x="2448965" y="2510996"/>
            <a:ext cx="930988" cy="804414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380957" y="330695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323 stores</a:t>
            </a:r>
          </a:p>
          <a:p>
            <a:pPr algn="ctr"/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38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주 및 캐나다의 점포 수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TextBox 25"/>
          <p:cNvSpPr txBox="1">
            <a:spLocks noChangeArrowheads="1"/>
          </p:cNvSpPr>
          <p:nvPr/>
        </p:nvSpPr>
        <p:spPr bwMode="auto">
          <a:xfrm>
            <a:off x="5360506" y="6148851"/>
            <a:ext cx="21602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William </a:t>
            </a:r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T.</a:t>
            </a:r>
            <a:r>
              <a:rPr lang="en-US" altLang="ko-KR" dirty="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</a:t>
            </a:r>
          </a:p>
          <a:p>
            <a:pPr marL="342900" indent="-342900" algn="ctr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Dillard’s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</a:t>
            </a:r>
          </a:p>
        </p:txBody>
      </p:sp>
      <p:sp>
        <p:nvSpPr>
          <p:cNvPr id="150" name="TextBox 25"/>
          <p:cNvSpPr txBox="1">
            <a:spLocks noChangeArrowheads="1"/>
          </p:cNvSpPr>
          <p:nvPr/>
        </p:nvSpPr>
        <p:spPr bwMode="auto">
          <a:xfrm>
            <a:off x="1763130" y="6148851"/>
            <a:ext cx="22682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Blake W. </a:t>
            </a:r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  <a:p>
            <a:pPr marL="342900" indent="-342900" algn="ctr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Nordstrom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이사진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416543" y="3951156"/>
            <a:ext cx="995832" cy="995832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224</a:t>
            </a:r>
            <a:r>
              <a:rPr lang="en-US" altLang="ko-KR" sz="8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th</a:t>
            </a:r>
            <a:endParaRPr lang="ko-KR" altLang="en-US" sz="8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7" name="TextBox 25"/>
          <p:cNvSpPr txBox="1">
            <a:spLocks noChangeArrowheads="1"/>
          </p:cNvSpPr>
          <p:nvPr/>
        </p:nvSpPr>
        <p:spPr bwMode="auto">
          <a:xfrm>
            <a:off x="1889702" y="4985690"/>
            <a:ext cx="2160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FORTUNE 500 (2015)  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5"/>
          <a:stretch/>
        </p:blipFill>
        <p:spPr>
          <a:xfrm>
            <a:off x="5942710" y="2510996"/>
            <a:ext cx="930988" cy="804414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4860031" y="330695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330 stores</a:t>
            </a:r>
          </a:p>
          <a:p>
            <a:pPr algn="ctr"/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미국 </a:t>
            </a:r>
            <a:r>
              <a:rPr lang="en-US" altLang="ko-KR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</a:t>
            </a:r>
            <a:r>
              <a:rPr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주의 점포 수</a:t>
            </a:r>
            <a:endParaRPr lang="en-US" altLang="ko-KR" sz="12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5942710" y="3951156"/>
            <a:ext cx="995832" cy="995832"/>
          </a:xfrm>
          <a:prstGeom prst="ellipse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400</a:t>
            </a:r>
            <a:r>
              <a:rPr lang="en-US" altLang="ko-KR" sz="8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th</a:t>
            </a:r>
            <a:endParaRPr lang="ko-KR" altLang="en-US" sz="8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4" name="TextBox 25"/>
          <p:cNvSpPr txBox="1">
            <a:spLocks noChangeArrowheads="1"/>
          </p:cNvSpPr>
          <p:nvPr/>
        </p:nvSpPr>
        <p:spPr bwMode="auto">
          <a:xfrm>
            <a:off x="5415869" y="4985690"/>
            <a:ext cx="21602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1200" b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FORTUNE 500 (2015)  </a:t>
            </a:r>
            <a:r>
              <a:rPr lang="ko-KR" altLang="en-US" dirty="0"/>
              <a:t>기준</a:t>
            </a:r>
            <a:endParaRPr lang="en-US" altLang="ko-KR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49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기업 선정 배경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4444" y="1905527"/>
            <a:ext cx="3611970" cy="1392405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16414" y="1961666"/>
            <a:ext cx="3611970" cy="2784809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37732" y="4520297"/>
            <a:ext cx="3611970" cy="1392405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55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3307699" y="1112325"/>
            <a:ext cx="3445122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직원들의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감정적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부조화를 줄이기 위한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Nordstrom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정책 </a:t>
            </a: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–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부여 정책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(Motivation Policies)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을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중심으로</a:t>
            </a: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8418" y="2289152"/>
            <a:ext cx="2376264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07699" y="3729312"/>
            <a:ext cx="2682299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만족도 ▼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143015" y="5169472"/>
            <a:ext cx="2376264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성과 ▼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 rot="18294668">
            <a:off x="3118889" y="3194927"/>
            <a:ext cx="432048" cy="5760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89E"/>
              </a:solidFill>
            </a:endParaRPr>
          </a:p>
        </p:txBody>
      </p:sp>
      <p:sp>
        <p:nvSpPr>
          <p:cNvPr id="35" name="아래쪽 화살표 34"/>
          <p:cNvSpPr/>
          <p:nvPr/>
        </p:nvSpPr>
        <p:spPr>
          <a:xfrm rot="18294668">
            <a:off x="5867934" y="4671185"/>
            <a:ext cx="432048" cy="5760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89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2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인사정책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8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9089" y="4852609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</a:t>
            </a:r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권한 위임</a:t>
            </a:r>
            <a:endParaRPr lang="en-US" altLang="ko-KR" sz="2000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EMPOWERMENT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47864" y="474488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달성 관리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MANAGEMENT BY OBJECTIVES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744887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 이론의 적용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APP. OF EXPECTANCY THEORY 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051720" y="2124143"/>
            <a:ext cx="51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동기 부여 정책 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(Motivation Policies)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anose="020B0604020202020204" pitchFamily="50" charset="-127"/>
            </a:endParaRPr>
          </a:p>
        </p:txBody>
      </p:sp>
      <p:pic>
        <p:nvPicPr>
          <p:cNvPr id="1026" name="Picture 2" descr="C:\Users\KAL\Desktop\조직행위론\noun_112758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22"/>
          <a:stretch/>
        </p:blipFill>
        <p:spPr bwMode="auto">
          <a:xfrm>
            <a:off x="851578" y="2844799"/>
            <a:ext cx="2168860" cy="18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AL\Desktop\조직행위론\noun_182943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7"/>
          <a:stretch/>
        </p:blipFill>
        <p:spPr bwMode="auto">
          <a:xfrm>
            <a:off x="3848493" y="3056828"/>
            <a:ext cx="1591031" cy="138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L\Desktop\조직행위론\noun_164181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3"/>
          <a:stretch/>
        </p:blipFill>
        <p:spPr bwMode="auto">
          <a:xfrm>
            <a:off x="6326325" y="2886093"/>
            <a:ext cx="1990092" cy="172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동기 부여 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5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3" t="20109" r="42758" b="27536"/>
          <a:stretch/>
        </p:blipFill>
        <p:spPr bwMode="auto">
          <a:xfrm>
            <a:off x="1403648" y="2946917"/>
            <a:ext cx="3196832" cy="31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4" t="32897" r="42657" b="16000"/>
          <a:stretch/>
        </p:blipFill>
        <p:spPr bwMode="auto">
          <a:xfrm>
            <a:off x="4780876" y="2916083"/>
            <a:ext cx="3354299" cy="313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03648" y="6052860"/>
            <a:ext cx="79888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5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Front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80876" y="6052862"/>
            <a:ext cx="79888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defRPr sz="15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Back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동기 부여 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2051720" y="2124143"/>
            <a:ext cx="51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“Nordstrom Employee Handbook”</a:t>
            </a:r>
            <a:endParaRPr lang="ko-KR" altLang="en-US" sz="24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anose="020B0604020202020204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4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아래쪽 화살표 42"/>
          <p:cNvSpPr/>
          <p:nvPr/>
        </p:nvSpPr>
        <p:spPr>
          <a:xfrm rot="19331990">
            <a:off x="2518120" y="4360055"/>
            <a:ext cx="982948" cy="1107772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2483768" y="6217567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Empowerment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83082" y="3560296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다량의 재고 보관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A Large Supply of Inventories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24128" y="3452574"/>
            <a:ext cx="3168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“No Barrier”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권한 부여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“No Barrier”: Authority to sell Good(s) from any Department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979712" y="5888581"/>
            <a:ext cx="51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핵심</a:t>
            </a:r>
            <a:r>
              <a:rPr lang="en-US" altLang="ko-KR" sz="2400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: </a:t>
            </a:r>
            <a:r>
              <a:rPr lang="ko-KR" altLang="en-US" sz="2400" dirty="0" smtClean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rPr>
              <a:t>업무적 권한 위임</a:t>
            </a:r>
          </a:p>
        </p:txBody>
      </p:sp>
      <p:pic>
        <p:nvPicPr>
          <p:cNvPr id="3074" name="Picture 2" descr="C:\Users\KAL\Desktop\조직행위론\noun_467579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0"/>
          <a:stretch/>
        </p:blipFill>
        <p:spPr bwMode="auto">
          <a:xfrm>
            <a:off x="3466472" y="4055839"/>
            <a:ext cx="2211056" cy="18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AL\Desktop\조직행위론\noun_300365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25"/>
          <a:stretch/>
        </p:blipFill>
        <p:spPr bwMode="auto">
          <a:xfrm>
            <a:off x="952381" y="2082702"/>
            <a:ext cx="1453691" cy="126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591229" y="2162297"/>
            <a:ext cx="1434021" cy="1194695"/>
            <a:chOff x="7098418" y="2361288"/>
            <a:chExt cx="1434021" cy="1194695"/>
          </a:xfrm>
        </p:grpSpPr>
        <p:pic>
          <p:nvPicPr>
            <p:cNvPr id="3076" name="Picture 4" descr="C:\Users\KAL\Desktop\조직행위론\noun_31214_cc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689"/>
            <a:stretch/>
          </p:blipFill>
          <p:spPr bwMode="auto">
            <a:xfrm>
              <a:off x="7098418" y="2361288"/>
              <a:ext cx="1434021" cy="1194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KAL\Desktop\조직행위론\noun_128421_cc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06"/>
            <a:stretch/>
          </p:blipFill>
          <p:spPr bwMode="auto">
            <a:xfrm rot="10800000">
              <a:off x="7137491" y="2373617"/>
              <a:ext cx="1355874" cy="117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모서리가 둥근 직사각형 31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권한 위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임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4" name="아래쪽 화살표 43"/>
          <p:cNvSpPr/>
          <p:nvPr/>
        </p:nvSpPr>
        <p:spPr>
          <a:xfrm rot="2268010" flipH="1">
            <a:off x="5240711" y="4374515"/>
            <a:ext cx="982948" cy="1108800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9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323528" y="4852610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참여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Participation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3956" y="4852610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명확한 목적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Specificity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85935" y="4852609"/>
            <a:ext cx="23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Feedback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목표 달성 관리</a:t>
            </a:r>
            <a:r>
              <a:rPr lang="en-US" altLang="ko-KR" dirty="0"/>
              <a:t>(Management By Objectives)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pic>
        <p:nvPicPr>
          <p:cNvPr id="4098" name="Picture 2" descr="C:\Users\KAL\Desktop\조직행위론\noun_21689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2"/>
          <a:stretch/>
        </p:blipFill>
        <p:spPr bwMode="auto">
          <a:xfrm>
            <a:off x="835843" y="2924944"/>
            <a:ext cx="2071715" cy="17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3721054" y="3079085"/>
            <a:ext cx="1778092" cy="14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L\Desktop\조직행위론\noun_2457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6304937" y="3122396"/>
            <a:ext cx="1718703" cy="14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목표 달성 관리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7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323528" y="4852610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참여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Participation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3956" y="4852610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명확한 목적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Specificity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85935" y="4852609"/>
            <a:ext cx="23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Feedback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목표 달성 관리</a:t>
            </a:r>
            <a:r>
              <a:rPr lang="en-US" altLang="ko-KR" dirty="0"/>
              <a:t>(Management By Objectives)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pic>
        <p:nvPicPr>
          <p:cNvPr id="4098" name="Picture 2" descr="C:\Users\KAL\Desktop\조직행위론\noun_21689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2"/>
          <a:stretch/>
        </p:blipFill>
        <p:spPr bwMode="auto">
          <a:xfrm>
            <a:off x="835843" y="2924944"/>
            <a:ext cx="2071715" cy="17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3721054" y="3079085"/>
            <a:ext cx="1778092" cy="14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L\Desktop\조직행위론\noun_2457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6304937" y="3122396"/>
            <a:ext cx="1718703" cy="14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목표 달성 관리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76965" y="2708920"/>
            <a:ext cx="5138793" cy="31683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2730" y="5495632"/>
            <a:ext cx="3549948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Top-Down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방식의 일방적 목표 전달 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직원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함께 목표 설정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(O)</a:t>
            </a:r>
          </a:p>
          <a:p>
            <a:pPr algn="ctr"/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내면 행위 발현에 용이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31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323528" y="4852610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참여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Participation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3956" y="4852610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명확한 목적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Specificity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85935" y="4852609"/>
            <a:ext cx="23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Feedback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목표 달성 관리</a:t>
            </a:r>
            <a:r>
              <a:rPr lang="en-US" altLang="ko-KR" dirty="0"/>
              <a:t>(Management By Objectives)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pic>
        <p:nvPicPr>
          <p:cNvPr id="4098" name="Picture 2" descr="C:\Users\KAL\Desktop\조직행위론\noun_21689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2"/>
          <a:stretch/>
        </p:blipFill>
        <p:spPr bwMode="auto">
          <a:xfrm>
            <a:off x="835843" y="2924944"/>
            <a:ext cx="2071715" cy="17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3721054" y="3079085"/>
            <a:ext cx="1778092" cy="14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L\Desktop\조직행위론\noun_2457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6304937" y="3122396"/>
            <a:ext cx="1718703" cy="14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목표 달성 관리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46361" y="2708920"/>
            <a:ext cx="2569397" cy="31683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4614" y="2826301"/>
            <a:ext cx="2569397" cy="31683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523608" y="5495632"/>
            <a:ext cx="2362297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 단위의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명확한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매출 목표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323528" y="4852610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참여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Participation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3956" y="4852610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명확한 목적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Specificity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85935" y="4852609"/>
            <a:ext cx="23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Feedback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목표 달성 관리</a:t>
            </a:r>
            <a:r>
              <a:rPr lang="en-US" altLang="ko-KR" dirty="0"/>
              <a:t>(Management By Objectives)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pic>
        <p:nvPicPr>
          <p:cNvPr id="4098" name="Picture 2" descr="C:\Users\KAL\Desktop\조직행위론\noun_21689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2"/>
          <a:stretch/>
        </p:blipFill>
        <p:spPr bwMode="auto">
          <a:xfrm>
            <a:off x="835843" y="2924944"/>
            <a:ext cx="2071715" cy="17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3721054" y="3079085"/>
            <a:ext cx="1778092" cy="14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L\Desktop\조직행위론\noun_2457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6304937" y="3122396"/>
            <a:ext cx="1718703" cy="14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목표 달성 관리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02865" y="2826301"/>
            <a:ext cx="2049255" cy="31683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14614" y="2826301"/>
            <a:ext cx="2569397" cy="31683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060535" y="5495632"/>
            <a:ext cx="2372203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직원들 피드백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받음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“Pacesetter”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4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323528" y="4852610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참여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Participation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13956" y="4852610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명확한 목적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Specificity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85935" y="4852609"/>
            <a:ext cx="23567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lvl="0"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Feedback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목표 달성 관리</a:t>
            </a:r>
            <a:r>
              <a:rPr lang="en-US" altLang="ko-KR" dirty="0"/>
              <a:t>(Management By Objectives)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핵심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pic>
        <p:nvPicPr>
          <p:cNvPr id="4098" name="Picture 2" descr="C:\Users\KAL\Desktop\조직행위론\noun_21689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2"/>
          <a:stretch/>
        </p:blipFill>
        <p:spPr bwMode="auto">
          <a:xfrm>
            <a:off x="835843" y="2924944"/>
            <a:ext cx="2071715" cy="17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3721054" y="3079085"/>
            <a:ext cx="1778092" cy="14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L\Desktop\조직행위론\noun_24575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8"/>
          <a:stretch/>
        </p:blipFill>
        <p:spPr bwMode="auto">
          <a:xfrm>
            <a:off x="6304937" y="3122396"/>
            <a:ext cx="1718703" cy="14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목표 달성 관리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83568" y="5495632"/>
            <a:ext cx="2520280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Top-Down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방식의 일방적 목표 전달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pPr algn="ct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직원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함께 목표 설정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O)</a:t>
            </a:r>
          </a:p>
          <a:p>
            <a:pPr algn="ctr"/>
            <a:endParaRPr lang="en-US" altLang="ko-KR" sz="12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내면 행위 발현에 용이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60535" y="5495632"/>
            <a:ext cx="2372203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판매 직원들 피드백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받음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“Pacesetter”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90900" y="5495632"/>
            <a:ext cx="2495005" cy="1183905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 단위의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명확한 매출 목표 설정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➡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생산성 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향상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3647157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관리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1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38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8594" y="3011036"/>
            <a:ext cx="4756484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47160" y="3056526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81663" y="5303577"/>
            <a:ext cx="2353745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276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8594" y="3011036"/>
            <a:ext cx="4756484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47160" y="3056526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81663" y="5303577"/>
            <a:ext cx="2353745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>
            <a:endCxn id="42" idx="1"/>
          </p:cNvCxnSpPr>
          <p:nvPr/>
        </p:nvCxnSpPr>
        <p:spPr>
          <a:xfrm flipV="1">
            <a:off x="2915816" y="5080765"/>
            <a:ext cx="2071397" cy="61184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987213" y="4068234"/>
            <a:ext cx="2178315" cy="2025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Smile, 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</a:t>
            </a:r>
            <a:r>
              <a:rPr lang="en-US" altLang="ko-KR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 the Skill”</a:t>
            </a:r>
          </a:p>
        </p:txBody>
      </p:sp>
      <p:pic>
        <p:nvPicPr>
          <p:cNvPr id="46" name="Picture 2" descr="C:\Users\KAL\Desktop\조직행위론\noun_28211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4"/>
          <a:stretch/>
        </p:blipFill>
        <p:spPr bwMode="auto">
          <a:xfrm>
            <a:off x="5285411" y="4150346"/>
            <a:ext cx="1594483" cy="136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8594" y="3011036"/>
            <a:ext cx="4756484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47160" y="3056526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81663" y="5303577"/>
            <a:ext cx="2353745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>
            <a:endCxn id="42" idx="1"/>
          </p:cNvCxnSpPr>
          <p:nvPr/>
        </p:nvCxnSpPr>
        <p:spPr>
          <a:xfrm flipV="1">
            <a:off x="2733908" y="5044761"/>
            <a:ext cx="2253306" cy="88396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987214" y="4068234"/>
            <a:ext cx="2178314" cy="19530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9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신입 직원의  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 </a:t>
            </a:r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장려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6" name="Picture 2" descr="C:\Users\KAL\Desktop\조직행위론\noun_469477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9"/>
          <a:stretch/>
        </p:blipFill>
        <p:spPr bwMode="auto">
          <a:xfrm>
            <a:off x="5238473" y="4068234"/>
            <a:ext cx="1781800" cy="147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023" y="3201671"/>
            <a:ext cx="3611970" cy="2784809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16414" y="1961666"/>
            <a:ext cx="3611970" cy="2784809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8594" y="3011036"/>
            <a:ext cx="4756484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47160" y="3056526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81663" y="5303577"/>
            <a:ext cx="2353745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380736" y="5928728"/>
            <a:ext cx="2885451" cy="21041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66187" y="4437700"/>
            <a:ext cx="2178314" cy="193277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9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신입  판매 직원 </a:t>
            </a:r>
            <a:endParaRPr lang="en-US" altLang="ko-KR" sz="16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6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실시</a:t>
            </a:r>
            <a:endParaRPr lang="en-US" altLang="ko-KR" sz="16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6" name="Picture 2" descr="C:\Users\KAL\Desktop\조직행위론\noun_14634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10"/>
          <a:stretch/>
        </p:blipFill>
        <p:spPr bwMode="auto">
          <a:xfrm>
            <a:off x="5467347" y="4509120"/>
            <a:ext cx="1775994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03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38594" y="3011036"/>
            <a:ext cx="4756484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647160" y="3056526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81663" y="5303577"/>
            <a:ext cx="2353745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연결선 40"/>
          <p:cNvCxnSpPr>
            <a:endCxn id="42" idx="1"/>
          </p:cNvCxnSpPr>
          <p:nvPr/>
        </p:nvCxnSpPr>
        <p:spPr>
          <a:xfrm flipV="1">
            <a:off x="3198432" y="5226072"/>
            <a:ext cx="2067755" cy="114440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266187" y="4081670"/>
            <a:ext cx="2075451" cy="22888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6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승진한 매장 관리자들에게 배움의 기회  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6" name="Picture 2" descr="C:\Users\KAL\Desktop\조직행위론\noun_105312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68"/>
          <a:stretch/>
        </p:blipFill>
        <p:spPr bwMode="auto">
          <a:xfrm>
            <a:off x="5523000" y="4374304"/>
            <a:ext cx="1554423" cy="131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216" y="3011036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4782" y="2996952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04657" y="5303577"/>
            <a:ext cx="262521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성과에 따른 피드백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인정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훈련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792" y="2993380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7653" y="3011036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216" y="3011036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4782" y="2996952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04657" y="5303577"/>
            <a:ext cx="262521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성과에 따른 피드백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인정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훈련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792" y="2993380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7653" y="3011036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568930" y="3222838"/>
            <a:ext cx="2212868" cy="252720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E.g. “Pacesetter”,</a:t>
            </a: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“Customer Service </a:t>
            </a:r>
            <a:endParaRPr lang="en-US" altLang="ko-KR" sz="1400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Stars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4930682" y="5457667"/>
            <a:ext cx="1638249" cy="29237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C:\Users\KAL\Desktop\조직행위론\noun_445280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01"/>
          <a:stretch/>
        </p:blipFill>
        <p:spPr bwMode="auto">
          <a:xfrm>
            <a:off x="6769543" y="3437455"/>
            <a:ext cx="1872208" cy="161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81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216" y="3011036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4782" y="2996952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04657" y="5303577"/>
            <a:ext cx="262521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성과에 따른 피드백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인정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훈련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792" y="2993380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7653" y="3011036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19755" y="3924672"/>
            <a:ext cx="1715108" cy="253269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E.g. Commission, Profit-Sharing </a:t>
            </a:r>
          </a:p>
          <a:p>
            <a:r>
              <a:rPr lang="en-US" altLang="ko-KR" sz="1600" dirty="0" smtClean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16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548953" y="5971010"/>
            <a:ext cx="1014935" cy="6114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2" descr="C:\Users\KAL\Desktop\조직행위론\noun_175058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3"/>
          <a:stretch/>
        </p:blipFill>
        <p:spPr bwMode="auto">
          <a:xfrm>
            <a:off x="726441" y="4123644"/>
            <a:ext cx="1936523" cy="16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4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16216" y="3011036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024782" y="2996952"/>
            <a:ext cx="491434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04657" y="5303577"/>
            <a:ext cx="262521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성과에 따른 피드백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인정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훈련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792" y="2993380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7653" y="3011036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4932040" y="6214072"/>
            <a:ext cx="1644771" cy="47624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6576811" y="4567218"/>
            <a:ext cx="1739605" cy="200778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 smtClean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E.g. Advice from Manager</a:t>
            </a:r>
          </a:p>
        </p:txBody>
      </p:sp>
      <p:pic>
        <p:nvPicPr>
          <p:cNvPr id="52" name="Picture 2" descr="C:\Users\KAL\Desktop\조직행위론\noun_62350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24"/>
          <a:stretch/>
        </p:blipFill>
        <p:spPr bwMode="auto">
          <a:xfrm>
            <a:off x="6582067" y="4567218"/>
            <a:ext cx="1823869" cy="138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4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77654" y="2996952"/>
            <a:ext cx="2354386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98792" y="2993380"/>
            <a:ext cx="2378862" cy="25061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77653" y="3011036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930682" y="2996952"/>
            <a:ext cx="800087" cy="913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/>
          <p:nvPr/>
        </p:nvCxnSpPr>
        <p:spPr>
          <a:xfrm>
            <a:off x="4021575" y="4452076"/>
            <a:ext cx="1922656" cy="135318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325549" y="2869969"/>
            <a:ext cx="1631956" cy="15571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4" name="직선 연결선 53"/>
          <p:cNvCxnSpPr>
            <a:stCxn id="55" idx="3"/>
          </p:cNvCxnSpPr>
          <p:nvPr/>
        </p:nvCxnSpPr>
        <p:spPr>
          <a:xfrm>
            <a:off x="3208637" y="4721359"/>
            <a:ext cx="2735594" cy="1299929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388223" y="3863520"/>
            <a:ext cx="1820414" cy="17156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337561" y="5306284"/>
            <a:ext cx="1593121" cy="14659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ysClr val="windowText" lastClr="0000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4930682" y="6102282"/>
            <a:ext cx="1013549" cy="13503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KAL\Desktop\조직행위론\noun_15123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9"/>
          <a:stretch/>
        </p:blipFill>
        <p:spPr bwMode="auto">
          <a:xfrm>
            <a:off x="3569735" y="3160799"/>
            <a:ext cx="1218289" cy="10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C:\Users\KAL\Desktop\조직행위론\noun_19437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26"/>
          <a:stretch/>
        </p:blipFill>
        <p:spPr bwMode="auto">
          <a:xfrm>
            <a:off x="1484006" y="4031759"/>
            <a:ext cx="1628849" cy="13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C:\Users\KAL\Desktop\조직행위론\noun_175988_cc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3529980" y="5503837"/>
            <a:ext cx="1296144" cy="11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5771785" y="5303577"/>
            <a:ext cx="218797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혜택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금전적 보상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공식적 인정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승진의 기회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287117" y="4269429"/>
            <a:ext cx="1321248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EFFORT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779933" y="4437699"/>
            <a:ext cx="754930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733908" y="4269427"/>
            <a:ext cx="1287667" cy="81578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PERFOR</a:t>
            </a:r>
          </a:p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MANCE</a:t>
            </a:r>
          </a:p>
        </p:txBody>
      </p:sp>
      <p:sp>
        <p:nvSpPr>
          <p:cNvPr id="39" name="오른쪽 화살표 38"/>
          <p:cNvSpPr/>
          <p:nvPr/>
        </p:nvSpPr>
        <p:spPr>
          <a:xfrm>
            <a:off x="4138594" y="4443630"/>
            <a:ext cx="792088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67677" y="4269429"/>
            <a:ext cx="1287667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REWARD</a:t>
            </a:r>
          </a:p>
        </p:txBody>
      </p:sp>
      <p:sp>
        <p:nvSpPr>
          <p:cNvPr id="44" name="오른쪽 화살표 43"/>
          <p:cNvSpPr/>
          <p:nvPr/>
        </p:nvSpPr>
        <p:spPr>
          <a:xfrm>
            <a:off x="6516216" y="4443630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41638" y="4274660"/>
            <a:ext cx="1440160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PERSONAL GOAL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1527352" y="3068960"/>
            <a:ext cx="1671080" cy="806995"/>
          </a:xfrm>
          <a:prstGeom prst="wedgeRectCallout">
            <a:avLst>
              <a:gd name="adj1" fmla="val -20040"/>
              <a:gd name="adj2" fmla="val 82206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8223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E-TO-P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851920" y="3068960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712791" y="3149291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P-TO-O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EXPECTANCY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사각형 설명선 49"/>
          <p:cNvSpPr/>
          <p:nvPr/>
        </p:nvSpPr>
        <p:spPr>
          <a:xfrm>
            <a:off x="6329988" y="3056526"/>
            <a:ext cx="1671080" cy="806995"/>
          </a:xfrm>
          <a:prstGeom prst="wedgeRectCallout">
            <a:avLst>
              <a:gd name="adj1" fmla="val -21626"/>
              <a:gd name="adj2" fmla="val 83847"/>
            </a:avLst>
          </a:prstGeom>
          <a:noFill/>
          <a:ln w="38100">
            <a:solidFill>
              <a:srgbClr val="FF6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231176" y="3129306"/>
            <a:ext cx="194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OUTCOME</a:t>
            </a:r>
          </a:p>
          <a:p>
            <a:pPr algn="ctr"/>
            <a:r>
              <a:rPr lang="en-US" altLang="ko-KR" dirty="0">
                <a:gradFill>
                  <a:gsLst>
                    <a:gs pos="100000">
                      <a:srgbClr val="FF6E57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VALENCE</a:t>
            </a:r>
            <a:endParaRPr lang="ko-KR" altLang="en-US" dirty="0">
              <a:gradFill>
                <a:gsLst>
                  <a:gs pos="100000">
                    <a:srgbClr val="FF6E57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1119808" y="1912099"/>
            <a:ext cx="6984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기대 이론 </a:t>
            </a:r>
            <a:r>
              <a:rPr lang="en-US" altLang="ko-KR" dirty="0" smtClean="0"/>
              <a:t>(Expectancy Theory)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기대 이론 적용 및 실행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05006" y="5303577"/>
            <a:ext cx="2059264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성과에 따른 피드백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인정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개인적인 훈련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71785" y="5303577"/>
            <a:ext cx="218797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혜택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금전적 보상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공식적 인정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승진의 기회 </a:t>
            </a:r>
            <a:r>
              <a:rPr lang="ko-KR" altLang="en-US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29449" y="5303577"/>
            <a:ext cx="2255898" cy="125030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 달성 관리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“Hire the Smile”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멘토링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제도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육성 프로그램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4403241" y="1306860"/>
            <a:ext cx="3697151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권한 위임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달성 관리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적용과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실행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6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4444" y="1905527"/>
            <a:ext cx="3611970" cy="2459577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16414" y="1961666"/>
            <a:ext cx="3611970" cy="2784809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4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3307698" y="1112325"/>
            <a:ext cx="4216629" cy="52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Dillard’s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는 과연 직원들의 감정적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부조화를  줄이기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위한 노력을 하였는가 </a:t>
            </a: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부여 정책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(Motivation Policies)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을 중심으로</a:t>
            </a: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인사정책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78418" y="2289152"/>
            <a:ext cx="2376264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감정적 부조화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07699" y="3729312"/>
            <a:ext cx="2682299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만족도 ▼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143015" y="5169472"/>
            <a:ext cx="2376264" cy="995832"/>
          </a:xfrm>
          <a:prstGeom prst="ellipse">
            <a:avLst/>
          </a:prstGeom>
          <a:solidFill>
            <a:schemeClr val="bg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/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직무 성과 ▼</a:t>
            </a:r>
            <a:endParaRPr lang="en-US" altLang="ko-KR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아래쪽 화살표 24"/>
          <p:cNvSpPr/>
          <p:nvPr/>
        </p:nvSpPr>
        <p:spPr>
          <a:xfrm rot="18294668">
            <a:off x="3118889" y="3194927"/>
            <a:ext cx="432048" cy="5760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89E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8294668">
            <a:off x="5867934" y="4671185"/>
            <a:ext cx="432048" cy="57606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B58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7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양쪽 대괄호 58"/>
          <p:cNvSpPr/>
          <p:nvPr/>
        </p:nvSpPr>
        <p:spPr>
          <a:xfrm>
            <a:off x="2311824" y="1988840"/>
            <a:ext cx="4492424" cy="2227666"/>
          </a:xfrm>
          <a:prstGeom prst="bracketPair">
            <a:avLst/>
          </a:prstGeom>
          <a:ln w="12700">
            <a:solidFill>
              <a:schemeClr val="bg1">
                <a:lumMod val="50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" b="98561" l="12698" r="97619">
                        <a14:foregroundMark x1="46032" y1="13429" x2="46032" y2="13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82" y="1808660"/>
            <a:ext cx="1501386" cy="24844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32649" y="4742427"/>
            <a:ext cx="5756049" cy="3877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79313" indent="-79313">
              <a:lnSpc>
                <a:spcPct val="120000"/>
              </a:lnSpc>
              <a:buFont typeface="Arial" pitchFamily="34" charset="0"/>
              <a:buChar char="•"/>
              <a:defRPr sz="16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3B589E"/>
                </a:solidFill>
              </a:rPr>
              <a:t>서비스 </a:t>
            </a:r>
            <a:r>
              <a:rPr lang="ko-KR" altLang="ko-KR" b="1" dirty="0">
                <a:solidFill>
                  <a:srgbClr val="3B589E"/>
                </a:solidFill>
              </a:rPr>
              <a:t>우선주의</a:t>
            </a:r>
            <a:r>
              <a:rPr lang="ko-KR" altLang="ko-KR" dirty="0"/>
              <a:t>를 주</a:t>
            </a:r>
            <a:r>
              <a:rPr lang="ko-KR" altLang="en-US" dirty="0"/>
              <a:t>창</a:t>
            </a:r>
            <a:r>
              <a:rPr lang="ko-KR" altLang="ko-KR" dirty="0"/>
              <a:t>하는 </a:t>
            </a:r>
            <a:r>
              <a:rPr lang="ko-KR" altLang="ko-KR" dirty="0" smtClean="0"/>
              <a:t>백화점 </a:t>
            </a:r>
            <a:r>
              <a:rPr lang="ko-KR" altLang="ko-KR" dirty="0"/>
              <a:t>업계</a:t>
            </a:r>
            <a:r>
              <a:rPr lang="ko-KR" altLang="en-US" dirty="0"/>
              <a:t>와</a:t>
            </a:r>
            <a:r>
              <a:rPr lang="ko-KR" altLang="ko-KR" dirty="0"/>
              <a:t> 근로자 입장 간 갈등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32650" y="4437112"/>
            <a:ext cx="5470163" cy="3877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79313" indent="-79313">
              <a:lnSpc>
                <a:spcPct val="120000"/>
              </a:lnSpc>
              <a:buFont typeface="Arial" pitchFamily="34" charset="0"/>
              <a:buChar char="•"/>
              <a:defRPr sz="140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sz="1600" dirty="0" smtClean="0"/>
              <a:t> 백화점 직원들이</a:t>
            </a:r>
            <a:r>
              <a:rPr lang="ko-KR" altLang="ko-KR" sz="1600" dirty="0" smtClean="0"/>
              <a:t> </a:t>
            </a:r>
            <a:r>
              <a:rPr lang="ko-KR" altLang="ko-KR" sz="1600" b="1" dirty="0">
                <a:solidFill>
                  <a:srgbClr val="3B589E"/>
                </a:solidFill>
              </a:rPr>
              <a:t>진상 고객</a:t>
            </a:r>
            <a:r>
              <a:rPr lang="ko-KR" altLang="en-US" sz="1600" dirty="0"/>
              <a:t>에게 무방비하게 </a:t>
            </a:r>
            <a:r>
              <a:rPr lang="ko-KR" altLang="en-US" sz="1600" dirty="0" smtClean="0"/>
              <a:t>노출</a:t>
            </a:r>
            <a:endParaRPr lang="en-US" altLang="ko-KR" sz="16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9" y="3739257"/>
            <a:ext cx="2107566" cy="575801"/>
          </a:xfrm>
          <a:prstGeom prst="rect">
            <a:avLst/>
          </a:prstGeom>
        </p:spPr>
      </p:pic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3961334" y="2159806"/>
            <a:ext cx="2554882" cy="2087293"/>
            <a:chOff x="7000656" y="3902962"/>
            <a:chExt cx="2554882" cy="208729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888" l="0" r="89888">
                          <a14:foregroundMark x1="9888" y1="52247" x2="9888" y2="52247"/>
                          <a14:foregroundMark x1="9888" y1="62079" x2="9888" y2="62079"/>
                          <a14:foregroundMark x1="23371" y1="53652" x2="23371" y2="53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0656" y="3902962"/>
              <a:ext cx="2107848" cy="1686278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888" l="0" r="89888">
                          <a14:foregroundMark x1="9888" y1="52247" x2="9888" y2="52247"/>
                          <a14:foregroundMark x1="9888" y1="62079" x2="9888" y2="62079"/>
                          <a14:foregroundMark x1="23371" y1="53652" x2="23371" y2="536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690" y="4303977"/>
              <a:ext cx="2107848" cy="1686278"/>
            </a:xfrm>
            <a:prstGeom prst="rect">
              <a:avLst/>
            </a:prstGeom>
          </p:spPr>
        </p:pic>
      </p:grpSp>
      <p:sp>
        <p:nvSpPr>
          <p:cNvPr id="40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스와로브스키 사건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4738339" y="5261749"/>
            <a:ext cx="0" cy="399499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187624" y="5256223"/>
            <a:ext cx="6768752" cy="0"/>
          </a:xfrm>
          <a:prstGeom prst="line">
            <a:avLst/>
          </a:prstGeom>
          <a:ln w="12700">
            <a:solidFill>
              <a:srgbClr val="3B589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187624" y="5106848"/>
            <a:ext cx="0" cy="149375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956376" y="5106848"/>
            <a:ext cx="0" cy="149375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39552" y="5490727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Insight</a:t>
            </a:r>
            <a:endParaRPr lang="ko-KR" altLang="en-US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9552" y="5826214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38124" y="5934494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전사적 차원의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 노동자 관리의 필요성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 대두됨</a:t>
            </a:r>
            <a:endParaRPr lang="ko-KR" altLang="en-US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</p:spTree>
    <p:extLst>
      <p:ext uri="{BB962C8B-B14F-4D97-AF65-F5344CB8AC3E}">
        <p14:creationId xmlns:p14="http://schemas.microsoft.com/office/powerpoint/2010/main" val="39475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9089" y="4852608"/>
            <a:ext cx="3096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HYGIENE-MOTIVATION THEORY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347864" y="4852608"/>
            <a:ext cx="2592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(2)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설정 이론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GOAL SETTING</a:t>
            </a:r>
            <a:r>
              <a:rPr lang="ko-KR" altLang="en-US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THEORY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868144" y="4744886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(3)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 이론의 적용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APP. OF EXPECTANCY THEORY 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1979712" y="2124143"/>
            <a:ext cx="51845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/>
              <a:t>동기 부여 정책 </a:t>
            </a:r>
            <a:r>
              <a:rPr lang="en-US" altLang="ko-KR" dirty="0"/>
              <a:t>(Motivation Policies)</a:t>
            </a:r>
            <a:endParaRPr lang="ko-KR" altLang="en-US" dirty="0"/>
          </a:p>
        </p:txBody>
      </p:sp>
      <p:pic>
        <p:nvPicPr>
          <p:cNvPr id="1028" name="Picture 4" descr="C:\Users\KAL\Desktop\조직행위론\noun_182943_cc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4"/>
          <a:stretch/>
        </p:blipFill>
        <p:spPr bwMode="auto">
          <a:xfrm>
            <a:off x="3779912" y="3155464"/>
            <a:ext cx="1734202" cy="15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AL\Desktop\조직행위론\noun_164181_cc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0"/>
          <a:stretch/>
        </p:blipFill>
        <p:spPr bwMode="auto">
          <a:xfrm>
            <a:off x="6326325" y="3043587"/>
            <a:ext cx="1918084" cy="16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byidesign.com/wp-content/uploads/2014/05/satisfaction-guaranteed-Kliponius-Font-as-path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20" y="3115263"/>
            <a:ext cx="1652372" cy="15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부여 정책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349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1307662" y="2060848"/>
            <a:ext cx="6528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위생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동기 이론 </a:t>
            </a:r>
            <a:r>
              <a:rPr lang="en-US" altLang="ko-KR" dirty="0" smtClean="0"/>
              <a:t>(Hygiene-Motivation Theory)</a:t>
            </a: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503548" y="259885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직원들의 </a:t>
            </a:r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불만족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심화되는 요인은 </a:t>
            </a:r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B589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외재적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요소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직장의 분위기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직업 보장</a:t>
            </a:r>
            <a:r>
              <a:rPr lang="en-US" altLang="ko-KR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환경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사각형 설명선 4"/>
          <p:cNvSpPr/>
          <p:nvPr/>
        </p:nvSpPr>
        <p:spPr>
          <a:xfrm>
            <a:off x="1781393" y="3356992"/>
            <a:ext cx="6823055" cy="1718320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23055" h="1718320">
                <a:moveTo>
                  <a:pt x="810387" y="286392"/>
                </a:moveTo>
                <a:cubicBezTo>
                  <a:pt x="810387" y="128222"/>
                  <a:pt x="938609" y="0"/>
                  <a:pt x="1096779" y="0"/>
                </a:cubicBezTo>
                <a:lnTo>
                  <a:pt x="1812498" y="0"/>
                </a:lnTo>
                <a:lnTo>
                  <a:pt x="1812498" y="0"/>
                </a:lnTo>
                <a:lnTo>
                  <a:pt x="3315665" y="0"/>
                </a:lnTo>
                <a:lnTo>
                  <a:pt x="6536663" y="0"/>
                </a:lnTo>
                <a:cubicBezTo>
                  <a:pt x="6694833" y="0"/>
                  <a:pt x="6823055" y="128222"/>
                  <a:pt x="6823055" y="286392"/>
                </a:cubicBezTo>
                <a:lnTo>
                  <a:pt x="6823055" y="1002353"/>
                </a:lnTo>
                <a:lnTo>
                  <a:pt x="6823055" y="1002353"/>
                </a:lnTo>
                <a:lnTo>
                  <a:pt x="6823055" y="1431933"/>
                </a:lnTo>
                <a:lnTo>
                  <a:pt x="6823055" y="1431928"/>
                </a:lnTo>
                <a:cubicBezTo>
                  <a:pt x="6823055" y="1590098"/>
                  <a:pt x="6694833" y="1718320"/>
                  <a:pt x="6536663" y="1718320"/>
                </a:cubicBezTo>
                <a:lnTo>
                  <a:pt x="3315665" y="1718320"/>
                </a:lnTo>
                <a:lnTo>
                  <a:pt x="1812498" y="1718320"/>
                </a:lnTo>
                <a:lnTo>
                  <a:pt x="1812498" y="1718320"/>
                </a:lnTo>
                <a:lnTo>
                  <a:pt x="1096779" y="1718320"/>
                </a:lnTo>
                <a:cubicBezTo>
                  <a:pt x="938609" y="1718320"/>
                  <a:pt x="810387" y="1590098"/>
                  <a:pt x="810387" y="1431928"/>
                </a:cubicBezTo>
                <a:lnTo>
                  <a:pt x="797687" y="1228733"/>
                </a:lnTo>
                <a:lnTo>
                  <a:pt x="0" y="879007"/>
                </a:lnTo>
                <a:lnTo>
                  <a:pt x="810387" y="1002353"/>
                </a:lnTo>
                <a:lnTo>
                  <a:pt x="810387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43095" y="3726788"/>
            <a:ext cx="52020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동료 간 따돌림이 있는 것은 예사입니다</a:t>
            </a: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실적이 좋지 않은 직원들에게는 인격 모독을 가하기까지 해요</a:t>
            </a: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비리를 저질러도 눈 감아 주는 일도 많아요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073" y="4666006"/>
            <a:ext cx="20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2014.06.11 </a:t>
            </a: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Glassdoor Review</a:t>
            </a:r>
            <a:endParaRPr lang="ko-KR" altLang="en-US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2" y="5517232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39552" y="5852719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38124" y="5960999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비인간적인 직장 분위기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직원들의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불만족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심화시킴</a:t>
            </a:r>
            <a:endParaRPr lang="ko-KR" altLang="en-US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0"/>
          <a:stretch/>
        </p:blipFill>
        <p:spPr>
          <a:xfrm>
            <a:off x="337108" y="3356992"/>
            <a:ext cx="1511968" cy="1248592"/>
          </a:xfrm>
          <a:prstGeom prst="rect">
            <a:avLst/>
          </a:prstGeom>
        </p:spPr>
      </p:pic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"/>
          <p:cNvSpPr/>
          <p:nvPr/>
        </p:nvSpPr>
        <p:spPr>
          <a:xfrm flipH="1">
            <a:off x="1115616" y="2060848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78471" y="2190985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하다 상해를 입었으니 배상해 달라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8"/>
          <a:stretch/>
        </p:blipFill>
        <p:spPr>
          <a:xfrm>
            <a:off x="6775843" y="1842852"/>
            <a:ext cx="1511968" cy="1293817"/>
          </a:xfrm>
          <a:prstGeom prst="rect">
            <a:avLst/>
          </a:prstGeom>
        </p:spPr>
      </p:pic>
      <p:sp>
        <p:nvSpPr>
          <p:cNvPr id="16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16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gonoid.com/images/dillard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" y="3390739"/>
            <a:ext cx="2109483" cy="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사각형 설명선 4"/>
          <p:cNvSpPr/>
          <p:nvPr/>
        </p:nvSpPr>
        <p:spPr>
          <a:xfrm flipH="1">
            <a:off x="1115616" y="2060848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78471" y="2190985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하다 상해를 입었으니 배상해 달라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사각형 설명선 4"/>
          <p:cNvSpPr/>
          <p:nvPr/>
        </p:nvSpPr>
        <p:spPr>
          <a:xfrm>
            <a:off x="3023456" y="3356992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18445" y="3487129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원래부터 있던 상해이니 배상 불가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8"/>
          <a:stretch/>
        </p:blipFill>
        <p:spPr>
          <a:xfrm>
            <a:off x="6775843" y="1842852"/>
            <a:ext cx="1511968" cy="1293817"/>
          </a:xfrm>
          <a:prstGeom prst="rect">
            <a:avLst/>
          </a:prstGeom>
        </p:spPr>
      </p:pic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9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ogonoid.com/images/dillard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" y="3390739"/>
            <a:ext cx="2109483" cy="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360nobs.com/wp-content/uploads/2014/06/scales-of-justi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251755"/>
            <a:ext cx="1455159" cy="109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9552" y="5517232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539552" y="5852719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38124" y="5960999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복지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는 또 다른 위생 요인으로 작용할 수 있음</a:t>
            </a:r>
            <a:endParaRPr lang="ko-KR" altLang="en-US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4" name="모서리가 둥근 사각형 설명선 4"/>
          <p:cNvSpPr/>
          <p:nvPr/>
        </p:nvSpPr>
        <p:spPr>
          <a:xfrm flipH="1">
            <a:off x="1115616" y="2060848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078471" y="2190985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하다 상해를 입었으니 배상해 달라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사각형 설명선 4"/>
          <p:cNvSpPr/>
          <p:nvPr/>
        </p:nvSpPr>
        <p:spPr>
          <a:xfrm>
            <a:off x="3023456" y="3356992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618445" y="3487129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원래부터 있던 상해이니 배상 불가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사각형 설명선 4"/>
          <p:cNvSpPr/>
          <p:nvPr/>
        </p:nvSpPr>
        <p:spPr>
          <a:xfrm flipH="1">
            <a:off x="1043608" y="4581128"/>
            <a:ext cx="56364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  <a:gd name="connsiteX0" fmla="*/ 689574 w 6702242"/>
              <a:gd name="connsiteY0" fmla="*/ 286392 h 1718320"/>
              <a:gd name="connsiteX1" fmla="*/ 975966 w 6702242"/>
              <a:gd name="connsiteY1" fmla="*/ 0 h 1718320"/>
              <a:gd name="connsiteX2" fmla="*/ 1691685 w 6702242"/>
              <a:gd name="connsiteY2" fmla="*/ 0 h 1718320"/>
              <a:gd name="connsiteX3" fmla="*/ 1691685 w 6702242"/>
              <a:gd name="connsiteY3" fmla="*/ 0 h 1718320"/>
              <a:gd name="connsiteX4" fmla="*/ 3194852 w 6702242"/>
              <a:gd name="connsiteY4" fmla="*/ 0 h 1718320"/>
              <a:gd name="connsiteX5" fmla="*/ 6415850 w 6702242"/>
              <a:gd name="connsiteY5" fmla="*/ 0 h 1718320"/>
              <a:gd name="connsiteX6" fmla="*/ 6702242 w 6702242"/>
              <a:gd name="connsiteY6" fmla="*/ 286392 h 1718320"/>
              <a:gd name="connsiteX7" fmla="*/ 6702242 w 6702242"/>
              <a:gd name="connsiteY7" fmla="*/ 1002353 h 1718320"/>
              <a:gd name="connsiteX8" fmla="*/ 6702242 w 6702242"/>
              <a:gd name="connsiteY8" fmla="*/ 1002353 h 1718320"/>
              <a:gd name="connsiteX9" fmla="*/ 6702242 w 6702242"/>
              <a:gd name="connsiteY9" fmla="*/ 1431933 h 1718320"/>
              <a:gd name="connsiteX10" fmla="*/ 6702242 w 6702242"/>
              <a:gd name="connsiteY10" fmla="*/ 1431928 h 1718320"/>
              <a:gd name="connsiteX11" fmla="*/ 6415850 w 6702242"/>
              <a:gd name="connsiteY11" fmla="*/ 1718320 h 1718320"/>
              <a:gd name="connsiteX12" fmla="*/ 3194852 w 6702242"/>
              <a:gd name="connsiteY12" fmla="*/ 1718320 h 1718320"/>
              <a:gd name="connsiteX13" fmla="*/ 1691685 w 6702242"/>
              <a:gd name="connsiteY13" fmla="*/ 1718320 h 1718320"/>
              <a:gd name="connsiteX14" fmla="*/ 1691685 w 6702242"/>
              <a:gd name="connsiteY14" fmla="*/ 1718320 h 1718320"/>
              <a:gd name="connsiteX15" fmla="*/ 975966 w 6702242"/>
              <a:gd name="connsiteY15" fmla="*/ 1718320 h 1718320"/>
              <a:gd name="connsiteX16" fmla="*/ 689574 w 6702242"/>
              <a:gd name="connsiteY16" fmla="*/ 1431928 h 1718320"/>
              <a:gd name="connsiteX17" fmla="*/ 676874 w 6702242"/>
              <a:gd name="connsiteY17" fmla="*/ 1228733 h 1718320"/>
              <a:gd name="connsiteX18" fmla="*/ 0 w 6702242"/>
              <a:gd name="connsiteY18" fmla="*/ 742526 h 1718320"/>
              <a:gd name="connsiteX19" fmla="*/ 689574 w 6702242"/>
              <a:gd name="connsiteY19" fmla="*/ 1002353 h 1718320"/>
              <a:gd name="connsiteX20" fmla="*/ 689574 w 6702242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02242" h="1718320">
                <a:moveTo>
                  <a:pt x="689574" y="286392"/>
                </a:moveTo>
                <a:cubicBezTo>
                  <a:pt x="689574" y="128222"/>
                  <a:pt x="817796" y="0"/>
                  <a:pt x="975966" y="0"/>
                </a:cubicBezTo>
                <a:lnTo>
                  <a:pt x="1691685" y="0"/>
                </a:lnTo>
                <a:lnTo>
                  <a:pt x="1691685" y="0"/>
                </a:lnTo>
                <a:lnTo>
                  <a:pt x="3194852" y="0"/>
                </a:lnTo>
                <a:lnTo>
                  <a:pt x="6415850" y="0"/>
                </a:lnTo>
                <a:cubicBezTo>
                  <a:pt x="6574020" y="0"/>
                  <a:pt x="6702242" y="128222"/>
                  <a:pt x="6702242" y="286392"/>
                </a:cubicBezTo>
                <a:lnTo>
                  <a:pt x="6702242" y="1002353"/>
                </a:lnTo>
                <a:lnTo>
                  <a:pt x="6702242" y="1002353"/>
                </a:lnTo>
                <a:lnTo>
                  <a:pt x="6702242" y="1431933"/>
                </a:lnTo>
                <a:lnTo>
                  <a:pt x="6702242" y="1431928"/>
                </a:lnTo>
                <a:cubicBezTo>
                  <a:pt x="6702242" y="1590098"/>
                  <a:pt x="6574020" y="1718320"/>
                  <a:pt x="6415850" y="1718320"/>
                </a:cubicBezTo>
                <a:lnTo>
                  <a:pt x="3194852" y="1718320"/>
                </a:lnTo>
                <a:lnTo>
                  <a:pt x="1691685" y="1718320"/>
                </a:lnTo>
                <a:lnTo>
                  <a:pt x="1691685" y="1718320"/>
                </a:lnTo>
                <a:lnTo>
                  <a:pt x="975966" y="1718320"/>
                </a:lnTo>
                <a:cubicBezTo>
                  <a:pt x="817796" y="1718320"/>
                  <a:pt x="689574" y="1590098"/>
                  <a:pt x="689574" y="1431928"/>
                </a:cubicBezTo>
                <a:lnTo>
                  <a:pt x="676874" y="1228733"/>
                </a:lnTo>
                <a:lnTo>
                  <a:pt x="0" y="742526"/>
                </a:lnTo>
                <a:lnTo>
                  <a:pt x="689574" y="1002353"/>
                </a:lnTo>
                <a:lnTo>
                  <a:pt x="689574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078471" y="4711265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직원의 말대로 배상해 주는 것이 옳다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8"/>
          <a:stretch/>
        </p:blipFill>
        <p:spPr>
          <a:xfrm>
            <a:off x="6775843" y="1842852"/>
            <a:ext cx="1511968" cy="1293817"/>
          </a:xfrm>
          <a:prstGeom prst="rect">
            <a:avLst/>
          </a:prstGeom>
        </p:spPr>
      </p:pic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20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946073" y="1810916"/>
            <a:ext cx="2670477" cy="1432348"/>
            <a:chOff x="2112235" y="1740970"/>
            <a:chExt cx="2670477" cy="1432348"/>
          </a:xfrm>
        </p:grpSpPr>
        <p:pic>
          <p:nvPicPr>
            <p:cNvPr id="307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40" y="2132856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6" t="12431" r="15147" b="25417"/>
            <a:stretch/>
          </p:blipFill>
          <p:spPr>
            <a:xfrm>
              <a:off x="2112235" y="1740970"/>
              <a:ext cx="1739685" cy="1432348"/>
            </a:xfrm>
            <a:prstGeom prst="rect">
              <a:avLst/>
            </a:prstGeom>
          </p:spPr>
        </p:pic>
      </p:grp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5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logonoid.com/images/dillard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4" y="3483955"/>
            <a:ext cx="2109483" cy="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946073" y="1810916"/>
            <a:ext cx="2670477" cy="1432348"/>
            <a:chOff x="2112235" y="1740970"/>
            <a:chExt cx="2670477" cy="1432348"/>
          </a:xfrm>
        </p:grpSpPr>
        <p:pic>
          <p:nvPicPr>
            <p:cNvPr id="307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40" y="2132856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6" t="12431" r="15147" b="25417"/>
            <a:stretch/>
          </p:blipFill>
          <p:spPr>
            <a:xfrm>
              <a:off x="2112235" y="1740970"/>
              <a:ext cx="1739685" cy="1432348"/>
            </a:xfrm>
            <a:prstGeom prst="rect">
              <a:avLst/>
            </a:prstGeom>
          </p:spPr>
        </p:pic>
      </p:grpSp>
      <p:sp>
        <p:nvSpPr>
          <p:cNvPr id="46" name="모서리가 둥근 사각형 설명선 4"/>
          <p:cNvSpPr/>
          <p:nvPr/>
        </p:nvSpPr>
        <p:spPr>
          <a:xfrm flipH="1">
            <a:off x="720713" y="3378200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3568" y="3508337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전과자가 될 것인지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회사를 나갈 것인지 선택해라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http://logonoid.com/images/dillards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4" y="3483955"/>
            <a:ext cx="2109483" cy="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s://www.360nobs.com/wp-content/uploads/2014/06/scales-of-justi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0" y="4252324"/>
            <a:ext cx="1454400" cy="10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위생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동기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946073" y="1810916"/>
            <a:ext cx="2670477" cy="1432348"/>
            <a:chOff x="2112235" y="1740970"/>
            <a:chExt cx="2670477" cy="1432348"/>
          </a:xfrm>
        </p:grpSpPr>
        <p:pic>
          <p:nvPicPr>
            <p:cNvPr id="307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5040" y="2132856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pngimg.com/upload/small/hot_dog_PNG1021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2204864"/>
              <a:ext cx="1002800" cy="842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66" t="12431" r="15147" b="25417"/>
            <a:stretch/>
          </p:blipFill>
          <p:spPr>
            <a:xfrm>
              <a:off x="2112235" y="1740970"/>
              <a:ext cx="1739685" cy="1432348"/>
            </a:xfrm>
            <a:prstGeom prst="rect">
              <a:avLst/>
            </a:prstGeom>
          </p:spPr>
        </p:pic>
      </p:grpSp>
      <p:sp>
        <p:nvSpPr>
          <p:cNvPr id="46" name="모서리가 둥근 사각형 설명선 4"/>
          <p:cNvSpPr/>
          <p:nvPr/>
        </p:nvSpPr>
        <p:spPr>
          <a:xfrm flipH="1">
            <a:off x="720713" y="3378200"/>
            <a:ext cx="5699912" cy="64807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77750" h="1718320">
                <a:moveTo>
                  <a:pt x="765082" y="286392"/>
                </a:moveTo>
                <a:cubicBezTo>
                  <a:pt x="765082" y="128222"/>
                  <a:pt x="893304" y="0"/>
                  <a:pt x="1051474" y="0"/>
                </a:cubicBezTo>
                <a:lnTo>
                  <a:pt x="1767193" y="0"/>
                </a:lnTo>
                <a:lnTo>
                  <a:pt x="1767193" y="0"/>
                </a:lnTo>
                <a:lnTo>
                  <a:pt x="3270360" y="0"/>
                </a:lnTo>
                <a:lnTo>
                  <a:pt x="6491358" y="0"/>
                </a:lnTo>
                <a:cubicBezTo>
                  <a:pt x="6649528" y="0"/>
                  <a:pt x="6777750" y="128222"/>
                  <a:pt x="6777750" y="286392"/>
                </a:cubicBezTo>
                <a:lnTo>
                  <a:pt x="6777750" y="1002353"/>
                </a:lnTo>
                <a:lnTo>
                  <a:pt x="6777750" y="1002353"/>
                </a:lnTo>
                <a:lnTo>
                  <a:pt x="6777750" y="1431933"/>
                </a:lnTo>
                <a:lnTo>
                  <a:pt x="6777750" y="1431928"/>
                </a:lnTo>
                <a:cubicBezTo>
                  <a:pt x="6777750" y="1590098"/>
                  <a:pt x="6649528" y="1718320"/>
                  <a:pt x="6491358" y="1718320"/>
                </a:cubicBezTo>
                <a:lnTo>
                  <a:pt x="3270360" y="1718320"/>
                </a:lnTo>
                <a:lnTo>
                  <a:pt x="1767193" y="1718320"/>
                </a:lnTo>
                <a:lnTo>
                  <a:pt x="1767193" y="1718320"/>
                </a:lnTo>
                <a:lnTo>
                  <a:pt x="1051474" y="1718320"/>
                </a:lnTo>
                <a:cubicBezTo>
                  <a:pt x="893304" y="1718320"/>
                  <a:pt x="765082" y="1590098"/>
                  <a:pt x="765082" y="1431928"/>
                </a:cubicBezTo>
                <a:lnTo>
                  <a:pt x="752382" y="1228733"/>
                </a:lnTo>
                <a:lnTo>
                  <a:pt x="0" y="1213950"/>
                </a:lnTo>
                <a:lnTo>
                  <a:pt x="765082" y="1002353"/>
                </a:lnTo>
                <a:lnTo>
                  <a:pt x="765082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83568" y="3508337"/>
            <a:ext cx="520202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전과자가 될 것인지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회사를 나갈 것인지 선택해라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사각형 설명선 4"/>
          <p:cNvSpPr/>
          <p:nvPr/>
        </p:nvSpPr>
        <p:spPr>
          <a:xfrm>
            <a:off x="2725192" y="4365104"/>
            <a:ext cx="5674512" cy="936104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65082 w 6777750"/>
              <a:gd name="connsiteY0" fmla="*/ 286392 h 1718320"/>
              <a:gd name="connsiteX1" fmla="*/ 1051474 w 6777750"/>
              <a:gd name="connsiteY1" fmla="*/ 0 h 1718320"/>
              <a:gd name="connsiteX2" fmla="*/ 1767193 w 6777750"/>
              <a:gd name="connsiteY2" fmla="*/ 0 h 1718320"/>
              <a:gd name="connsiteX3" fmla="*/ 1767193 w 6777750"/>
              <a:gd name="connsiteY3" fmla="*/ 0 h 1718320"/>
              <a:gd name="connsiteX4" fmla="*/ 3270360 w 6777750"/>
              <a:gd name="connsiteY4" fmla="*/ 0 h 1718320"/>
              <a:gd name="connsiteX5" fmla="*/ 6491358 w 6777750"/>
              <a:gd name="connsiteY5" fmla="*/ 0 h 1718320"/>
              <a:gd name="connsiteX6" fmla="*/ 6777750 w 6777750"/>
              <a:gd name="connsiteY6" fmla="*/ 286392 h 1718320"/>
              <a:gd name="connsiteX7" fmla="*/ 6777750 w 6777750"/>
              <a:gd name="connsiteY7" fmla="*/ 1002353 h 1718320"/>
              <a:gd name="connsiteX8" fmla="*/ 6777750 w 6777750"/>
              <a:gd name="connsiteY8" fmla="*/ 1002353 h 1718320"/>
              <a:gd name="connsiteX9" fmla="*/ 6777750 w 6777750"/>
              <a:gd name="connsiteY9" fmla="*/ 1431933 h 1718320"/>
              <a:gd name="connsiteX10" fmla="*/ 6777750 w 6777750"/>
              <a:gd name="connsiteY10" fmla="*/ 1431928 h 1718320"/>
              <a:gd name="connsiteX11" fmla="*/ 6491358 w 6777750"/>
              <a:gd name="connsiteY11" fmla="*/ 1718320 h 1718320"/>
              <a:gd name="connsiteX12" fmla="*/ 3270360 w 6777750"/>
              <a:gd name="connsiteY12" fmla="*/ 1718320 h 1718320"/>
              <a:gd name="connsiteX13" fmla="*/ 1767193 w 6777750"/>
              <a:gd name="connsiteY13" fmla="*/ 1718320 h 1718320"/>
              <a:gd name="connsiteX14" fmla="*/ 1767193 w 6777750"/>
              <a:gd name="connsiteY14" fmla="*/ 1718320 h 1718320"/>
              <a:gd name="connsiteX15" fmla="*/ 1051474 w 6777750"/>
              <a:gd name="connsiteY15" fmla="*/ 1718320 h 1718320"/>
              <a:gd name="connsiteX16" fmla="*/ 765082 w 6777750"/>
              <a:gd name="connsiteY16" fmla="*/ 1431928 h 1718320"/>
              <a:gd name="connsiteX17" fmla="*/ 752382 w 6777750"/>
              <a:gd name="connsiteY17" fmla="*/ 1228733 h 1718320"/>
              <a:gd name="connsiteX18" fmla="*/ 0 w 6777750"/>
              <a:gd name="connsiteY18" fmla="*/ 1213950 h 1718320"/>
              <a:gd name="connsiteX19" fmla="*/ 765082 w 6777750"/>
              <a:gd name="connsiteY19" fmla="*/ 1002353 h 1718320"/>
              <a:gd name="connsiteX20" fmla="*/ 765082 w 6777750"/>
              <a:gd name="connsiteY20" fmla="*/ 286392 h 1718320"/>
              <a:gd name="connsiteX0" fmla="*/ 734879 w 6747547"/>
              <a:gd name="connsiteY0" fmla="*/ 286392 h 1718320"/>
              <a:gd name="connsiteX1" fmla="*/ 1021271 w 6747547"/>
              <a:gd name="connsiteY1" fmla="*/ 0 h 1718320"/>
              <a:gd name="connsiteX2" fmla="*/ 1736990 w 6747547"/>
              <a:gd name="connsiteY2" fmla="*/ 0 h 1718320"/>
              <a:gd name="connsiteX3" fmla="*/ 1736990 w 6747547"/>
              <a:gd name="connsiteY3" fmla="*/ 0 h 1718320"/>
              <a:gd name="connsiteX4" fmla="*/ 3240157 w 6747547"/>
              <a:gd name="connsiteY4" fmla="*/ 0 h 1718320"/>
              <a:gd name="connsiteX5" fmla="*/ 6461155 w 6747547"/>
              <a:gd name="connsiteY5" fmla="*/ 0 h 1718320"/>
              <a:gd name="connsiteX6" fmla="*/ 6747547 w 6747547"/>
              <a:gd name="connsiteY6" fmla="*/ 286392 h 1718320"/>
              <a:gd name="connsiteX7" fmla="*/ 6747547 w 6747547"/>
              <a:gd name="connsiteY7" fmla="*/ 1002353 h 1718320"/>
              <a:gd name="connsiteX8" fmla="*/ 6747547 w 6747547"/>
              <a:gd name="connsiteY8" fmla="*/ 1002353 h 1718320"/>
              <a:gd name="connsiteX9" fmla="*/ 6747547 w 6747547"/>
              <a:gd name="connsiteY9" fmla="*/ 1431933 h 1718320"/>
              <a:gd name="connsiteX10" fmla="*/ 6747547 w 6747547"/>
              <a:gd name="connsiteY10" fmla="*/ 1431928 h 1718320"/>
              <a:gd name="connsiteX11" fmla="*/ 6461155 w 6747547"/>
              <a:gd name="connsiteY11" fmla="*/ 1718320 h 1718320"/>
              <a:gd name="connsiteX12" fmla="*/ 3240157 w 6747547"/>
              <a:gd name="connsiteY12" fmla="*/ 1718320 h 1718320"/>
              <a:gd name="connsiteX13" fmla="*/ 1736990 w 6747547"/>
              <a:gd name="connsiteY13" fmla="*/ 1718320 h 1718320"/>
              <a:gd name="connsiteX14" fmla="*/ 1736990 w 6747547"/>
              <a:gd name="connsiteY14" fmla="*/ 1718320 h 1718320"/>
              <a:gd name="connsiteX15" fmla="*/ 1021271 w 6747547"/>
              <a:gd name="connsiteY15" fmla="*/ 1718320 h 1718320"/>
              <a:gd name="connsiteX16" fmla="*/ 734879 w 6747547"/>
              <a:gd name="connsiteY16" fmla="*/ 1431928 h 1718320"/>
              <a:gd name="connsiteX17" fmla="*/ 722179 w 6747547"/>
              <a:gd name="connsiteY17" fmla="*/ 1228733 h 1718320"/>
              <a:gd name="connsiteX18" fmla="*/ 0 w 6747547"/>
              <a:gd name="connsiteY18" fmla="*/ 864267 h 1718320"/>
              <a:gd name="connsiteX19" fmla="*/ 734879 w 6747547"/>
              <a:gd name="connsiteY19" fmla="*/ 1002353 h 1718320"/>
              <a:gd name="connsiteX20" fmla="*/ 734879 w 6747547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47547" h="1718320">
                <a:moveTo>
                  <a:pt x="734879" y="286392"/>
                </a:moveTo>
                <a:cubicBezTo>
                  <a:pt x="734879" y="128222"/>
                  <a:pt x="863101" y="0"/>
                  <a:pt x="1021271" y="0"/>
                </a:cubicBezTo>
                <a:lnTo>
                  <a:pt x="1736990" y="0"/>
                </a:lnTo>
                <a:lnTo>
                  <a:pt x="1736990" y="0"/>
                </a:lnTo>
                <a:lnTo>
                  <a:pt x="3240157" y="0"/>
                </a:lnTo>
                <a:lnTo>
                  <a:pt x="6461155" y="0"/>
                </a:lnTo>
                <a:cubicBezTo>
                  <a:pt x="6619325" y="0"/>
                  <a:pt x="6747547" y="128222"/>
                  <a:pt x="6747547" y="286392"/>
                </a:cubicBezTo>
                <a:lnTo>
                  <a:pt x="6747547" y="1002353"/>
                </a:lnTo>
                <a:lnTo>
                  <a:pt x="6747547" y="1002353"/>
                </a:lnTo>
                <a:lnTo>
                  <a:pt x="6747547" y="1431933"/>
                </a:lnTo>
                <a:lnTo>
                  <a:pt x="6747547" y="1431928"/>
                </a:lnTo>
                <a:cubicBezTo>
                  <a:pt x="6747547" y="1590098"/>
                  <a:pt x="6619325" y="1718320"/>
                  <a:pt x="6461155" y="1718320"/>
                </a:cubicBezTo>
                <a:lnTo>
                  <a:pt x="3240157" y="1718320"/>
                </a:lnTo>
                <a:lnTo>
                  <a:pt x="1736990" y="1718320"/>
                </a:lnTo>
                <a:lnTo>
                  <a:pt x="1736990" y="1718320"/>
                </a:lnTo>
                <a:lnTo>
                  <a:pt x="1021271" y="1718320"/>
                </a:lnTo>
                <a:cubicBezTo>
                  <a:pt x="863101" y="1718320"/>
                  <a:pt x="734879" y="1590098"/>
                  <a:pt x="734879" y="1431928"/>
                </a:cubicBezTo>
                <a:lnTo>
                  <a:pt x="722179" y="1228733"/>
                </a:lnTo>
                <a:lnTo>
                  <a:pt x="0" y="864267"/>
                </a:lnTo>
                <a:lnTo>
                  <a:pt x="734879" y="1002353"/>
                </a:lnTo>
                <a:lnTo>
                  <a:pt x="734879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294781" y="4495241"/>
            <a:ext cx="5202027" cy="67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“Dillard’s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해고 사유는 부당하며</a:t>
            </a: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실업 수당을 지급하는 것이 맞다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9552" y="5517232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539552" y="5852719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38124" y="5960999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직업 안정성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 보장되지 않음으로써 직원들의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불만족 심화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58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1991914" y="1844824"/>
            <a:ext cx="5251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 algn="ctr">
              <a:defRPr sz="24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목표 설정 이론 </a:t>
            </a:r>
            <a:r>
              <a:rPr lang="en-US" altLang="ko-KR" dirty="0" smtClean="0"/>
              <a:t>(Goal Setting Theory)</a:t>
            </a:r>
            <a:endParaRPr lang="en-US" altLang="ko-KR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설정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50572" y="2509067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(1) </a:t>
            </a:r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구체적 목표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50572" y="443711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(3) </a:t>
            </a:r>
            <a:r>
              <a:rPr lang="ko-KR" altLang="en-US" dirty="0" smtClean="0"/>
              <a:t>도전적이며 </a:t>
            </a:r>
            <a:endParaRPr lang="en-US" altLang="ko-KR" dirty="0" smtClean="0"/>
          </a:p>
          <a:p>
            <a:r>
              <a:rPr lang="ko-KR" altLang="en-US" dirty="0" smtClean="0"/>
              <a:t>성취 </a:t>
            </a:r>
            <a:r>
              <a:rPr lang="ko-KR" altLang="en-US" dirty="0"/>
              <a:t>가능한 목표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4788024" y="459100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(4) </a:t>
            </a:r>
            <a:r>
              <a:rPr lang="ko-KR" altLang="en-US" dirty="0"/>
              <a:t>기타 조건 </a:t>
            </a:r>
            <a:endParaRPr lang="en-US" altLang="ko-KR" dirty="0"/>
          </a:p>
        </p:txBody>
      </p:sp>
      <p:pic>
        <p:nvPicPr>
          <p:cNvPr id="4104" name="Picture 8" descr="http://rmpholdings.co.za/wp-content/uploads/revslider/slider1/frie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99" y="5200491"/>
            <a:ext cx="1341195" cy="134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734948" y="250906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(2) </a:t>
            </a:r>
            <a:r>
              <a:rPr lang="ko-KR" altLang="en-US" dirty="0"/>
              <a:t>지속적 피드백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71"/>
          <a:stretch/>
        </p:blipFill>
        <p:spPr>
          <a:xfrm>
            <a:off x="5454953" y="2893007"/>
            <a:ext cx="1656335" cy="14000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04"/>
          <a:stretch/>
        </p:blipFill>
        <p:spPr>
          <a:xfrm>
            <a:off x="2123728" y="5160994"/>
            <a:ext cx="1647613" cy="1420189"/>
          </a:xfrm>
          <a:prstGeom prst="rect">
            <a:avLst/>
          </a:prstGeom>
        </p:spPr>
      </p:pic>
      <p:pic>
        <p:nvPicPr>
          <p:cNvPr id="26" name="Picture 3" descr="C:\Users\KAL\Desktop\조직행위론\noun_371327_cc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8"/>
          <a:stretch/>
        </p:blipFill>
        <p:spPr bwMode="auto">
          <a:xfrm>
            <a:off x="2102161" y="2924226"/>
            <a:ext cx="1593167" cy="13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45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설정 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사각형 설명선 4"/>
          <p:cNvSpPr/>
          <p:nvPr/>
        </p:nvSpPr>
        <p:spPr>
          <a:xfrm>
            <a:off x="1961140" y="3874600"/>
            <a:ext cx="6784955" cy="1354600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84987 w 6797655"/>
              <a:gd name="connsiteY0" fmla="*/ 286392 h 1718320"/>
              <a:gd name="connsiteX1" fmla="*/ 1071379 w 6797655"/>
              <a:gd name="connsiteY1" fmla="*/ 0 h 1718320"/>
              <a:gd name="connsiteX2" fmla="*/ 1787098 w 6797655"/>
              <a:gd name="connsiteY2" fmla="*/ 0 h 1718320"/>
              <a:gd name="connsiteX3" fmla="*/ 1787098 w 6797655"/>
              <a:gd name="connsiteY3" fmla="*/ 0 h 1718320"/>
              <a:gd name="connsiteX4" fmla="*/ 3290265 w 6797655"/>
              <a:gd name="connsiteY4" fmla="*/ 0 h 1718320"/>
              <a:gd name="connsiteX5" fmla="*/ 6511263 w 6797655"/>
              <a:gd name="connsiteY5" fmla="*/ 0 h 1718320"/>
              <a:gd name="connsiteX6" fmla="*/ 6797655 w 6797655"/>
              <a:gd name="connsiteY6" fmla="*/ 286392 h 1718320"/>
              <a:gd name="connsiteX7" fmla="*/ 6797655 w 6797655"/>
              <a:gd name="connsiteY7" fmla="*/ 1002353 h 1718320"/>
              <a:gd name="connsiteX8" fmla="*/ 6797655 w 6797655"/>
              <a:gd name="connsiteY8" fmla="*/ 1002353 h 1718320"/>
              <a:gd name="connsiteX9" fmla="*/ 6797655 w 6797655"/>
              <a:gd name="connsiteY9" fmla="*/ 1431933 h 1718320"/>
              <a:gd name="connsiteX10" fmla="*/ 6797655 w 6797655"/>
              <a:gd name="connsiteY10" fmla="*/ 1431928 h 1718320"/>
              <a:gd name="connsiteX11" fmla="*/ 6511263 w 6797655"/>
              <a:gd name="connsiteY11" fmla="*/ 1718320 h 1718320"/>
              <a:gd name="connsiteX12" fmla="*/ 3290265 w 6797655"/>
              <a:gd name="connsiteY12" fmla="*/ 1718320 h 1718320"/>
              <a:gd name="connsiteX13" fmla="*/ 1787098 w 6797655"/>
              <a:gd name="connsiteY13" fmla="*/ 1718320 h 1718320"/>
              <a:gd name="connsiteX14" fmla="*/ 1787098 w 6797655"/>
              <a:gd name="connsiteY14" fmla="*/ 1718320 h 1718320"/>
              <a:gd name="connsiteX15" fmla="*/ 1071379 w 6797655"/>
              <a:gd name="connsiteY15" fmla="*/ 1718320 h 1718320"/>
              <a:gd name="connsiteX16" fmla="*/ 784987 w 6797655"/>
              <a:gd name="connsiteY16" fmla="*/ 1431928 h 1718320"/>
              <a:gd name="connsiteX17" fmla="*/ 772287 w 6797655"/>
              <a:gd name="connsiteY17" fmla="*/ 1228733 h 1718320"/>
              <a:gd name="connsiteX18" fmla="*/ 0 w 6797655"/>
              <a:gd name="connsiteY18" fmla="*/ 1040107 h 1718320"/>
              <a:gd name="connsiteX19" fmla="*/ 784987 w 6797655"/>
              <a:gd name="connsiteY19" fmla="*/ 1002353 h 1718320"/>
              <a:gd name="connsiteX20" fmla="*/ 784987 w 6797655"/>
              <a:gd name="connsiteY20" fmla="*/ 286392 h 1718320"/>
              <a:gd name="connsiteX0" fmla="*/ 772287 w 6784955"/>
              <a:gd name="connsiteY0" fmla="*/ 286392 h 1718320"/>
              <a:gd name="connsiteX1" fmla="*/ 1058679 w 6784955"/>
              <a:gd name="connsiteY1" fmla="*/ 0 h 1718320"/>
              <a:gd name="connsiteX2" fmla="*/ 1774398 w 6784955"/>
              <a:gd name="connsiteY2" fmla="*/ 0 h 1718320"/>
              <a:gd name="connsiteX3" fmla="*/ 1774398 w 6784955"/>
              <a:gd name="connsiteY3" fmla="*/ 0 h 1718320"/>
              <a:gd name="connsiteX4" fmla="*/ 3277565 w 6784955"/>
              <a:gd name="connsiteY4" fmla="*/ 0 h 1718320"/>
              <a:gd name="connsiteX5" fmla="*/ 6498563 w 6784955"/>
              <a:gd name="connsiteY5" fmla="*/ 0 h 1718320"/>
              <a:gd name="connsiteX6" fmla="*/ 6784955 w 6784955"/>
              <a:gd name="connsiteY6" fmla="*/ 286392 h 1718320"/>
              <a:gd name="connsiteX7" fmla="*/ 6784955 w 6784955"/>
              <a:gd name="connsiteY7" fmla="*/ 1002353 h 1718320"/>
              <a:gd name="connsiteX8" fmla="*/ 6784955 w 6784955"/>
              <a:gd name="connsiteY8" fmla="*/ 1002353 h 1718320"/>
              <a:gd name="connsiteX9" fmla="*/ 6784955 w 6784955"/>
              <a:gd name="connsiteY9" fmla="*/ 1431933 h 1718320"/>
              <a:gd name="connsiteX10" fmla="*/ 6784955 w 6784955"/>
              <a:gd name="connsiteY10" fmla="*/ 1431928 h 1718320"/>
              <a:gd name="connsiteX11" fmla="*/ 6498563 w 6784955"/>
              <a:gd name="connsiteY11" fmla="*/ 1718320 h 1718320"/>
              <a:gd name="connsiteX12" fmla="*/ 3277565 w 6784955"/>
              <a:gd name="connsiteY12" fmla="*/ 1718320 h 1718320"/>
              <a:gd name="connsiteX13" fmla="*/ 1774398 w 6784955"/>
              <a:gd name="connsiteY13" fmla="*/ 1718320 h 1718320"/>
              <a:gd name="connsiteX14" fmla="*/ 1774398 w 6784955"/>
              <a:gd name="connsiteY14" fmla="*/ 1718320 h 1718320"/>
              <a:gd name="connsiteX15" fmla="*/ 1058679 w 6784955"/>
              <a:gd name="connsiteY15" fmla="*/ 1718320 h 1718320"/>
              <a:gd name="connsiteX16" fmla="*/ 772287 w 6784955"/>
              <a:gd name="connsiteY16" fmla="*/ 1431928 h 1718320"/>
              <a:gd name="connsiteX17" fmla="*/ 759587 w 6784955"/>
              <a:gd name="connsiteY17" fmla="*/ 1228733 h 1718320"/>
              <a:gd name="connsiteX18" fmla="*/ 0 w 6784955"/>
              <a:gd name="connsiteY18" fmla="*/ 734017 h 1718320"/>
              <a:gd name="connsiteX19" fmla="*/ 772287 w 6784955"/>
              <a:gd name="connsiteY19" fmla="*/ 1002353 h 1718320"/>
              <a:gd name="connsiteX20" fmla="*/ 772287 w 6784955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84955" h="1718320">
                <a:moveTo>
                  <a:pt x="772287" y="286392"/>
                </a:moveTo>
                <a:cubicBezTo>
                  <a:pt x="772287" y="128222"/>
                  <a:pt x="900509" y="0"/>
                  <a:pt x="1058679" y="0"/>
                </a:cubicBezTo>
                <a:lnTo>
                  <a:pt x="1774398" y="0"/>
                </a:lnTo>
                <a:lnTo>
                  <a:pt x="1774398" y="0"/>
                </a:lnTo>
                <a:lnTo>
                  <a:pt x="3277565" y="0"/>
                </a:lnTo>
                <a:lnTo>
                  <a:pt x="6498563" y="0"/>
                </a:lnTo>
                <a:cubicBezTo>
                  <a:pt x="6656733" y="0"/>
                  <a:pt x="6784955" y="128222"/>
                  <a:pt x="6784955" y="286392"/>
                </a:cubicBezTo>
                <a:lnTo>
                  <a:pt x="6784955" y="1002353"/>
                </a:lnTo>
                <a:lnTo>
                  <a:pt x="6784955" y="1002353"/>
                </a:lnTo>
                <a:lnTo>
                  <a:pt x="6784955" y="1431933"/>
                </a:lnTo>
                <a:lnTo>
                  <a:pt x="6784955" y="1431928"/>
                </a:lnTo>
                <a:cubicBezTo>
                  <a:pt x="6784955" y="1590098"/>
                  <a:pt x="6656733" y="1718320"/>
                  <a:pt x="6498563" y="1718320"/>
                </a:cubicBezTo>
                <a:lnTo>
                  <a:pt x="3277565" y="1718320"/>
                </a:lnTo>
                <a:lnTo>
                  <a:pt x="1774398" y="1718320"/>
                </a:lnTo>
                <a:lnTo>
                  <a:pt x="1774398" y="1718320"/>
                </a:lnTo>
                <a:lnTo>
                  <a:pt x="1058679" y="1718320"/>
                </a:lnTo>
                <a:cubicBezTo>
                  <a:pt x="900509" y="1718320"/>
                  <a:pt x="772287" y="1590098"/>
                  <a:pt x="772287" y="1431928"/>
                </a:cubicBezTo>
                <a:lnTo>
                  <a:pt x="759587" y="1228733"/>
                </a:lnTo>
                <a:lnTo>
                  <a:pt x="0" y="734017"/>
                </a:lnTo>
                <a:lnTo>
                  <a:pt x="772287" y="1002353"/>
                </a:lnTo>
                <a:lnTo>
                  <a:pt x="772287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155825" y="4062536"/>
            <a:ext cx="52020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당 제시되는 목표가 너무 높아서 도통 닿을 수가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없어요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그래서 항상 엄청난 압박을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느끼죠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그러면서도 어떤 피드백도 주지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않습니다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  <a:endParaRPr lang="en-US" altLang="ko-KR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00720" y="4964283"/>
            <a:ext cx="20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2014.05.22 </a:t>
            </a: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Glassdoor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0"/>
          <a:stretch/>
        </p:blipFill>
        <p:spPr>
          <a:xfrm>
            <a:off x="514739" y="3717032"/>
            <a:ext cx="1440000" cy="1189160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200720" y="3060651"/>
            <a:ext cx="20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2014.06.11</a:t>
            </a: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Glassdoor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모서리가 둥근 사각형 설명선 4"/>
          <p:cNvSpPr/>
          <p:nvPr/>
        </p:nvSpPr>
        <p:spPr>
          <a:xfrm>
            <a:off x="1906632" y="2025744"/>
            <a:ext cx="6823055" cy="1187232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23055" h="1718320">
                <a:moveTo>
                  <a:pt x="810387" y="286392"/>
                </a:moveTo>
                <a:cubicBezTo>
                  <a:pt x="810387" y="128222"/>
                  <a:pt x="938609" y="0"/>
                  <a:pt x="1096779" y="0"/>
                </a:cubicBezTo>
                <a:lnTo>
                  <a:pt x="1812498" y="0"/>
                </a:lnTo>
                <a:lnTo>
                  <a:pt x="1812498" y="0"/>
                </a:lnTo>
                <a:lnTo>
                  <a:pt x="3315665" y="0"/>
                </a:lnTo>
                <a:lnTo>
                  <a:pt x="6536663" y="0"/>
                </a:lnTo>
                <a:cubicBezTo>
                  <a:pt x="6694833" y="0"/>
                  <a:pt x="6823055" y="128222"/>
                  <a:pt x="6823055" y="286392"/>
                </a:cubicBezTo>
                <a:lnTo>
                  <a:pt x="6823055" y="1002353"/>
                </a:lnTo>
                <a:lnTo>
                  <a:pt x="6823055" y="1002353"/>
                </a:lnTo>
                <a:lnTo>
                  <a:pt x="6823055" y="1431933"/>
                </a:lnTo>
                <a:lnTo>
                  <a:pt x="6823055" y="1431928"/>
                </a:lnTo>
                <a:cubicBezTo>
                  <a:pt x="6823055" y="1590098"/>
                  <a:pt x="6694833" y="1718320"/>
                  <a:pt x="6536663" y="1718320"/>
                </a:cubicBezTo>
                <a:lnTo>
                  <a:pt x="3315665" y="1718320"/>
                </a:lnTo>
                <a:lnTo>
                  <a:pt x="1812498" y="1718320"/>
                </a:lnTo>
                <a:lnTo>
                  <a:pt x="1812498" y="1718320"/>
                </a:lnTo>
                <a:lnTo>
                  <a:pt x="1096779" y="1718320"/>
                </a:lnTo>
                <a:cubicBezTo>
                  <a:pt x="938609" y="1718320"/>
                  <a:pt x="810387" y="1590098"/>
                  <a:pt x="810387" y="1431928"/>
                </a:cubicBezTo>
                <a:lnTo>
                  <a:pt x="797687" y="1228733"/>
                </a:lnTo>
                <a:lnTo>
                  <a:pt x="0" y="879007"/>
                </a:lnTo>
                <a:lnTo>
                  <a:pt x="810387" y="1002353"/>
                </a:lnTo>
                <a:lnTo>
                  <a:pt x="810387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139417" y="2277728"/>
            <a:ext cx="5202027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 들어온 신입 직원을 위한 어떤 프로그램도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없어요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절차가 존재하기는 하는 것 같은데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... 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모르겠네요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8"/>
          <a:stretch/>
        </p:blipFill>
        <p:spPr>
          <a:xfrm>
            <a:off x="514739" y="1836727"/>
            <a:ext cx="1440000" cy="123223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39552" y="5634743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39552" y="5970230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38124" y="6078510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성취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가능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 목표가 아니며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달성을 위한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피드백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부재</a:t>
            </a:r>
            <a:endParaRPr lang="ko-KR" altLang="en-US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설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정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이론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9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5"/>
          <a:stretch/>
        </p:blipFill>
        <p:spPr>
          <a:xfrm>
            <a:off x="1763688" y="1844824"/>
            <a:ext cx="5760640" cy="47832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91787" y="2492306"/>
            <a:ext cx="432048" cy="4032448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감정노동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158194" y="3976976"/>
            <a:ext cx="520202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당 목표를 설사 달성한다 하더라도</a:t>
            </a:r>
            <a:r>
              <a:rPr lang="en-US" altLang="ko-KR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endParaRPr lang="en-US" altLang="ko-KR" sz="1600" i="1" dirty="0" smtClea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보상이 </a:t>
            </a: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제대로 주어지지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않아요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오히려 실적이 좋으면 더 많은 일을 </a:t>
            </a:r>
            <a:r>
              <a:rPr lang="ko-KR" altLang="en-US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맡기죠</a:t>
            </a:r>
            <a:r>
              <a:rPr lang="en-US" altLang="ko-KR" sz="1600" i="1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.”</a:t>
            </a:r>
            <a:endParaRPr lang="ko-KR" altLang="en-US" sz="1600" i="1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03089" y="4837296"/>
            <a:ext cx="2068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2014.05.22 </a:t>
            </a:r>
          </a:p>
          <a:p>
            <a:pPr algn="ctr"/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Glassdoor </a:t>
            </a:r>
            <a:r>
              <a:rPr lang="en-US" altLang="ko-KR" sz="14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9552" y="5967143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638124" y="6088123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에서는 성과에 대한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알맞은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보상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(P-to-O Expectancy)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 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이루어지지 않음</a:t>
            </a:r>
            <a:endParaRPr lang="ko-KR" altLang="en-US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79" y="1844824"/>
            <a:ext cx="6701441" cy="194421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539552" y="5634743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73" name="모서리가 둥근 사각형 설명선 4"/>
          <p:cNvSpPr/>
          <p:nvPr/>
        </p:nvSpPr>
        <p:spPr>
          <a:xfrm>
            <a:off x="1963509" y="3789040"/>
            <a:ext cx="6784955" cy="1354600"/>
          </a:xfrm>
          <a:custGeom>
            <a:avLst/>
            <a:gdLst>
              <a:gd name="connsiteX0" fmla="*/ 0 w 6012668"/>
              <a:gd name="connsiteY0" fmla="*/ 286392 h 1718320"/>
              <a:gd name="connsiteX1" fmla="*/ 286392 w 6012668"/>
              <a:gd name="connsiteY1" fmla="*/ 0 h 1718320"/>
              <a:gd name="connsiteX2" fmla="*/ 1002111 w 6012668"/>
              <a:gd name="connsiteY2" fmla="*/ 0 h 1718320"/>
              <a:gd name="connsiteX3" fmla="*/ 1002111 w 6012668"/>
              <a:gd name="connsiteY3" fmla="*/ 0 h 1718320"/>
              <a:gd name="connsiteX4" fmla="*/ 2505278 w 6012668"/>
              <a:gd name="connsiteY4" fmla="*/ 0 h 1718320"/>
              <a:gd name="connsiteX5" fmla="*/ 5726276 w 6012668"/>
              <a:gd name="connsiteY5" fmla="*/ 0 h 1718320"/>
              <a:gd name="connsiteX6" fmla="*/ 6012668 w 6012668"/>
              <a:gd name="connsiteY6" fmla="*/ 286392 h 1718320"/>
              <a:gd name="connsiteX7" fmla="*/ 6012668 w 6012668"/>
              <a:gd name="connsiteY7" fmla="*/ 1002353 h 1718320"/>
              <a:gd name="connsiteX8" fmla="*/ 6012668 w 6012668"/>
              <a:gd name="connsiteY8" fmla="*/ 1002353 h 1718320"/>
              <a:gd name="connsiteX9" fmla="*/ 6012668 w 6012668"/>
              <a:gd name="connsiteY9" fmla="*/ 1431933 h 1718320"/>
              <a:gd name="connsiteX10" fmla="*/ 6012668 w 6012668"/>
              <a:gd name="connsiteY10" fmla="*/ 1431928 h 1718320"/>
              <a:gd name="connsiteX11" fmla="*/ 5726276 w 6012668"/>
              <a:gd name="connsiteY11" fmla="*/ 1718320 h 1718320"/>
              <a:gd name="connsiteX12" fmla="*/ 2505278 w 6012668"/>
              <a:gd name="connsiteY12" fmla="*/ 1718320 h 1718320"/>
              <a:gd name="connsiteX13" fmla="*/ 1002111 w 6012668"/>
              <a:gd name="connsiteY13" fmla="*/ 1718320 h 1718320"/>
              <a:gd name="connsiteX14" fmla="*/ 1002111 w 6012668"/>
              <a:gd name="connsiteY14" fmla="*/ 1718320 h 1718320"/>
              <a:gd name="connsiteX15" fmla="*/ 286392 w 6012668"/>
              <a:gd name="connsiteY15" fmla="*/ 1718320 h 1718320"/>
              <a:gd name="connsiteX16" fmla="*/ 0 w 6012668"/>
              <a:gd name="connsiteY16" fmla="*/ 1431928 h 1718320"/>
              <a:gd name="connsiteX17" fmla="*/ 0 w 6012668"/>
              <a:gd name="connsiteY17" fmla="*/ 1431933 h 1718320"/>
              <a:gd name="connsiteX18" fmla="*/ -810387 w 6012668"/>
              <a:gd name="connsiteY18" fmla="*/ 879007 h 1718320"/>
              <a:gd name="connsiteX19" fmla="*/ 0 w 6012668"/>
              <a:gd name="connsiteY19" fmla="*/ 1002353 h 1718320"/>
              <a:gd name="connsiteX20" fmla="*/ 0 w 6012668"/>
              <a:gd name="connsiteY20" fmla="*/ 286392 h 1718320"/>
              <a:gd name="connsiteX0" fmla="*/ 810387 w 6823055"/>
              <a:gd name="connsiteY0" fmla="*/ 286392 h 1718320"/>
              <a:gd name="connsiteX1" fmla="*/ 1096779 w 6823055"/>
              <a:gd name="connsiteY1" fmla="*/ 0 h 1718320"/>
              <a:gd name="connsiteX2" fmla="*/ 1812498 w 6823055"/>
              <a:gd name="connsiteY2" fmla="*/ 0 h 1718320"/>
              <a:gd name="connsiteX3" fmla="*/ 1812498 w 6823055"/>
              <a:gd name="connsiteY3" fmla="*/ 0 h 1718320"/>
              <a:gd name="connsiteX4" fmla="*/ 3315665 w 6823055"/>
              <a:gd name="connsiteY4" fmla="*/ 0 h 1718320"/>
              <a:gd name="connsiteX5" fmla="*/ 6536663 w 6823055"/>
              <a:gd name="connsiteY5" fmla="*/ 0 h 1718320"/>
              <a:gd name="connsiteX6" fmla="*/ 6823055 w 6823055"/>
              <a:gd name="connsiteY6" fmla="*/ 286392 h 1718320"/>
              <a:gd name="connsiteX7" fmla="*/ 6823055 w 6823055"/>
              <a:gd name="connsiteY7" fmla="*/ 1002353 h 1718320"/>
              <a:gd name="connsiteX8" fmla="*/ 6823055 w 6823055"/>
              <a:gd name="connsiteY8" fmla="*/ 1002353 h 1718320"/>
              <a:gd name="connsiteX9" fmla="*/ 6823055 w 6823055"/>
              <a:gd name="connsiteY9" fmla="*/ 1431933 h 1718320"/>
              <a:gd name="connsiteX10" fmla="*/ 6823055 w 6823055"/>
              <a:gd name="connsiteY10" fmla="*/ 1431928 h 1718320"/>
              <a:gd name="connsiteX11" fmla="*/ 6536663 w 6823055"/>
              <a:gd name="connsiteY11" fmla="*/ 1718320 h 1718320"/>
              <a:gd name="connsiteX12" fmla="*/ 3315665 w 6823055"/>
              <a:gd name="connsiteY12" fmla="*/ 1718320 h 1718320"/>
              <a:gd name="connsiteX13" fmla="*/ 1812498 w 6823055"/>
              <a:gd name="connsiteY13" fmla="*/ 1718320 h 1718320"/>
              <a:gd name="connsiteX14" fmla="*/ 1812498 w 6823055"/>
              <a:gd name="connsiteY14" fmla="*/ 1718320 h 1718320"/>
              <a:gd name="connsiteX15" fmla="*/ 1096779 w 6823055"/>
              <a:gd name="connsiteY15" fmla="*/ 1718320 h 1718320"/>
              <a:gd name="connsiteX16" fmla="*/ 810387 w 6823055"/>
              <a:gd name="connsiteY16" fmla="*/ 1431928 h 1718320"/>
              <a:gd name="connsiteX17" fmla="*/ 797687 w 6823055"/>
              <a:gd name="connsiteY17" fmla="*/ 1228733 h 1718320"/>
              <a:gd name="connsiteX18" fmla="*/ 0 w 6823055"/>
              <a:gd name="connsiteY18" fmla="*/ 879007 h 1718320"/>
              <a:gd name="connsiteX19" fmla="*/ 810387 w 6823055"/>
              <a:gd name="connsiteY19" fmla="*/ 1002353 h 1718320"/>
              <a:gd name="connsiteX20" fmla="*/ 810387 w 6823055"/>
              <a:gd name="connsiteY20" fmla="*/ 286392 h 1718320"/>
              <a:gd name="connsiteX0" fmla="*/ 784987 w 6797655"/>
              <a:gd name="connsiteY0" fmla="*/ 286392 h 1718320"/>
              <a:gd name="connsiteX1" fmla="*/ 1071379 w 6797655"/>
              <a:gd name="connsiteY1" fmla="*/ 0 h 1718320"/>
              <a:gd name="connsiteX2" fmla="*/ 1787098 w 6797655"/>
              <a:gd name="connsiteY2" fmla="*/ 0 h 1718320"/>
              <a:gd name="connsiteX3" fmla="*/ 1787098 w 6797655"/>
              <a:gd name="connsiteY3" fmla="*/ 0 h 1718320"/>
              <a:gd name="connsiteX4" fmla="*/ 3290265 w 6797655"/>
              <a:gd name="connsiteY4" fmla="*/ 0 h 1718320"/>
              <a:gd name="connsiteX5" fmla="*/ 6511263 w 6797655"/>
              <a:gd name="connsiteY5" fmla="*/ 0 h 1718320"/>
              <a:gd name="connsiteX6" fmla="*/ 6797655 w 6797655"/>
              <a:gd name="connsiteY6" fmla="*/ 286392 h 1718320"/>
              <a:gd name="connsiteX7" fmla="*/ 6797655 w 6797655"/>
              <a:gd name="connsiteY7" fmla="*/ 1002353 h 1718320"/>
              <a:gd name="connsiteX8" fmla="*/ 6797655 w 6797655"/>
              <a:gd name="connsiteY8" fmla="*/ 1002353 h 1718320"/>
              <a:gd name="connsiteX9" fmla="*/ 6797655 w 6797655"/>
              <a:gd name="connsiteY9" fmla="*/ 1431933 h 1718320"/>
              <a:gd name="connsiteX10" fmla="*/ 6797655 w 6797655"/>
              <a:gd name="connsiteY10" fmla="*/ 1431928 h 1718320"/>
              <a:gd name="connsiteX11" fmla="*/ 6511263 w 6797655"/>
              <a:gd name="connsiteY11" fmla="*/ 1718320 h 1718320"/>
              <a:gd name="connsiteX12" fmla="*/ 3290265 w 6797655"/>
              <a:gd name="connsiteY12" fmla="*/ 1718320 h 1718320"/>
              <a:gd name="connsiteX13" fmla="*/ 1787098 w 6797655"/>
              <a:gd name="connsiteY13" fmla="*/ 1718320 h 1718320"/>
              <a:gd name="connsiteX14" fmla="*/ 1787098 w 6797655"/>
              <a:gd name="connsiteY14" fmla="*/ 1718320 h 1718320"/>
              <a:gd name="connsiteX15" fmla="*/ 1071379 w 6797655"/>
              <a:gd name="connsiteY15" fmla="*/ 1718320 h 1718320"/>
              <a:gd name="connsiteX16" fmla="*/ 784987 w 6797655"/>
              <a:gd name="connsiteY16" fmla="*/ 1431928 h 1718320"/>
              <a:gd name="connsiteX17" fmla="*/ 772287 w 6797655"/>
              <a:gd name="connsiteY17" fmla="*/ 1228733 h 1718320"/>
              <a:gd name="connsiteX18" fmla="*/ 0 w 6797655"/>
              <a:gd name="connsiteY18" fmla="*/ 1040107 h 1718320"/>
              <a:gd name="connsiteX19" fmla="*/ 784987 w 6797655"/>
              <a:gd name="connsiteY19" fmla="*/ 1002353 h 1718320"/>
              <a:gd name="connsiteX20" fmla="*/ 784987 w 6797655"/>
              <a:gd name="connsiteY20" fmla="*/ 286392 h 1718320"/>
              <a:gd name="connsiteX0" fmla="*/ 772287 w 6784955"/>
              <a:gd name="connsiteY0" fmla="*/ 286392 h 1718320"/>
              <a:gd name="connsiteX1" fmla="*/ 1058679 w 6784955"/>
              <a:gd name="connsiteY1" fmla="*/ 0 h 1718320"/>
              <a:gd name="connsiteX2" fmla="*/ 1774398 w 6784955"/>
              <a:gd name="connsiteY2" fmla="*/ 0 h 1718320"/>
              <a:gd name="connsiteX3" fmla="*/ 1774398 w 6784955"/>
              <a:gd name="connsiteY3" fmla="*/ 0 h 1718320"/>
              <a:gd name="connsiteX4" fmla="*/ 3277565 w 6784955"/>
              <a:gd name="connsiteY4" fmla="*/ 0 h 1718320"/>
              <a:gd name="connsiteX5" fmla="*/ 6498563 w 6784955"/>
              <a:gd name="connsiteY5" fmla="*/ 0 h 1718320"/>
              <a:gd name="connsiteX6" fmla="*/ 6784955 w 6784955"/>
              <a:gd name="connsiteY6" fmla="*/ 286392 h 1718320"/>
              <a:gd name="connsiteX7" fmla="*/ 6784955 w 6784955"/>
              <a:gd name="connsiteY7" fmla="*/ 1002353 h 1718320"/>
              <a:gd name="connsiteX8" fmla="*/ 6784955 w 6784955"/>
              <a:gd name="connsiteY8" fmla="*/ 1002353 h 1718320"/>
              <a:gd name="connsiteX9" fmla="*/ 6784955 w 6784955"/>
              <a:gd name="connsiteY9" fmla="*/ 1431933 h 1718320"/>
              <a:gd name="connsiteX10" fmla="*/ 6784955 w 6784955"/>
              <a:gd name="connsiteY10" fmla="*/ 1431928 h 1718320"/>
              <a:gd name="connsiteX11" fmla="*/ 6498563 w 6784955"/>
              <a:gd name="connsiteY11" fmla="*/ 1718320 h 1718320"/>
              <a:gd name="connsiteX12" fmla="*/ 3277565 w 6784955"/>
              <a:gd name="connsiteY12" fmla="*/ 1718320 h 1718320"/>
              <a:gd name="connsiteX13" fmla="*/ 1774398 w 6784955"/>
              <a:gd name="connsiteY13" fmla="*/ 1718320 h 1718320"/>
              <a:gd name="connsiteX14" fmla="*/ 1774398 w 6784955"/>
              <a:gd name="connsiteY14" fmla="*/ 1718320 h 1718320"/>
              <a:gd name="connsiteX15" fmla="*/ 1058679 w 6784955"/>
              <a:gd name="connsiteY15" fmla="*/ 1718320 h 1718320"/>
              <a:gd name="connsiteX16" fmla="*/ 772287 w 6784955"/>
              <a:gd name="connsiteY16" fmla="*/ 1431928 h 1718320"/>
              <a:gd name="connsiteX17" fmla="*/ 759587 w 6784955"/>
              <a:gd name="connsiteY17" fmla="*/ 1228733 h 1718320"/>
              <a:gd name="connsiteX18" fmla="*/ 0 w 6784955"/>
              <a:gd name="connsiteY18" fmla="*/ 734017 h 1718320"/>
              <a:gd name="connsiteX19" fmla="*/ 772287 w 6784955"/>
              <a:gd name="connsiteY19" fmla="*/ 1002353 h 1718320"/>
              <a:gd name="connsiteX20" fmla="*/ 772287 w 6784955"/>
              <a:gd name="connsiteY20" fmla="*/ 286392 h 171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84955" h="1718320">
                <a:moveTo>
                  <a:pt x="772287" y="286392"/>
                </a:moveTo>
                <a:cubicBezTo>
                  <a:pt x="772287" y="128222"/>
                  <a:pt x="900509" y="0"/>
                  <a:pt x="1058679" y="0"/>
                </a:cubicBezTo>
                <a:lnTo>
                  <a:pt x="1774398" y="0"/>
                </a:lnTo>
                <a:lnTo>
                  <a:pt x="1774398" y="0"/>
                </a:lnTo>
                <a:lnTo>
                  <a:pt x="3277565" y="0"/>
                </a:lnTo>
                <a:lnTo>
                  <a:pt x="6498563" y="0"/>
                </a:lnTo>
                <a:cubicBezTo>
                  <a:pt x="6656733" y="0"/>
                  <a:pt x="6784955" y="128222"/>
                  <a:pt x="6784955" y="286392"/>
                </a:cubicBezTo>
                <a:lnTo>
                  <a:pt x="6784955" y="1002353"/>
                </a:lnTo>
                <a:lnTo>
                  <a:pt x="6784955" y="1002353"/>
                </a:lnTo>
                <a:lnTo>
                  <a:pt x="6784955" y="1431933"/>
                </a:lnTo>
                <a:lnTo>
                  <a:pt x="6784955" y="1431928"/>
                </a:lnTo>
                <a:cubicBezTo>
                  <a:pt x="6784955" y="1590098"/>
                  <a:pt x="6656733" y="1718320"/>
                  <a:pt x="6498563" y="1718320"/>
                </a:cubicBezTo>
                <a:lnTo>
                  <a:pt x="3277565" y="1718320"/>
                </a:lnTo>
                <a:lnTo>
                  <a:pt x="1774398" y="1718320"/>
                </a:lnTo>
                <a:lnTo>
                  <a:pt x="1774398" y="1718320"/>
                </a:lnTo>
                <a:lnTo>
                  <a:pt x="1058679" y="1718320"/>
                </a:lnTo>
                <a:cubicBezTo>
                  <a:pt x="900509" y="1718320"/>
                  <a:pt x="772287" y="1590098"/>
                  <a:pt x="772287" y="1431928"/>
                </a:cubicBezTo>
                <a:lnTo>
                  <a:pt x="759587" y="1228733"/>
                </a:lnTo>
                <a:lnTo>
                  <a:pt x="0" y="734017"/>
                </a:lnTo>
                <a:lnTo>
                  <a:pt x="772287" y="1002353"/>
                </a:lnTo>
                <a:lnTo>
                  <a:pt x="772287" y="286392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0"/>
          <a:stretch/>
        </p:blipFill>
        <p:spPr>
          <a:xfrm>
            <a:off x="517108" y="3573016"/>
            <a:ext cx="1440000" cy="1189160"/>
          </a:xfrm>
          <a:prstGeom prst="rect">
            <a:avLst/>
          </a:prstGeom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 설정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03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s-media-cache-ak0.pinimg.com/236x/ea/bd/fd/eabdfd0f7f74ced932a9c6f8f243e5b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4661" y1="88571" x2="54661" y2="88571"/>
                        <a14:foregroundMark x1="40678" y1="85455" x2="40678" y2="85455"/>
                        <a14:foregroundMark x1="35169" y1="94545" x2="35169" y2="94545"/>
                        <a14:foregroundMark x1="29237" y1="92727" x2="29237" y2="927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24" y="1844824"/>
            <a:ext cx="2127162" cy="34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logonoid.com/images/dillard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88" y="2623080"/>
            <a:ext cx="2109483" cy="5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와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이론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3702598" y="3316418"/>
            <a:ext cx="4325786" cy="1584176"/>
            <a:chOff x="3702598" y="3316418"/>
            <a:chExt cx="4325786" cy="1584176"/>
          </a:xfrm>
        </p:grpSpPr>
        <p:sp>
          <p:nvSpPr>
            <p:cNvPr id="2" name="모서리가 둥근 사각형 설명선 1"/>
            <p:cNvSpPr/>
            <p:nvPr/>
          </p:nvSpPr>
          <p:spPr>
            <a:xfrm>
              <a:off x="3702598" y="3316418"/>
              <a:ext cx="4325786" cy="1584176"/>
            </a:xfrm>
            <a:custGeom>
              <a:avLst/>
              <a:gdLst>
                <a:gd name="connsiteX0" fmla="*/ 0 w 3456384"/>
                <a:gd name="connsiteY0" fmla="*/ 192025 h 1152128"/>
                <a:gd name="connsiteX1" fmla="*/ 192025 w 3456384"/>
                <a:gd name="connsiteY1" fmla="*/ 0 h 1152128"/>
                <a:gd name="connsiteX2" fmla="*/ 576064 w 3456384"/>
                <a:gd name="connsiteY2" fmla="*/ 0 h 1152128"/>
                <a:gd name="connsiteX3" fmla="*/ 741429 w 3456384"/>
                <a:gd name="connsiteY3" fmla="*/ -316755 h 1152128"/>
                <a:gd name="connsiteX4" fmla="*/ 1440160 w 3456384"/>
                <a:gd name="connsiteY4" fmla="*/ 0 h 1152128"/>
                <a:gd name="connsiteX5" fmla="*/ 3264359 w 3456384"/>
                <a:gd name="connsiteY5" fmla="*/ 0 h 1152128"/>
                <a:gd name="connsiteX6" fmla="*/ 3456384 w 3456384"/>
                <a:gd name="connsiteY6" fmla="*/ 192025 h 1152128"/>
                <a:gd name="connsiteX7" fmla="*/ 3456384 w 3456384"/>
                <a:gd name="connsiteY7" fmla="*/ 192021 h 1152128"/>
                <a:gd name="connsiteX8" fmla="*/ 3456384 w 3456384"/>
                <a:gd name="connsiteY8" fmla="*/ 192021 h 1152128"/>
                <a:gd name="connsiteX9" fmla="*/ 3456384 w 3456384"/>
                <a:gd name="connsiteY9" fmla="*/ 480053 h 1152128"/>
                <a:gd name="connsiteX10" fmla="*/ 3456384 w 3456384"/>
                <a:gd name="connsiteY10" fmla="*/ 960103 h 1152128"/>
                <a:gd name="connsiteX11" fmla="*/ 3264359 w 3456384"/>
                <a:gd name="connsiteY11" fmla="*/ 1152128 h 1152128"/>
                <a:gd name="connsiteX12" fmla="*/ 1440160 w 3456384"/>
                <a:gd name="connsiteY12" fmla="*/ 1152128 h 1152128"/>
                <a:gd name="connsiteX13" fmla="*/ 576064 w 3456384"/>
                <a:gd name="connsiteY13" fmla="*/ 1152128 h 1152128"/>
                <a:gd name="connsiteX14" fmla="*/ 576064 w 3456384"/>
                <a:gd name="connsiteY14" fmla="*/ 1152128 h 1152128"/>
                <a:gd name="connsiteX15" fmla="*/ 192025 w 3456384"/>
                <a:gd name="connsiteY15" fmla="*/ 1152128 h 1152128"/>
                <a:gd name="connsiteX16" fmla="*/ 0 w 3456384"/>
                <a:gd name="connsiteY16" fmla="*/ 960103 h 1152128"/>
                <a:gd name="connsiteX17" fmla="*/ 0 w 3456384"/>
                <a:gd name="connsiteY17" fmla="*/ 480053 h 1152128"/>
                <a:gd name="connsiteX18" fmla="*/ 0 w 3456384"/>
                <a:gd name="connsiteY18" fmla="*/ 192021 h 1152128"/>
                <a:gd name="connsiteX19" fmla="*/ 0 w 3456384"/>
                <a:gd name="connsiteY19" fmla="*/ 192021 h 1152128"/>
                <a:gd name="connsiteX20" fmla="*/ 0 w 3456384"/>
                <a:gd name="connsiteY20" fmla="*/ 192025 h 1152128"/>
                <a:gd name="connsiteX0" fmla="*/ 0 w 3456384"/>
                <a:gd name="connsiteY0" fmla="*/ 648480 h 1608583"/>
                <a:gd name="connsiteX1" fmla="*/ 192025 w 3456384"/>
                <a:gd name="connsiteY1" fmla="*/ 456455 h 1608583"/>
                <a:gd name="connsiteX2" fmla="*/ 576064 w 3456384"/>
                <a:gd name="connsiteY2" fmla="*/ 456455 h 1608583"/>
                <a:gd name="connsiteX3" fmla="*/ 728729 w 3456384"/>
                <a:gd name="connsiteY3" fmla="*/ 0 h 1608583"/>
                <a:gd name="connsiteX4" fmla="*/ 1440160 w 3456384"/>
                <a:gd name="connsiteY4" fmla="*/ 456455 h 1608583"/>
                <a:gd name="connsiteX5" fmla="*/ 3264359 w 3456384"/>
                <a:gd name="connsiteY5" fmla="*/ 456455 h 1608583"/>
                <a:gd name="connsiteX6" fmla="*/ 3456384 w 3456384"/>
                <a:gd name="connsiteY6" fmla="*/ 648480 h 1608583"/>
                <a:gd name="connsiteX7" fmla="*/ 3456384 w 3456384"/>
                <a:gd name="connsiteY7" fmla="*/ 648476 h 1608583"/>
                <a:gd name="connsiteX8" fmla="*/ 3456384 w 3456384"/>
                <a:gd name="connsiteY8" fmla="*/ 648476 h 1608583"/>
                <a:gd name="connsiteX9" fmla="*/ 3456384 w 3456384"/>
                <a:gd name="connsiteY9" fmla="*/ 936508 h 1608583"/>
                <a:gd name="connsiteX10" fmla="*/ 3456384 w 3456384"/>
                <a:gd name="connsiteY10" fmla="*/ 1416558 h 1608583"/>
                <a:gd name="connsiteX11" fmla="*/ 3264359 w 3456384"/>
                <a:gd name="connsiteY11" fmla="*/ 1608583 h 1608583"/>
                <a:gd name="connsiteX12" fmla="*/ 1440160 w 3456384"/>
                <a:gd name="connsiteY12" fmla="*/ 1608583 h 1608583"/>
                <a:gd name="connsiteX13" fmla="*/ 576064 w 3456384"/>
                <a:gd name="connsiteY13" fmla="*/ 1608583 h 1608583"/>
                <a:gd name="connsiteX14" fmla="*/ 576064 w 3456384"/>
                <a:gd name="connsiteY14" fmla="*/ 1608583 h 1608583"/>
                <a:gd name="connsiteX15" fmla="*/ 192025 w 3456384"/>
                <a:gd name="connsiteY15" fmla="*/ 1608583 h 1608583"/>
                <a:gd name="connsiteX16" fmla="*/ 0 w 3456384"/>
                <a:gd name="connsiteY16" fmla="*/ 1416558 h 1608583"/>
                <a:gd name="connsiteX17" fmla="*/ 0 w 3456384"/>
                <a:gd name="connsiteY17" fmla="*/ 936508 h 1608583"/>
                <a:gd name="connsiteX18" fmla="*/ 0 w 3456384"/>
                <a:gd name="connsiteY18" fmla="*/ 648476 h 1608583"/>
                <a:gd name="connsiteX19" fmla="*/ 0 w 3456384"/>
                <a:gd name="connsiteY19" fmla="*/ 648476 h 1608583"/>
                <a:gd name="connsiteX20" fmla="*/ 0 w 3456384"/>
                <a:gd name="connsiteY20" fmla="*/ 648480 h 1608583"/>
                <a:gd name="connsiteX0" fmla="*/ 0 w 3456384"/>
                <a:gd name="connsiteY0" fmla="*/ 648480 h 1608583"/>
                <a:gd name="connsiteX1" fmla="*/ 192025 w 3456384"/>
                <a:gd name="connsiteY1" fmla="*/ 456455 h 1608583"/>
                <a:gd name="connsiteX2" fmla="*/ 576064 w 3456384"/>
                <a:gd name="connsiteY2" fmla="*/ 456455 h 1608583"/>
                <a:gd name="connsiteX3" fmla="*/ 728729 w 3456384"/>
                <a:gd name="connsiteY3" fmla="*/ 0 h 1608583"/>
                <a:gd name="connsiteX4" fmla="*/ 1440160 w 3456384"/>
                <a:gd name="connsiteY4" fmla="*/ 456455 h 1608583"/>
                <a:gd name="connsiteX5" fmla="*/ 3264359 w 3456384"/>
                <a:gd name="connsiteY5" fmla="*/ 456455 h 1608583"/>
                <a:gd name="connsiteX6" fmla="*/ 3456384 w 3456384"/>
                <a:gd name="connsiteY6" fmla="*/ 648480 h 1608583"/>
                <a:gd name="connsiteX7" fmla="*/ 3456384 w 3456384"/>
                <a:gd name="connsiteY7" fmla="*/ 648476 h 1608583"/>
                <a:gd name="connsiteX8" fmla="*/ 3456384 w 3456384"/>
                <a:gd name="connsiteY8" fmla="*/ 648476 h 1608583"/>
                <a:gd name="connsiteX9" fmla="*/ 3456384 w 3456384"/>
                <a:gd name="connsiteY9" fmla="*/ 936508 h 1608583"/>
                <a:gd name="connsiteX10" fmla="*/ 3456384 w 3456384"/>
                <a:gd name="connsiteY10" fmla="*/ 1416558 h 1608583"/>
                <a:gd name="connsiteX11" fmla="*/ 3264359 w 3456384"/>
                <a:gd name="connsiteY11" fmla="*/ 1608583 h 1608583"/>
                <a:gd name="connsiteX12" fmla="*/ 1440160 w 3456384"/>
                <a:gd name="connsiteY12" fmla="*/ 1608583 h 1608583"/>
                <a:gd name="connsiteX13" fmla="*/ 576064 w 3456384"/>
                <a:gd name="connsiteY13" fmla="*/ 1608583 h 1608583"/>
                <a:gd name="connsiteX14" fmla="*/ 576064 w 3456384"/>
                <a:gd name="connsiteY14" fmla="*/ 1608583 h 1608583"/>
                <a:gd name="connsiteX15" fmla="*/ 192025 w 3456384"/>
                <a:gd name="connsiteY15" fmla="*/ 1608583 h 1608583"/>
                <a:gd name="connsiteX16" fmla="*/ 0 w 3456384"/>
                <a:gd name="connsiteY16" fmla="*/ 1416558 h 1608583"/>
                <a:gd name="connsiteX17" fmla="*/ 0 w 3456384"/>
                <a:gd name="connsiteY17" fmla="*/ 936508 h 1608583"/>
                <a:gd name="connsiteX18" fmla="*/ 0 w 3456384"/>
                <a:gd name="connsiteY18" fmla="*/ 648476 h 1608583"/>
                <a:gd name="connsiteX19" fmla="*/ 0 w 3456384"/>
                <a:gd name="connsiteY19" fmla="*/ 648476 h 1608583"/>
                <a:gd name="connsiteX20" fmla="*/ 0 w 3456384"/>
                <a:gd name="connsiteY20" fmla="*/ 648480 h 1608583"/>
                <a:gd name="connsiteX0" fmla="*/ 0 w 3456384"/>
                <a:gd name="connsiteY0" fmla="*/ 800880 h 1760983"/>
                <a:gd name="connsiteX1" fmla="*/ 192025 w 3456384"/>
                <a:gd name="connsiteY1" fmla="*/ 608855 h 1760983"/>
                <a:gd name="connsiteX2" fmla="*/ 576064 w 3456384"/>
                <a:gd name="connsiteY2" fmla="*/ 608855 h 1760983"/>
                <a:gd name="connsiteX3" fmla="*/ 868429 w 3456384"/>
                <a:gd name="connsiteY3" fmla="*/ 0 h 1760983"/>
                <a:gd name="connsiteX4" fmla="*/ 1440160 w 3456384"/>
                <a:gd name="connsiteY4" fmla="*/ 608855 h 1760983"/>
                <a:gd name="connsiteX5" fmla="*/ 3264359 w 3456384"/>
                <a:gd name="connsiteY5" fmla="*/ 608855 h 1760983"/>
                <a:gd name="connsiteX6" fmla="*/ 3456384 w 3456384"/>
                <a:gd name="connsiteY6" fmla="*/ 800880 h 1760983"/>
                <a:gd name="connsiteX7" fmla="*/ 3456384 w 3456384"/>
                <a:gd name="connsiteY7" fmla="*/ 800876 h 1760983"/>
                <a:gd name="connsiteX8" fmla="*/ 3456384 w 3456384"/>
                <a:gd name="connsiteY8" fmla="*/ 800876 h 1760983"/>
                <a:gd name="connsiteX9" fmla="*/ 3456384 w 3456384"/>
                <a:gd name="connsiteY9" fmla="*/ 1088908 h 1760983"/>
                <a:gd name="connsiteX10" fmla="*/ 3456384 w 3456384"/>
                <a:gd name="connsiteY10" fmla="*/ 1568958 h 1760983"/>
                <a:gd name="connsiteX11" fmla="*/ 3264359 w 3456384"/>
                <a:gd name="connsiteY11" fmla="*/ 1760983 h 1760983"/>
                <a:gd name="connsiteX12" fmla="*/ 1440160 w 3456384"/>
                <a:gd name="connsiteY12" fmla="*/ 1760983 h 1760983"/>
                <a:gd name="connsiteX13" fmla="*/ 576064 w 3456384"/>
                <a:gd name="connsiteY13" fmla="*/ 1760983 h 1760983"/>
                <a:gd name="connsiteX14" fmla="*/ 576064 w 3456384"/>
                <a:gd name="connsiteY14" fmla="*/ 1760983 h 1760983"/>
                <a:gd name="connsiteX15" fmla="*/ 192025 w 3456384"/>
                <a:gd name="connsiteY15" fmla="*/ 1760983 h 1760983"/>
                <a:gd name="connsiteX16" fmla="*/ 0 w 3456384"/>
                <a:gd name="connsiteY16" fmla="*/ 1568958 h 1760983"/>
                <a:gd name="connsiteX17" fmla="*/ 0 w 3456384"/>
                <a:gd name="connsiteY17" fmla="*/ 1088908 h 1760983"/>
                <a:gd name="connsiteX18" fmla="*/ 0 w 3456384"/>
                <a:gd name="connsiteY18" fmla="*/ 800876 h 1760983"/>
                <a:gd name="connsiteX19" fmla="*/ 0 w 3456384"/>
                <a:gd name="connsiteY19" fmla="*/ 800876 h 1760983"/>
                <a:gd name="connsiteX20" fmla="*/ 0 w 3456384"/>
                <a:gd name="connsiteY20" fmla="*/ 800880 h 1760983"/>
                <a:gd name="connsiteX0" fmla="*/ 0 w 3456384"/>
                <a:gd name="connsiteY0" fmla="*/ 800880 h 1760983"/>
                <a:gd name="connsiteX1" fmla="*/ 192025 w 3456384"/>
                <a:gd name="connsiteY1" fmla="*/ 608855 h 1760983"/>
                <a:gd name="connsiteX2" fmla="*/ 576064 w 3456384"/>
                <a:gd name="connsiteY2" fmla="*/ 608855 h 1760983"/>
                <a:gd name="connsiteX3" fmla="*/ 868429 w 3456384"/>
                <a:gd name="connsiteY3" fmla="*/ 0 h 1760983"/>
                <a:gd name="connsiteX4" fmla="*/ 1440160 w 3456384"/>
                <a:gd name="connsiteY4" fmla="*/ 608855 h 1760983"/>
                <a:gd name="connsiteX5" fmla="*/ 3264359 w 3456384"/>
                <a:gd name="connsiteY5" fmla="*/ 608855 h 1760983"/>
                <a:gd name="connsiteX6" fmla="*/ 3456384 w 3456384"/>
                <a:gd name="connsiteY6" fmla="*/ 800880 h 1760983"/>
                <a:gd name="connsiteX7" fmla="*/ 3456384 w 3456384"/>
                <a:gd name="connsiteY7" fmla="*/ 800876 h 1760983"/>
                <a:gd name="connsiteX8" fmla="*/ 3456384 w 3456384"/>
                <a:gd name="connsiteY8" fmla="*/ 800876 h 1760983"/>
                <a:gd name="connsiteX9" fmla="*/ 3456384 w 3456384"/>
                <a:gd name="connsiteY9" fmla="*/ 1088908 h 1760983"/>
                <a:gd name="connsiteX10" fmla="*/ 3456384 w 3456384"/>
                <a:gd name="connsiteY10" fmla="*/ 1568958 h 1760983"/>
                <a:gd name="connsiteX11" fmla="*/ 3264359 w 3456384"/>
                <a:gd name="connsiteY11" fmla="*/ 1760983 h 1760983"/>
                <a:gd name="connsiteX12" fmla="*/ 1440160 w 3456384"/>
                <a:gd name="connsiteY12" fmla="*/ 1760983 h 1760983"/>
                <a:gd name="connsiteX13" fmla="*/ 576064 w 3456384"/>
                <a:gd name="connsiteY13" fmla="*/ 1760983 h 1760983"/>
                <a:gd name="connsiteX14" fmla="*/ 576064 w 3456384"/>
                <a:gd name="connsiteY14" fmla="*/ 1760983 h 1760983"/>
                <a:gd name="connsiteX15" fmla="*/ 192025 w 3456384"/>
                <a:gd name="connsiteY15" fmla="*/ 1760983 h 1760983"/>
                <a:gd name="connsiteX16" fmla="*/ 0 w 3456384"/>
                <a:gd name="connsiteY16" fmla="*/ 1568958 h 1760983"/>
                <a:gd name="connsiteX17" fmla="*/ 0 w 3456384"/>
                <a:gd name="connsiteY17" fmla="*/ 1088908 h 1760983"/>
                <a:gd name="connsiteX18" fmla="*/ 0 w 3456384"/>
                <a:gd name="connsiteY18" fmla="*/ 800876 h 1760983"/>
                <a:gd name="connsiteX19" fmla="*/ 0 w 3456384"/>
                <a:gd name="connsiteY19" fmla="*/ 800876 h 1760983"/>
                <a:gd name="connsiteX20" fmla="*/ 0 w 3456384"/>
                <a:gd name="connsiteY20" fmla="*/ 800880 h 1760983"/>
                <a:gd name="connsiteX0" fmla="*/ 0 w 3456384"/>
                <a:gd name="connsiteY0" fmla="*/ 802955 h 1763058"/>
                <a:gd name="connsiteX1" fmla="*/ 192025 w 3456384"/>
                <a:gd name="connsiteY1" fmla="*/ 610930 h 1763058"/>
                <a:gd name="connsiteX2" fmla="*/ 576064 w 3456384"/>
                <a:gd name="connsiteY2" fmla="*/ 610930 h 1763058"/>
                <a:gd name="connsiteX3" fmla="*/ 868429 w 3456384"/>
                <a:gd name="connsiteY3" fmla="*/ 2075 h 1763058"/>
                <a:gd name="connsiteX4" fmla="*/ 899233 w 3456384"/>
                <a:gd name="connsiteY4" fmla="*/ 509454 h 1763058"/>
                <a:gd name="connsiteX5" fmla="*/ 1440160 w 3456384"/>
                <a:gd name="connsiteY5" fmla="*/ 610930 h 1763058"/>
                <a:gd name="connsiteX6" fmla="*/ 3264359 w 3456384"/>
                <a:gd name="connsiteY6" fmla="*/ 610930 h 1763058"/>
                <a:gd name="connsiteX7" fmla="*/ 3456384 w 3456384"/>
                <a:gd name="connsiteY7" fmla="*/ 802955 h 1763058"/>
                <a:gd name="connsiteX8" fmla="*/ 3456384 w 3456384"/>
                <a:gd name="connsiteY8" fmla="*/ 802951 h 1763058"/>
                <a:gd name="connsiteX9" fmla="*/ 3456384 w 3456384"/>
                <a:gd name="connsiteY9" fmla="*/ 802951 h 1763058"/>
                <a:gd name="connsiteX10" fmla="*/ 3456384 w 3456384"/>
                <a:gd name="connsiteY10" fmla="*/ 1090983 h 1763058"/>
                <a:gd name="connsiteX11" fmla="*/ 3456384 w 3456384"/>
                <a:gd name="connsiteY11" fmla="*/ 1571033 h 1763058"/>
                <a:gd name="connsiteX12" fmla="*/ 3264359 w 3456384"/>
                <a:gd name="connsiteY12" fmla="*/ 1763058 h 1763058"/>
                <a:gd name="connsiteX13" fmla="*/ 1440160 w 3456384"/>
                <a:gd name="connsiteY13" fmla="*/ 1763058 h 1763058"/>
                <a:gd name="connsiteX14" fmla="*/ 576064 w 3456384"/>
                <a:gd name="connsiteY14" fmla="*/ 1763058 h 1763058"/>
                <a:gd name="connsiteX15" fmla="*/ 576064 w 3456384"/>
                <a:gd name="connsiteY15" fmla="*/ 1763058 h 1763058"/>
                <a:gd name="connsiteX16" fmla="*/ 192025 w 3456384"/>
                <a:gd name="connsiteY16" fmla="*/ 1763058 h 1763058"/>
                <a:gd name="connsiteX17" fmla="*/ 0 w 3456384"/>
                <a:gd name="connsiteY17" fmla="*/ 1571033 h 1763058"/>
                <a:gd name="connsiteX18" fmla="*/ 0 w 3456384"/>
                <a:gd name="connsiteY18" fmla="*/ 1090983 h 1763058"/>
                <a:gd name="connsiteX19" fmla="*/ 0 w 3456384"/>
                <a:gd name="connsiteY19" fmla="*/ 802951 h 1763058"/>
                <a:gd name="connsiteX20" fmla="*/ 0 w 3456384"/>
                <a:gd name="connsiteY20" fmla="*/ 802951 h 1763058"/>
                <a:gd name="connsiteX21" fmla="*/ 0 w 3456384"/>
                <a:gd name="connsiteY21" fmla="*/ 802955 h 176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56384" h="1763058">
                  <a:moveTo>
                    <a:pt x="0" y="802955"/>
                  </a:moveTo>
                  <a:cubicBezTo>
                    <a:pt x="0" y="696903"/>
                    <a:pt x="85973" y="610930"/>
                    <a:pt x="192025" y="610930"/>
                  </a:cubicBezTo>
                  <a:lnTo>
                    <a:pt x="576064" y="610930"/>
                  </a:lnTo>
                  <a:cubicBezTo>
                    <a:pt x="673519" y="407978"/>
                    <a:pt x="643974" y="573327"/>
                    <a:pt x="868429" y="2075"/>
                  </a:cubicBezTo>
                  <a:cubicBezTo>
                    <a:pt x="947690" y="-33888"/>
                    <a:pt x="803945" y="407978"/>
                    <a:pt x="899233" y="509454"/>
                  </a:cubicBezTo>
                  <a:cubicBezTo>
                    <a:pt x="994521" y="610930"/>
                    <a:pt x="1071372" y="574967"/>
                    <a:pt x="1440160" y="610930"/>
                  </a:cubicBezTo>
                  <a:lnTo>
                    <a:pt x="3264359" y="610930"/>
                  </a:lnTo>
                  <a:cubicBezTo>
                    <a:pt x="3370411" y="610930"/>
                    <a:pt x="3456384" y="696903"/>
                    <a:pt x="3456384" y="802955"/>
                  </a:cubicBezTo>
                  <a:lnTo>
                    <a:pt x="3456384" y="802951"/>
                  </a:lnTo>
                  <a:lnTo>
                    <a:pt x="3456384" y="802951"/>
                  </a:lnTo>
                  <a:lnTo>
                    <a:pt x="3456384" y="1090983"/>
                  </a:lnTo>
                  <a:lnTo>
                    <a:pt x="3456384" y="1571033"/>
                  </a:lnTo>
                  <a:cubicBezTo>
                    <a:pt x="3456384" y="1677085"/>
                    <a:pt x="3370411" y="1763058"/>
                    <a:pt x="3264359" y="1763058"/>
                  </a:cubicBezTo>
                  <a:lnTo>
                    <a:pt x="1440160" y="1763058"/>
                  </a:lnTo>
                  <a:lnTo>
                    <a:pt x="576064" y="1763058"/>
                  </a:lnTo>
                  <a:lnTo>
                    <a:pt x="576064" y="1763058"/>
                  </a:lnTo>
                  <a:lnTo>
                    <a:pt x="192025" y="1763058"/>
                  </a:lnTo>
                  <a:cubicBezTo>
                    <a:pt x="85973" y="1763058"/>
                    <a:pt x="0" y="1677085"/>
                    <a:pt x="0" y="1571033"/>
                  </a:cubicBezTo>
                  <a:lnTo>
                    <a:pt x="0" y="1090983"/>
                  </a:lnTo>
                  <a:lnTo>
                    <a:pt x="0" y="802951"/>
                  </a:lnTo>
                  <a:lnTo>
                    <a:pt x="0" y="802951"/>
                  </a:lnTo>
                  <a:lnTo>
                    <a:pt x="0" y="802955"/>
                  </a:lnTo>
                  <a:close/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702598" y="4178156"/>
              <a:ext cx="4325786" cy="387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1600" i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600" i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옷은 뚱뚱한 네게 어울리지 않는다</a:t>
              </a:r>
              <a:r>
                <a:rPr lang="en-US" altLang="ko-KR" sz="1600" i="1" dirty="0" smtClean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”</a:t>
              </a:r>
              <a:endParaRPr lang="ko-KR" altLang="en-US" sz="1600" i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8"/>
          <a:stretch/>
        </p:blipFill>
        <p:spPr>
          <a:xfrm>
            <a:off x="4788949" y="2278123"/>
            <a:ext cx="1440000" cy="123223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539552" y="5967143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38124" y="6088123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성과 개선에 따른 보상이 제대로 이루어졌더라면</a:t>
            </a:r>
            <a:r>
              <a:rPr lang="en-US" altLang="ko-KR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?</a:t>
            </a:r>
            <a:endParaRPr lang="ko-KR" altLang="en-US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4952" y="5313908"/>
            <a:ext cx="8106748" cy="554400"/>
            <a:chOff x="564952" y="5373216"/>
            <a:chExt cx="8106748" cy="554400"/>
          </a:xfrm>
        </p:grpSpPr>
        <p:cxnSp>
          <p:nvCxnSpPr>
            <p:cNvPr id="32" name="직선 화살표 연결선 31"/>
            <p:cNvCxnSpPr/>
            <p:nvPr/>
          </p:nvCxnSpPr>
          <p:spPr>
            <a:xfrm>
              <a:off x="4661575" y="5528117"/>
              <a:ext cx="0" cy="399499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V="1">
              <a:off x="564952" y="5522591"/>
              <a:ext cx="8106748" cy="5526"/>
            </a:xfrm>
            <a:prstGeom prst="line">
              <a:avLst/>
            </a:prstGeom>
            <a:ln w="12700">
              <a:solidFill>
                <a:srgbClr val="3B589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567887" y="5373216"/>
              <a:ext cx="0" cy="149375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8671700" y="5373216"/>
              <a:ext cx="0" cy="149375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642339" y="1294160"/>
            <a:ext cx="4216629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위생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동기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(2) 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목표  설정 이론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050" b="1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기대 이론의 </a:t>
            </a:r>
            <a:r>
              <a:rPr lang="ko-KR" altLang="en-US" sz="1050" b="1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적용</a:t>
            </a:r>
            <a:endParaRPr lang="ko-KR" altLang="en-US" sz="1050" b="1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5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023" y="1772817"/>
            <a:ext cx="3611970" cy="4213664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16414" y="3297932"/>
            <a:ext cx="3611970" cy="1448543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9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4753377" y="2295345"/>
            <a:ext cx="3851071" cy="4302007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611560" y="1959859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611560" y="2295344"/>
            <a:ext cx="3851071" cy="4302007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/>
          <p:nvPr/>
        </p:nvCxnSpPr>
        <p:spPr>
          <a:xfrm>
            <a:off x="611560" y="2309200"/>
            <a:ext cx="385107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753377" y="1959859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Dillard’s</a:t>
            </a:r>
            <a:endParaRPr lang="ko-KR" altLang="en-US" dirty="0"/>
          </a:p>
        </p:txBody>
      </p:sp>
      <p:cxnSp>
        <p:nvCxnSpPr>
          <p:cNvPr id="143" name="직선 연결선 142"/>
          <p:cNvCxnSpPr/>
          <p:nvPr/>
        </p:nvCxnSpPr>
        <p:spPr>
          <a:xfrm>
            <a:off x="4590002" y="1992490"/>
            <a:ext cx="0" cy="46048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002230" y="2492896"/>
            <a:ext cx="2353746" cy="53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Hire the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Smile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rain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753377" y="2309201"/>
            <a:ext cx="3851071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89409" y="2492896"/>
            <a:ext cx="1219592" cy="534637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채 용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02230" y="3140967"/>
            <a:ext cx="2353745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성취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가능하지만 높은 목표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성취할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있도록 지원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적절한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9409" y="3140968"/>
            <a:ext cx="1219592" cy="815783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설정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002230" y="4095261"/>
            <a:ext cx="2353745" cy="796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상사와의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자유로운 질의응답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육성 프로그램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Empowerment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115616" y="4095262"/>
            <a:ext cx="793385" cy="796030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 - P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70616" y="2492897"/>
            <a:ext cx="2349293" cy="53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친절한 역량을 가려내는 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면접 과정 없음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862213" y="2492897"/>
            <a:ext cx="1220400" cy="534637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채 용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166164" y="3161643"/>
            <a:ext cx="2353745" cy="815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지나치게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목표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직원에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지원 미비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적절한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Feedback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 제시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2213" y="3161644"/>
            <a:ext cx="1220400" cy="815783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목표 설정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89409" y="4095262"/>
            <a:ext cx="354199" cy="2341449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</a:t>
            </a:r>
            <a:endParaRPr lang="en-US" altLang="ko-KR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15616" y="5058974"/>
            <a:ext cx="793385" cy="675417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 - O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115615" y="5902073"/>
            <a:ext cx="793385" cy="534638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부합도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002231" y="5902073"/>
            <a:ext cx="2353746" cy="5346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금전적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명예적 보상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형태의 보상 제공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02230" y="5058974"/>
            <a:ext cx="2353746" cy="675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위주의 급여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Employee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recognition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6166164" y="4111887"/>
            <a:ext cx="2353745" cy="77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체계적인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직원 교육 미비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279550" y="4111888"/>
            <a:ext cx="803063" cy="779404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 - P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53342" y="4111887"/>
            <a:ext cx="352800" cy="2341449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기대</a:t>
            </a:r>
            <a:endParaRPr lang="en-US" altLang="ko-KR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endParaRPr lang="en-US" altLang="ko-KR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이론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5279550" y="5058975"/>
            <a:ext cx="803063" cy="1394362"/>
          </a:xfrm>
          <a:prstGeom prst="rect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P - O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66165" y="5058975"/>
            <a:ext cx="2353744" cy="1394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성과를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달성해도 적절히 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제공되지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않는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보상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9313" indent="-79313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실적을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올릴수록 더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부여되는</a:t>
            </a:r>
            <a:endParaRPr lang="en-US" altLang="ko-KR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46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석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8" name="TextBox 25"/>
          <p:cNvSpPr txBox="1">
            <a:spLocks noChangeArrowheads="1"/>
          </p:cNvSpPr>
          <p:nvPr/>
        </p:nvSpPr>
        <p:spPr bwMode="auto">
          <a:xfrm>
            <a:off x="827584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인사정책 비교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504289882"/>
              </p:ext>
            </p:extLst>
          </p:nvPr>
        </p:nvGraphicFramePr>
        <p:xfrm>
          <a:off x="508736" y="2878989"/>
          <a:ext cx="3919248" cy="2854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1256432965"/>
              </p:ext>
            </p:extLst>
          </p:nvPr>
        </p:nvGraphicFramePr>
        <p:xfrm>
          <a:off x="4416999" y="2612606"/>
          <a:ext cx="3996518" cy="139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2630687525"/>
              </p:ext>
            </p:extLst>
          </p:nvPr>
        </p:nvGraphicFramePr>
        <p:xfrm>
          <a:off x="4492220" y="4438889"/>
          <a:ext cx="3921297" cy="130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0004" y="5775067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기업 사업보고서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(Annual Report)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3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매출 규모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854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6880" y="4005064"/>
            <a:ext cx="3240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순이익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22650" y="2607961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 </a:t>
            </a:r>
            <a:r>
              <a:rPr lang="ko-KR" altLang="en-US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27702" y="2394755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5657" y="4123099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석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재무성과 차이 비교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3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2993979593"/>
              </p:ext>
            </p:extLst>
          </p:nvPr>
        </p:nvGraphicFramePr>
        <p:xfrm>
          <a:off x="508736" y="2878989"/>
          <a:ext cx="3919248" cy="2854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36722843"/>
              </p:ext>
            </p:extLst>
          </p:nvPr>
        </p:nvGraphicFramePr>
        <p:xfrm>
          <a:off x="4416999" y="2612606"/>
          <a:ext cx="3996518" cy="139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3660874255"/>
              </p:ext>
            </p:extLst>
          </p:nvPr>
        </p:nvGraphicFramePr>
        <p:xfrm>
          <a:off x="4492220" y="4438889"/>
          <a:ext cx="3921297" cy="130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0004" y="5775067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기업 사업보고서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(Annual Report)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3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매출 규모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854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6880" y="4005064"/>
            <a:ext cx="3240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순이익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22650" y="2607961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 </a:t>
            </a:r>
            <a:r>
              <a:rPr lang="ko-KR" altLang="en-US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27702" y="2394755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5657" y="4123099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석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재무성과 차이 비교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224085" y="2642832"/>
            <a:ext cx="4524379" cy="13622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66974" y="292668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직원 </a:t>
            </a:r>
            <a:r>
              <a:rPr lang="ko-KR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 명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은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Dillard’s 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한 </a:t>
            </a:r>
            <a:r>
              <a:rPr lang="ko-KR" altLang="ko-KR" sz="16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명</a:t>
            </a:r>
            <a:endParaRPr lang="en-US" altLang="ko-KR" sz="16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년 평균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en-US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$28,300</a:t>
            </a:r>
            <a:r>
              <a:rPr lang="ko-KR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추가 매출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발생</a:t>
            </a:r>
            <a:r>
              <a:rPr lang="ko-KR" altLang="en-US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시킴</a:t>
            </a:r>
          </a:p>
        </p:txBody>
      </p:sp>
    </p:spTree>
    <p:extLst>
      <p:ext uri="{BB962C8B-B14F-4D97-AF65-F5344CB8AC3E}">
        <p14:creationId xmlns:p14="http://schemas.microsoft.com/office/powerpoint/2010/main" val="322342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>
              <p:ext uri="{D42A27DB-BD31-4B8C-83A1-F6EECF244321}">
                <p14:modId xmlns:p14="http://schemas.microsoft.com/office/powerpoint/2010/main" val="526035262"/>
              </p:ext>
            </p:extLst>
          </p:nvPr>
        </p:nvGraphicFramePr>
        <p:xfrm>
          <a:off x="508736" y="2878989"/>
          <a:ext cx="3919248" cy="2854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/>
          <p:nvPr>
            <p:extLst>
              <p:ext uri="{D42A27DB-BD31-4B8C-83A1-F6EECF244321}">
                <p14:modId xmlns:p14="http://schemas.microsoft.com/office/powerpoint/2010/main" val="2355701041"/>
              </p:ext>
            </p:extLst>
          </p:nvPr>
        </p:nvGraphicFramePr>
        <p:xfrm>
          <a:off x="4416999" y="2612606"/>
          <a:ext cx="3996518" cy="1392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/>
          <p:cNvGraphicFramePr/>
          <p:nvPr>
            <p:extLst>
              <p:ext uri="{D42A27DB-BD31-4B8C-83A1-F6EECF244321}">
                <p14:modId xmlns:p14="http://schemas.microsoft.com/office/powerpoint/2010/main" val="3476706279"/>
              </p:ext>
            </p:extLst>
          </p:nvPr>
        </p:nvGraphicFramePr>
        <p:xfrm>
          <a:off x="4492220" y="4438889"/>
          <a:ext cx="3921297" cy="130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0004" y="5775067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기업 사업보고서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(Annual Report)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13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매출 규모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085493" y="2287034"/>
            <a:ext cx="27831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매출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56880" y="4005064"/>
            <a:ext cx="3240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인당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순이익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차이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22650" y="2607961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백만 </a:t>
            </a:r>
            <a:r>
              <a:rPr lang="ko-KR" altLang="en-US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27702" y="2394755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5657" y="4123099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달러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석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재무성과 차이 비교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336576" y="4369319"/>
            <a:ext cx="4524379" cy="126476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366974" y="4582869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직원 </a:t>
            </a:r>
            <a:r>
              <a:rPr lang="ko-KR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한 명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은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Dillard’s 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한 명</a:t>
            </a:r>
            <a:endParaRPr lang="en-US" altLang="ko-KR" sz="16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보다 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5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년 평균</a:t>
            </a:r>
            <a:r>
              <a:rPr lang="en-US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연</a:t>
            </a:r>
            <a:r>
              <a:rPr lang="en-US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$2,300</a:t>
            </a:r>
            <a:r>
              <a:rPr lang="ko-KR" altLang="ko-KR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추가 </a:t>
            </a:r>
            <a:r>
              <a:rPr lang="ko-KR" altLang="en-US" sz="16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순수익</a:t>
            </a:r>
            <a:r>
              <a:rPr lang="ko-KR" altLang="ko-KR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을 발생</a:t>
            </a:r>
            <a:r>
              <a:rPr lang="ko-KR" altLang="en-US" sz="16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시킴</a:t>
            </a:r>
          </a:p>
        </p:txBody>
      </p:sp>
    </p:spTree>
    <p:extLst>
      <p:ext uri="{BB962C8B-B14F-4D97-AF65-F5344CB8AC3E}">
        <p14:creationId xmlns:p14="http://schemas.microsoft.com/office/powerpoint/2010/main" val="6266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/>
          <p:cNvCxnSpPr/>
          <p:nvPr/>
        </p:nvCxnSpPr>
        <p:spPr>
          <a:xfrm>
            <a:off x="4594323" y="5117733"/>
            <a:ext cx="0" cy="399499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497700" y="5112207"/>
            <a:ext cx="8106748" cy="5526"/>
          </a:xfrm>
          <a:prstGeom prst="line">
            <a:avLst/>
          </a:prstGeom>
          <a:ln w="12700">
            <a:solidFill>
              <a:srgbClr val="3B589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00635" y="4962832"/>
            <a:ext cx="0" cy="149375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604448" y="4962832"/>
            <a:ext cx="0" cy="149375"/>
          </a:xfrm>
          <a:prstGeom prst="straightConnector1">
            <a:avLst/>
          </a:prstGeom>
          <a:ln w="12700">
            <a:solidFill>
              <a:srgbClr val="3B589E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70696" y="5346711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70696" y="5682198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69268" y="5790478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전반적인 생산성 향상은 </a:t>
            </a:r>
            <a:r>
              <a:rPr lang="en-US" altLang="ko-KR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 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대비 상당한 수준</a:t>
            </a:r>
          </a:p>
        </p:txBody>
      </p:sp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3576393297"/>
              </p:ext>
            </p:extLst>
          </p:nvPr>
        </p:nvGraphicFramePr>
        <p:xfrm>
          <a:off x="1595160" y="1904345"/>
          <a:ext cx="5911828" cy="3165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029956" y="1825369"/>
            <a:ext cx="31262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두 기업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수 변화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추이</a:t>
            </a:r>
            <a:r>
              <a:rPr lang="ko-KR" altLang="ko-KR" sz="2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endParaRPr lang="ko-KR" altLang="en-US" sz="2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970632" y="1933090"/>
            <a:ext cx="12701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r>
              <a:rPr lang="en-US" altLang="ko-KR" sz="10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ko-KR" sz="10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Picture 4" descr="http://www.shopstonypoint.com/sites/shopstonypoint.com/files/styles/retailer_detail_logo/public/Dillard%27s.png?itok=nYnOuL6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99" y="3244872"/>
            <a:ext cx="972628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://png-3.vector.me/files/images/6/3/63637/nordstrom_thum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56200"/>
            <a:ext cx="1850563" cy="7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070004" y="4781912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기업 사업보고서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(Annual Report)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0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석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과 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의 재무성과 차이 비교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01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16561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5627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감정노동 정의 및 기업 선정 이유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7624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02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16561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Nordstrom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5627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Nordstrom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01324" y="4594076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03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30261" y="4816390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69979" y="5240233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pc="-150" dirty="0" err="1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Dillards</a:t>
            </a:r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인사정책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04048" y="2001788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04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46685" y="2184829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29049" y="2647945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인사정책 및 재무성과 비교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04048" y="3297932"/>
            <a:ext cx="788495" cy="71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51" dirty="0" smtClean="0">
                <a:solidFill>
                  <a:schemeClr val="bg1">
                    <a:alpha val="90000"/>
                  </a:schemeClr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05</a:t>
            </a:r>
            <a:endParaRPr lang="ko-KR" altLang="en-US" sz="4051" dirty="0">
              <a:solidFill>
                <a:schemeClr val="bg1">
                  <a:alpha val="90000"/>
                </a:schemeClr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46685" y="3480973"/>
            <a:ext cx="2381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29049" y="3944089"/>
            <a:ext cx="193929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solidFill>
                  <a:schemeClr val="bg1">
                    <a:lumMod val="50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국내 기업에의 제언</a:t>
            </a:r>
            <a:endParaRPr lang="ko-KR" altLang="en-US" sz="1200" spc="-150" dirty="0">
              <a:solidFill>
                <a:schemeClr val="bg1">
                  <a:lumMod val="50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8023" y="1772817"/>
            <a:ext cx="3611970" cy="4213664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99993" y="1849389"/>
            <a:ext cx="3611970" cy="1448543"/>
          </a:xfrm>
          <a:prstGeom prst="rect">
            <a:avLst/>
          </a:pr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5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/>
          <p:cNvSpPr txBox="1"/>
          <p:nvPr/>
        </p:nvSpPr>
        <p:spPr>
          <a:xfrm>
            <a:off x="323528" y="2220766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/>
              <a:t>현대백화점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23528" y="2601829"/>
            <a:ext cx="2665653" cy="1979299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3203848" y="2220766"/>
            <a:ext cx="1512168" cy="335485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dirty="0" err="1"/>
              <a:t>롯데백화점</a:t>
            </a:r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3203848" y="2601829"/>
            <a:ext cx="2736304" cy="1966946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연결선 142"/>
          <p:cNvCxnSpPr/>
          <p:nvPr/>
        </p:nvCxnSpPr>
        <p:spPr>
          <a:xfrm>
            <a:off x="3077834" y="2278698"/>
            <a:ext cx="0" cy="23024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12160" y="2246066"/>
            <a:ext cx="0" cy="23350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03505" y="2204864"/>
            <a:ext cx="1503581" cy="3513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ko-KR" altLang="en-US" sz="1800" dirty="0"/>
              <a:t>신세계백화점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03505" y="2601829"/>
            <a:ext cx="2743200" cy="1966945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이정화\Desktop\경영이념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523" y="2744385"/>
            <a:ext cx="2531164" cy="16561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이정화\Desktop\롯데고객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3"/>
          <a:stretch/>
        </p:blipFill>
        <p:spPr bwMode="auto">
          <a:xfrm>
            <a:off x="3237756" y="2966114"/>
            <a:ext cx="2664296" cy="123837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이정화\Desktop\현대고객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3" y="2724482"/>
            <a:ext cx="2534261" cy="173399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언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기업에의 제언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>
            <a:off x="497700" y="4818816"/>
            <a:ext cx="8106748" cy="554400"/>
            <a:chOff x="497700" y="4962832"/>
            <a:chExt cx="8106748" cy="554400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4594323" y="5117733"/>
              <a:ext cx="0" cy="399499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V="1">
              <a:off x="497700" y="5112207"/>
              <a:ext cx="8106748" cy="5526"/>
            </a:xfrm>
            <a:prstGeom prst="line">
              <a:avLst/>
            </a:prstGeom>
            <a:ln w="12700">
              <a:solidFill>
                <a:srgbClr val="3B589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500635" y="4962832"/>
              <a:ext cx="0" cy="149375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8604448" y="4962832"/>
              <a:ext cx="0" cy="149375"/>
            </a:xfrm>
            <a:prstGeom prst="straightConnector1">
              <a:avLst/>
            </a:prstGeom>
            <a:ln w="12700">
              <a:solidFill>
                <a:srgbClr val="3B589E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70696" y="5346711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70696" y="5682198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38124" y="5775089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백화점 업계에서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지향적 </a:t>
            </a:r>
            <a:r>
              <a:rPr lang="en-US" altLang="ko-KR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(customer-oriented) 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가치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최우선시 함</a:t>
            </a:r>
            <a:endParaRPr lang="ko-KR" altLang="en-US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6" b="12103"/>
          <a:stretch/>
        </p:blipFill>
        <p:spPr>
          <a:xfrm>
            <a:off x="827584" y="3645024"/>
            <a:ext cx="3600400" cy="1674622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</p:pic>
      <p:sp>
        <p:nvSpPr>
          <p:cNvPr id="16" name="직사각형 15"/>
          <p:cNvSpPr/>
          <p:nvPr/>
        </p:nvSpPr>
        <p:spPr>
          <a:xfrm rot="5400000">
            <a:off x="2534140" y="3100064"/>
            <a:ext cx="185419" cy="3376523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5400000">
            <a:off x="2533283" y="3509093"/>
            <a:ext cx="216000" cy="3405636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84"/>
          <a:stretch/>
        </p:blipFill>
        <p:spPr>
          <a:xfrm>
            <a:off x="827584" y="2062065"/>
            <a:ext cx="3600400" cy="102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003" y="3162467"/>
            <a:ext cx="615553" cy="447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58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근속연수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850650" y="5321399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b="1" i="1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ceoscoredaily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0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이정화\Desktop\직원픽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4" y="2725679"/>
            <a:ext cx="1871819" cy="18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이정화\Desktop\고객만족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24348"/>
            <a:ext cx="1515220" cy="17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2838599" y="3501422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5724128" y="3501421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285" y="5036427"/>
            <a:ext cx="259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4417" y="5036427"/>
            <a:ext cx="25922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</a:t>
            </a:r>
            <a:r>
              <a:rPr lang="ko-KR" altLang="en-US" sz="2400" dirty="0" smtClean="0">
                <a:solidFill>
                  <a:srgbClr val="3B589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 smtClean="0">
              <a:solidFill>
                <a:srgbClr val="3B589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Customer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72199" y="5036427"/>
            <a:ext cx="2592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재무적 성과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Financial performance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2567" y="2492896"/>
            <a:ext cx="3384002" cy="34947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언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기업에의 제언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Nordstrom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Dillard’s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의 인사 정책에서 시사점 발견</a:t>
            </a:r>
          </a:p>
        </p:txBody>
      </p:sp>
      <p:pic>
        <p:nvPicPr>
          <p:cNvPr id="43" name="Picture 2" descr="C:\Users\이정화\Desktop\2010042301514_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48" y="3078212"/>
            <a:ext cx="3345656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이정화\Desktop\성과픽토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64855"/>
            <a:ext cx="2129710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C:\Users\이정화\Desktop\직원픽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4" y="2725679"/>
            <a:ext cx="1871819" cy="18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이정화\Desktop\고객만족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93" y="2849184"/>
            <a:ext cx="1319100" cy="1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:\Users\이정화\Desktop\성과픽토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65247"/>
            <a:ext cx="2129710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오른쪽 화살표 22"/>
          <p:cNvSpPr/>
          <p:nvPr/>
        </p:nvSpPr>
        <p:spPr>
          <a:xfrm>
            <a:off x="2838599" y="3501422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285" y="5036427"/>
            <a:ext cx="259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54417" y="5036427"/>
            <a:ext cx="25922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만족</a:t>
            </a:r>
            <a:r>
              <a:rPr lang="ko-KR" altLang="en-US" sz="2400" dirty="0" smtClean="0">
                <a:solidFill>
                  <a:srgbClr val="3B589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 smtClean="0">
              <a:solidFill>
                <a:srgbClr val="3B589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Customer Satisfaction</a:t>
            </a:r>
            <a:endParaRPr lang="en-US" altLang="ko-KR" sz="14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2199" y="5036427"/>
            <a:ext cx="2592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재무적 성과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Financial performance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567" y="2492896"/>
            <a:ext cx="3130298" cy="349479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C:\Users\이정화\Desktop\KakaoTalk_20160601_0105427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26" y="3818572"/>
            <a:ext cx="2267069" cy="9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언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기업에의 제언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Nordstrom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Dillard’s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의 인사 정책에서 시사점 발견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5724128" y="3501421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:\Users\이정화\Desktop\직원픽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4" y="2725679"/>
            <a:ext cx="1871819" cy="183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이정화\Desktop\고객만족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93" y="2849184"/>
            <a:ext cx="1319100" cy="1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:\Users\이정화\Desktop\성과픽토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65247"/>
            <a:ext cx="2129710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 23"/>
          <p:cNvSpPr/>
          <p:nvPr/>
        </p:nvSpPr>
        <p:spPr>
          <a:xfrm>
            <a:off x="2838599" y="3501422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285" y="5036427"/>
            <a:ext cx="259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4417" y="5036427"/>
            <a:ext cx="25922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만족</a:t>
            </a:r>
            <a:r>
              <a:rPr lang="ko-KR" altLang="en-US" sz="2400" dirty="0" smtClean="0">
                <a:solidFill>
                  <a:srgbClr val="3B589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 smtClean="0">
              <a:solidFill>
                <a:srgbClr val="3B589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Customer Satisfaction</a:t>
            </a:r>
            <a:endParaRPr lang="en-US" altLang="ko-KR" sz="14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2199" y="5036427"/>
            <a:ext cx="2592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재무적 성과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Financial performance</a:t>
            </a:r>
          </a:p>
        </p:txBody>
      </p:sp>
      <p:pic>
        <p:nvPicPr>
          <p:cNvPr id="30" name="Picture 2" descr="C:\Users\이정화\Desktop\KakaoTalk_20160601_0105427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26" y="3818572"/>
            <a:ext cx="2267069" cy="9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3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언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39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기업에의 제언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Nordstrom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Dillard’s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의 인사 정책에서 시사점 발견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5724128" y="3501421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언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827583" y="1271343"/>
            <a:ext cx="45788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국내 기업에의 제언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642339" y="1294160"/>
            <a:ext cx="4216629" cy="29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Nordstrom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과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Dillard’s</a:t>
            </a:r>
            <a:r>
              <a:rPr lang="ko-KR" altLang="en-US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의 인사 정책에서 시사점 발견</a:t>
            </a:r>
          </a:p>
        </p:txBody>
      </p:sp>
      <p:pic>
        <p:nvPicPr>
          <p:cNvPr id="32" name="Picture 4" descr="C:\Users\이정화\Desktop\직원픽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0" y="2924968"/>
            <a:ext cx="1256078" cy="123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C:\Users\이정화\Desktop\고객만족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93" y="2849184"/>
            <a:ext cx="1319100" cy="151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Users\이정화\Desktop\성과픽토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65247"/>
            <a:ext cx="2129710" cy="186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오른쪽 화살표 34"/>
          <p:cNvSpPr/>
          <p:nvPr/>
        </p:nvSpPr>
        <p:spPr>
          <a:xfrm>
            <a:off x="2838599" y="3501422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63285" y="4797152"/>
            <a:ext cx="25922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직원 만</a:t>
            </a:r>
            <a:r>
              <a:rPr lang="ko-KR" altLang="en-US" sz="32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족</a:t>
            </a:r>
            <a:endParaRPr lang="en-US" altLang="ko-KR" sz="32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20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Employee Satisfaction</a:t>
            </a:r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54417" y="5036427"/>
            <a:ext cx="25922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고객 만족</a:t>
            </a:r>
            <a:r>
              <a:rPr lang="ko-KR" altLang="en-US" sz="2400" dirty="0" smtClean="0">
                <a:solidFill>
                  <a:srgbClr val="3B589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400" dirty="0" smtClean="0">
              <a:solidFill>
                <a:srgbClr val="3B589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Customer Satisfaction</a:t>
            </a:r>
            <a:endParaRPr lang="en-US" altLang="ko-KR" sz="140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199" y="5036427"/>
            <a:ext cx="2592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재무적 성과</a:t>
            </a:r>
            <a:endParaRPr lang="en-US" altLang="ko-KR" sz="2000" dirty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  <a:p>
            <a:pPr algn="ctr"/>
            <a:r>
              <a:rPr lang="en-US" altLang="ko-KR" sz="14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Financial performance</a:t>
            </a:r>
          </a:p>
        </p:txBody>
      </p:sp>
      <p:pic>
        <p:nvPicPr>
          <p:cNvPr id="40" name="Picture 2" descr="C:\Users\이정화\Desktop\KakaoTalk_20160601_0105427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26" y="3818572"/>
            <a:ext cx="2267069" cy="9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png-3.vector.me/files/images/6/3/63637/nordstrom_thumb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8" y="1926635"/>
            <a:ext cx="2404438" cy="92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이정화\Desktop\KakaoTalk_20160601_0105427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54" y="3818572"/>
            <a:ext cx="2267069" cy="90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오른쪽 화살표 35"/>
          <p:cNvSpPr/>
          <p:nvPr/>
        </p:nvSpPr>
        <p:spPr>
          <a:xfrm>
            <a:off x="5724128" y="3501421"/>
            <a:ext cx="699117" cy="477847"/>
          </a:xfrm>
          <a:prstGeom prst="right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참고문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헌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6228" y="1852464"/>
            <a:ext cx="8124204" cy="5106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권혁기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•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박봉규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.(2011). “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서비스종사원 감정노동의 표면행위와 내면행위가 감정부조화 및 직무태도에 미치는 영향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,”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인적자원관리연구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김상희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(2009). “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판매원의 서비스는 꾸며진 것인가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?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진정한 것인가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?: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판매원의 감정노동에 관한 고객의 지각된 </a:t>
            </a:r>
            <a:r>
              <a:rPr lang="ko-KR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진정성이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서비스품질 평가에 미치는 영향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,”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마케팅연구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박정근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유원상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이영희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 (2013), 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유통 산업 </a:t>
            </a:r>
            <a:r>
              <a:rPr lang="ko-KR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상하위직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종사자들 간의 감정흐름에 관한 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유통연구 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18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 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박정근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Rutherford, B. M,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유원상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이영희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(2011).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유통 관리자의 개인적 특성과 감정 관련 변수가 다중직업만족도에 미치는 영향에 관한 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유통 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박찬임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(2011).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서비스 산업의 감정노동 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한국노동연구원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이경용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이재용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,(2016).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안전보건이슈리포트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_2016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_Vol.10_No.1&gt;,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한국산업안전보건연구원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2016-03-30.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이새롬 외 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명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감정노동 근로자의 감정노동 실태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위험요인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건강영향 연구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한국산업안전보건연구원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2015-11-30.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최영호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이규민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(2013). 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감정노동과 감정고갈 및 직무태도간의 관계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(</a:t>
            </a:r>
            <a:r>
              <a:rPr lang="ko-KR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리조트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종사자를 중심으로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)&gt;,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관광레저연구 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25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권 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통권 제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73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호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).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&lt;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민간·공공 서비스산업 감정노동 종사자 건강실태조사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&gt;. (2013). 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노동환경건강연구소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Ashforth,Blake,E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 and Humphrey, R.H. (1993). “Emotional Labor in Service Roles: The Influence of Identity,” Academy of Management Review, 1993.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9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참고문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헌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6228" y="1932796"/>
            <a:ext cx="8124204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Ashkanasy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Neal M. and Humphrey, R.H. (1989). “Current Emotion Research in Organizational Behavior,” Emotion Review, 2011.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Dissertation. 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Fenster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Laura, Kirsten Waller, John Chen, Alan E. Hubbard, Gayle C. Windham, Eric Elkin, and Shanna Swan, (1989). “Psychological Stress in the Workplace and Menstrual Function,” American Journal of Epidemiology.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Grandey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Alicia A.,(2000) “Emotion Regulation in the Workplace: A New Way to Conceptualize Emotional Labor,” Journal of Occupational Health Psychology.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Grandey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Alicia A.. (2003). “When the Show Must Go On: Surface and Deep Acting as Determinants of Emotional Exhaustion and Peer-Rated Service Delivery,” Academy of Management Journal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endParaRPr lang="en-US" altLang="ko-KR" sz="105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Hochschild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Russell, A.(1983), The Managed Heart, Berkeley, CA, University of California Press.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Kopelman, R.E.,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Chiou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A.Y.,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Lipani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L.J., &amp; Zhu, Z.(2012). Interpreting the Success of Zappos.com, Four Seasons, and Nordstrom: Customer Centricity Is But One-Third of the Job. Global Business and Organizational Excellence.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3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827584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참고문</a:t>
            </a:r>
            <a:r>
              <a:rPr lang="ko-KR" altLang="en-US" sz="280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헌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endParaRPr lang="en-US" altLang="ko-KR" sz="80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79512" y="1700808"/>
            <a:ext cx="73448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6228" y="1852464"/>
            <a:ext cx="8196212" cy="4452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Latham, Gary P., and J. James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Baldes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 (1975). "The" practical significance" of Locke's theory of goal setting," Journal of Applied Psychology 60.1.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Leidner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R. (1999). Emotional labor in service work. The ANNALS of the American Academy of political and Social Science, 561(1), 81-95</a:t>
            </a: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lnSpc>
                <a:spcPts val="1700"/>
              </a:lnSpc>
            </a:pPr>
            <a:endParaRPr lang="en-US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Robbins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S., Judge, T. A., Millett, B., &amp; Boyle, M. (2013).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Organisational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behaviour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. Pearson Higher Education AU.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Spector, R., McCarthy, P.(1999), The Nordstrom Way. Business Book Summaries..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Van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Dijk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, P. A., &amp; Brown, A. K. (2006). Emotional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labour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and negative job outcomes: An evaluation of the mediating role of emotional dissonance. Journal of Management &amp; Organization, 12(02), 101-115..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Van Vliet, V. (2010). Management by objectives by Peter Drucker. Retrieved [2016.05.29] from </a:t>
            </a:r>
            <a:r>
              <a:rPr lang="en-US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ToolsHero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: http://www.toolshero.com/management/management-by-objectives-drucker.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Zapf, D. (2002).“Emotion Work and Psychological Well-Being: A Review of the Literature and Some Conceptual Considerations,” Human Resource Management Review.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 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Web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lnSpc>
                <a:spcPts val="1700"/>
              </a:lnSpc>
            </a:pP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ko-KR" sz="1050" dirty="0" err="1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네이버</a:t>
            </a:r>
            <a:r>
              <a:rPr lang="ko-KR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 지식백과</a:t>
            </a:r>
            <a:r>
              <a:rPr lang="en-US" altLang="ko-KR" sz="1050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itchFamily="50" charset="-127"/>
                <a:ea typeface="나눔바른고딕" pitchFamily="50" charset="-127"/>
              </a:rPr>
              <a:t>], [Glassdoor], [Consumerist], [Business Insurance], [OrlandoSentinel.com], [Toolshero.com]</a:t>
            </a:r>
            <a:endParaRPr lang="ko-KR" altLang="ko-KR" sz="1050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4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3568" y="2708920"/>
            <a:ext cx="7776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Q&amp;A</a:t>
            </a:r>
            <a:endParaRPr lang="ko-KR" altLang="en-US" sz="6000" dirty="0">
              <a:solidFill>
                <a:schemeClr val="bg1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973125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- TEAM5 - 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0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6" b="12103"/>
          <a:stretch/>
        </p:blipFill>
        <p:spPr>
          <a:xfrm>
            <a:off x="827584" y="3645024"/>
            <a:ext cx="3600400" cy="1674622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</p:pic>
      <p:sp>
        <p:nvSpPr>
          <p:cNvPr id="16" name="직사각형 15"/>
          <p:cNvSpPr/>
          <p:nvPr/>
        </p:nvSpPr>
        <p:spPr>
          <a:xfrm rot="5400000">
            <a:off x="2534140" y="3100064"/>
            <a:ext cx="185419" cy="3376523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5400000">
            <a:off x="2533283" y="3509093"/>
            <a:ext cx="216000" cy="3405636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84"/>
          <a:stretch/>
        </p:blipFill>
        <p:spPr>
          <a:xfrm>
            <a:off x="827584" y="2062065"/>
            <a:ext cx="3600400" cy="102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003" y="3162467"/>
            <a:ext cx="615553" cy="447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1" b="5146"/>
          <a:stretch/>
        </p:blipFill>
        <p:spPr>
          <a:xfrm>
            <a:off x="4559485" y="4316846"/>
            <a:ext cx="3851920" cy="98565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 rot="5400000">
            <a:off x="6193206" y="3096174"/>
            <a:ext cx="596647" cy="3816000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53"/>
          <a:stretch/>
        </p:blipFill>
        <p:spPr>
          <a:xfrm>
            <a:off x="4559485" y="2132856"/>
            <a:ext cx="3851920" cy="143707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183752" y="3717032"/>
            <a:ext cx="615553" cy="447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근속연수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50650" y="5321399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b="1" i="1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ceoscoredaily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93007" y="5302498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b="1" i="1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edaily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26" b="12103"/>
          <a:stretch/>
        </p:blipFill>
        <p:spPr>
          <a:xfrm>
            <a:off x="827584" y="3645024"/>
            <a:ext cx="3600400" cy="1674622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</p:pic>
      <p:sp>
        <p:nvSpPr>
          <p:cNvPr id="16" name="직사각형 15"/>
          <p:cNvSpPr/>
          <p:nvPr/>
        </p:nvSpPr>
        <p:spPr>
          <a:xfrm rot="5400000">
            <a:off x="2534140" y="3100064"/>
            <a:ext cx="185419" cy="3376523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 rot="5400000">
            <a:off x="2533283" y="3509093"/>
            <a:ext cx="216000" cy="3405636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084"/>
          <a:stretch/>
        </p:blipFill>
        <p:spPr>
          <a:xfrm>
            <a:off x="827584" y="2062065"/>
            <a:ext cx="3600400" cy="10274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4003" y="3162467"/>
            <a:ext cx="615553" cy="447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5706751"/>
            <a:ext cx="1344249" cy="335487"/>
          </a:xfrm>
          <a:prstGeom prst="round1Rect">
            <a:avLst>
              <a:gd name="adj" fmla="val 50000"/>
            </a:avLst>
          </a:prstGeom>
          <a:solidFill>
            <a:schemeClr val="accent1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00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defRPr>
            </a:lvl1pPr>
          </a:lstStyle>
          <a:p>
            <a:r>
              <a:rPr lang="en-US" altLang="ko-KR" dirty="0"/>
              <a:t>Insight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39552" y="6042238"/>
            <a:ext cx="8178756" cy="555114"/>
          </a:xfrm>
          <a:prstGeom prst="rect">
            <a:avLst/>
          </a:prstGeom>
          <a:solidFill>
            <a:srgbClr val="262626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38124" y="6150518"/>
            <a:ext cx="797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타 산업에 비해</a:t>
            </a:r>
            <a:r>
              <a:rPr lang="ko-KR" altLang="en-US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유통산업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,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특히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백화점산업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이 현저히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낮은 근속연수</a:t>
            </a:r>
            <a:r>
              <a:rPr lang="ko-KR" altLang="en-US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보임</a:t>
            </a:r>
            <a:endParaRPr lang="ko-KR" altLang="en-US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81" b="5146"/>
          <a:stretch/>
        </p:blipFill>
        <p:spPr>
          <a:xfrm>
            <a:off x="4559485" y="4316846"/>
            <a:ext cx="3851920" cy="98565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 rot="5400000">
            <a:off x="6193206" y="3096174"/>
            <a:ext cx="596647" cy="3816000"/>
          </a:xfrm>
          <a:prstGeom prst="rect">
            <a:avLst/>
          </a:prstGeom>
          <a:solidFill>
            <a:srgbClr val="3B589E">
              <a:alpha val="46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53"/>
          <a:stretch/>
        </p:blipFill>
        <p:spPr>
          <a:xfrm>
            <a:off x="4559485" y="2132856"/>
            <a:ext cx="3851920" cy="143707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183752" y="3717032"/>
            <a:ext cx="615553" cy="447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28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근속연수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850650" y="5321399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b="1" i="1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ceoscoredaily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93007" y="5302498"/>
            <a:ext cx="24934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출처</a:t>
            </a:r>
            <a:r>
              <a:rPr lang="en-US" altLang="ko-KR" sz="1000" b="1" i="1" dirty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000" b="1" i="1" dirty="0" err="1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edaily</a:t>
            </a:r>
            <a:endParaRPr lang="ko-KR" altLang="ko-KR" sz="1000" b="1" i="1" dirty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80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 rot="16200000">
            <a:off x="3976606" y="160814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3976606" y="254887"/>
            <a:ext cx="1008112" cy="6233994"/>
          </a:xfrm>
          <a:prstGeom prst="downArrow">
            <a:avLst/>
          </a:prstGeom>
          <a:solidFill>
            <a:srgbClr val="3B589E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612180" y="304784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감정노동 ▲  </a:t>
            </a:r>
            <a:endParaRPr lang="ko-KR" altLang="en-US" sz="2000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-180528" y="116632"/>
            <a:ext cx="9505056" cy="430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5449" y="151622"/>
            <a:ext cx="1693864" cy="360040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</a:t>
            </a:r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요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909001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Nordstrom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712553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Dillard’s</a:t>
            </a:r>
            <a:endParaRPr lang="ko-KR" altLang="en-US" dirty="0">
              <a:gradFill>
                <a:gsLst>
                  <a:gs pos="100000">
                    <a:schemeClr val="bg1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50894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비교분석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26539" y="151622"/>
            <a:ext cx="1693864" cy="3600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제언</a:t>
            </a:r>
          </a:p>
        </p:txBody>
      </p: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755576" y="76470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dirty="0" smtClean="0">
                <a:gradFill>
                  <a:gsLst>
                    <a:gs pos="10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개요</a:t>
            </a:r>
            <a:endParaRPr lang="en-US" altLang="ko-KR" sz="2800" dirty="0" smtClean="0">
              <a:gradFill>
                <a:gsLst>
                  <a:gs pos="10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79512" y="1700808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07504" y="521385"/>
            <a:ext cx="936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755576" y="1271343"/>
            <a:ext cx="4104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유통</a:t>
            </a:r>
            <a:r>
              <a:rPr lang="en-US" altLang="ko-KR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/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백화점 산업의 </a:t>
            </a:r>
            <a:r>
              <a:rPr lang="ko-KR" altLang="en-US" dirty="0" smtClean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특</a:t>
            </a:r>
            <a:r>
              <a:rPr lang="ko-KR" altLang="en-US" dirty="0">
                <a:gradFill>
                  <a:gsLst>
                    <a:gs pos="100000">
                      <a:srgbClr val="3B589E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징</a:t>
            </a:r>
            <a:endParaRPr lang="en-US" altLang="ko-KR" dirty="0" smtClean="0">
              <a:gradFill>
                <a:gsLst>
                  <a:gs pos="100000">
                    <a:srgbClr val="3B589E"/>
                  </a:gs>
                  <a:gs pos="10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60" y="4401108"/>
            <a:ext cx="2088232" cy="648072"/>
          </a:xfrm>
          <a:prstGeom prst="roundRect">
            <a:avLst/>
          </a:prstGeom>
          <a:solidFill>
            <a:srgbClr val="3B58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근속연수 ▼ </a:t>
            </a:r>
          </a:p>
        </p:txBody>
      </p:sp>
    </p:spTree>
    <p:extLst>
      <p:ext uri="{BB962C8B-B14F-4D97-AF65-F5344CB8AC3E}">
        <p14:creationId xmlns:p14="http://schemas.microsoft.com/office/powerpoint/2010/main" val="39066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7505</Words>
  <Application>Microsoft Office PowerPoint</Application>
  <PresentationFormat>화면 슬라이드 쇼(4:3)</PresentationFormat>
  <Paragraphs>1385</Paragraphs>
  <Slides>67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80" baseType="lpstr">
      <vt:lpstr>굴림</vt:lpstr>
      <vt:lpstr>Arial</vt:lpstr>
      <vt:lpstr>Rix모던고딕 B</vt:lpstr>
      <vt:lpstr>배달의민족 한나는 열한살</vt:lpstr>
      <vt:lpstr>-윤고딕360</vt:lpstr>
      <vt:lpstr>나눔고딕 ExtraBold</vt:lpstr>
      <vt:lpstr>맑은 고딕</vt:lpstr>
      <vt:lpstr>배달의민족 한나</vt:lpstr>
      <vt:lpstr>Arial Unicode MS</vt:lpstr>
      <vt:lpstr>나눔바른고딕</vt:lpstr>
      <vt:lpstr>-윤고딕320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yongjin</cp:lastModifiedBy>
  <cp:revision>127</cp:revision>
  <dcterms:created xsi:type="dcterms:W3CDTF">2014-05-20T10:28:59Z</dcterms:created>
  <dcterms:modified xsi:type="dcterms:W3CDTF">2016-06-02T05:02:48Z</dcterms:modified>
</cp:coreProperties>
</file>