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5" r:id="rId4"/>
    <p:sldId id="269" r:id="rId5"/>
    <p:sldId id="268" r:id="rId6"/>
    <p:sldId id="271" r:id="rId7"/>
    <p:sldId id="270" r:id="rId8"/>
    <p:sldId id="272" r:id="rId9"/>
    <p:sldId id="273" r:id="rId10"/>
    <p:sldId id="274" r:id="rId11"/>
    <p:sldId id="267" r:id="rId12"/>
    <p:sldId id="275" r:id="rId13"/>
    <p:sldId id="26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23CFBF"/>
    <a:srgbClr val="F62291"/>
    <a:srgbClr val="D82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F09-D113-481C-ABB2-744D0E5D3543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115D-BC84-47FC-98CD-B902DF8AFCDB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A265-8430-48A4-8D17-EFACBA04F82B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7A92-6A57-4077-9D12-DF07EEF7AA8D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22A9-062C-4DCA-A37B-B91D0A0CA200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67A-B9A1-4431-9028-4AB8AE27F150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F98-187F-4FBC-A884-4D2BCD60165B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F561-8A8A-4ACA-85B3-FFD5944C4469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679-6D06-4D2A-917E-77CFCB234089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449D-4057-4E3B-87DF-F012513F7538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CFB0-E868-4A6B-8032-A596F0BE0D11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3000">
              <a:schemeClr val="tx1">
                <a:lumMod val="75000"/>
                <a:lumOff val="25000"/>
              </a:schemeClr>
            </a:gs>
            <a:gs pos="100000">
              <a:schemeClr val="tx1">
                <a:lumMod val="83000"/>
                <a:lumOff val="17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6216" y="-28997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reabaseball.com/Record/Player/HitterBasic/Basic1.asp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reabaseball.com/Record/Player/HitterBasic/Basic2.asp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0"/>
            <a:ext cx="2204864" cy="220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939136" y="4653136"/>
            <a:ext cx="2204864" cy="220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038139" y="2806075"/>
            <a:ext cx="5254982" cy="1123128"/>
            <a:chOff x="2038139" y="2863225"/>
            <a:chExt cx="5254982" cy="1123128"/>
          </a:xfrm>
        </p:grpSpPr>
        <p:sp>
          <p:nvSpPr>
            <p:cNvPr id="15" name="직사각형 14"/>
            <p:cNvSpPr/>
            <p:nvPr/>
          </p:nvSpPr>
          <p:spPr>
            <a:xfrm>
              <a:off x="2097497" y="2983384"/>
              <a:ext cx="5195624" cy="5679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컴퓨터정보실무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038139" y="2863225"/>
              <a:ext cx="4972044" cy="1123128"/>
              <a:chOff x="827584" y="2348880"/>
              <a:chExt cx="4972044" cy="1123128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064448" y="3102676"/>
                <a:ext cx="1353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spc="-1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2014_</a:t>
                </a:r>
                <a:r>
                  <a:rPr lang="ko-KR" altLang="en-US" b="1" spc="-15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조규상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2348880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ko-KR" altLang="en-US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563888" y="3148991"/>
                <a:ext cx="22357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spc="3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Date. 2015.12.09</a:t>
                </a:r>
                <a:endParaRPr lang="ko-KR" altLang="en-US" sz="1400" b="1" spc="3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1772471" y="2574179"/>
            <a:ext cx="391128" cy="379394"/>
            <a:chOff x="2090337" y="2401534"/>
            <a:chExt cx="391128" cy="379394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7048" y="548847"/>
            <a:ext cx="1877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그 외 분석 결과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6361" y="110434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95214" y="6032311"/>
            <a:ext cx="16049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R : </a:t>
            </a:r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득점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OBP : </a:t>
            </a:r>
            <a:r>
              <a:rPr lang="ko-KR" altLang="en-US" sz="2000" b="1" spc="-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출루율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" y="1150983"/>
            <a:ext cx="4303752" cy="4676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31" y="1150983"/>
            <a:ext cx="4445286" cy="467661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25850" y="6032311"/>
            <a:ext cx="1220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HR : </a:t>
            </a:r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홈런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TB : </a:t>
            </a:r>
            <a:r>
              <a:rPr lang="ko-KR" altLang="en-US" sz="2000" b="1" spc="-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루타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4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2850" y="1104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FOUR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4364" y="2088114"/>
            <a:ext cx="655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직접 데이터를 수집하고 </a:t>
            </a:r>
            <a:r>
              <a:rPr lang="ko-KR" alt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전처리하는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과정을 직접 해보니 해당 과정에서 많은 시간이 걸린다는 것을 알게 되었다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012" y="3807730"/>
            <a:ext cx="675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평소 연관성이 있는지 궁금했던 기록들을 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을 이용해 분석을 해 볼 수 있어서 좋은 경험이 되었다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644" y="712620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프로젝트를 마치며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8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45131" y="712620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참고 사이트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95" y="1635314"/>
            <a:ext cx="3679635" cy="198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1523" y="4336762"/>
            <a:ext cx="83809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00" dirty="0">
                <a:solidFill>
                  <a:srgbClr val="FFFF00"/>
                </a:solidFill>
                <a:latin typeface="+mn-ea"/>
              </a:rPr>
              <a:t>KBO </a:t>
            </a:r>
            <a:r>
              <a:rPr lang="ko-KR" altLang="en-US" sz="2000" b="1" spc="-100" dirty="0">
                <a:solidFill>
                  <a:srgbClr val="FFFF00"/>
                </a:solidFill>
                <a:latin typeface="+mn-ea"/>
              </a:rPr>
              <a:t>공식 사이트 기록실  </a:t>
            </a:r>
            <a:endParaRPr lang="en-US" altLang="ko-KR" sz="2000" b="1" spc="-100" dirty="0">
              <a:solidFill>
                <a:srgbClr val="FFFF00"/>
              </a:solidFill>
              <a:latin typeface="+mn-ea"/>
            </a:endParaRPr>
          </a:p>
          <a:p>
            <a:pPr algn="ctr"/>
            <a:r>
              <a:rPr lang="en-US" altLang="ko-KR" sz="2000" b="1" spc="-100" dirty="0">
                <a:solidFill>
                  <a:srgbClr val="FFFF00"/>
                </a:solidFill>
                <a:latin typeface="+mn-ea"/>
                <a:hlinkClick r:id="rId3"/>
              </a:rPr>
              <a:t>http://www.koreabaseball.com/Record/Player/HitterBasic/Basic1.aspx</a:t>
            </a:r>
            <a:endParaRPr lang="en-US" altLang="ko-KR" sz="2000" b="1" spc="-100" dirty="0">
              <a:solidFill>
                <a:srgbClr val="FFFF00"/>
              </a:solidFill>
              <a:latin typeface="+mn-ea"/>
            </a:endParaRPr>
          </a:p>
          <a:p>
            <a:pPr algn="ctr"/>
            <a:r>
              <a:rPr lang="en-US" altLang="ko-KR" sz="2000" b="1" spc="-100" dirty="0">
                <a:solidFill>
                  <a:srgbClr val="FFFF00"/>
                </a:solidFill>
                <a:latin typeface="+mn-ea"/>
                <a:hlinkClick r:id="rId4"/>
              </a:rPr>
              <a:t>http://www.koreabaseball.com/Record/Player/HitterBasic/Basic2.aspx</a:t>
            </a:r>
            <a:endParaRPr lang="en-US" altLang="ko-KR" sz="2000" b="1" spc="-100" dirty="0">
              <a:solidFill>
                <a:srgbClr val="FFFF00"/>
              </a:solidFill>
              <a:latin typeface="+mn-ea"/>
            </a:endParaRPr>
          </a:p>
          <a:p>
            <a:pPr algn="ctr"/>
            <a:endParaRPr lang="en-US" altLang="ko-KR" sz="2000" b="1" spc="-100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512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80498" y="3327599"/>
            <a:ext cx="29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300" dirty="0" err="1">
                <a:solidFill>
                  <a:schemeClr val="bg1">
                    <a:lumMod val="85000"/>
                  </a:schemeClr>
                </a:solidFill>
                <a:latin typeface="+mn-ea"/>
                <a:cs typeface="+mj-cs"/>
              </a:rPr>
              <a:t>Thank’s</a:t>
            </a:r>
            <a:r>
              <a:rPr lang="en-US" altLang="ko-KR" sz="1600" b="1" spc="300" dirty="0">
                <a:solidFill>
                  <a:schemeClr val="bg1">
                    <a:lumMod val="85000"/>
                  </a:schemeClr>
                </a:solidFill>
                <a:latin typeface="+mn-ea"/>
                <a:cs typeface="+mj-cs"/>
              </a:rPr>
              <a:t> for listening</a:t>
            </a:r>
            <a:endParaRPr lang="ko-KR" altLang="en-US" sz="600" b="1" spc="3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4098" name="Picture 2" descr="C:\Users\madeit-top1\Documents\PPT\네이버탬플릿\smile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937" y="2763599"/>
            <a:ext cx="462123" cy="4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0"/>
            <a:ext cx="2204864" cy="220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39136" y="4653136"/>
            <a:ext cx="2204864" cy="220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4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-21272" y="3661544"/>
            <a:ext cx="918051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95536" y="260648"/>
            <a:ext cx="140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CONTENTS</a:t>
            </a:r>
            <a:endParaRPr lang="ko-KR" altLang="en-US" sz="8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98273" y="1988840"/>
            <a:ext cx="7347456" cy="2880320"/>
            <a:chOff x="1196228" y="2348880"/>
            <a:chExt cx="5921865" cy="2321466"/>
          </a:xfrm>
        </p:grpSpPr>
        <p:sp>
          <p:nvSpPr>
            <p:cNvPr id="6" name="도넛 5"/>
            <p:cNvSpPr/>
            <p:nvPr/>
          </p:nvSpPr>
          <p:spPr>
            <a:xfrm>
              <a:off x="1196228" y="2348880"/>
              <a:ext cx="2321465" cy="2321466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2996428" y="2348880"/>
              <a:ext cx="2321465" cy="2321466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도넛 10"/>
            <p:cNvSpPr/>
            <p:nvPr/>
          </p:nvSpPr>
          <p:spPr>
            <a:xfrm>
              <a:off x="4796628" y="2348880"/>
              <a:ext cx="2321465" cy="2321466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001641" y="2127766"/>
            <a:ext cx="67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03919" y="2127766"/>
            <a:ext cx="73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TWO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6566" y="2127766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38921" y="3240823"/>
            <a:ext cx="1556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데이터  수집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22676" y="3227175"/>
            <a:ext cx="2098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데이터 처리</a:t>
            </a:r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가공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06346" y="3227175"/>
            <a:ext cx="1800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분석 및 시각화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88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37729" y="2593107"/>
            <a:ext cx="5377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KBO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공식 사이트의 기록실 에서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페이지 분량의 기록들을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67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5588" y="458668"/>
            <a:ext cx="1556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데이터  수집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5" y="886074"/>
            <a:ext cx="7611537" cy="57448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0" y="984582"/>
            <a:ext cx="7334492" cy="56463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2" y="722298"/>
            <a:ext cx="7356112" cy="57009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52" y="773930"/>
            <a:ext cx="7630590" cy="57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14" y="116632"/>
            <a:ext cx="73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TWO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680" y="548847"/>
            <a:ext cx="2098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데이터 처리</a:t>
            </a:r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가공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4295" y="2623049"/>
            <a:ext cx="7771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KBO </a:t>
            </a:r>
            <a:r>
              <a:rPr lang="ko-KR" altLang="en-US" sz="24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사이트에서 가져온 기록들을</a:t>
            </a:r>
            <a:r>
              <a:rPr lang="en-US" altLang="ko-KR" sz="24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csv </a:t>
            </a:r>
            <a:r>
              <a:rPr lang="ko-KR" altLang="en-US" sz="24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파일로 만들기 위해</a:t>
            </a:r>
            <a:endParaRPr lang="en-US" altLang="ko-KR" sz="24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엑셀화 작업을 수행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" y="894365"/>
            <a:ext cx="9144000" cy="44997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587"/>
            <a:ext cx="9144000" cy="44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3758" y="548847"/>
            <a:ext cx="1800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분석 및 시각화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6361" y="110434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1" y="980978"/>
            <a:ext cx="6543675" cy="580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978126" y="980977"/>
            <a:ext cx="20021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엑셀화 작업을 마친 </a:t>
            </a:r>
            <a:r>
              <a:rPr lang="en-US" altLang="ko-KR" sz="24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csv</a:t>
            </a:r>
            <a:r>
              <a:rPr lang="ko-KR" altLang="en-US" sz="24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파일을 </a:t>
            </a:r>
            <a:r>
              <a:rPr lang="en-US" altLang="ko-KR" sz="2400" b="1" spc="-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Rstudio</a:t>
            </a:r>
            <a:r>
              <a:rPr lang="ko-KR" altLang="en-US" sz="24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 읽은 뒤 시각화를 위해 분포도 작업을 수행</a:t>
            </a:r>
          </a:p>
        </p:txBody>
      </p:sp>
    </p:spTree>
    <p:extLst>
      <p:ext uri="{BB962C8B-B14F-4D97-AF65-F5344CB8AC3E}">
        <p14:creationId xmlns:p14="http://schemas.microsoft.com/office/powerpoint/2010/main" val="16837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6361" y="110434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7730" y="982643"/>
            <a:ext cx="4858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심리적 가설을 통해 두 지표를 비교하여 연관성을 분석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3956" y="1936750"/>
            <a:ext cx="595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삼진과 번트의 관계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선구안이 나쁘고 욕심이 많은 타자일 수록 번트를 더 못 댈 것이다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7730" y="2825091"/>
            <a:ext cx="5308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필요한 능력이 비슷해 보이는 두 지표를 비교하여 분석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3956" y="3779198"/>
            <a:ext cx="5950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도루와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루타의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관계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발이 빠른 타자일 수록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루까지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갈 기회가 많기 때문에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루타를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더욱 많이 칠 것이다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7730" y="4848216"/>
            <a:ext cx="530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그 외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평소에 궁금했던 것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3955" y="5529367"/>
            <a:ext cx="595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삼진과 홈런의 관계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홈런타자들은 스윙궤도가 크기 때문에 삼진이 많을 것이다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5887" y="507903"/>
            <a:ext cx="12362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분석 계획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153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6089" y="548847"/>
            <a:ext cx="1619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분석 결과 </a:t>
            </a:r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- 1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361" y="110434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41494" y="1227206"/>
            <a:ext cx="27977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분포도를 통해 분석한 결과 예상대로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선구안이 나쁘고 욕심이 많은 타자일 수록 번트를 더 못 대는 것을 확인할 수 있었다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ko-KR" altLang="en-US" sz="2400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0" y="1227206"/>
            <a:ext cx="5696745" cy="546811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525766" y="2566034"/>
            <a:ext cx="3714974" cy="279753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481761" y="5009627"/>
            <a:ext cx="1815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SO : </a:t>
            </a:r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삼진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SAC : </a:t>
            </a:r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희생번트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71530" y="1951635"/>
            <a:ext cx="341169" cy="327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굽은 화살표 10"/>
          <p:cNvSpPr/>
          <p:nvPr/>
        </p:nvSpPr>
        <p:spPr>
          <a:xfrm>
            <a:off x="4012469" y="605789"/>
            <a:ext cx="928048" cy="1287182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41861" y="617087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이상치</a:t>
            </a:r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(outlier)</a:t>
            </a:r>
          </a:p>
        </p:txBody>
      </p:sp>
    </p:spTree>
    <p:extLst>
      <p:ext uri="{BB962C8B-B14F-4D97-AF65-F5344CB8AC3E}">
        <p14:creationId xmlns:p14="http://schemas.microsoft.com/office/powerpoint/2010/main" val="647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6089" y="548847"/>
            <a:ext cx="1619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분석 결과 </a:t>
            </a:r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- 2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361" y="110434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6085" y="1063434"/>
            <a:ext cx="2797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두 번째 분석 역시 어느 정도 관련이 있는 것을 확인할 수 있었지만 특정 선수들</a:t>
            </a:r>
            <a:r>
              <a:rPr lang="en-US" altLang="ko-KR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(outlier)</a:t>
            </a:r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SB</a:t>
            </a:r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개수와 상관 없이 </a:t>
            </a:r>
            <a:r>
              <a:rPr lang="en-US" altLang="ko-KR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3B </a:t>
            </a:r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개수가 많았다</a:t>
            </a:r>
            <a:r>
              <a:rPr lang="en-US" altLang="ko-KR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88586" y="5864604"/>
            <a:ext cx="1303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SB : </a:t>
            </a:r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도루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3B : 3</a:t>
            </a:r>
            <a:r>
              <a:rPr lang="ko-KR" altLang="en-US" sz="2000" b="1" spc="-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루타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3" y="1104377"/>
            <a:ext cx="5696745" cy="546811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10938" y="1883395"/>
            <a:ext cx="1146411" cy="228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굽은 화살표 14"/>
          <p:cNvSpPr/>
          <p:nvPr/>
        </p:nvSpPr>
        <p:spPr>
          <a:xfrm>
            <a:off x="2429301" y="537549"/>
            <a:ext cx="928048" cy="1287182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6117" y="548847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이상치</a:t>
            </a:r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(outlier)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23068" y="4858604"/>
            <a:ext cx="728109" cy="74740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1851177" y="5150419"/>
            <a:ext cx="4408186" cy="291815"/>
          </a:xfrm>
          <a:prstGeom prst="rightArrow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59363" y="4449506"/>
            <a:ext cx="2797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실제로 </a:t>
            </a:r>
            <a:r>
              <a:rPr lang="en-US" altLang="ko-KR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SB</a:t>
            </a:r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가 적은 선수들의 대부분이 적은 </a:t>
            </a:r>
            <a:r>
              <a:rPr lang="en-US" altLang="ko-KR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3B</a:t>
            </a:r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을 기록함   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33266" y="2132273"/>
            <a:ext cx="3812643" cy="3517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1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6089" y="548847"/>
            <a:ext cx="1619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분석 결과 </a:t>
            </a:r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- 3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361" y="110434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9734" y="1527462"/>
            <a:ext cx="27977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분석 결과 의외로</a:t>
            </a:r>
            <a:endParaRPr lang="en-US" altLang="ko-KR" sz="2400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HR</a:t>
            </a:r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과 </a:t>
            </a:r>
            <a:r>
              <a:rPr lang="en-US" altLang="ko-KR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SO</a:t>
            </a:r>
            <a:r>
              <a:rPr lang="ko-KR" altLang="en-US" sz="240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생각보다 연관성이 없는 것으로 분석됨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ko-KR" altLang="en-US" sz="2400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4120" y="5363570"/>
            <a:ext cx="12282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SO : </a:t>
            </a:r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삼진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HR : </a:t>
            </a:r>
            <a:r>
              <a:rPr lang="ko-KR" altLang="en-US" sz="2000" b="1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홈런</a:t>
            </a:r>
            <a:endParaRPr lang="en-US" altLang="ko-KR" sz="2000" b="1" spc="-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7" y="1032714"/>
            <a:ext cx="5868537" cy="55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366</Words>
  <Application>Microsoft Office PowerPoint</Application>
  <PresentationFormat>화면 슬라이드 쇼(4:3)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 Sans Korean Bold</vt:lpstr>
      <vt:lpstr>Noto Sans Korean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조규상</cp:lastModifiedBy>
  <cp:revision>48</cp:revision>
  <dcterms:created xsi:type="dcterms:W3CDTF">2014-08-30T22:01:36Z</dcterms:created>
  <dcterms:modified xsi:type="dcterms:W3CDTF">2019-09-18T15:09:58Z</dcterms:modified>
</cp:coreProperties>
</file>