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7" r:id="rId4"/>
    <p:sldId id="332" r:id="rId5"/>
    <p:sldId id="337" r:id="rId6"/>
    <p:sldId id="336" r:id="rId7"/>
    <p:sldId id="335" r:id="rId8"/>
    <p:sldId id="338" r:id="rId9"/>
    <p:sldId id="339" r:id="rId10"/>
    <p:sldId id="340" r:id="rId11"/>
    <p:sldId id="341" r:id="rId12"/>
    <p:sldId id="342" r:id="rId13"/>
    <p:sldId id="330" r:id="rId14"/>
    <p:sldId id="331" r:id="rId15"/>
  </p:sldIdLst>
  <p:sldSz cx="9144000" cy="5143500" type="screen16x9"/>
  <p:notesSz cx="6858000" cy="9144000"/>
  <p:embeddedFontLst>
    <p:embeddedFont>
      <p:font typeface="-윤고딕320" panose="020B0600000101010101" charset="-127"/>
      <p:regular r:id="rId17"/>
    </p:embeddedFont>
    <p:embeddedFont>
      <p:font typeface="DX맑은하늘B" panose="02010606000101010101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878"/>
    <a:srgbClr val="F3F0BB"/>
    <a:srgbClr val="04583D"/>
    <a:srgbClr val="F8F5CE"/>
    <a:srgbClr val="EEE460"/>
    <a:srgbClr val="FAF7D0"/>
    <a:srgbClr val="FCF9D2"/>
    <a:srgbClr val="F7F4CD"/>
    <a:srgbClr val="4E725C"/>
    <a:srgbClr val="354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8" autoAdjust="0"/>
    <p:restoredTop sz="96429" autoAdjust="0"/>
  </p:normalViewPr>
  <p:slideViewPr>
    <p:cSldViewPr>
      <p:cViewPr varScale="1">
        <p:scale>
          <a:sx n="89" d="100"/>
          <a:sy n="89" d="100"/>
        </p:scale>
        <p:origin x="64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E1B60-FC8A-474A-8EA1-4C7B9BA5999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4F08-006C-4CE8-A4F0-1F988D1C0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7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9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9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7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6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1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9A02-97D0-437D-AEBE-9E62A9D157E5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0540-E8A8-49E1-8B12-02801DB56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veletter2me.tistory.com/1121" TargetMode="External"/><Relationship Id="rId2" Type="http://schemas.openxmlformats.org/officeDocument/2006/relationships/hyperlink" Target="http://www.hankookilbo.com/v/176438dfe3fc487a95349cacb8a7d0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nkookilbo.com/v/e3deb22c22fb436c8d7e2c03f124915e" TargetMode="External"/><Relationship Id="rId5" Type="http://schemas.openxmlformats.org/officeDocument/2006/relationships/hyperlink" Target="http://blog.naver.com/kma450815/220670301526" TargetMode="External"/><Relationship Id="rId4" Type="http://schemas.openxmlformats.org/officeDocument/2006/relationships/hyperlink" Target="http://blog.naver.com/wadizfunding/101890644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40" y="4083918"/>
            <a:ext cx="914404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20272" y="0"/>
            <a:ext cx="144016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95" y="699542"/>
            <a:ext cx="497502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26" y="4315544"/>
            <a:ext cx="1224136" cy="63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FAF373-DA6D-40E3-9317-3713AE26C3F9}"/>
              </a:ext>
            </a:extLst>
          </p:cNvPr>
          <p:cNvSpPr/>
          <p:nvPr/>
        </p:nvSpPr>
        <p:spPr>
          <a:xfrm>
            <a:off x="7452320" y="4315544"/>
            <a:ext cx="1224136" cy="32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2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0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t="39567" r="9121"/>
          <a:stretch/>
        </p:blipFill>
        <p:spPr>
          <a:xfrm>
            <a:off x="539552" y="1534608"/>
            <a:ext cx="4485685" cy="2174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61" y="1528526"/>
            <a:ext cx="3838443" cy="2170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3918"/>
            <a:ext cx="6783788" cy="7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478"/>
            <a:ext cx="2088232" cy="81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1628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0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70" y="1178455"/>
            <a:ext cx="6477904" cy="259116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478"/>
            <a:ext cx="2088232" cy="81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9577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0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43558"/>
            <a:ext cx="6268325" cy="335326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478"/>
            <a:ext cx="2088232" cy="81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65" y="4155926"/>
            <a:ext cx="4265407" cy="87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6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879812" y="843558"/>
            <a:ext cx="3384376" cy="3384376"/>
          </a:xfrm>
          <a:prstGeom prst="ellipse">
            <a:avLst/>
          </a:prstGeom>
          <a:solidFill>
            <a:srgbClr val="F3F0BB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381" y="2139702"/>
            <a:ext cx="1945739" cy="73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3017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97802"/>
            <a:ext cx="83529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sz="1400" dirty="0"/>
          </a:p>
          <a:p>
            <a:pPr fontAlgn="base"/>
            <a:r>
              <a:rPr lang="ko-KR" altLang="en-US" sz="1400" dirty="0" err="1"/>
              <a:t>옥시</a:t>
            </a:r>
            <a:r>
              <a:rPr lang="ko-KR" altLang="en-US" sz="1400" dirty="0"/>
              <a:t> ‘가습기 살균제’ 법인 책임 피하려 조직 변경</a:t>
            </a:r>
          </a:p>
          <a:p>
            <a:pPr fontAlgn="base"/>
            <a:r>
              <a:rPr lang="en-US" altLang="ko-KR" sz="1400" u="sng" dirty="0">
                <a:hlinkClick r:id="rId2"/>
              </a:rPr>
              <a:t>http://www.hankookilbo.com/v/176438dfe3fc487a95349cacb8a7d085</a:t>
            </a:r>
            <a:endParaRPr lang="en-US" altLang="ko-KR" sz="1400" u="sng" dirty="0"/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 err="1"/>
              <a:t>옥시</a:t>
            </a:r>
            <a:r>
              <a:rPr lang="ko-KR" altLang="en-US" sz="1400" dirty="0"/>
              <a:t> 임산부 태아 치명적 실험결과 은폐</a:t>
            </a:r>
          </a:p>
          <a:p>
            <a:pPr fontAlgn="base"/>
            <a:r>
              <a:rPr lang="en-US" altLang="ko-KR" sz="1400" u="sng" dirty="0">
                <a:hlinkClick r:id="rId3"/>
              </a:rPr>
              <a:t>http://loveletter2me.tistory.com/1121</a:t>
            </a:r>
            <a:endParaRPr lang="en-US" altLang="ko-KR" sz="1400" u="sng" dirty="0"/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 err="1"/>
              <a:t>코즈마케팅의</a:t>
            </a:r>
            <a:r>
              <a:rPr lang="ko-KR" altLang="en-US" sz="1400" dirty="0"/>
              <a:t> 시초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아멕스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아메리칸익스프레스</a:t>
            </a:r>
            <a:r>
              <a:rPr lang="en-US" altLang="ko-KR" sz="1400" dirty="0"/>
              <a:t>)</a:t>
            </a:r>
            <a:r>
              <a:rPr lang="ko-KR" altLang="en-US" sz="1400" dirty="0"/>
              <a:t>의 자유의 여신상 복원 프로젝트</a:t>
            </a:r>
          </a:p>
          <a:p>
            <a:pPr fontAlgn="base"/>
            <a:r>
              <a:rPr lang="en-US" altLang="ko-KR" sz="1400" dirty="0">
                <a:hlinkClick r:id="rId4"/>
              </a:rPr>
              <a:t>http://blog.naver.com/wadizfunding/10189064470</a:t>
            </a:r>
            <a:endParaRPr lang="en-US" altLang="ko-KR" sz="1400" dirty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2016 </a:t>
            </a:r>
            <a:r>
              <a:rPr lang="ko-KR" altLang="en-US" sz="1400" dirty="0"/>
              <a:t>대한민국마케팅대상 상생협력부문 최우수상 수상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홈리스의</a:t>
            </a:r>
            <a:r>
              <a:rPr lang="ko-KR" altLang="en-US" sz="1400" dirty="0"/>
              <a:t> 자립을 돕는 잡지 </a:t>
            </a:r>
            <a:r>
              <a:rPr lang="en-US" altLang="ko-KR" sz="1400" dirty="0"/>
              <a:t>《</a:t>
            </a:r>
            <a:r>
              <a:rPr lang="ko-KR" altLang="en-US" sz="1400" dirty="0" err="1"/>
              <a:t>빅이슈</a:t>
            </a:r>
            <a:r>
              <a:rPr lang="en-US" altLang="ko-KR" sz="1400" dirty="0"/>
              <a:t>》 </a:t>
            </a:r>
            <a:endParaRPr lang="ko-KR" altLang="en-US" sz="1400" dirty="0"/>
          </a:p>
          <a:p>
            <a:pPr fontAlgn="base"/>
            <a:r>
              <a:rPr lang="en-US" altLang="ko-KR" sz="1400" dirty="0">
                <a:hlinkClick r:id="rId5"/>
              </a:rPr>
              <a:t>http://blog.naver.com/kma450815/220670301526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4</a:t>
            </a:r>
            <a:r>
              <a:rPr lang="ko-KR" altLang="en-US" sz="1400" dirty="0"/>
              <a:t>월 </a:t>
            </a:r>
            <a:r>
              <a:rPr lang="en-US" altLang="ko-KR" sz="1400" dirty="0"/>
              <a:t>28</a:t>
            </a:r>
            <a:r>
              <a:rPr lang="ko-KR" altLang="en-US" sz="1400" dirty="0"/>
              <a:t>일 뉴스코너 발표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파타고니아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나혜진</a:t>
            </a:r>
            <a:endParaRPr lang="en-US" altLang="ko-KR" sz="1400" dirty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[2016 </a:t>
            </a:r>
            <a:r>
              <a:rPr lang="ko-KR" altLang="en-US" sz="1400" dirty="0"/>
              <a:t>녹색에너지 우수기업 대상</a:t>
            </a:r>
            <a:r>
              <a:rPr lang="en-US" altLang="ko-KR" sz="1400" dirty="0"/>
              <a:t>] </a:t>
            </a:r>
            <a:r>
              <a:rPr lang="ko-KR" altLang="en-US" sz="1400" dirty="0"/>
              <a:t>소비자들 ‘착한 제품’ 선택 늘었다</a:t>
            </a:r>
          </a:p>
          <a:p>
            <a:pPr fontAlgn="base"/>
            <a:r>
              <a:rPr lang="en-US" altLang="ko-KR" sz="1400" u="sng" dirty="0">
                <a:hlinkClick r:id="rId6"/>
              </a:rPr>
              <a:t>http://www.hankookilbo.com/v/e3deb22c22fb436c8d7e2c03f124915e</a:t>
            </a:r>
            <a:endParaRPr lang="en-US" altLang="ko-KR" sz="1400" u="sng" dirty="0"/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1400" dirty="0"/>
              <a:t>소비자 </a:t>
            </a:r>
            <a:r>
              <a:rPr lang="en-US" altLang="ko-KR" sz="1400" dirty="0"/>
              <a:t>58% "'</a:t>
            </a:r>
            <a:r>
              <a:rPr lang="ko-KR" altLang="en-US" sz="1400" dirty="0" err="1"/>
              <a:t>착한기업</a:t>
            </a:r>
            <a:r>
              <a:rPr lang="en-US" altLang="ko-KR" sz="1400" dirty="0"/>
              <a:t>' </a:t>
            </a:r>
            <a:r>
              <a:rPr lang="ko-KR" altLang="en-US" sz="1400" dirty="0"/>
              <a:t>제품</a:t>
            </a:r>
            <a:r>
              <a:rPr lang="en-US" altLang="ko-KR" sz="1400" dirty="0"/>
              <a:t>, </a:t>
            </a:r>
            <a:r>
              <a:rPr lang="ko-KR" altLang="en-US" sz="1400" dirty="0"/>
              <a:t>비싸도 산다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http://news.sbs.co.kr/news/endPage.do?news_id=N1003238676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40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" y="-20538"/>
            <a:ext cx="9139974" cy="51640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26" y="0"/>
            <a:ext cx="9139974" cy="51435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735796" y="771550"/>
            <a:ext cx="3672408" cy="367240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50" y="1252504"/>
            <a:ext cx="2017370" cy="279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43908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0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0" y="909864"/>
            <a:ext cx="2572109" cy="31946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909864"/>
            <a:ext cx="4015906" cy="28529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478"/>
            <a:ext cx="2245055" cy="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53" y="4317152"/>
            <a:ext cx="4446019" cy="70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033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0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031940" y="2787774"/>
            <a:ext cx="1656184" cy="504056"/>
          </a:xfrm>
          <a:prstGeom prst="downArrow">
            <a:avLst>
              <a:gd name="adj1" fmla="val 12301"/>
              <a:gd name="adj2" fmla="val 1959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478"/>
            <a:ext cx="2245055" cy="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04355"/>
            <a:ext cx="5832648" cy="53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707654"/>
            <a:ext cx="5285380" cy="8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22111"/>
            <a:ext cx="5697013" cy="103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004048" y="3774691"/>
            <a:ext cx="1140703" cy="376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9" idx="0"/>
          </p:cNvCxnSpPr>
          <p:nvPr/>
        </p:nvCxnSpPr>
        <p:spPr>
          <a:xfrm rot="5400000" flipH="1" flipV="1">
            <a:off x="5985590" y="2823441"/>
            <a:ext cx="540061" cy="136244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393" y="2885834"/>
            <a:ext cx="1684064" cy="64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712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0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rgbClr val="F1E44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7494"/>
            <a:ext cx="1659018" cy="59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7574"/>
            <a:ext cx="248996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1893"/>
            <a:ext cx="6753993" cy="101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8287"/>
            <a:ext cx="6655610" cy="59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291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" y="-20538"/>
            <a:ext cx="9139974" cy="51640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735796" y="699542"/>
            <a:ext cx="3672408" cy="367240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139" y="1324512"/>
            <a:ext cx="2033973" cy="18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0625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-21724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6" y="1565885"/>
            <a:ext cx="2781688" cy="27340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14" y="1537358"/>
            <a:ext cx="2791215" cy="27625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U자형 화살표 7"/>
          <p:cNvSpPr/>
          <p:nvPr/>
        </p:nvSpPr>
        <p:spPr>
          <a:xfrm>
            <a:off x="2483768" y="1131590"/>
            <a:ext cx="4896544" cy="363250"/>
          </a:xfrm>
          <a:prstGeom prst="utur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5" y="301592"/>
            <a:ext cx="1875119" cy="59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55" y="218355"/>
            <a:ext cx="5334217" cy="69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51743"/>
            <a:ext cx="3384376" cy="6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95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24664" y="0"/>
            <a:ext cx="1080120" cy="52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251521" y="436911"/>
            <a:ext cx="567167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338913" y="768339"/>
            <a:ext cx="479773" cy="241894"/>
          </a:xfrm>
          <a:prstGeom prst="chevron">
            <a:avLst>
              <a:gd name="adj" fmla="val 41235"/>
            </a:avLst>
          </a:prstGeom>
          <a:solidFill>
            <a:srgbClr val="FFFF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338913" y="1056372"/>
            <a:ext cx="479773" cy="24189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DX맑은하늘B" panose="02010606000101010101" pitchFamily="2" charset="-127"/>
              <a:ea typeface="DX맑은하늘B" panose="02010606000101010101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03219"/>
            <a:ext cx="3096344" cy="2839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41675"/>
            <a:ext cx="4536504" cy="15623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9" name="직선 연결선 8"/>
          <p:cNvCxnSpPr/>
          <p:nvPr/>
        </p:nvCxnSpPr>
        <p:spPr>
          <a:xfrm>
            <a:off x="5940152" y="2931790"/>
            <a:ext cx="10801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5" y="301592"/>
            <a:ext cx="1875119" cy="59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69343"/>
            <a:ext cx="6480719" cy="6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02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" y="-20538"/>
            <a:ext cx="9139974" cy="51640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26" y="0"/>
            <a:ext cx="9139974" cy="51435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771800" y="843558"/>
            <a:ext cx="3672408" cy="367240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37" y="1563638"/>
            <a:ext cx="2271399" cy="20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19783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158</Words>
  <Application>Microsoft Office PowerPoint</Application>
  <PresentationFormat>화면 슬라이드 쇼(16:9)</PresentationFormat>
  <Paragraphs>30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-윤고딕320</vt:lpstr>
      <vt:lpstr>Arial</vt:lpstr>
      <vt:lpstr>DX맑은하늘B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mirae_dore</dc:creator>
  <cp:lastModifiedBy>조규상</cp:lastModifiedBy>
  <cp:revision>162</cp:revision>
  <dcterms:created xsi:type="dcterms:W3CDTF">2016-05-11T11:04:17Z</dcterms:created>
  <dcterms:modified xsi:type="dcterms:W3CDTF">2019-09-18T14:56:55Z</dcterms:modified>
</cp:coreProperties>
</file>