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61" r:id="rId2"/>
  </p:sldIdLst>
  <p:sldSz cx="12801600" cy="9601200" type="A3"/>
  <p:notesSz cx="9144000" cy="6858000"/>
  <p:embeddedFontLst>
    <p:embeddedFont>
      <p:font typeface="나눔바른고딕" panose="020B0600000101010101" charset="-127"/>
      <p:regular r:id="rId3"/>
      <p:bold r:id="rId4"/>
    </p:embeddedFont>
    <p:embeddedFont>
      <p:font typeface="a옛날사진관3" panose="02020600000000000000" pitchFamily="18" charset="-127"/>
      <p:regular r:id="rId5"/>
    </p:embeddedFont>
    <p:embeddedFont>
      <p:font typeface="a옛날사진관5" panose="02020600000000000000" pitchFamily="18" charset="-127"/>
      <p:regular r:id="rId6"/>
    </p:embeddedFont>
    <p:embeddedFont>
      <p:font typeface="KoreanYNSJG3R" panose="02020600000000000000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KoreanYNSJG3R" panose="02020600000000000000" pitchFamily="18" charset="-127"/>
                <a:ea typeface="KoreanYNSJG3R" panose="02020600000000000000" pitchFamily="18" charset="-127"/>
                <a:cs typeface="+mn-cs"/>
              </a:defRPr>
            </a:pPr>
            <a:r>
              <a:rPr lang="ko-KR" altLang="en-US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진행</a:t>
            </a:r>
            <a:r>
              <a:rPr lang="ko-KR" altLang="en-US" baseline="0" dirty="0">
                <a:latin typeface="KoreanYNSJG3R" panose="02020600000000000000" pitchFamily="18" charset="-127"/>
                <a:ea typeface="KoreanYNSJG3R" panose="02020600000000000000" pitchFamily="18" charset="-127"/>
              </a:rPr>
              <a:t> 상황 및 계획</a:t>
            </a:r>
            <a:endParaRPr lang="en-US" altLang="ko-KR" baseline="0" dirty="0">
              <a:latin typeface="KoreanYNSJG3R" panose="02020600000000000000" pitchFamily="18" charset="-127"/>
              <a:ea typeface="KoreanYNSJG3R" panose="02020600000000000000" pitchFamily="18" charset="-127"/>
            </a:endParaRPr>
          </a:p>
        </c:rich>
      </c:tx>
      <c:layout>
        <c:manualLayout>
          <c:xMode val="edge"/>
          <c:yMode val="edge"/>
          <c:x val="3.0065794971553494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KoreanYNSJG3R" panose="02020600000000000000" pitchFamily="18" charset="-127"/>
              <a:ea typeface="KoreanYNSJG3R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 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주제 선정</c:v>
                </c:pt>
                <c:pt idx="1">
                  <c:v>SNS 수집 프로그램 개발</c:v>
                </c:pt>
                <c:pt idx="2">
                  <c:v>데이터 분석 프로그램 개발</c:v>
                </c:pt>
                <c:pt idx="3">
                  <c:v>보고서 작성</c:v>
                </c:pt>
              </c:strCache>
            </c:strRef>
          </c:cat>
          <c:val>
            <c:numRef>
              <c:f>Sheet1!$B$2:$B$5</c:f>
              <c:numCache>
                <c:formatCode>m/d/yyyy</c:formatCode>
                <c:ptCount val="4"/>
                <c:pt idx="0">
                  <c:v>42796</c:v>
                </c:pt>
                <c:pt idx="1">
                  <c:v>42808</c:v>
                </c:pt>
                <c:pt idx="2">
                  <c:v>42867</c:v>
                </c:pt>
                <c:pt idx="3">
                  <c:v>42886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C3-4D6B-8C35-87F666EA3F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소모 일수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주제 선정</c:v>
                </c:pt>
                <c:pt idx="1">
                  <c:v>SNS 수집 프로그램 개발</c:v>
                </c:pt>
                <c:pt idx="2">
                  <c:v>데이터 분석 프로그램 개발</c:v>
                </c:pt>
                <c:pt idx="3">
                  <c:v>보고서 작성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59</c:v>
                </c:pt>
                <c:pt idx="2">
                  <c:v>19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C3-4D6B-8C35-87F666EA3F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종료 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주제 선정</c:v>
                </c:pt>
                <c:pt idx="1">
                  <c:v>SNS 수집 프로그램 개발</c:v>
                </c:pt>
                <c:pt idx="2">
                  <c:v>데이터 분석 프로그램 개발</c:v>
                </c:pt>
                <c:pt idx="3">
                  <c:v>보고서 작성</c:v>
                </c:pt>
              </c:strCache>
            </c:strRef>
          </c:cat>
          <c:val>
            <c:numRef>
              <c:f>Sheet1!$D$2:$D$5</c:f>
              <c:numCache>
                <c:formatCode>m/d/yyyy</c:formatCode>
                <c:ptCount val="4"/>
                <c:pt idx="0">
                  <c:v>42808</c:v>
                </c:pt>
                <c:pt idx="1">
                  <c:v>42867</c:v>
                </c:pt>
                <c:pt idx="2">
                  <c:v>42886</c:v>
                </c:pt>
                <c:pt idx="3" formatCode="_(* #,##0_);_(* \(#,##0\);_(* &quot;-&quot;_);_(@_)">
                  <c:v>42895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C3-4D6B-8C35-87F666EA3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8633848"/>
        <c:axId val="388633192"/>
      </c:barChart>
      <c:catAx>
        <c:axId val="3886338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633192"/>
        <c:crosses val="autoZero"/>
        <c:auto val="1"/>
        <c:lblAlgn val="ctr"/>
        <c:lblOffset val="100"/>
        <c:noMultiLvlLbl val="0"/>
      </c:catAx>
      <c:valAx>
        <c:axId val="388633192"/>
        <c:scaling>
          <c:orientation val="minMax"/>
          <c:max val="42895"/>
          <c:min val="4279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63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17F6-E80C-4FFC-87BF-66C446D8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768D4-296F-4CC1-9354-15E887CE0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68437-31DD-4293-81A4-8F044134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9618E-7058-4239-B364-FD6505C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997B9-3B07-4B90-9329-73172D7A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AE1E-1371-4628-A386-F56919E4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8387A-4525-47C9-863A-B59A012D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D4906-7BAC-46FF-8C79-B3D5B69F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DBB0E-856E-4643-AB9A-272606B7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B7425-A8D8-4E6B-9E95-8A3A1E70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7E7CC-9289-4036-960B-499BF29EE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20A66-FB10-4D4D-9C52-AAF0687F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50A47-8F24-4230-B5AD-497D44EB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7B72-3987-4DF5-84A2-19289725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8BCBC-D5CF-4836-81AA-8713E116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7E536-9B80-4A91-9B2A-3EBB1888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EDD11-739A-47E1-8187-7AAF6F1A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AFA2B-9B28-493E-80B6-621F1C13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6628A-F00C-4F52-A269-6D1A218B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7ECAE-F5A7-4113-ADE1-9D75A22F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4541-0B7C-443D-A137-975E9F26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59731-68F3-4219-9E08-992C1345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9295B-172D-4297-A0D6-B5BBBA5C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47C80-F06A-4656-A0CE-065B17DB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A9D9D-DF08-4111-BE16-ED79C70C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EB1-74E8-4FB9-A6B8-B1BC88D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B97FE-FF2A-451E-85CE-FFBC3FD70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5E3B2-8270-49DB-BAEE-DD3FC70D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098C4-1BB6-4586-B4F3-62EF0B34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7C7D5-A668-4B6B-ACCA-D12862E5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6D4C-3307-47A5-B8DE-64FCBB0A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7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12A4E-783C-4178-AE66-2B39D092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57844-671E-45FB-8629-58481AD3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4142E-62DA-4996-B2F0-AFE267F4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CB501-149B-4A59-9AA8-DE78BD18F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52E2D-74CD-4AC3-9264-5F97BD0A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55E2D-65BD-4ED6-B135-7B251A99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07E0F9-6E09-4BA1-81F2-FC6B4D7F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D1226-25A9-4D6E-BF7E-F8DA816B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C032-932F-44E8-91DB-74D79A3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5E851D-3D31-4160-893B-86ADFF9B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D4CEBD-0B13-43E0-8AEE-7A35FDA8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7232D-BF9E-4E24-B97D-735E1D44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FFD0C1-F01E-491D-9894-3E209061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D05ED-8223-49C7-BD0E-B440A08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93F4D-056D-4B0D-92DD-FB6C6DEB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5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AA3A6-D13D-47F0-BEAF-CCF87F67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93F0-D771-464B-B35C-867AC7D4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4752A-C6DB-4642-BE55-ADE29612E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6676D-D1AD-4D47-9874-CAEC5CF8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D9B40-EF2E-4D90-AB6B-CDF10A7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0D4D0-B0EF-49D9-BA43-2D7C9BD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3987-A331-49E9-89AA-5D3DD6D0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42DABC-BD4A-40B0-97A1-9173D670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13036-2C31-4E53-AB03-1BA23AB5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C2043-3DA9-4720-BCB0-A479383A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9B658-544D-4109-8149-659086CD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8DDE0-C438-4324-9D19-08169335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32636-F5A9-4238-ADBE-3F23BEBE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852A03-8FE1-49FD-A483-4DE22DF4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6B4F6-035A-4DA7-B3B3-005761EF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EF4-2D48-46B9-A2B8-E31F33E20C6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D393-297F-43EA-951C-FCBADD7F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F562E-F1B6-4C2B-BFD3-DA953170E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7FA3-CEC7-4F90-884A-569FEF49A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D9A9DB-D952-4DA3-91F9-59F3F3506865}"/>
              </a:ext>
            </a:extLst>
          </p:cNvPr>
          <p:cNvSpPr txBox="1"/>
          <p:nvPr/>
        </p:nvSpPr>
        <p:spPr>
          <a:xfrm>
            <a:off x="167951" y="279922"/>
            <a:ext cx="7670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SNS </a:t>
            </a:r>
            <a:r>
              <a:rPr lang="ko-KR" altLang="en-US" sz="3200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데이터를 활용한 관광 빅 데이터 분석</a:t>
            </a:r>
            <a:endParaRPr lang="en-US" altLang="ko-KR" sz="3200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endParaRPr lang="ko-KR" altLang="en-US" sz="3200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15" name="직사각형 67">
            <a:extLst>
              <a:ext uri="{FF2B5EF4-FFF2-40B4-BE49-F238E27FC236}">
                <a16:creationId xmlns:a16="http://schemas.microsoft.com/office/drawing/2014/main" id="{F41934CD-77AD-4249-A701-04F340309B45}"/>
              </a:ext>
            </a:extLst>
          </p:cNvPr>
          <p:cNvSpPr/>
          <p:nvPr/>
        </p:nvSpPr>
        <p:spPr>
          <a:xfrm>
            <a:off x="233359" y="1303782"/>
            <a:ext cx="7267233" cy="3859829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3" name="직사각형 67">
            <a:extLst>
              <a:ext uri="{FF2B5EF4-FFF2-40B4-BE49-F238E27FC236}">
                <a16:creationId xmlns:a16="http://schemas.microsoft.com/office/drawing/2014/main" id="{55F25A37-FB82-4790-8636-45F9AE8D1D2B}"/>
              </a:ext>
            </a:extLst>
          </p:cNvPr>
          <p:cNvSpPr/>
          <p:nvPr/>
        </p:nvSpPr>
        <p:spPr>
          <a:xfrm>
            <a:off x="7672935" y="1303782"/>
            <a:ext cx="4848748" cy="7695150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C8D5B-3DA7-4486-85F5-69AB1FC07EED}"/>
              </a:ext>
            </a:extLst>
          </p:cNvPr>
          <p:cNvSpPr txBox="1"/>
          <p:nvPr/>
        </p:nvSpPr>
        <p:spPr>
          <a:xfrm>
            <a:off x="7984798" y="1565658"/>
            <a:ext cx="42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구현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3C486-8812-4134-8FB5-0A815515E4F7}"/>
              </a:ext>
            </a:extLst>
          </p:cNvPr>
          <p:cNvSpPr txBox="1"/>
          <p:nvPr/>
        </p:nvSpPr>
        <p:spPr>
          <a:xfrm>
            <a:off x="9162661" y="64105"/>
            <a:ext cx="3472544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성명 </a:t>
            </a:r>
            <a:r>
              <a:rPr lang="en-US" altLang="ko-KR" sz="20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: </a:t>
            </a:r>
            <a:r>
              <a:rPr lang="ko-KR" altLang="en-US" sz="2000" dirty="0">
                <a:solidFill>
                  <a:schemeClr val="accent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조규상</a:t>
            </a:r>
            <a:endParaRPr lang="en-US" altLang="ko-KR" sz="2000" dirty="0">
              <a:solidFill>
                <a:schemeClr val="accent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2000" dirty="0">
              <a:solidFill>
                <a:schemeClr val="accent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B9C779F-4BD3-43BF-8875-A906C6FE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52" y="6056107"/>
            <a:ext cx="4430906" cy="2608022"/>
          </a:xfrm>
          <a:prstGeom prst="rect">
            <a:avLst/>
          </a:prstGeom>
        </p:spPr>
      </p:pic>
      <p:sp>
        <p:nvSpPr>
          <p:cNvPr id="50" name="직사각형 66">
            <a:extLst>
              <a:ext uri="{FF2B5EF4-FFF2-40B4-BE49-F238E27FC236}">
                <a16:creationId xmlns:a16="http://schemas.microsoft.com/office/drawing/2014/main" id="{A806A5B6-D22E-4B1E-B0A9-EC28DC2D8620}"/>
              </a:ext>
            </a:extLst>
          </p:cNvPr>
          <p:cNvSpPr/>
          <p:nvPr/>
        </p:nvSpPr>
        <p:spPr>
          <a:xfrm>
            <a:off x="726664" y="2167522"/>
            <a:ext cx="63682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관광정보지식시스템의 조사에 따르면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 해외 아웃 바운드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관광객은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20%,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인 바운드 관광객은 연간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상승했다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이는 자국민들의 생활수준이 높아지면서 점차 해외 여행에 대한 관심을 갖는 동시에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해외 관광객들이 한국을 찾으면서 관광시장이 확대 되었음을 뜻하는데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빠른 시장의 변화에 대응하기 위해서는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최신의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분석을 통한 새로운 전략을 수립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할 필요가 있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2" name="직사각형 66">
            <a:extLst>
              <a:ext uri="{FF2B5EF4-FFF2-40B4-BE49-F238E27FC236}">
                <a16:creationId xmlns:a16="http://schemas.microsoft.com/office/drawing/2014/main" id="{B0904D7D-4F2E-4459-86C7-BA5946B26931}"/>
              </a:ext>
            </a:extLst>
          </p:cNvPr>
          <p:cNvSpPr/>
          <p:nvPr/>
        </p:nvSpPr>
        <p:spPr>
          <a:xfrm>
            <a:off x="712151" y="3749253"/>
            <a:ext cx="65279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아웃 바운드 관광객의 수요는 늘어난 반면 국내 여행객은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년부터 매년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대의 성장률을 기록하고 있는데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 자국민들이 여행을 갈 돈은 있지만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여행에 대한 매력을 느끼지 못하여 매년 해외로 여행을 선호한다는 의미로 해석할 수 있다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국내 관광시장의 침체를 벗어나기 위해선 자국민이 가지고 있는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관광지에 대한 이미지를 분석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관광지를 어떻게 평가하고 있는지를 분석 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한다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428BBD-274A-4AA4-8F46-D36374ACDB3A}"/>
              </a:ext>
            </a:extLst>
          </p:cNvPr>
          <p:cNvSpPr txBox="1"/>
          <p:nvPr/>
        </p:nvSpPr>
        <p:spPr>
          <a:xfrm>
            <a:off x="745188" y="3402858"/>
            <a:ext cx="31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2. </a:t>
            </a:r>
            <a:r>
              <a:rPr lang="ko-KR" altLang="en-US" sz="1400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잠재적 수요의 전환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E147BC-77A0-44A5-9939-1475786DB796}"/>
              </a:ext>
            </a:extLst>
          </p:cNvPr>
          <p:cNvSpPr txBox="1"/>
          <p:nvPr/>
        </p:nvSpPr>
        <p:spPr>
          <a:xfrm>
            <a:off x="373156" y="1388337"/>
            <a:ext cx="31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배경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A86C6-E1EC-42DC-9643-12CF4712CE48}"/>
              </a:ext>
            </a:extLst>
          </p:cNvPr>
          <p:cNvSpPr txBox="1"/>
          <p:nvPr/>
        </p:nvSpPr>
        <p:spPr>
          <a:xfrm>
            <a:off x="745188" y="1798218"/>
            <a:ext cx="31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1. </a:t>
            </a:r>
            <a:r>
              <a:rPr lang="ko-KR" altLang="en-US" sz="1400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관광시장의 확대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EA4A7F6A-F09C-4862-844B-55F56A5F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552" y="2573206"/>
            <a:ext cx="4503788" cy="2724514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B72093D-5BA9-430F-8214-9FE60277ED6B}"/>
              </a:ext>
            </a:extLst>
          </p:cNvPr>
          <p:cNvSpPr/>
          <p:nvPr/>
        </p:nvSpPr>
        <p:spPr>
          <a:xfrm>
            <a:off x="7888544" y="5535639"/>
            <a:ext cx="4321275" cy="3554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3AE931-4007-44E4-B7CA-FB18E2A5DA87}"/>
              </a:ext>
            </a:extLst>
          </p:cNvPr>
          <p:cNvSpPr txBox="1"/>
          <p:nvPr/>
        </p:nvSpPr>
        <p:spPr>
          <a:xfrm>
            <a:off x="7875018" y="5568745"/>
            <a:ext cx="433480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프로그램 실행 화면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국내 관광지에 대한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Tweet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수집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)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KoreanYNSJG3R" charset="0"/>
              <a:ea typeface="KoreanYNSJG3R" charset="0"/>
              <a:cs typeface="KoreanYNSJG3R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6EBA57-4461-4DF3-ABDD-5520017ACC45}"/>
              </a:ext>
            </a:extLst>
          </p:cNvPr>
          <p:cNvSpPr/>
          <p:nvPr/>
        </p:nvSpPr>
        <p:spPr>
          <a:xfrm>
            <a:off x="7888544" y="2070537"/>
            <a:ext cx="3837349" cy="3554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4FDF37-B2DE-442E-B897-75092E655F17}"/>
              </a:ext>
            </a:extLst>
          </p:cNvPr>
          <p:cNvSpPr txBox="1"/>
          <p:nvPr/>
        </p:nvSpPr>
        <p:spPr>
          <a:xfrm>
            <a:off x="7875018" y="2103643"/>
            <a:ext cx="3850875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Tweet API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를 활용한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SNS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KoreanYNSJG3R" charset="0"/>
                <a:ea typeface="KoreanYNSJG3R" charset="0"/>
                <a:cs typeface="KoreanYNSJG3R" charset="0"/>
              </a:rPr>
              <a:t>데이터 수집 프로그램</a:t>
            </a:r>
          </a:p>
        </p:txBody>
      </p:sp>
      <p:sp>
        <p:nvSpPr>
          <p:cNvPr id="43" name="직사각형 67">
            <a:extLst>
              <a:ext uri="{FF2B5EF4-FFF2-40B4-BE49-F238E27FC236}">
                <a16:creationId xmlns:a16="http://schemas.microsoft.com/office/drawing/2014/main" id="{2E8C944D-EDB9-4971-B0FD-EEE6C5503AC0}"/>
              </a:ext>
            </a:extLst>
          </p:cNvPr>
          <p:cNvSpPr/>
          <p:nvPr/>
        </p:nvSpPr>
        <p:spPr>
          <a:xfrm>
            <a:off x="233359" y="5388952"/>
            <a:ext cx="2578129" cy="3611776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4F7BBB-581E-40C7-B957-58DB5CFF78BD}"/>
              </a:ext>
            </a:extLst>
          </p:cNvPr>
          <p:cNvSpPr txBox="1"/>
          <p:nvPr/>
        </p:nvSpPr>
        <p:spPr>
          <a:xfrm>
            <a:off x="346878" y="5505371"/>
            <a:ext cx="31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solidFill>
                  <a:schemeClr val="tx2"/>
                </a:solidFill>
                <a:latin typeface="KoreanYNSJG3R" charset="0"/>
                <a:ea typeface="KoreanYNSJG3R" charset="0"/>
                <a:cs typeface="KoreanYNSJG3R" charset="0"/>
              </a:rPr>
              <a:t>구현 방법</a:t>
            </a:r>
          </a:p>
        </p:txBody>
      </p:sp>
      <p:sp>
        <p:nvSpPr>
          <p:cNvPr id="45" name="직사각형 66">
            <a:extLst>
              <a:ext uri="{FF2B5EF4-FFF2-40B4-BE49-F238E27FC236}">
                <a16:creationId xmlns:a16="http://schemas.microsoft.com/office/drawing/2014/main" id="{F2DAEDA4-44E8-42FA-8BDD-9605E0DC8041}"/>
              </a:ext>
            </a:extLst>
          </p:cNvPr>
          <p:cNvSpPr/>
          <p:nvPr/>
        </p:nvSpPr>
        <p:spPr>
          <a:xfrm>
            <a:off x="1226452" y="6076675"/>
            <a:ext cx="14406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</a:t>
            </a:r>
          </a:p>
          <a:p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Twitter API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활용하여 </a:t>
            </a:r>
            <a:r>
              <a:rPr lang="en-US" altLang="ko-KR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14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수집</a:t>
            </a:r>
            <a:endParaRPr lang="en-US" altLang="ko-KR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6DF596C-0CCB-41BC-8FC7-1C8FB707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42" y="6174627"/>
            <a:ext cx="714486" cy="7109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C47B181-10CF-4B82-8CFC-94172C188A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52"/>
          <a:stretch/>
        </p:blipFill>
        <p:spPr>
          <a:xfrm>
            <a:off x="361361" y="7490934"/>
            <a:ext cx="867264" cy="853786"/>
          </a:xfrm>
          <a:prstGeom prst="rect">
            <a:avLst/>
          </a:prstGeom>
        </p:spPr>
      </p:pic>
      <p:sp>
        <p:nvSpPr>
          <p:cNvPr id="48" name="직사각형 67">
            <a:extLst>
              <a:ext uri="{FF2B5EF4-FFF2-40B4-BE49-F238E27FC236}">
                <a16:creationId xmlns:a16="http://schemas.microsoft.com/office/drawing/2014/main" id="{365A91FA-1539-489E-AB2A-E2A3D82A7B18}"/>
              </a:ext>
            </a:extLst>
          </p:cNvPr>
          <p:cNvSpPr/>
          <p:nvPr/>
        </p:nvSpPr>
        <p:spPr>
          <a:xfrm>
            <a:off x="2939491" y="5388952"/>
            <a:ext cx="4561101" cy="3616127"/>
          </a:xfrm>
          <a:prstGeom prst="roundRect">
            <a:avLst>
              <a:gd name="adj" fmla="val 9564"/>
            </a:avLst>
          </a:prstGeom>
          <a:noFill/>
          <a:ln w="28575" cap="flat" cmpd="sng" algn="ctr">
            <a:solidFill>
              <a:srgbClr val="7BB9A0">
                <a:lumMod val="60000"/>
                <a:lumOff val="4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"/>
            </a:endParaRPr>
          </a:p>
        </p:txBody>
      </p:sp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88367A07-8E6A-434B-8B78-6C6D0A56A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006755"/>
              </p:ext>
            </p:extLst>
          </p:nvPr>
        </p:nvGraphicFramePr>
        <p:xfrm>
          <a:off x="2923784" y="5535639"/>
          <a:ext cx="4475418" cy="3102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73FC8FE-3B0B-4932-8625-DB1C3DF23651}"/>
              </a:ext>
            </a:extLst>
          </p:cNvPr>
          <p:cNvSpPr txBox="1"/>
          <p:nvPr/>
        </p:nvSpPr>
        <p:spPr>
          <a:xfrm>
            <a:off x="6922270" y="5993770"/>
            <a:ext cx="452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6/6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C3B6A8-BC28-417B-A299-6EE9A60C9E33}"/>
              </a:ext>
            </a:extLst>
          </p:cNvPr>
          <p:cNvCxnSpPr>
            <a:cxnSpLocks/>
          </p:cNvCxnSpPr>
          <p:nvPr/>
        </p:nvCxnSpPr>
        <p:spPr>
          <a:xfrm>
            <a:off x="7136829" y="6361201"/>
            <a:ext cx="0" cy="217565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181</Words>
  <Application>Microsoft Office PowerPoint</Application>
  <PresentationFormat>A3 용지(297x420mm)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KoreanYNSJG3R</vt:lpstr>
      <vt:lpstr>맑은 고딕</vt:lpstr>
      <vt:lpstr>a옛날사진관3</vt:lpstr>
      <vt:lpstr>Arial</vt:lpstr>
      <vt:lpstr>나눔바른고딕</vt:lpstr>
      <vt:lpstr>a옛날사진관5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조규상</dc:creator>
  <cp:lastModifiedBy>조규상</cp:lastModifiedBy>
  <cp:revision>54</cp:revision>
  <dcterms:created xsi:type="dcterms:W3CDTF">2017-05-23T15:51:04Z</dcterms:created>
  <dcterms:modified xsi:type="dcterms:W3CDTF">2019-09-18T14:39:45Z</dcterms:modified>
</cp:coreProperties>
</file>