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0" r:id="rId3"/>
    <p:sldId id="261" r:id="rId4"/>
    <p:sldId id="262" r:id="rId5"/>
    <p:sldId id="263" r:id="rId6"/>
    <p:sldId id="264" r:id="rId7"/>
    <p:sldId id="265" r:id="rId8"/>
    <p:sldId id="259" r:id="rId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7" d="100"/>
          <a:sy n="117" d="100"/>
        </p:scale>
        <p:origin x="-46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9D3B44-39FB-445D-900E-BA0DB31B7820}" type="datetimeFigureOut">
              <a:rPr lang="zh-CN" altLang="en-US" smtClean="0"/>
              <a:t>2023/7/4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E88182-AF9E-46D3-A84F-1A5F81EB5EAD}" type="slidenum">
              <a:rPr lang="zh-CN" altLang="en-US" smtClean="0"/>
              <a:t>‹#›</a:t>
            </a:fld>
            <a:endParaRPr lang="zh-CN" altLang="en-US"/>
          </a:p>
        </p:txBody>
      </p:sp>
    </p:spTree>
    <p:extLst>
      <p:ext uri="{BB962C8B-B14F-4D97-AF65-F5344CB8AC3E}">
        <p14:creationId xmlns:p14="http://schemas.microsoft.com/office/powerpoint/2010/main" val="22507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5400">
                <a:solidFill>
                  <a:schemeClr val="accent1">
                    <a:lumMod val="7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300" y="3038126"/>
            <a:ext cx="5825202" cy="822674"/>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DC46CFD-DE77-402D-A4FB-A3256E0E2301}" type="datetimeFigureOut">
              <a:rPr lang="zh-CN" altLang="en-US" smtClean="0"/>
              <a:t>2023/7/4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EE2B8E-D3F5-4F16-9CF7-799B8817CFF9}" type="slidenum">
              <a:rPr lang="zh-CN" altLang="en-US" smtClean="0"/>
              <a:t>‹#›</a:t>
            </a:fld>
            <a:endParaRPr lang="zh-CN" altLang="en-US"/>
          </a:p>
        </p:txBody>
      </p:sp>
    </p:spTree>
    <p:extLst>
      <p:ext uri="{BB962C8B-B14F-4D97-AF65-F5344CB8AC3E}">
        <p14:creationId xmlns:p14="http://schemas.microsoft.com/office/powerpoint/2010/main" val="2421359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508002" y="457200"/>
            <a:ext cx="6447501" cy="25527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08002" y="3352800"/>
            <a:ext cx="6447501" cy="117822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DC46CFD-DE77-402D-A4FB-A3256E0E2301}" type="datetimeFigureOut">
              <a:rPr lang="zh-CN" altLang="en-US" smtClean="0"/>
              <a:t>2023/7/4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EE2B8E-D3F5-4F16-9CF7-799B8817CFF9}" type="slidenum">
              <a:rPr lang="zh-CN" altLang="en-US" smtClean="0"/>
              <a:t>‹#›</a:t>
            </a:fld>
            <a:endParaRPr lang="zh-CN" altLang="en-US"/>
          </a:p>
        </p:txBody>
      </p:sp>
    </p:spTree>
    <p:extLst>
      <p:ext uri="{BB962C8B-B14F-4D97-AF65-F5344CB8AC3E}">
        <p14:creationId xmlns:p14="http://schemas.microsoft.com/office/powerpoint/2010/main" val="2804823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698501" y="457200"/>
            <a:ext cx="6070601" cy="226695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024605" y="2724150"/>
            <a:ext cx="5418393" cy="28575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508002" y="3352800"/>
            <a:ext cx="6447501" cy="117822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DC46CFD-DE77-402D-A4FB-A3256E0E2301}" type="datetimeFigureOut">
              <a:rPr lang="zh-CN" altLang="en-US" smtClean="0"/>
              <a:t>2023/7/4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EE2B8E-D3F5-4F16-9CF7-799B8817CFF9}" type="slidenum">
              <a:rPr lang="zh-CN" altLang="en-US" smtClean="0"/>
              <a:t>‹#›</a:t>
            </a:fld>
            <a:endParaRPr lang="zh-CN" altLang="en-US"/>
          </a:p>
        </p:txBody>
      </p:sp>
      <p:sp>
        <p:nvSpPr>
          <p:cNvPr id="24" name="TextBox 23"/>
          <p:cNvSpPr txBox="1"/>
          <p:nvPr/>
        </p:nvSpPr>
        <p:spPr>
          <a:xfrm>
            <a:off x="406403" y="592784"/>
            <a:ext cx="457200" cy="438582"/>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669758" y="2164917"/>
            <a:ext cx="457200" cy="438582"/>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2308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08002" y="1448991"/>
            <a:ext cx="6447501" cy="1946595"/>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08002" y="3395586"/>
            <a:ext cx="6447501" cy="1135436"/>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DC46CFD-DE77-402D-A4FB-A3256E0E2301}" type="datetimeFigureOut">
              <a:rPr lang="zh-CN" altLang="en-US" smtClean="0"/>
              <a:t>2023/7/4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EE2B8E-D3F5-4F16-9CF7-799B8817CFF9}" type="slidenum">
              <a:rPr lang="zh-CN" altLang="en-US" smtClean="0"/>
              <a:t>‹#›</a:t>
            </a:fld>
            <a:endParaRPr lang="zh-CN" altLang="en-US"/>
          </a:p>
        </p:txBody>
      </p:sp>
    </p:spTree>
    <p:extLst>
      <p:ext uri="{BB962C8B-B14F-4D97-AF65-F5344CB8AC3E}">
        <p14:creationId xmlns:p14="http://schemas.microsoft.com/office/powerpoint/2010/main" val="3085980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698501" y="457200"/>
            <a:ext cx="6070601" cy="226695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508002" y="3395586"/>
            <a:ext cx="6447501" cy="1135436"/>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DC46CFD-DE77-402D-A4FB-A3256E0E2301}" type="datetimeFigureOut">
              <a:rPr lang="zh-CN" altLang="en-US" smtClean="0"/>
              <a:t>2023/7/4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EE2B8E-D3F5-4F16-9CF7-799B8817CFF9}" type="slidenum">
              <a:rPr lang="zh-CN" altLang="en-US" smtClean="0"/>
              <a:t>‹#›</a:t>
            </a:fld>
            <a:endParaRPr lang="zh-CN" altLang="en-US"/>
          </a:p>
        </p:txBody>
      </p:sp>
      <p:sp>
        <p:nvSpPr>
          <p:cNvPr id="24" name="TextBox 23"/>
          <p:cNvSpPr txBox="1"/>
          <p:nvPr/>
        </p:nvSpPr>
        <p:spPr>
          <a:xfrm>
            <a:off x="406403" y="592784"/>
            <a:ext cx="457200" cy="438582"/>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669758" y="2164917"/>
            <a:ext cx="457200" cy="438582"/>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07059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508002" y="3395586"/>
            <a:ext cx="6447501" cy="1135436"/>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DC46CFD-DE77-402D-A4FB-A3256E0E2301}" type="datetimeFigureOut">
              <a:rPr lang="zh-CN" altLang="en-US" smtClean="0"/>
              <a:t>2023/7/4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EE2B8E-D3F5-4F16-9CF7-799B8817CFF9}" type="slidenum">
              <a:rPr lang="zh-CN" altLang="en-US" smtClean="0"/>
              <a:t>‹#›</a:t>
            </a:fld>
            <a:endParaRPr lang="zh-CN" altLang="en-US"/>
          </a:p>
        </p:txBody>
      </p:sp>
    </p:spTree>
    <p:extLst>
      <p:ext uri="{BB962C8B-B14F-4D97-AF65-F5344CB8AC3E}">
        <p14:creationId xmlns:p14="http://schemas.microsoft.com/office/powerpoint/2010/main" val="2787355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DC46CFD-DE77-402D-A4FB-A3256E0E2301}" type="datetimeFigureOut">
              <a:rPr lang="zh-CN" altLang="en-US" smtClean="0"/>
              <a:t>2023/7/4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EE2B8E-D3F5-4F16-9CF7-799B8817CFF9}" type="slidenum">
              <a:rPr lang="zh-CN" altLang="en-US" smtClean="0"/>
              <a:t>‹#›</a:t>
            </a:fld>
            <a:endParaRPr lang="zh-CN" altLang="en-US"/>
          </a:p>
        </p:txBody>
      </p:sp>
    </p:spTree>
    <p:extLst>
      <p:ext uri="{BB962C8B-B14F-4D97-AF65-F5344CB8AC3E}">
        <p14:creationId xmlns:p14="http://schemas.microsoft.com/office/powerpoint/2010/main" val="1733260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6" y="457201"/>
            <a:ext cx="978557" cy="3938588"/>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08002" y="457200"/>
            <a:ext cx="5295113" cy="39385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DC46CFD-DE77-402D-A4FB-A3256E0E2301}" type="datetimeFigureOut">
              <a:rPr lang="zh-CN" altLang="en-US" smtClean="0"/>
              <a:t>2023/7/4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EE2B8E-D3F5-4F16-9CF7-799B8817CFF9}" type="slidenum">
              <a:rPr lang="zh-CN" altLang="en-US" smtClean="0"/>
              <a:t>‹#›</a:t>
            </a:fld>
            <a:endParaRPr lang="zh-CN" altLang="en-US"/>
          </a:p>
        </p:txBody>
      </p:sp>
    </p:spTree>
    <p:extLst>
      <p:ext uri="{BB962C8B-B14F-4D97-AF65-F5344CB8AC3E}">
        <p14:creationId xmlns:p14="http://schemas.microsoft.com/office/powerpoint/2010/main" val="1289514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DC46CFD-DE77-402D-A4FB-A3256E0E2301}" type="datetimeFigureOut">
              <a:rPr lang="zh-CN" altLang="en-US" smtClean="0"/>
              <a:t>2023/7/4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EE2B8E-D3F5-4F16-9CF7-799B8817CFF9}" type="slidenum">
              <a:rPr lang="zh-CN" altLang="en-US" smtClean="0"/>
              <a:t>‹#›</a:t>
            </a:fld>
            <a:endParaRPr lang="zh-CN" altLang="en-US"/>
          </a:p>
        </p:txBody>
      </p:sp>
    </p:spTree>
    <p:extLst>
      <p:ext uri="{BB962C8B-B14F-4D97-AF65-F5344CB8AC3E}">
        <p14:creationId xmlns:p14="http://schemas.microsoft.com/office/powerpoint/2010/main" val="159534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08002" y="2025651"/>
            <a:ext cx="6447501" cy="1369936"/>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08002" y="3395586"/>
            <a:ext cx="6447501" cy="6453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DC46CFD-DE77-402D-A4FB-A3256E0E2301}" type="datetimeFigureOut">
              <a:rPr lang="zh-CN" altLang="en-US" smtClean="0"/>
              <a:t>2023/7/4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EE2B8E-D3F5-4F16-9CF7-799B8817CFF9}" type="slidenum">
              <a:rPr lang="zh-CN" altLang="en-US" smtClean="0"/>
              <a:t>‹#›</a:t>
            </a:fld>
            <a:endParaRPr lang="zh-CN" altLang="en-US"/>
          </a:p>
        </p:txBody>
      </p:sp>
    </p:spTree>
    <p:extLst>
      <p:ext uri="{BB962C8B-B14F-4D97-AF65-F5344CB8AC3E}">
        <p14:creationId xmlns:p14="http://schemas.microsoft.com/office/powerpoint/2010/main" val="222727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3817477" y="1620443"/>
            <a:ext cx="3138026" cy="29105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DC46CFD-DE77-402D-A4FB-A3256E0E2301}" type="datetimeFigureOut">
              <a:rPr lang="zh-CN" altLang="en-US" smtClean="0"/>
              <a:t>2023/7/4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DEE2B8E-D3F5-4F16-9CF7-799B8817CFF9}" type="slidenum">
              <a:rPr lang="zh-CN" altLang="en-US" smtClean="0"/>
              <a:t>‹#›</a:t>
            </a:fld>
            <a:endParaRPr lang="zh-CN" altLang="en-US"/>
          </a:p>
        </p:txBody>
      </p:sp>
    </p:spTree>
    <p:extLst>
      <p:ext uri="{BB962C8B-B14F-4D97-AF65-F5344CB8AC3E}">
        <p14:creationId xmlns:p14="http://schemas.microsoft.com/office/powerpoint/2010/main" val="1147529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06810" y="1620737"/>
            <a:ext cx="3139217" cy="43219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06810" y="2052935"/>
            <a:ext cx="3139217" cy="247808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3816289" y="2052935"/>
            <a:ext cx="3139213" cy="247808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C46CFD-DE77-402D-A4FB-A3256E0E2301}" type="datetimeFigureOut">
              <a:rPr lang="zh-CN" altLang="en-US" smtClean="0"/>
              <a:t>2023/7/4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DEE2B8E-D3F5-4F16-9CF7-799B8817CFF9}" type="slidenum">
              <a:rPr lang="zh-CN" altLang="en-US" smtClean="0"/>
              <a:t>‹#›</a:t>
            </a:fld>
            <a:endParaRPr lang="zh-CN" altLang="en-US"/>
          </a:p>
        </p:txBody>
      </p:sp>
    </p:spTree>
    <p:extLst>
      <p:ext uri="{BB962C8B-B14F-4D97-AF65-F5344CB8AC3E}">
        <p14:creationId xmlns:p14="http://schemas.microsoft.com/office/powerpoint/2010/main" val="3889753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8002" y="457200"/>
            <a:ext cx="6447501" cy="9906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DC46CFD-DE77-402D-A4FB-A3256E0E2301}" type="datetimeFigureOut">
              <a:rPr lang="zh-CN" altLang="en-US" smtClean="0"/>
              <a:t>2023/7/4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DEE2B8E-D3F5-4F16-9CF7-799B8817CFF9}" type="slidenum">
              <a:rPr lang="zh-CN" altLang="en-US" smtClean="0"/>
              <a:t>‹#›</a:t>
            </a:fld>
            <a:endParaRPr lang="zh-CN" altLang="en-US"/>
          </a:p>
        </p:txBody>
      </p:sp>
    </p:spTree>
    <p:extLst>
      <p:ext uri="{BB962C8B-B14F-4D97-AF65-F5344CB8AC3E}">
        <p14:creationId xmlns:p14="http://schemas.microsoft.com/office/powerpoint/2010/main" val="2009008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46CFD-DE77-402D-A4FB-A3256E0E2301}" type="datetimeFigureOut">
              <a:rPr lang="zh-CN" altLang="en-US" smtClean="0"/>
              <a:t>2023/7/4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DEE2B8E-D3F5-4F16-9CF7-799B8817CFF9}" type="slidenum">
              <a:rPr lang="zh-CN" altLang="en-US" smtClean="0"/>
              <a:t>‹#›</a:t>
            </a:fld>
            <a:endParaRPr lang="zh-CN" altLang="en-US"/>
          </a:p>
        </p:txBody>
      </p:sp>
    </p:spTree>
    <p:extLst>
      <p:ext uri="{BB962C8B-B14F-4D97-AF65-F5344CB8AC3E}">
        <p14:creationId xmlns:p14="http://schemas.microsoft.com/office/powerpoint/2010/main" val="961931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0346" y="386194"/>
            <a:ext cx="3385156" cy="41448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DC46CFD-DE77-402D-A4FB-A3256E0E2301}" type="datetimeFigureOut">
              <a:rPr lang="zh-CN" altLang="en-US" smtClean="0"/>
              <a:t>2023/7/4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DEE2B8E-D3F5-4F16-9CF7-799B8817CFF9}" type="slidenum">
              <a:rPr lang="zh-CN" altLang="en-US" smtClean="0"/>
              <a:t>‹#›</a:t>
            </a:fld>
            <a:endParaRPr lang="zh-CN" altLang="en-US"/>
          </a:p>
        </p:txBody>
      </p:sp>
    </p:spTree>
    <p:extLst>
      <p:ext uri="{BB962C8B-B14F-4D97-AF65-F5344CB8AC3E}">
        <p14:creationId xmlns:p14="http://schemas.microsoft.com/office/powerpoint/2010/main" val="1195469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08002" y="457200"/>
            <a:ext cx="6447501" cy="288428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DC46CFD-DE77-402D-A4FB-A3256E0E2301}" type="datetimeFigureOut">
              <a:rPr lang="zh-CN" altLang="en-US" smtClean="0"/>
              <a:t>2023/7/4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DEE2B8E-D3F5-4F16-9CF7-799B8817CFF9}" type="slidenum">
              <a:rPr lang="zh-CN" altLang="en-US" smtClean="0"/>
              <a:t>‹#›</a:t>
            </a:fld>
            <a:endParaRPr lang="zh-CN" altLang="en-US"/>
          </a:p>
        </p:txBody>
      </p:sp>
    </p:spTree>
    <p:extLst>
      <p:ext uri="{BB962C8B-B14F-4D97-AF65-F5344CB8AC3E}">
        <p14:creationId xmlns:p14="http://schemas.microsoft.com/office/powerpoint/2010/main" val="1117982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6350"/>
            <a:ext cx="9144000" cy="5149850"/>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2" y="457200"/>
            <a:ext cx="6447501" cy="9906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8002" y="1620443"/>
            <a:ext cx="6447501" cy="291058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403850" y="4531023"/>
            <a:ext cx="683954"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DC46CFD-DE77-402D-A4FB-A3256E0E2301}" type="datetimeFigureOut">
              <a:rPr lang="zh-CN" altLang="en-US" smtClean="0"/>
              <a:t>2023/7/4</a:t>
            </a:fld>
            <a:endParaRPr lang="zh-CN" altLang="en-US"/>
          </a:p>
        </p:txBody>
      </p:sp>
      <p:sp>
        <p:nvSpPr>
          <p:cNvPr id="5" name="Footer Placeholder 4"/>
          <p:cNvSpPr>
            <a:spLocks noGrp="1"/>
          </p:cNvSpPr>
          <p:nvPr>
            <p:ph type="ftr" sz="quarter" idx="3"/>
          </p:nvPr>
        </p:nvSpPr>
        <p:spPr>
          <a:xfrm>
            <a:off x="508002" y="4531023"/>
            <a:ext cx="4723209"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42998" y="4531023"/>
            <a:ext cx="512504" cy="273844"/>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DEE2B8E-D3F5-4F16-9CF7-799B8817CFF9}" type="slidenum">
              <a:rPr lang="zh-CN" altLang="en-US" smtClean="0"/>
              <a:t>‹#›</a:t>
            </a:fld>
            <a:endParaRPr lang="zh-CN" altLang="en-US"/>
          </a:p>
        </p:txBody>
      </p:sp>
    </p:spTree>
    <p:extLst>
      <p:ext uri="{BB962C8B-B14F-4D97-AF65-F5344CB8AC3E}">
        <p14:creationId xmlns:p14="http://schemas.microsoft.com/office/powerpoint/2010/main" val="31378708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55776" y="2031690"/>
            <a:ext cx="3304922" cy="844419"/>
          </a:xfrm>
        </p:spPr>
        <p:txBody>
          <a:bodyPr/>
          <a:lstStyle/>
          <a:p>
            <a:r>
              <a:rPr lang="zh-CN" altLang="en-US" dirty="0"/>
              <a:t>生命叙事</a:t>
            </a:r>
          </a:p>
        </p:txBody>
      </p:sp>
      <p:sp>
        <p:nvSpPr>
          <p:cNvPr id="4" name="TextBox 3"/>
          <p:cNvSpPr txBox="1"/>
          <p:nvPr/>
        </p:nvSpPr>
        <p:spPr>
          <a:xfrm>
            <a:off x="4644008" y="3111810"/>
            <a:ext cx="3744416" cy="369332"/>
          </a:xfrm>
          <a:prstGeom prst="rect">
            <a:avLst/>
          </a:prstGeom>
          <a:noFill/>
        </p:spPr>
        <p:txBody>
          <a:bodyPr wrap="square" rtlCol="0">
            <a:spAutoFit/>
          </a:bodyPr>
          <a:lstStyle/>
          <a:p>
            <a:r>
              <a:rPr lang="en-US" altLang="zh-CN" dirty="0" smtClean="0"/>
              <a:t>——</a:t>
            </a:r>
            <a:r>
              <a:rPr lang="zh-CN" altLang="en-US" dirty="0" smtClean="0"/>
              <a:t>初二（</a:t>
            </a:r>
            <a:r>
              <a:rPr lang="en-US" altLang="zh-CN" dirty="0" smtClean="0"/>
              <a:t>15</a:t>
            </a:r>
            <a:r>
              <a:rPr lang="zh-CN" altLang="en-US" dirty="0" smtClean="0"/>
              <a:t>）   陈唯智</a:t>
            </a:r>
            <a:endParaRPr lang="zh-CN" altLang="en-US" dirty="0"/>
          </a:p>
        </p:txBody>
      </p:sp>
    </p:spTree>
    <p:extLst>
      <p:ext uri="{BB962C8B-B14F-4D97-AF65-F5344CB8AC3E}">
        <p14:creationId xmlns:p14="http://schemas.microsoft.com/office/powerpoint/2010/main" val="117672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002" y="457200"/>
            <a:ext cx="6447501" cy="530374"/>
          </a:xfrm>
        </p:spPr>
        <p:txBody>
          <a:bodyPr>
            <a:noAutofit/>
          </a:bodyPr>
          <a:lstStyle/>
          <a:p>
            <a:r>
              <a:rPr lang="zh-CN" altLang="en-US" sz="3100" dirty="0"/>
              <a:t>天文竞赛</a:t>
            </a:r>
          </a:p>
        </p:txBody>
      </p:sp>
      <p:sp>
        <p:nvSpPr>
          <p:cNvPr id="3" name="内容占位符 2"/>
          <p:cNvSpPr>
            <a:spLocks noGrp="1"/>
          </p:cNvSpPr>
          <p:nvPr>
            <p:ph idx="1"/>
          </p:nvPr>
        </p:nvSpPr>
        <p:spPr>
          <a:xfrm>
            <a:off x="508002" y="1131590"/>
            <a:ext cx="6447501" cy="3399433"/>
          </a:xfrm>
        </p:spPr>
        <p:txBody>
          <a:bodyPr>
            <a:normAutofit/>
          </a:bodyPr>
          <a:lstStyle/>
          <a:p>
            <a:pPr marL="0" indent="0">
              <a:lnSpc>
                <a:spcPct val="150000"/>
              </a:lnSpc>
              <a:spcBef>
                <a:spcPts val="0"/>
              </a:spcBef>
              <a:buNone/>
            </a:pPr>
            <a:r>
              <a:rPr lang="en-US" altLang="zh-CN" dirty="0" smtClean="0"/>
              <a:t>	</a:t>
            </a:r>
            <a:r>
              <a:rPr lang="zh-CN" altLang="en-US" dirty="0" smtClean="0">
                <a:solidFill>
                  <a:schemeClr val="tx1">
                    <a:lumMod val="50000"/>
                    <a:lumOff val="50000"/>
                  </a:schemeClr>
                </a:solidFill>
              </a:rPr>
              <a:t>这学期我误打误撞进入了广州市天文</a:t>
            </a:r>
            <a:r>
              <a:rPr lang="zh-CN" altLang="en-US" dirty="0" smtClean="0">
                <a:solidFill>
                  <a:schemeClr val="tx1">
                    <a:lumMod val="50000"/>
                    <a:lumOff val="50000"/>
                  </a:schemeClr>
                </a:solidFill>
              </a:rPr>
              <a:t>竞赛，</a:t>
            </a:r>
            <a:r>
              <a:rPr lang="zh-CN" altLang="en-US" dirty="0" smtClean="0">
                <a:solidFill>
                  <a:schemeClr val="tx1">
                    <a:lumMod val="50000"/>
                    <a:lumOff val="50000"/>
                  </a:schemeClr>
                </a:solidFill>
              </a:rPr>
              <a:t>并很神奇地进入了决赛。</a:t>
            </a:r>
            <a:endParaRPr lang="zh-CN" altLang="en-US" dirty="0">
              <a:solidFill>
                <a:schemeClr val="tx1">
                  <a:lumMod val="50000"/>
                  <a:lumOff val="50000"/>
                </a:schemeClr>
              </a:solidFill>
            </a:endParaRPr>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541" b="15951"/>
          <a:stretch/>
        </p:blipFill>
        <p:spPr>
          <a:xfrm>
            <a:off x="827584" y="2161395"/>
            <a:ext cx="6225753" cy="1850515"/>
          </a:xfrm>
          <a:prstGeom prst="rect">
            <a:avLst/>
          </a:prstGeom>
          <a:ln w="28575" cmpd="sng">
            <a:solidFill>
              <a:srgbClr val="7030A0">
                <a:alpha val="61000"/>
              </a:srgbClr>
            </a:solidFill>
          </a:ln>
        </p:spPr>
      </p:pic>
      <p:sp>
        <p:nvSpPr>
          <p:cNvPr id="6" name="矩形 5"/>
          <p:cNvSpPr/>
          <p:nvPr/>
        </p:nvSpPr>
        <p:spPr>
          <a:xfrm>
            <a:off x="3419872" y="2751312"/>
            <a:ext cx="360040" cy="1406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907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43608" y="685351"/>
            <a:ext cx="1800200" cy="3139321"/>
          </a:xfrm>
          <a:prstGeom prst="rect">
            <a:avLst/>
          </a:prstGeom>
          <a:noFill/>
        </p:spPr>
        <p:txBody>
          <a:bodyPr wrap="square" rtlCol="0">
            <a:spAutoFit/>
          </a:bodyPr>
          <a:lstStyle/>
          <a:p>
            <a:r>
              <a:rPr lang="zh-CN" altLang="en-US" dirty="0" smtClean="0">
                <a:solidFill>
                  <a:schemeClr val="tx1">
                    <a:lumMod val="50000"/>
                    <a:lumOff val="50000"/>
                  </a:schemeClr>
                </a:solidFill>
              </a:rPr>
              <a:t>       决赛考的是观测和计算。为了取得更好的成绩，我们广州中学的参赛队员特意挑选了一天放学的时间来练习观测和组装天文望远镜</a:t>
            </a:r>
            <a:r>
              <a:rPr lang="en-US" altLang="zh-CN" dirty="0" smtClean="0">
                <a:solidFill>
                  <a:schemeClr val="tx1">
                    <a:lumMod val="50000"/>
                    <a:lumOff val="50000"/>
                  </a:schemeClr>
                </a:solidFill>
              </a:rPr>
              <a:t>(</a:t>
            </a:r>
            <a:r>
              <a:rPr lang="zh-CN" altLang="en-US" dirty="0" smtClean="0">
                <a:solidFill>
                  <a:schemeClr val="tx1">
                    <a:lumMod val="50000"/>
                    <a:lumOff val="50000"/>
                  </a:schemeClr>
                </a:solidFill>
              </a:rPr>
              <a:t>那天本来想看班级足球赛决赛的</a:t>
            </a:r>
            <a:r>
              <a:rPr lang="en-US" altLang="zh-CN" dirty="0" smtClean="0">
                <a:solidFill>
                  <a:schemeClr val="tx1">
                    <a:lumMod val="50000"/>
                    <a:lumOff val="50000"/>
                  </a:schemeClr>
                </a:solidFill>
              </a:rPr>
              <a:t>)</a:t>
            </a:r>
            <a:r>
              <a:rPr lang="zh-CN" altLang="en-US" dirty="0" smtClean="0">
                <a:solidFill>
                  <a:schemeClr val="tx1">
                    <a:lumMod val="50000"/>
                    <a:lumOff val="50000"/>
                  </a:schemeClr>
                </a:solidFill>
              </a:rPr>
              <a:t>。</a:t>
            </a:r>
            <a:endParaRPr lang="zh-CN" altLang="en-US" dirty="0">
              <a:solidFill>
                <a:schemeClr val="tx1">
                  <a:lumMod val="50000"/>
                  <a:lumOff val="50000"/>
                </a:schemeClr>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7864" y="286794"/>
            <a:ext cx="2952328" cy="3936437"/>
          </a:xfrm>
          <a:prstGeom prst="rect">
            <a:avLst/>
          </a:prstGeom>
          <a:ln w="28575" cmpd="sng">
            <a:solidFill>
              <a:srgbClr val="7030A0"/>
            </a:solidFill>
          </a:ln>
        </p:spPr>
      </p:pic>
      <p:cxnSp>
        <p:nvCxnSpPr>
          <p:cNvPr id="8" name="直接箭头连接符 7"/>
          <p:cNvCxnSpPr/>
          <p:nvPr/>
        </p:nvCxnSpPr>
        <p:spPr>
          <a:xfrm flipV="1">
            <a:off x="4684190" y="4232540"/>
            <a:ext cx="1" cy="1678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61211" y="4371950"/>
            <a:ext cx="2045960" cy="307777"/>
          </a:xfrm>
          <a:prstGeom prst="rect">
            <a:avLst/>
          </a:prstGeom>
          <a:noFill/>
        </p:spPr>
        <p:txBody>
          <a:bodyPr wrap="square" rtlCol="0">
            <a:spAutoFit/>
          </a:bodyPr>
          <a:lstStyle/>
          <a:p>
            <a:r>
              <a:rPr lang="zh-CN" altLang="en-US" sz="1400" dirty="0" smtClean="0">
                <a:solidFill>
                  <a:srgbClr val="7030A0"/>
                </a:solidFill>
              </a:rPr>
              <a:t>观测需要用到的望远镜</a:t>
            </a:r>
            <a:endParaRPr lang="zh-CN" altLang="en-US" sz="1400" dirty="0">
              <a:solidFill>
                <a:srgbClr val="7030A0"/>
              </a:solidFill>
            </a:endParaRPr>
          </a:p>
        </p:txBody>
      </p:sp>
    </p:spTree>
    <p:extLst>
      <p:ext uri="{BB962C8B-B14F-4D97-AF65-F5344CB8AC3E}">
        <p14:creationId xmlns:p14="http://schemas.microsoft.com/office/powerpoint/2010/main" val="344335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59" y="1131590"/>
            <a:ext cx="1584176" cy="2308324"/>
          </a:xfrm>
          <a:prstGeom prst="rect">
            <a:avLst/>
          </a:prstGeom>
          <a:noFill/>
        </p:spPr>
        <p:txBody>
          <a:bodyPr wrap="square" rtlCol="0">
            <a:spAutoFit/>
          </a:bodyPr>
          <a:lstStyle/>
          <a:p>
            <a:r>
              <a:rPr lang="zh-CN" altLang="en-US" dirty="0" smtClean="0"/>
              <a:t>      </a:t>
            </a:r>
            <a:r>
              <a:rPr lang="zh-CN" altLang="en-US" dirty="0" smtClean="0">
                <a:solidFill>
                  <a:schemeClr val="tx1">
                    <a:lumMod val="50000"/>
                    <a:lumOff val="50000"/>
                  </a:schemeClr>
                </a:solidFill>
              </a:rPr>
              <a:t>考试那天，整个广州市的考生先到了中山纪念堂集合，再前往五龙培训基地进行观测和计算的决赛。</a:t>
            </a:r>
            <a:endParaRPr lang="zh-CN" altLang="en-US" dirty="0">
              <a:solidFill>
                <a:schemeClr val="tx1">
                  <a:lumMod val="50000"/>
                  <a:lumOff val="50000"/>
                </a:schemeClr>
              </a:solidFill>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227" r="977" b="28326"/>
          <a:stretch/>
        </p:blipFill>
        <p:spPr>
          <a:xfrm>
            <a:off x="2339752" y="1195251"/>
            <a:ext cx="4688877" cy="2552978"/>
          </a:xfrm>
          <a:prstGeom prst="rect">
            <a:avLst/>
          </a:prstGeom>
          <a:ln w="28575" cmpd="sng">
            <a:solidFill>
              <a:srgbClr val="7030A0"/>
            </a:solidFill>
          </a:ln>
        </p:spPr>
      </p:pic>
      <p:cxnSp>
        <p:nvCxnSpPr>
          <p:cNvPr id="6" name="直接箭头连接符 5"/>
          <p:cNvCxnSpPr>
            <a:endCxn id="4" idx="2"/>
          </p:cNvCxnSpPr>
          <p:nvPr/>
        </p:nvCxnSpPr>
        <p:spPr>
          <a:xfrm flipV="1">
            <a:off x="4684190" y="3748229"/>
            <a:ext cx="1" cy="1678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318128" y="3867894"/>
            <a:ext cx="2732125" cy="307777"/>
          </a:xfrm>
          <a:prstGeom prst="rect">
            <a:avLst/>
          </a:prstGeom>
          <a:noFill/>
        </p:spPr>
        <p:txBody>
          <a:bodyPr wrap="square" rtlCol="0">
            <a:spAutoFit/>
          </a:bodyPr>
          <a:lstStyle/>
          <a:p>
            <a:r>
              <a:rPr lang="zh-CN" altLang="en-US" sz="1400" dirty="0" smtClean="0">
                <a:solidFill>
                  <a:srgbClr val="7030A0"/>
                </a:solidFill>
              </a:rPr>
              <a:t>在这能看到很多别的学校的考生</a:t>
            </a:r>
            <a:endParaRPr lang="zh-CN" altLang="en-US" sz="1400" dirty="0">
              <a:solidFill>
                <a:srgbClr val="7030A0"/>
              </a:solidFill>
            </a:endParaRPr>
          </a:p>
        </p:txBody>
      </p:sp>
    </p:spTree>
    <p:extLst>
      <p:ext uri="{BB962C8B-B14F-4D97-AF65-F5344CB8AC3E}">
        <p14:creationId xmlns:p14="http://schemas.microsoft.com/office/powerpoint/2010/main" val="108633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53"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3672" y="1275606"/>
            <a:ext cx="1800200" cy="2400736"/>
          </a:xfrm>
          <a:prstGeom prst="rect">
            <a:avLst/>
          </a:prstGeom>
          <a:ln w="28575" cmpd="sng">
            <a:solidFill>
              <a:srgbClr val="7030A0"/>
            </a:solidFill>
          </a:ln>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2689" y="1419622"/>
            <a:ext cx="1800200" cy="2400735"/>
          </a:xfrm>
          <a:prstGeom prst="rect">
            <a:avLst/>
          </a:prstGeom>
          <a:ln w="28575" cmpd="sng">
            <a:solidFill>
              <a:srgbClr val="7030A0"/>
            </a:solidFill>
          </a:ln>
        </p:spPr>
      </p:pic>
      <p:cxnSp>
        <p:nvCxnSpPr>
          <p:cNvPr id="4" name="直接箭头连接符 3"/>
          <p:cNvCxnSpPr/>
          <p:nvPr/>
        </p:nvCxnSpPr>
        <p:spPr>
          <a:xfrm flipH="1" flipV="1">
            <a:off x="3131840" y="4083919"/>
            <a:ext cx="142971" cy="6480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481678" y="4731990"/>
            <a:ext cx="1872208" cy="307777"/>
          </a:xfrm>
          <a:prstGeom prst="rect">
            <a:avLst/>
          </a:prstGeom>
          <a:noFill/>
        </p:spPr>
        <p:txBody>
          <a:bodyPr wrap="square" rtlCol="0">
            <a:spAutoFit/>
          </a:bodyPr>
          <a:lstStyle/>
          <a:p>
            <a:r>
              <a:rPr lang="zh-CN" altLang="en-US" sz="1400" dirty="0" smtClean="0">
                <a:solidFill>
                  <a:srgbClr val="7030A0"/>
                </a:solidFill>
              </a:rPr>
              <a:t>考试前复习用的笔记</a:t>
            </a:r>
            <a:endParaRPr lang="zh-CN" altLang="en-US" sz="1400" dirty="0">
              <a:solidFill>
                <a:srgbClr val="7030A0"/>
              </a:solidFill>
            </a:endParaRPr>
          </a:p>
        </p:txBody>
      </p:sp>
      <p:cxnSp>
        <p:nvCxnSpPr>
          <p:cNvPr id="7" name="直接箭头连接符 6"/>
          <p:cNvCxnSpPr/>
          <p:nvPr/>
        </p:nvCxnSpPr>
        <p:spPr>
          <a:xfrm flipV="1">
            <a:off x="3655972" y="4443959"/>
            <a:ext cx="988036" cy="288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57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anim calcmode="lin" valueType="num">
                                      <p:cBhvr>
                                        <p:cTn id="26" dur="500" fill="hold"/>
                                        <p:tgtEl>
                                          <p:spTgt spid="5"/>
                                        </p:tgtEl>
                                        <p:attrNameLst>
                                          <p:attrName>ppt_x</p:attrName>
                                        </p:attrNameLst>
                                      </p:cBhvr>
                                      <p:tavLst>
                                        <p:tav tm="0">
                                          <p:val>
                                            <p:strVal val="#ppt_x"/>
                                          </p:val>
                                        </p:tav>
                                        <p:tav tm="100000">
                                          <p:val>
                                            <p:strVal val="#ppt_x"/>
                                          </p:val>
                                        </p:tav>
                                      </p:tavLst>
                                    </p:anim>
                                    <p:anim calcmode="lin" valueType="num">
                                      <p:cBhvr>
                                        <p:cTn id="27" dur="50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7"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anim calcmode="lin" valueType="num">
                                      <p:cBhvr>
                                        <p:cTn id="32" dur="500" fill="hold"/>
                                        <p:tgtEl>
                                          <p:spTgt spid="7"/>
                                        </p:tgtEl>
                                        <p:attrNameLst>
                                          <p:attrName>ppt_x</p:attrName>
                                        </p:attrNameLst>
                                      </p:cBhvr>
                                      <p:tavLst>
                                        <p:tav tm="0">
                                          <p:val>
                                            <p:strVal val="#ppt_x"/>
                                          </p:val>
                                        </p:tav>
                                        <p:tav tm="100000">
                                          <p:val>
                                            <p:strVal val="#ppt_x"/>
                                          </p:val>
                                        </p:tav>
                                      </p:tavLst>
                                    </p:anim>
                                    <p:anim calcmode="lin" valueType="num">
                                      <p:cBhvr>
                                        <p:cTn id="33"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483518"/>
            <a:ext cx="3024336" cy="369332"/>
          </a:xfrm>
          <a:prstGeom prst="rect">
            <a:avLst/>
          </a:prstGeom>
          <a:noFill/>
        </p:spPr>
        <p:txBody>
          <a:bodyPr wrap="square" rtlCol="0">
            <a:spAutoFit/>
          </a:bodyPr>
          <a:lstStyle/>
          <a:p>
            <a:endParaRPr lang="zh-CN" altLang="en-US" dirty="0"/>
          </a:p>
        </p:txBody>
      </p:sp>
      <p:sp>
        <p:nvSpPr>
          <p:cNvPr id="4" name="TextBox 3"/>
          <p:cNvSpPr txBox="1"/>
          <p:nvPr/>
        </p:nvSpPr>
        <p:spPr>
          <a:xfrm>
            <a:off x="395536" y="852850"/>
            <a:ext cx="6336704" cy="1631216"/>
          </a:xfrm>
          <a:prstGeom prst="rect">
            <a:avLst/>
          </a:prstGeom>
          <a:noFill/>
        </p:spPr>
        <p:txBody>
          <a:bodyPr wrap="square" rtlCol="0">
            <a:spAutoFit/>
          </a:bodyPr>
          <a:lstStyle/>
          <a:p>
            <a:r>
              <a:rPr lang="en-US" altLang="zh-CN" sz="2000" dirty="0">
                <a:solidFill>
                  <a:schemeClr val="tx1">
                    <a:lumMod val="50000"/>
                    <a:lumOff val="50000"/>
                  </a:schemeClr>
                </a:solidFill>
              </a:rPr>
              <a:t> </a:t>
            </a:r>
            <a:r>
              <a:rPr lang="en-US" altLang="zh-CN" sz="2000" dirty="0" smtClean="0">
                <a:solidFill>
                  <a:schemeClr val="tx1">
                    <a:lumMod val="50000"/>
                    <a:lumOff val="50000"/>
                  </a:schemeClr>
                </a:solidFill>
              </a:rPr>
              <a:t>     </a:t>
            </a:r>
            <a:r>
              <a:rPr lang="zh-CN" altLang="en-US" sz="2000" dirty="0" smtClean="0">
                <a:solidFill>
                  <a:schemeClr val="tx1">
                    <a:lumMod val="50000"/>
                    <a:lumOff val="50000"/>
                  </a:schemeClr>
                </a:solidFill>
              </a:rPr>
              <a:t>考笔试时，虽然有些题不会，但总体还是比较好的，感觉起码能拿</a:t>
            </a:r>
            <a:r>
              <a:rPr lang="en-US" altLang="zh-CN" sz="2000" dirty="0" smtClean="0">
                <a:solidFill>
                  <a:schemeClr val="tx1">
                    <a:lumMod val="50000"/>
                    <a:lumOff val="50000"/>
                  </a:schemeClr>
                </a:solidFill>
              </a:rPr>
              <a:t>50</a:t>
            </a:r>
            <a:r>
              <a:rPr lang="zh-CN" altLang="en-US" sz="2000" dirty="0" smtClean="0">
                <a:solidFill>
                  <a:schemeClr val="tx1">
                    <a:lumMod val="50000"/>
                    <a:lumOff val="50000"/>
                  </a:schemeClr>
                </a:solidFill>
              </a:rPr>
              <a:t>分。但问题出在观测。</a:t>
            </a:r>
            <a:endParaRPr lang="en-US" altLang="zh-CN" sz="2000" dirty="0">
              <a:solidFill>
                <a:schemeClr val="tx1">
                  <a:lumMod val="50000"/>
                  <a:lumOff val="50000"/>
                </a:schemeClr>
              </a:solidFill>
            </a:endParaRPr>
          </a:p>
          <a:p>
            <a:r>
              <a:rPr lang="en-US" altLang="zh-CN" sz="2000" dirty="0" smtClean="0">
                <a:solidFill>
                  <a:schemeClr val="tx1">
                    <a:lumMod val="50000"/>
                    <a:lumOff val="50000"/>
                  </a:schemeClr>
                </a:solidFill>
              </a:rPr>
              <a:t>       </a:t>
            </a:r>
            <a:r>
              <a:rPr lang="zh-CN" altLang="en-US" sz="2000" dirty="0" smtClean="0">
                <a:solidFill>
                  <a:schemeClr val="tx1">
                    <a:lumMod val="50000"/>
                    <a:lumOff val="50000"/>
                  </a:schemeClr>
                </a:solidFill>
              </a:rPr>
              <a:t>观测要求在</a:t>
            </a:r>
            <a:r>
              <a:rPr lang="en-US" altLang="zh-CN" sz="2000" dirty="0" smtClean="0">
                <a:solidFill>
                  <a:schemeClr val="tx1">
                    <a:lumMod val="50000"/>
                    <a:lumOff val="50000"/>
                  </a:schemeClr>
                </a:solidFill>
              </a:rPr>
              <a:t>10</a:t>
            </a:r>
            <a:r>
              <a:rPr lang="zh-CN" altLang="en-US" sz="2000" dirty="0" smtClean="0">
                <a:solidFill>
                  <a:schemeClr val="tx1">
                    <a:lumMod val="50000"/>
                    <a:lumOff val="50000"/>
                  </a:schemeClr>
                </a:solidFill>
              </a:rPr>
              <a:t>分钟观测</a:t>
            </a:r>
            <a:r>
              <a:rPr lang="en-US" altLang="zh-CN" sz="2000" dirty="0" smtClean="0">
                <a:solidFill>
                  <a:schemeClr val="tx1">
                    <a:lumMod val="50000"/>
                    <a:lumOff val="50000"/>
                  </a:schemeClr>
                </a:solidFill>
              </a:rPr>
              <a:t>6</a:t>
            </a:r>
            <a:r>
              <a:rPr lang="zh-CN" altLang="en-US" sz="2000" dirty="0" smtClean="0">
                <a:solidFill>
                  <a:schemeClr val="tx1">
                    <a:lumMod val="50000"/>
                    <a:lumOff val="50000"/>
                  </a:schemeClr>
                </a:solidFill>
              </a:rPr>
              <a:t>张在远处的图片，我们组因为组装望远镜的问题，拖延了很多时间，最后只观测到了一幅图片，非常可惜。</a:t>
            </a:r>
            <a:endParaRPr lang="en-US" altLang="zh-CN" sz="2000" dirty="0" smtClean="0">
              <a:solidFill>
                <a:schemeClr val="tx1">
                  <a:lumMod val="50000"/>
                  <a:lumOff val="50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3888" y="2139702"/>
            <a:ext cx="3429000" cy="2571750"/>
          </a:xfrm>
          <a:prstGeom prst="rect">
            <a:avLst/>
          </a:prstGeom>
          <a:ln w="28575" cmpd="sng">
            <a:solidFill>
              <a:srgbClr val="7030A0"/>
            </a:solidFill>
          </a:ln>
        </p:spPr>
      </p:pic>
      <p:cxnSp>
        <p:nvCxnSpPr>
          <p:cNvPr id="6" name="直接箭头连接符 5"/>
          <p:cNvCxnSpPr/>
          <p:nvPr/>
        </p:nvCxnSpPr>
        <p:spPr>
          <a:xfrm>
            <a:off x="3085106" y="3867894"/>
            <a:ext cx="3326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91680" y="3698617"/>
            <a:ext cx="1726102" cy="338554"/>
          </a:xfrm>
          <a:prstGeom prst="rect">
            <a:avLst/>
          </a:prstGeom>
          <a:noFill/>
        </p:spPr>
        <p:txBody>
          <a:bodyPr wrap="square" rtlCol="0">
            <a:spAutoFit/>
          </a:bodyPr>
          <a:lstStyle/>
          <a:p>
            <a:r>
              <a:rPr lang="zh-CN" altLang="en-US" sz="1600" dirty="0">
                <a:solidFill>
                  <a:srgbClr val="7030A0"/>
                </a:solidFill>
              </a:rPr>
              <a:t>观测时</a:t>
            </a:r>
            <a:r>
              <a:rPr lang="zh-CN" altLang="en-US" sz="1600" dirty="0">
                <a:solidFill>
                  <a:srgbClr val="7030A0"/>
                </a:solidFill>
              </a:rPr>
              <a:t>的</a:t>
            </a:r>
            <a:r>
              <a:rPr lang="zh-CN" altLang="en-US" sz="1600" dirty="0">
                <a:solidFill>
                  <a:srgbClr val="7030A0"/>
                </a:solidFill>
              </a:rPr>
              <a:t>情景</a:t>
            </a:r>
          </a:p>
        </p:txBody>
      </p:sp>
    </p:spTree>
    <p:extLst>
      <p:ext uri="{BB962C8B-B14F-4D97-AF65-F5344CB8AC3E}">
        <p14:creationId xmlns:p14="http://schemas.microsoft.com/office/powerpoint/2010/main" val="134272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699542"/>
            <a:ext cx="4536504" cy="1200329"/>
          </a:xfrm>
          <a:prstGeom prst="rect">
            <a:avLst/>
          </a:prstGeom>
          <a:noFill/>
        </p:spPr>
        <p:txBody>
          <a:bodyPr wrap="square" rtlCol="0">
            <a:spAutoFit/>
          </a:bodyPr>
          <a:lstStyle/>
          <a:p>
            <a:r>
              <a:rPr lang="zh-CN" altLang="en-US" dirty="0" smtClean="0">
                <a:solidFill>
                  <a:schemeClr val="tx1">
                    <a:lumMod val="50000"/>
                    <a:lumOff val="50000"/>
                  </a:schemeClr>
                </a:solidFill>
              </a:rPr>
              <a:t>       最后，我们组获得了广州市的三等奖，但我个人获得了广东省的一等奖。</a:t>
            </a:r>
            <a:endParaRPr lang="en-US" altLang="zh-CN" dirty="0" smtClean="0">
              <a:solidFill>
                <a:schemeClr val="tx1">
                  <a:lumMod val="50000"/>
                  <a:lumOff val="50000"/>
                </a:schemeClr>
              </a:solidFill>
            </a:endParaRPr>
          </a:p>
          <a:p>
            <a:r>
              <a:rPr lang="en-US" altLang="zh-CN" dirty="0">
                <a:solidFill>
                  <a:schemeClr val="tx1">
                    <a:lumMod val="50000"/>
                    <a:lumOff val="50000"/>
                  </a:schemeClr>
                </a:solidFill>
              </a:rPr>
              <a:t> </a:t>
            </a:r>
            <a:r>
              <a:rPr lang="en-US" altLang="zh-CN" dirty="0" smtClean="0">
                <a:solidFill>
                  <a:schemeClr val="tx1">
                    <a:lumMod val="50000"/>
                    <a:lumOff val="50000"/>
                  </a:schemeClr>
                </a:solidFill>
              </a:rPr>
              <a:t>      </a:t>
            </a:r>
            <a:r>
              <a:rPr lang="zh-CN" altLang="en-US" dirty="0" smtClean="0">
                <a:solidFill>
                  <a:schemeClr val="tx1">
                    <a:lumMod val="50000"/>
                    <a:lumOff val="50000"/>
                  </a:schemeClr>
                </a:solidFill>
              </a:rPr>
              <a:t>这件事中，我也明白了一个简单但是充满智慧的道理：努力就会有收获。</a:t>
            </a:r>
            <a:endParaRPr lang="zh-CN" altLang="en-US" dirty="0">
              <a:solidFill>
                <a:schemeClr val="tx1">
                  <a:lumMod val="50000"/>
                  <a:lumOff val="50000"/>
                </a:schemeClr>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492" y="2067694"/>
            <a:ext cx="4224492" cy="2096183"/>
          </a:xfrm>
          <a:prstGeom prst="rect">
            <a:avLst/>
          </a:prstGeom>
          <a:ln w="28575" cmpd="sng">
            <a:solidFill>
              <a:srgbClr val="7030A0"/>
            </a:solidFill>
          </a:ln>
        </p:spPr>
      </p:pic>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b="50000"/>
          <a:stretch/>
        </p:blipFill>
        <p:spPr>
          <a:xfrm>
            <a:off x="4427984" y="1707654"/>
            <a:ext cx="3265930" cy="1921291"/>
          </a:xfrm>
          <a:prstGeom prst="rect">
            <a:avLst/>
          </a:prstGeom>
          <a:ln w="28575" cmpd="sng">
            <a:solidFill>
              <a:srgbClr val="7030A0"/>
            </a:solidFill>
          </a:ln>
        </p:spPr>
      </p:pic>
      <p:cxnSp>
        <p:nvCxnSpPr>
          <p:cNvPr id="10" name="直接箭头连接符 9"/>
          <p:cNvCxnSpPr/>
          <p:nvPr/>
        </p:nvCxnSpPr>
        <p:spPr>
          <a:xfrm flipV="1">
            <a:off x="2121638" y="4252285"/>
            <a:ext cx="1" cy="1678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54925" y="4371950"/>
            <a:ext cx="938193" cy="307777"/>
          </a:xfrm>
          <a:prstGeom prst="rect">
            <a:avLst/>
          </a:prstGeom>
          <a:noFill/>
        </p:spPr>
        <p:txBody>
          <a:bodyPr wrap="square" rtlCol="0">
            <a:spAutoFit/>
          </a:bodyPr>
          <a:lstStyle/>
          <a:p>
            <a:r>
              <a:rPr lang="zh-CN" altLang="en-US" sz="1400" dirty="0" smtClean="0">
                <a:solidFill>
                  <a:srgbClr val="7030A0"/>
                </a:solidFill>
              </a:rPr>
              <a:t>市赛获奖</a:t>
            </a:r>
            <a:endParaRPr lang="zh-CN" altLang="en-US" sz="1400" dirty="0">
              <a:solidFill>
                <a:srgbClr val="7030A0"/>
              </a:solidFill>
            </a:endParaRPr>
          </a:p>
        </p:txBody>
      </p:sp>
      <p:cxnSp>
        <p:nvCxnSpPr>
          <p:cNvPr id="12" name="直接箭头连接符 11"/>
          <p:cNvCxnSpPr/>
          <p:nvPr/>
        </p:nvCxnSpPr>
        <p:spPr>
          <a:xfrm flipV="1">
            <a:off x="6050252" y="3642519"/>
            <a:ext cx="1" cy="1678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12988" y="3795886"/>
            <a:ext cx="895922" cy="307777"/>
          </a:xfrm>
          <a:prstGeom prst="rect">
            <a:avLst/>
          </a:prstGeom>
          <a:noFill/>
        </p:spPr>
        <p:txBody>
          <a:bodyPr wrap="square" rtlCol="0">
            <a:spAutoFit/>
          </a:bodyPr>
          <a:lstStyle/>
          <a:p>
            <a:r>
              <a:rPr lang="zh-CN" altLang="en-US" sz="1400" dirty="0" smtClean="0">
                <a:solidFill>
                  <a:srgbClr val="7030A0"/>
                </a:solidFill>
              </a:rPr>
              <a:t>省赛获奖</a:t>
            </a:r>
            <a:endParaRPr lang="zh-CN" altLang="en-US" sz="1400" dirty="0">
              <a:solidFill>
                <a:srgbClr val="7030A0"/>
              </a:solidFill>
            </a:endParaRPr>
          </a:p>
        </p:txBody>
      </p:sp>
    </p:spTree>
    <p:extLst>
      <p:ext uri="{BB962C8B-B14F-4D97-AF65-F5344CB8AC3E}">
        <p14:creationId xmlns:p14="http://schemas.microsoft.com/office/powerpoint/2010/main" val="304082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53" presetClass="entr" presetSubtype="16"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par>
                                <p:cTn id="16" presetID="21" presetClass="entr" presetSubtype="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heel(1)">
                                      <p:cBhvr>
                                        <p:cTn id="18" dur="500"/>
                                        <p:tgtEl>
                                          <p:spTgt spid="10"/>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heel(1)">
                                      <p:cBhvr>
                                        <p:cTn id="21" dur="500"/>
                                        <p:tgtEl>
                                          <p:spTgt spid="11"/>
                                        </p:tgtEl>
                                      </p:cBhvr>
                                    </p:animEffect>
                                  </p:childTnLst>
                                </p:cTn>
                              </p:par>
                              <p:par>
                                <p:cTn id="22" presetID="21" presetClass="entr" presetSubtype="1"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heel(1)">
                                      <p:cBhvr>
                                        <p:cTn id="24" dur="500"/>
                                        <p:tgtEl>
                                          <p:spTgt spid="12"/>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heel(1)">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7544" y="1995686"/>
            <a:ext cx="6447501" cy="967852"/>
          </a:xfrm>
        </p:spPr>
        <p:txBody>
          <a:bodyPr/>
          <a:lstStyle/>
          <a:p>
            <a:pPr algn="ctr"/>
            <a:r>
              <a:rPr lang="zh-CN" altLang="en-US" dirty="0" smtClean="0"/>
              <a:t>谢谢大家</a:t>
            </a:r>
            <a:endParaRPr lang="zh-CN" altLang="en-US" dirty="0"/>
          </a:p>
        </p:txBody>
      </p:sp>
    </p:spTree>
    <p:extLst>
      <p:ext uri="{BB962C8B-B14F-4D97-AF65-F5344CB8AC3E}">
        <p14:creationId xmlns:p14="http://schemas.microsoft.com/office/powerpoint/2010/main" val="264807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平面">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123</Template>
  <TotalTime>1068</TotalTime>
  <Words>230</Words>
  <Application>Microsoft Office PowerPoint</Application>
  <PresentationFormat>全屏显示(16:9)</PresentationFormat>
  <Paragraphs>17</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平面</vt:lpstr>
      <vt:lpstr>生命叙事</vt:lpstr>
      <vt:lpstr>天文竞赛</vt:lpstr>
      <vt:lpstr>PowerPoint 演示文稿</vt:lpstr>
      <vt:lpstr>PowerPoint 演示文稿</vt:lpstr>
      <vt:lpstr>PowerPoint 演示文稿</vt:lpstr>
      <vt:lpstr>PowerPoint 演示文稿</vt:lpstr>
      <vt:lpstr>PowerPoint 演示文稿</vt:lpstr>
      <vt:lpstr>谢谢大家</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微软用户</cp:lastModifiedBy>
  <cp:revision>51</cp:revision>
  <dcterms:created xsi:type="dcterms:W3CDTF">2023-06-29T10:10:57Z</dcterms:created>
  <dcterms:modified xsi:type="dcterms:W3CDTF">2023-07-04T13:36:25Z</dcterms:modified>
</cp:coreProperties>
</file>