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66" r:id="rId6"/>
    <p:sldId id="277" r:id="rId7"/>
    <p:sldId id="259" r:id="rId8"/>
    <p:sldId id="278" r:id="rId9"/>
    <p:sldId id="265" r:id="rId10"/>
    <p:sldId id="274" r:id="rId11"/>
    <p:sldId id="269" r:id="rId12"/>
    <p:sldId id="275" r:id="rId13"/>
    <p:sldId id="276" r:id="rId14"/>
    <p:sldId id="273" r:id="rId15"/>
    <p:sldId id="271" r:id="rId16"/>
    <p:sldId id="261" r:id="rId17"/>
    <p:sldId id="260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541" autoAdjust="0"/>
  </p:normalViewPr>
  <p:slideViewPr>
    <p:cSldViewPr snapToGrid="0">
      <p:cViewPr>
        <p:scale>
          <a:sx n="100" d="100"/>
          <a:sy n="100" d="100"/>
        </p:scale>
        <p:origin x="141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6C98-7E13-4A3B-A33B-9E5E0B6B38C5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4764-C42E-4539-8ACD-698317625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55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建範例 空白網頁 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Response</a:t>
            </a:r>
          </a:p>
          <a:p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屬性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JS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4764-C42E-4539-8ACD-698317625D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0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09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9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2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19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9831-A5D7-4AD2-8DD2-40EBD65AC398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8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網頁基礎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7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元素的組成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起始</a:t>
            </a:r>
            <a:r>
              <a:rPr lang="zh-TW" altLang="en-US" b="1" dirty="0"/>
              <a:t>標籤 （</a:t>
            </a:r>
            <a:r>
              <a:rPr lang="en-US" altLang="zh-TW" b="1" dirty="0"/>
              <a:t>The opening tag</a:t>
            </a:r>
            <a:r>
              <a:rPr lang="zh-TW" altLang="en-US" b="1" dirty="0"/>
              <a:t>）：</a:t>
            </a:r>
            <a:r>
              <a:rPr lang="zh-TW" altLang="en-US" dirty="0"/>
              <a:t>先打角括弧，也就是大於、小於的符號「</a:t>
            </a:r>
            <a:r>
              <a:rPr lang="en-US" altLang="zh-TW" dirty="0"/>
              <a:t>&lt; &gt;</a:t>
            </a:r>
            <a:r>
              <a:rPr lang="zh-TW" altLang="en-US" dirty="0"/>
              <a:t>」，裡面再放入元素</a:t>
            </a:r>
            <a:r>
              <a:rPr lang="zh-TW" altLang="en-US" dirty="0" smtClean="0"/>
              <a:t>名稱。</a:t>
            </a:r>
            <a:endParaRPr lang="zh-TW" altLang="en-US" dirty="0"/>
          </a:p>
          <a:p>
            <a:r>
              <a:rPr lang="zh-TW" altLang="en-US" b="1" dirty="0"/>
              <a:t>結束標籤 （</a:t>
            </a:r>
            <a:r>
              <a:rPr lang="en-US" altLang="zh-TW" b="1" dirty="0"/>
              <a:t>The closing tag</a:t>
            </a:r>
            <a:r>
              <a:rPr lang="zh-TW" altLang="en-US" b="1" dirty="0"/>
              <a:t>）：</a:t>
            </a:r>
            <a:r>
              <a:rPr lang="zh-TW" altLang="en-US" dirty="0"/>
              <a:t> 與起始標籤一樣，只是在元素名稱前面多了個</a:t>
            </a:r>
            <a:r>
              <a:rPr lang="zh-TW" altLang="en-US" i="1" dirty="0"/>
              <a:t>前置斜線</a:t>
            </a:r>
            <a:r>
              <a:rPr lang="zh-TW" altLang="en-US" dirty="0"/>
              <a:t>「</a:t>
            </a:r>
            <a:r>
              <a:rPr lang="en-US" altLang="zh-TW" dirty="0"/>
              <a:t>/</a:t>
            </a:r>
            <a:r>
              <a:rPr lang="zh-TW" altLang="en-US" dirty="0" smtClean="0"/>
              <a:t>」。</a:t>
            </a:r>
            <a:endParaRPr lang="zh-TW" altLang="en-US" dirty="0"/>
          </a:p>
          <a:p>
            <a:r>
              <a:rPr lang="zh-TW" altLang="en-US" b="1" dirty="0"/>
              <a:t>內容（</a:t>
            </a:r>
            <a:r>
              <a:rPr lang="en-US" altLang="zh-TW" b="1" dirty="0"/>
              <a:t>The content</a:t>
            </a:r>
            <a:r>
              <a:rPr lang="zh-TW" altLang="en-US" b="1" dirty="0"/>
              <a:t>）：</a:t>
            </a:r>
            <a:r>
              <a:rPr lang="zh-TW" altLang="en-US" dirty="0"/>
              <a:t> 這個元素的內容</a:t>
            </a:r>
            <a:r>
              <a:rPr lang="zh-TW" altLang="en-US" dirty="0" smtClean="0"/>
              <a:t>，內容可以是文字或標籤。</a:t>
            </a:r>
            <a:endParaRPr lang="zh-TW" altLang="en-US" dirty="0"/>
          </a:p>
          <a:p>
            <a:r>
              <a:rPr lang="zh-TW" altLang="en-US" b="1" dirty="0"/>
              <a:t>元素（</a:t>
            </a:r>
            <a:r>
              <a:rPr lang="en-US" altLang="zh-TW" b="1" dirty="0"/>
              <a:t>The element</a:t>
            </a:r>
            <a:r>
              <a:rPr lang="zh-TW" altLang="en-US" b="1" dirty="0"/>
              <a:t>）：</a:t>
            </a:r>
            <a:r>
              <a:rPr lang="zh-TW" altLang="en-US" dirty="0"/>
              <a:t> 由起始標籤、結束標籤、內容所組成。</a:t>
            </a:r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" y="5029795"/>
            <a:ext cx="5766996" cy="354396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" y="5828053"/>
            <a:ext cx="11984277" cy="3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8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前端基礎</a:t>
            </a:r>
            <a:r>
              <a:rPr lang="en-US" altLang="zh-TW" dirty="0" smtClean="0"/>
              <a:t>_CSS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階層樣式表</a:t>
            </a:r>
            <a:r>
              <a:rPr lang="zh-TW" altLang="en-US" dirty="0"/>
              <a:t> </a:t>
            </a:r>
            <a:r>
              <a:rPr lang="en-US" altLang="zh-TW" dirty="0"/>
              <a:t>(Cascading Stylesheets</a:t>
            </a:r>
            <a:r>
              <a:rPr lang="zh-TW" altLang="en-US" dirty="0"/>
              <a:t>；</a:t>
            </a:r>
            <a:r>
              <a:rPr lang="en-US" altLang="zh-TW" dirty="0"/>
              <a:t>CSS) </a:t>
            </a:r>
            <a:r>
              <a:rPr lang="zh-TW" altLang="en-US" dirty="0"/>
              <a:t>可用以塑造網站的特殊</a:t>
            </a:r>
            <a:r>
              <a:rPr lang="zh-TW" altLang="en-US" dirty="0" smtClean="0"/>
              <a:t>風格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跟 </a:t>
            </a:r>
            <a:r>
              <a:rPr lang="en-US" altLang="zh-TW" dirty="0"/>
              <a:t>HTML </a:t>
            </a:r>
            <a:r>
              <a:rPr lang="zh-TW" altLang="en-US" dirty="0"/>
              <a:t>一樣，</a:t>
            </a:r>
            <a:r>
              <a:rPr lang="en-US" altLang="zh-TW" dirty="0"/>
              <a:t>CSS </a:t>
            </a:r>
            <a:r>
              <a:rPr lang="zh-TW" altLang="en-US" dirty="0"/>
              <a:t>既非標準程式語言，也不是標記語言</a:t>
            </a:r>
            <a:r>
              <a:rPr lang="en-US" altLang="zh-TW" dirty="0"/>
              <a:t>, </a:t>
            </a:r>
            <a:r>
              <a:rPr lang="zh-TW" altLang="en-US" dirty="0"/>
              <a:t>而是一種風格頁面語言（</a:t>
            </a:r>
            <a:r>
              <a:rPr lang="en-US" altLang="zh-TW" i="1" dirty="0"/>
              <a:t>style sheet language</a:t>
            </a:r>
            <a:r>
              <a:rPr lang="zh-TW" altLang="en-US" dirty="0"/>
              <a:t>）：它能讓你在 </a:t>
            </a:r>
            <a:r>
              <a:rPr lang="en-US" altLang="zh-TW" dirty="0"/>
              <a:t>HTML </a:t>
            </a:r>
            <a:r>
              <a:rPr lang="zh-TW" altLang="en-US" dirty="0"/>
              <a:t>文件中的元素（</a:t>
            </a:r>
            <a:r>
              <a:rPr lang="en-US" altLang="zh-TW" dirty="0"/>
              <a:t>element</a:t>
            </a:r>
            <a:r>
              <a:rPr lang="zh-TW" altLang="en-US" dirty="0"/>
              <a:t>）上套用不同的頁面樣式（</a:t>
            </a:r>
            <a:r>
              <a:rPr lang="en-US" altLang="zh-TW" dirty="0"/>
              <a:t>style</a:t>
            </a:r>
            <a:r>
              <a:rPr lang="zh-TW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14212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前端基礎</a:t>
            </a:r>
            <a:r>
              <a:rPr lang="en-US" altLang="zh-TW" dirty="0"/>
              <a:t>_CSS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Inline </a:t>
            </a:r>
            <a:r>
              <a:rPr lang="en-US" altLang="zh-TW" dirty="0" smtClean="0"/>
              <a:t>Styles</a:t>
            </a:r>
          </a:p>
          <a:p>
            <a:r>
              <a:rPr lang="en-US" altLang="zh-TW" dirty="0" smtClean="0"/>
              <a:t>Internal Styles</a:t>
            </a:r>
          </a:p>
          <a:p>
            <a:r>
              <a:rPr lang="en-US" altLang="zh-TW" dirty="0" smtClean="0"/>
              <a:t>Multiple </a:t>
            </a:r>
            <a:r>
              <a:rPr lang="en-US" altLang="zh-TW" dirty="0"/>
              <a:t>Style Sheets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66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Internal styles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選取器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79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前端基礎</a:t>
            </a:r>
            <a:r>
              <a:rPr lang="en-US" altLang="zh-TW" dirty="0" smtClean="0"/>
              <a:t>_JavaScript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(</a:t>
            </a:r>
            <a:r>
              <a:rPr lang="zh-TW" altLang="en-US" dirty="0"/>
              <a:t>簡稱 </a:t>
            </a:r>
            <a:r>
              <a:rPr lang="en-US" altLang="zh-TW" dirty="0"/>
              <a:t>JS) </a:t>
            </a:r>
            <a:r>
              <a:rPr lang="zh-TW" altLang="en-US" dirty="0"/>
              <a:t>是具有一級函數 </a:t>
            </a:r>
            <a:r>
              <a:rPr lang="en-US" altLang="zh-TW" dirty="0"/>
              <a:t>(First-class functions) </a:t>
            </a:r>
            <a:r>
              <a:rPr lang="zh-TW" altLang="en-US" dirty="0"/>
              <a:t>的輕量級、直譯式或即時編譯（</a:t>
            </a:r>
            <a:r>
              <a:rPr lang="en-US" altLang="zh-TW" dirty="0"/>
              <a:t>JIT-compiled</a:t>
            </a:r>
            <a:r>
              <a:rPr lang="zh-TW" altLang="en-US" dirty="0"/>
              <a:t>）的程式語言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因為用作網頁的腳本語言而大為知名，但也用於許多非瀏覽器的環境，像是 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Apache </a:t>
            </a:r>
            <a:r>
              <a:rPr lang="en-US" altLang="zh-TW" dirty="0" err="1"/>
              <a:t>CouchDB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JavaScript </a:t>
            </a:r>
            <a:r>
              <a:rPr lang="zh-TW" altLang="en-US" dirty="0"/>
              <a:t>是一個基於原型的 </a:t>
            </a:r>
            <a:r>
              <a:rPr lang="en-US" altLang="zh-TW" dirty="0"/>
              <a:t>(Prototype-based (</a:t>
            </a:r>
            <a:r>
              <a:rPr lang="en-US" altLang="zh-TW" dirty="0" err="1"/>
              <a:t>en</a:t>
            </a:r>
            <a:r>
              <a:rPr lang="en-US" altLang="zh-TW" dirty="0"/>
              <a:t>-US))</a:t>
            </a:r>
            <a:r>
              <a:rPr lang="zh-TW" altLang="en-US" dirty="0"/>
              <a:t>、多範型的、動態語言，支援物件導向、指令式以及宣告式 </a:t>
            </a:r>
            <a:r>
              <a:rPr lang="en-US" altLang="zh-TW" dirty="0"/>
              <a:t>(</a:t>
            </a:r>
            <a:r>
              <a:rPr lang="zh-TW" altLang="en-US" dirty="0"/>
              <a:t>如函數式程式設計</a:t>
            </a:r>
            <a:r>
              <a:rPr lang="en-US" altLang="zh-TW" dirty="0"/>
              <a:t>) </a:t>
            </a:r>
            <a:r>
              <a:rPr lang="zh-TW" altLang="en-US" dirty="0"/>
              <a:t>風格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88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變數型別</a:t>
            </a:r>
            <a:endParaRPr lang="en-US" altLang="zh-TW" dirty="0" smtClean="0"/>
          </a:p>
          <a:p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en-US" altLang="zh-TW" dirty="0" smtClean="0"/>
              <a:t>Dom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82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常見的 </a:t>
            </a:r>
            <a:r>
              <a:rPr lang="en-US" altLang="zh-TW" b="1" dirty="0" smtClean="0"/>
              <a:t>HTTP </a:t>
            </a:r>
            <a:r>
              <a:rPr lang="en-US" altLang="zh-TW" b="1" dirty="0"/>
              <a:t>Method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HTTP </a:t>
            </a:r>
            <a:r>
              <a:rPr lang="zh-TW" altLang="en-US" dirty="0"/>
              <a:t>定義了一組能令給定資源，執行特定操作的</a:t>
            </a:r>
            <a:r>
              <a:rPr lang="zh-TW" altLang="en-US" b="1" dirty="0"/>
              <a:t>請求方法</a:t>
            </a:r>
            <a:r>
              <a:rPr lang="zh-TW" altLang="en-US" dirty="0"/>
              <a:t>（</a:t>
            </a:r>
            <a:r>
              <a:rPr lang="en-US" altLang="zh-TW" dirty="0"/>
              <a:t>request methods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 smtClean="0"/>
              <a:t>GET</a:t>
            </a:r>
            <a:r>
              <a:rPr lang="zh-TW" altLang="en-US" dirty="0"/>
              <a:t>：向指定的資源發出「顯示」請求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 smtClean="0"/>
              <a:t>POST</a:t>
            </a:r>
            <a:r>
              <a:rPr lang="zh-TW" altLang="en-US" dirty="0"/>
              <a:t>：向指定資源提交資料，並且</a:t>
            </a:r>
            <a:r>
              <a:rPr lang="en-US" altLang="zh-TW" dirty="0"/>
              <a:t>Body</a:t>
            </a:r>
            <a:r>
              <a:rPr lang="zh-TW" altLang="en-US" dirty="0"/>
              <a:t>中可帶傳輸的資料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PUT</a:t>
            </a:r>
            <a:r>
              <a:rPr lang="zh-TW" altLang="en-US" dirty="0"/>
              <a:t>：上傳或取代指定的資源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DELETE</a:t>
            </a:r>
            <a:r>
              <a:rPr lang="zh-TW" altLang="en-US" dirty="0"/>
              <a:t>：刪除指定的資源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92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新增專案查看開發人員工具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網頁交換差異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64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HTTP Code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資訊回應 </a:t>
            </a:r>
            <a:r>
              <a:rPr lang="en-US" altLang="zh-TW" dirty="0"/>
              <a:t>(Informational responses, 100–199),</a:t>
            </a:r>
          </a:p>
          <a:p>
            <a:r>
              <a:rPr lang="zh-TW" altLang="en-US" dirty="0"/>
              <a:t>成功回應 </a:t>
            </a:r>
            <a:r>
              <a:rPr lang="en-US" altLang="zh-TW" dirty="0"/>
              <a:t>(Successful responses, 200–299),</a:t>
            </a:r>
          </a:p>
          <a:p>
            <a:r>
              <a:rPr lang="zh-TW" altLang="en-US" dirty="0"/>
              <a:t>重定向 </a:t>
            </a:r>
            <a:r>
              <a:rPr lang="en-US" altLang="zh-TW" dirty="0"/>
              <a:t>(Redirects, 300–399),</a:t>
            </a:r>
          </a:p>
          <a:p>
            <a:r>
              <a:rPr lang="zh-TW" altLang="en-US" dirty="0"/>
              <a:t>用戶端錯誤 </a:t>
            </a:r>
            <a:r>
              <a:rPr lang="en-US" altLang="zh-TW" dirty="0"/>
              <a:t>(Client errors, 400–499),</a:t>
            </a:r>
          </a:p>
          <a:p>
            <a:r>
              <a:rPr lang="zh-TW" altLang="en-US" dirty="0"/>
              <a:t>伺服器端錯誤 </a:t>
            </a:r>
            <a:r>
              <a:rPr lang="en-US" altLang="zh-TW" dirty="0"/>
              <a:t>(Server errors, 500–599).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44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新增專案查看開發人員工具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測試成功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測試重定向 </a:t>
            </a:r>
            <a:r>
              <a:rPr lang="en-US" altLang="zh-TW" dirty="0" smtClean="0"/>
              <a:t>200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/>
              <a:t>測試</a:t>
            </a:r>
            <a:r>
              <a:rPr lang="zh-TW" altLang="en-US" dirty="0" smtClean="0"/>
              <a:t>端錯誤 </a:t>
            </a:r>
            <a:r>
              <a:rPr lang="en-US" altLang="zh-TW" dirty="0" smtClean="0"/>
              <a:t>404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/>
              <a:t>測試</a:t>
            </a:r>
            <a:r>
              <a:rPr lang="zh-TW" altLang="en-US" dirty="0" smtClean="0"/>
              <a:t>伺服器</a:t>
            </a:r>
            <a:r>
              <a:rPr lang="zh-TW" altLang="en-US" dirty="0"/>
              <a:t>端</a:t>
            </a:r>
            <a:r>
              <a:rPr lang="zh-TW" altLang="en-US" dirty="0" smtClean="0"/>
              <a:t>錯誤 </a:t>
            </a:r>
            <a:r>
              <a:rPr lang="en-US" altLang="zh-TW" dirty="0" smtClean="0"/>
              <a:t>500</a:t>
            </a:r>
          </a:p>
          <a:p>
            <a:pPr marL="228600" lvl="1">
              <a:spcBef>
                <a:spcPts val="1000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02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網頁基礎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Response</a:t>
            </a:r>
          </a:p>
          <a:p>
            <a:pPr lvl="1"/>
            <a:r>
              <a:rPr lang="en-US" altLang="zh-TW" dirty="0"/>
              <a:t>HTTP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HTTP Code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HTTPS</a:t>
            </a:r>
          </a:p>
          <a:p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</a:t>
            </a:r>
          </a:p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Asp.net </a:t>
            </a:r>
            <a:r>
              <a:rPr lang="en-US" altLang="zh-TW" dirty="0" err="1" smtClean="0"/>
              <a:t>WebForm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MS SQL</a:t>
            </a:r>
          </a:p>
          <a:p>
            <a:r>
              <a:rPr lang="zh-TW" altLang="en-US" dirty="0" smtClean="0"/>
              <a:t>整體架構圖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88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HTTPS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36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Client &amp; </a:t>
            </a:r>
            <a:r>
              <a:rPr lang="en-US" altLang="zh-TW" b="1" dirty="0" smtClean="0"/>
              <a:t>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pPr algn="just"/>
            <a:r>
              <a:rPr lang="en-US" altLang="zh-TW" dirty="0"/>
              <a:t>Client</a:t>
            </a:r>
            <a:r>
              <a:rPr lang="zh-TW" altLang="en-US" dirty="0" smtClean="0"/>
              <a:t>：以</a:t>
            </a:r>
            <a:r>
              <a:rPr lang="zh-TW" altLang="en-US" dirty="0"/>
              <a:t>網頁來說就是你的瀏覽器、電腦，主要會</a:t>
            </a:r>
            <a:r>
              <a:rPr lang="zh-TW" altLang="en-US" dirty="0" smtClean="0"/>
              <a:t>發送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請求</a:t>
            </a:r>
            <a:r>
              <a:rPr lang="en-US" altLang="zh-TW" dirty="0" smtClean="0"/>
              <a:t>) </a:t>
            </a:r>
            <a:r>
              <a:rPr lang="zh-TW" altLang="en-US" dirty="0" smtClean="0"/>
              <a:t>到 </a:t>
            </a:r>
            <a:r>
              <a:rPr lang="en-US" altLang="zh-TW" dirty="0"/>
              <a:t>Server 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just"/>
            <a:endParaRPr lang="zh-TW" altLang="en-US" dirty="0"/>
          </a:p>
          <a:p>
            <a:pPr algn="just"/>
            <a:r>
              <a:rPr lang="en-US" altLang="zh-TW" dirty="0"/>
              <a:t>Server</a:t>
            </a:r>
            <a:r>
              <a:rPr lang="zh-TW" altLang="en-US" dirty="0" smtClean="0"/>
              <a:t>：收到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的 </a:t>
            </a:r>
            <a:r>
              <a:rPr lang="en-US" altLang="zh-TW" dirty="0"/>
              <a:t>request </a:t>
            </a:r>
            <a:r>
              <a:rPr lang="zh-TW" altLang="en-US" dirty="0"/>
              <a:t>開始處理資料，完成後會回</a:t>
            </a:r>
            <a:r>
              <a:rPr lang="zh-TW" altLang="en-US" dirty="0" smtClean="0"/>
              <a:t>傳 </a:t>
            </a:r>
            <a:r>
              <a:rPr lang="en-US" altLang="zh-TW" dirty="0" smtClean="0">
                <a:solidFill>
                  <a:srgbClr val="FF0000"/>
                </a:solidFill>
              </a:rPr>
              <a:t>response</a:t>
            </a:r>
            <a:r>
              <a:rPr lang="en-US" altLang="zh-TW" dirty="0" smtClean="0"/>
              <a:t>(</a:t>
            </a:r>
            <a:r>
              <a:rPr lang="zh-TW" altLang="en-US" dirty="0"/>
              <a:t>回應</a:t>
            </a:r>
            <a:r>
              <a:rPr lang="en-US" altLang="zh-TW" dirty="0" smtClean="0"/>
              <a:t>)</a:t>
            </a:r>
            <a:r>
              <a:rPr lang="zh-TW" altLang="en-US" dirty="0" smtClean="0"/>
              <a:t>到 </a:t>
            </a:r>
            <a:r>
              <a:rPr lang="en-US" altLang="zh-TW" dirty="0"/>
              <a:t>Client </a:t>
            </a:r>
            <a:r>
              <a:rPr lang="zh-TW" altLang="en-US" dirty="0"/>
              <a:t>端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07490" y="4470269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7" name="雲朵形 6"/>
          <p:cNvSpPr/>
          <p:nvPr/>
        </p:nvSpPr>
        <p:spPr>
          <a:xfrm>
            <a:off x="4352467" y="4228845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8442956" y="4524057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032337" y="5227944"/>
            <a:ext cx="1121036" cy="644525"/>
            <a:chOff x="5921114" y="346075"/>
            <a:chExt cx="1121036" cy="644525"/>
          </a:xfrm>
        </p:grpSpPr>
        <p:sp>
          <p:nvSpPr>
            <p:cNvPr id="10" name="矩形 9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向右箭號 12"/>
          <p:cNvSpPr/>
          <p:nvPr/>
        </p:nvSpPr>
        <p:spPr>
          <a:xfrm>
            <a:off x="3685276" y="5138649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5" name="向左箭號 14"/>
          <p:cNvSpPr/>
          <p:nvPr/>
        </p:nvSpPr>
        <p:spPr>
          <a:xfrm>
            <a:off x="3649456" y="5550207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75875" y="5145603"/>
            <a:ext cx="436059" cy="714799"/>
            <a:chOff x="5175470" y="6037448"/>
            <a:chExt cx="436059" cy="714799"/>
          </a:xfrm>
        </p:grpSpPr>
        <p:sp>
          <p:nvSpPr>
            <p:cNvPr id="16" name="橢圓 15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862289" y="5069322"/>
            <a:ext cx="732341" cy="1121634"/>
            <a:chOff x="8876577" y="5069322"/>
            <a:chExt cx="732341" cy="1121634"/>
          </a:xfrm>
        </p:grpSpPr>
        <p:sp>
          <p:nvSpPr>
            <p:cNvPr id="19" name="立方體 18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流程圖: 磁碟 22"/>
          <p:cNvSpPr/>
          <p:nvPr/>
        </p:nvSpPr>
        <p:spPr>
          <a:xfrm>
            <a:off x="10484746" y="5116840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9630451" y="544921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9648755" y="5771476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1160786" y="542454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1179090" y="5640965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網頁前端 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18355" cy="1696445"/>
          </a:xfrm>
        </p:spPr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 smtClean="0"/>
              <a:t>：</a:t>
            </a:r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：</a:t>
            </a:r>
            <a:r>
              <a:rPr lang="zh-TW" altLang="en-US" dirty="0"/>
              <a:t>網頁結構</a:t>
            </a:r>
            <a:endParaRPr lang="en-US" altLang="zh-TW" dirty="0"/>
          </a:p>
          <a:p>
            <a:pPr lvl="1"/>
            <a:r>
              <a:rPr lang="en-US" altLang="zh-TW" dirty="0" smtClean="0"/>
              <a:t>CSS</a:t>
            </a:r>
            <a:r>
              <a:rPr lang="zh-TW" altLang="en-US" dirty="0" smtClean="0"/>
              <a:t>：</a:t>
            </a:r>
            <a:r>
              <a:rPr lang="zh-TW" altLang="en-US" dirty="0"/>
              <a:t>網頁</a:t>
            </a:r>
            <a:r>
              <a:rPr lang="zh-TW" altLang="en-US" dirty="0" smtClean="0"/>
              <a:t>顏色、排版、動畫</a:t>
            </a:r>
            <a:endParaRPr lang="en-US" altLang="zh-TW" dirty="0"/>
          </a:p>
          <a:p>
            <a:pPr lvl="1"/>
            <a:r>
              <a:rPr lang="en-US" altLang="zh-TW" dirty="0"/>
              <a:t>JavaScript</a:t>
            </a:r>
            <a:r>
              <a:rPr lang="zh-TW" altLang="en-US" dirty="0" smtClean="0"/>
              <a:t>：互動功能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85908" cy="4351338"/>
          </a:xfrm>
        </p:spPr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：後端</a:t>
            </a:r>
            <a:endParaRPr lang="en-US" altLang="zh-TW" dirty="0"/>
          </a:p>
          <a:p>
            <a:pPr lvl="1"/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/>
              <a:t>(MS-SQL)</a:t>
            </a:r>
            <a:r>
              <a:rPr lang="zh-TW" altLang="en-US" dirty="0"/>
              <a:t>：資料管理</a:t>
            </a:r>
            <a:endParaRPr lang="en-US" altLang="zh-TW" dirty="0"/>
          </a:p>
          <a:p>
            <a:pPr lvl="1"/>
            <a:r>
              <a:rPr lang="en-US" altLang="zh-TW" dirty="0"/>
              <a:t>C#(Asp.net</a:t>
            </a:r>
            <a:r>
              <a:rPr lang="zh-TW" altLang="en-US" dirty="0"/>
              <a:t> </a:t>
            </a:r>
            <a:r>
              <a:rPr lang="en-US" altLang="zh-TW" dirty="0"/>
              <a:t>Web Form)</a:t>
            </a:r>
            <a:r>
              <a:rPr lang="zh-TW" altLang="en-US" dirty="0"/>
              <a:t> ：互動功能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52317" y="3792537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6" name="雲朵形 5"/>
          <p:cNvSpPr/>
          <p:nvPr/>
        </p:nvSpPr>
        <p:spPr>
          <a:xfrm>
            <a:off x="4397294" y="3551113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8487783" y="3846325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077164" y="4550212"/>
            <a:ext cx="1121036" cy="644525"/>
            <a:chOff x="5921114" y="346075"/>
            <a:chExt cx="1121036" cy="644525"/>
          </a:xfrm>
        </p:grpSpPr>
        <p:sp>
          <p:nvSpPr>
            <p:cNvPr id="9" name="矩形 8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向右箭號 10"/>
          <p:cNvSpPr/>
          <p:nvPr/>
        </p:nvSpPr>
        <p:spPr>
          <a:xfrm>
            <a:off x="3730103" y="4460917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2" name="向左箭號 11"/>
          <p:cNvSpPr/>
          <p:nvPr/>
        </p:nvSpPr>
        <p:spPr>
          <a:xfrm>
            <a:off x="3694283" y="4872475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20702" y="4467871"/>
            <a:ext cx="436059" cy="714799"/>
            <a:chOff x="5175470" y="6037448"/>
            <a:chExt cx="436059" cy="714799"/>
          </a:xfrm>
        </p:grpSpPr>
        <p:sp>
          <p:nvSpPr>
            <p:cNvPr id="14" name="橢圓 13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907116" y="4391590"/>
            <a:ext cx="732341" cy="1121634"/>
            <a:chOff x="8876577" y="5069322"/>
            <a:chExt cx="732341" cy="1121634"/>
          </a:xfrm>
        </p:grpSpPr>
        <p:sp>
          <p:nvSpPr>
            <p:cNvPr id="17" name="立方體 16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流程圖: 磁碟 19"/>
          <p:cNvSpPr/>
          <p:nvPr/>
        </p:nvSpPr>
        <p:spPr>
          <a:xfrm>
            <a:off x="10529573" y="4439108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9675278" y="477148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9693582" y="5093744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205613" y="474681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1223917" y="4963233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上箭號 24"/>
          <p:cNvSpPr/>
          <p:nvPr/>
        </p:nvSpPr>
        <p:spPr>
          <a:xfrm>
            <a:off x="2406134" y="5315014"/>
            <a:ext cx="398033" cy="72650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50699" y="6041520"/>
            <a:ext cx="2773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HTML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JavaScript</a:t>
            </a:r>
            <a:endParaRPr lang="zh-TW" altLang="en-US" sz="2000" dirty="0"/>
          </a:p>
        </p:txBody>
      </p:sp>
      <p:sp>
        <p:nvSpPr>
          <p:cNvPr id="27" name="向上箭號 26"/>
          <p:cNvSpPr/>
          <p:nvPr/>
        </p:nvSpPr>
        <p:spPr>
          <a:xfrm>
            <a:off x="9059294" y="5529146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664060" y="6187052"/>
            <a:ext cx="2602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C#(Asp.net</a:t>
            </a:r>
            <a:r>
              <a:rPr lang="zh-TW" altLang="en-US" sz="2000" dirty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29" name="向上箭號 28"/>
          <p:cNvSpPr/>
          <p:nvPr/>
        </p:nvSpPr>
        <p:spPr>
          <a:xfrm>
            <a:off x="10739862" y="5531220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0513618" y="6176963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DB</a:t>
            </a:r>
            <a:r>
              <a:rPr lang="zh-TW" altLang="en-US" sz="2000" dirty="0"/>
              <a:t> </a:t>
            </a:r>
            <a:r>
              <a:rPr lang="en-US" altLang="zh-TW" sz="2000" dirty="0"/>
              <a:t>(MS-SQL)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678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Asp.net </a:t>
            </a:r>
            <a:r>
              <a:rPr lang="en-US" altLang="zh-TW" dirty="0" err="1" smtClean="0"/>
              <a:t>WebForm</a:t>
            </a:r>
            <a:endParaRPr lang="en-US" altLang="zh-TW" dirty="0"/>
          </a:p>
          <a:p>
            <a:r>
              <a:rPr lang="en-US" altLang="zh-TW" dirty="0" smtClean="0"/>
              <a:t>MS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64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Asp.net </a:t>
            </a:r>
            <a:r>
              <a:rPr lang="en-US" altLang="zh-TW" dirty="0" err="1" smtClean="0"/>
              <a:t>WebForm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ASP.NET Web form </a:t>
            </a:r>
            <a:r>
              <a:rPr lang="zh-TW" altLang="en-US" dirty="0"/>
              <a:t>是 </a:t>
            </a:r>
            <a:r>
              <a:rPr lang="en-US" altLang="zh-TW" dirty="0"/>
              <a:t>ASP.NET web </a:t>
            </a:r>
            <a:r>
              <a:rPr lang="zh-TW" altLang="en-US" dirty="0"/>
              <a:t>應用程式架構的</a:t>
            </a:r>
            <a:r>
              <a:rPr lang="zh-TW" altLang="en-US" dirty="0" smtClean="0"/>
              <a:t>一部分。 </a:t>
            </a:r>
            <a:r>
              <a:rPr lang="zh-TW" altLang="en-US" dirty="0"/>
              <a:t>這是您可以用來建立 </a:t>
            </a:r>
            <a:r>
              <a:rPr lang="en-US" altLang="zh-TW" dirty="0"/>
              <a:t>ASP.NET web </a:t>
            </a:r>
            <a:r>
              <a:rPr lang="zh-TW" altLang="en-US" dirty="0"/>
              <a:t>應用程式的四種程式設計模型之一，而其他則是 </a:t>
            </a:r>
            <a:r>
              <a:rPr lang="en-US" altLang="zh-TW" dirty="0"/>
              <a:t>ASP.NET MVC</a:t>
            </a:r>
            <a:r>
              <a:rPr lang="zh-TW" altLang="en-US" dirty="0"/>
              <a:t>、</a:t>
            </a:r>
            <a:r>
              <a:rPr lang="en-US" altLang="zh-TW" dirty="0"/>
              <a:t>ASP.NET Web Pages </a:t>
            </a:r>
            <a:r>
              <a:rPr lang="zh-TW" altLang="en-US" dirty="0"/>
              <a:t>和 </a:t>
            </a:r>
            <a:r>
              <a:rPr lang="en-US" altLang="zh-TW" dirty="0"/>
              <a:t>ASP.NET </a:t>
            </a:r>
            <a:r>
              <a:rPr lang="zh-TW" altLang="en-US" dirty="0"/>
              <a:t>單一頁面</a:t>
            </a:r>
            <a:r>
              <a:rPr lang="zh-TW" altLang="en-US" dirty="0" smtClean="0"/>
              <a:t>應用程式。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VB</a:t>
            </a:r>
          </a:p>
        </p:txBody>
      </p:sp>
    </p:spTree>
    <p:extLst>
      <p:ext uri="{BB962C8B-B14F-4D97-AF65-F5344CB8AC3E}">
        <p14:creationId xmlns:p14="http://schemas.microsoft.com/office/powerpoint/2010/main" val="257026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 新增專案查看開發人員工具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VS2019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r>
              <a:rPr lang="zh-TW" altLang="en-US" dirty="0" smtClean="0"/>
              <a:t>加入</a:t>
            </a:r>
            <a:r>
              <a:rPr lang="en-US" altLang="zh-TW" dirty="0" smtClean="0"/>
              <a:t>page</a:t>
            </a:r>
          </a:p>
          <a:p>
            <a:pPr lvl="1"/>
            <a:r>
              <a:rPr lang="zh-TW" altLang="en-US" dirty="0" smtClean="0"/>
              <a:t>空白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55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MS</a:t>
            </a:r>
            <a:r>
              <a:rPr lang="zh-TW" altLang="en-US" dirty="0"/>
              <a:t> </a:t>
            </a:r>
            <a:r>
              <a:rPr lang="en-US" altLang="zh-TW" dirty="0" smtClean="0"/>
              <a:t>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02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端基礎</a:t>
            </a:r>
            <a:r>
              <a:rPr lang="en-US" altLang="zh-TW" dirty="0"/>
              <a:t>_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/>
              <a:t>（</a:t>
            </a:r>
            <a:r>
              <a:rPr lang="en-US" altLang="zh-TW" b="1" dirty="0"/>
              <a:t>H</a:t>
            </a:r>
            <a:r>
              <a:rPr lang="en-US" altLang="zh-TW" dirty="0"/>
              <a:t>ypertext </a:t>
            </a:r>
            <a:r>
              <a:rPr lang="en-US" altLang="zh-TW" b="1" dirty="0"/>
              <a:t>M</a:t>
            </a:r>
            <a:r>
              <a:rPr lang="en-US" altLang="zh-TW" dirty="0"/>
              <a:t>arkup </a:t>
            </a:r>
            <a:r>
              <a:rPr lang="en-US" altLang="zh-TW" b="1" dirty="0"/>
              <a:t>L</a:t>
            </a:r>
            <a:r>
              <a:rPr lang="en-US" altLang="zh-TW" dirty="0"/>
              <a:t>anguage</a:t>
            </a:r>
            <a:r>
              <a:rPr lang="zh-TW" altLang="en-US" dirty="0"/>
              <a:t>），中文全名為「超文字標示語言」，是一種用來組織架構並呈現網頁內容的程式語言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網頁</a:t>
            </a:r>
            <a:r>
              <a:rPr lang="zh-TW" altLang="en-US" dirty="0"/>
              <a:t>內容的組成，可能包含了段落、清單、圖片或</a:t>
            </a:r>
            <a:r>
              <a:rPr lang="zh-TW" altLang="en-US" dirty="0" smtClean="0"/>
              <a:t>表格等。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5409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574</Words>
  <Application>Microsoft Office PowerPoint</Application>
  <PresentationFormat>寬螢幕</PresentationFormat>
  <Paragraphs>107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網頁基礎</vt:lpstr>
      <vt:lpstr>大綱</vt:lpstr>
      <vt:lpstr>Client &amp; Server</vt:lpstr>
      <vt:lpstr>網頁前端 &amp; 後端</vt:lpstr>
      <vt:lpstr>後端</vt:lpstr>
      <vt:lpstr>Asp.net WebForm</vt:lpstr>
      <vt:lpstr>練習 新增專案查看開發人員工具</vt:lpstr>
      <vt:lpstr>MS SQL</vt:lpstr>
      <vt:lpstr>前端基礎_HTML</vt:lpstr>
      <vt:lpstr>HTML 元素的組成</vt:lpstr>
      <vt:lpstr>前端基礎_CSS</vt:lpstr>
      <vt:lpstr>前端基礎_CSS</vt:lpstr>
      <vt:lpstr>CSS Internal styles</vt:lpstr>
      <vt:lpstr>前端基礎_JavaScript</vt:lpstr>
      <vt:lpstr>JS</vt:lpstr>
      <vt:lpstr>常見的 HTTP Method</vt:lpstr>
      <vt:lpstr>練習 新增專案查看開發人員工具</vt:lpstr>
      <vt:lpstr>HTTP Code</vt:lpstr>
      <vt:lpstr>練習 新增專案查看開發人員工具</vt:lpstr>
      <vt:lpstr>HTTP與HTTPS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53</cp:revision>
  <dcterms:created xsi:type="dcterms:W3CDTF">2022-01-20T13:20:29Z</dcterms:created>
  <dcterms:modified xsi:type="dcterms:W3CDTF">2022-01-26T12:50:25Z</dcterms:modified>
</cp:coreProperties>
</file>