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3" r:id="rId4"/>
    <p:sldId id="286" r:id="rId5"/>
    <p:sldId id="291" r:id="rId6"/>
    <p:sldId id="292" r:id="rId7"/>
    <p:sldId id="264" r:id="rId8"/>
    <p:sldId id="293" r:id="rId9"/>
    <p:sldId id="262" r:id="rId10"/>
    <p:sldId id="317" r:id="rId11"/>
    <p:sldId id="294" r:id="rId12"/>
    <p:sldId id="295" r:id="rId13"/>
    <p:sldId id="296" r:id="rId14"/>
    <p:sldId id="297" r:id="rId15"/>
    <p:sldId id="298" r:id="rId16"/>
    <p:sldId id="300" r:id="rId17"/>
    <p:sldId id="301" r:id="rId18"/>
    <p:sldId id="302" r:id="rId19"/>
    <p:sldId id="303" r:id="rId20"/>
    <p:sldId id="265" r:id="rId21"/>
    <p:sldId id="304" r:id="rId22"/>
    <p:sldId id="305" r:id="rId23"/>
    <p:sldId id="306" r:id="rId24"/>
    <p:sldId id="307" r:id="rId25"/>
    <p:sldId id="308" r:id="rId26"/>
    <p:sldId id="309" r:id="rId27"/>
    <p:sldId id="310" r:id="rId28"/>
    <p:sldId id="311" r:id="rId29"/>
    <p:sldId id="312" r:id="rId30"/>
    <p:sldId id="313" r:id="rId31"/>
    <p:sldId id="314" r:id="rId32"/>
    <p:sldId id="315" r:id="rId33"/>
    <p:sldId id="316" r:id="rId34"/>
    <p:sldId id="270" r:id="rId35"/>
    <p:sldId id="269" r:id="rId36"/>
    <p:sldId id="272" r:id="rId37"/>
    <p:sldId id="271" r:id="rId38"/>
    <p:sldId id="273" r:id="rId39"/>
    <p:sldId id="318" r:id="rId40"/>
    <p:sldId id="319" r:id="rId41"/>
    <p:sldId id="320" r:id="rId42"/>
    <p:sldId id="321" r:id="rId43"/>
    <p:sldId id="282" r:id="rId44"/>
    <p:sldId id="283" r:id="rId45"/>
    <p:sldId id="322" r:id="rId46"/>
    <p:sldId id="275" r:id="rId47"/>
    <p:sldId id="276" r:id="rId48"/>
    <p:sldId id="278" r:id="rId49"/>
    <p:sldId id="279" r:id="rId50"/>
    <p:sldId id="280" r:id="rId51"/>
    <p:sldId id="281" r:id="rId52"/>
    <p:sldId id="284" r:id="rId53"/>
    <p:sldId id="285" r:id="rId5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EC20E35-A176-4012-BC5E-935CFFF8708E}" styleName="中等深淺樣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E89B-FBD9-4E23-BEEB-B0C8819124B3}" type="datetimeFigureOut">
              <a:rPr lang="zh-TW" altLang="en-US" smtClean="0"/>
              <a:t>2022/3/8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6B30-4B52-4B82-B0EB-F4F6D7CCFF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等腰三角形 6"/>
          <p:cNvSpPr/>
          <p:nvPr userDrawn="1"/>
        </p:nvSpPr>
        <p:spPr>
          <a:xfrm rot="5400000">
            <a:off x="-169752" y="169753"/>
            <a:ext cx="4227936" cy="3888432"/>
          </a:xfrm>
          <a:prstGeom prst="triangle">
            <a:avLst>
              <a:gd name="adj" fmla="val 0"/>
            </a:avLst>
          </a:prstGeom>
          <a:solidFill>
            <a:srgbClr val="2730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矩形 7"/>
          <p:cNvSpPr/>
          <p:nvPr userDrawn="1"/>
        </p:nvSpPr>
        <p:spPr>
          <a:xfrm rot="18900000">
            <a:off x="1675926" y="618677"/>
            <a:ext cx="443459" cy="4434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9" name="矩形 8"/>
          <p:cNvSpPr/>
          <p:nvPr userDrawn="1"/>
        </p:nvSpPr>
        <p:spPr>
          <a:xfrm rot="18900000">
            <a:off x="1218202" y="1969952"/>
            <a:ext cx="288032" cy="2880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矩形 9"/>
          <p:cNvSpPr/>
          <p:nvPr userDrawn="1"/>
        </p:nvSpPr>
        <p:spPr>
          <a:xfrm rot="18900000">
            <a:off x="526632" y="1152871"/>
            <a:ext cx="450432" cy="4504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>
              <a:cs typeface="+mn-ea"/>
              <a:sym typeface="+mn-lt"/>
            </a:endParaRPr>
          </a:p>
          <a:p>
            <a:pPr algn="ctr"/>
            <a:endParaRPr lang="en-US" altLang="zh-CN" dirty="0">
              <a:cs typeface="+mn-ea"/>
              <a:sym typeface="+mn-lt"/>
            </a:endParaRPr>
          </a:p>
          <a:p>
            <a:pPr algn="ctr"/>
            <a:endParaRPr lang="en-US" altLang="zh-CN" dirty="0">
              <a:cs typeface="+mn-ea"/>
              <a:sym typeface="+mn-lt"/>
            </a:endParaRPr>
          </a:p>
          <a:p>
            <a:pPr algn="ctr"/>
            <a:endParaRPr lang="en-US" altLang="zh-CN" dirty="0">
              <a:cs typeface="+mn-ea"/>
              <a:sym typeface="+mn-lt"/>
            </a:endParaRPr>
          </a:p>
          <a:p>
            <a:pPr algn="ctr"/>
            <a:endParaRPr lang="en-US" altLang="zh-CN" dirty="0">
              <a:cs typeface="+mn-ea"/>
              <a:sym typeface="+mn-lt"/>
            </a:endParaRPr>
          </a:p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1" name="矩形 10"/>
          <p:cNvSpPr/>
          <p:nvPr userDrawn="1"/>
        </p:nvSpPr>
        <p:spPr>
          <a:xfrm rot="18900000">
            <a:off x="566624" y="1447533"/>
            <a:ext cx="397532" cy="3975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矩形 11"/>
          <p:cNvSpPr/>
          <p:nvPr userDrawn="1"/>
        </p:nvSpPr>
        <p:spPr>
          <a:xfrm rot="18900000">
            <a:off x="3067483" y="470465"/>
            <a:ext cx="288032" cy="1440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矩形 12"/>
          <p:cNvSpPr/>
          <p:nvPr userDrawn="1"/>
        </p:nvSpPr>
        <p:spPr>
          <a:xfrm rot="18900000">
            <a:off x="3198605" y="1933205"/>
            <a:ext cx="544052" cy="5440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矩形 13"/>
          <p:cNvSpPr/>
          <p:nvPr userDrawn="1"/>
        </p:nvSpPr>
        <p:spPr>
          <a:xfrm rot="18900000">
            <a:off x="2826103" y="1368225"/>
            <a:ext cx="272026" cy="272026"/>
          </a:xfrm>
          <a:prstGeom prst="rect">
            <a:avLst/>
          </a:prstGeom>
          <a:solidFill>
            <a:srgbClr val="27304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矩形 14"/>
          <p:cNvSpPr/>
          <p:nvPr userDrawn="1"/>
        </p:nvSpPr>
        <p:spPr>
          <a:xfrm rot="18900000">
            <a:off x="3210016" y="2373976"/>
            <a:ext cx="272026" cy="272026"/>
          </a:xfrm>
          <a:prstGeom prst="rect">
            <a:avLst/>
          </a:prstGeom>
          <a:solidFill>
            <a:srgbClr val="273045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矩形 15"/>
          <p:cNvSpPr/>
          <p:nvPr userDrawn="1"/>
        </p:nvSpPr>
        <p:spPr>
          <a:xfrm rot="18900000">
            <a:off x="1998752" y="1636898"/>
            <a:ext cx="470822" cy="470822"/>
          </a:xfrm>
          <a:prstGeom prst="rect">
            <a:avLst/>
          </a:prstGeom>
          <a:solidFill>
            <a:schemeClr val="bg1">
              <a:lumMod val="8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7" name="组合 1"/>
          <p:cNvGrpSpPr/>
          <p:nvPr userDrawn="1"/>
        </p:nvGrpSpPr>
        <p:grpSpPr>
          <a:xfrm>
            <a:off x="478188" y="2491941"/>
            <a:ext cx="1604068" cy="1825962"/>
            <a:chOff x="478188" y="2491941"/>
            <a:chExt cx="1604068" cy="1825962"/>
          </a:xfrm>
        </p:grpSpPr>
        <p:sp>
          <p:nvSpPr>
            <p:cNvPr id="18" name="矩形 17"/>
            <p:cNvSpPr/>
            <p:nvPr/>
          </p:nvSpPr>
          <p:spPr>
            <a:xfrm rot="18900000">
              <a:off x="478188" y="2741565"/>
              <a:ext cx="732139" cy="73213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 rot="18900000">
              <a:off x="1444626" y="3204415"/>
              <a:ext cx="606878" cy="60687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 rot="18900000">
              <a:off x="1241886" y="3051907"/>
              <a:ext cx="377718" cy="3777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 rot="18900000">
              <a:off x="1210483" y="3663338"/>
              <a:ext cx="654565" cy="65456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 rot="18900000">
              <a:off x="956846" y="3117753"/>
              <a:ext cx="654565" cy="65456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 rot="18900000">
              <a:off x="1240646" y="2491941"/>
              <a:ext cx="841610" cy="8416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24" name="组合 1024"/>
          <p:cNvGrpSpPr/>
          <p:nvPr userDrawn="1"/>
        </p:nvGrpSpPr>
        <p:grpSpPr>
          <a:xfrm>
            <a:off x="10944225" y="5735993"/>
            <a:ext cx="845241" cy="620356"/>
            <a:chOff x="7789817" y="4257180"/>
            <a:chExt cx="845241" cy="620356"/>
          </a:xfrm>
        </p:grpSpPr>
        <p:grpSp>
          <p:nvGrpSpPr>
            <p:cNvPr id="25" name="组合 6"/>
            <p:cNvGrpSpPr/>
            <p:nvPr/>
          </p:nvGrpSpPr>
          <p:grpSpPr>
            <a:xfrm>
              <a:off x="8306276" y="4330865"/>
              <a:ext cx="328782" cy="303293"/>
              <a:chOff x="8349677" y="4284250"/>
              <a:chExt cx="600042" cy="553523"/>
            </a:xfrm>
          </p:grpSpPr>
          <p:sp>
            <p:nvSpPr>
              <p:cNvPr id="29" name="矩形 28"/>
              <p:cNvSpPr/>
              <p:nvPr/>
            </p:nvSpPr>
            <p:spPr>
              <a:xfrm rot="18900000">
                <a:off x="8349677" y="4284250"/>
                <a:ext cx="272026" cy="272026"/>
              </a:xfrm>
              <a:prstGeom prst="rect">
                <a:avLst/>
              </a:prstGeom>
              <a:solidFill>
                <a:srgbClr val="2730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0" name="矩形 29"/>
              <p:cNvSpPr/>
              <p:nvPr/>
            </p:nvSpPr>
            <p:spPr>
              <a:xfrm rot="18900000">
                <a:off x="8724654" y="4612708"/>
                <a:ext cx="225065" cy="22506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26" name="矩形 25"/>
            <p:cNvSpPr/>
            <p:nvPr/>
          </p:nvSpPr>
          <p:spPr>
            <a:xfrm rot="8100000">
              <a:off x="7789817" y="4339105"/>
              <a:ext cx="264135" cy="2641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 rot="8100000">
              <a:off x="8102733" y="4745468"/>
              <a:ext cx="132068" cy="132068"/>
            </a:xfrm>
            <a:prstGeom prst="rect">
              <a:avLst/>
            </a:prstGeom>
            <a:solidFill>
              <a:srgbClr val="27304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 rot="8100000">
              <a:off x="7916345" y="4257180"/>
              <a:ext cx="132068" cy="132068"/>
            </a:xfrm>
            <a:prstGeom prst="rect">
              <a:avLst/>
            </a:prstGeom>
            <a:solidFill>
              <a:srgbClr val="27304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31" name="组合 1029"/>
          <p:cNvGrpSpPr/>
          <p:nvPr userDrawn="1"/>
        </p:nvGrpSpPr>
        <p:grpSpPr>
          <a:xfrm>
            <a:off x="3346029" y="-367929"/>
            <a:ext cx="1237092" cy="1436232"/>
            <a:chOff x="3288977" y="-263355"/>
            <a:chExt cx="1237092" cy="1436232"/>
          </a:xfrm>
        </p:grpSpPr>
        <p:cxnSp>
          <p:nvCxnSpPr>
            <p:cNvPr id="32" name="直接连接符 1028"/>
            <p:cNvCxnSpPr/>
            <p:nvPr/>
          </p:nvCxnSpPr>
          <p:spPr>
            <a:xfrm flipV="1">
              <a:off x="3685663" y="-263355"/>
              <a:ext cx="840406" cy="840406"/>
            </a:xfrm>
            <a:prstGeom prst="line">
              <a:avLst/>
            </a:prstGeom>
            <a:ln w="12700">
              <a:solidFill>
                <a:srgbClr val="27304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57"/>
            <p:cNvCxnSpPr/>
            <p:nvPr/>
          </p:nvCxnSpPr>
          <p:spPr>
            <a:xfrm flipV="1">
              <a:off x="3288977" y="332471"/>
              <a:ext cx="840406" cy="8404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直接连接符 59"/>
          <p:cNvCxnSpPr/>
          <p:nvPr userDrawn="1"/>
        </p:nvCxnSpPr>
        <p:spPr>
          <a:xfrm flipV="1">
            <a:off x="401078" y="4725733"/>
            <a:ext cx="840406" cy="840406"/>
          </a:xfrm>
          <a:prstGeom prst="line">
            <a:avLst/>
          </a:prstGeom>
          <a:ln w="12700">
            <a:solidFill>
              <a:srgbClr val="2730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 userDrawn="1"/>
        </p:nvSpPr>
        <p:spPr>
          <a:xfrm rot="18900000">
            <a:off x="1044499" y="3248316"/>
            <a:ext cx="393968" cy="393968"/>
          </a:xfrm>
          <a:prstGeom prst="rect">
            <a:avLst/>
          </a:prstGeom>
          <a:solidFill>
            <a:srgbClr val="27304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標題 2"/>
          <p:cNvSpPr>
            <a:spLocks noGrp="1"/>
          </p:cNvSpPr>
          <p:nvPr>
            <p:ph type="ctrTitle"/>
          </p:nvPr>
        </p:nvSpPr>
        <p:spPr>
          <a:xfrm>
            <a:off x="4141028" y="2405334"/>
            <a:ext cx="7275534" cy="1102519"/>
          </a:xfrm>
        </p:spPr>
        <p:txBody>
          <a:bodyPr>
            <a:normAutofit/>
          </a:bodyPr>
          <a:lstStyle>
            <a:lvl1pPr algn="r">
              <a:defRPr sz="4800"/>
            </a:lvl1pPr>
          </a:lstStyle>
          <a:p>
            <a:pPr algn="r"/>
            <a:endParaRPr lang="zh-TW" altLang="en-US" dirty="0"/>
          </a:p>
        </p:txBody>
      </p:sp>
      <p:sp>
        <p:nvSpPr>
          <p:cNvPr id="37" name="副標題 7"/>
          <p:cNvSpPr>
            <a:spLocks noGrp="1"/>
          </p:cNvSpPr>
          <p:nvPr>
            <p:ph type="subTitle" idx="1"/>
          </p:nvPr>
        </p:nvSpPr>
        <p:spPr>
          <a:xfrm>
            <a:off x="4141028" y="3677957"/>
            <a:ext cx="7275534" cy="643582"/>
          </a:xfrm>
        </p:spPr>
        <p:txBody>
          <a:bodyPr>
            <a:normAutofit/>
          </a:bodyPr>
          <a:lstStyle>
            <a:lvl1pPr marL="0" indent="0" algn="r">
              <a:buNone/>
              <a:defRPr sz="40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36307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0" nodeType="withEffect" nodePh="1">
                                  <p:stCondLst>
                                    <p:cond delay="200"/>
                                  </p:stCondLst>
                                  <p:endCondLst>
                                    <p:cond evt="begin" delay="0">
                                      <p:tn val="7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grpId="0" nodeType="withEffect" nodePh="1">
                                  <p:stCondLst>
                                    <p:cond delay="200"/>
                                  </p:stCondLst>
                                  <p:endCondLst>
                                    <p:cond evt="begin" delay="0">
                                      <p:tn val="7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35" grpId="0" animBg="1"/>
      <p:bldP spid="36" grpId="0"/>
      <p:bldP spid="37" grpId="0" build="p">
        <p:tmplLst>
          <p:tmpl lvl="1">
            <p:tnLst>
              <p:par>
                <p:cTn presetID="22" presetClass="entr" presetSubtype="4" fill="hold" nodeType="withEffect" nodePh="1">
                  <p:stCondLst>
                    <p:cond delay="20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E89B-FBD9-4E23-BEEB-B0C8819124B3}" type="datetimeFigureOut">
              <a:rPr lang="zh-TW" altLang="en-US" smtClean="0"/>
              <a:t>2022/3/8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6B30-4B52-4B82-B0EB-F4F6D7CCFF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1520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E89B-FBD9-4E23-BEEB-B0C8819124B3}" type="datetimeFigureOut">
              <a:rPr lang="zh-TW" altLang="en-US" smtClean="0"/>
              <a:t>2022/3/8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6B30-4B52-4B82-B0EB-F4F6D7CCFF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0838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23930" y="365125"/>
            <a:ext cx="9644095" cy="1189037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23930" y="1666876"/>
            <a:ext cx="9644095" cy="45100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E89B-FBD9-4E23-BEEB-B0C8819124B3}" type="datetimeFigureOut">
              <a:rPr lang="zh-TW" altLang="en-US" smtClean="0"/>
              <a:t>2022/3/8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6B30-4B52-4B82-B0EB-F4F6D7CCFFDC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7" name="组合 726">
            <a:extLst>
              <a:ext uri="{FF2B5EF4-FFF2-40B4-BE49-F238E27FC236}">
                <a16:creationId xmlns:a16="http://schemas.microsoft.com/office/drawing/2014/main" id="{B593CFD7-C733-4DE5-9655-30F4BA8B3C8F}"/>
              </a:ext>
            </a:extLst>
          </p:cNvPr>
          <p:cNvGrpSpPr/>
          <p:nvPr userDrawn="1"/>
        </p:nvGrpSpPr>
        <p:grpSpPr>
          <a:xfrm rot="2181050">
            <a:off x="312210" y="339664"/>
            <a:ext cx="796804" cy="845023"/>
            <a:chOff x="1935287" y="2046176"/>
            <a:chExt cx="836513" cy="807813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0AD884D0-0E3D-47D5-AFA8-45D8552E5941}"/>
                </a:ext>
              </a:extLst>
            </p:cNvPr>
            <p:cNvSpPr/>
            <p:nvPr/>
          </p:nvSpPr>
          <p:spPr>
            <a:xfrm rot="16200000">
              <a:off x="2676139" y="2171589"/>
              <a:ext cx="127547" cy="6377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9" name="组合 728">
              <a:extLst>
                <a:ext uri="{FF2B5EF4-FFF2-40B4-BE49-F238E27FC236}">
                  <a16:creationId xmlns:a16="http://schemas.microsoft.com/office/drawing/2014/main" id="{7CC9D096-3BC6-406E-9486-DEA520C7A9A7}"/>
                </a:ext>
              </a:extLst>
            </p:cNvPr>
            <p:cNvGrpSpPr/>
            <p:nvPr/>
          </p:nvGrpSpPr>
          <p:grpSpPr>
            <a:xfrm rot="18900000">
              <a:off x="1935287" y="2046176"/>
              <a:ext cx="710318" cy="807813"/>
              <a:chOff x="1935287" y="2046176"/>
              <a:chExt cx="710318" cy="807813"/>
            </a:xfrm>
          </p:grpSpPr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2A472EA0-16E1-486B-9728-917D16C68205}"/>
                  </a:ext>
                </a:extLst>
              </p:cNvPr>
              <p:cNvSpPr/>
              <p:nvPr/>
            </p:nvSpPr>
            <p:spPr>
              <a:xfrm rot="18900000">
                <a:off x="1935287" y="2156715"/>
                <a:ext cx="324208" cy="32420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F1030862-6EC8-480D-9FF4-37D1F3774A0C}"/>
                  </a:ext>
                </a:extLst>
              </p:cNvPr>
              <p:cNvSpPr/>
              <p:nvPr/>
            </p:nvSpPr>
            <p:spPr>
              <a:xfrm rot="18900000">
                <a:off x="2363248" y="2361675"/>
                <a:ext cx="268739" cy="26873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426A05D5-FE82-4CE7-AC51-E52A1471466F}"/>
                  </a:ext>
                </a:extLst>
              </p:cNvPr>
              <p:cNvSpPr/>
              <p:nvPr/>
            </p:nvSpPr>
            <p:spPr>
              <a:xfrm rot="18900000">
                <a:off x="2273470" y="2294141"/>
                <a:ext cx="167263" cy="16726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4EC892DD-9664-4B4E-A655-DFFAA5F5DAC5}"/>
                  </a:ext>
                </a:extLst>
              </p:cNvPr>
              <p:cNvSpPr/>
              <p:nvPr/>
            </p:nvSpPr>
            <p:spPr>
              <a:xfrm rot="18900000">
                <a:off x="2147249" y="2323299"/>
                <a:ext cx="289856" cy="28985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AE9AC6F7-9BEF-4197-B429-93A905899E9C}"/>
                  </a:ext>
                </a:extLst>
              </p:cNvPr>
              <p:cNvSpPr/>
              <p:nvPr/>
            </p:nvSpPr>
            <p:spPr>
              <a:xfrm rot="18900000">
                <a:off x="2124819" y="2380998"/>
                <a:ext cx="174458" cy="174458"/>
              </a:xfrm>
              <a:prstGeom prst="rect">
                <a:avLst/>
              </a:prstGeom>
              <a:solidFill>
                <a:srgbClr val="273045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E349C930-FD9D-4DD9-A2F1-F6EA932FA837}"/>
                  </a:ext>
                </a:extLst>
              </p:cNvPr>
              <p:cNvSpPr/>
              <p:nvPr/>
            </p:nvSpPr>
            <p:spPr>
              <a:xfrm rot="18900000">
                <a:off x="2272921" y="2046176"/>
                <a:ext cx="372684" cy="372684"/>
              </a:xfrm>
              <a:prstGeom prst="rect">
                <a:avLst/>
              </a:prstGeom>
              <a:solidFill>
                <a:srgbClr val="2730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27E0B41E-1D96-4937-8BE9-7F2108387FCB}"/>
                  </a:ext>
                </a:extLst>
              </p:cNvPr>
              <p:cNvSpPr/>
              <p:nvPr/>
            </p:nvSpPr>
            <p:spPr>
              <a:xfrm rot="18900000">
                <a:off x="2233710" y="2575444"/>
                <a:ext cx="278545" cy="27854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17" name="组合 736">
            <a:extLst>
              <a:ext uri="{FF2B5EF4-FFF2-40B4-BE49-F238E27FC236}">
                <a16:creationId xmlns:a16="http://schemas.microsoft.com/office/drawing/2014/main" id="{AC6B9E99-34AE-4961-8BF3-FE95BF43369D}"/>
              </a:ext>
            </a:extLst>
          </p:cNvPr>
          <p:cNvGrpSpPr/>
          <p:nvPr userDrawn="1"/>
        </p:nvGrpSpPr>
        <p:grpSpPr>
          <a:xfrm>
            <a:off x="10963275" y="5734051"/>
            <a:ext cx="1066346" cy="935488"/>
            <a:chOff x="7789817" y="4257180"/>
            <a:chExt cx="845241" cy="620356"/>
          </a:xfrm>
        </p:grpSpPr>
        <p:grpSp>
          <p:nvGrpSpPr>
            <p:cNvPr id="18" name="组合 737">
              <a:extLst>
                <a:ext uri="{FF2B5EF4-FFF2-40B4-BE49-F238E27FC236}">
                  <a16:creationId xmlns:a16="http://schemas.microsoft.com/office/drawing/2014/main" id="{C61CCA36-103E-4084-8192-3B60146EF6DC}"/>
                </a:ext>
              </a:extLst>
            </p:cNvPr>
            <p:cNvGrpSpPr/>
            <p:nvPr/>
          </p:nvGrpSpPr>
          <p:grpSpPr>
            <a:xfrm>
              <a:off x="8306276" y="4330865"/>
              <a:ext cx="328782" cy="303293"/>
              <a:chOff x="8349677" y="4284250"/>
              <a:chExt cx="600042" cy="553523"/>
            </a:xfrm>
          </p:grpSpPr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2A8B6289-1D5E-4231-B179-87567C06803C}"/>
                  </a:ext>
                </a:extLst>
              </p:cNvPr>
              <p:cNvSpPr/>
              <p:nvPr/>
            </p:nvSpPr>
            <p:spPr>
              <a:xfrm rot="18900000">
                <a:off x="8349677" y="4284250"/>
                <a:ext cx="272026" cy="272026"/>
              </a:xfrm>
              <a:prstGeom prst="rect">
                <a:avLst/>
              </a:prstGeom>
              <a:solidFill>
                <a:srgbClr val="2730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B7278CC7-8768-4702-957F-E2945F8868B3}"/>
                  </a:ext>
                </a:extLst>
              </p:cNvPr>
              <p:cNvSpPr/>
              <p:nvPr/>
            </p:nvSpPr>
            <p:spPr>
              <a:xfrm rot="18900000">
                <a:off x="8724654" y="4612708"/>
                <a:ext cx="225065" cy="22506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02B7A504-13FA-4DF2-8418-211D770FCA2E}"/>
                </a:ext>
              </a:extLst>
            </p:cNvPr>
            <p:cNvSpPr/>
            <p:nvPr/>
          </p:nvSpPr>
          <p:spPr>
            <a:xfrm rot="8100000">
              <a:off x="7789817" y="4339105"/>
              <a:ext cx="264135" cy="2641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24340827-5015-4606-9130-3D866F679BBB}"/>
                </a:ext>
              </a:extLst>
            </p:cNvPr>
            <p:cNvSpPr/>
            <p:nvPr/>
          </p:nvSpPr>
          <p:spPr>
            <a:xfrm rot="8100000">
              <a:off x="8102733" y="4745468"/>
              <a:ext cx="132068" cy="132068"/>
            </a:xfrm>
            <a:prstGeom prst="rect">
              <a:avLst/>
            </a:prstGeom>
            <a:solidFill>
              <a:srgbClr val="27304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B2E4F933-CDFD-473B-A9F1-AADB5AA9B27A}"/>
                </a:ext>
              </a:extLst>
            </p:cNvPr>
            <p:cNvSpPr/>
            <p:nvPr/>
          </p:nvSpPr>
          <p:spPr>
            <a:xfrm rot="8100000">
              <a:off x="7916345" y="4257180"/>
              <a:ext cx="132068" cy="132068"/>
            </a:xfrm>
            <a:prstGeom prst="rect">
              <a:avLst/>
            </a:prstGeom>
            <a:solidFill>
              <a:srgbClr val="27304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98162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E89B-FBD9-4E23-BEEB-B0C8819124B3}" type="datetimeFigureOut">
              <a:rPr lang="zh-TW" altLang="en-US" smtClean="0"/>
              <a:t>2022/3/8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6B30-4B52-4B82-B0EB-F4F6D7CCFF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3633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588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E89B-FBD9-4E23-BEEB-B0C8819124B3}" type="datetimeFigureOut">
              <a:rPr lang="zh-TW" altLang="en-US" smtClean="0"/>
              <a:t>2022/3/8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6B30-4B52-4B82-B0EB-F4F6D7CCFF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4129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E89B-FBD9-4E23-BEEB-B0C8819124B3}" type="datetimeFigureOut">
              <a:rPr lang="zh-TW" altLang="en-US" smtClean="0"/>
              <a:t>2022/3/8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6B30-4B52-4B82-B0EB-F4F6D7CCFF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9034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E89B-FBD9-4E23-BEEB-B0C8819124B3}" type="datetimeFigureOut">
              <a:rPr lang="zh-TW" altLang="en-US" smtClean="0"/>
              <a:t>2022/3/8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6B30-4B52-4B82-B0EB-F4F6D7CCFF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123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E89B-FBD9-4E23-BEEB-B0C8819124B3}" type="datetimeFigureOut">
              <a:rPr lang="zh-TW" altLang="en-US" smtClean="0"/>
              <a:t>2022/3/8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6B30-4B52-4B82-B0EB-F4F6D7CCFF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6148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E89B-FBD9-4E23-BEEB-B0C8819124B3}" type="datetimeFigureOut">
              <a:rPr lang="zh-TW" altLang="en-US" smtClean="0"/>
              <a:t>2022/3/8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6B30-4B52-4B82-B0EB-F4F6D7CCFF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6689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E89B-FBD9-4E23-BEEB-B0C8819124B3}" type="datetimeFigureOut">
              <a:rPr lang="zh-TW" altLang="en-US" smtClean="0"/>
              <a:t>2022/3/8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6B30-4B52-4B82-B0EB-F4F6D7CCFF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7216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1223930" y="365126"/>
            <a:ext cx="9644095" cy="98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223930" y="1458836"/>
            <a:ext cx="9644095" cy="4718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122393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CDE89B-FBD9-4E23-BEEB-B0C8819124B3}" type="datetimeFigureOut">
              <a:rPr lang="zh-TW" altLang="en-US" smtClean="0"/>
              <a:t>2022/3/8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010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124825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786B30-4B52-4B82-B0EB-F4F6D7CCFFDC}" type="slidenum">
              <a:rPr lang="zh-TW" altLang="en-US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04648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zh-tw/dotnet/api/system.idisposabl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網站應用整合開發</a:t>
            </a:r>
          </a:p>
        </p:txBody>
      </p:sp>
      <p:sp>
        <p:nvSpPr>
          <p:cNvPr id="6" name="副標題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網站程式與資料庫溝通、互動</a:t>
            </a:r>
          </a:p>
        </p:txBody>
      </p:sp>
    </p:spTree>
    <p:extLst>
      <p:ext uri="{BB962C8B-B14F-4D97-AF65-F5344CB8AC3E}">
        <p14:creationId xmlns:p14="http://schemas.microsoft.com/office/powerpoint/2010/main" val="3263398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SqlDataSource</a:t>
            </a:r>
            <a:endParaRPr lang="zh-TW" altLang="en-US" dirty="0"/>
          </a:p>
        </p:txBody>
      </p:sp>
      <p:pic>
        <p:nvPicPr>
          <p:cNvPr id="4" name="圖片 3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6584" y="1666876"/>
            <a:ext cx="4926615" cy="4561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647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設定</a:t>
            </a:r>
            <a:r>
              <a:rPr lang="en-US" altLang="zh-TW" dirty="0" err="1" smtClean="0"/>
              <a:t>SqlDataSource</a:t>
            </a:r>
            <a:endParaRPr lang="zh-TW" altLang="en-US" dirty="0"/>
          </a:p>
        </p:txBody>
      </p:sp>
      <p:pic>
        <p:nvPicPr>
          <p:cNvPr id="4" name="內容版面配置區 3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769" y="1638421"/>
            <a:ext cx="9605460" cy="5136419"/>
          </a:xfrm>
        </p:spPr>
      </p:pic>
      <p:sp>
        <p:nvSpPr>
          <p:cNvPr id="5" name="矩形 4"/>
          <p:cNvSpPr/>
          <p:nvPr/>
        </p:nvSpPr>
        <p:spPr>
          <a:xfrm>
            <a:off x="1362808" y="1811215"/>
            <a:ext cx="492369" cy="1318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1406769" y="3678115"/>
            <a:ext cx="888023" cy="1553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3748454" y="2819400"/>
            <a:ext cx="3566746" cy="1611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2793023" y="4161571"/>
            <a:ext cx="1242646" cy="2697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3127131" y="6646985"/>
            <a:ext cx="328246" cy="12785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7746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設定</a:t>
            </a:r>
            <a:r>
              <a:rPr lang="en-US" altLang="zh-TW" dirty="0" err="1"/>
              <a:t>SqlDataSource</a:t>
            </a:r>
            <a:endParaRPr lang="zh-TW" altLang="en-US" dirty="0"/>
          </a:p>
        </p:txBody>
      </p:sp>
      <p:pic>
        <p:nvPicPr>
          <p:cNvPr id="11" name="圖片 10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470" y="1647417"/>
            <a:ext cx="8648736" cy="4869582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2980592" y="4161572"/>
            <a:ext cx="158262" cy="1642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3094893" y="4362857"/>
            <a:ext cx="1116622" cy="17397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8900746" y="3002980"/>
            <a:ext cx="814754" cy="1886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3614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7442" y="251969"/>
            <a:ext cx="7097115" cy="6354062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3640015" y="1910740"/>
            <a:ext cx="1881554" cy="21699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3780693" y="3991708"/>
            <a:ext cx="1890346" cy="4308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6893169" y="6101862"/>
            <a:ext cx="882162" cy="32824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2653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698" y="868571"/>
            <a:ext cx="7173326" cy="5753903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5911361" y="6145823"/>
            <a:ext cx="1148862" cy="32824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2222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" name="圖片 2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4079" y="959643"/>
            <a:ext cx="7106642" cy="5772956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5867400" y="6260123"/>
            <a:ext cx="1148862" cy="32824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7006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6471" y="959643"/>
            <a:ext cx="7059010" cy="5744377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6045976" y="6251331"/>
            <a:ext cx="1148862" cy="32824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2971598" y="2992316"/>
            <a:ext cx="3314901" cy="32824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2731075" y="2637692"/>
            <a:ext cx="1788171" cy="2214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2971598" y="5498123"/>
            <a:ext cx="2409294" cy="2214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1662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8" name="圖片 7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4486" y="959643"/>
            <a:ext cx="7068536" cy="572532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7919400" y="4879729"/>
            <a:ext cx="1655423" cy="29893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2770038" y="2640620"/>
            <a:ext cx="1582153" cy="18082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7280493" y="6271845"/>
            <a:ext cx="1072199" cy="29893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0404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設定</a:t>
            </a:r>
            <a:r>
              <a:rPr lang="en-US" altLang="zh-TW" dirty="0" err="1"/>
              <a:t>SqlDataSource</a:t>
            </a:r>
            <a:endParaRPr lang="zh-TW" altLang="en-US" dirty="0"/>
          </a:p>
        </p:txBody>
      </p:sp>
      <p:pic>
        <p:nvPicPr>
          <p:cNvPr id="5" name="圖片 4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2258" y="1771418"/>
            <a:ext cx="6687483" cy="3315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845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設定</a:t>
            </a:r>
            <a:r>
              <a:rPr lang="en-US" altLang="zh-TW" dirty="0" err="1"/>
              <a:t>SqlDataSource</a:t>
            </a:r>
            <a:endParaRPr lang="zh-TW" altLang="en-US" dirty="0"/>
          </a:p>
        </p:txBody>
      </p:sp>
      <p:pic>
        <p:nvPicPr>
          <p:cNvPr id="4" name="圖片 3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254" y="2514472"/>
            <a:ext cx="11755491" cy="1829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312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簡報大綱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資料庫</a:t>
            </a:r>
            <a:r>
              <a:rPr lang="zh-TW" altLang="en-US" dirty="0"/>
              <a:t>環境準備</a:t>
            </a:r>
            <a:endParaRPr lang="en-US" altLang="zh-TW" dirty="0" smtClean="0"/>
          </a:p>
          <a:p>
            <a:r>
              <a:rPr lang="en-US" altLang="zh-TW" dirty="0" err="1" smtClean="0"/>
              <a:t>SqlDataSource</a:t>
            </a:r>
            <a:r>
              <a:rPr lang="zh-TW" altLang="en-US" dirty="0" smtClean="0"/>
              <a:t>控制項</a:t>
            </a:r>
            <a:endParaRPr lang="en-US" altLang="zh-TW" dirty="0" smtClean="0"/>
          </a:p>
          <a:p>
            <a:r>
              <a:rPr lang="en-US" altLang="zh-TW" dirty="0" err="1" smtClean="0"/>
              <a:t>SqlDataSource</a:t>
            </a:r>
            <a:r>
              <a:rPr lang="zh-TW" altLang="en-US" dirty="0" smtClean="0"/>
              <a:t>與</a:t>
            </a:r>
            <a:r>
              <a:rPr lang="zh-TW" altLang="en-US" dirty="0"/>
              <a:t>其</a:t>
            </a:r>
            <a:r>
              <a:rPr lang="zh-TW" altLang="en-US" dirty="0" smtClean="0"/>
              <a:t>他控制項配合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DropDownList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CheckBoxList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RadioButtonList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DetailsView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GridView</a:t>
            </a:r>
            <a:endParaRPr lang="en-US" altLang="zh-TW" dirty="0" smtClean="0"/>
          </a:p>
          <a:p>
            <a:r>
              <a:rPr lang="en-US" altLang="zh-TW" dirty="0" smtClean="0"/>
              <a:t>ADO.NET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841715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SqlDataSource</a:t>
            </a:r>
            <a:r>
              <a:rPr lang="zh-TW" altLang="en-US" dirty="0" smtClean="0"/>
              <a:t> </a:t>
            </a:r>
            <a:r>
              <a:rPr lang="en-US" altLang="zh-TW" dirty="0" smtClean="0"/>
              <a:t>+</a:t>
            </a:r>
            <a:r>
              <a:rPr lang="zh-TW" altLang="en-US" dirty="0" smtClean="0"/>
              <a:t> </a:t>
            </a:r>
            <a:r>
              <a:rPr lang="en-US" altLang="zh-TW" dirty="0" smtClean="0"/>
              <a:t>Web</a:t>
            </a:r>
            <a:r>
              <a:rPr lang="zh-TW" altLang="en-US" dirty="0" smtClean="0"/>
              <a:t> </a:t>
            </a:r>
            <a:r>
              <a:rPr lang="en-US" altLang="zh-TW" dirty="0" smtClean="0"/>
              <a:t>Server Controls</a:t>
            </a:r>
            <a:endParaRPr lang="en-US" alt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SqlDataSource</a:t>
            </a:r>
            <a:r>
              <a:rPr lang="en-US" altLang="zh-TW" dirty="0"/>
              <a:t> + </a:t>
            </a:r>
            <a:r>
              <a:rPr lang="en-US" altLang="zh-TW" dirty="0" err="1"/>
              <a:t>DropDownList</a:t>
            </a:r>
            <a:endParaRPr lang="en-US" altLang="zh-TW" dirty="0"/>
          </a:p>
          <a:p>
            <a:r>
              <a:rPr lang="en-US" altLang="zh-TW" dirty="0" err="1"/>
              <a:t>SqlDataSource</a:t>
            </a:r>
            <a:r>
              <a:rPr lang="en-US" altLang="zh-TW" dirty="0"/>
              <a:t> + </a:t>
            </a:r>
            <a:r>
              <a:rPr lang="en-US" altLang="zh-TW" dirty="0" err="1"/>
              <a:t>CheckBoxList</a:t>
            </a:r>
            <a:endParaRPr lang="en-US" altLang="zh-TW" dirty="0"/>
          </a:p>
          <a:p>
            <a:r>
              <a:rPr lang="en-US" altLang="zh-TW" dirty="0" err="1"/>
              <a:t>SqlDataSource</a:t>
            </a:r>
            <a:r>
              <a:rPr lang="en-US" altLang="zh-TW" dirty="0"/>
              <a:t> + </a:t>
            </a:r>
            <a:r>
              <a:rPr lang="en-US" altLang="zh-TW" dirty="0" err="1" smtClean="0"/>
              <a:t>RadioButtonList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err="1" smtClean="0"/>
              <a:t>SqlDataSource</a:t>
            </a:r>
            <a:r>
              <a:rPr lang="en-US" altLang="zh-TW" dirty="0" smtClean="0"/>
              <a:t> </a:t>
            </a:r>
            <a:r>
              <a:rPr lang="en-US" altLang="zh-TW" dirty="0"/>
              <a:t>+ </a:t>
            </a:r>
            <a:r>
              <a:rPr lang="en-US" altLang="zh-TW" dirty="0" err="1"/>
              <a:t>DetailsView</a:t>
            </a:r>
            <a:endParaRPr lang="en-US" altLang="zh-TW" dirty="0"/>
          </a:p>
          <a:p>
            <a:r>
              <a:rPr lang="en-US" altLang="zh-TW" dirty="0" err="1"/>
              <a:t>SqlDataSource</a:t>
            </a:r>
            <a:r>
              <a:rPr lang="en-US" altLang="zh-TW" dirty="0"/>
              <a:t> + </a:t>
            </a:r>
            <a:r>
              <a:rPr lang="en-US" altLang="zh-TW" dirty="0" err="1"/>
              <a:t>GridView</a:t>
            </a:r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17117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12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2631" y="1964754"/>
            <a:ext cx="7249537" cy="4686954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SqlDataSource</a:t>
            </a:r>
            <a:r>
              <a:rPr lang="en-US" altLang="zh-TW" dirty="0"/>
              <a:t> + </a:t>
            </a:r>
            <a:r>
              <a:rPr lang="en-US" altLang="zh-TW" dirty="0" err="1" smtClean="0"/>
              <a:t>DropDownList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3877868" y="3402622"/>
            <a:ext cx="5389223" cy="2461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2318997" y="5702874"/>
            <a:ext cx="640578" cy="17918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2959575" y="5702873"/>
            <a:ext cx="170487" cy="1791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3130062" y="5951989"/>
            <a:ext cx="905608" cy="1850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0620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內容版面配置區 9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7835" y="1666875"/>
            <a:ext cx="6076318" cy="4510088"/>
          </a:xfr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SqlDataSource</a:t>
            </a:r>
            <a:r>
              <a:rPr lang="en-US" altLang="zh-TW" dirty="0"/>
              <a:t> + </a:t>
            </a:r>
            <a:r>
              <a:rPr lang="en-US" altLang="zh-TW" dirty="0" err="1"/>
              <a:t>DropDownList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3139315" y="2883876"/>
            <a:ext cx="2109694" cy="2461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3139315" y="3352799"/>
            <a:ext cx="2109694" cy="2461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3156901" y="3821722"/>
            <a:ext cx="2109694" cy="2461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7271238" y="5723793"/>
            <a:ext cx="803032" cy="2989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4962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SqlDataSource</a:t>
            </a:r>
            <a:r>
              <a:rPr lang="en-US" altLang="zh-TW" dirty="0"/>
              <a:t> + </a:t>
            </a:r>
            <a:r>
              <a:rPr lang="en-US" altLang="zh-TW" dirty="0" err="1"/>
              <a:t>DropDownList</a:t>
            </a:r>
            <a:endParaRPr lang="zh-TW" altLang="en-US" dirty="0"/>
          </a:p>
        </p:txBody>
      </p:sp>
      <p:pic>
        <p:nvPicPr>
          <p:cNvPr id="6" name="圖片 5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3008" y="1829932"/>
            <a:ext cx="6439799" cy="4763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089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SqlDataSource</a:t>
            </a:r>
            <a:r>
              <a:rPr lang="en-US" altLang="zh-TW" dirty="0"/>
              <a:t> + </a:t>
            </a:r>
            <a:r>
              <a:rPr lang="en-US" altLang="zh-TW" dirty="0" err="1" smtClean="0"/>
              <a:t>CheckBoxList</a:t>
            </a:r>
            <a:endParaRPr lang="zh-TW" altLang="en-US" dirty="0"/>
          </a:p>
        </p:txBody>
      </p:sp>
      <p:pic>
        <p:nvPicPr>
          <p:cNvPr id="6" name="圖片 5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0923" y="1196839"/>
            <a:ext cx="7382905" cy="5449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334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SqlDataSource</a:t>
            </a:r>
            <a:r>
              <a:rPr lang="en-US" altLang="zh-TW" dirty="0"/>
              <a:t> + </a:t>
            </a:r>
            <a:r>
              <a:rPr lang="en-US" altLang="zh-TW" dirty="0" err="1" smtClean="0"/>
              <a:t>CheckBoxList</a:t>
            </a:r>
            <a:endParaRPr lang="zh-TW" altLang="en-US" dirty="0"/>
          </a:p>
        </p:txBody>
      </p:sp>
      <p:pic>
        <p:nvPicPr>
          <p:cNvPr id="3" name="圖片 2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775" y="1425455"/>
            <a:ext cx="7087589" cy="5220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364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SqlDataSource</a:t>
            </a:r>
            <a:r>
              <a:rPr lang="en-US" altLang="zh-TW" dirty="0"/>
              <a:t> + </a:t>
            </a:r>
            <a:r>
              <a:rPr lang="en-US" altLang="zh-TW" dirty="0" err="1" smtClean="0"/>
              <a:t>CheckBoxList</a:t>
            </a:r>
            <a:endParaRPr lang="zh-TW" altLang="en-US" dirty="0"/>
          </a:p>
        </p:txBody>
      </p:sp>
      <p:pic>
        <p:nvPicPr>
          <p:cNvPr id="4" name="圖片 3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4012" y="1349619"/>
            <a:ext cx="7049484" cy="5249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072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SqlDataSource</a:t>
            </a:r>
            <a:r>
              <a:rPr lang="en-US" altLang="zh-TW" dirty="0"/>
              <a:t> + </a:t>
            </a:r>
            <a:r>
              <a:rPr lang="en-US" altLang="zh-TW" dirty="0" err="1" smtClean="0"/>
              <a:t>CheckBoxList</a:t>
            </a:r>
            <a:endParaRPr lang="zh-TW" altLang="en-US" dirty="0"/>
          </a:p>
        </p:txBody>
      </p:sp>
      <p:pic>
        <p:nvPicPr>
          <p:cNvPr id="4" name="圖片 3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9295" y="1371600"/>
            <a:ext cx="6593363" cy="5380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305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SqlDataSource</a:t>
            </a:r>
            <a:r>
              <a:rPr lang="en-US" altLang="zh-TW" dirty="0"/>
              <a:t> + </a:t>
            </a:r>
            <a:r>
              <a:rPr lang="en-US" altLang="zh-TW" dirty="0" err="1"/>
              <a:t>CheckBoxList</a:t>
            </a:r>
            <a:endParaRPr lang="zh-TW" altLang="en-US" dirty="0"/>
          </a:p>
        </p:txBody>
      </p:sp>
      <p:pic>
        <p:nvPicPr>
          <p:cNvPr id="4" name="圖片 3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7162" y="1733939"/>
            <a:ext cx="6179654" cy="5023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972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SqlDataSource</a:t>
            </a:r>
            <a:r>
              <a:rPr lang="en-US" altLang="zh-TW" dirty="0"/>
              <a:t> + </a:t>
            </a:r>
            <a:r>
              <a:rPr lang="en-US" altLang="zh-TW" dirty="0" err="1"/>
              <a:t>CheckBoxList</a:t>
            </a:r>
            <a:endParaRPr lang="zh-TW" altLang="en-US" dirty="0"/>
          </a:p>
        </p:txBody>
      </p:sp>
      <p:pic>
        <p:nvPicPr>
          <p:cNvPr id="4" name="內容版面配置區 3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6349" y="1554162"/>
            <a:ext cx="6029302" cy="4876642"/>
          </a:xfrm>
        </p:spPr>
      </p:pic>
    </p:spTree>
    <p:extLst>
      <p:ext uri="{BB962C8B-B14F-4D97-AF65-F5344CB8AC3E}">
        <p14:creationId xmlns:p14="http://schemas.microsoft.com/office/powerpoint/2010/main" val="3298430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資料庫環境</a:t>
            </a:r>
            <a:r>
              <a:rPr lang="zh-TW" altLang="en-US" dirty="0" smtClean="0"/>
              <a:t>準備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TW" dirty="0" smtClean="0"/>
              <a:t>DB</a:t>
            </a:r>
            <a:r>
              <a:rPr lang="zh-TW" altLang="en-US" dirty="0"/>
              <a:t>名稱：網頁整合</a:t>
            </a:r>
            <a:r>
              <a:rPr lang="en-US" altLang="zh-TW" dirty="0" smtClean="0"/>
              <a:t>DB_+</a:t>
            </a:r>
            <a:r>
              <a:rPr lang="zh-TW" altLang="en-US" dirty="0" smtClean="0"/>
              <a:t>學號</a:t>
            </a:r>
            <a:endParaRPr lang="en-US" altLang="zh-TW" dirty="0" smtClean="0"/>
          </a:p>
          <a:p>
            <a:pPr lvl="2"/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671038" cy="4351338"/>
          </a:xfrm>
        </p:spPr>
        <p:txBody>
          <a:bodyPr/>
          <a:lstStyle/>
          <a:p>
            <a:endParaRPr lang="en-US" altLang="zh-TW" dirty="0" smtClean="0"/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989873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SqlDataSource</a:t>
            </a:r>
            <a:r>
              <a:rPr lang="en-US" altLang="zh-TW" dirty="0"/>
              <a:t> + </a:t>
            </a:r>
            <a:r>
              <a:rPr lang="en-US" altLang="zh-TW" dirty="0" err="1"/>
              <a:t>CheckBoxList</a:t>
            </a:r>
            <a:endParaRPr lang="zh-TW" altLang="en-US" dirty="0"/>
          </a:p>
        </p:txBody>
      </p:sp>
      <p:pic>
        <p:nvPicPr>
          <p:cNvPr id="4" name="內容版面配置區 3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8031" y="1788729"/>
            <a:ext cx="6262415" cy="4660796"/>
          </a:xfrm>
        </p:spPr>
      </p:pic>
    </p:spTree>
    <p:extLst>
      <p:ext uri="{BB962C8B-B14F-4D97-AF65-F5344CB8AC3E}">
        <p14:creationId xmlns:p14="http://schemas.microsoft.com/office/powerpoint/2010/main" val="216196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SqlDataSource</a:t>
            </a:r>
            <a:r>
              <a:rPr lang="en-US" altLang="zh-TW" dirty="0"/>
              <a:t> + </a:t>
            </a:r>
            <a:r>
              <a:rPr lang="en-US" altLang="zh-TW" dirty="0" err="1"/>
              <a:t>CheckBoxList</a:t>
            </a:r>
            <a:endParaRPr lang="zh-TW" altLang="en-US" dirty="0"/>
          </a:p>
        </p:txBody>
      </p:sp>
      <p:pic>
        <p:nvPicPr>
          <p:cNvPr id="3" name="圖片 2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2995" y="1995854"/>
            <a:ext cx="7483240" cy="3456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708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</a:t>
            </a:r>
            <a:r>
              <a:rPr lang="en-US" altLang="zh-TW" dirty="0" err="1" smtClean="0"/>
              <a:t>SqlDataSource</a:t>
            </a:r>
            <a:r>
              <a:rPr lang="en-US" altLang="zh-TW" dirty="0" smtClean="0"/>
              <a:t> </a:t>
            </a:r>
            <a:r>
              <a:rPr lang="en-US" altLang="zh-TW" dirty="0"/>
              <a:t>+ </a:t>
            </a:r>
            <a:r>
              <a:rPr lang="en-US" altLang="zh-TW" dirty="0" err="1" smtClean="0"/>
              <a:t>RadioButtonList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性別單選鈕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2608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SqlDataSource</a:t>
            </a:r>
            <a:r>
              <a:rPr lang="en-US" altLang="zh-TW" dirty="0"/>
              <a:t> + </a:t>
            </a:r>
            <a:r>
              <a:rPr lang="en-US" altLang="zh-TW" dirty="0" err="1" smtClean="0"/>
              <a:t>DetailsView</a:t>
            </a:r>
            <a:endParaRPr lang="en-US" alt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呈現</a:t>
            </a:r>
            <a:r>
              <a:rPr lang="en-US" altLang="zh-TW" dirty="0" err="1" smtClean="0"/>
              <a:t>ProgrammingLanguage</a:t>
            </a:r>
            <a:r>
              <a:rPr lang="zh-TW" altLang="en-US" dirty="0" smtClean="0"/>
              <a:t>裡的資料</a:t>
            </a:r>
            <a:endParaRPr lang="en-US" altLang="zh-TW" dirty="0"/>
          </a:p>
          <a:p>
            <a:r>
              <a:rPr lang="zh-TW" altLang="en-US" dirty="0" smtClean="0"/>
              <a:t>啟用分頁功能</a:t>
            </a:r>
            <a:endParaRPr lang="en-US" altLang="zh-TW" dirty="0" smtClean="0"/>
          </a:p>
          <a:p>
            <a:r>
              <a:rPr lang="zh-TW" altLang="en-US" dirty="0" smtClean="0"/>
              <a:t>啟用新增</a:t>
            </a:r>
            <a:r>
              <a:rPr lang="zh-TW" altLang="en-US" dirty="0" smtClean="0"/>
              <a:t>、修改、刪除功能</a:t>
            </a:r>
            <a:endParaRPr lang="en-US" altLang="zh-TW" dirty="0" smtClean="0"/>
          </a:p>
          <a:p>
            <a:r>
              <a:rPr lang="zh-TW" altLang="en-US" dirty="0" smtClean="0"/>
              <a:t>設定風格</a:t>
            </a: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45280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SqlDataSource</a:t>
            </a:r>
            <a:r>
              <a:rPr lang="en-US" altLang="zh-TW" dirty="0"/>
              <a:t> + </a:t>
            </a:r>
            <a:r>
              <a:rPr lang="en-US" altLang="zh-TW" dirty="0" err="1"/>
              <a:t>GridView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呈現</a:t>
            </a:r>
            <a:r>
              <a:rPr lang="en-US" altLang="zh-TW" dirty="0" err="1"/>
              <a:t>ProgrammingLanguage</a:t>
            </a:r>
            <a:r>
              <a:rPr lang="zh-TW" altLang="en-US" dirty="0"/>
              <a:t>裡的資料</a:t>
            </a:r>
            <a:endParaRPr lang="en-US" altLang="zh-TW" dirty="0"/>
          </a:p>
          <a:p>
            <a:r>
              <a:rPr lang="zh-TW" altLang="en-US" dirty="0"/>
              <a:t>啟用分頁功能</a:t>
            </a:r>
            <a:endParaRPr lang="en-US" altLang="zh-TW" dirty="0"/>
          </a:p>
          <a:p>
            <a:r>
              <a:rPr lang="zh-TW" altLang="en-US" dirty="0"/>
              <a:t>啟用新增、修改、刪除功能</a:t>
            </a:r>
            <a:endParaRPr lang="en-US" altLang="zh-TW" dirty="0"/>
          </a:p>
          <a:p>
            <a:r>
              <a:rPr lang="zh-TW" altLang="en-US" dirty="0"/>
              <a:t>設定風格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245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ADO.NET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ADO.NET </a:t>
            </a:r>
            <a:r>
              <a:rPr lang="zh-TW" altLang="en-US" dirty="0"/>
              <a:t>是針對 </a:t>
            </a:r>
            <a:r>
              <a:rPr lang="en-US" altLang="zh-TW" dirty="0"/>
              <a:t>.NET Framework </a:t>
            </a:r>
            <a:r>
              <a:rPr lang="zh-TW" altLang="en-US" dirty="0"/>
              <a:t>程式設計人員公開 </a:t>
            </a:r>
            <a:r>
              <a:rPr lang="en-US" altLang="zh-TW" dirty="0"/>
              <a:t>(Expose) </a:t>
            </a:r>
            <a:r>
              <a:rPr lang="zh-TW" altLang="en-US" dirty="0"/>
              <a:t>資料存取服務一組類別 </a:t>
            </a:r>
            <a:r>
              <a:rPr lang="en-US" altLang="zh-TW" dirty="0"/>
              <a:t>(Class)</a:t>
            </a:r>
            <a:r>
              <a:rPr lang="zh-TW" altLang="en-US" dirty="0"/>
              <a:t>。 </a:t>
            </a:r>
            <a:endParaRPr lang="en-US" altLang="zh-TW" dirty="0" smtClean="0"/>
          </a:p>
          <a:p>
            <a:r>
              <a:rPr lang="en-US" altLang="zh-TW" dirty="0" smtClean="0"/>
              <a:t>ADO.NET </a:t>
            </a:r>
            <a:r>
              <a:rPr lang="zh-TW" altLang="en-US" dirty="0"/>
              <a:t>提供一組豐富的元件，用於建立分散式資料共用應用程式。 其為 </a:t>
            </a:r>
            <a:r>
              <a:rPr lang="en-US" altLang="zh-TW" dirty="0"/>
              <a:t>.NET Framework </a:t>
            </a:r>
            <a:r>
              <a:rPr lang="zh-TW" altLang="en-US" dirty="0"/>
              <a:t>的一個完整的部分，提供關聯式、</a:t>
            </a:r>
            <a:r>
              <a:rPr lang="en-US" altLang="zh-TW" dirty="0"/>
              <a:t>XML </a:t>
            </a:r>
            <a:r>
              <a:rPr lang="zh-TW" altLang="en-US" dirty="0"/>
              <a:t>及應用程式資料的</a:t>
            </a:r>
            <a:r>
              <a:rPr lang="zh-TW" altLang="en-US" dirty="0" smtClean="0"/>
              <a:t>存取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305852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四大步驟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連結資料庫</a:t>
            </a:r>
            <a:endParaRPr lang="en-US" altLang="zh-TW" dirty="0" smtClean="0"/>
          </a:p>
          <a:p>
            <a:r>
              <a:rPr lang="zh-TW" altLang="en-US" dirty="0" smtClean="0"/>
              <a:t>執行</a:t>
            </a:r>
            <a:endParaRPr lang="en-US" altLang="zh-TW" dirty="0" smtClean="0"/>
          </a:p>
          <a:p>
            <a:r>
              <a:rPr lang="zh-TW" altLang="en-US" dirty="0"/>
              <a:t>自由</a:t>
            </a:r>
            <a:r>
              <a:rPr lang="zh-TW" altLang="en-US" dirty="0" smtClean="0"/>
              <a:t>發揮</a:t>
            </a:r>
            <a:endParaRPr lang="en-US" altLang="zh-TW" dirty="0" smtClean="0"/>
          </a:p>
          <a:p>
            <a:r>
              <a:rPr lang="zh-TW" altLang="en-US" dirty="0" smtClean="0"/>
              <a:t>關閉資源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59327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使用</a:t>
            </a:r>
            <a:r>
              <a:rPr lang="en-US" altLang="zh-TW" dirty="0" err="1" smtClean="0"/>
              <a:t>DataReader</a:t>
            </a:r>
            <a:r>
              <a:rPr lang="zh-TW" altLang="en-US" dirty="0" smtClean="0"/>
              <a:t>讀取資料庫資料</a:t>
            </a:r>
            <a:endParaRPr lang="zh-TW" altLang="en-US" dirty="0"/>
          </a:p>
        </p:txBody>
      </p:sp>
      <p:pic>
        <p:nvPicPr>
          <p:cNvPr id="5" name="圖片 4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69" y="1264616"/>
            <a:ext cx="11403016" cy="540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699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使用到物件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SqlConnection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表示</a:t>
            </a:r>
            <a:r>
              <a:rPr lang="zh-TW" altLang="en-US" dirty="0"/>
              <a:t>對 </a:t>
            </a:r>
            <a:r>
              <a:rPr lang="en-US" altLang="zh-TW" dirty="0"/>
              <a:t>SQL Server </a:t>
            </a:r>
            <a:r>
              <a:rPr lang="zh-TW" altLang="en-US" dirty="0"/>
              <a:t>資料庫的</a:t>
            </a:r>
            <a:r>
              <a:rPr lang="zh-TW" altLang="en-US" dirty="0" smtClean="0"/>
              <a:t>連線</a:t>
            </a:r>
            <a:endParaRPr lang="en-US" altLang="zh-TW" dirty="0" smtClean="0"/>
          </a:p>
          <a:p>
            <a:r>
              <a:rPr lang="en-US" altLang="zh-TW" dirty="0" err="1" smtClean="0"/>
              <a:t>SqlCommand</a:t>
            </a:r>
            <a:endParaRPr lang="en-US" altLang="zh-TW" dirty="0" smtClean="0"/>
          </a:p>
          <a:p>
            <a:pPr lvl="1"/>
            <a:r>
              <a:rPr lang="zh-TW" altLang="en-US" dirty="0"/>
              <a:t>表示要對 </a:t>
            </a:r>
            <a:r>
              <a:rPr lang="en-US" altLang="zh-TW" dirty="0"/>
              <a:t>SQL Server </a:t>
            </a:r>
            <a:r>
              <a:rPr lang="zh-TW" altLang="en-US" dirty="0"/>
              <a:t>資料庫執行的 </a:t>
            </a:r>
            <a:r>
              <a:rPr lang="en-US" altLang="zh-TW" dirty="0"/>
              <a:t>Transact-SQL </a:t>
            </a:r>
            <a:r>
              <a:rPr lang="zh-TW" altLang="en-US" dirty="0"/>
              <a:t>陳述式或預存程序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dirty="0" err="1"/>
              <a:t>DataReader</a:t>
            </a:r>
            <a:endParaRPr lang="zh-TW" altLang="en-US" dirty="0"/>
          </a:p>
          <a:p>
            <a:pPr lvl="1"/>
            <a:r>
              <a:rPr lang="zh-TW" altLang="en-US" dirty="0"/>
              <a:t>提供從 </a:t>
            </a:r>
            <a:r>
              <a:rPr lang="en-US" altLang="zh-TW" dirty="0"/>
              <a:t>SQL Server </a:t>
            </a:r>
            <a:r>
              <a:rPr lang="zh-TW" altLang="en-US" dirty="0"/>
              <a:t>資料庫中讀取順向資料流資料列的方式</a:t>
            </a:r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41628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using </a:t>
            </a:r>
            <a:r>
              <a:rPr lang="zh-TW" altLang="en-US" dirty="0"/>
              <a:t>陳述式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提供方便的語法，以確保正確使用 </a:t>
            </a:r>
            <a:r>
              <a:rPr lang="en-US" altLang="zh-TW" dirty="0" err="1">
                <a:hlinkClick r:id="rId2"/>
              </a:rPr>
              <a:t>IDisposable</a:t>
            </a:r>
            <a:r>
              <a:rPr lang="en-US" altLang="zh-TW" dirty="0"/>
              <a:t> </a:t>
            </a:r>
            <a:r>
              <a:rPr lang="zh-TW" altLang="en-US" dirty="0" smtClean="0"/>
              <a:t>物件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28477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6508" y="959643"/>
            <a:ext cx="8106906" cy="573485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資料庫環境</a:t>
            </a:r>
            <a:r>
              <a:rPr lang="zh-TW" altLang="en-US" dirty="0" smtClean="0"/>
              <a:t>準備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07437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SqlCommand</a:t>
            </a:r>
            <a:r>
              <a:rPr lang="zh-TW" altLang="en-US" dirty="0" smtClean="0"/>
              <a:t>使用</a:t>
            </a:r>
            <a:r>
              <a:rPr lang="en-US" altLang="zh-TW" dirty="0"/>
              <a:t>using</a:t>
            </a:r>
            <a:endParaRPr lang="zh-TW" altLang="en-US" dirty="0"/>
          </a:p>
        </p:txBody>
      </p:sp>
      <p:pic>
        <p:nvPicPr>
          <p:cNvPr id="4" name="內容版面配置區 3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963" y="1974245"/>
            <a:ext cx="9644062" cy="3895347"/>
          </a:xfrm>
        </p:spPr>
      </p:pic>
    </p:spTree>
    <p:extLst>
      <p:ext uri="{BB962C8B-B14F-4D97-AF65-F5344CB8AC3E}">
        <p14:creationId xmlns:p14="http://schemas.microsoft.com/office/powerpoint/2010/main" val="2390196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使用</a:t>
            </a:r>
            <a:r>
              <a:rPr lang="en-US" altLang="zh-TW" dirty="0" err="1" smtClean="0"/>
              <a:t>DataReader</a:t>
            </a:r>
            <a:r>
              <a:rPr lang="zh-TW" altLang="en-US" dirty="0" smtClean="0"/>
              <a:t>建立</a:t>
            </a:r>
            <a:r>
              <a:rPr lang="en-US" altLang="zh-TW" dirty="0" smtClean="0"/>
              <a:t>Checkbox</a:t>
            </a:r>
            <a:r>
              <a:rPr lang="zh-TW" altLang="en-US" dirty="0" smtClean="0"/>
              <a:t>選單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50963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使用</a:t>
            </a:r>
            <a:r>
              <a:rPr lang="en-US" altLang="zh-TW" dirty="0" err="1" smtClean="0"/>
              <a:t>DataReader</a:t>
            </a:r>
            <a:r>
              <a:rPr lang="zh-TW" altLang="en-US" dirty="0" smtClean="0"/>
              <a:t>讀取資料渲染成</a:t>
            </a:r>
            <a:r>
              <a:rPr lang="en-US" altLang="zh-TW" dirty="0" smtClean="0"/>
              <a:t>table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帶入參數取前</a:t>
            </a:r>
            <a:r>
              <a:rPr lang="en-US" altLang="zh-TW" dirty="0" smtClean="0"/>
              <a:t>N</a:t>
            </a:r>
            <a:r>
              <a:rPr lang="zh-TW" altLang="en-US" dirty="0" smtClean="0"/>
              <a:t>筆資料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42371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sqlparameter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81202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SQL </a:t>
            </a:r>
            <a:r>
              <a:rPr lang="en-US" altLang="zh-TW" dirty="0"/>
              <a:t>injection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/>
              <a:t>SQL</a:t>
            </a:r>
            <a:r>
              <a:rPr lang="zh-TW" altLang="en-US" b="1" dirty="0"/>
              <a:t>注入</a:t>
            </a:r>
            <a:r>
              <a:rPr lang="zh-TW" altLang="en-US" dirty="0"/>
              <a:t>也稱</a:t>
            </a:r>
            <a:r>
              <a:rPr lang="en-US" altLang="zh-TW" b="1" dirty="0"/>
              <a:t>SQL</a:t>
            </a:r>
            <a:r>
              <a:rPr lang="zh-TW" altLang="en-US" b="1" dirty="0"/>
              <a:t>隱碼</a:t>
            </a:r>
            <a:r>
              <a:rPr lang="zh-TW" altLang="en-US" dirty="0"/>
              <a:t>或</a:t>
            </a:r>
            <a:r>
              <a:rPr lang="en-US" altLang="zh-TW" b="1" dirty="0"/>
              <a:t>SQL</a:t>
            </a:r>
            <a:r>
              <a:rPr lang="zh-TW" altLang="en-US" b="1" dirty="0"/>
              <a:t>注碼</a:t>
            </a:r>
            <a:r>
              <a:rPr lang="zh-TW" altLang="en-US" dirty="0"/>
              <a:t>，是發生於應用程式與資料庫層的安全漏洞。簡而言之，是在輸入的字串之中夾帶</a:t>
            </a:r>
            <a:r>
              <a:rPr lang="en-US" altLang="zh-TW" dirty="0"/>
              <a:t>SQL</a:t>
            </a:r>
            <a:r>
              <a:rPr lang="zh-TW" altLang="en-US" dirty="0"/>
              <a:t>指令，在設計不良的程式當中忽略了字元檢查，那麼這些夾帶進去的惡意指令就會被資料庫伺服器誤認為是正常的</a:t>
            </a:r>
            <a:r>
              <a:rPr lang="en-US" altLang="zh-TW" dirty="0"/>
              <a:t>SQL</a:t>
            </a:r>
            <a:r>
              <a:rPr lang="zh-TW" altLang="en-US" dirty="0"/>
              <a:t>指令而執行，因此遭到破壞或是入侵。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18259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SQL injection</a:t>
            </a:r>
            <a:r>
              <a:rPr lang="zh-TW" altLang="en-US" dirty="0" smtClean="0"/>
              <a:t> 範例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使用</a:t>
            </a:r>
            <a:r>
              <a:rPr lang="en-US" altLang="zh-TW" dirty="0" err="1"/>
              <a:t>DataReader</a:t>
            </a:r>
            <a:r>
              <a:rPr lang="zh-TW" altLang="en-US" dirty="0"/>
              <a:t>讀取資料渲染成</a:t>
            </a:r>
            <a:r>
              <a:rPr lang="en-US" altLang="zh-TW" dirty="0"/>
              <a:t>table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51020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dataset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圖</a:t>
            </a:r>
            <a:r>
              <a:rPr lang="en-US" altLang="zh-TW" dirty="0" smtClean="0"/>
              <a:t>14-41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70456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dataset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fill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99046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dataset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update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29029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Dataset</a:t>
            </a:r>
            <a:r>
              <a:rPr lang="zh-TW" altLang="en-US" dirty="0" smtClean="0"/>
              <a:t>結構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Dataset</a:t>
            </a:r>
          </a:p>
          <a:p>
            <a:r>
              <a:rPr lang="en-US" altLang="zh-TW" dirty="0" err="1" smtClean="0"/>
              <a:t>Datatable</a:t>
            </a:r>
            <a:endParaRPr lang="en-US" altLang="zh-TW" dirty="0" smtClean="0"/>
          </a:p>
          <a:p>
            <a:r>
              <a:rPr lang="en-US" altLang="zh-TW" dirty="0" err="1" smtClean="0"/>
              <a:t>Datarow</a:t>
            </a:r>
            <a:endParaRPr lang="en-US" altLang="zh-TW" dirty="0" smtClean="0"/>
          </a:p>
          <a:p>
            <a:r>
              <a:rPr lang="en-US" altLang="zh-TW" dirty="0" err="1"/>
              <a:t>datacolumn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50307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資料庫環境準備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3232041"/>
              </p:ext>
            </p:extLst>
          </p:nvPr>
        </p:nvGraphicFramePr>
        <p:xfrm>
          <a:off x="836245" y="1554162"/>
          <a:ext cx="736236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0780">
                  <a:extLst>
                    <a:ext uri="{9D8B030D-6E8A-4147-A177-3AD203B41FA5}">
                      <a16:colId xmlns:a16="http://schemas.microsoft.com/office/drawing/2014/main" val="3778356280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4090994550"/>
                    </a:ext>
                  </a:extLst>
                </a:gridCol>
                <a:gridCol w="703580">
                  <a:extLst>
                    <a:ext uri="{9D8B030D-6E8A-4147-A177-3AD203B41FA5}">
                      <a16:colId xmlns:a16="http://schemas.microsoft.com/office/drawing/2014/main" val="2726716092"/>
                    </a:ext>
                  </a:extLst>
                </a:gridCol>
                <a:gridCol w="703580">
                  <a:extLst>
                    <a:ext uri="{9D8B030D-6E8A-4147-A177-3AD203B41FA5}">
                      <a16:colId xmlns:a16="http://schemas.microsoft.com/office/drawing/2014/main" val="540705008"/>
                    </a:ext>
                  </a:extLst>
                </a:gridCol>
                <a:gridCol w="932180">
                  <a:extLst>
                    <a:ext uri="{9D8B030D-6E8A-4147-A177-3AD203B41FA5}">
                      <a16:colId xmlns:a16="http://schemas.microsoft.com/office/drawing/2014/main" val="4110717351"/>
                    </a:ext>
                  </a:extLst>
                </a:gridCol>
                <a:gridCol w="932180">
                  <a:extLst>
                    <a:ext uri="{9D8B030D-6E8A-4147-A177-3AD203B41FA5}">
                      <a16:colId xmlns:a16="http://schemas.microsoft.com/office/drawing/2014/main" val="854546905"/>
                    </a:ext>
                  </a:extLst>
                </a:gridCol>
                <a:gridCol w="652780">
                  <a:extLst>
                    <a:ext uri="{9D8B030D-6E8A-4147-A177-3AD203B41FA5}">
                      <a16:colId xmlns:a16="http://schemas.microsoft.com/office/drawing/2014/main" val="3022001913"/>
                    </a:ext>
                  </a:extLst>
                </a:gridCol>
                <a:gridCol w="1180005">
                  <a:extLst>
                    <a:ext uri="{9D8B030D-6E8A-4147-A177-3AD203B41FA5}">
                      <a16:colId xmlns:a16="http://schemas.microsoft.com/office/drawing/2014/main" val="14441378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欄位名稱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型別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主鍵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外鍵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唯一鍵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預設值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null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識別欄位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4158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 smtClean="0"/>
                        <a:t>SexID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bit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O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446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Sex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nchar</a:t>
                      </a:r>
                      <a:r>
                        <a:rPr lang="en-US" altLang="zh-TW" dirty="0" smtClean="0"/>
                        <a:t>(1)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86233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9322430"/>
              </p:ext>
            </p:extLst>
          </p:nvPr>
        </p:nvGraphicFramePr>
        <p:xfrm>
          <a:off x="836245" y="2743199"/>
          <a:ext cx="813706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0980">
                  <a:extLst>
                    <a:ext uri="{9D8B030D-6E8A-4147-A177-3AD203B41FA5}">
                      <a16:colId xmlns:a16="http://schemas.microsoft.com/office/drawing/2014/main" val="3778356280"/>
                    </a:ext>
                  </a:extLst>
                </a:gridCol>
                <a:gridCol w="1541780">
                  <a:extLst>
                    <a:ext uri="{9D8B030D-6E8A-4147-A177-3AD203B41FA5}">
                      <a16:colId xmlns:a16="http://schemas.microsoft.com/office/drawing/2014/main" val="4090994550"/>
                    </a:ext>
                  </a:extLst>
                </a:gridCol>
                <a:gridCol w="703580">
                  <a:extLst>
                    <a:ext uri="{9D8B030D-6E8A-4147-A177-3AD203B41FA5}">
                      <a16:colId xmlns:a16="http://schemas.microsoft.com/office/drawing/2014/main" val="2726716092"/>
                    </a:ext>
                  </a:extLst>
                </a:gridCol>
                <a:gridCol w="703580">
                  <a:extLst>
                    <a:ext uri="{9D8B030D-6E8A-4147-A177-3AD203B41FA5}">
                      <a16:colId xmlns:a16="http://schemas.microsoft.com/office/drawing/2014/main" val="540705008"/>
                    </a:ext>
                  </a:extLst>
                </a:gridCol>
                <a:gridCol w="932180">
                  <a:extLst>
                    <a:ext uri="{9D8B030D-6E8A-4147-A177-3AD203B41FA5}">
                      <a16:colId xmlns:a16="http://schemas.microsoft.com/office/drawing/2014/main" val="4110717351"/>
                    </a:ext>
                  </a:extLst>
                </a:gridCol>
                <a:gridCol w="932180">
                  <a:extLst>
                    <a:ext uri="{9D8B030D-6E8A-4147-A177-3AD203B41FA5}">
                      <a16:colId xmlns:a16="http://schemas.microsoft.com/office/drawing/2014/main" val="854546905"/>
                    </a:ext>
                  </a:extLst>
                </a:gridCol>
                <a:gridCol w="652780">
                  <a:extLst>
                    <a:ext uri="{9D8B030D-6E8A-4147-A177-3AD203B41FA5}">
                      <a16:colId xmlns:a16="http://schemas.microsoft.com/office/drawing/2014/main" val="3022001913"/>
                    </a:ext>
                  </a:extLst>
                </a:gridCol>
                <a:gridCol w="1180005">
                  <a:extLst>
                    <a:ext uri="{9D8B030D-6E8A-4147-A177-3AD203B41FA5}">
                      <a16:colId xmlns:a16="http://schemas.microsoft.com/office/drawing/2014/main" val="14441378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欄位名稱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型別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主鍵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外鍵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唯一鍵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預設值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null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識別欄位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4158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 smtClean="0"/>
                        <a:t>EducationID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tinyint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O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446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Education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nvarchar</a:t>
                      </a:r>
                      <a:r>
                        <a:rPr lang="en-US" altLang="zh-TW" dirty="0" smtClean="0"/>
                        <a:t>(10)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86233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8747170"/>
              </p:ext>
            </p:extLst>
          </p:nvPr>
        </p:nvGraphicFramePr>
        <p:xfrm>
          <a:off x="836245" y="3985845"/>
          <a:ext cx="813706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0980">
                  <a:extLst>
                    <a:ext uri="{9D8B030D-6E8A-4147-A177-3AD203B41FA5}">
                      <a16:colId xmlns:a16="http://schemas.microsoft.com/office/drawing/2014/main" val="3778356280"/>
                    </a:ext>
                  </a:extLst>
                </a:gridCol>
                <a:gridCol w="1541780">
                  <a:extLst>
                    <a:ext uri="{9D8B030D-6E8A-4147-A177-3AD203B41FA5}">
                      <a16:colId xmlns:a16="http://schemas.microsoft.com/office/drawing/2014/main" val="4090994550"/>
                    </a:ext>
                  </a:extLst>
                </a:gridCol>
                <a:gridCol w="703580">
                  <a:extLst>
                    <a:ext uri="{9D8B030D-6E8A-4147-A177-3AD203B41FA5}">
                      <a16:colId xmlns:a16="http://schemas.microsoft.com/office/drawing/2014/main" val="2726716092"/>
                    </a:ext>
                  </a:extLst>
                </a:gridCol>
                <a:gridCol w="703580">
                  <a:extLst>
                    <a:ext uri="{9D8B030D-6E8A-4147-A177-3AD203B41FA5}">
                      <a16:colId xmlns:a16="http://schemas.microsoft.com/office/drawing/2014/main" val="540705008"/>
                    </a:ext>
                  </a:extLst>
                </a:gridCol>
                <a:gridCol w="932180">
                  <a:extLst>
                    <a:ext uri="{9D8B030D-6E8A-4147-A177-3AD203B41FA5}">
                      <a16:colId xmlns:a16="http://schemas.microsoft.com/office/drawing/2014/main" val="4110717351"/>
                    </a:ext>
                  </a:extLst>
                </a:gridCol>
                <a:gridCol w="932180">
                  <a:extLst>
                    <a:ext uri="{9D8B030D-6E8A-4147-A177-3AD203B41FA5}">
                      <a16:colId xmlns:a16="http://schemas.microsoft.com/office/drawing/2014/main" val="854546905"/>
                    </a:ext>
                  </a:extLst>
                </a:gridCol>
                <a:gridCol w="652780">
                  <a:extLst>
                    <a:ext uri="{9D8B030D-6E8A-4147-A177-3AD203B41FA5}">
                      <a16:colId xmlns:a16="http://schemas.microsoft.com/office/drawing/2014/main" val="3022001913"/>
                    </a:ext>
                  </a:extLst>
                </a:gridCol>
                <a:gridCol w="1180005">
                  <a:extLst>
                    <a:ext uri="{9D8B030D-6E8A-4147-A177-3AD203B41FA5}">
                      <a16:colId xmlns:a16="http://schemas.microsoft.com/office/drawing/2014/main" val="14441378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欄位名稱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型別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主鍵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外鍵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唯一鍵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預設值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null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識別欄位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4158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PLID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tinyint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O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446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Language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varchar(20)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86233"/>
                  </a:ext>
                </a:extLst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9875924"/>
              </p:ext>
            </p:extLst>
          </p:nvPr>
        </p:nvGraphicFramePr>
        <p:xfrm>
          <a:off x="836245" y="5193323"/>
          <a:ext cx="841646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0380">
                  <a:extLst>
                    <a:ext uri="{9D8B030D-6E8A-4147-A177-3AD203B41FA5}">
                      <a16:colId xmlns:a16="http://schemas.microsoft.com/office/drawing/2014/main" val="3778356280"/>
                    </a:ext>
                  </a:extLst>
                </a:gridCol>
                <a:gridCol w="1541780">
                  <a:extLst>
                    <a:ext uri="{9D8B030D-6E8A-4147-A177-3AD203B41FA5}">
                      <a16:colId xmlns:a16="http://schemas.microsoft.com/office/drawing/2014/main" val="4090994550"/>
                    </a:ext>
                  </a:extLst>
                </a:gridCol>
                <a:gridCol w="703580">
                  <a:extLst>
                    <a:ext uri="{9D8B030D-6E8A-4147-A177-3AD203B41FA5}">
                      <a16:colId xmlns:a16="http://schemas.microsoft.com/office/drawing/2014/main" val="2726716092"/>
                    </a:ext>
                  </a:extLst>
                </a:gridCol>
                <a:gridCol w="703580">
                  <a:extLst>
                    <a:ext uri="{9D8B030D-6E8A-4147-A177-3AD203B41FA5}">
                      <a16:colId xmlns:a16="http://schemas.microsoft.com/office/drawing/2014/main" val="540705008"/>
                    </a:ext>
                  </a:extLst>
                </a:gridCol>
                <a:gridCol w="932180">
                  <a:extLst>
                    <a:ext uri="{9D8B030D-6E8A-4147-A177-3AD203B41FA5}">
                      <a16:colId xmlns:a16="http://schemas.microsoft.com/office/drawing/2014/main" val="4110717351"/>
                    </a:ext>
                  </a:extLst>
                </a:gridCol>
                <a:gridCol w="932180">
                  <a:extLst>
                    <a:ext uri="{9D8B030D-6E8A-4147-A177-3AD203B41FA5}">
                      <a16:colId xmlns:a16="http://schemas.microsoft.com/office/drawing/2014/main" val="854546905"/>
                    </a:ext>
                  </a:extLst>
                </a:gridCol>
                <a:gridCol w="652780">
                  <a:extLst>
                    <a:ext uri="{9D8B030D-6E8A-4147-A177-3AD203B41FA5}">
                      <a16:colId xmlns:a16="http://schemas.microsoft.com/office/drawing/2014/main" val="3022001913"/>
                    </a:ext>
                  </a:extLst>
                </a:gridCol>
                <a:gridCol w="1180005">
                  <a:extLst>
                    <a:ext uri="{9D8B030D-6E8A-4147-A177-3AD203B41FA5}">
                      <a16:colId xmlns:a16="http://schemas.microsoft.com/office/drawing/2014/main" val="14441378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欄位名稱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型別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主鍵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外鍵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唯一鍵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預設值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null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識別欄位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4158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 smtClean="0"/>
                        <a:t>PermissionID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tinyint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O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446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Permission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nvarchar</a:t>
                      </a:r>
                      <a:r>
                        <a:rPr lang="en-US" altLang="zh-TW" dirty="0" smtClean="0"/>
                        <a:t>(20)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862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7643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Datatable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Select</a:t>
            </a:r>
          </a:p>
          <a:p>
            <a:r>
              <a:rPr lang="en-US" altLang="zh-TW" dirty="0"/>
              <a:t>compute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46775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dapper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強行</a:t>
            </a:r>
            <a:r>
              <a:rPr lang="zh-TW" altLang="en-US" dirty="0" smtClean="0"/>
              <a:t>別</a:t>
            </a:r>
            <a:endParaRPr lang="en-US" altLang="zh-TW" dirty="0" smtClean="0"/>
          </a:p>
          <a:p>
            <a:r>
              <a:rPr lang="zh-TW" altLang="en-US" dirty="0" smtClean="0"/>
              <a:t>弱型</a:t>
            </a:r>
            <a:r>
              <a:rPr lang="zh-TW" altLang="en-US" dirty="0"/>
              <a:t>別</a:t>
            </a:r>
          </a:p>
        </p:txBody>
      </p:sp>
    </p:spTree>
    <p:extLst>
      <p:ext uri="{BB962C8B-B14F-4D97-AF65-F5344CB8AC3E}">
        <p14:creationId xmlns:p14="http://schemas.microsoft.com/office/powerpoint/2010/main" val="1736545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dapper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載入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19169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dapper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CRUD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95345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資料庫環境準備</a:t>
            </a: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9255108"/>
              </p:ext>
            </p:extLst>
          </p:nvPr>
        </p:nvGraphicFramePr>
        <p:xfrm>
          <a:off x="985713" y="1727077"/>
          <a:ext cx="10408702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5280">
                  <a:extLst>
                    <a:ext uri="{9D8B030D-6E8A-4147-A177-3AD203B41FA5}">
                      <a16:colId xmlns:a16="http://schemas.microsoft.com/office/drawing/2014/main" val="3778356280"/>
                    </a:ext>
                  </a:extLst>
                </a:gridCol>
                <a:gridCol w="1541780">
                  <a:extLst>
                    <a:ext uri="{9D8B030D-6E8A-4147-A177-3AD203B41FA5}">
                      <a16:colId xmlns:a16="http://schemas.microsoft.com/office/drawing/2014/main" val="4090994550"/>
                    </a:ext>
                  </a:extLst>
                </a:gridCol>
                <a:gridCol w="703580">
                  <a:extLst>
                    <a:ext uri="{9D8B030D-6E8A-4147-A177-3AD203B41FA5}">
                      <a16:colId xmlns:a16="http://schemas.microsoft.com/office/drawing/2014/main" val="2726716092"/>
                    </a:ext>
                  </a:extLst>
                </a:gridCol>
                <a:gridCol w="2868930">
                  <a:extLst>
                    <a:ext uri="{9D8B030D-6E8A-4147-A177-3AD203B41FA5}">
                      <a16:colId xmlns:a16="http://schemas.microsoft.com/office/drawing/2014/main" val="540705008"/>
                    </a:ext>
                  </a:extLst>
                </a:gridCol>
                <a:gridCol w="924167">
                  <a:extLst>
                    <a:ext uri="{9D8B030D-6E8A-4147-A177-3AD203B41FA5}">
                      <a16:colId xmlns:a16="http://schemas.microsoft.com/office/drawing/2014/main" val="4110717351"/>
                    </a:ext>
                  </a:extLst>
                </a:gridCol>
                <a:gridCol w="932180">
                  <a:extLst>
                    <a:ext uri="{9D8B030D-6E8A-4147-A177-3AD203B41FA5}">
                      <a16:colId xmlns:a16="http://schemas.microsoft.com/office/drawing/2014/main" val="854546905"/>
                    </a:ext>
                  </a:extLst>
                </a:gridCol>
                <a:gridCol w="652780">
                  <a:extLst>
                    <a:ext uri="{9D8B030D-6E8A-4147-A177-3AD203B41FA5}">
                      <a16:colId xmlns:a16="http://schemas.microsoft.com/office/drawing/2014/main" val="3022001913"/>
                    </a:ext>
                  </a:extLst>
                </a:gridCol>
                <a:gridCol w="1180005">
                  <a:extLst>
                    <a:ext uri="{9D8B030D-6E8A-4147-A177-3AD203B41FA5}">
                      <a16:colId xmlns:a16="http://schemas.microsoft.com/office/drawing/2014/main" val="14441378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欄位名稱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型別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主鍵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外鍵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唯一鍵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預設值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null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識別欄位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4158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 smtClean="0"/>
                        <a:t>UserID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int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O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1,1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446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Name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nvarchar</a:t>
                      </a:r>
                      <a:r>
                        <a:rPr lang="en-US" altLang="zh-TW" dirty="0" smtClean="0"/>
                        <a:t>(20)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86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SexID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bit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Sex&gt;</a:t>
                      </a:r>
                      <a:r>
                        <a:rPr lang="en-US" altLang="zh-TW" dirty="0" err="1" smtClean="0"/>
                        <a:t>SexID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902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Email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varchar(50)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O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9659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Account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varchar(20)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O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068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PassWord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char(32)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4251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PermissionID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tinyint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Permission&gt;</a:t>
                      </a:r>
                      <a:r>
                        <a:rPr lang="en-US" altLang="zh-TW" dirty="0" err="1" smtClean="0"/>
                        <a:t>PermissionID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8775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EducationID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tinyint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Education&gt;</a:t>
                      </a:r>
                      <a:r>
                        <a:rPr lang="en-US" altLang="zh-TW" dirty="0" err="1" smtClean="0"/>
                        <a:t>EducationID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1594446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3070453"/>
              </p:ext>
            </p:extLst>
          </p:nvPr>
        </p:nvGraphicFramePr>
        <p:xfrm>
          <a:off x="985713" y="5237552"/>
          <a:ext cx="1081510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5280">
                  <a:extLst>
                    <a:ext uri="{9D8B030D-6E8A-4147-A177-3AD203B41FA5}">
                      <a16:colId xmlns:a16="http://schemas.microsoft.com/office/drawing/2014/main" val="3778356280"/>
                    </a:ext>
                  </a:extLst>
                </a:gridCol>
                <a:gridCol w="1541780">
                  <a:extLst>
                    <a:ext uri="{9D8B030D-6E8A-4147-A177-3AD203B41FA5}">
                      <a16:colId xmlns:a16="http://schemas.microsoft.com/office/drawing/2014/main" val="4090994550"/>
                    </a:ext>
                  </a:extLst>
                </a:gridCol>
                <a:gridCol w="703580">
                  <a:extLst>
                    <a:ext uri="{9D8B030D-6E8A-4147-A177-3AD203B41FA5}">
                      <a16:colId xmlns:a16="http://schemas.microsoft.com/office/drawing/2014/main" val="2726716092"/>
                    </a:ext>
                  </a:extLst>
                </a:gridCol>
                <a:gridCol w="3275330">
                  <a:extLst>
                    <a:ext uri="{9D8B030D-6E8A-4147-A177-3AD203B41FA5}">
                      <a16:colId xmlns:a16="http://schemas.microsoft.com/office/drawing/2014/main" val="540705008"/>
                    </a:ext>
                  </a:extLst>
                </a:gridCol>
                <a:gridCol w="924167">
                  <a:extLst>
                    <a:ext uri="{9D8B030D-6E8A-4147-A177-3AD203B41FA5}">
                      <a16:colId xmlns:a16="http://schemas.microsoft.com/office/drawing/2014/main" val="4110717351"/>
                    </a:ext>
                  </a:extLst>
                </a:gridCol>
                <a:gridCol w="932180">
                  <a:extLst>
                    <a:ext uri="{9D8B030D-6E8A-4147-A177-3AD203B41FA5}">
                      <a16:colId xmlns:a16="http://schemas.microsoft.com/office/drawing/2014/main" val="854546905"/>
                    </a:ext>
                  </a:extLst>
                </a:gridCol>
                <a:gridCol w="652780">
                  <a:extLst>
                    <a:ext uri="{9D8B030D-6E8A-4147-A177-3AD203B41FA5}">
                      <a16:colId xmlns:a16="http://schemas.microsoft.com/office/drawing/2014/main" val="3022001913"/>
                    </a:ext>
                  </a:extLst>
                </a:gridCol>
                <a:gridCol w="1180005">
                  <a:extLst>
                    <a:ext uri="{9D8B030D-6E8A-4147-A177-3AD203B41FA5}">
                      <a16:colId xmlns:a16="http://schemas.microsoft.com/office/drawing/2014/main" val="14441378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欄位名稱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型別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主鍵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外鍵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唯一鍵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預設值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null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識別欄位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4158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 smtClean="0"/>
                        <a:t>UserID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int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O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User&gt;</a:t>
                      </a:r>
                      <a:r>
                        <a:rPr lang="en-US" altLang="zh-TW" dirty="0" err="1" smtClean="0"/>
                        <a:t>UserID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446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PLID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tinyint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O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ProgrammingLanguage</a:t>
                      </a:r>
                      <a:r>
                        <a:rPr lang="en-US" altLang="zh-TW" dirty="0" smtClean="0"/>
                        <a:t>&gt;PLID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862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2958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資料庫環境準備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建立資料</a:t>
            </a:r>
            <a:r>
              <a:rPr lang="zh-TW" altLang="en-US" dirty="0" smtClean="0"/>
              <a:t>表資料</a:t>
            </a:r>
            <a:endParaRPr lang="en-US" altLang="zh-TW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9888119"/>
              </p:ext>
            </p:extLst>
          </p:nvPr>
        </p:nvGraphicFramePr>
        <p:xfrm>
          <a:off x="865872" y="2494940"/>
          <a:ext cx="1534160" cy="1112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81380">
                  <a:extLst>
                    <a:ext uri="{9D8B030D-6E8A-4147-A177-3AD203B41FA5}">
                      <a16:colId xmlns:a16="http://schemas.microsoft.com/office/drawing/2014/main" val="3778356280"/>
                    </a:ext>
                  </a:extLst>
                </a:gridCol>
                <a:gridCol w="652780">
                  <a:extLst>
                    <a:ext uri="{9D8B030D-6E8A-4147-A177-3AD203B41FA5}">
                      <a16:colId xmlns:a16="http://schemas.microsoft.com/office/drawing/2014/main" val="40909945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 smtClean="0"/>
                        <a:t>SexID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Sex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4158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男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446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女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86233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8109681"/>
              </p:ext>
            </p:extLst>
          </p:nvPr>
        </p:nvGraphicFramePr>
        <p:xfrm>
          <a:off x="5984680" y="2524713"/>
          <a:ext cx="3195686" cy="29667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79880">
                  <a:extLst>
                    <a:ext uri="{9D8B030D-6E8A-4147-A177-3AD203B41FA5}">
                      <a16:colId xmlns:a16="http://schemas.microsoft.com/office/drawing/2014/main" val="3778356280"/>
                    </a:ext>
                  </a:extLst>
                </a:gridCol>
                <a:gridCol w="1615806">
                  <a:extLst>
                    <a:ext uri="{9D8B030D-6E8A-4147-A177-3AD203B41FA5}">
                      <a16:colId xmlns:a16="http://schemas.microsoft.com/office/drawing/2014/main" val="40909945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 smtClean="0"/>
                        <a:t>EducationID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Education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4158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國民小學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446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國民中學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86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高級中等學校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2946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五專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3748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大學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258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碩士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1748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博士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8167501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7610110"/>
              </p:ext>
            </p:extLst>
          </p:nvPr>
        </p:nvGraphicFramePr>
        <p:xfrm>
          <a:off x="9388981" y="2524713"/>
          <a:ext cx="1955959" cy="22250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67080">
                  <a:extLst>
                    <a:ext uri="{9D8B030D-6E8A-4147-A177-3AD203B41FA5}">
                      <a16:colId xmlns:a16="http://schemas.microsoft.com/office/drawing/2014/main" val="3778356280"/>
                    </a:ext>
                  </a:extLst>
                </a:gridCol>
                <a:gridCol w="1188879">
                  <a:extLst>
                    <a:ext uri="{9D8B030D-6E8A-4147-A177-3AD203B41FA5}">
                      <a16:colId xmlns:a16="http://schemas.microsoft.com/office/drawing/2014/main" val="40909945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PLID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language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4158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C#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446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VB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86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PHP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2946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JS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3748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GO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258506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2223846"/>
              </p:ext>
            </p:extLst>
          </p:nvPr>
        </p:nvGraphicFramePr>
        <p:xfrm>
          <a:off x="2599642" y="2494940"/>
          <a:ext cx="3195686" cy="1112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79880">
                  <a:extLst>
                    <a:ext uri="{9D8B030D-6E8A-4147-A177-3AD203B41FA5}">
                      <a16:colId xmlns:a16="http://schemas.microsoft.com/office/drawing/2014/main" val="3778356280"/>
                    </a:ext>
                  </a:extLst>
                </a:gridCol>
                <a:gridCol w="1615806">
                  <a:extLst>
                    <a:ext uri="{9D8B030D-6E8A-4147-A177-3AD203B41FA5}">
                      <a16:colId xmlns:a16="http://schemas.microsoft.com/office/drawing/2014/main" val="40909945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 smtClean="0"/>
                        <a:t>EducationID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Education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4158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一般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446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高級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862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3955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資料庫環境準備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建立資料</a:t>
            </a:r>
            <a:r>
              <a:rPr lang="zh-TW" altLang="en-US" dirty="0" smtClean="0"/>
              <a:t>表資料</a:t>
            </a:r>
            <a:endParaRPr lang="en-US" altLang="zh-TW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4526891"/>
              </p:ext>
            </p:extLst>
          </p:nvPr>
        </p:nvGraphicFramePr>
        <p:xfrm>
          <a:off x="1223930" y="2567519"/>
          <a:ext cx="9402271" cy="1112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82980">
                  <a:extLst>
                    <a:ext uri="{9D8B030D-6E8A-4147-A177-3AD203B41FA5}">
                      <a16:colId xmlns:a16="http://schemas.microsoft.com/office/drawing/2014/main" val="3778356280"/>
                    </a:ext>
                  </a:extLst>
                </a:gridCol>
                <a:gridCol w="868680">
                  <a:extLst>
                    <a:ext uri="{9D8B030D-6E8A-4147-A177-3AD203B41FA5}">
                      <a16:colId xmlns:a16="http://schemas.microsoft.com/office/drawing/2014/main" val="4090994550"/>
                    </a:ext>
                  </a:extLst>
                </a:gridCol>
                <a:gridCol w="881380">
                  <a:extLst>
                    <a:ext uri="{9D8B030D-6E8A-4147-A177-3AD203B41FA5}">
                      <a16:colId xmlns:a16="http://schemas.microsoft.com/office/drawing/2014/main" val="1820498154"/>
                    </a:ext>
                  </a:extLst>
                </a:gridCol>
                <a:gridCol w="855980">
                  <a:extLst>
                    <a:ext uri="{9D8B030D-6E8A-4147-A177-3AD203B41FA5}">
                      <a16:colId xmlns:a16="http://schemas.microsoft.com/office/drawing/2014/main" val="2593027536"/>
                    </a:ext>
                  </a:extLst>
                </a:gridCol>
                <a:gridCol w="1160780">
                  <a:extLst>
                    <a:ext uri="{9D8B030D-6E8A-4147-A177-3AD203B41FA5}">
                      <a16:colId xmlns:a16="http://schemas.microsoft.com/office/drawing/2014/main" val="3731268798"/>
                    </a:ext>
                  </a:extLst>
                </a:gridCol>
                <a:gridCol w="1359853">
                  <a:extLst>
                    <a:ext uri="{9D8B030D-6E8A-4147-A177-3AD203B41FA5}">
                      <a16:colId xmlns:a16="http://schemas.microsoft.com/office/drawing/2014/main" val="2956771562"/>
                    </a:ext>
                  </a:extLst>
                </a:gridCol>
                <a:gridCol w="1706880">
                  <a:extLst>
                    <a:ext uri="{9D8B030D-6E8A-4147-A177-3AD203B41FA5}">
                      <a16:colId xmlns:a16="http://schemas.microsoft.com/office/drawing/2014/main" val="203528655"/>
                    </a:ext>
                  </a:extLst>
                </a:gridCol>
                <a:gridCol w="1585738">
                  <a:extLst>
                    <a:ext uri="{9D8B030D-6E8A-4147-A177-3AD203B41FA5}">
                      <a16:colId xmlns:a16="http://schemas.microsoft.com/office/drawing/2014/main" val="30473418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UserID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SexID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Email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Account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PassWord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PermissionID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EducationID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4158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446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86233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8902033"/>
              </p:ext>
            </p:extLst>
          </p:nvPr>
        </p:nvGraphicFramePr>
        <p:xfrm>
          <a:off x="1223930" y="4064638"/>
          <a:ext cx="2171859" cy="22250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82980">
                  <a:extLst>
                    <a:ext uri="{9D8B030D-6E8A-4147-A177-3AD203B41FA5}">
                      <a16:colId xmlns:a16="http://schemas.microsoft.com/office/drawing/2014/main" val="3778356280"/>
                    </a:ext>
                  </a:extLst>
                </a:gridCol>
                <a:gridCol w="1188879">
                  <a:extLst>
                    <a:ext uri="{9D8B030D-6E8A-4147-A177-3AD203B41FA5}">
                      <a16:colId xmlns:a16="http://schemas.microsoft.com/office/drawing/2014/main" val="40909945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 smtClean="0"/>
                        <a:t>UserID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PLID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4158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446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86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2946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3748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2585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9172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SqlDataSource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SqlDataSource</a:t>
            </a:r>
            <a:r>
              <a:rPr lang="en-US" altLang="zh-TW" dirty="0"/>
              <a:t> </a:t>
            </a:r>
            <a:r>
              <a:rPr lang="zh-TW" altLang="en-US" dirty="0"/>
              <a:t>可以用來直接從關係資料庫存取和修改資料，包括 </a:t>
            </a:r>
            <a:r>
              <a:rPr lang="en-US" altLang="zh-TW" dirty="0"/>
              <a:t>Microsoft SQL Server</a:t>
            </a:r>
            <a:r>
              <a:rPr lang="zh-TW" altLang="en-US" dirty="0"/>
              <a:t>、</a:t>
            </a:r>
            <a:r>
              <a:rPr lang="en-US" altLang="zh-TW" dirty="0"/>
              <a:t>Microsoft Access</a:t>
            </a:r>
            <a:r>
              <a:rPr lang="zh-TW" altLang="en-US" dirty="0"/>
              <a:t>、</a:t>
            </a:r>
            <a:r>
              <a:rPr lang="en-US" altLang="zh-TW" dirty="0"/>
              <a:t>Oracle</a:t>
            </a:r>
            <a:r>
              <a:rPr lang="zh-TW" altLang="en-US" dirty="0"/>
              <a:t>、</a:t>
            </a:r>
            <a:r>
              <a:rPr lang="en-US" altLang="zh-TW" dirty="0"/>
              <a:t>MySQL </a:t>
            </a:r>
            <a:r>
              <a:rPr lang="zh-TW" altLang="en-US" dirty="0" smtClean="0"/>
              <a:t>等</a:t>
            </a:r>
            <a:endParaRPr lang="en-US" altLang="zh-TW" dirty="0" smtClean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717618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2859</TotalTime>
  <Words>661</Words>
  <Application>Microsoft Office PowerPoint</Application>
  <PresentationFormat>寬螢幕</PresentationFormat>
  <Paragraphs>256</Paragraphs>
  <Slides>53</Slides>
  <Notes>0</Notes>
  <HiddenSlides>1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53</vt:i4>
      </vt:variant>
    </vt:vector>
  </HeadingPairs>
  <TitlesOfParts>
    <vt:vector size="57" baseType="lpstr">
      <vt:lpstr>黑体</vt:lpstr>
      <vt:lpstr>微軟正黑體</vt:lpstr>
      <vt:lpstr>Arial</vt:lpstr>
      <vt:lpstr>Office 佈景主題</vt:lpstr>
      <vt:lpstr>網站應用整合開發</vt:lpstr>
      <vt:lpstr>簡報大綱</vt:lpstr>
      <vt:lpstr>資料庫環境準備</vt:lpstr>
      <vt:lpstr>資料庫環境準備</vt:lpstr>
      <vt:lpstr>資料庫環境準備</vt:lpstr>
      <vt:lpstr>資料庫環境準備</vt:lpstr>
      <vt:lpstr>資料庫環境準備</vt:lpstr>
      <vt:lpstr>資料庫環境準備</vt:lpstr>
      <vt:lpstr>SqlDataSource</vt:lpstr>
      <vt:lpstr>SqlDataSource</vt:lpstr>
      <vt:lpstr>設定SqlDataSource</vt:lpstr>
      <vt:lpstr>設定SqlDataSource</vt:lpstr>
      <vt:lpstr>PowerPoint 簡報</vt:lpstr>
      <vt:lpstr>PowerPoint 簡報</vt:lpstr>
      <vt:lpstr>PowerPoint 簡報</vt:lpstr>
      <vt:lpstr>PowerPoint 簡報</vt:lpstr>
      <vt:lpstr>PowerPoint 簡報</vt:lpstr>
      <vt:lpstr>設定SqlDataSource</vt:lpstr>
      <vt:lpstr>設定SqlDataSource</vt:lpstr>
      <vt:lpstr>SqlDataSource + Web Server Controls</vt:lpstr>
      <vt:lpstr>SqlDataSource + DropDownList</vt:lpstr>
      <vt:lpstr>SqlDataSource + DropDownList</vt:lpstr>
      <vt:lpstr>SqlDataSource + DropDownList</vt:lpstr>
      <vt:lpstr>SqlDataSource + CheckBoxList</vt:lpstr>
      <vt:lpstr>SqlDataSource + CheckBoxList</vt:lpstr>
      <vt:lpstr>SqlDataSource + CheckBoxList</vt:lpstr>
      <vt:lpstr>SqlDataSource + CheckBoxList</vt:lpstr>
      <vt:lpstr>SqlDataSource + CheckBoxList</vt:lpstr>
      <vt:lpstr>SqlDataSource + CheckBoxList</vt:lpstr>
      <vt:lpstr>SqlDataSource + CheckBoxList</vt:lpstr>
      <vt:lpstr>SqlDataSource + CheckBoxList</vt:lpstr>
      <vt:lpstr>練習SqlDataSource + RadioButtonList</vt:lpstr>
      <vt:lpstr>SqlDataSource + DetailsView</vt:lpstr>
      <vt:lpstr>SqlDataSource + GridView</vt:lpstr>
      <vt:lpstr>ADO.NET</vt:lpstr>
      <vt:lpstr>四大步驟</vt:lpstr>
      <vt:lpstr>使用DataReader讀取資料庫資料</vt:lpstr>
      <vt:lpstr>使用到物件</vt:lpstr>
      <vt:lpstr>using 陳述式</vt:lpstr>
      <vt:lpstr>SqlCommand使用using</vt:lpstr>
      <vt:lpstr>使用DataReader建立Checkbox選單</vt:lpstr>
      <vt:lpstr>使用DataReader讀取資料渲染成table</vt:lpstr>
      <vt:lpstr>sqlparameter</vt:lpstr>
      <vt:lpstr>SQL injection</vt:lpstr>
      <vt:lpstr>SQL injection 範例</vt:lpstr>
      <vt:lpstr>dataset</vt:lpstr>
      <vt:lpstr>dataset</vt:lpstr>
      <vt:lpstr>dataset</vt:lpstr>
      <vt:lpstr>Dataset結構</vt:lpstr>
      <vt:lpstr>Datatable</vt:lpstr>
      <vt:lpstr>dapper</vt:lpstr>
      <vt:lpstr>dapper</vt:lpstr>
      <vt:lpstr>dapper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Tony1106</dc:creator>
  <cp:lastModifiedBy>Tony1106</cp:lastModifiedBy>
  <cp:revision>325</cp:revision>
  <dcterms:created xsi:type="dcterms:W3CDTF">2022-01-20T13:08:53Z</dcterms:created>
  <dcterms:modified xsi:type="dcterms:W3CDTF">2022-03-08T14:19:07Z</dcterms:modified>
</cp:coreProperties>
</file>