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81" r:id="rId9"/>
    <p:sldId id="285" r:id="rId10"/>
    <p:sldId id="283" r:id="rId11"/>
    <p:sldId id="284" r:id="rId12"/>
    <p:sldId id="282" r:id="rId13"/>
    <p:sldId id="267" r:id="rId14"/>
    <p:sldId id="265" r:id="rId15"/>
    <p:sldId id="266" r:id="rId16"/>
    <p:sldId id="272" r:id="rId17"/>
    <p:sldId id="286" r:id="rId18"/>
    <p:sldId id="268" r:id="rId19"/>
    <p:sldId id="269" r:id="rId20"/>
    <p:sldId id="270" r:id="rId21"/>
    <p:sldId id="287" r:id="rId22"/>
    <p:sldId id="288" r:id="rId23"/>
    <p:sldId id="271" r:id="rId24"/>
    <p:sldId id="277" r:id="rId25"/>
    <p:sldId id="273" r:id="rId26"/>
    <p:sldId id="289" r:id="rId27"/>
    <p:sldId id="279" r:id="rId28"/>
    <p:sldId id="290" r:id="rId29"/>
    <p:sldId id="292" r:id="rId30"/>
    <p:sldId id="293" r:id="rId31"/>
    <p:sldId id="274" r:id="rId32"/>
    <p:sldId id="278" r:id="rId33"/>
    <p:sldId id="276" r:id="rId34"/>
    <p:sldId id="275" r:id="rId35"/>
    <p:sldId id="294" r:id="rId36"/>
    <p:sldId id="295" r:id="rId37"/>
    <p:sldId id="298" r:id="rId38"/>
    <p:sldId id="296" r:id="rId39"/>
    <p:sldId id="300" r:id="rId40"/>
    <p:sldId id="297" r:id="rId41"/>
    <p:sldId id="299" r:id="rId4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-169752" y="169753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 rot="18900000">
            <a:off x="1675926" y="61867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 rot="18900000">
            <a:off x="1218202" y="1969952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 rot="18900000">
            <a:off x="526632" y="1152871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 rot="18900000">
            <a:off x="566624" y="1447533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 userDrawn="1"/>
        </p:nvSpPr>
        <p:spPr>
          <a:xfrm rot="18900000">
            <a:off x="3067483" y="470465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 userDrawn="1"/>
        </p:nvSpPr>
        <p:spPr>
          <a:xfrm rot="18900000">
            <a:off x="3198605" y="193320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 userDrawn="1"/>
        </p:nvSpPr>
        <p:spPr>
          <a:xfrm rot="18900000">
            <a:off x="2826103" y="1368225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3210016" y="2373976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 userDrawn="1"/>
        </p:nvSpPr>
        <p:spPr>
          <a:xfrm rot="18900000">
            <a:off x="1998752" y="1636898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"/>
          <p:cNvGrpSpPr/>
          <p:nvPr userDrawn="1"/>
        </p:nvGrpSpPr>
        <p:grpSpPr>
          <a:xfrm>
            <a:off x="478188" y="2491941"/>
            <a:ext cx="1604068" cy="1825962"/>
            <a:chOff x="478188" y="2491941"/>
            <a:chExt cx="1604068" cy="1825962"/>
          </a:xfrm>
        </p:grpSpPr>
        <p:sp>
          <p:nvSpPr>
            <p:cNvPr id="18" name="矩形 17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4" name="组合 1024"/>
          <p:cNvGrpSpPr/>
          <p:nvPr userDrawn="1"/>
        </p:nvGrpSpPr>
        <p:grpSpPr>
          <a:xfrm>
            <a:off x="10944225" y="5735993"/>
            <a:ext cx="845241" cy="620356"/>
            <a:chOff x="7789817" y="4257180"/>
            <a:chExt cx="845241" cy="620356"/>
          </a:xfrm>
        </p:grpSpPr>
        <p:grpSp>
          <p:nvGrpSpPr>
            <p:cNvPr id="25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9" name="矩形 28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1029"/>
          <p:cNvGrpSpPr/>
          <p:nvPr userDrawn="1"/>
        </p:nvGrpSpPr>
        <p:grpSpPr>
          <a:xfrm>
            <a:off x="3346029" y="-367929"/>
            <a:ext cx="1237092" cy="1436232"/>
            <a:chOff x="3288977" y="-263355"/>
            <a:chExt cx="1237092" cy="1436232"/>
          </a:xfrm>
        </p:grpSpPr>
        <p:cxnSp>
          <p:nvCxnSpPr>
            <p:cNvPr id="32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59"/>
          <p:cNvCxnSpPr/>
          <p:nvPr userDrawn="1"/>
        </p:nvCxnSpPr>
        <p:spPr>
          <a:xfrm flipV="1">
            <a:off x="401078" y="4725733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 userDrawn="1"/>
        </p:nvSpPr>
        <p:spPr>
          <a:xfrm rot="18900000">
            <a:off x="1044499" y="3248316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標題 2"/>
          <p:cNvSpPr>
            <a:spLocks noGrp="1"/>
          </p:cNvSpPr>
          <p:nvPr>
            <p:ph type="ctrTitle"/>
          </p:nvPr>
        </p:nvSpPr>
        <p:spPr>
          <a:xfrm>
            <a:off x="4141028" y="2405334"/>
            <a:ext cx="7275534" cy="1102519"/>
          </a:xfrm>
        </p:spPr>
        <p:txBody>
          <a:bodyPr>
            <a:normAutofit/>
          </a:bodyPr>
          <a:lstStyle>
            <a:lvl1pPr algn="r">
              <a:defRPr sz="4800"/>
            </a:lvl1pPr>
          </a:lstStyle>
          <a:p>
            <a:pPr algn="r"/>
            <a:endParaRPr lang="zh-TW" altLang="en-US" dirty="0"/>
          </a:p>
        </p:txBody>
      </p:sp>
      <p:sp>
        <p:nvSpPr>
          <p:cNvPr id="37" name="副標題 7"/>
          <p:cNvSpPr>
            <a:spLocks noGrp="1"/>
          </p:cNvSpPr>
          <p:nvPr>
            <p:ph type="subTitle" idx="1"/>
          </p:nvPr>
        </p:nvSpPr>
        <p:spPr>
          <a:xfrm>
            <a:off x="4141028" y="3677957"/>
            <a:ext cx="7275534" cy="643582"/>
          </a:xfrm>
        </p:spPr>
        <p:txBody>
          <a:bodyPr>
            <a:normAutofit/>
          </a:bodyPr>
          <a:lstStyle>
            <a:lvl1pPr marL="0" indent="0" algn="r">
              <a:buNone/>
              <a:defRPr sz="4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30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5" grpId="0" animBg="1"/>
      <p:bldP spid="36" grpId="0"/>
      <p:bldP spid="37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52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3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3930" y="365125"/>
            <a:ext cx="9644095" cy="118903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9644095" cy="45100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组合 726">
            <a:extLst>
              <a:ext uri="{FF2B5EF4-FFF2-40B4-BE49-F238E27FC236}">
                <a16:creationId xmlns:a16="http://schemas.microsoft.com/office/drawing/2014/main" id="{B593CFD7-C733-4DE5-9655-30F4BA8B3C8F}"/>
              </a:ext>
            </a:extLst>
          </p:cNvPr>
          <p:cNvGrpSpPr/>
          <p:nvPr userDrawn="1"/>
        </p:nvGrpSpPr>
        <p:grpSpPr>
          <a:xfrm rot="2181050">
            <a:off x="312210" y="339664"/>
            <a:ext cx="796804" cy="845023"/>
            <a:chOff x="1935287" y="2046176"/>
            <a:chExt cx="836513" cy="8078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728">
              <a:extLst>
                <a:ext uri="{FF2B5EF4-FFF2-40B4-BE49-F238E27FC236}">
                  <a16:creationId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736">
            <a:extLst>
              <a:ext uri="{FF2B5EF4-FFF2-40B4-BE49-F238E27FC236}">
                <a16:creationId xmlns:a16="http://schemas.microsoft.com/office/drawing/2014/main" id="{AC6B9E99-34AE-4961-8BF3-FE95BF43369D}"/>
              </a:ext>
            </a:extLst>
          </p:cNvPr>
          <p:cNvGrpSpPr/>
          <p:nvPr userDrawn="1"/>
        </p:nvGrpSpPr>
        <p:grpSpPr>
          <a:xfrm>
            <a:off x="10963275" y="5734051"/>
            <a:ext cx="1066346" cy="935488"/>
            <a:chOff x="7789817" y="4257180"/>
            <a:chExt cx="845241" cy="620356"/>
          </a:xfrm>
        </p:grpSpPr>
        <p:grpSp>
          <p:nvGrpSpPr>
            <p:cNvPr id="18" name="组合 737">
              <a:extLst>
                <a:ext uri="{FF2B5EF4-FFF2-40B4-BE49-F238E27FC236}">
                  <a16:creationId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1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3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588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12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23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1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68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1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23930" y="365126"/>
            <a:ext cx="9644095" cy="98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23930" y="1458836"/>
            <a:ext cx="9644095" cy="4718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2239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E89B-FBD9-4E23-BEEB-B0C8819124B3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010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124825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6B30-4B52-4B82-B0EB-F4F6D7CCFFD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64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網站應用整合開發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ASP.NET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WebForm</a:t>
            </a:r>
            <a:r>
              <a:rPr lang="zh-TW" altLang="en-US" dirty="0" smtClean="0"/>
              <a:t>框架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3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HyperLink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HyperLink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NavigateUrl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Text</a:t>
            </a:r>
          </a:p>
          <a:p>
            <a:pPr lvl="1"/>
            <a:r>
              <a:rPr lang="en-US" altLang="zh-TW" dirty="0" err="1" smtClean="0"/>
              <a:t>ImageUrl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 smtClean="0"/>
              <a:t>HyperLink</a:t>
            </a:r>
            <a:r>
              <a:rPr lang="zh-TW" altLang="en-US" dirty="0" smtClean="0"/>
              <a:t> </a:t>
            </a:r>
            <a:r>
              <a:rPr lang="en-US" altLang="zh-TW" dirty="0" smtClean="0"/>
              <a:t>vs </a:t>
            </a:r>
            <a:r>
              <a:rPr lang="en-US" altLang="zh-TW" dirty="0" err="1"/>
              <a:t>LinkButton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3128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Dropdown </a:t>
            </a:r>
            <a:r>
              <a:rPr lang="en-US" altLang="zh-TW" dirty="0" smtClean="0"/>
              <a:t>List </a:t>
            </a:r>
            <a:r>
              <a:rPr lang="zh-TW" altLang="en-US" dirty="0" smtClean="0"/>
              <a:t>與 </a:t>
            </a:r>
            <a:r>
              <a:rPr lang="en-US" altLang="zh-TW" dirty="0" err="1" smtClean="0"/>
              <a:t>ListItem</a:t>
            </a:r>
            <a:r>
              <a:rPr lang="zh-TW" altLang="en-US" dirty="0" smtClean="0"/>
              <a:t> 常用屬性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Dropdown </a:t>
            </a:r>
            <a:r>
              <a:rPr lang="en-US" altLang="zh-TW" dirty="0" smtClean="0"/>
              <a:t>List</a:t>
            </a:r>
          </a:p>
          <a:p>
            <a:pPr lvl="1"/>
            <a:r>
              <a:rPr lang="en-US" altLang="zh-TW" dirty="0" smtClean="0"/>
              <a:t>Items</a:t>
            </a:r>
          </a:p>
          <a:p>
            <a:pPr lvl="1"/>
            <a:endParaRPr lang="en-US" altLang="zh-TW" dirty="0"/>
          </a:p>
          <a:p>
            <a:r>
              <a:rPr lang="en-US" altLang="zh-TW" dirty="0" err="1" smtClean="0"/>
              <a:t>ListItem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Selected</a:t>
            </a:r>
          </a:p>
          <a:p>
            <a:pPr lvl="1"/>
            <a:r>
              <a:rPr lang="en-US" altLang="zh-TW" dirty="0" smtClean="0"/>
              <a:t>Value</a:t>
            </a:r>
          </a:p>
          <a:p>
            <a:pPr lvl="1"/>
            <a:r>
              <a:rPr lang="en-US" altLang="zh-TW" dirty="0" smtClean="0"/>
              <a:t>Text</a:t>
            </a: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0356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Label </a:t>
            </a:r>
            <a:r>
              <a:rPr lang="zh-TW" altLang="en-US" dirty="0"/>
              <a:t>與 </a:t>
            </a:r>
            <a:r>
              <a:rPr lang="en-US" altLang="zh-TW" dirty="0" smtClean="0"/>
              <a:t>Literal</a:t>
            </a:r>
            <a:r>
              <a:rPr lang="zh-TW" altLang="en-US" dirty="0"/>
              <a:t>常用</a:t>
            </a:r>
            <a:r>
              <a:rPr lang="zh-TW" altLang="en-US" dirty="0" smtClean="0"/>
              <a:t>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Label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Literal</a:t>
            </a:r>
          </a:p>
          <a:p>
            <a:pPr lvl="1"/>
            <a:r>
              <a:rPr lang="en-US" altLang="zh-TW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2413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Postback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90771" y="2675914"/>
            <a:ext cx="3270325" cy="195789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400" dirty="0"/>
              <a:t>Client</a:t>
            </a:r>
            <a:endParaRPr lang="zh-TW" altLang="en-US" sz="2400" dirty="0"/>
          </a:p>
        </p:txBody>
      </p:sp>
      <p:sp>
        <p:nvSpPr>
          <p:cNvPr id="5" name="雲朵形 4"/>
          <p:cNvSpPr/>
          <p:nvPr/>
        </p:nvSpPr>
        <p:spPr>
          <a:xfrm>
            <a:off x="4335748" y="2434490"/>
            <a:ext cx="3450571" cy="234206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internet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8426237" y="2729702"/>
            <a:ext cx="3270325" cy="195789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400" dirty="0"/>
              <a:t>Server</a:t>
            </a:r>
            <a:endParaRPr lang="zh-TW" altLang="en-US" sz="2400" dirty="0"/>
          </a:p>
        </p:txBody>
      </p:sp>
      <p:grpSp>
        <p:nvGrpSpPr>
          <p:cNvPr id="7" name="群組 6"/>
          <p:cNvGrpSpPr/>
          <p:nvPr/>
        </p:nvGrpSpPr>
        <p:grpSpPr>
          <a:xfrm>
            <a:off x="2015618" y="3433589"/>
            <a:ext cx="1121036" cy="644525"/>
            <a:chOff x="5921114" y="346075"/>
            <a:chExt cx="1121036" cy="644525"/>
          </a:xfrm>
        </p:grpSpPr>
        <p:sp>
          <p:nvSpPr>
            <p:cNvPr id="8" name="矩形 7"/>
            <p:cNvSpPr/>
            <p:nvPr/>
          </p:nvSpPr>
          <p:spPr>
            <a:xfrm>
              <a:off x="5921114" y="346075"/>
              <a:ext cx="1121036" cy="6445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970253" y="390187"/>
              <a:ext cx="1028252" cy="571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Browser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向右箭號 9"/>
          <p:cNvSpPr/>
          <p:nvPr/>
        </p:nvSpPr>
        <p:spPr>
          <a:xfrm>
            <a:off x="3668557" y="3344294"/>
            <a:ext cx="4721859" cy="4035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11" name="向左箭號 10"/>
          <p:cNvSpPr/>
          <p:nvPr/>
        </p:nvSpPr>
        <p:spPr>
          <a:xfrm>
            <a:off x="3632737" y="3755852"/>
            <a:ext cx="4721859" cy="4425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Response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659156" y="3351248"/>
            <a:ext cx="436059" cy="714799"/>
            <a:chOff x="5175470" y="6037448"/>
            <a:chExt cx="436059" cy="714799"/>
          </a:xfrm>
        </p:grpSpPr>
        <p:sp>
          <p:nvSpPr>
            <p:cNvPr id="13" name="橢圓 12"/>
            <p:cNvSpPr/>
            <p:nvPr/>
          </p:nvSpPr>
          <p:spPr>
            <a:xfrm>
              <a:off x="5253312" y="6037448"/>
              <a:ext cx="280374" cy="2386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5175470" y="6291721"/>
              <a:ext cx="436059" cy="46052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8845570" y="3274967"/>
            <a:ext cx="732341" cy="1121634"/>
            <a:chOff x="8876577" y="5069322"/>
            <a:chExt cx="732341" cy="1121634"/>
          </a:xfrm>
        </p:grpSpPr>
        <p:sp>
          <p:nvSpPr>
            <p:cNvPr id="16" name="立方體 15"/>
            <p:cNvSpPr/>
            <p:nvPr/>
          </p:nvSpPr>
          <p:spPr>
            <a:xfrm>
              <a:off x="8876577" y="5069322"/>
              <a:ext cx="732341" cy="1121634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9089050" y="5951914"/>
              <a:ext cx="108012" cy="816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967788" y="5399876"/>
              <a:ext cx="347662" cy="493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流程圖: 磁碟 18"/>
          <p:cNvSpPr/>
          <p:nvPr/>
        </p:nvSpPr>
        <p:spPr>
          <a:xfrm>
            <a:off x="10468027" y="3322485"/>
            <a:ext cx="738188" cy="102659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9613732" y="3654860"/>
            <a:ext cx="8184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9632036" y="3977121"/>
            <a:ext cx="781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1144067" y="3630190"/>
            <a:ext cx="8184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1162371" y="3846610"/>
            <a:ext cx="781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向上箭號 25"/>
          <p:cNvSpPr/>
          <p:nvPr/>
        </p:nvSpPr>
        <p:spPr>
          <a:xfrm>
            <a:off x="8997748" y="4412523"/>
            <a:ext cx="398033" cy="64781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7602514" y="5070429"/>
            <a:ext cx="28987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AP(Asp.net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Web Form)</a:t>
            </a:r>
            <a:r>
              <a:rPr lang="zh-TW" altLang="en-US" sz="2000" dirty="0"/>
              <a:t> </a:t>
            </a:r>
          </a:p>
        </p:txBody>
      </p:sp>
      <p:sp>
        <p:nvSpPr>
          <p:cNvPr id="30" name="矩形 29"/>
          <p:cNvSpPr/>
          <p:nvPr/>
        </p:nvSpPr>
        <p:spPr>
          <a:xfrm>
            <a:off x="2015618" y="3200400"/>
            <a:ext cx="7616418" cy="12924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13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</a:t>
            </a:r>
            <a:r>
              <a:rPr lang="zh-TW" altLang="en-US" dirty="0"/>
              <a:t> </a:t>
            </a:r>
            <a:r>
              <a:rPr lang="zh-TW" altLang="en-US" dirty="0" smtClean="0"/>
              <a:t>控制項與伺服器端資料處理練習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兩數字計算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21" y="2576832"/>
            <a:ext cx="5194002" cy="775224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21" y="3352056"/>
            <a:ext cx="5026948" cy="784424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1"/>
          <a:stretch/>
        </p:blipFill>
        <p:spPr>
          <a:xfrm>
            <a:off x="1409021" y="4158762"/>
            <a:ext cx="5255548" cy="764941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21" y="4943186"/>
            <a:ext cx="5528110" cy="78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4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Form </a:t>
            </a:r>
            <a:r>
              <a:rPr lang="zh-TW" altLang="en-US" dirty="0"/>
              <a:t>常用的 </a:t>
            </a:r>
            <a:r>
              <a:rPr lang="en-US" altLang="zh-TW" dirty="0"/>
              <a:t>Web</a:t>
            </a:r>
            <a:r>
              <a:rPr lang="zh-TW" altLang="en-US" dirty="0"/>
              <a:t> </a:t>
            </a:r>
            <a:r>
              <a:rPr lang="zh-TW" altLang="en-US" dirty="0" smtClean="0"/>
              <a:t>控制項</a:t>
            </a:r>
            <a:r>
              <a:rPr lang="zh-TW" altLang="en-US" dirty="0"/>
              <a:t>對照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/>
              <a:t>T</a:t>
            </a:r>
            <a:r>
              <a:rPr lang="en-US" altLang="zh-TW" dirty="0" smtClean="0"/>
              <a:t>ag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32" y="1757488"/>
            <a:ext cx="10669489" cy="34485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796452" y="3341078"/>
            <a:ext cx="4360985" cy="1178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11231" y="1757489"/>
            <a:ext cx="4696037" cy="5724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25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伺服器取得</a:t>
            </a:r>
            <a:r>
              <a:rPr lang="en-US" altLang="zh-TW" dirty="0"/>
              <a:t>HTML Tag </a:t>
            </a:r>
            <a:r>
              <a:rPr lang="zh-TW" altLang="en-US" dirty="0"/>
              <a:t>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runat</a:t>
            </a:r>
            <a:r>
              <a:rPr lang="en-US" altLang="zh-TW" dirty="0"/>
              <a:t>="</a:t>
            </a:r>
            <a:r>
              <a:rPr lang="en-US" altLang="zh-TW" dirty="0" smtClean="0"/>
              <a:t>server“</a:t>
            </a:r>
          </a:p>
          <a:p>
            <a:endParaRPr lang="en-US" altLang="zh-TW" dirty="0"/>
          </a:p>
          <a:p>
            <a:r>
              <a:rPr lang="zh-TW" altLang="en-US" dirty="0" smtClean="0"/>
              <a:t>練習</a:t>
            </a:r>
            <a:r>
              <a:rPr lang="zh-TW" altLang="en-US" dirty="0"/>
              <a:t>改變</a:t>
            </a:r>
            <a:r>
              <a:rPr lang="en-US" altLang="zh-TW" dirty="0"/>
              <a:t>P</a:t>
            </a:r>
            <a:r>
              <a:rPr lang="zh-TW" altLang="en-US" dirty="0" smtClean="0"/>
              <a:t>標籤的文字內容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3292504"/>
            <a:ext cx="9402487" cy="30865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68416" y="5380892"/>
            <a:ext cx="2365131" cy="2461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91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伺服器取得</a:t>
            </a:r>
            <a:r>
              <a:rPr lang="en-US" altLang="zh-TW" dirty="0"/>
              <a:t>HTML Tag </a:t>
            </a:r>
            <a:r>
              <a:rPr lang="zh-TW" altLang="en-US" dirty="0"/>
              <a:t>資料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2240881"/>
            <a:ext cx="5363323" cy="3467584"/>
          </a:xfrm>
        </p:spPr>
      </p:pic>
      <p:sp>
        <p:nvSpPr>
          <p:cNvPr id="5" name="矩形 4"/>
          <p:cNvSpPr/>
          <p:nvPr/>
        </p:nvSpPr>
        <p:spPr>
          <a:xfrm>
            <a:off x="2589861" y="4853354"/>
            <a:ext cx="1943100" cy="2461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31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ASP.NET Page </a:t>
            </a:r>
            <a:r>
              <a:rPr lang="en-US" altLang="zh-TW" dirty="0" smtClean="0"/>
              <a:t>Life Cycle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當 </a:t>
            </a:r>
            <a:r>
              <a:rPr lang="en-US" altLang="zh-TW" dirty="0"/>
              <a:t>ASP.NET </a:t>
            </a:r>
            <a:r>
              <a:rPr lang="zh-TW" altLang="en-US" dirty="0"/>
              <a:t>頁面運行時，頁面會經歷一個生命週期，</a:t>
            </a:r>
            <a:r>
              <a:rPr lang="zh-TW" altLang="en-US" dirty="0">
                <a:solidFill>
                  <a:srgbClr val="FF0000"/>
                </a:solidFill>
              </a:rPr>
              <a:t>在該生命週期中它會執行一系列處理步驟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r>
              <a:rPr lang="zh-TW" altLang="en-US" dirty="0" smtClean="0"/>
              <a:t>生命週期</a:t>
            </a:r>
            <a:r>
              <a:rPr lang="zh-TW" altLang="en-US" dirty="0"/>
              <a:t>處理步驟</a:t>
            </a:r>
            <a:r>
              <a:rPr lang="zh-TW" altLang="en-US" dirty="0" smtClean="0"/>
              <a:t>包括</a:t>
            </a:r>
            <a:r>
              <a:rPr lang="zh-TW" altLang="en-US" dirty="0"/>
              <a:t>初始化、實例化控件、恢復和維護狀態、運行事件處理程序代碼和呈現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r>
              <a:rPr lang="zh-TW" altLang="en-US" dirty="0" smtClean="0"/>
              <a:t>了解</a:t>
            </a:r>
            <a:r>
              <a:rPr lang="zh-TW" altLang="en-US" dirty="0"/>
              <a:t>頁面生命週期對您來說很重要，這樣您就可以在</a:t>
            </a:r>
            <a:r>
              <a:rPr lang="zh-TW" altLang="en-US" dirty="0">
                <a:solidFill>
                  <a:srgbClr val="FF0000"/>
                </a:solidFill>
              </a:rPr>
              <a:t>適當的生命週期階段編寫代碼以獲得您想要的效果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0168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Life</a:t>
            </a:r>
            <a:r>
              <a:rPr lang="zh-TW" altLang="en-US" dirty="0" smtClean="0"/>
              <a:t> </a:t>
            </a:r>
            <a:r>
              <a:rPr lang="en-US" altLang="zh-TW" dirty="0" smtClean="0"/>
              <a:t>Cycle </a:t>
            </a:r>
            <a:r>
              <a:rPr lang="en-US" altLang="zh-TW" dirty="0"/>
              <a:t>Events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err="1" smtClean="0"/>
              <a:t>PreInit</a:t>
            </a:r>
            <a:endParaRPr lang="en-US" altLang="zh-TW" dirty="0" smtClean="0"/>
          </a:p>
          <a:p>
            <a:r>
              <a:rPr lang="en-US" altLang="zh-TW" dirty="0" err="1" smtClean="0"/>
              <a:t>Init</a:t>
            </a:r>
            <a:endParaRPr lang="en-US" altLang="zh-TW" dirty="0" smtClean="0"/>
          </a:p>
          <a:p>
            <a:r>
              <a:rPr lang="en-US" altLang="zh-TW" dirty="0" err="1" smtClean="0"/>
              <a:t>initComplete</a:t>
            </a:r>
            <a:endParaRPr lang="en-US" altLang="zh-TW" dirty="0" smtClean="0"/>
          </a:p>
          <a:p>
            <a:r>
              <a:rPr lang="en-US" altLang="zh-TW" dirty="0" err="1" smtClean="0"/>
              <a:t>PreLoad</a:t>
            </a:r>
            <a:endParaRPr lang="en-US" altLang="zh-TW" dirty="0" smtClean="0"/>
          </a:p>
          <a:p>
            <a:r>
              <a:rPr lang="en-US" altLang="zh-TW" dirty="0" smtClean="0"/>
              <a:t>Load</a:t>
            </a:r>
          </a:p>
          <a:p>
            <a:r>
              <a:rPr lang="en-US" altLang="zh-TW" dirty="0" smtClean="0"/>
              <a:t>Control events</a:t>
            </a:r>
          </a:p>
          <a:p>
            <a:r>
              <a:rPr lang="en-US" altLang="zh-TW" dirty="0" err="1" smtClean="0"/>
              <a:t>LoadComplete</a:t>
            </a:r>
            <a:endParaRPr lang="en-US" altLang="zh-TW" dirty="0" smtClean="0"/>
          </a:p>
          <a:p>
            <a:r>
              <a:rPr lang="en-US" altLang="zh-TW" dirty="0" err="1" smtClean="0"/>
              <a:t>PreRender</a:t>
            </a:r>
            <a:endParaRPr lang="en-US" altLang="zh-TW" dirty="0" smtClean="0"/>
          </a:p>
          <a:p>
            <a:r>
              <a:rPr lang="en-US" altLang="zh-TW" dirty="0" err="1" smtClean="0"/>
              <a:t>PreRenderComplete</a:t>
            </a:r>
            <a:endParaRPr lang="en-US" altLang="zh-TW" dirty="0" smtClean="0"/>
          </a:p>
          <a:p>
            <a:r>
              <a:rPr lang="en-US" altLang="zh-TW" dirty="0" err="1" smtClean="0"/>
              <a:t>SaveStateComplete</a:t>
            </a:r>
            <a:endParaRPr lang="en-US" altLang="zh-TW" dirty="0"/>
          </a:p>
          <a:p>
            <a:r>
              <a:rPr lang="en-US" altLang="zh-TW" dirty="0" smtClean="0"/>
              <a:t>Unload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097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Web</a:t>
            </a:r>
            <a:r>
              <a:rPr lang="zh-TW" altLang="en-US" dirty="0"/>
              <a:t> </a:t>
            </a:r>
            <a:r>
              <a:rPr lang="en-US" altLang="zh-TW" dirty="0" smtClean="0"/>
              <a:t>Form</a:t>
            </a:r>
            <a:r>
              <a:rPr lang="zh-TW" altLang="en-US" dirty="0" smtClean="0"/>
              <a:t>簡介</a:t>
            </a:r>
            <a:endParaRPr lang="en-US" altLang="zh-TW" dirty="0" smtClean="0"/>
          </a:p>
          <a:p>
            <a:r>
              <a:rPr lang="zh-TW" altLang="en-US" dirty="0" smtClean="0"/>
              <a:t>常用</a:t>
            </a:r>
            <a:r>
              <a:rPr lang="zh-TW" altLang="en-US" dirty="0"/>
              <a:t>的 </a:t>
            </a:r>
            <a:r>
              <a:rPr lang="en-US" altLang="zh-TW" dirty="0"/>
              <a:t>Web</a:t>
            </a:r>
            <a:r>
              <a:rPr lang="zh-TW" altLang="en-US" dirty="0"/>
              <a:t> 控制項</a:t>
            </a:r>
            <a:endParaRPr lang="en-US" altLang="zh-TW" dirty="0" smtClean="0"/>
          </a:p>
          <a:p>
            <a:r>
              <a:rPr lang="en-US" altLang="zh-TW" dirty="0" smtClean="0"/>
              <a:t>HTML</a:t>
            </a:r>
            <a:r>
              <a:rPr lang="zh-TW" altLang="en-US" dirty="0"/>
              <a:t>基本</a:t>
            </a:r>
            <a:r>
              <a:rPr lang="en-US" altLang="zh-TW" dirty="0" smtClean="0"/>
              <a:t>tag</a:t>
            </a:r>
          </a:p>
          <a:p>
            <a:r>
              <a:rPr lang="en-US" altLang="zh-TW" dirty="0" err="1" smtClean="0"/>
              <a:t>Postback</a:t>
            </a:r>
            <a:endParaRPr lang="en-US" altLang="zh-TW" dirty="0" smtClean="0"/>
          </a:p>
          <a:p>
            <a:r>
              <a:rPr lang="en-US" altLang="zh-TW" dirty="0" smtClean="0"/>
              <a:t>Life Cycle</a:t>
            </a:r>
          </a:p>
          <a:p>
            <a:r>
              <a:rPr lang="en-US" altLang="zh-TW" dirty="0"/>
              <a:t>Master </a:t>
            </a:r>
            <a:r>
              <a:rPr lang="en-US" altLang="zh-TW" dirty="0" smtClean="0"/>
              <a:t>Page</a:t>
            </a:r>
          </a:p>
          <a:p>
            <a:r>
              <a:rPr lang="zh-TW" altLang="en-US" dirty="0"/>
              <a:t>狀態管理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17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練習印出生命週期事件名稱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61" y="1828576"/>
            <a:ext cx="9688277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練習印出生命週期事件名稱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799" y="1554162"/>
            <a:ext cx="5144218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5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練習印出生命週期事件名稱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17" y="2096080"/>
            <a:ext cx="3749359" cy="334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isPostback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Page.IsPostBack</a:t>
            </a:r>
            <a:r>
              <a:rPr lang="en-US" altLang="zh-TW" dirty="0"/>
              <a:t> 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(bool)</a:t>
            </a:r>
          </a:p>
          <a:p>
            <a:r>
              <a:rPr lang="zh-TW" altLang="en-US" dirty="0"/>
              <a:t>取得值，這個值表示網頁為初次呈現，或是要回應回傳而載入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/>
              <a:t>IsPostBack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網頁</a:t>
            </a:r>
            <a:r>
              <a:rPr lang="zh-TW" altLang="en-US" dirty="0"/>
              <a:t>為初次</a:t>
            </a:r>
            <a:r>
              <a:rPr lang="zh-TW" altLang="en-US" dirty="0" smtClean="0"/>
              <a:t>呈現</a:t>
            </a:r>
            <a:r>
              <a:rPr lang="en-US" altLang="zh-TW" dirty="0" smtClean="0"/>
              <a:t>=false</a:t>
            </a:r>
          </a:p>
          <a:p>
            <a:pPr lvl="1"/>
            <a:r>
              <a:rPr lang="zh-TW" altLang="en-US" dirty="0"/>
              <a:t>回應回傳而</a:t>
            </a:r>
            <a:r>
              <a:rPr lang="zh-TW" altLang="en-US" dirty="0" smtClean="0"/>
              <a:t>載入</a:t>
            </a:r>
            <a:r>
              <a:rPr lang="en-US" altLang="zh-TW" dirty="0" smtClean="0"/>
              <a:t>=true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866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練習使用</a:t>
            </a:r>
            <a:r>
              <a:rPr lang="en-US" altLang="zh-TW" dirty="0" err="1"/>
              <a:t>isPostback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每次</a:t>
            </a:r>
            <a:r>
              <a:rPr lang="en-US" altLang="zh-TW" dirty="0" err="1"/>
              <a:t>Postback</a:t>
            </a:r>
            <a:r>
              <a:rPr lang="zh-TW" altLang="en-US" dirty="0" smtClean="0"/>
              <a:t>設定</a:t>
            </a:r>
            <a:r>
              <a:rPr lang="en-US" altLang="zh-TW" dirty="0" err="1" smtClean="0"/>
              <a:t>lable</a:t>
            </a:r>
            <a:r>
              <a:rPr lang="en-US" altLang="zh-TW" dirty="0" err="1"/>
              <a:t>.</a:t>
            </a:r>
            <a:r>
              <a:rPr lang="en-US" altLang="zh-TW" dirty="0" err="1" smtClean="0"/>
              <a:t>text</a:t>
            </a:r>
            <a:r>
              <a:rPr lang="zh-TW" altLang="en-US" dirty="0" smtClean="0"/>
              <a:t>為當下時間</a:t>
            </a:r>
            <a:endParaRPr lang="en-US" altLang="zh-TW" dirty="0" smtClean="0"/>
          </a:p>
          <a:p>
            <a:r>
              <a:rPr lang="zh-TW" altLang="en-US" dirty="0"/>
              <a:t>設定</a:t>
            </a:r>
            <a:r>
              <a:rPr lang="en-US" altLang="zh-TW" dirty="0" err="1" smtClean="0"/>
              <a:t>lable.text</a:t>
            </a:r>
            <a:r>
              <a:rPr lang="zh-TW" altLang="en-US" dirty="0"/>
              <a:t>為</a:t>
            </a:r>
            <a:r>
              <a:rPr lang="zh-TW" altLang="en-US" dirty="0" smtClean="0"/>
              <a:t>第一次</a:t>
            </a:r>
            <a:r>
              <a:rPr lang="en-US" altLang="zh-TW" dirty="0" err="1" smtClean="0"/>
              <a:t>Postback</a:t>
            </a:r>
            <a:r>
              <a:rPr lang="zh-TW" altLang="en-US" dirty="0"/>
              <a:t>當下</a:t>
            </a:r>
            <a:r>
              <a:rPr lang="zh-TW" altLang="en-US" dirty="0" smtClean="0"/>
              <a:t>時間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4958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9644095" cy="1612655"/>
          </a:xfrm>
        </p:spPr>
        <p:txBody>
          <a:bodyPr/>
          <a:lstStyle/>
          <a:p>
            <a:r>
              <a:rPr lang="zh-TW" altLang="en-US" dirty="0"/>
              <a:t>設計良好的網站的其中一個屬性是一致的全網站頁面</a:t>
            </a:r>
            <a:r>
              <a:rPr lang="zh-TW" altLang="en-US" dirty="0" smtClean="0"/>
              <a:t>配置</a:t>
            </a:r>
            <a:endParaRPr lang="en-US" altLang="zh-TW" dirty="0" smtClean="0"/>
          </a:p>
          <a:p>
            <a:r>
              <a:rPr lang="zh-TW" altLang="en-US" dirty="0"/>
              <a:t>設計良好的網站的另一個屬性，就是網站外觀可以變更的便利性</a:t>
            </a:r>
            <a:endParaRPr lang="en-US" altLang="zh-TW" dirty="0" smtClean="0"/>
          </a:p>
        </p:txBody>
      </p:sp>
      <p:sp>
        <p:nvSpPr>
          <p:cNvPr id="4" name="矩形 3"/>
          <p:cNvSpPr/>
          <p:nvPr/>
        </p:nvSpPr>
        <p:spPr>
          <a:xfrm>
            <a:off x="2532183" y="3216398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282460" y="3612174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1951892" y="4985238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9176" y="5062728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 rot="10800000">
            <a:off x="7781191" y="4611565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406955" y="4651103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250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處理前</a:t>
            </a:r>
            <a:r>
              <a:rPr lang="zh-TW" altLang="en-US" dirty="0"/>
              <a:t>端</a:t>
            </a:r>
            <a:r>
              <a:rPr lang="zh-TW" altLang="en-US" dirty="0" smtClean="0"/>
              <a:t>固定要處理的靜態資源或邏輯</a:t>
            </a:r>
            <a:r>
              <a:rPr lang="en-US" altLang="zh-TW" dirty="0"/>
              <a:t>(HTML</a:t>
            </a:r>
            <a:r>
              <a:rPr lang="zh-TW" altLang="en-US" dirty="0"/>
              <a:t>、</a:t>
            </a:r>
            <a:r>
              <a:rPr lang="en-US" altLang="zh-TW" dirty="0"/>
              <a:t>JS</a:t>
            </a:r>
            <a:r>
              <a:rPr lang="zh-TW" altLang="en-US" dirty="0"/>
              <a:t>、</a:t>
            </a:r>
            <a:r>
              <a:rPr lang="en-US" altLang="zh-TW" dirty="0"/>
              <a:t>CSS)</a:t>
            </a:r>
            <a:endParaRPr lang="en-US" altLang="zh-TW" dirty="0" smtClean="0"/>
          </a:p>
          <a:p>
            <a:r>
              <a:rPr lang="zh-TW" altLang="en-US" dirty="0" smtClean="0"/>
              <a:t>處理</a:t>
            </a:r>
            <a:r>
              <a:rPr lang="zh-TW" altLang="en-US" dirty="0"/>
              <a:t>後端</a:t>
            </a:r>
            <a:r>
              <a:rPr lang="zh-TW" altLang="en-US" dirty="0" smtClean="0"/>
              <a:t>固定</a:t>
            </a:r>
            <a:r>
              <a:rPr lang="zh-TW" altLang="en-US" dirty="0"/>
              <a:t>要</a:t>
            </a:r>
            <a:r>
              <a:rPr lang="zh-TW" altLang="en-US" dirty="0" smtClean="0"/>
              <a:t>處理邏輯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260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/>
              <a:t>Master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新增一個</a:t>
            </a:r>
            <a:r>
              <a:rPr lang="en-US" altLang="zh-TW" dirty="0"/>
              <a:t>Master </a:t>
            </a:r>
            <a:r>
              <a:rPr lang="en-US" altLang="zh-TW" dirty="0" smtClean="0"/>
              <a:t>Page</a:t>
            </a:r>
            <a:r>
              <a:rPr lang="zh-TW" altLang="en-US" dirty="0" smtClean="0"/>
              <a:t>，</a:t>
            </a:r>
            <a:r>
              <a:rPr lang="en-US" altLang="zh-TW" dirty="0" err="1" smtClean="0"/>
              <a:t>tryMasterPage</a:t>
            </a:r>
            <a:endParaRPr lang="en-US" altLang="zh-TW" dirty="0" smtClean="0"/>
          </a:p>
          <a:p>
            <a:r>
              <a:rPr lang="zh-TW" altLang="en-US" dirty="0"/>
              <a:t>新增兩</a:t>
            </a:r>
            <a:r>
              <a:rPr lang="zh-TW" altLang="en-US" dirty="0" smtClean="0"/>
              <a:t>個</a:t>
            </a:r>
            <a:r>
              <a:rPr lang="en-US" altLang="zh-TW" dirty="0" smtClean="0"/>
              <a:t>Page</a:t>
            </a:r>
            <a:r>
              <a:rPr lang="zh-TW" altLang="en-US" dirty="0" smtClean="0"/>
              <a:t>，</a:t>
            </a:r>
            <a:r>
              <a:rPr lang="en-US" altLang="zh-TW" dirty="0" smtClean="0"/>
              <a:t>Master Page</a:t>
            </a:r>
            <a:r>
              <a:rPr lang="zh-TW" altLang="en-US" dirty="0" smtClean="0"/>
              <a:t>指定</a:t>
            </a:r>
            <a:r>
              <a:rPr lang="en-US" altLang="zh-TW" dirty="0" err="1" smtClean="0"/>
              <a:t>tryMasterPage</a:t>
            </a:r>
            <a:endParaRPr lang="en-US" altLang="zh-TW" dirty="0" smtClean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09" y="1399134"/>
            <a:ext cx="6811326" cy="3715268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183" y="5341416"/>
            <a:ext cx="7754432" cy="1124107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H="1" flipV="1">
            <a:off x="6858000" y="3279531"/>
            <a:ext cx="799830" cy="225083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 flipV="1">
            <a:off x="3974123" y="4266864"/>
            <a:ext cx="1266092" cy="163660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223930" y="2839915"/>
            <a:ext cx="5634070" cy="3643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727842" y="3902477"/>
            <a:ext cx="5015858" cy="3643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03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Master Page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23" y="1469560"/>
            <a:ext cx="5906324" cy="31627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77108" y="3297116"/>
            <a:ext cx="2259623" cy="158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11" y="4893488"/>
            <a:ext cx="7020905" cy="60968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91095" y="5119199"/>
            <a:ext cx="2259623" cy="158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11" y="5636930"/>
            <a:ext cx="7004704" cy="58802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52591" y="5851811"/>
            <a:ext cx="2259623" cy="158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808140" y="5667145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useTryMarstPage2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808140" y="501366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useTryMarstPage1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677815" y="2723899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tryMasterPage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442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Master Page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00" y="1892811"/>
            <a:ext cx="6363588" cy="4058216"/>
          </a:xfrm>
        </p:spPr>
      </p:pic>
      <p:sp>
        <p:nvSpPr>
          <p:cNvPr id="5" name="矩形 4"/>
          <p:cNvSpPr/>
          <p:nvPr/>
        </p:nvSpPr>
        <p:spPr>
          <a:xfrm>
            <a:off x="3499338" y="2681654"/>
            <a:ext cx="2664070" cy="896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86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Web</a:t>
            </a:r>
            <a:r>
              <a:rPr lang="zh-TW" altLang="en-US" dirty="0"/>
              <a:t> </a:t>
            </a:r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ASP.NET Web </a:t>
            </a:r>
            <a:r>
              <a:rPr lang="en-US" altLang="zh-TW" dirty="0" smtClean="0"/>
              <a:t>Form</a:t>
            </a:r>
            <a:r>
              <a:rPr lang="zh-TW" altLang="en-US" dirty="0" smtClean="0"/>
              <a:t> 是 </a:t>
            </a:r>
            <a:r>
              <a:rPr lang="en-US" altLang="zh-TW" dirty="0" smtClean="0"/>
              <a:t>ASP.NET Web</a:t>
            </a:r>
            <a:r>
              <a:rPr lang="zh-TW" altLang="en-US" dirty="0" smtClean="0"/>
              <a:t> 應用程式</a:t>
            </a:r>
            <a:r>
              <a:rPr lang="zh-TW" altLang="en-US" dirty="0"/>
              <a:t>架構的</a:t>
            </a:r>
            <a:r>
              <a:rPr lang="zh-TW" altLang="en-US" dirty="0" smtClean="0"/>
              <a:t>一部分</a:t>
            </a:r>
            <a:endParaRPr lang="en-US" altLang="zh-TW" dirty="0"/>
          </a:p>
          <a:p>
            <a:r>
              <a:rPr lang="en-US" altLang="zh-TW" dirty="0"/>
              <a:t>ASP.NET W</a:t>
            </a:r>
            <a:r>
              <a:rPr lang="en-US" altLang="zh-TW" dirty="0" smtClean="0"/>
              <a:t>eb </a:t>
            </a:r>
            <a:r>
              <a:rPr lang="zh-TW" altLang="en-US" dirty="0"/>
              <a:t>應用程式的四種程式設計模型之一</a:t>
            </a:r>
            <a:endParaRPr lang="en-US" altLang="zh-TW" dirty="0"/>
          </a:p>
          <a:p>
            <a:pPr lvl="1"/>
            <a:r>
              <a:rPr lang="en-US" altLang="zh-TW" dirty="0"/>
              <a:t>ASP.NET Web </a:t>
            </a:r>
            <a:r>
              <a:rPr lang="en-US" altLang="zh-TW" dirty="0" smtClean="0"/>
              <a:t>Form</a:t>
            </a:r>
            <a:endParaRPr lang="en-US" altLang="zh-TW" dirty="0"/>
          </a:p>
          <a:p>
            <a:pPr lvl="1"/>
            <a:r>
              <a:rPr lang="en-US" altLang="zh-TW" dirty="0"/>
              <a:t>ASP.NET MVC</a:t>
            </a:r>
          </a:p>
          <a:p>
            <a:pPr lvl="1"/>
            <a:r>
              <a:rPr lang="en-US" altLang="zh-TW" dirty="0"/>
              <a:t>ASP.NET Web Pages </a:t>
            </a:r>
          </a:p>
          <a:p>
            <a:pPr lvl="1"/>
            <a:r>
              <a:rPr lang="en-US" altLang="zh-TW" dirty="0"/>
              <a:t>ASP.NE</a:t>
            </a:r>
            <a:r>
              <a:rPr lang="zh-TW" altLang="en-US" dirty="0"/>
              <a:t> </a:t>
            </a:r>
            <a:r>
              <a:rPr lang="en-US" altLang="zh-TW" dirty="0"/>
              <a:t>SPA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237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Master Page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400" y="2699302"/>
            <a:ext cx="5393392" cy="1925452"/>
          </a:xfrm>
        </p:spPr>
      </p:pic>
    </p:spTree>
    <p:extLst>
      <p:ext uri="{BB962C8B-B14F-4D97-AF65-F5344CB8AC3E}">
        <p14:creationId xmlns:p14="http://schemas.microsoft.com/office/powerpoint/2010/main" val="390171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Master Page life cycle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546" y="1770732"/>
            <a:ext cx="3170861" cy="434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練習印出生命週期事件名稱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44" y="1683448"/>
            <a:ext cx="5699240" cy="443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狀態管理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是沒有狀態</a:t>
            </a:r>
            <a:r>
              <a:rPr lang="en-US" altLang="zh-TW" dirty="0" smtClean="0"/>
              <a:t>(</a:t>
            </a:r>
            <a:r>
              <a:rPr lang="zh-TW" altLang="en-US" dirty="0" smtClean="0"/>
              <a:t>無狀態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的通訊協定</a:t>
            </a:r>
            <a:endParaRPr lang="en-US" altLang="zh-TW" dirty="0" smtClean="0"/>
          </a:p>
          <a:p>
            <a:r>
              <a:rPr lang="zh-TW" altLang="en-US" dirty="0"/>
              <a:t>客戶</a:t>
            </a:r>
            <a:r>
              <a:rPr lang="zh-TW" altLang="en-US" dirty="0" smtClean="0"/>
              <a:t>端每次對伺服器</a:t>
            </a:r>
            <a:r>
              <a:rPr lang="zh-TW" altLang="en-US" dirty="0"/>
              <a:t>發出</a:t>
            </a:r>
            <a:r>
              <a:rPr lang="zh-TW" altLang="en-US" dirty="0" smtClean="0"/>
              <a:t>請求無法</a:t>
            </a:r>
            <a:r>
              <a:rPr lang="zh-TW" altLang="en-US" dirty="0"/>
              <a:t>得知上一次請求的內容與資訊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038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狀態管理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TW" dirty="0" err="1" smtClean="0"/>
              <a:t>Appliccation</a:t>
            </a:r>
            <a:endParaRPr lang="en-US" altLang="zh-TW" dirty="0"/>
          </a:p>
          <a:p>
            <a:pPr marL="228600" lvl="1">
              <a:spcBef>
                <a:spcPts val="1000"/>
              </a:spcBef>
            </a:pPr>
            <a:r>
              <a:rPr lang="en-US" altLang="zh-TW" dirty="0" smtClean="0"/>
              <a:t>Session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dirty="0" smtClean="0"/>
              <a:t>Cookie</a:t>
            </a: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r>
              <a:rPr lang="en-US" altLang="zh-TW" dirty="0" err="1" smtClean="0"/>
              <a:t>ViewState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72125" y="3662107"/>
            <a:ext cx="3270325" cy="195789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400" dirty="0"/>
              <a:t>Client</a:t>
            </a:r>
            <a:endParaRPr lang="zh-TW" altLang="en-US" sz="2400" dirty="0"/>
          </a:p>
        </p:txBody>
      </p:sp>
      <p:sp>
        <p:nvSpPr>
          <p:cNvPr id="5" name="雲朵形 4"/>
          <p:cNvSpPr/>
          <p:nvPr/>
        </p:nvSpPr>
        <p:spPr>
          <a:xfrm>
            <a:off x="4617102" y="3420683"/>
            <a:ext cx="3450571" cy="234206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internet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8707591" y="3715895"/>
            <a:ext cx="3270325" cy="195789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400" dirty="0"/>
              <a:t>Server</a:t>
            </a:r>
            <a:endParaRPr lang="zh-TW" altLang="en-US" sz="2400" dirty="0"/>
          </a:p>
        </p:txBody>
      </p:sp>
      <p:grpSp>
        <p:nvGrpSpPr>
          <p:cNvPr id="7" name="群組 6"/>
          <p:cNvGrpSpPr/>
          <p:nvPr/>
        </p:nvGrpSpPr>
        <p:grpSpPr>
          <a:xfrm>
            <a:off x="2296972" y="4419782"/>
            <a:ext cx="1121036" cy="644525"/>
            <a:chOff x="5921114" y="346075"/>
            <a:chExt cx="1121036" cy="644525"/>
          </a:xfrm>
        </p:grpSpPr>
        <p:sp>
          <p:nvSpPr>
            <p:cNvPr id="8" name="矩形 7"/>
            <p:cNvSpPr/>
            <p:nvPr/>
          </p:nvSpPr>
          <p:spPr>
            <a:xfrm>
              <a:off x="5921114" y="346075"/>
              <a:ext cx="1121036" cy="6445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970253" y="390187"/>
              <a:ext cx="1028252" cy="571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Browser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向右箭號 9"/>
          <p:cNvSpPr/>
          <p:nvPr/>
        </p:nvSpPr>
        <p:spPr>
          <a:xfrm>
            <a:off x="3949911" y="4330487"/>
            <a:ext cx="4721859" cy="4035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11" name="向左箭號 10"/>
          <p:cNvSpPr/>
          <p:nvPr/>
        </p:nvSpPr>
        <p:spPr>
          <a:xfrm>
            <a:off x="3914091" y="4742045"/>
            <a:ext cx="4721859" cy="4425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Response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940510" y="4337441"/>
            <a:ext cx="436059" cy="714799"/>
            <a:chOff x="5175470" y="6037448"/>
            <a:chExt cx="436059" cy="714799"/>
          </a:xfrm>
        </p:grpSpPr>
        <p:sp>
          <p:nvSpPr>
            <p:cNvPr id="13" name="橢圓 12"/>
            <p:cNvSpPr/>
            <p:nvPr/>
          </p:nvSpPr>
          <p:spPr>
            <a:xfrm>
              <a:off x="5253312" y="6037448"/>
              <a:ext cx="280374" cy="2386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5175470" y="6291721"/>
              <a:ext cx="436059" cy="46052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9126924" y="4261160"/>
            <a:ext cx="732341" cy="1121634"/>
            <a:chOff x="8876577" y="5069322"/>
            <a:chExt cx="732341" cy="1121634"/>
          </a:xfrm>
        </p:grpSpPr>
        <p:sp>
          <p:nvSpPr>
            <p:cNvPr id="16" name="立方體 15"/>
            <p:cNvSpPr/>
            <p:nvPr/>
          </p:nvSpPr>
          <p:spPr>
            <a:xfrm>
              <a:off x="8876577" y="5069322"/>
              <a:ext cx="732341" cy="1121634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9089050" y="5951914"/>
              <a:ext cx="108012" cy="816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967788" y="5399876"/>
              <a:ext cx="347662" cy="493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流程圖: 磁碟 18"/>
          <p:cNvSpPr/>
          <p:nvPr/>
        </p:nvSpPr>
        <p:spPr>
          <a:xfrm>
            <a:off x="10749381" y="4308678"/>
            <a:ext cx="738188" cy="102659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9895086" y="4641053"/>
            <a:ext cx="8184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9913390" y="4963314"/>
            <a:ext cx="781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1425421" y="4616383"/>
            <a:ext cx="8184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1443725" y="4832803"/>
            <a:ext cx="781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51787" y="5570660"/>
            <a:ext cx="2710999" cy="774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28600" algn="ctr">
              <a:spcBef>
                <a:spcPts val="1000"/>
              </a:spcBef>
            </a:pPr>
            <a:r>
              <a:rPr lang="en-US" altLang="zh-TW" dirty="0" smtClean="0"/>
              <a:t>Cookie</a:t>
            </a:r>
          </a:p>
          <a:p>
            <a:pPr indent="-228600" algn="ctr">
              <a:spcBef>
                <a:spcPts val="1000"/>
              </a:spcBef>
            </a:pPr>
            <a:r>
              <a:rPr lang="zh-TW" altLang="en-US" dirty="0"/>
              <a:t>存在</a:t>
            </a:r>
            <a:r>
              <a:rPr lang="en-US" altLang="zh-TW" dirty="0"/>
              <a:t>user</a:t>
            </a:r>
            <a:r>
              <a:rPr lang="zh-TW" altLang="en-US" dirty="0"/>
              <a:t>的硬碟或周邊裡</a:t>
            </a:r>
            <a:endParaRPr lang="en-US" altLang="zh-TW" dirty="0"/>
          </a:p>
        </p:txBody>
      </p:sp>
      <p:sp>
        <p:nvSpPr>
          <p:cNvPr id="28" name="矩形 27"/>
          <p:cNvSpPr/>
          <p:nvPr/>
        </p:nvSpPr>
        <p:spPr>
          <a:xfrm>
            <a:off x="8201661" y="5781095"/>
            <a:ext cx="27282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28600" algn="ctr">
              <a:spcBef>
                <a:spcPts val="1000"/>
              </a:spcBef>
            </a:pPr>
            <a:r>
              <a:rPr lang="en-US" altLang="zh-TW" dirty="0" err="1" smtClean="0"/>
              <a:t>Appliccation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Session</a:t>
            </a:r>
            <a:br>
              <a:rPr lang="en-US" altLang="zh-TW" dirty="0" smtClean="0"/>
            </a:br>
            <a:r>
              <a:rPr lang="zh-TW" altLang="en-US" dirty="0" smtClean="0"/>
              <a:t>存在主機的記憶體裡</a:t>
            </a:r>
            <a:endParaRPr lang="en-US" altLang="zh-TW" dirty="0"/>
          </a:p>
        </p:txBody>
      </p:sp>
      <p:sp>
        <p:nvSpPr>
          <p:cNvPr id="29" name="矩形 28"/>
          <p:cNvSpPr/>
          <p:nvPr/>
        </p:nvSpPr>
        <p:spPr>
          <a:xfrm>
            <a:off x="4718096" y="5758597"/>
            <a:ext cx="3185487" cy="7745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28600" algn="ctr">
              <a:spcBef>
                <a:spcPts val="1000"/>
              </a:spcBef>
            </a:pPr>
            <a:r>
              <a:rPr lang="en-US" altLang="zh-TW" dirty="0" err="1" smtClean="0"/>
              <a:t>ViewState</a:t>
            </a:r>
            <a:endParaRPr lang="en-US" altLang="zh-TW" dirty="0" smtClean="0"/>
          </a:p>
          <a:p>
            <a:pPr indent="-228600" algn="ctr">
              <a:spcBef>
                <a:spcPts val="1000"/>
              </a:spcBef>
            </a:pPr>
            <a:r>
              <a:rPr lang="zh-TW" altLang="en-US" dirty="0"/>
              <a:t>這一個網頁</a:t>
            </a:r>
            <a:r>
              <a:rPr lang="zh-TW" altLang="en-US" dirty="0" smtClean="0"/>
              <a:t>裡，網頁被編碼過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2854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Appliccation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單一份，資料是共用的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83517" y="4879731"/>
            <a:ext cx="1406770" cy="264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4168873" y="5425477"/>
            <a:ext cx="436059" cy="714799"/>
            <a:chOff x="5175470" y="6037448"/>
            <a:chExt cx="436059" cy="714799"/>
          </a:xfrm>
        </p:grpSpPr>
        <p:sp>
          <p:nvSpPr>
            <p:cNvPr id="6" name="橢圓 5"/>
            <p:cNvSpPr/>
            <p:nvPr/>
          </p:nvSpPr>
          <p:spPr>
            <a:xfrm>
              <a:off x="5253312" y="6037448"/>
              <a:ext cx="280374" cy="2386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5175470" y="6291721"/>
              <a:ext cx="436059" cy="46052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7627717" y="5462165"/>
            <a:ext cx="436059" cy="714799"/>
            <a:chOff x="5175470" y="6037448"/>
            <a:chExt cx="436059" cy="714799"/>
          </a:xfrm>
        </p:grpSpPr>
        <p:sp>
          <p:nvSpPr>
            <p:cNvPr id="9" name="橢圓 8"/>
            <p:cNvSpPr/>
            <p:nvPr/>
          </p:nvSpPr>
          <p:spPr>
            <a:xfrm>
              <a:off x="5253312" y="6037448"/>
              <a:ext cx="280374" cy="2386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5175470" y="6291721"/>
              <a:ext cx="436059" cy="46052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7142361" y="4880444"/>
            <a:ext cx="1406770" cy="264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5313636" y="2840454"/>
            <a:ext cx="732341" cy="1121634"/>
            <a:chOff x="8876577" y="5069322"/>
            <a:chExt cx="732341" cy="1121634"/>
          </a:xfrm>
        </p:grpSpPr>
        <p:sp>
          <p:nvSpPr>
            <p:cNvPr id="13" name="立方體 12"/>
            <p:cNvSpPr/>
            <p:nvPr/>
          </p:nvSpPr>
          <p:spPr>
            <a:xfrm>
              <a:off x="8876577" y="5069322"/>
              <a:ext cx="732341" cy="1121634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9089050" y="5951914"/>
              <a:ext cx="108012" cy="816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8967788" y="5399876"/>
              <a:ext cx="347662" cy="493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流程圖: 文件 15"/>
          <p:cNvSpPr/>
          <p:nvPr/>
        </p:nvSpPr>
        <p:spPr>
          <a:xfrm>
            <a:off x="7437028" y="2207350"/>
            <a:ext cx="2469409" cy="144145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AP1</a:t>
            </a:r>
            <a:br>
              <a:rPr lang="en-US" altLang="zh-TW" dirty="0" smtClean="0"/>
            </a:br>
            <a:r>
              <a:rPr lang="en-US" altLang="zh-TW" dirty="0" smtClean="0"/>
              <a:t>1.A</a:t>
            </a:r>
            <a:r>
              <a:rPr lang="zh-TW" altLang="en-US" dirty="0"/>
              <a:t>寫入</a:t>
            </a:r>
            <a:r>
              <a:rPr lang="en-US" altLang="zh-TW" dirty="0" smtClean="0"/>
              <a:t>:</a:t>
            </a:r>
            <a:r>
              <a:rPr lang="zh-TW" altLang="en-US" dirty="0" smtClean="0"/>
              <a:t>我是</a:t>
            </a:r>
            <a:r>
              <a:rPr lang="en-US" altLang="zh-TW" dirty="0" smtClean="0"/>
              <a:t>A</a:t>
            </a:r>
          </a:p>
          <a:p>
            <a:pPr algn="ctr"/>
            <a:r>
              <a:rPr lang="en-US" altLang="zh-TW" dirty="0" smtClean="0"/>
              <a:t>2.B:</a:t>
            </a:r>
            <a:r>
              <a:rPr lang="zh-TW" altLang="en-US" dirty="0"/>
              <a:t>寫入</a:t>
            </a:r>
            <a:r>
              <a:rPr lang="en-US" altLang="zh-TW" dirty="0"/>
              <a:t>:</a:t>
            </a:r>
            <a:r>
              <a:rPr lang="zh-TW" altLang="en-US" dirty="0"/>
              <a:t>我</a:t>
            </a:r>
            <a:r>
              <a:rPr lang="zh-TW" altLang="en-US" dirty="0" smtClean="0"/>
              <a:t>是</a:t>
            </a:r>
            <a:r>
              <a:rPr lang="en-US" altLang="zh-TW" dirty="0" smtClean="0"/>
              <a:t>B</a:t>
            </a:r>
          </a:p>
          <a:p>
            <a:pPr algn="ctr"/>
            <a:r>
              <a:rPr lang="en-US" altLang="zh-TW" dirty="0" smtClean="0">
                <a:solidFill>
                  <a:schemeClr val="dk1"/>
                </a:solidFill>
              </a:rPr>
              <a:t>3.</a:t>
            </a:r>
            <a:r>
              <a:rPr lang="en-US" altLang="zh-TW" dirty="0"/>
              <a:t> </a:t>
            </a:r>
            <a:r>
              <a:rPr lang="en-US" altLang="zh-TW" dirty="0" smtClean="0"/>
              <a:t>A</a:t>
            </a:r>
            <a:r>
              <a:rPr lang="zh-TW" altLang="en-US" dirty="0"/>
              <a:t>讀取</a:t>
            </a:r>
            <a:r>
              <a:rPr lang="en-US" altLang="zh-TW" dirty="0" smtClean="0"/>
              <a:t>:</a:t>
            </a:r>
            <a:r>
              <a:rPr lang="zh-TW" altLang="en-US" dirty="0"/>
              <a:t>我</a:t>
            </a:r>
            <a:r>
              <a:rPr lang="zh-TW" altLang="en-US" dirty="0" smtClean="0"/>
              <a:t>是</a:t>
            </a:r>
            <a:r>
              <a:rPr lang="en-US" altLang="zh-TW" dirty="0" smtClean="0"/>
              <a:t>B</a:t>
            </a:r>
            <a:endParaRPr lang="en-US" altLang="zh-TW" dirty="0"/>
          </a:p>
          <a:p>
            <a:pPr algn="ctr"/>
            <a:endParaRPr lang="zh-TW" alt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7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18686" y="4992445"/>
            <a:ext cx="1406770" cy="264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4204042" y="5538191"/>
            <a:ext cx="436059" cy="714799"/>
            <a:chOff x="5175470" y="6037448"/>
            <a:chExt cx="436059" cy="714799"/>
          </a:xfrm>
        </p:grpSpPr>
        <p:sp>
          <p:nvSpPr>
            <p:cNvPr id="6" name="橢圓 5"/>
            <p:cNvSpPr/>
            <p:nvPr/>
          </p:nvSpPr>
          <p:spPr>
            <a:xfrm>
              <a:off x="5253312" y="6037448"/>
              <a:ext cx="280374" cy="2386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5175470" y="6291721"/>
              <a:ext cx="436059" cy="46052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7662886" y="5574879"/>
            <a:ext cx="436059" cy="714799"/>
            <a:chOff x="5175470" y="6037448"/>
            <a:chExt cx="436059" cy="714799"/>
          </a:xfrm>
        </p:grpSpPr>
        <p:sp>
          <p:nvSpPr>
            <p:cNvPr id="9" name="橢圓 8"/>
            <p:cNvSpPr/>
            <p:nvPr/>
          </p:nvSpPr>
          <p:spPr>
            <a:xfrm>
              <a:off x="5253312" y="6037448"/>
              <a:ext cx="280374" cy="2386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5175470" y="6291721"/>
              <a:ext cx="436059" cy="46052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7177530" y="4993158"/>
            <a:ext cx="1406770" cy="2644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5785322" y="3560960"/>
            <a:ext cx="732341" cy="1121634"/>
            <a:chOff x="8876577" y="5069322"/>
            <a:chExt cx="732341" cy="1121634"/>
          </a:xfrm>
        </p:grpSpPr>
        <p:sp>
          <p:nvSpPr>
            <p:cNvPr id="13" name="立方體 12"/>
            <p:cNvSpPr/>
            <p:nvPr/>
          </p:nvSpPr>
          <p:spPr>
            <a:xfrm>
              <a:off x="8876577" y="5069322"/>
              <a:ext cx="732341" cy="1121634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9089050" y="5951914"/>
              <a:ext cx="108012" cy="816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8967788" y="5399876"/>
              <a:ext cx="347662" cy="493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流程圖: 文件 15"/>
          <p:cNvSpPr/>
          <p:nvPr/>
        </p:nvSpPr>
        <p:spPr>
          <a:xfrm>
            <a:off x="3875684" y="1759247"/>
            <a:ext cx="1249772" cy="70449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AS</a:t>
            </a:r>
            <a:br>
              <a:rPr lang="en-US" altLang="zh-TW" dirty="0" smtClean="0"/>
            </a:br>
            <a:endParaRPr lang="zh-TW" altLang="en-US" dirty="0">
              <a:solidFill>
                <a:schemeClr val="dk1"/>
              </a:solidFill>
            </a:endParaRPr>
          </a:p>
        </p:txBody>
      </p:sp>
      <p:sp>
        <p:nvSpPr>
          <p:cNvPr id="17" name="流程圖: 文件 16"/>
          <p:cNvSpPr/>
          <p:nvPr/>
        </p:nvSpPr>
        <p:spPr>
          <a:xfrm>
            <a:off x="7662886" y="1773429"/>
            <a:ext cx="1249772" cy="704490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BS</a:t>
            </a:r>
            <a:br>
              <a:rPr lang="en-US" altLang="zh-TW" dirty="0" smtClean="0"/>
            </a:br>
            <a:endParaRPr lang="zh-TW" altLang="en-US" dirty="0">
              <a:solidFill>
                <a:schemeClr val="dk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18686" y="4245416"/>
            <a:ext cx="1406770" cy="558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dk1"/>
                </a:solidFill>
              </a:rPr>
              <a:t>A </a:t>
            </a:r>
            <a:r>
              <a:rPr lang="en-US" altLang="zh-TW" dirty="0" err="1" smtClean="0">
                <a:solidFill>
                  <a:schemeClr val="dk1"/>
                </a:solidFill>
              </a:rPr>
              <a:t>SessionKey</a:t>
            </a:r>
            <a:endParaRPr lang="zh-TW" altLang="en-US" dirty="0">
              <a:solidFill>
                <a:schemeClr val="dk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77530" y="4276107"/>
            <a:ext cx="1406770" cy="558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dk1"/>
                </a:solidFill>
              </a:rPr>
              <a:t>B </a:t>
            </a:r>
            <a:r>
              <a:rPr lang="en-US" altLang="zh-TW" dirty="0" err="1" smtClean="0">
                <a:solidFill>
                  <a:schemeClr val="dk1"/>
                </a:solidFill>
              </a:rPr>
              <a:t>SessionKey</a:t>
            </a:r>
            <a:endParaRPr lang="zh-TW" altLang="en-US" dirty="0">
              <a:solidFill>
                <a:schemeClr val="dk1"/>
              </a:solidFill>
            </a:endParaRPr>
          </a:p>
        </p:txBody>
      </p:sp>
      <p:sp>
        <p:nvSpPr>
          <p:cNvPr id="21" name="流程圖: 決策 20"/>
          <p:cNvSpPr/>
          <p:nvPr/>
        </p:nvSpPr>
        <p:spPr>
          <a:xfrm>
            <a:off x="5636138" y="2688440"/>
            <a:ext cx="1031831" cy="49978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zh-TW" alt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37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數字累加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5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Cookie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87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看</a:t>
            </a:r>
            <a:r>
              <a:rPr lang="en-US" altLang="zh-TW" dirty="0" smtClean="0"/>
              <a:t>F12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17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Web</a:t>
            </a:r>
            <a:r>
              <a:rPr lang="zh-TW" altLang="en-US" dirty="0"/>
              <a:t> </a:t>
            </a:r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Web </a:t>
            </a:r>
            <a:r>
              <a:rPr lang="en-US" altLang="zh-TW" dirty="0" smtClean="0"/>
              <a:t>Form </a:t>
            </a:r>
            <a:r>
              <a:rPr lang="zh-TW" altLang="en-US" dirty="0"/>
              <a:t>是您的使用者使用其瀏覽器要求的頁面。這些頁面可以使用 </a:t>
            </a:r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用戶端腳本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伺服器控制項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FF0000"/>
                </a:solidFill>
              </a:rPr>
              <a:t>伺服器程式碼</a:t>
            </a:r>
            <a:r>
              <a:rPr lang="zh-TW" altLang="en-US" dirty="0"/>
              <a:t>的組合來撰寫。 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當使用者要求頁面時，架構會在</a:t>
            </a:r>
            <a:r>
              <a:rPr lang="zh-TW" altLang="en-US" dirty="0">
                <a:solidFill>
                  <a:srgbClr val="FF0000"/>
                </a:solidFill>
              </a:rPr>
              <a:t>伺服器上進行編譯和執行</a:t>
            </a:r>
            <a:r>
              <a:rPr lang="zh-TW" altLang="en-US" dirty="0"/>
              <a:t>，然後架構會</a:t>
            </a:r>
            <a:r>
              <a:rPr lang="zh-TW" altLang="en-US" dirty="0">
                <a:solidFill>
                  <a:srgbClr val="FF0000"/>
                </a:solidFill>
              </a:rPr>
              <a:t>產生瀏覽器可以呈現的 </a:t>
            </a:r>
            <a:r>
              <a:rPr lang="en-US" altLang="zh-TW" dirty="0">
                <a:solidFill>
                  <a:srgbClr val="FF0000"/>
                </a:solidFill>
              </a:rPr>
              <a:t>HTML </a:t>
            </a:r>
            <a:r>
              <a:rPr lang="zh-TW" altLang="en-US" dirty="0">
                <a:solidFill>
                  <a:srgbClr val="FF0000"/>
                </a:solidFill>
              </a:rPr>
              <a:t>標籤</a:t>
            </a:r>
            <a:r>
              <a:rPr lang="zh-TW" altLang="en-US" dirty="0"/>
              <a:t>。 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652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ViewState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33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查看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及加密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9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Form Web </a:t>
            </a:r>
            <a:r>
              <a:rPr lang="zh-TW" altLang="en-US" dirty="0"/>
              <a:t>應用程式的優點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Web Form </a:t>
            </a:r>
            <a:r>
              <a:rPr lang="zh-TW" altLang="en-US" dirty="0"/>
              <a:t>應用程式提供數百種</a:t>
            </a:r>
            <a:r>
              <a:rPr lang="zh-TW" altLang="en-US" dirty="0">
                <a:solidFill>
                  <a:srgbClr val="FF0000"/>
                </a:solidFill>
              </a:rPr>
              <a:t>伺服器</a:t>
            </a:r>
            <a:r>
              <a:rPr lang="zh-TW" altLang="en-US" dirty="0" smtClean="0">
                <a:solidFill>
                  <a:srgbClr val="FF0000"/>
                </a:solidFill>
              </a:rPr>
              <a:t>控制項</a:t>
            </a:r>
            <a:r>
              <a:rPr lang="en-US" altLang="zh-TW" dirty="0" smtClean="0">
                <a:solidFill>
                  <a:srgbClr val="FF0000"/>
                </a:solidFill>
              </a:rPr>
              <a:t>(Web</a:t>
            </a:r>
            <a:r>
              <a:rPr lang="zh-TW" altLang="en-US" dirty="0">
                <a:solidFill>
                  <a:srgbClr val="FF0000"/>
                </a:solidFill>
              </a:rPr>
              <a:t>控制項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中</a:t>
            </a:r>
            <a:r>
              <a:rPr lang="zh-TW" altLang="en-US" dirty="0"/>
              <a:t>支援的許多種事件。</a:t>
            </a:r>
          </a:p>
          <a:p>
            <a:r>
              <a:rPr lang="zh-TW" altLang="en-US" dirty="0"/>
              <a:t>它會使用 </a:t>
            </a:r>
            <a:r>
              <a:rPr lang="en-US" altLang="zh-TW" dirty="0"/>
              <a:t>view </a:t>
            </a:r>
            <a:r>
              <a:rPr lang="zh-TW" altLang="en-US" dirty="0"/>
              <a:t>狀態或伺服器形式的表單，讓您更輕鬆地管理狀態資訊。</a:t>
            </a:r>
          </a:p>
          <a:p>
            <a:r>
              <a:rPr lang="zh-TW" altLang="en-US" dirty="0"/>
              <a:t>適用於希望利用提供的大量元件快速開發應用程式的小型 </a:t>
            </a:r>
            <a:r>
              <a:rPr lang="en-US" altLang="zh-TW" dirty="0"/>
              <a:t>Web </a:t>
            </a:r>
            <a:r>
              <a:rPr lang="zh-TW" altLang="en-US" dirty="0"/>
              <a:t>開發人員和設計人員團隊。</a:t>
            </a:r>
          </a:p>
          <a:p>
            <a:r>
              <a:rPr lang="zh-TW" altLang="en-US" dirty="0"/>
              <a:t>一般來說，應用程式開發較不復雜，因為元件（</a:t>
            </a:r>
            <a:r>
              <a:rPr lang="zh-TW" altLang="en-US" b="1" dirty="0"/>
              <a:t>頁面</a:t>
            </a:r>
            <a:r>
              <a:rPr lang="zh-TW" altLang="en-US" dirty="0"/>
              <a:t>類別、控制項等等）已緊密整合，而且通常需要比 </a:t>
            </a:r>
            <a:r>
              <a:rPr lang="en-US" altLang="zh-TW" dirty="0"/>
              <a:t>MVC </a:t>
            </a:r>
            <a:r>
              <a:rPr lang="zh-TW" altLang="en-US" dirty="0"/>
              <a:t>模型少的程式碼。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86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Form </a:t>
            </a:r>
            <a:r>
              <a:rPr lang="zh-TW" altLang="en-US" dirty="0"/>
              <a:t>常用</a:t>
            </a:r>
            <a:r>
              <a:rPr lang="zh-TW" altLang="en-US" dirty="0" smtClean="0"/>
              <a:t>的基礎 </a:t>
            </a:r>
            <a:r>
              <a:rPr lang="en-US" altLang="zh-TW" dirty="0" smtClean="0"/>
              <a:t>Web</a:t>
            </a:r>
            <a:r>
              <a:rPr lang="zh-TW" altLang="en-US" dirty="0" smtClean="0"/>
              <a:t> </a:t>
            </a:r>
            <a:r>
              <a:rPr lang="zh-TW" altLang="en-US" dirty="0"/>
              <a:t>控制項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TextBox</a:t>
            </a:r>
            <a:r>
              <a:rPr lang="zh-TW" altLang="en-US" dirty="0" smtClean="0"/>
              <a:t> 文字輸入方塊</a:t>
            </a:r>
            <a:endParaRPr lang="en-US" altLang="zh-TW" dirty="0" smtClean="0"/>
          </a:p>
          <a:p>
            <a:r>
              <a:rPr lang="en-US" altLang="zh-TW" dirty="0" smtClean="0"/>
              <a:t>Button </a:t>
            </a:r>
            <a:r>
              <a:rPr lang="zh-TW" altLang="en-US" dirty="0" smtClean="0"/>
              <a:t>按鈕</a:t>
            </a:r>
            <a:endParaRPr lang="en-US" altLang="zh-TW" dirty="0" smtClean="0"/>
          </a:p>
          <a:p>
            <a:r>
              <a:rPr lang="en-US" altLang="zh-TW" dirty="0" smtClean="0"/>
              <a:t>Label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Literal</a:t>
            </a:r>
          </a:p>
          <a:p>
            <a:r>
              <a:rPr lang="en-US" altLang="zh-TW" dirty="0" err="1" smtClean="0"/>
              <a:t>HyperLink</a:t>
            </a:r>
            <a:r>
              <a:rPr lang="en-US" altLang="zh-TW" dirty="0" smtClean="0"/>
              <a:t> </a:t>
            </a:r>
            <a:r>
              <a:rPr lang="zh-TW" altLang="en-US" dirty="0" smtClean="0"/>
              <a:t>超連結</a:t>
            </a:r>
            <a:endParaRPr lang="en-US" altLang="zh-TW" dirty="0" smtClean="0"/>
          </a:p>
          <a:p>
            <a:r>
              <a:rPr lang="en-US" altLang="zh-TW" dirty="0" smtClean="0"/>
              <a:t>Dropdown List </a:t>
            </a:r>
            <a:r>
              <a:rPr lang="zh-TW" altLang="en-US" dirty="0" smtClean="0"/>
              <a:t>單選下拉選單</a:t>
            </a:r>
            <a:r>
              <a:rPr lang="en-US" altLang="zh-TW" dirty="0" smtClean="0"/>
              <a:t> </a:t>
            </a:r>
          </a:p>
          <a:p>
            <a:r>
              <a:rPr lang="en-US" altLang="zh-TW" dirty="0" err="1" smtClean="0"/>
              <a:t>CheckBox</a:t>
            </a:r>
            <a:r>
              <a:rPr lang="en-US" altLang="zh-TW" dirty="0"/>
              <a:t> </a:t>
            </a:r>
            <a:r>
              <a:rPr lang="zh-TW" altLang="en-US" dirty="0" smtClean="0"/>
              <a:t>複選</a:t>
            </a:r>
            <a:endParaRPr lang="en-US" altLang="zh-TW" dirty="0" smtClean="0"/>
          </a:p>
          <a:p>
            <a:r>
              <a:rPr lang="en-US" altLang="zh-TW" dirty="0" err="1" smtClean="0"/>
              <a:t>RadioButton</a:t>
            </a:r>
            <a:r>
              <a:rPr lang="en-US" altLang="zh-TW" dirty="0" smtClean="0"/>
              <a:t> </a:t>
            </a:r>
            <a:r>
              <a:rPr lang="zh-TW" altLang="en-US" dirty="0" smtClean="0"/>
              <a:t>單選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121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TextBox</a:t>
            </a:r>
            <a:r>
              <a:rPr lang="zh-TW" altLang="en-US" dirty="0" smtClean="0"/>
              <a:t>常用屬性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Text</a:t>
            </a:r>
          </a:p>
          <a:p>
            <a:r>
              <a:rPr lang="en-US" altLang="zh-TW" dirty="0" err="1" smtClean="0"/>
              <a:t>TextMode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SingleLine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MultiLine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Search</a:t>
            </a:r>
          </a:p>
          <a:p>
            <a:pPr lvl="1"/>
            <a:r>
              <a:rPr lang="en-US" altLang="zh-TW" dirty="0" smtClean="0"/>
              <a:t>Week</a:t>
            </a:r>
          </a:p>
          <a:p>
            <a:pPr lvl="1"/>
            <a:r>
              <a:rPr lang="en-US" altLang="zh-TW" dirty="0" smtClean="0"/>
              <a:t>Time</a:t>
            </a:r>
          </a:p>
          <a:p>
            <a:pPr lvl="1"/>
            <a:r>
              <a:rPr lang="en-US" altLang="zh-TW" dirty="0" smtClean="0"/>
              <a:t>Date</a:t>
            </a:r>
          </a:p>
          <a:p>
            <a:pPr lvl="1"/>
            <a:r>
              <a:rPr lang="en-US" altLang="zh-TW" dirty="0" smtClean="0"/>
              <a:t>Color</a:t>
            </a:r>
          </a:p>
          <a:p>
            <a:pPr lvl="1"/>
            <a:r>
              <a:rPr lang="en-US" altLang="zh-TW" dirty="0" smtClean="0"/>
              <a:t>Password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5741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與常用</a:t>
            </a:r>
            <a:r>
              <a:rPr lang="zh-TW" altLang="en-US" dirty="0"/>
              <a:t>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Button </a:t>
            </a:r>
            <a:endParaRPr lang="en-US" altLang="zh-TW" dirty="0" smtClean="0"/>
          </a:p>
          <a:p>
            <a:pPr lvl="1"/>
            <a:r>
              <a:rPr lang="en-US" altLang="zh-TW" dirty="0"/>
              <a:t>Text</a:t>
            </a:r>
            <a:endParaRPr lang="en-US" altLang="zh-TW" dirty="0" smtClean="0"/>
          </a:p>
          <a:p>
            <a:r>
              <a:rPr lang="en-US" altLang="zh-TW" dirty="0" err="1" smtClean="0"/>
              <a:t>ImageButton</a:t>
            </a:r>
            <a:endParaRPr lang="en-US" altLang="zh-TW" dirty="0" smtClean="0"/>
          </a:p>
          <a:p>
            <a:pPr lvl="1"/>
            <a:r>
              <a:rPr lang="en-US" altLang="zh-TW" dirty="0" err="1"/>
              <a:t>ImageUrl</a:t>
            </a:r>
            <a:endParaRPr lang="en-US" altLang="zh-TW" dirty="0" smtClean="0"/>
          </a:p>
          <a:p>
            <a:r>
              <a:rPr lang="en-US" altLang="zh-TW" dirty="0" err="1" smtClean="0"/>
              <a:t>LinkButton</a:t>
            </a:r>
            <a:endParaRPr lang="en-US" altLang="zh-TW" dirty="0" smtClean="0"/>
          </a:p>
          <a:p>
            <a:pPr lvl="1"/>
            <a:r>
              <a:rPr lang="en-US" altLang="zh-TW" dirty="0" err="1"/>
              <a:t>PostBackUrl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5900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CheckBox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RadioButton</a:t>
            </a:r>
            <a:r>
              <a:rPr lang="zh-TW" altLang="en-US" dirty="0"/>
              <a:t>常用屬性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CheckBox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Text</a:t>
            </a:r>
          </a:p>
          <a:p>
            <a:pPr lvl="1"/>
            <a:r>
              <a:rPr lang="en-US" altLang="zh-TW" dirty="0" smtClean="0"/>
              <a:t>Checked</a:t>
            </a:r>
          </a:p>
          <a:p>
            <a:r>
              <a:rPr lang="en-US" altLang="zh-TW" dirty="0" err="1" smtClean="0"/>
              <a:t>RadioButton</a:t>
            </a:r>
            <a:endParaRPr lang="en-US" altLang="zh-TW" dirty="0" smtClean="0"/>
          </a:p>
          <a:p>
            <a:pPr lvl="1"/>
            <a:r>
              <a:rPr lang="en-US" altLang="zh-TW" dirty="0"/>
              <a:t>Text</a:t>
            </a:r>
          </a:p>
          <a:p>
            <a:pPr lvl="1"/>
            <a:r>
              <a:rPr lang="en-US" altLang="zh-TW" dirty="0"/>
              <a:t>Checked</a:t>
            </a:r>
          </a:p>
          <a:p>
            <a:pPr lvl="1"/>
            <a:r>
              <a:rPr lang="en-US" altLang="zh-TW" dirty="0" err="1"/>
              <a:t>GroupName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868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743</Words>
  <Application>Microsoft Office PowerPoint</Application>
  <PresentationFormat>寬螢幕</PresentationFormat>
  <Paragraphs>183</Paragraphs>
  <Slides>41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6" baseType="lpstr">
      <vt:lpstr>黑体</vt:lpstr>
      <vt:lpstr>細明體</vt:lpstr>
      <vt:lpstr>微軟正黑體</vt:lpstr>
      <vt:lpstr>Arial</vt:lpstr>
      <vt:lpstr>Office 佈景主題</vt:lpstr>
      <vt:lpstr>網站應用整合開發</vt:lpstr>
      <vt:lpstr>簡報大綱</vt:lpstr>
      <vt:lpstr>什麼是Web Form</vt:lpstr>
      <vt:lpstr>什麼是Web Form</vt:lpstr>
      <vt:lpstr>Web Form Web 應用程式的優點</vt:lpstr>
      <vt:lpstr>Web Form 常用的基礎 Web 控制項</vt:lpstr>
      <vt:lpstr>TextBox常用屬性</vt:lpstr>
      <vt:lpstr>常用的Button與常用屬性</vt:lpstr>
      <vt:lpstr>CheckBox與RadioButton常用屬性</vt:lpstr>
      <vt:lpstr>HyperLink</vt:lpstr>
      <vt:lpstr>Dropdown List 與 ListItem 常用屬性</vt:lpstr>
      <vt:lpstr>Label 與 Literal常用屬性</vt:lpstr>
      <vt:lpstr>Postback</vt:lpstr>
      <vt:lpstr>Web 控制項與伺服器端資料處理練習</vt:lpstr>
      <vt:lpstr>Web Form 常用的 Web 控制項對照HTML Tag</vt:lpstr>
      <vt:lpstr>伺服器取得HTML Tag 資料</vt:lpstr>
      <vt:lpstr>伺服器取得HTML Tag 資料</vt:lpstr>
      <vt:lpstr>ASP.NET Page Life Cycle</vt:lpstr>
      <vt:lpstr>Life Cycle Events</vt:lpstr>
      <vt:lpstr>練習印出生命週期事件名稱</vt:lpstr>
      <vt:lpstr>練習印出生命週期事件名稱</vt:lpstr>
      <vt:lpstr>練習印出生命週期事件名稱</vt:lpstr>
      <vt:lpstr>isPostback</vt:lpstr>
      <vt:lpstr>練習使用isPostback</vt:lpstr>
      <vt:lpstr>Master Page</vt:lpstr>
      <vt:lpstr>Master Page</vt:lpstr>
      <vt:lpstr>練習Master Page</vt:lpstr>
      <vt:lpstr>練習Master Page</vt:lpstr>
      <vt:lpstr>練習Master Page</vt:lpstr>
      <vt:lpstr>練習Master Page</vt:lpstr>
      <vt:lpstr>Master Page life cycle</vt:lpstr>
      <vt:lpstr>練習印出生命週期事件名稱</vt:lpstr>
      <vt:lpstr>狀態管理</vt:lpstr>
      <vt:lpstr>狀態管理</vt:lpstr>
      <vt:lpstr>Appliccation</vt:lpstr>
      <vt:lpstr>Session</vt:lpstr>
      <vt:lpstr>數字累加</vt:lpstr>
      <vt:lpstr>Cookie</vt:lpstr>
      <vt:lpstr>看F12</vt:lpstr>
      <vt:lpstr>ViewState</vt:lpstr>
      <vt:lpstr>查看HTML 及加密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Tony1106</dc:creator>
  <cp:lastModifiedBy>Tony1106</cp:lastModifiedBy>
  <cp:revision>170</cp:revision>
  <dcterms:created xsi:type="dcterms:W3CDTF">2022-01-20T13:08:53Z</dcterms:created>
  <dcterms:modified xsi:type="dcterms:W3CDTF">2022-02-17T13:31:40Z</dcterms:modified>
</cp:coreProperties>
</file>