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3" r:id="rId4"/>
    <p:sldId id="261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等腰三角形 6"/>
          <p:cNvSpPr/>
          <p:nvPr userDrawn="1"/>
        </p:nvSpPr>
        <p:spPr>
          <a:xfrm rot="5400000">
            <a:off x="-169752" y="169753"/>
            <a:ext cx="4227936" cy="3888432"/>
          </a:xfrm>
          <a:prstGeom prst="triangle">
            <a:avLst>
              <a:gd name="adj" fmla="val 0"/>
            </a:avLst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 userDrawn="1"/>
        </p:nvSpPr>
        <p:spPr>
          <a:xfrm rot="18900000">
            <a:off x="1675926" y="618677"/>
            <a:ext cx="443459" cy="443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 userDrawn="1"/>
        </p:nvSpPr>
        <p:spPr>
          <a:xfrm rot="18900000">
            <a:off x="1218202" y="1969952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 userDrawn="1"/>
        </p:nvSpPr>
        <p:spPr>
          <a:xfrm rot="18900000">
            <a:off x="526632" y="1152871"/>
            <a:ext cx="450432" cy="4504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 userDrawn="1"/>
        </p:nvSpPr>
        <p:spPr>
          <a:xfrm rot="18900000">
            <a:off x="566624" y="1447533"/>
            <a:ext cx="397532" cy="397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 userDrawn="1"/>
        </p:nvSpPr>
        <p:spPr>
          <a:xfrm rot="18900000">
            <a:off x="3067483" y="470465"/>
            <a:ext cx="288032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 userDrawn="1"/>
        </p:nvSpPr>
        <p:spPr>
          <a:xfrm rot="18900000">
            <a:off x="3198605" y="1933205"/>
            <a:ext cx="544052" cy="544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 userDrawn="1"/>
        </p:nvSpPr>
        <p:spPr>
          <a:xfrm rot="18900000">
            <a:off x="2826103" y="1368225"/>
            <a:ext cx="272026" cy="272026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 userDrawn="1"/>
        </p:nvSpPr>
        <p:spPr>
          <a:xfrm rot="18900000">
            <a:off x="3210016" y="2373976"/>
            <a:ext cx="272026" cy="272026"/>
          </a:xfrm>
          <a:prstGeom prst="rect">
            <a:avLst/>
          </a:prstGeom>
          <a:solidFill>
            <a:srgbClr val="27304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 userDrawn="1"/>
        </p:nvSpPr>
        <p:spPr>
          <a:xfrm rot="18900000">
            <a:off x="1998752" y="1636898"/>
            <a:ext cx="470822" cy="470822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"/>
          <p:cNvGrpSpPr/>
          <p:nvPr userDrawn="1"/>
        </p:nvGrpSpPr>
        <p:grpSpPr>
          <a:xfrm>
            <a:off x="478188" y="2491941"/>
            <a:ext cx="1604068" cy="1825962"/>
            <a:chOff x="478188" y="2491941"/>
            <a:chExt cx="1604068" cy="1825962"/>
          </a:xfrm>
        </p:grpSpPr>
        <p:sp>
          <p:nvSpPr>
            <p:cNvPr id="18" name="矩形 17"/>
            <p:cNvSpPr/>
            <p:nvPr/>
          </p:nvSpPr>
          <p:spPr>
            <a:xfrm rot="18900000">
              <a:off x="478188" y="2741565"/>
              <a:ext cx="732139" cy="7321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1444626" y="3204415"/>
              <a:ext cx="606878" cy="6068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8900000">
              <a:off x="1241886" y="3051907"/>
              <a:ext cx="377718" cy="377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8900000">
              <a:off x="1210483" y="3663338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18900000">
              <a:off x="956846" y="3117753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18900000">
              <a:off x="1240646" y="2491941"/>
              <a:ext cx="841610" cy="84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4" name="组合 1024"/>
          <p:cNvGrpSpPr/>
          <p:nvPr userDrawn="1"/>
        </p:nvGrpSpPr>
        <p:grpSpPr>
          <a:xfrm>
            <a:off x="10944225" y="5735993"/>
            <a:ext cx="845241" cy="620356"/>
            <a:chOff x="7789817" y="4257180"/>
            <a:chExt cx="845241" cy="620356"/>
          </a:xfrm>
        </p:grpSpPr>
        <p:grpSp>
          <p:nvGrpSpPr>
            <p:cNvPr id="25" name="组合 6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9" name="矩形 28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6" name="矩形 25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1" name="组合 1029"/>
          <p:cNvGrpSpPr/>
          <p:nvPr userDrawn="1"/>
        </p:nvGrpSpPr>
        <p:grpSpPr>
          <a:xfrm>
            <a:off x="3346029" y="-367929"/>
            <a:ext cx="1237092" cy="1436232"/>
            <a:chOff x="3288977" y="-263355"/>
            <a:chExt cx="1237092" cy="1436232"/>
          </a:xfrm>
        </p:grpSpPr>
        <p:cxnSp>
          <p:nvCxnSpPr>
            <p:cNvPr id="32" name="直接连接符 1028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57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接连接符 59"/>
          <p:cNvCxnSpPr/>
          <p:nvPr userDrawn="1"/>
        </p:nvCxnSpPr>
        <p:spPr>
          <a:xfrm flipV="1">
            <a:off x="401078" y="4725733"/>
            <a:ext cx="840406" cy="840406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 userDrawn="1"/>
        </p:nvSpPr>
        <p:spPr>
          <a:xfrm rot="18900000">
            <a:off x="1044499" y="3248316"/>
            <a:ext cx="393968" cy="393968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標題 2"/>
          <p:cNvSpPr>
            <a:spLocks noGrp="1"/>
          </p:cNvSpPr>
          <p:nvPr>
            <p:ph type="ctrTitle"/>
          </p:nvPr>
        </p:nvSpPr>
        <p:spPr>
          <a:xfrm>
            <a:off x="4141028" y="2405334"/>
            <a:ext cx="7275534" cy="1102519"/>
          </a:xfrm>
        </p:spPr>
        <p:txBody>
          <a:bodyPr>
            <a:normAutofit/>
          </a:bodyPr>
          <a:lstStyle>
            <a:lvl1pPr algn="r">
              <a:defRPr sz="4800"/>
            </a:lvl1pPr>
          </a:lstStyle>
          <a:p>
            <a:pPr algn="r"/>
            <a:endParaRPr lang="zh-TW" altLang="en-US" dirty="0"/>
          </a:p>
        </p:txBody>
      </p:sp>
      <p:sp>
        <p:nvSpPr>
          <p:cNvPr id="37" name="副標題 7"/>
          <p:cNvSpPr>
            <a:spLocks noGrp="1"/>
          </p:cNvSpPr>
          <p:nvPr>
            <p:ph type="subTitle" idx="1"/>
          </p:nvPr>
        </p:nvSpPr>
        <p:spPr>
          <a:xfrm>
            <a:off x="4141028" y="3677957"/>
            <a:ext cx="7275534" cy="643582"/>
          </a:xfrm>
        </p:spPr>
        <p:txBody>
          <a:bodyPr>
            <a:normAutofit/>
          </a:bodyPr>
          <a:lstStyle>
            <a:lvl1pPr marL="0" indent="0" algn="r">
              <a:buNone/>
              <a:defRPr sz="4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630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5" grpId="0" animBg="1"/>
      <p:bldP spid="36" grpId="0"/>
      <p:bldP spid="37" grpId="0" build="p">
        <p:tmplLst>
          <p:tmpl lvl="1">
            <p:tnLst>
              <p:par>
                <p:cTn presetID="22" presetClass="entr" presetSubtype="4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52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83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3930" y="365125"/>
            <a:ext cx="9644095" cy="118903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23930" y="1666876"/>
            <a:ext cx="9644095" cy="45100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组合 726">
            <a:extLst>
              <a:ext uri="{FF2B5EF4-FFF2-40B4-BE49-F238E27FC236}">
                <a16:creationId xmlns:a16="http://schemas.microsoft.com/office/drawing/2014/main" id="{B593CFD7-C733-4DE5-9655-30F4BA8B3C8F}"/>
              </a:ext>
            </a:extLst>
          </p:cNvPr>
          <p:cNvGrpSpPr/>
          <p:nvPr userDrawn="1"/>
        </p:nvGrpSpPr>
        <p:grpSpPr>
          <a:xfrm rot="2181050">
            <a:off x="312210" y="339664"/>
            <a:ext cx="796804" cy="845023"/>
            <a:chOff x="1935287" y="2046176"/>
            <a:chExt cx="836513" cy="80781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AD884D0-0E3D-47D5-AFA8-45D8552E5941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" name="组合 728">
              <a:extLst>
                <a:ext uri="{FF2B5EF4-FFF2-40B4-BE49-F238E27FC236}">
                  <a16:creationId xmlns:a16="http://schemas.microsoft.com/office/drawing/2014/main" id="{7CC9D096-3BC6-406E-9486-DEA520C7A9A7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A472EA0-16E1-486B-9728-917D16C68205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1030862-6EC8-480D-9FF4-37D1F3774A0C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26A05D5-FE82-4CE7-AC51-E52A1471466F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EC892DD-9664-4B4E-A655-DFFAA5F5DAC5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E9AC6F7-9BEF-4197-B429-93A905899E9C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349C930-FD9D-4DD9-A2F1-F6EA932FA837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7E0B41E-1D96-4937-8BE9-7F2108387FCB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7" name="组合 736">
            <a:extLst>
              <a:ext uri="{FF2B5EF4-FFF2-40B4-BE49-F238E27FC236}">
                <a16:creationId xmlns:a16="http://schemas.microsoft.com/office/drawing/2014/main" id="{AC6B9E99-34AE-4961-8BF3-FE95BF43369D}"/>
              </a:ext>
            </a:extLst>
          </p:cNvPr>
          <p:cNvGrpSpPr/>
          <p:nvPr userDrawn="1"/>
        </p:nvGrpSpPr>
        <p:grpSpPr>
          <a:xfrm>
            <a:off x="10963275" y="5734051"/>
            <a:ext cx="1066346" cy="935488"/>
            <a:chOff x="7789817" y="4257180"/>
            <a:chExt cx="845241" cy="620356"/>
          </a:xfrm>
        </p:grpSpPr>
        <p:grpSp>
          <p:nvGrpSpPr>
            <p:cNvPr id="18" name="组合 737">
              <a:extLst>
                <a:ext uri="{FF2B5EF4-FFF2-40B4-BE49-F238E27FC236}">
                  <a16:creationId xmlns:a16="http://schemas.microsoft.com/office/drawing/2014/main" id="{C61CCA36-103E-4084-8192-3B60146EF6DC}"/>
                </a:ext>
              </a:extLst>
            </p:cNvPr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A8B6289-1D5E-4231-B179-87567C06803C}"/>
                  </a:ext>
                </a:extLst>
              </p:cNvPr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7278CC7-8768-4702-957F-E2945F8868B3}"/>
                  </a:ext>
                </a:extLst>
              </p:cNvPr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2B7A504-13FA-4DF2-8418-211D770FCA2E}"/>
                </a:ext>
              </a:extLst>
            </p:cNvPr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4340827-5015-4606-9130-3D866F679BBB}"/>
                </a:ext>
              </a:extLst>
            </p:cNvPr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2E4F933-CDFD-473B-A9F1-AADB5AA9B27A}"/>
                </a:ext>
              </a:extLst>
            </p:cNvPr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16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63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588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12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03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23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14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68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21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23930" y="365126"/>
            <a:ext cx="9644095" cy="98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23930" y="1458836"/>
            <a:ext cx="9644095" cy="4718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2239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DE89B-FBD9-4E23-BEEB-B0C8819124B3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010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124825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86B30-4B52-4B82-B0EB-F4F6D7CCFFDC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464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網站應用整合開發</a:t>
            </a: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課程說明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339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簡報大綱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課程大綱</a:t>
            </a:r>
          </a:p>
          <a:p>
            <a:r>
              <a:rPr lang="zh-TW" altLang="en-US" dirty="0" smtClean="0"/>
              <a:t>課程配</a:t>
            </a:r>
            <a:r>
              <a:rPr lang="zh-TW" altLang="en-US" dirty="0"/>
              <a:t>分方式</a:t>
            </a:r>
          </a:p>
          <a:p>
            <a:r>
              <a:rPr lang="zh-TW" altLang="en-US" dirty="0" smtClean="0"/>
              <a:t>期中報告方式</a:t>
            </a:r>
            <a:endParaRPr lang="en-US" altLang="zh-TW" dirty="0" smtClean="0"/>
          </a:p>
          <a:p>
            <a:r>
              <a:rPr lang="zh-TW" altLang="en-US" dirty="0" smtClean="0"/>
              <a:t>期末</a:t>
            </a:r>
            <a:r>
              <a:rPr lang="zh-TW" altLang="en-US" dirty="0"/>
              <a:t>報告方式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171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課程大綱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1. </a:t>
            </a:r>
            <a:r>
              <a:rPr lang="zh-TW" altLang="en-US" dirty="0"/>
              <a:t>網頁基礎	</a:t>
            </a:r>
          </a:p>
          <a:p>
            <a:pPr marL="0" indent="0">
              <a:buNone/>
            </a:pPr>
            <a:r>
              <a:rPr lang="en-US" altLang="zh-TW" dirty="0"/>
              <a:t>2. ASP.NET Web Form</a:t>
            </a:r>
            <a:r>
              <a:rPr lang="zh-TW" altLang="en-US" dirty="0"/>
              <a:t>框架	</a:t>
            </a:r>
          </a:p>
          <a:p>
            <a:pPr marL="0" indent="0">
              <a:buNone/>
            </a:pPr>
            <a:r>
              <a:rPr lang="en-US" altLang="zh-TW" dirty="0"/>
              <a:t>3</a:t>
            </a:r>
            <a:r>
              <a:rPr lang="en-US" altLang="zh-TW" dirty="0" smtClean="0"/>
              <a:t>. </a:t>
            </a:r>
            <a:r>
              <a:rPr lang="zh-TW" altLang="en-US" dirty="0" smtClean="0"/>
              <a:t>網站</a:t>
            </a:r>
            <a:r>
              <a:rPr lang="zh-TW" altLang="en-US" dirty="0"/>
              <a:t>程式與資料庫溝通、互動</a:t>
            </a:r>
          </a:p>
          <a:p>
            <a:pPr marL="0" indent="0">
              <a:buNone/>
            </a:pPr>
            <a:r>
              <a:rPr lang="en-US" altLang="zh-TW" dirty="0"/>
              <a:t>4</a:t>
            </a:r>
            <a:r>
              <a:rPr lang="en-US" altLang="zh-TW" dirty="0" smtClean="0"/>
              <a:t>. </a:t>
            </a:r>
            <a:r>
              <a:rPr lang="zh-TW" altLang="en-US" dirty="0" smtClean="0"/>
              <a:t>實</a:t>
            </a:r>
            <a:r>
              <a:rPr lang="zh-TW" altLang="en-US" dirty="0"/>
              <a:t>作</a:t>
            </a:r>
            <a:r>
              <a:rPr lang="en-US" altLang="zh-TW" dirty="0"/>
              <a:t>-</a:t>
            </a:r>
            <a:r>
              <a:rPr lang="zh-TW" altLang="en-US" dirty="0"/>
              <a:t>帳號註冊、登入網頁	</a:t>
            </a:r>
          </a:p>
          <a:p>
            <a:pPr marL="0" indent="0">
              <a:buNone/>
            </a:pPr>
            <a:r>
              <a:rPr lang="en-US" altLang="zh-TW" dirty="0"/>
              <a:t>5</a:t>
            </a:r>
            <a:r>
              <a:rPr lang="en-US" altLang="zh-TW" dirty="0" smtClean="0"/>
              <a:t>. </a:t>
            </a:r>
            <a:r>
              <a:rPr lang="zh-TW" altLang="en-US" dirty="0" smtClean="0"/>
              <a:t>實</a:t>
            </a:r>
            <a:r>
              <a:rPr lang="zh-TW" altLang="en-US" dirty="0"/>
              <a:t>作</a:t>
            </a:r>
            <a:r>
              <a:rPr lang="en-US" altLang="zh-TW" dirty="0"/>
              <a:t>-</a:t>
            </a:r>
            <a:r>
              <a:rPr lang="zh-TW" altLang="en-US" dirty="0"/>
              <a:t>帳號註冊、登入網頁	</a:t>
            </a:r>
          </a:p>
          <a:p>
            <a:pPr marL="0" indent="0">
              <a:buNone/>
            </a:pPr>
            <a:r>
              <a:rPr lang="en-US" altLang="zh-TW" dirty="0" smtClean="0"/>
              <a:t>6. CSS</a:t>
            </a:r>
            <a:r>
              <a:rPr lang="zh-TW" altLang="en-US" dirty="0"/>
              <a:t>基礎	</a:t>
            </a:r>
          </a:p>
          <a:p>
            <a:pPr marL="0" indent="0">
              <a:buNone/>
            </a:pPr>
            <a:r>
              <a:rPr lang="en-US" altLang="zh-TW" dirty="0"/>
              <a:t>7</a:t>
            </a:r>
            <a:r>
              <a:rPr lang="en-US" altLang="zh-TW" dirty="0" smtClean="0"/>
              <a:t>. </a:t>
            </a:r>
            <a:r>
              <a:rPr lang="zh-TW" altLang="en-US" dirty="0" smtClean="0"/>
              <a:t>實</a:t>
            </a:r>
            <a:r>
              <a:rPr lang="zh-TW" altLang="en-US" dirty="0"/>
              <a:t>作</a:t>
            </a:r>
            <a:r>
              <a:rPr lang="en-US" altLang="zh-TW" dirty="0"/>
              <a:t>-</a:t>
            </a:r>
            <a:r>
              <a:rPr lang="zh-TW" altLang="en-US" dirty="0"/>
              <a:t>帳號註冊、登入網頁</a:t>
            </a:r>
            <a:r>
              <a:rPr lang="en-US" altLang="zh-TW" dirty="0"/>
              <a:t>UI</a:t>
            </a:r>
            <a:r>
              <a:rPr lang="zh-TW" altLang="en-US" dirty="0"/>
              <a:t>優化</a:t>
            </a:r>
          </a:p>
          <a:p>
            <a:pPr marL="0" indent="0">
              <a:buNone/>
            </a:pPr>
            <a:r>
              <a:rPr lang="en-US" altLang="zh-TW" dirty="0"/>
              <a:t>8. JavaScript </a:t>
            </a:r>
            <a:r>
              <a:rPr lang="zh-TW" altLang="en-US" dirty="0"/>
              <a:t>基礎	</a:t>
            </a:r>
          </a:p>
          <a:p>
            <a:pPr marL="0" indent="0">
              <a:buNone/>
            </a:pPr>
            <a:r>
              <a:rPr lang="en-US" altLang="zh-TW" dirty="0"/>
              <a:t>9</a:t>
            </a:r>
            <a:r>
              <a:rPr lang="en-US" altLang="zh-TW" dirty="0" smtClean="0"/>
              <a:t>. </a:t>
            </a:r>
            <a:r>
              <a:rPr lang="zh-TW" altLang="en-US" dirty="0" smtClean="0"/>
              <a:t>期中</a:t>
            </a:r>
            <a:r>
              <a:rPr lang="zh-TW" altLang="en-US" dirty="0"/>
              <a:t>報告</a:t>
            </a:r>
          </a:p>
        </p:txBody>
      </p:sp>
    </p:spTree>
    <p:extLst>
      <p:ext uri="{BB962C8B-B14F-4D97-AF65-F5344CB8AC3E}">
        <p14:creationId xmlns:p14="http://schemas.microsoft.com/office/powerpoint/2010/main" val="418128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課程大綱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10. </a:t>
            </a:r>
            <a:r>
              <a:rPr lang="zh-TW" altLang="en-US" dirty="0" smtClean="0"/>
              <a:t>實作</a:t>
            </a:r>
            <a:r>
              <a:rPr lang="en-US" altLang="zh-TW" dirty="0" smtClean="0"/>
              <a:t>-</a:t>
            </a:r>
            <a:r>
              <a:rPr lang="zh-TW" altLang="en-US" dirty="0" smtClean="0"/>
              <a:t>帳號註冊、登入網頁前端防呆與提示</a:t>
            </a:r>
            <a:r>
              <a:rPr lang="zh-TW" altLang="en-US" dirty="0"/>
              <a:t>	</a:t>
            </a:r>
          </a:p>
          <a:p>
            <a:pPr marL="0" indent="0">
              <a:buNone/>
            </a:pPr>
            <a:r>
              <a:rPr lang="en-US" altLang="zh-TW" dirty="0" smtClean="0"/>
              <a:t>11. AJAX </a:t>
            </a:r>
            <a:r>
              <a:rPr lang="zh-TW" altLang="en-US" dirty="0"/>
              <a:t>與 </a:t>
            </a:r>
            <a:r>
              <a:rPr lang="en-US" altLang="zh-TW" dirty="0"/>
              <a:t>Web API	</a:t>
            </a:r>
          </a:p>
          <a:p>
            <a:pPr marL="0" indent="0">
              <a:buNone/>
            </a:pPr>
            <a:r>
              <a:rPr lang="en-US" altLang="zh-TW" dirty="0" smtClean="0"/>
              <a:t>12. Responsive </a:t>
            </a:r>
            <a:r>
              <a:rPr lang="en-US" altLang="zh-TW" dirty="0"/>
              <a:t>Web Design </a:t>
            </a:r>
            <a:r>
              <a:rPr lang="zh-TW" altLang="en-US" dirty="0"/>
              <a:t>與 </a:t>
            </a:r>
            <a:r>
              <a:rPr lang="en-US" altLang="zh-TW" dirty="0"/>
              <a:t>Bootstrap </a:t>
            </a:r>
            <a:r>
              <a:rPr lang="zh-TW" altLang="en-US" dirty="0"/>
              <a:t>網頁框架	</a:t>
            </a:r>
          </a:p>
          <a:p>
            <a:pPr marL="0" indent="0">
              <a:buNone/>
            </a:pPr>
            <a:r>
              <a:rPr lang="en-US" altLang="zh-TW" dirty="0" smtClean="0"/>
              <a:t>13. </a:t>
            </a:r>
            <a:r>
              <a:rPr lang="zh-TW" altLang="en-US" dirty="0" smtClean="0"/>
              <a:t>實</a:t>
            </a:r>
            <a:r>
              <a:rPr lang="zh-TW" altLang="en-US" dirty="0"/>
              <a:t>作</a:t>
            </a:r>
            <a:r>
              <a:rPr lang="en-US" altLang="zh-TW" dirty="0"/>
              <a:t>-</a:t>
            </a:r>
            <a:r>
              <a:rPr lang="zh-TW" altLang="en-US" dirty="0"/>
              <a:t>數據整合與呈現	</a:t>
            </a:r>
          </a:p>
          <a:p>
            <a:pPr marL="0" indent="0">
              <a:buNone/>
            </a:pPr>
            <a:r>
              <a:rPr lang="en-US" altLang="zh-TW" dirty="0" smtClean="0"/>
              <a:t>14. </a:t>
            </a:r>
            <a:r>
              <a:rPr lang="zh-TW" altLang="en-US" dirty="0" smtClean="0"/>
              <a:t>實</a:t>
            </a:r>
            <a:r>
              <a:rPr lang="zh-TW" altLang="en-US" dirty="0"/>
              <a:t>作</a:t>
            </a:r>
            <a:r>
              <a:rPr lang="en-US" altLang="zh-TW" dirty="0"/>
              <a:t>-</a:t>
            </a:r>
            <a:r>
              <a:rPr lang="zh-TW" altLang="en-US" dirty="0"/>
              <a:t>數據整合與呈現	</a:t>
            </a:r>
          </a:p>
          <a:p>
            <a:pPr marL="0" indent="0">
              <a:buNone/>
            </a:pPr>
            <a:r>
              <a:rPr lang="en-US" altLang="zh-TW" dirty="0" smtClean="0"/>
              <a:t>15. </a:t>
            </a:r>
            <a:r>
              <a:rPr lang="zh-TW" altLang="en-US" dirty="0" smtClean="0"/>
              <a:t>實</a:t>
            </a:r>
            <a:r>
              <a:rPr lang="zh-TW" altLang="en-US" dirty="0"/>
              <a:t>作</a:t>
            </a:r>
            <a:r>
              <a:rPr lang="en-US" altLang="zh-TW" dirty="0"/>
              <a:t>-</a:t>
            </a:r>
            <a:r>
              <a:rPr lang="zh-TW" altLang="en-US" dirty="0"/>
              <a:t>數據整合與呈現	</a:t>
            </a:r>
          </a:p>
          <a:p>
            <a:pPr marL="0" indent="0">
              <a:buNone/>
            </a:pPr>
            <a:r>
              <a:rPr lang="en-US" altLang="zh-TW" dirty="0" smtClean="0"/>
              <a:t>16. </a:t>
            </a:r>
            <a:r>
              <a:rPr lang="zh-TW" altLang="en-US" dirty="0" smtClean="0"/>
              <a:t>網站</a:t>
            </a:r>
            <a:r>
              <a:rPr lang="zh-TW" altLang="en-US" dirty="0"/>
              <a:t>整合應用	</a:t>
            </a:r>
          </a:p>
          <a:p>
            <a:pPr marL="0" indent="0">
              <a:buNone/>
            </a:pPr>
            <a:r>
              <a:rPr lang="en-US" altLang="zh-TW" dirty="0" smtClean="0"/>
              <a:t>17. </a:t>
            </a:r>
            <a:r>
              <a:rPr lang="zh-TW" altLang="en-US" dirty="0" smtClean="0"/>
              <a:t>網站</a:t>
            </a:r>
            <a:r>
              <a:rPr lang="zh-TW" altLang="en-US" dirty="0"/>
              <a:t>整合應用	</a:t>
            </a:r>
          </a:p>
          <a:p>
            <a:pPr marL="0" indent="0">
              <a:buNone/>
            </a:pPr>
            <a:r>
              <a:rPr lang="en-US" altLang="zh-TW" dirty="0" smtClean="0"/>
              <a:t>18. </a:t>
            </a:r>
            <a:r>
              <a:rPr lang="zh-TW" altLang="en-US" dirty="0" smtClean="0"/>
              <a:t>期末報告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655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課程配分</a:t>
            </a:r>
            <a:r>
              <a:rPr lang="zh-TW" altLang="en-US" dirty="0" smtClean="0"/>
              <a:t>方式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6784845"/>
              </p:ext>
            </p:extLst>
          </p:nvPr>
        </p:nvGraphicFramePr>
        <p:xfrm>
          <a:off x="1483884" y="2105025"/>
          <a:ext cx="9384141" cy="296403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183983">
                  <a:extLst>
                    <a:ext uri="{9D8B030D-6E8A-4147-A177-3AD203B41FA5}">
                      <a16:colId xmlns:a16="http://schemas.microsoft.com/office/drawing/2014/main" val="3293796194"/>
                    </a:ext>
                  </a:extLst>
                </a:gridCol>
                <a:gridCol w="876618">
                  <a:extLst>
                    <a:ext uri="{9D8B030D-6E8A-4147-A177-3AD203B41FA5}">
                      <a16:colId xmlns:a16="http://schemas.microsoft.com/office/drawing/2014/main" val="3090413718"/>
                    </a:ext>
                  </a:extLst>
                </a:gridCol>
                <a:gridCol w="5323540">
                  <a:extLst>
                    <a:ext uri="{9D8B030D-6E8A-4147-A177-3AD203B41FA5}">
                      <a16:colId xmlns:a16="http://schemas.microsoft.com/office/drawing/2014/main" val="829061986"/>
                    </a:ext>
                  </a:extLst>
                </a:gridCol>
              </a:tblGrid>
              <a:tr h="349149">
                <a:tc>
                  <a:txBody>
                    <a:bodyPr/>
                    <a:lstStyle/>
                    <a:p>
                      <a:r>
                        <a:rPr lang="zh-TW" altLang="en-US" sz="2400" kern="1200" dirty="0" smtClean="0">
                          <a:effectLst/>
                        </a:rPr>
                        <a:t>成績項目</a:t>
                      </a:r>
                      <a:r>
                        <a:rPr lang="en-US" altLang="zh-TW" sz="2400" kern="1200" dirty="0" smtClean="0">
                          <a:effectLst/>
                        </a:rPr>
                        <a:t>/</a:t>
                      </a:r>
                      <a:r>
                        <a:rPr lang="zh-TW" altLang="en-US" sz="2400" kern="1200" dirty="0" smtClean="0">
                          <a:effectLst/>
                        </a:rPr>
                        <a:t>評量項目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kern="1200" dirty="0" smtClean="0">
                          <a:effectLst/>
                        </a:rPr>
                        <a:t>配分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kern="1200" dirty="0" smtClean="0">
                          <a:effectLst/>
                        </a:rPr>
                        <a:t>評量方式</a:t>
                      </a:r>
                      <a:r>
                        <a:rPr lang="en-US" altLang="zh-TW" sz="2400" kern="1200" dirty="0" smtClean="0">
                          <a:effectLst/>
                        </a:rPr>
                        <a:t>/(</a:t>
                      </a:r>
                      <a:r>
                        <a:rPr lang="zh-TW" altLang="en-US" sz="2400" kern="1200" dirty="0" smtClean="0">
                          <a:effectLst/>
                        </a:rPr>
                        <a:t>達成能力指標</a:t>
                      </a:r>
                      <a:r>
                        <a:rPr lang="en-US" altLang="zh-TW" sz="2400" kern="1200" dirty="0" smtClean="0">
                          <a:effectLst/>
                        </a:rPr>
                        <a:t>)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280917"/>
                  </a:ext>
                </a:extLst>
              </a:tr>
              <a:tr h="606645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>
                          <a:effectLst/>
                        </a:rPr>
                        <a:t>平時成績</a:t>
                      </a:r>
                      <a:r>
                        <a:rPr lang="en-US" altLang="zh-TW" sz="2400" dirty="0">
                          <a:effectLst/>
                        </a:rPr>
                        <a:t>/</a:t>
                      </a:r>
                      <a:r>
                        <a:rPr lang="zh-TW" altLang="en-US" sz="2400" dirty="0">
                          <a:effectLst/>
                        </a:rPr>
                        <a:t>形成評量</a:t>
                      </a:r>
                    </a:p>
                  </a:txBody>
                  <a:tcPr marL="95250" marR="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35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kern="1200" dirty="0" smtClean="0">
                          <a:effectLst/>
                        </a:rPr>
                        <a:t>實作評量</a:t>
                      </a:r>
                      <a:r>
                        <a:rPr lang="en-US" altLang="zh-TW" sz="2400" kern="1200" dirty="0" smtClean="0">
                          <a:effectLst/>
                        </a:rPr>
                        <a:t>(</a:t>
                      </a:r>
                      <a:r>
                        <a:rPr lang="zh-TW" altLang="en-US" sz="2400" kern="1200" dirty="0" smtClean="0">
                          <a:effectLst/>
                        </a:rPr>
                        <a:t>日常表現、表演、實作、作業、觀察、軼事記錄</a:t>
                      </a:r>
                      <a:r>
                        <a:rPr lang="en-US" altLang="zh-TW" sz="2400" kern="1200" dirty="0" smtClean="0">
                          <a:effectLst/>
                        </a:rPr>
                        <a:t>)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57750"/>
                  </a:ext>
                </a:extLst>
              </a:tr>
              <a:tr h="602641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>
                          <a:effectLst/>
                        </a:rPr>
                        <a:t>期中成績</a:t>
                      </a:r>
                      <a:r>
                        <a:rPr lang="en-US" altLang="zh-TW" sz="2400" dirty="0">
                          <a:effectLst/>
                        </a:rPr>
                        <a:t>/</a:t>
                      </a:r>
                      <a:r>
                        <a:rPr lang="zh-TW" altLang="en-US" sz="2400" dirty="0">
                          <a:effectLst/>
                        </a:rPr>
                        <a:t>總結評量</a:t>
                      </a:r>
                    </a:p>
                  </a:txBody>
                  <a:tcPr marL="95250" marR="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30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kern="1200" dirty="0" smtClean="0">
                          <a:effectLst/>
                        </a:rPr>
                        <a:t>檔案評量</a:t>
                      </a:r>
                      <a:r>
                        <a:rPr lang="en-US" altLang="zh-TW" sz="2400" kern="1200" dirty="0" smtClean="0">
                          <a:effectLst/>
                        </a:rPr>
                        <a:t>(</a:t>
                      </a:r>
                      <a:r>
                        <a:rPr lang="zh-TW" altLang="en-US" sz="2400" kern="1200" dirty="0" smtClean="0">
                          <a:effectLst/>
                        </a:rPr>
                        <a:t>書面報告或專題檔案</a:t>
                      </a:r>
                      <a:r>
                        <a:rPr lang="en-US" altLang="zh-TW" sz="2400" kern="1200" dirty="0" smtClean="0">
                          <a:effectLst/>
                        </a:rPr>
                        <a:t>),</a:t>
                      </a:r>
                      <a:r>
                        <a:rPr lang="zh-TW" altLang="en-US" sz="2400" kern="1200" dirty="0" smtClean="0">
                          <a:effectLst/>
                        </a:rPr>
                        <a:t>口語評量</a:t>
                      </a:r>
                      <a:r>
                        <a:rPr lang="en-US" altLang="zh-TW" sz="2400" kern="1200" dirty="0" smtClean="0">
                          <a:effectLst/>
                        </a:rPr>
                        <a:t>(</a:t>
                      </a:r>
                      <a:r>
                        <a:rPr lang="zh-TW" altLang="en-US" sz="2400" kern="1200" dirty="0" smtClean="0">
                          <a:effectLst/>
                        </a:rPr>
                        <a:t>口頭報告、口試或課堂討論</a:t>
                      </a:r>
                      <a:r>
                        <a:rPr lang="en-US" altLang="zh-TW" sz="2400" kern="1200" dirty="0" smtClean="0">
                          <a:effectLst/>
                        </a:rPr>
                        <a:t>)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608526"/>
                  </a:ext>
                </a:extLst>
              </a:tr>
              <a:tr h="860915">
                <a:tc>
                  <a:txBody>
                    <a:bodyPr/>
                    <a:lstStyle/>
                    <a:p>
                      <a:r>
                        <a:rPr lang="zh-TW" altLang="en-US" sz="2400" kern="1200" dirty="0" smtClean="0">
                          <a:effectLst/>
                        </a:rPr>
                        <a:t>期末成績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35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kern="1200" dirty="0" smtClean="0">
                          <a:effectLst/>
                        </a:rPr>
                        <a:t>檔案評量</a:t>
                      </a:r>
                      <a:r>
                        <a:rPr lang="en-US" altLang="zh-TW" sz="2400" kern="1200" dirty="0" smtClean="0">
                          <a:effectLst/>
                        </a:rPr>
                        <a:t>(</a:t>
                      </a:r>
                      <a:r>
                        <a:rPr lang="zh-TW" altLang="en-US" sz="2400" kern="1200" dirty="0" smtClean="0">
                          <a:effectLst/>
                        </a:rPr>
                        <a:t>書面報告或專題檔案</a:t>
                      </a:r>
                      <a:r>
                        <a:rPr lang="en-US" altLang="zh-TW" sz="2400" kern="1200" dirty="0" smtClean="0">
                          <a:effectLst/>
                        </a:rPr>
                        <a:t>),</a:t>
                      </a:r>
                      <a:r>
                        <a:rPr lang="zh-TW" altLang="en-US" sz="2400" kern="1200" dirty="0" smtClean="0">
                          <a:effectLst/>
                        </a:rPr>
                        <a:t>口語評量</a:t>
                      </a:r>
                      <a:r>
                        <a:rPr lang="en-US" altLang="zh-TW" sz="2400" kern="1200" dirty="0" smtClean="0">
                          <a:effectLst/>
                        </a:rPr>
                        <a:t>(</a:t>
                      </a:r>
                      <a:r>
                        <a:rPr lang="zh-TW" altLang="en-US" sz="2400" kern="1200" dirty="0" smtClean="0">
                          <a:effectLst/>
                        </a:rPr>
                        <a:t>口頭報告、口試或課堂討論</a:t>
                      </a:r>
                      <a:r>
                        <a:rPr lang="en-US" altLang="zh-TW" sz="2400" kern="1200" dirty="0" smtClean="0">
                          <a:effectLst/>
                        </a:rPr>
                        <a:t>)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876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77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期中報告方式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報告採分組</a:t>
            </a:r>
            <a:r>
              <a:rPr lang="zh-TW" altLang="en-US" dirty="0"/>
              <a:t>方式</a:t>
            </a:r>
            <a:r>
              <a:rPr lang="zh-TW" altLang="en-US" dirty="0" smtClean="0"/>
              <a:t>進行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一組約</a:t>
            </a:r>
            <a:r>
              <a:rPr lang="en-US" altLang="zh-TW" dirty="0"/>
              <a:t>3~5</a:t>
            </a:r>
            <a:r>
              <a:rPr lang="zh-TW" altLang="en-US" dirty="0"/>
              <a:t>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一組報告約</a:t>
            </a:r>
            <a:r>
              <a:rPr lang="en-US" altLang="zh-TW" dirty="0" smtClean="0"/>
              <a:t>20~30</a:t>
            </a:r>
            <a:r>
              <a:rPr lang="zh-TW" altLang="en-US" dirty="0" smtClean="0"/>
              <a:t>分鐘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報告前繳交紙本計劃書</a:t>
            </a:r>
            <a:r>
              <a:rPr lang="en-US" altLang="zh-TW" dirty="0" smtClean="0"/>
              <a:t>(</a:t>
            </a:r>
            <a:r>
              <a:rPr lang="zh-TW" altLang="en-US" dirty="0" smtClean="0"/>
              <a:t>電子檔傳至</a:t>
            </a:r>
            <a:r>
              <a:rPr lang="en-US" altLang="zh-TW" dirty="0" err="1"/>
              <a:t>moodle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計劃書所須內容</a:t>
            </a:r>
            <a:endParaRPr lang="en-US" altLang="zh-TW" dirty="0"/>
          </a:p>
          <a:p>
            <a:pPr lvl="1"/>
            <a:r>
              <a:rPr lang="zh-TW" altLang="en-US" dirty="0" smtClean="0"/>
              <a:t>網站主題說明</a:t>
            </a:r>
            <a:endParaRPr lang="en-US" altLang="zh-TW" dirty="0" smtClean="0"/>
          </a:p>
          <a:p>
            <a:pPr lvl="2"/>
            <a:r>
              <a:rPr lang="zh-TW" altLang="en-US" dirty="0"/>
              <a:t>借書</a:t>
            </a:r>
            <a:r>
              <a:rPr lang="zh-TW" altLang="en-US" dirty="0" smtClean="0"/>
              <a:t>系統、選課系統、購物系統、自訂系統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網站地圖設計</a:t>
            </a:r>
            <a:endParaRPr lang="en-US" altLang="zh-TW" dirty="0"/>
          </a:p>
          <a:p>
            <a:pPr lvl="1"/>
            <a:r>
              <a:rPr lang="zh-TW" altLang="en-US" dirty="0"/>
              <a:t>網站</a:t>
            </a:r>
            <a:r>
              <a:rPr lang="en-US" altLang="zh-TW" dirty="0" smtClean="0"/>
              <a:t>UI</a:t>
            </a:r>
            <a:r>
              <a:rPr lang="zh-TW" altLang="en-US" dirty="0" smtClean="0"/>
              <a:t>設計</a:t>
            </a:r>
            <a:endParaRPr lang="en-US" altLang="zh-TW" dirty="0"/>
          </a:p>
          <a:p>
            <a:pPr lvl="1"/>
            <a:r>
              <a:rPr lang="zh-TW" altLang="en-US" dirty="0"/>
              <a:t>網站</a:t>
            </a:r>
            <a:r>
              <a:rPr lang="zh-TW" altLang="en-US" dirty="0" smtClean="0"/>
              <a:t>資料庫設計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666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期末報告</a:t>
            </a:r>
            <a:r>
              <a:rPr lang="zh-TW" altLang="en-US" dirty="0"/>
              <a:t>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報告採分組方式進行</a:t>
            </a:r>
            <a:endParaRPr lang="en-US" altLang="zh-TW" dirty="0"/>
          </a:p>
          <a:p>
            <a:pPr lvl="1"/>
            <a:r>
              <a:rPr lang="zh-TW" altLang="en-US" dirty="0"/>
              <a:t>一組約</a:t>
            </a:r>
            <a:r>
              <a:rPr lang="en-US" altLang="zh-TW" dirty="0"/>
              <a:t>3~5</a:t>
            </a:r>
            <a:r>
              <a:rPr lang="zh-TW" altLang="en-US" dirty="0"/>
              <a:t>人</a:t>
            </a:r>
            <a:endParaRPr lang="en-US" altLang="zh-TW" dirty="0"/>
          </a:p>
          <a:p>
            <a:pPr lvl="1"/>
            <a:r>
              <a:rPr lang="zh-TW" altLang="en-US" dirty="0"/>
              <a:t>一組報告約</a:t>
            </a:r>
            <a:r>
              <a:rPr lang="en-US" altLang="zh-TW" dirty="0"/>
              <a:t>20~30</a:t>
            </a:r>
            <a:r>
              <a:rPr lang="zh-TW" altLang="en-US" dirty="0" smtClean="0"/>
              <a:t>分鐘</a:t>
            </a:r>
            <a:endParaRPr lang="en-US" altLang="zh-TW" dirty="0" smtClean="0"/>
          </a:p>
          <a:p>
            <a:pPr lvl="1"/>
            <a:r>
              <a:rPr lang="zh-TW" altLang="en-US" dirty="0"/>
              <a:t>報告前繳交紙本計劃書</a:t>
            </a:r>
            <a:r>
              <a:rPr lang="en-US" altLang="zh-TW" dirty="0"/>
              <a:t>(</a:t>
            </a:r>
            <a:r>
              <a:rPr lang="zh-TW" altLang="en-US" dirty="0"/>
              <a:t>電子檔傳至</a:t>
            </a:r>
            <a:r>
              <a:rPr lang="en-US" altLang="zh-TW" dirty="0" err="1"/>
              <a:t>moodle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展示、說明網站開發成果</a:t>
            </a:r>
            <a:endParaRPr lang="en-US" altLang="zh-TW" dirty="0" smtClean="0"/>
          </a:p>
          <a:p>
            <a:r>
              <a:rPr lang="zh-TW" altLang="en-US" dirty="0" smtClean="0"/>
              <a:t>評分方式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老師</a:t>
            </a:r>
            <a:r>
              <a:rPr lang="zh-TW" altLang="en-US" dirty="0"/>
              <a:t>：</a:t>
            </a:r>
            <a:r>
              <a:rPr lang="en-US" altLang="zh-TW" dirty="0" smtClean="0"/>
              <a:t>60%</a:t>
            </a:r>
          </a:p>
          <a:p>
            <a:pPr lvl="1"/>
            <a:r>
              <a:rPr lang="zh-TW" altLang="en-US" dirty="0" smtClean="0"/>
              <a:t>同學：</a:t>
            </a:r>
            <a:r>
              <a:rPr lang="en-US" altLang="zh-TW" dirty="0" smtClean="0"/>
              <a:t>40%</a:t>
            </a:r>
            <a:endParaRPr lang="en-US" altLang="zh-TW" dirty="0"/>
          </a:p>
          <a:p>
            <a:r>
              <a:rPr lang="zh-TW" altLang="en-US" dirty="0" smtClean="0"/>
              <a:t>評分項目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介面設計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系統操作</a:t>
            </a:r>
            <a:r>
              <a:rPr lang="zh-TW" altLang="en-US" dirty="0" smtClean="0"/>
              <a:t>邏輯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功能完整度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230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257</Words>
  <Application>Microsoft Office PowerPoint</Application>
  <PresentationFormat>寬螢幕</PresentationFormat>
  <Paragraphs>66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黑体</vt:lpstr>
      <vt:lpstr>微軟正黑體</vt:lpstr>
      <vt:lpstr>Arial</vt:lpstr>
      <vt:lpstr>Office 佈景主題</vt:lpstr>
      <vt:lpstr>網站應用整合開發</vt:lpstr>
      <vt:lpstr>簡報大綱</vt:lpstr>
      <vt:lpstr>課程大綱</vt:lpstr>
      <vt:lpstr>課程大綱</vt:lpstr>
      <vt:lpstr>課程配分方式</vt:lpstr>
      <vt:lpstr>期中報告方式</vt:lpstr>
      <vt:lpstr>期末報告方式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Tony1106</dc:creator>
  <cp:lastModifiedBy>Tony1106</cp:lastModifiedBy>
  <cp:revision>27</cp:revision>
  <dcterms:created xsi:type="dcterms:W3CDTF">2022-01-20T13:08:53Z</dcterms:created>
  <dcterms:modified xsi:type="dcterms:W3CDTF">2022-06-16T06:06:11Z</dcterms:modified>
</cp:coreProperties>
</file>