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59" r:id="rId3"/>
    <p:sldId id="260" r:id="rId4"/>
    <p:sldId id="261" r:id="rId5"/>
    <p:sldId id="264" r:id="rId6"/>
    <p:sldId id="277" r:id="rId7"/>
    <p:sldId id="273" r:id="rId8"/>
    <p:sldId id="263" r:id="rId9"/>
    <p:sldId id="274" r:id="rId10"/>
    <p:sldId id="266" r:id="rId11"/>
    <p:sldId id="276" r:id="rId12"/>
    <p:sldId id="278" r:id="rId13"/>
    <p:sldId id="279" r:id="rId14"/>
    <p:sldId id="280" r:id="rId15"/>
    <p:sldId id="268" r:id="rId16"/>
    <p:sldId id="269" r:id="rId17"/>
    <p:sldId id="270" r:id="rId18"/>
    <p:sldId id="282" r:id="rId19"/>
    <p:sldId id="283" r:id="rId20"/>
    <p:sldId id="281" r:id="rId21"/>
    <p:sldId id="284" r:id="rId22"/>
    <p:sldId id="271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72" r:id="rId33"/>
    <p:sldId id="294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90476" autoAdjust="0"/>
  </p:normalViewPr>
  <p:slideViewPr>
    <p:cSldViewPr snapToGrid="0">
      <p:cViewPr>
        <p:scale>
          <a:sx n="100" d="100"/>
          <a:sy n="100" d="100"/>
        </p:scale>
        <p:origin x="1218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09B83-85C8-4552-811E-03B1892B2F31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3FE90-B963-4F2D-BD47-9676697A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27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https://developer.mozilla.org/zh-TW/docs/Learn/JavaScript/First_steps/What_is_JavaScript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43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https://developer.mozilla.org/zh-TW/docs/Web/JavaScript/Reference/Statements/let</a:t>
            </a:r>
          </a:p>
          <a:p>
            <a:r>
              <a:rPr lang="en-US" altLang="zh-TW" dirty="0" smtClean="0"/>
              <a:t>https://developer.mozilla.org/en-US/docs/Web/JavaScript/Reference/Statements/const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88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https://ithelp.ithome.com.tw/articles/10190873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72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3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2154115" y="3677957"/>
            <a:ext cx="9262447" cy="643582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帳號註冊、登入網頁前端防呆與提示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資料</a:t>
            </a:r>
            <a:r>
              <a:rPr lang="zh-TW" altLang="en-US" dirty="0"/>
              <a:t>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基本型別 </a:t>
            </a:r>
            <a:r>
              <a:rPr lang="en-US" altLang="zh-TW" dirty="0"/>
              <a:t>(Primitives) </a:t>
            </a:r>
            <a:r>
              <a:rPr lang="zh-TW" altLang="en-US" dirty="0"/>
              <a:t>與物件型別 </a:t>
            </a:r>
            <a:r>
              <a:rPr lang="en-US" altLang="zh-TW" dirty="0"/>
              <a:t>(Object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基本</a:t>
            </a:r>
            <a:r>
              <a:rPr lang="zh-TW" altLang="en-US" dirty="0"/>
              <a:t>型</a:t>
            </a:r>
            <a:r>
              <a:rPr lang="zh-TW" altLang="en-US" dirty="0" smtClean="0"/>
              <a:t>別：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number</a:t>
            </a:r>
            <a:r>
              <a:rPr lang="zh-TW" altLang="en-US" dirty="0"/>
              <a:t>、</a:t>
            </a:r>
            <a:r>
              <a:rPr lang="en-US" altLang="zh-TW" dirty="0" err="1"/>
              <a:t>boolean</a:t>
            </a:r>
            <a:r>
              <a:rPr lang="zh-TW" altLang="en-US" dirty="0"/>
              <a:t>、</a:t>
            </a:r>
            <a:r>
              <a:rPr lang="en-US" altLang="zh-TW" dirty="0"/>
              <a:t>null</a:t>
            </a:r>
            <a:r>
              <a:rPr lang="zh-TW" altLang="en-US" dirty="0"/>
              <a:t>、</a:t>
            </a:r>
            <a:r>
              <a:rPr lang="en-US" altLang="zh-TW" dirty="0" smtClean="0"/>
              <a:t>undefined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symbol</a:t>
            </a:r>
            <a:r>
              <a:rPr lang="en-US" altLang="zh-TW" dirty="0"/>
              <a:t>  (ES6)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 smtClean="0"/>
              <a:t>物件</a:t>
            </a:r>
            <a:r>
              <a:rPr lang="zh-TW" altLang="en-US" dirty="0"/>
              <a:t>型</a:t>
            </a:r>
            <a:r>
              <a:rPr lang="zh-TW" altLang="en-US" dirty="0" smtClean="0"/>
              <a:t>別：非基本型別即為物件型別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陣列</a:t>
            </a:r>
            <a:r>
              <a:rPr lang="zh-TW" altLang="en-US" dirty="0"/>
              <a:t>、物件、函</a:t>
            </a:r>
            <a:r>
              <a:rPr lang="zh-TW" altLang="en-US" dirty="0" smtClean="0"/>
              <a:t>式等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Object</a:t>
            </a:r>
            <a:r>
              <a:rPr lang="zh-TW" altLang="en-US" dirty="0" smtClean="0"/>
              <a:t> 存</a:t>
            </a:r>
            <a:r>
              <a:rPr lang="zh-TW" altLang="en-US" dirty="0"/>
              <a:t>值的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Primitives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‘123’;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B </a:t>
            </a:r>
            <a:r>
              <a:rPr lang="en-US" altLang="zh-TW" dirty="0"/>
              <a:t>= a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100946" y="2512004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80873" y="2142672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20037" y="2761945"/>
            <a:ext cx="728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‘123</a:t>
            </a:r>
            <a:r>
              <a:rPr lang="en-US" altLang="zh-TW" sz="2000" dirty="0" smtClean="0"/>
              <a:t>’</a:t>
            </a:r>
            <a:endParaRPr lang="zh-TW" altLang="en-US" sz="2000" dirty="0"/>
          </a:p>
        </p:txBody>
      </p:sp>
      <p:sp>
        <p:nvSpPr>
          <p:cNvPr id="8" name="向左箭號 7"/>
          <p:cNvSpPr/>
          <p:nvPr/>
        </p:nvSpPr>
        <p:spPr>
          <a:xfrm>
            <a:off x="4765964" y="2816804"/>
            <a:ext cx="591128" cy="2344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30543" y="2512004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310470" y="2142672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70038" y="2100985"/>
            <a:ext cx="2508443" cy="143978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498554" y="2755684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192320" y="2100985"/>
            <a:ext cx="1397499" cy="15745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00946" y="4558960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80873" y="4189628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30543" y="4558960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310470" y="4189628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70038" y="4147941"/>
            <a:ext cx="2508443" cy="15708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6498554" y="4802640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192320" y="4147941"/>
            <a:ext cx="1397499" cy="15708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397505" y="4558960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277432" y="4189628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86402" y="2567729"/>
            <a:ext cx="807030" cy="76631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32388" y="2170602"/>
            <a:ext cx="9033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</a:t>
            </a:r>
            <a:r>
              <a:rPr lang="zh-TW" altLang="en-US" dirty="0" smtClean="0"/>
              <a:t>號位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99927" y="2567729"/>
            <a:ext cx="738909" cy="71058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491220" y="330618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</a:t>
            </a:r>
            <a:r>
              <a:rPr lang="zh-TW" altLang="en-US" dirty="0"/>
              <a:t>號位</a:t>
            </a:r>
          </a:p>
        </p:txBody>
      </p:sp>
      <p:sp>
        <p:nvSpPr>
          <p:cNvPr id="28" name="矩形 27"/>
          <p:cNvSpPr/>
          <p:nvPr/>
        </p:nvSpPr>
        <p:spPr>
          <a:xfrm>
            <a:off x="5462593" y="4611005"/>
            <a:ext cx="738909" cy="71058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453886" y="534946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8</a:t>
            </a:r>
            <a:r>
              <a:rPr lang="zh-TW" altLang="en-US" dirty="0"/>
              <a:t>號位</a:t>
            </a:r>
          </a:p>
        </p:txBody>
      </p:sp>
      <p:sp>
        <p:nvSpPr>
          <p:cNvPr id="17" name="向左箭號 16"/>
          <p:cNvSpPr/>
          <p:nvPr/>
        </p:nvSpPr>
        <p:spPr>
          <a:xfrm>
            <a:off x="4765963" y="4863760"/>
            <a:ext cx="785091" cy="23444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498159" y="4621687"/>
            <a:ext cx="738909" cy="71058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507924" y="536014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9</a:t>
            </a:r>
            <a:r>
              <a:rPr lang="zh-TW" altLang="en-US" dirty="0" smtClean="0"/>
              <a:t>號</a:t>
            </a:r>
            <a:r>
              <a:rPr lang="zh-TW" altLang="en-US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2825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Object</a:t>
            </a:r>
            <a:r>
              <a:rPr lang="zh-TW" altLang="en-US" dirty="0" smtClean="0"/>
              <a:t> 存</a:t>
            </a:r>
            <a:r>
              <a:rPr lang="zh-TW" altLang="en-US" dirty="0"/>
              <a:t>值的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1" y="1666876"/>
            <a:ext cx="2267416" cy="3662506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Object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{};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let </a:t>
            </a:r>
            <a:r>
              <a:rPr lang="en-US" altLang="zh-TW" dirty="0" smtClean="0"/>
              <a:t>B </a:t>
            </a:r>
            <a:r>
              <a:rPr lang="en-US" altLang="zh-TW" dirty="0"/>
              <a:t>= a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110183" y="2484295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0110" y="2114963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19322" y="2626643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{}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775201" y="2789095"/>
            <a:ext cx="591128" cy="2344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39780" y="2484295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319707" y="2114963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79275" y="2073276"/>
            <a:ext cx="2508443" cy="143978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507791" y="2727975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201557" y="2073276"/>
            <a:ext cx="1397499" cy="143978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10183" y="4531251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90110" y="41619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39780" y="4531251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319707" y="41619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79275" y="4120232"/>
            <a:ext cx="2508443" cy="14397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6507791" y="4774931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201557" y="4120232"/>
            <a:ext cx="1397499" cy="14397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406742" y="4531251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286669" y="41619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7" name="向左箭號 16"/>
          <p:cNvSpPr/>
          <p:nvPr/>
        </p:nvSpPr>
        <p:spPr>
          <a:xfrm>
            <a:off x="4775201" y="4836051"/>
            <a:ext cx="711202" cy="23444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486402" y="2567729"/>
            <a:ext cx="693766" cy="73046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02901" y="2168194"/>
            <a:ext cx="945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號位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90320" y="2540040"/>
            <a:ext cx="794846" cy="73046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485184" y="4588039"/>
            <a:ext cx="794846" cy="73046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8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Object</a:t>
            </a:r>
            <a:r>
              <a:rPr lang="zh-TW" altLang="en-US" dirty="0" smtClean="0"/>
              <a:t> 比較的方式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2840069" cy="2707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Primitives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‘123’;</a:t>
            </a:r>
          </a:p>
          <a:p>
            <a:pPr marL="0" indent="0">
              <a:buNone/>
            </a:pPr>
            <a:r>
              <a:rPr lang="en-US" altLang="zh-TW" dirty="0" smtClean="0"/>
              <a:t>let B </a:t>
            </a:r>
            <a:r>
              <a:rPr lang="en-US" altLang="zh-TW" dirty="0"/>
              <a:t>= </a:t>
            </a:r>
            <a:r>
              <a:rPr lang="en-US" altLang="zh-TW" dirty="0" smtClean="0"/>
              <a:t>A;</a:t>
            </a:r>
          </a:p>
          <a:p>
            <a:pPr marL="0" indent="0">
              <a:buNone/>
            </a:pPr>
            <a:r>
              <a:rPr lang="en-US" altLang="zh-TW" dirty="0" smtClean="0"/>
              <a:t>A===B; --&gt;true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1344003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23930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69379" y="4743626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49306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10342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55976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081352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  <p:sp>
        <p:nvSpPr>
          <p:cNvPr id="28" name="內容版面配置區 2"/>
          <p:cNvSpPr txBox="1">
            <a:spLocks/>
          </p:cNvSpPr>
          <p:nvPr/>
        </p:nvSpPr>
        <p:spPr>
          <a:xfrm>
            <a:off x="4996985" y="1666876"/>
            <a:ext cx="2840069" cy="270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let C = ‘123’;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A===C; --&gt;true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sp>
        <p:nvSpPr>
          <p:cNvPr id="36" name="矩形 35"/>
          <p:cNvSpPr/>
          <p:nvPr/>
        </p:nvSpPr>
        <p:spPr>
          <a:xfrm>
            <a:off x="5042942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922869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8318" y="4743626"/>
            <a:ext cx="895927" cy="8220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48245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09281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154915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80291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Object</a:t>
            </a:r>
            <a:r>
              <a:rPr lang="zh-TW" altLang="en-US" dirty="0" smtClean="0"/>
              <a:t> 比較的方式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2840069" cy="2707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Object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{};</a:t>
            </a:r>
          </a:p>
          <a:p>
            <a:pPr marL="0" indent="0">
              <a:buNone/>
            </a:pPr>
            <a:r>
              <a:rPr lang="en-US" altLang="zh-TW" dirty="0" smtClean="0"/>
              <a:t>let B </a:t>
            </a:r>
            <a:r>
              <a:rPr lang="en-US" altLang="zh-TW" dirty="0"/>
              <a:t>= </a:t>
            </a:r>
            <a:r>
              <a:rPr lang="en-US" altLang="zh-TW" dirty="0" smtClean="0"/>
              <a:t>A;</a:t>
            </a:r>
          </a:p>
          <a:p>
            <a:pPr marL="0" indent="0">
              <a:buNone/>
            </a:pPr>
            <a:r>
              <a:rPr lang="en-US" altLang="zh-TW" dirty="0" smtClean="0"/>
              <a:t>A===B; --&gt;true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1223930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69379" y="4743626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849306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10342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55976" y="584898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號位</a:t>
            </a:r>
          </a:p>
        </p:txBody>
      </p:sp>
      <p:sp>
        <p:nvSpPr>
          <p:cNvPr id="27" name="矩形 26"/>
          <p:cNvSpPr/>
          <p:nvPr/>
        </p:nvSpPr>
        <p:spPr>
          <a:xfrm>
            <a:off x="2898965" y="584898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號位</a:t>
            </a:r>
          </a:p>
        </p:txBody>
      </p:sp>
      <p:sp>
        <p:nvSpPr>
          <p:cNvPr id="28" name="內容版面配置區 2"/>
          <p:cNvSpPr txBox="1">
            <a:spLocks/>
          </p:cNvSpPr>
          <p:nvPr/>
        </p:nvSpPr>
        <p:spPr>
          <a:xfrm>
            <a:off x="4996985" y="1666876"/>
            <a:ext cx="2840069" cy="270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C = </a:t>
            </a:r>
            <a:r>
              <a:rPr lang="en-US" altLang="zh-TW" dirty="0"/>
              <a:t>{}</a:t>
            </a:r>
            <a:r>
              <a:rPr lang="en-US" altLang="zh-TW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A===C; --&gt;false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sp>
        <p:nvSpPr>
          <p:cNvPr id="36" name="矩形 35"/>
          <p:cNvSpPr/>
          <p:nvPr/>
        </p:nvSpPr>
        <p:spPr>
          <a:xfrm>
            <a:off x="5042942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922869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8318" y="4743626"/>
            <a:ext cx="895927" cy="8220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r>
              <a:rPr lang="zh-TW" altLang="en-US" dirty="0" smtClean="0">
                <a:solidFill>
                  <a:schemeClr val="tx1"/>
                </a:solidFill>
              </a:rPr>
              <a:t>號位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48245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09281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106470" y="584898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號位</a:t>
            </a:r>
          </a:p>
        </p:txBody>
      </p:sp>
      <p:sp>
        <p:nvSpPr>
          <p:cNvPr id="42" name="矩形 41"/>
          <p:cNvSpPr/>
          <p:nvPr/>
        </p:nvSpPr>
        <p:spPr>
          <a:xfrm>
            <a:off x="6597904" y="5848988"/>
            <a:ext cx="885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號</a:t>
            </a:r>
            <a:r>
              <a:rPr lang="zh-TW" altLang="en-US" dirty="0"/>
              <a:t>位</a:t>
            </a:r>
          </a:p>
        </p:txBody>
      </p:sp>
      <p:sp>
        <p:nvSpPr>
          <p:cNvPr id="20" name="矩形 19"/>
          <p:cNvSpPr/>
          <p:nvPr/>
        </p:nvSpPr>
        <p:spPr>
          <a:xfrm>
            <a:off x="1344003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</a:p>
        </p:txBody>
      </p:sp>
    </p:spTree>
    <p:extLst>
      <p:ext uri="{BB962C8B-B14F-4D97-AF65-F5344CB8AC3E}">
        <p14:creationId xmlns:p14="http://schemas.microsoft.com/office/powerpoint/2010/main" val="12833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BOM</a:t>
            </a:r>
            <a:r>
              <a:rPr lang="zh-TW" altLang="en-US" dirty="0"/>
              <a:t>、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BOM</a:t>
            </a:r>
            <a:r>
              <a:rPr lang="en-US" altLang="zh-TW" dirty="0"/>
              <a:t> (</a:t>
            </a:r>
            <a:r>
              <a:rPr lang="en-US" altLang="zh-TW" b="1" dirty="0"/>
              <a:t>Browser Object Model</a:t>
            </a:r>
            <a:r>
              <a:rPr lang="zh-TW" altLang="en-US" dirty="0"/>
              <a:t>，瀏覽器物件模型</a:t>
            </a:r>
            <a:r>
              <a:rPr lang="en-US" altLang="zh-TW" dirty="0"/>
              <a:t>)</a:t>
            </a:r>
            <a:r>
              <a:rPr lang="zh-TW" altLang="en-US" dirty="0"/>
              <a:t>，是瀏覽器所有功能的核心，與網頁的內容無關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/>
              <a:t>DOM</a:t>
            </a:r>
            <a:r>
              <a:rPr lang="en-US" altLang="zh-TW" dirty="0"/>
              <a:t> (</a:t>
            </a:r>
            <a:r>
              <a:rPr lang="en-US" altLang="zh-TW" b="1" dirty="0"/>
              <a:t>Document Object Model</a:t>
            </a:r>
            <a:r>
              <a:rPr lang="zh-TW" altLang="en-US" dirty="0"/>
              <a:t>，文件物件模型</a:t>
            </a:r>
            <a:r>
              <a:rPr lang="en-US" altLang="zh-TW" dirty="0"/>
              <a:t>)</a:t>
            </a:r>
            <a:r>
              <a:rPr lang="zh-TW" altLang="en-US" dirty="0"/>
              <a:t>，是一個將 </a:t>
            </a:r>
            <a:r>
              <a:rPr lang="en-US" altLang="zh-TW" dirty="0"/>
              <a:t>HTML </a:t>
            </a:r>
            <a:r>
              <a:rPr lang="zh-TW" altLang="en-US" dirty="0"/>
              <a:t>文件以樹狀的結構來表示的模型，而組合起來的樹狀圖，我們稱之為「</a:t>
            </a:r>
            <a:r>
              <a:rPr lang="en-US" altLang="zh-TW" dirty="0"/>
              <a:t>DOM Tree</a:t>
            </a:r>
            <a:r>
              <a:rPr lang="zh-TW" altLang="en-US" dirty="0"/>
              <a:t>」。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0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BOM</a:t>
            </a:r>
            <a:r>
              <a:rPr lang="zh-TW" altLang="en-US" dirty="0"/>
              <a:t>、</a:t>
            </a:r>
            <a:r>
              <a:rPr lang="en-US" altLang="zh-TW" dirty="0"/>
              <a:t>DOM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6236" y="1763586"/>
            <a:ext cx="1634837" cy="487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2874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frames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80601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08328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location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36055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navigator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63782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screen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23163" y="4083652"/>
            <a:ext cx="1300018" cy="487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document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27991" y="5043954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html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83033" y="4429306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83032" y="5740689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body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8107" y="4086570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title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8107" y="5403453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18107" y="4776708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78713" y="1452184"/>
            <a:ext cx="8945306" cy="2133600"/>
          </a:xfrm>
          <a:prstGeom prst="rect">
            <a:avLst/>
          </a:prstGeom>
          <a:noFill/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739942" y="1456643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accent5">
                    <a:lumMod val="75000"/>
                  </a:schemeClr>
                </a:solidFill>
              </a:rPr>
              <a:t>BOM</a:t>
            </a:r>
            <a:endParaRPr lang="zh-TW" alt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肘形接點 22"/>
          <p:cNvCxnSpPr>
            <a:stCxn id="4" idx="2"/>
            <a:endCxn id="5" idx="0"/>
          </p:cNvCxnSpPr>
          <p:nvPr/>
        </p:nvCxnSpPr>
        <p:spPr>
          <a:xfrm rot="5400000">
            <a:off x="4993843" y="1489274"/>
            <a:ext cx="458426" cy="198119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4" idx="2"/>
            <a:endCxn id="6" idx="0"/>
          </p:cNvCxnSpPr>
          <p:nvPr/>
        </p:nvCxnSpPr>
        <p:spPr>
          <a:xfrm rot="5400000">
            <a:off x="5657706" y="2153137"/>
            <a:ext cx="458426" cy="6534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4" idx="2"/>
            <a:endCxn id="9" idx="0"/>
          </p:cNvCxnSpPr>
          <p:nvPr/>
        </p:nvCxnSpPr>
        <p:spPr>
          <a:xfrm rot="16200000" flipH="1">
            <a:off x="6321569" y="2142745"/>
            <a:ext cx="458426" cy="6742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4" idx="2"/>
            <a:endCxn id="10" idx="0"/>
          </p:cNvCxnSpPr>
          <p:nvPr/>
        </p:nvCxnSpPr>
        <p:spPr>
          <a:xfrm rot="16200000" flipH="1">
            <a:off x="6985433" y="1478882"/>
            <a:ext cx="458426" cy="20019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4" idx="2"/>
            <a:endCxn id="11" idx="0"/>
          </p:cNvCxnSpPr>
          <p:nvPr/>
        </p:nvCxnSpPr>
        <p:spPr>
          <a:xfrm rot="16200000" flipH="1">
            <a:off x="7649296" y="815018"/>
            <a:ext cx="458426" cy="33297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678713" y="3860146"/>
            <a:ext cx="8945306" cy="2854690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肘形接點 36"/>
          <p:cNvCxnSpPr>
            <a:stCxn id="4" idx="2"/>
            <a:endCxn id="12" idx="0"/>
          </p:cNvCxnSpPr>
          <p:nvPr/>
        </p:nvCxnSpPr>
        <p:spPr>
          <a:xfrm rot="5400000">
            <a:off x="3526918" y="1396915"/>
            <a:ext cx="1832992" cy="3540483"/>
          </a:xfrm>
          <a:prstGeom prst="bentConnector3">
            <a:avLst>
              <a:gd name="adj1" fmla="val 1220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13" idx="1"/>
            <a:endCxn id="12" idx="2"/>
          </p:cNvCxnSpPr>
          <p:nvPr/>
        </p:nvCxnSpPr>
        <p:spPr>
          <a:xfrm rot="10800000">
            <a:off x="2673173" y="4570727"/>
            <a:ext cx="254819" cy="71676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4" idx="1"/>
            <a:endCxn id="13" idx="3"/>
          </p:cNvCxnSpPr>
          <p:nvPr/>
        </p:nvCxnSpPr>
        <p:spPr>
          <a:xfrm rot="10800000" flipV="1">
            <a:off x="4087155" y="4672843"/>
            <a:ext cx="595878" cy="614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5" idx="1"/>
            <a:endCxn id="13" idx="3"/>
          </p:cNvCxnSpPr>
          <p:nvPr/>
        </p:nvCxnSpPr>
        <p:spPr>
          <a:xfrm rot="10800000">
            <a:off x="4087156" y="5287492"/>
            <a:ext cx="595877" cy="6967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16" idx="1"/>
            <a:endCxn id="14" idx="3"/>
          </p:cNvCxnSpPr>
          <p:nvPr/>
        </p:nvCxnSpPr>
        <p:spPr>
          <a:xfrm rot="10800000" flipV="1">
            <a:off x="5842197" y="4330107"/>
            <a:ext cx="675910" cy="3427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19" idx="1"/>
            <a:endCxn id="14" idx="3"/>
          </p:cNvCxnSpPr>
          <p:nvPr/>
        </p:nvCxnSpPr>
        <p:spPr>
          <a:xfrm rot="10800000">
            <a:off x="5842197" y="4672843"/>
            <a:ext cx="675910" cy="3474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18" idx="1"/>
            <a:endCxn id="15" idx="3"/>
          </p:cNvCxnSpPr>
          <p:nvPr/>
        </p:nvCxnSpPr>
        <p:spPr>
          <a:xfrm rot="10800000" flipV="1">
            <a:off x="5842197" y="5646990"/>
            <a:ext cx="675911" cy="3372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518107" y="5984226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6" name="肘形接點 75"/>
          <p:cNvCxnSpPr>
            <a:stCxn id="73" idx="1"/>
            <a:endCxn id="15" idx="3"/>
          </p:cNvCxnSpPr>
          <p:nvPr/>
        </p:nvCxnSpPr>
        <p:spPr>
          <a:xfrm rot="10800000">
            <a:off x="5842197" y="5984227"/>
            <a:ext cx="675911" cy="243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310775" y="5984226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accent2">
                    <a:lumMod val="75000"/>
                  </a:schemeClr>
                </a:solidFill>
              </a:rPr>
              <a:t>DOM</a:t>
            </a:r>
            <a:endParaRPr lang="zh-TW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DOM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getElement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document.getElementBy</a:t>
            </a:r>
            <a:r>
              <a:rPr lang="en-US" altLang="zh-TW" dirty="0" smtClean="0"/>
              <a:t>**</a:t>
            </a:r>
            <a:endParaRPr lang="en-US" altLang="zh-TW" dirty="0"/>
          </a:p>
          <a:p>
            <a:pPr lvl="1"/>
            <a:r>
              <a:rPr lang="en-US" altLang="zh-TW" dirty="0" err="1" smtClean="0"/>
              <a:t>document.getElements</a:t>
            </a:r>
            <a:r>
              <a:rPr lang="en-US" altLang="zh-TW" dirty="0" err="1"/>
              <a:t>By</a:t>
            </a:r>
            <a:r>
              <a:rPr lang="en-US" altLang="zh-TW" dirty="0"/>
              <a:t>**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querySelector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document.querySelector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document.querySelectorAll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45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DOM 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5" y="1554162"/>
            <a:ext cx="4479099" cy="333819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85" y="1554162"/>
            <a:ext cx="5181461" cy="333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getElement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querySelector</a:t>
            </a:r>
            <a:r>
              <a:rPr lang="zh-TW" altLang="en-US" dirty="0"/>
              <a:t>系列</a:t>
            </a:r>
            <a:r>
              <a:rPr lang="zh-TW" altLang="en-US" dirty="0" smtClean="0"/>
              <a:t>差異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getElement</a:t>
            </a:r>
            <a:r>
              <a:rPr lang="en-US" altLang="zh-TW" dirty="0" smtClean="0"/>
              <a:t>:</a:t>
            </a:r>
            <a:r>
              <a:rPr lang="zh-TW" altLang="en-US" dirty="0" smtClean="0"/>
              <a:t>動態</a:t>
            </a:r>
            <a:endParaRPr lang="en-US" altLang="zh-TW" dirty="0" smtClean="0"/>
          </a:p>
          <a:p>
            <a:r>
              <a:rPr lang="en-US" altLang="zh-TW" dirty="0" err="1" smtClean="0"/>
              <a:t>querySelector</a:t>
            </a:r>
            <a:r>
              <a:rPr lang="en-US" altLang="zh-TW" dirty="0" smtClean="0"/>
              <a:t>:</a:t>
            </a:r>
            <a:r>
              <a:rPr lang="zh-TW" altLang="en-US" dirty="0" smtClean="0"/>
              <a:t>靜態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10" y="2708648"/>
            <a:ext cx="3707764" cy="399709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30" y="2708648"/>
            <a:ext cx="3528815" cy="39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HTML</a:t>
            </a:r>
            <a:r>
              <a:rPr lang="zh-TW" altLang="en-US" sz="2400" dirty="0"/>
              <a:t>、</a:t>
            </a:r>
            <a:r>
              <a:rPr lang="en-US" altLang="zh-TW" sz="2400" dirty="0"/>
              <a:t>CSS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簡介</a:t>
            </a:r>
            <a:endParaRPr lang="en-US" altLang="zh-TW" sz="2400" dirty="0"/>
          </a:p>
          <a:p>
            <a:r>
              <a:rPr lang="en-US" altLang="zh-TW" sz="2400" dirty="0" smtClean="0"/>
              <a:t>JavaScript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與資料型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pPr lvl="1"/>
            <a:r>
              <a:rPr lang="zh-TW" altLang="en-US" dirty="0"/>
              <a:t>物件、陣列、函式</a:t>
            </a:r>
          </a:p>
          <a:p>
            <a:pPr lvl="1"/>
            <a:r>
              <a:rPr lang="en-US" altLang="zh-TW" dirty="0" smtClean="0"/>
              <a:t>BOM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DOM</a:t>
            </a:r>
          </a:p>
          <a:p>
            <a:pPr lvl="1"/>
            <a:r>
              <a:rPr lang="zh-TW" altLang="en-US" dirty="0"/>
              <a:t>事件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JavaScript</a:t>
            </a:r>
            <a:r>
              <a:rPr lang="zh-TW" altLang="en-US" dirty="0"/>
              <a:t>實</a:t>
            </a:r>
            <a:r>
              <a:rPr lang="zh-TW" altLang="en-US" dirty="0" smtClean="0"/>
              <a:t>作註冊、登入資料檢查機制</a:t>
            </a:r>
            <a:endParaRPr lang="en-US" altLang="zh-TW" dirty="0" smtClean="0"/>
          </a:p>
          <a:p>
            <a:r>
              <a:rPr lang="zh-TW" altLang="en-US" dirty="0"/>
              <a:t>使用彈跳</a:t>
            </a:r>
            <a:r>
              <a:rPr lang="zh-TW" altLang="en-US" dirty="0" smtClean="0"/>
              <a:t>視窗函式庫</a:t>
            </a:r>
            <a:r>
              <a:rPr lang="en-US" altLang="zh-TW" dirty="0" smtClean="0"/>
              <a:t>sweetalert2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Function(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指</a:t>
            </a:r>
            <a:r>
              <a:rPr lang="zh-TW" altLang="en-US" dirty="0"/>
              <a:t>的是將一或多段</a:t>
            </a:r>
            <a:r>
              <a:rPr lang="zh-TW" altLang="en-US" dirty="0" smtClean="0"/>
              <a:t>程式封裝</a:t>
            </a:r>
            <a:r>
              <a:rPr lang="zh-TW" altLang="en-US" dirty="0"/>
              <a:t>起來，可以重複使用，也方便維護。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27" y="3269657"/>
            <a:ext cx="4764950" cy="13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zh-TW" altLang="en-US" dirty="0" smtClean="0"/>
              <a:t>事件</a:t>
            </a:r>
            <a:r>
              <a:rPr lang="zh-TW" altLang="en-US" dirty="0"/>
              <a:t>的註冊綁</a:t>
            </a:r>
            <a:r>
              <a:rPr lang="zh-TW" altLang="en-US" dirty="0" smtClean="0"/>
              <a:t>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on-event</a:t>
            </a:r>
            <a:r>
              <a:rPr lang="zh-TW" altLang="en-US" dirty="0" smtClean="0"/>
              <a:t>處理器 </a:t>
            </a:r>
            <a:endParaRPr lang="en-US" altLang="zh-TW" dirty="0" smtClean="0"/>
          </a:p>
          <a:p>
            <a:r>
              <a:rPr lang="en-US" altLang="zh-TW" dirty="0" err="1" smtClean="0"/>
              <a:t>addEventListener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1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zh-TW" altLang="en-US" dirty="0" smtClean="0"/>
              <a:t>事件</a:t>
            </a:r>
            <a:r>
              <a:rPr lang="zh-TW" altLang="en-US" dirty="0"/>
              <a:t>的註冊綁</a:t>
            </a:r>
            <a:r>
              <a:rPr lang="zh-TW" altLang="en-US" dirty="0" smtClean="0"/>
              <a:t>定</a:t>
            </a:r>
            <a:r>
              <a:rPr lang="en-US" altLang="zh-TW" dirty="0" smtClean="0"/>
              <a:t>_on-event</a:t>
            </a:r>
            <a:r>
              <a:rPr lang="zh-TW" altLang="en-US" dirty="0"/>
              <a:t>處理器 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906109"/>
            <a:ext cx="6380927" cy="22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zh-TW" altLang="en-US" dirty="0" smtClean="0"/>
              <a:t>事件</a:t>
            </a:r>
            <a:r>
              <a:rPr lang="zh-TW" altLang="en-US" dirty="0"/>
              <a:t>的註冊綁</a:t>
            </a:r>
            <a:r>
              <a:rPr lang="zh-TW" altLang="en-US" dirty="0" smtClean="0"/>
              <a:t>定</a:t>
            </a:r>
            <a:r>
              <a:rPr lang="en-US" altLang="zh-TW" dirty="0"/>
              <a:t>_</a:t>
            </a:r>
            <a:r>
              <a:rPr lang="en-US" altLang="zh-TW" dirty="0" err="1"/>
              <a:t>addEventListener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3" y="2086967"/>
            <a:ext cx="5786445" cy="29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6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r>
              <a:rPr lang="zh-TW" altLang="en-US" dirty="0"/>
              <a:t> 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控制項綁定</a:t>
            </a:r>
            <a:r>
              <a:rPr lang="en-US" altLang="zh-TW" dirty="0" smtClean="0"/>
              <a:t>JS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059710"/>
            <a:ext cx="8649184" cy="21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帳號註冊、登入網頁前端防呆與</a:t>
            </a:r>
            <a:r>
              <a:rPr lang="zh-TW" altLang="en-US" dirty="0" smtClean="0"/>
              <a:t>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觸發送出按鈕點擊事件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綁定</a:t>
            </a:r>
            <a:r>
              <a:rPr lang="en-US" altLang="zh-TW" dirty="0" smtClean="0"/>
              <a:t>function)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選取要檢查的元素</a:t>
            </a:r>
            <a:r>
              <a:rPr lang="zh-TW" altLang="en-US" dirty="0"/>
              <a:t>物件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取出</a:t>
            </a:r>
            <a:r>
              <a:rPr lang="zh-TW" altLang="en-US" dirty="0" smtClean="0"/>
              <a:t>元素物件資料進行檢查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回</a:t>
            </a:r>
            <a:r>
              <a:rPr lang="zh-TW" altLang="en-US" dirty="0"/>
              <a:t>傳比對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4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觸發送出按鈕點擊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68" y="1237674"/>
            <a:ext cx="10789823" cy="5591734"/>
          </a:xfrm>
        </p:spPr>
      </p:pic>
      <p:cxnSp>
        <p:nvCxnSpPr>
          <p:cNvPr id="6" name="直線接點 5"/>
          <p:cNvCxnSpPr/>
          <p:nvPr/>
        </p:nvCxnSpPr>
        <p:spPr>
          <a:xfrm>
            <a:off x="8913091" y="1782618"/>
            <a:ext cx="2382982" cy="18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34836" y="5255491"/>
            <a:ext cx="1773382" cy="1191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32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選取要檢查的元素物件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zh-TW" altLang="en-US" dirty="0"/>
              <a:t>帳號必須英文或數字且</a:t>
            </a:r>
            <a:r>
              <a:rPr lang="en-US" altLang="zh-TW" dirty="0"/>
              <a:t>6~20</a:t>
            </a:r>
            <a:r>
              <a:rPr lang="zh-TW" altLang="en-US" dirty="0"/>
              <a:t>字元</a:t>
            </a:r>
            <a:endParaRPr lang="en-US" altLang="zh-TW" dirty="0" smtClean="0"/>
          </a:p>
          <a:p>
            <a:r>
              <a:rPr lang="zh-TW" altLang="en-US" dirty="0" smtClean="0"/>
              <a:t>姓名</a:t>
            </a:r>
            <a:endParaRPr lang="en-US" altLang="zh-TW" dirty="0" smtClean="0"/>
          </a:p>
          <a:p>
            <a:pPr lvl="1"/>
            <a:r>
              <a:rPr lang="zh-TW" altLang="en-US" dirty="0"/>
              <a:t>姓名字數要在</a:t>
            </a:r>
            <a:r>
              <a:rPr lang="en-US" altLang="zh-TW" dirty="0"/>
              <a:t>3~20</a:t>
            </a:r>
            <a:r>
              <a:rPr lang="zh-TW" altLang="en-US" dirty="0"/>
              <a:t>字</a:t>
            </a:r>
            <a:endParaRPr lang="en-US" altLang="zh-TW" dirty="0" smtClean="0"/>
          </a:p>
          <a:p>
            <a:r>
              <a:rPr lang="en-US" altLang="zh-TW" dirty="0" smtClean="0"/>
              <a:t>Email</a:t>
            </a:r>
          </a:p>
          <a:p>
            <a:pPr lvl="1"/>
            <a:r>
              <a:rPr lang="en-US" altLang="zh-TW" dirty="0"/>
              <a:t>email</a:t>
            </a:r>
            <a:r>
              <a:rPr lang="zh-TW" altLang="en-US" dirty="0" smtClean="0"/>
              <a:t>格式、</a:t>
            </a:r>
            <a:r>
              <a:rPr lang="en-US" altLang="zh-TW" dirty="0"/>
              <a:t> email</a:t>
            </a:r>
            <a:r>
              <a:rPr lang="zh-TW" altLang="en-US" dirty="0"/>
              <a:t>字數要在</a:t>
            </a:r>
            <a:r>
              <a:rPr lang="en-US" altLang="zh-TW" dirty="0"/>
              <a:t>20</a:t>
            </a:r>
            <a:r>
              <a:rPr lang="zh-TW" altLang="en-US" dirty="0"/>
              <a:t>字元以內</a:t>
            </a:r>
            <a:endParaRPr lang="en-US" altLang="zh-TW" dirty="0" smtClean="0"/>
          </a:p>
          <a:p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密碼必須至少</a:t>
            </a:r>
            <a:r>
              <a:rPr lang="en-US" altLang="zh-TW" dirty="0"/>
              <a:t>1</a:t>
            </a:r>
            <a:r>
              <a:rPr lang="zh-TW" altLang="en-US" dirty="0"/>
              <a:t>個數字、一個小寫英文字、一個大些英文字及長度要在</a:t>
            </a:r>
            <a:r>
              <a:rPr lang="en-US" altLang="zh-TW" dirty="0"/>
              <a:t>8~30</a:t>
            </a:r>
            <a:r>
              <a:rPr lang="zh-TW" altLang="en-US" dirty="0"/>
              <a:t>個</a:t>
            </a:r>
            <a:r>
              <a:rPr lang="zh-TW" altLang="en-US" dirty="0" smtClean="0"/>
              <a:t>字元、</a:t>
            </a:r>
            <a:r>
              <a:rPr lang="zh-TW" altLang="en-US" dirty="0"/>
              <a:t>密碼與重新輸入密碼不一致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5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選取要檢查的元素物件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899855"/>
            <a:ext cx="9051800" cy="3041599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5098186"/>
            <a:ext cx="9072732" cy="15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選取要檢查的元素物件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2" y="1637194"/>
            <a:ext cx="7111915" cy="4089351"/>
          </a:xfrm>
        </p:spPr>
      </p:pic>
    </p:spTree>
    <p:extLst>
      <p:ext uri="{BB962C8B-B14F-4D97-AF65-F5344CB8AC3E}">
        <p14:creationId xmlns:p14="http://schemas.microsoft.com/office/powerpoint/2010/main" val="11612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職責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HTML</a:t>
            </a:r>
            <a:r>
              <a:rPr lang="zh-TW" altLang="en-US" sz="2400" dirty="0"/>
              <a:t> 是一種標記語言，我們使用它組織網頁裡的內容並給予定義， 例如：定義段落、標題、資料表格，或是在頁面嵌入圖片和影片。</a:t>
            </a:r>
            <a:endParaRPr lang="en-US" altLang="zh-TW" sz="2400" dirty="0"/>
          </a:p>
          <a:p>
            <a:r>
              <a:rPr lang="en-US" altLang="zh-TW" sz="2400" dirty="0"/>
              <a:t>CSS</a:t>
            </a:r>
            <a:r>
              <a:rPr lang="zh-TW" altLang="en-US" sz="2400" dirty="0"/>
              <a:t> 是一種樣式規則的語言，用來幫我們的 </a:t>
            </a:r>
            <a:r>
              <a:rPr lang="en-US" altLang="zh-TW" sz="2400" dirty="0"/>
              <a:t>HTML </a:t>
            </a:r>
            <a:r>
              <a:rPr lang="zh-TW" altLang="en-US" sz="2400" dirty="0"/>
              <a:t>內容上套用樣式，例如：設置背景顏色、字型，或讓內容以多欄的方式呈現。</a:t>
            </a:r>
          </a:p>
          <a:p>
            <a:r>
              <a:rPr lang="en-US" altLang="zh-TW" sz="2400" dirty="0"/>
              <a:t>JavaScript</a:t>
            </a:r>
            <a:r>
              <a:rPr lang="zh-TW" altLang="en-US" sz="2400" dirty="0"/>
              <a:t> 是一種腳本語言，它使你能夠動態的更新內容、控制多媒體、動畫</a:t>
            </a:r>
            <a:r>
              <a:rPr lang="zh-TW" altLang="en-US" sz="2400" dirty="0" smtClean="0"/>
              <a:t>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9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取出元素物件資料進行檢查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1"/>
          <a:stretch/>
        </p:blipFill>
        <p:spPr>
          <a:xfrm>
            <a:off x="1223930" y="1450714"/>
            <a:ext cx="7338179" cy="458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回傳比對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86"/>
          <a:stretch/>
        </p:blipFill>
        <p:spPr>
          <a:xfrm>
            <a:off x="1223930" y="1745673"/>
            <a:ext cx="10432361" cy="121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Sweetalert2</a:t>
            </a:r>
            <a:r>
              <a:rPr lang="zh-TW" altLang="en-US" dirty="0" smtClean="0"/>
              <a:t> 彈跳視窗函式庫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62" y="1666876"/>
            <a:ext cx="748769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3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Sweetalert2</a:t>
            </a:r>
            <a:r>
              <a:rPr lang="zh-TW" altLang="en-US" dirty="0"/>
              <a:t> 彈跳視窗函式庫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95" y="1666876"/>
            <a:ext cx="3841979" cy="19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/>
              <a:t>、</a:t>
            </a:r>
            <a:r>
              <a:rPr lang="en-US" altLang="zh-TW" dirty="0" smtClean="0"/>
              <a:t>CSS</a:t>
            </a:r>
            <a:r>
              <a:rPr lang="zh-TW" altLang="en-US" dirty="0"/>
              <a:t>和</a:t>
            </a:r>
            <a:r>
              <a:rPr lang="en-US" altLang="zh-TW" dirty="0" smtClean="0"/>
              <a:t>JS</a:t>
            </a:r>
            <a:r>
              <a:rPr lang="zh-TW" altLang="en-US" dirty="0" smtClean="0"/>
              <a:t>建構範例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08" y="1176348"/>
            <a:ext cx="4553525" cy="56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變數與資料型</a:t>
            </a:r>
            <a:r>
              <a:rPr lang="zh-TW" altLang="en-US" dirty="0" smtClean="0"/>
              <a:t>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變數宣告（</a:t>
            </a:r>
            <a:r>
              <a:rPr lang="en-US" altLang="zh-TW" dirty="0"/>
              <a:t>Declarations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：宣告</a:t>
            </a:r>
            <a:r>
              <a:rPr lang="zh-TW" altLang="en-US" dirty="0"/>
              <a:t>一個可隨意更改其內容的變數</a:t>
            </a:r>
          </a:p>
          <a:p>
            <a:r>
              <a:rPr lang="en-US" altLang="zh-TW" dirty="0" smtClean="0"/>
              <a:t>let</a:t>
            </a:r>
            <a:r>
              <a:rPr lang="zh-TW" altLang="en-US" dirty="0"/>
              <a:t>  </a:t>
            </a:r>
            <a:r>
              <a:rPr lang="zh-TW" altLang="en-US" dirty="0" smtClean="0"/>
              <a:t>    ：宣告</a:t>
            </a:r>
            <a:r>
              <a:rPr lang="zh-TW" altLang="en-US" dirty="0"/>
              <a:t>一個可隨意更改其內容的區塊區域變數</a:t>
            </a:r>
          </a:p>
          <a:p>
            <a:r>
              <a:rPr lang="en-US" altLang="zh-TW" dirty="0" err="1" smtClean="0"/>
              <a:t>const</a:t>
            </a:r>
            <a:r>
              <a:rPr lang="zh-TW" altLang="en-US" dirty="0"/>
              <a:t> ：</a:t>
            </a:r>
            <a:r>
              <a:rPr lang="zh-TW" altLang="en-US" dirty="0" smtClean="0"/>
              <a:t>宣告</a:t>
            </a:r>
            <a:r>
              <a:rPr lang="zh-TW" altLang="en-US" dirty="0"/>
              <a:t>一個只可讀取的不可變</a:t>
            </a:r>
            <a:r>
              <a:rPr lang="zh-TW" altLang="en-US" dirty="0" smtClean="0"/>
              <a:t>常數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14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變數與資料型別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2" y="2575746"/>
            <a:ext cx="2878463" cy="2737188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6" y="2580812"/>
            <a:ext cx="2752108" cy="2734577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29" y="2575746"/>
            <a:ext cx="2714496" cy="27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9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弱型</a:t>
            </a:r>
            <a:r>
              <a:rPr lang="zh-TW" altLang="en-US" dirty="0" smtClean="0"/>
              <a:t>別特性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JavaScript </a:t>
            </a:r>
            <a:r>
              <a:rPr lang="zh-TW" altLang="en-US" dirty="0"/>
              <a:t>是弱型別，也能說是動態的程式語言。這代表你不必特別宣告變數的型別。程式在運作時，型別會自動轉換。這也代表你可以以不同的型別使用同一個變數。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670510"/>
            <a:ext cx="4959836" cy="16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弱型</a:t>
            </a:r>
            <a:r>
              <a:rPr lang="zh-TW" altLang="en-US" dirty="0" smtClean="0"/>
              <a:t>別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強</a:t>
            </a:r>
            <a:r>
              <a:rPr lang="zh-TW" altLang="en-US" dirty="0"/>
              <a:t>型別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強</a:t>
            </a:r>
            <a:r>
              <a:rPr lang="zh-TW" altLang="en-US" dirty="0"/>
              <a:t>型別指的是「程式所定義的變數型別等於變數在執行時期的型別」，也就是說，這類語言的變數在被宣告的時候，必須指定一種資料型別給它，如果對這個變數做了錯誤型別的運算時，就會出現錯誤，也可以利用編譯器提前做型別檢查，就可以減少在執行時期 </a:t>
            </a:r>
            <a:r>
              <a:rPr lang="en-US" altLang="zh-TW" dirty="0"/>
              <a:t>(Runtime) </a:t>
            </a:r>
            <a:r>
              <a:rPr lang="zh-TW" altLang="en-US" dirty="0"/>
              <a:t>發生的錯誤。 </a:t>
            </a:r>
            <a:endParaRPr lang="en-US" altLang="zh-TW" dirty="0" smtClean="0"/>
          </a:p>
          <a:p>
            <a:r>
              <a:rPr lang="zh-TW" altLang="en-US" dirty="0" smtClean="0"/>
              <a:t>弱</a:t>
            </a:r>
            <a:r>
              <a:rPr lang="zh-TW" altLang="en-US" dirty="0"/>
              <a:t>型別語言則正好相反，雖然取得了語法簡潔的優點，但要注意型態轉換時產生非預期的問題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283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強型</a:t>
            </a:r>
            <a:r>
              <a:rPr lang="zh-TW" altLang="en-US" dirty="0" smtClean="0"/>
              <a:t>別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弱</a:t>
            </a:r>
            <a:r>
              <a:rPr lang="zh-TW" altLang="en-US" dirty="0"/>
              <a:t>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JS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29" y="2241093"/>
            <a:ext cx="4276213" cy="189679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28" y="4281753"/>
            <a:ext cx="4276213" cy="1941631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87" y="4281753"/>
            <a:ext cx="4143601" cy="189679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90" y="2241093"/>
            <a:ext cx="4169397" cy="19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843</Words>
  <Application>Microsoft Office PowerPoint</Application>
  <PresentationFormat>寬螢幕</PresentationFormat>
  <Paragraphs>195</Paragraphs>
  <Slides>33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黑体</vt:lpstr>
      <vt:lpstr>微軟正黑體</vt:lpstr>
      <vt:lpstr>新細明體</vt:lpstr>
      <vt:lpstr>Arial</vt:lpstr>
      <vt:lpstr>Calibri</vt:lpstr>
      <vt:lpstr>Office 佈景主題</vt:lpstr>
      <vt:lpstr>網站應用整合開發</vt:lpstr>
      <vt:lpstr>簡報大綱</vt:lpstr>
      <vt:lpstr>HTML、CSS和JavaScript職責</vt:lpstr>
      <vt:lpstr>HTML、CSS和JS建構範例</vt:lpstr>
      <vt:lpstr>變數與資料型別</vt:lpstr>
      <vt:lpstr>變數與資料型別</vt:lpstr>
      <vt:lpstr>JavaScript弱型別特性</vt:lpstr>
      <vt:lpstr>弱型別 vs 強型別</vt:lpstr>
      <vt:lpstr>強型別 vs 弱型別</vt:lpstr>
      <vt:lpstr>JavaScript資料型別</vt:lpstr>
      <vt:lpstr>Primitives vs Object 存值的方式</vt:lpstr>
      <vt:lpstr>Primitives vs Object 存值的方式</vt:lpstr>
      <vt:lpstr>Primitives vs Object 比較的方式</vt:lpstr>
      <vt:lpstr>Primitives vs Object 比較的方式</vt:lpstr>
      <vt:lpstr>BOM、DOM</vt:lpstr>
      <vt:lpstr>BOM、DOM</vt:lpstr>
      <vt:lpstr>選取DOM </vt:lpstr>
      <vt:lpstr>選取DOM </vt:lpstr>
      <vt:lpstr>getElement與querySelector系列差異</vt:lpstr>
      <vt:lpstr>Function(函式)</vt:lpstr>
      <vt:lpstr>JS事件的註冊綁定</vt:lpstr>
      <vt:lpstr>JS事件的註冊綁定_on-event處理器 </vt:lpstr>
      <vt:lpstr>JS事件的註冊綁定_addEventListener</vt:lpstr>
      <vt:lpstr>ASP.NET Button控制項綁定JS事件</vt:lpstr>
      <vt:lpstr>實作-帳號註冊、登入網頁前端防呆與提示</vt:lpstr>
      <vt:lpstr>觸發送出按鈕點擊事件</vt:lpstr>
      <vt:lpstr>選取要檢查的元素物件</vt:lpstr>
      <vt:lpstr>選取要檢查的元素物件</vt:lpstr>
      <vt:lpstr>選取要檢查的元素物件</vt:lpstr>
      <vt:lpstr>取出元素物件資料進行檢查</vt:lpstr>
      <vt:lpstr>回傳比對結果</vt:lpstr>
      <vt:lpstr>Sweetalert2 彈跳視窗函式庫</vt:lpstr>
      <vt:lpstr>Sweetalert2 彈跳視窗函式庫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208</cp:revision>
  <dcterms:created xsi:type="dcterms:W3CDTF">2022-01-20T13:08:53Z</dcterms:created>
  <dcterms:modified xsi:type="dcterms:W3CDTF">2022-06-16T10:54:32Z</dcterms:modified>
</cp:coreProperties>
</file>