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83" r:id="rId11"/>
    <p:sldId id="284" r:id="rId12"/>
    <p:sldId id="282" r:id="rId13"/>
    <p:sldId id="267" r:id="rId14"/>
    <p:sldId id="265" r:id="rId15"/>
    <p:sldId id="266" r:id="rId16"/>
    <p:sldId id="272" r:id="rId17"/>
    <p:sldId id="286" r:id="rId18"/>
    <p:sldId id="268" r:id="rId19"/>
    <p:sldId id="269" r:id="rId20"/>
    <p:sldId id="270" r:id="rId21"/>
    <p:sldId id="287" r:id="rId22"/>
    <p:sldId id="288" r:id="rId23"/>
    <p:sldId id="271" r:id="rId24"/>
    <p:sldId id="277" r:id="rId25"/>
    <p:sldId id="273" r:id="rId26"/>
    <p:sldId id="289" r:id="rId27"/>
    <p:sldId id="279" r:id="rId28"/>
    <p:sldId id="290" r:id="rId29"/>
    <p:sldId id="292" r:id="rId30"/>
    <p:sldId id="293" r:id="rId31"/>
    <p:sldId id="274" r:id="rId32"/>
    <p:sldId id="278" r:id="rId33"/>
    <p:sldId id="276" r:id="rId34"/>
    <p:sldId id="275" r:id="rId35"/>
    <p:sldId id="294" r:id="rId36"/>
    <p:sldId id="301" r:id="rId37"/>
    <p:sldId id="303" r:id="rId38"/>
    <p:sldId id="295" r:id="rId39"/>
    <p:sldId id="302" r:id="rId40"/>
    <p:sldId id="304" r:id="rId41"/>
    <p:sldId id="298" r:id="rId42"/>
    <p:sldId id="296" r:id="rId43"/>
    <p:sldId id="300" r:id="rId44"/>
    <p:sldId id="297" r:id="rId45"/>
    <p:sldId id="299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HyperLink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NavigateUrl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err="1" smtClean="0"/>
              <a:t>ImageUrl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HyperLink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err="1"/>
              <a:t>LinkButton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ListItem</a:t>
            </a:r>
            <a:r>
              <a:rPr lang="zh-TW" altLang="en-US" dirty="0" smtClean="0"/>
              <a:t> 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 smtClean="0"/>
              <a:t>Items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ListItem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3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與 </a:t>
            </a:r>
            <a:r>
              <a:rPr lang="en-US" altLang="zh-TW" dirty="0" smtClean="0"/>
              <a:t>Literal</a:t>
            </a:r>
            <a:r>
              <a:rPr lang="zh-TW" altLang="en-US" dirty="0"/>
              <a:t>常用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Literal</a:t>
            </a:r>
          </a:p>
          <a:p>
            <a:pPr lvl="1"/>
            <a:r>
              <a:rPr lang="en-US" altLang="zh-TW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241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Postback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771" y="2675914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35748" y="2434490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26237" y="2729702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15618" y="3433589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68557" y="3344294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32737" y="3755852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59156" y="3351248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45570" y="3274967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68027" y="3322485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13732" y="365486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32036" y="3977121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44067" y="363019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62371" y="3846610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8997748" y="4412523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602514" y="5070429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矩形 29"/>
          <p:cNvSpPr/>
          <p:nvPr/>
        </p:nvSpPr>
        <p:spPr>
          <a:xfrm>
            <a:off x="2015618" y="3200400"/>
            <a:ext cx="7616418" cy="129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控制項與伺服器端資料處理練習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兩數字計算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1" y="2576832"/>
            <a:ext cx="5194002" cy="77522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1" y="3352056"/>
            <a:ext cx="5026948" cy="7844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"/>
          <a:stretch/>
        </p:blipFill>
        <p:spPr>
          <a:xfrm>
            <a:off x="1409021" y="4158762"/>
            <a:ext cx="5255548" cy="76494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1" y="4943186"/>
            <a:ext cx="5528110" cy="7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常用的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</a:t>
            </a:r>
            <a:r>
              <a:rPr lang="zh-TW" altLang="en-US" dirty="0"/>
              <a:t>對照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/>
              <a:t>T</a:t>
            </a:r>
            <a:r>
              <a:rPr lang="en-US" altLang="zh-TW" dirty="0" smtClean="0"/>
              <a:t>ag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2" y="1757488"/>
            <a:ext cx="10669489" cy="3448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6452" y="3341078"/>
            <a:ext cx="4360985" cy="117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1231" y="1757489"/>
            <a:ext cx="4696037" cy="572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runat</a:t>
            </a:r>
            <a:r>
              <a:rPr lang="en-US" altLang="zh-TW" dirty="0"/>
              <a:t>="</a:t>
            </a:r>
            <a:r>
              <a:rPr lang="en-US" altLang="zh-TW" dirty="0" smtClean="0"/>
              <a:t>server“</a:t>
            </a:r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改變</a:t>
            </a:r>
            <a:r>
              <a:rPr lang="en-US" altLang="zh-TW" dirty="0"/>
              <a:t>P</a:t>
            </a:r>
            <a:r>
              <a:rPr lang="zh-TW" altLang="en-US" dirty="0" smtClean="0"/>
              <a:t>標籤的文字內容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292504"/>
            <a:ext cx="9402487" cy="308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8416" y="5380892"/>
            <a:ext cx="2365131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40881"/>
            <a:ext cx="5363323" cy="3467584"/>
          </a:xfrm>
        </p:spPr>
      </p:pic>
      <p:sp>
        <p:nvSpPr>
          <p:cNvPr id="5" name="矩形 4"/>
          <p:cNvSpPr/>
          <p:nvPr/>
        </p:nvSpPr>
        <p:spPr>
          <a:xfrm>
            <a:off x="2589861" y="4853354"/>
            <a:ext cx="1943100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Page </a:t>
            </a:r>
            <a:r>
              <a:rPr lang="en-US" altLang="zh-TW" dirty="0" smtClean="0"/>
              <a:t>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當 </a:t>
            </a:r>
            <a:r>
              <a:rPr lang="en-US" altLang="zh-TW" dirty="0"/>
              <a:t>ASP.NET </a:t>
            </a:r>
            <a:r>
              <a:rPr lang="zh-TW" altLang="en-US" dirty="0"/>
              <a:t>頁面運行時，頁面會經歷一個生命週期，</a:t>
            </a:r>
            <a:r>
              <a:rPr lang="zh-TW" altLang="en-US" dirty="0">
                <a:solidFill>
                  <a:srgbClr val="FF0000"/>
                </a:solidFill>
              </a:rPr>
              <a:t>在該生命週期中它會執行一系列處理步驟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生命週期</a:t>
            </a:r>
            <a:r>
              <a:rPr lang="zh-TW" altLang="en-US" dirty="0"/>
              <a:t>處理步驟</a:t>
            </a:r>
            <a:r>
              <a:rPr lang="zh-TW" altLang="en-US" dirty="0" smtClean="0"/>
              <a:t>包括</a:t>
            </a:r>
            <a:r>
              <a:rPr lang="zh-TW" altLang="en-US" dirty="0"/>
              <a:t>初始化、實例化控件、恢復和維護狀態、運行事件處理程序代碼和呈現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了解</a:t>
            </a:r>
            <a:r>
              <a:rPr lang="zh-TW" altLang="en-US" dirty="0"/>
              <a:t>頁面生命週期對您來說很重要，這樣您就可以在</a:t>
            </a:r>
            <a:r>
              <a:rPr lang="zh-TW" altLang="en-US" dirty="0">
                <a:solidFill>
                  <a:srgbClr val="FF0000"/>
                </a:solidFill>
              </a:rPr>
              <a:t>適當的生命週期階段編寫代碼以獲得您想要的效果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1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PreInit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initComplete</a:t>
            </a:r>
            <a:endParaRPr lang="en-US" altLang="zh-TW" dirty="0" smtClean="0"/>
          </a:p>
          <a:p>
            <a:r>
              <a:rPr lang="en-US" altLang="zh-TW" dirty="0" err="1" smtClean="0"/>
              <a:t>PreLoad</a:t>
            </a:r>
            <a:endParaRPr lang="en-US" altLang="zh-TW" dirty="0" smtClean="0"/>
          </a:p>
          <a:p>
            <a:r>
              <a:rPr lang="en-US" altLang="zh-TW" dirty="0" smtClean="0"/>
              <a:t>Load</a:t>
            </a:r>
          </a:p>
          <a:p>
            <a:r>
              <a:rPr lang="en-US" altLang="zh-TW" dirty="0" smtClean="0"/>
              <a:t>Control events</a:t>
            </a:r>
          </a:p>
          <a:p>
            <a:r>
              <a:rPr lang="en-US" altLang="zh-TW" dirty="0" err="1" smtClean="0"/>
              <a:t>LoadComplete</a:t>
            </a:r>
            <a:endParaRPr lang="en-US" altLang="zh-TW" dirty="0" smtClean="0"/>
          </a:p>
          <a:p>
            <a:r>
              <a:rPr lang="en-US" altLang="zh-TW" dirty="0" err="1" smtClean="0"/>
              <a:t>PreRender</a:t>
            </a:r>
            <a:endParaRPr lang="en-US" altLang="zh-TW" dirty="0" smtClean="0"/>
          </a:p>
          <a:p>
            <a:r>
              <a:rPr lang="en-US" altLang="zh-TW" dirty="0" err="1" smtClean="0"/>
              <a:t>PreRenderComplete</a:t>
            </a:r>
            <a:endParaRPr lang="en-US" altLang="zh-TW" dirty="0" smtClean="0"/>
          </a:p>
          <a:p>
            <a:r>
              <a:rPr lang="en-US" altLang="zh-TW" dirty="0" err="1" smtClean="0"/>
              <a:t>SaveStateComplete</a:t>
            </a:r>
            <a:endParaRPr lang="en-US" altLang="zh-TW" dirty="0"/>
          </a:p>
          <a:p>
            <a:r>
              <a:rPr lang="en-US" altLang="zh-TW" dirty="0" smtClean="0"/>
              <a:t>Unload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/>
              <a:t>基本</a:t>
            </a:r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smtClean="0"/>
              <a:t>Life Cycle</a:t>
            </a:r>
          </a:p>
          <a:p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</a:p>
          <a:p>
            <a:r>
              <a:rPr lang="zh-TW" altLang="en-US" dirty="0"/>
              <a:t>狀態管理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828576"/>
            <a:ext cx="968827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99" y="1554162"/>
            <a:ext cx="514421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17" y="2096080"/>
            <a:ext cx="3749359" cy="33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Page.IsPostBack</a:t>
            </a:r>
            <a:r>
              <a:rPr lang="en-US" altLang="zh-TW" dirty="0"/>
              <a:t>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(bool)</a:t>
            </a:r>
          </a:p>
          <a:p>
            <a:r>
              <a:rPr lang="zh-TW" altLang="en-US" dirty="0"/>
              <a:t>取得值，這個值表示網頁為初次呈現，或是要回應回傳而載入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/>
              <a:t>IsPostBack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為初次</a:t>
            </a:r>
            <a:r>
              <a:rPr lang="zh-TW" altLang="en-US" dirty="0" smtClean="0"/>
              <a:t>呈現</a:t>
            </a:r>
            <a:r>
              <a:rPr lang="en-US" altLang="zh-TW" dirty="0" smtClean="0"/>
              <a:t>=false</a:t>
            </a:r>
          </a:p>
          <a:p>
            <a:pPr lvl="1"/>
            <a:r>
              <a:rPr lang="zh-TW" altLang="en-US" dirty="0"/>
              <a:t>回應回傳而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=true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6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</a:t>
            </a:r>
            <a:r>
              <a:rPr lang="en-US" altLang="zh-TW" dirty="0" err="1"/>
              <a:t>Postback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lable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text</a:t>
            </a:r>
            <a:r>
              <a:rPr lang="zh-TW" altLang="en-US" dirty="0" smtClean="0"/>
              <a:t>為當下時間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en-US" altLang="zh-TW" dirty="0" err="1" smtClean="0"/>
              <a:t>lable.text</a:t>
            </a:r>
            <a:r>
              <a:rPr lang="zh-TW" altLang="en-US" dirty="0"/>
              <a:t>為</a:t>
            </a:r>
            <a:r>
              <a:rPr lang="zh-TW" altLang="en-US" dirty="0" smtClean="0"/>
              <a:t>第一次</a:t>
            </a:r>
            <a:r>
              <a:rPr lang="en-US" altLang="zh-TW" dirty="0" err="1" smtClean="0"/>
              <a:t>Postback</a:t>
            </a:r>
            <a:r>
              <a:rPr lang="zh-TW" altLang="en-US" dirty="0"/>
              <a:t>當下</a:t>
            </a:r>
            <a:r>
              <a:rPr lang="zh-TW" altLang="en-US" dirty="0" smtClean="0"/>
              <a:t>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9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1612655"/>
          </a:xfrm>
        </p:spPr>
        <p:txBody>
          <a:bodyPr/>
          <a:lstStyle/>
          <a:p>
            <a:r>
              <a:rPr lang="zh-TW" altLang="en-US" dirty="0"/>
              <a:t>設計良好的網站的其中一個屬性是一致的全網站頁面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r>
              <a:rPr lang="zh-TW" altLang="en-US" dirty="0"/>
              <a:t>設計良好的網站的另一個屬性，就是網站外觀可以變更的便利性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2532183" y="3216398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2460" y="3612174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951892" y="4985238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9176" y="50627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7781191" y="4611565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06955" y="4651103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處理前</a:t>
            </a:r>
            <a:r>
              <a:rPr lang="zh-TW" altLang="en-US" dirty="0"/>
              <a:t>端</a:t>
            </a:r>
            <a:r>
              <a:rPr lang="zh-TW" altLang="en-US" dirty="0" smtClean="0"/>
              <a:t>固定要處理的靜態資源或邏輯</a:t>
            </a:r>
            <a:r>
              <a:rPr lang="en-US" altLang="zh-TW" dirty="0"/>
              <a:t>(HTML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r>
              <a:rPr lang="zh-TW" altLang="en-US" dirty="0"/>
              <a:t>、</a:t>
            </a:r>
            <a:r>
              <a:rPr lang="en-US" altLang="zh-TW" dirty="0"/>
              <a:t>CSS)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zh-TW" altLang="en-US" dirty="0"/>
              <a:t>後端</a:t>
            </a:r>
            <a:r>
              <a:rPr lang="zh-TW" altLang="en-US" dirty="0" smtClean="0"/>
              <a:t>固定</a:t>
            </a:r>
            <a:r>
              <a:rPr lang="zh-TW" altLang="en-US" dirty="0"/>
              <a:t>要</a:t>
            </a:r>
            <a:r>
              <a:rPr lang="zh-TW" altLang="en-US" dirty="0" smtClean="0"/>
              <a:t>處理邏輯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  <a:p>
            <a:r>
              <a:rPr lang="zh-TW" altLang="en-US" dirty="0"/>
              <a:t>新增兩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Master Page</a:t>
            </a:r>
            <a:r>
              <a:rPr lang="zh-TW" altLang="en-US" dirty="0" smtClean="0"/>
              <a:t>指定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" y="1399134"/>
            <a:ext cx="6811326" cy="371526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3" y="5341416"/>
            <a:ext cx="7754432" cy="112410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6858000" y="3279531"/>
            <a:ext cx="799830" cy="22508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74123" y="4266864"/>
            <a:ext cx="1266092" cy="16366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23930" y="2839915"/>
            <a:ext cx="5634070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727842" y="3902477"/>
            <a:ext cx="5015858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3" y="1469560"/>
            <a:ext cx="5906324" cy="31627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7108" y="3297116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4893488"/>
            <a:ext cx="7020905" cy="6096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1095" y="5119199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5636930"/>
            <a:ext cx="7004704" cy="5880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2591" y="5851811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08140" y="566714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useTryMarstPage2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08140" y="50136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useTryMarstPage1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77815" y="272389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tryMasterPage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00" y="1892811"/>
            <a:ext cx="6363588" cy="4058216"/>
          </a:xfrm>
        </p:spPr>
      </p:pic>
      <p:sp>
        <p:nvSpPr>
          <p:cNvPr id="5" name="矩形 4"/>
          <p:cNvSpPr/>
          <p:nvPr/>
        </p:nvSpPr>
        <p:spPr>
          <a:xfrm>
            <a:off x="3499338" y="2681654"/>
            <a:ext cx="2664070" cy="8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8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ASP.NET Web</a:t>
            </a:r>
            <a:r>
              <a:rPr lang="zh-TW" altLang="en-US" dirty="0" smtClean="0"/>
              <a:t> 應用程式</a:t>
            </a:r>
            <a:r>
              <a:rPr lang="zh-TW" altLang="en-US" dirty="0"/>
              <a:t>架構的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r>
              <a:rPr lang="en-US" altLang="zh-TW" dirty="0"/>
              <a:t>ASP.NET W</a:t>
            </a:r>
            <a:r>
              <a:rPr lang="en-US" altLang="zh-TW" dirty="0" smtClean="0"/>
              <a:t>eb </a:t>
            </a:r>
            <a:r>
              <a:rPr lang="zh-TW" altLang="en-US" dirty="0"/>
              <a:t>應用程式的四種程式設計模型之一</a:t>
            </a:r>
            <a:endParaRPr lang="en-US" altLang="zh-TW" dirty="0"/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endParaRPr lang="en-US" altLang="zh-TW" dirty="0"/>
          </a:p>
          <a:p>
            <a:pPr lvl="1"/>
            <a:r>
              <a:rPr lang="en-US" altLang="zh-TW" dirty="0"/>
              <a:t>ASP.NET MVC</a:t>
            </a:r>
          </a:p>
          <a:p>
            <a:pPr lvl="1"/>
            <a:r>
              <a:rPr lang="en-US" altLang="zh-TW" dirty="0"/>
              <a:t>ASP.NET Web Pages </a:t>
            </a:r>
          </a:p>
          <a:p>
            <a:pPr lvl="1"/>
            <a:r>
              <a:rPr lang="en-US" altLang="zh-TW" dirty="0"/>
              <a:t>ASP.NE</a:t>
            </a:r>
            <a:r>
              <a:rPr lang="zh-TW" altLang="en-US" dirty="0"/>
              <a:t> </a:t>
            </a:r>
            <a:r>
              <a:rPr lang="en-US" altLang="zh-TW" dirty="0"/>
              <a:t>SPA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00" y="2699302"/>
            <a:ext cx="5393392" cy="1925452"/>
          </a:xfrm>
        </p:spPr>
      </p:pic>
    </p:spTree>
    <p:extLst>
      <p:ext uri="{BB962C8B-B14F-4D97-AF65-F5344CB8AC3E}">
        <p14:creationId xmlns:p14="http://schemas.microsoft.com/office/powerpoint/2010/main" val="39017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 life cycle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46" y="1770732"/>
            <a:ext cx="3170861" cy="43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練習印出生命週期事件名稱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44" y="1683448"/>
            <a:ext cx="5699240" cy="4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是沒有狀態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無狀態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的通訊協定</a:t>
            </a:r>
            <a:endParaRPr lang="en-US" altLang="zh-TW" dirty="0" smtClean="0"/>
          </a:p>
          <a:p>
            <a:r>
              <a:rPr lang="zh-TW" altLang="en-US" dirty="0"/>
              <a:t>客戶</a:t>
            </a:r>
            <a:r>
              <a:rPr lang="zh-TW" altLang="en-US" dirty="0" smtClean="0"/>
              <a:t>端每次對伺服器</a:t>
            </a:r>
            <a:r>
              <a:rPr lang="zh-TW" altLang="en-US" dirty="0"/>
              <a:t>發出</a:t>
            </a:r>
            <a:r>
              <a:rPr lang="zh-TW" altLang="en-US" dirty="0" smtClean="0"/>
              <a:t>請求無法</a:t>
            </a:r>
            <a:r>
              <a:rPr lang="zh-TW" altLang="en-US" dirty="0"/>
              <a:t>得知上一次請求的內容與資訊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Session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2125" y="366210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617102" y="342068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707591" y="371589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296972" y="4419782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949911" y="433048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914091" y="474204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40510" y="4337441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126924" y="4261160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749381" y="430867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895086" y="464105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913390" y="496331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425421" y="46163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443725" y="483280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51787" y="5570660"/>
            <a:ext cx="2710999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存在</a:t>
            </a:r>
            <a:r>
              <a:rPr lang="en-US" altLang="zh-TW" dirty="0"/>
              <a:t>user</a:t>
            </a:r>
            <a:r>
              <a:rPr lang="zh-TW" altLang="en-US" dirty="0"/>
              <a:t>的硬碟或周邊裡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8201661" y="5781095"/>
            <a:ext cx="2728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Session</a:t>
            </a:r>
            <a:br>
              <a:rPr lang="en-US" altLang="zh-TW" dirty="0" smtClean="0"/>
            </a:br>
            <a:r>
              <a:rPr lang="zh-TW" altLang="en-US" dirty="0" smtClean="0"/>
              <a:t>存在主機的記憶體裡</a:t>
            </a:r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4718096" y="5758597"/>
            <a:ext cx="3185487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這一個網頁</a:t>
            </a:r>
            <a:r>
              <a:rPr lang="zh-TW" altLang="en-US" dirty="0" smtClean="0"/>
              <a:t>裡，網頁被編碼過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</a:t>
            </a:r>
            <a:r>
              <a:rPr lang="en-US" altLang="zh-TW" dirty="0" smtClean="0"/>
              <a:t>Server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 smtClean="0"/>
              <a:t>是共用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：</a:t>
            </a:r>
            <a:r>
              <a:rPr lang="en-US" altLang="zh-TW" dirty="0" smtClean="0"/>
              <a:t>Application[“key”] =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取：</a:t>
            </a:r>
            <a:r>
              <a:rPr lang="en-US" altLang="zh-TW" dirty="0"/>
              <a:t>Application[“key”] = </a:t>
            </a:r>
            <a:r>
              <a:rPr lang="zh-TW" altLang="en-US" dirty="0"/>
              <a:t>資料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52" y="1554162"/>
            <a:ext cx="928817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Application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27" y="1554162"/>
            <a:ext cx="5393304" cy="46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特性</a:t>
            </a:r>
            <a:endParaRPr lang="en-US" altLang="zh-TW" dirty="0"/>
          </a:p>
          <a:p>
            <a:pPr lvl="1"/>
            <a:r>
              <a:rPr lang="zh-TW" altLang="en-US" dirty="0"/>
              <a:t>資料存在</a:t>
            </a:r>
            <a:r>
              <a:rPr lang="en-US" altLang="zh-TW" dirty="0"/>
              <a:t>Server</a:t>
            </a:r>
          </a:p>
          <a:p>
            <a:pPr lvl="1"/>
            <a:r>
              <a:rPr lang="zh-TW" altLang="en-US" dirty="0" smtClean="0"/>
              <a:t>資料依據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區分可使用的對象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Session[“</a:t>
            </a:r>
            <a:r>
              <a:rPr lang="en-US" altLang="zh-TW" dirty="0"/>
              <a:t>key”] = 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取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Session[“</a:t>
            </a:r>
            <a:r>
              <a:rPr lang="en-US" altLang="zh-TW" dirty="0"/>
              <a:t>key”] = </a:t>
            </a:r>
            <a:r>
              <a:rPr lang="zh-TW" altLang="en-US" dirty="0"/>
              <a:t>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3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28" y="1554162"/>
            <a:ext cx="875469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Form </a:t>
            </a:r>
            <a:r>
              <a:rPr lang="zh-TW" altLang="en-US" dirty="0"/>
              <a:t>是您的使用者使用其瀏覽器要求的頁面。這些頁面可以使用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用戶端腳本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伺服器控制項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伺服器程式碼</a:t>
            </a:r>
            <a:r>
              <a:rPr lang="zh-TW" altLang="en-US" dirty="0"/>
              <a:t>的組合來撰寫。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當使用者要求頁面時，架構會在</a:t>
            </a:r>
            <a:r>
              <a:rPr lang="zh-TW" altLang="en-US" dirty="0">
                <a:solidFill>
                  <a:srgbClr val="FF0000"/>
                </a:solidFill>
              </a:rPr>
              <a:t>伺服器上進行編譯和執行</a:t>
            </a:r>
            <a:r>
              <a:rPr lang="zh-TW" altLang="en-US" dirty="0"/>
              <a:t>，然後架構會</a:t>
            </a:r>
            <a:r>
              <a:rPr lang="zh-TW" altLang="en-US" dirty="0">
                <a:solidFill>
                  <a:srgbClr val="FF0000"/>
                </a:solidFill>
              </a:rPr>
              <a:t>產生瀏覽器可以呈現的 </a:t>
            </a:r>
            <a:r>
              <a:rPr lang="en-US" altLang="zh-TW" dirty="0">
                <a:solidFill>
                  <a:srgbClr val="FF0000"/>
                </a:solidFill>
              </a:rPr>
              <a:t>HTML 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81" y="1554161"/>
            <a:ext cx="5924246" cy="44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</a:t>
            </a:r>
            <a:r>
              <a:rPr lang="zh-TW" altLang="en-US" dirty="0" smtClean="0"/>
              <a:t>累加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少量</a:t>
            </a:r>
            <a:endParaRPr lang="en-US" altLang="zh-TW" dirty="0" smtClean="0"/>
          </a:p>
          <a:p>
            <a:r>
              <a:rPr lang="zh-TW" altLang="en-US" dirty="0"/>
              <a:t>安全性問題</a:t>
            </a:r>
          </a:p>
        </p:txBody>
      </p:sp>
    </p:spTree>
    <p:extLst>
      <p:ext uri="{BB962C8B-B14F-4D97-AF65-F5344CB8AC3E}">
        <p14:creationId xmlns:p14="http://schemas.microsoft.com/office/powerpoint/2010/main" val="16308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</a:t>
            </a:r>
            <a:r>
              <a:rPr lang="en-US" altLang="zh-TW" dirty="0" smtClean="0"/>
              <a:t>F12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7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特性</a:t>
            </a:r>
            <a:endParaRPr lang="en-US" altLang="zh-TW" dirty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存在網頁上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依據</a:t>
            </a:r>
            <a:r>
              <a:rPr lang="en-US" altLang="zh-TW" dirty="0"/>
              <a:t>Session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TW" altLang="en-US" dirty="0"/>
              <a:t>區分可使用的對象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zh-TW" altLang="en-US" dirty="0"/>
              <a:t>存：</a:t>
            </a:r>
            <a:r>
              <a:rPr lang="en-US" altLang="zh-TW" dirty="0"/>
              <a:t>Session[“key”] = 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取：</a:t>
            </a:r>
            <a:r>
              <a:rPr lang="en-US" altLang="zh-TW" dirty="0"/>
              <a:t>Session[“key”] = </a:t>
            </a:r>
            <a:r>
              <a:rPr lang="zh-TW" altLang="en-US" dirty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3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及加密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應用程式提供數百種</a:t>
            </a:r>
            <a:r>
              <a:rPr lang="zh-TW" altLang="en-US" dirty="0">
                <a:solidFill>
                  <a:srgbClr val="FF0000"/>
                </a:solidFill>
              </a:rPr>
              <a:t>伺服器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(Web</a:t>
            </a:r>
            <a:r>
              <a:rPr lang="zh-TW" altLang="en-US" dirty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支援的許多種事件。</a:t>
            </a:r>
          </a:p>
          <a:p>
            <a:r>
              <a:rPr lang="zh-TW" altLang="en-US" dirty="0"/>
              <a:t>它會使用 </a:t>
            </a:r>
            <a:r>
              <a:rPr lang="en-US" altLang="zh-TW" dirty="0"/>
              <a:t>view </a:t>
            </a:r>
            <a:r>
              <a:rPr lang="zh-TW" altLang="en-US" dirty="0"/>
              <a:t>狀態或伺服器形式的表單，讓您更輕鬆地管理狀態資訊。</a:t>
            </a:r>
          </a:p>
          <a:p>
            <a:r>
              <a:rPr lang="zh-TW" altLang="en-US" dirty="0"/>
              <a:t>適用於希望利用提供的大量元件快速開發應用程式的小型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開發人員和設計人員團隊。</a:t>
            </a:r>
          </a:p>
          <a:p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</a:t>
            </a:r>
            <a:r>
              <a:rPr lang="zh-TW" altLang="en-US" dirty="0" smtClean="0"/>
              <a:t>的基礎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 文字輸入方塊</a:t>
            </a:r>
            <a:endParaRPr lang="en-US" altLang="zh-TW" dirty="0" smtClean="0"/>
          </a:p>
          <a:p>
            <a:r>
              <a:rPr lang="en-US" altLang="zh-TW" dirty="0" smtClean="0"/>
              <a:t>Button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Literal</a:t>
            </a:r>
          </a:p>
          <a:p>
            <a:r>
              <a:rPr lang="en-US" altLang="zh-TW" dirty="0" err="1" smtClean="0"/>
              <a:t>HyperLink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en-US" altLang="zh-TW" dirty="0" smtClean="0"/>
              <a:t>Dropdown List </a:t>
            </a:r>
            <a:r>
              <a:rPr lang="zh-TW" altLang="en-US" dirty="0" smtClean="0"/>
              <a:t>單選下拉選單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CheckBox</a:t>
            </a:r>
            <a:r>
              <a:rPr lang="en-US" altLang="zh-TW" dirty="0"/>
              <a:t> </a:t>
            </a:r>
            <a:r>
              <a:rPr lang="zh-TW" altLang="en-US" dirty="0" smtClean="0"/>
              <a:t>複選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常用屬性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</a:p>
          <a:p>
            <a:r>
              <a:rPr lang="en-US" altLang="zh-TW" dirty="0" err="1" smtClean="0"/>
              <a:t>TextMode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SingleLine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Week</a:t>
            </a:r>
          </a:p>
          <a:p>
            <a:pPr lvl="1"/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Color</a:t>
            </a:r>
          </a:p>
          <a:p>
            <a:pPr lvl="1"/>
            <a:r>
              <a:rPr lang="en-US" altLang="zh-TW" dirty="0" smtClean="0"/>
              <a:t>Password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7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與常用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  <a:endParaRPr lang="en-US" altLang="zh-TW" dirty="0" smtClean="0"/>
          </a:p>
          <a:p>
            <a:r>
              <a:rPr lang="en-US" altLang="zh-TW" dirty="0" err="1" smtClean="0"/>
              <a:t>ImageButton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ImageUrl</a:t>
            </a:r>
            <a:endParaRPr lang="en-US" altLang="zh-TW" dirty="0" smtClean="0"/>
          </a:p>
          <a:p>
            <a:r>
              <a:rPr lang="en-US" altLang="zh-TW" dirty="0" err="1" smtClean="0"/>
              <a:t>LinkButton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PostBackUrl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9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RadioButton</a:t>
            </a:r>
            <a:r>
              <a:rPr lang="zh-TW" altLang="en-US" dirty="0"/>
              <a:t>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Checked</a:t>
            </a:r>
          </a:p>
          <a:p>
            <a:r>
              <a:rPr lang="en-US" altLang="zh-TW" dirty="0" err="1" smtClean="0"/>
              <a:t>RadioButton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</a:p>
          <a:p>
            <a:pPr lvl="1"/>
            <a:r>
              <a:rPr lang="en-US" altLang="zh-TW" dirty="0"/>
              <a:t>Checked</a:t>
            </a:r>
          </a:p>
          <a:p>
            <a:pPr lvl="1"/>
            <a:r>
              <a:rPr lang="en-US" altLang="zh-TW" dirty="0" err="1"/>
              <a:t>GroupName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823</Words>
  <Application>Microsoft Office PowerPoint</Application>
  <PresentationFormat>寬螢幕</PresentationFormat>
  <Paragraphs>198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黑体</vt:lpstr>
      <vt:lpstr>細明體</vt:lpstr>
      <vt:lpstr>微軟正黑體</vt:lpstr>
      <vt:lpstr>Arial</vt:lpstr>
      <vt:lpstr>Office 佈景主題</vt:lpstr>
      <vt:lpstr>網站應用整合開發</vt:lpstr>
      <vt:lpstr>簡報大綱</vt:lpstr>
      <vt:lpstr>什麼是Web Form</vt:lpstr>
      <vt:lpstr>什麼是Web Form</vt:lpstr>
      <vt:lpstr>Web Form Web 應用程式的優點</vt:lpstr>
      <vt:lpstr>Web Form 常用的基礎 Web 控制項</vt:lpstr>
      <vt:lpstr>TextBox常用屬性</vt:lpstr>
      <vt:lpstr>常用的Button與常用屬性</vt:lpstr>
      <vt:lpstr>CheckBox與RadioButton常用屬性</vt:lpstr>
      <vt:lpstr>HyperLink</vt:lpstr>
      <vt:lpstr>Dropdown List 與 ListItem 常用屬性</vt:lpstr>
      <vt:lpstr>Label 與 Literal常用屬性</vt:lpstr>
      <vt:lpstr>Postback</vt:lpstr>
      <vt:lpstr>Web 控制項與伺服器端資料處理練習</vt:lpstr>
      <vt:lpstr>Web Form 常用的 Web 控制項對照HTML Tag</vt:lpstr>
      <vt:lpstr>伺服器取得HTML Tag 資料</vt:lpstr>
      <vt:lpstr>伺服器取得HTML Tag 資料</vt:lpstr>
      <vt:lpstr>ASP.NET Page Life Cycle</vt:lpstr>
      <vt:lpstr>Life Cycle Events</vt:lpstr>
      <vt:lpstr>練習印出生命週期事件名稱</vt:lpstr>
      <vt:lpstr>練習印出生命週期事件名稱</vt:lpstr>
      <vt:lpstr>練習印出生命週期事件名稱</vt:lpstr>
      <vt:lpstr>isPostback</vt:lpstr>
      <vt:lpstr>練習使用isPostback</vt:lpstr>
      <vt:lpstr>Master Page</vt:lpstr>
      <vt:lpstr>Master Page</vt:lpstr>
      <vt:lpstr>練習Master Page</vt:lpstr>
      <vt:lpstr>練習Master Page</vt:lpstr>
      <vt:lpstr>練習Master Page</vt:lpstr>
      <vt:lpstr>練習Master Page</vt:lpstr>
      <vt:lpstr>Master Page life cycle</vt:lpstr>
      <vt:lpstr>練習印出生命週期事件名稱</vt:lpstr>
      <vt:lpstr>狀態管理</vt:lpstr>
      <vt:lpstr>狀態管理</vt:lpstr>
      <vt:lpstr>Application</vt:lpstr>
      <vt:lpstr>測試Application</vt:lpstr>
      <vt:lpstr>測試Application</vt:lpstr>
      <vt:lpstr>Session</vt:lpstr>
      <vt:lpstr>測試Session</vt:lpstr>
      <vt:lpstr>測試Session</vt:lpstr>
      <vt:lpstr>數字累加</vt:lpstr>
      <vt:lpstr>Cookie</vt:lpstr>
      <vt:lpstr>看F12</vt:lpstr>
      <vt:lpstr>ViewState</vt:lpstr>
      <vt:lpstr>查看HTML 及加密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185</cp:revision>
  <dcterms:created xsi:type="dcterms:W3CDTF">2022-01-20T13:08:53Z</dcterms:created>
  <dcterms:modified xsi:type="dcterms:W3CDTF">2022-02-23T14:03:53Z</dcterms:modified>
</cp:coreProperties>
</file>