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0" r:id="rId21"/>
    <p:sldId id="282" r:id="rId22"/>
    <p:sldId id="283" r:id="rId23"/>
    <p:sldId id="293" r:id="rId24"/>
    <p:sldId id="291" r:id="rId25"/>
    <p:sldId id="292" r:id="rId26"/>
    <p:sldId id="294" r:id="rId27"/>
    <p:sldId id="285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Microsoft SQL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對</a:t>
            </a:r>
            <a:r>
              <a:rPr lang="zh-TW" altLang="en-US" dirty="0"/>
              <a:t>編程的支援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</a:t>
            </a:r>
            <a:r>
              <a:rPr lang="zh-TW" altLang="en-US" dirty="0"/>
              <a:t>，可以經由</a:t>
            </a:r>
            <a:r>
              <a:rPr lang="en-US" altLang="zh-TW" dirty="0"/>
              <a:t>ADO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ASP.NET</a:t>
            </a:r>
            <a:r>
              <a:rPr lang="zh-TW" altLang="en-US" dirty="0">
                <a:solidFill>
                  <a:srgbClr val="FF0000"/>
                </a:solidFill>
              </a:rPr>
              <a:t>，可以經由</a:t>
            </a:r>
            <a:r>
              <a:rPr lang="en-US" altLang="zh-TW" dirty="0">
                <a:solidFill>
                  <a:srgbClr val="FF0000"/>
                </a:solidFill>
              </a:rPr>
              <a:t>ADO.NET</a:t>
            </a:r>
            <a:r>
              <a:rPr lang="zh-TW" altLang="en-US" dirty="0">
                <a:solidFill>
                  <a:srgbClr val="FF0000"/>
                </a:solidFill>
              </a:rPr>
              <a:t>對於</a:t>
            </a:r>
            <a:r>
              <a:rPr lang="en-US" altLang="zh-TW" dirty="0">
                <a:solidFill>
                  <a:srgbClr val="FF0000"/>
                </a:solidFill>
              </a:rPr>
              <a:t>SQL Server</a:t>
            </a:r>
            <a:r>
              <a:rPr lang="zh-TW" altLang="en-US" dirty="0" smtClean="0">
                <a:solidFill>
                  <a:srgbClr val="FF0000"/>
                </a:solidFill>
              </a:rPr>
              <a:t>進行</a:t>
            </a:r>
            <a:r>
              <a:rPr lang="zh-TW" altLang="en-US" dirty="0">
                <a:solidFill>
                  <a:srgbClr val="FF0000"/>
                </a:solidFill>
              </a:rPr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JSP</a:t>
            </a:r>
            <a:r>
              <a:rPr lang="zh-TW" altLang="en-US" dirty="0"/>
              <a:t>，可以經由</a:t>
            </a:r>
            <a:r>
              <a:rPr lang="en-US" altLang="zh-TW" dirty="0"/>
              <a:t>JDBC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，可以經由</a:t>
            </a:r>
            <a:r>
              <a:rPr lang="en-US" altLang="zh-TW" dirty="0"/>
              <a:t>PDO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進行存取。</a:t>
            </a:r>
          </a:p>
        </p:txBody>
      </p:sp>
    </p:spTree>
    <p:extLst>
      <p:ext uri="{BB962C8B-B14F-4D97-AF65-F5344CB8AC3E}">
        <p14:creationId xmlns:p14="http://schemas.microsoft.com/office/powerpoint/2010/main" val="5625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：前端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網頁內容的組成，可能包含了段落、清單、圖片或表格等。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5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5"/>
            <a:ext cx="9644095" cy="4510088"/>
          </a:xfrm>
        </p:spPr>
        <p:txBody>
          <a:bodyPr/>
          <a:lstStyle/>
          <a:p>
            <a:pPr algn="just"/>
            <a:r>
              <a:rPr lang="zh-TW" altLang="en-US" b="1" dirty="0"/>
              <a:t>起始標籤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」，裡面再放入元素名稱。</a:t>
            </a:r>
          </a:p>
          <a:p>
            <a:pPr algn="just"/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與</a:t>
            </a:r>
            <a:r>
              <a:rPr lang="zh-TW" altLang="en-US" dirty="0"/>
              <a:t>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/>
              <a:t>」。</a:t>
            </a:r>
          </a:p>
          <a:p>
            <a:pPr algn="just"/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這個</a:t>
            </a:r>
            <a:r>
              <a:rPr lang="zh-TW" altLang="en-US" dirty="0"/>
              <a:t>元素的內容，內容可以是文字或標籤。</a:t>
            </a:r>
          </a:p>
          <a:p>
            <a:pPr algn="just"/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由</a:t>
            </a:r>
            <a:r>
              <a:rPr lang="zh-TW" altLang="en-US" dirty="0"/>
              <a:t>起始標籤、結束標籤、內容所組成。</a:t>
            </a:r>
          </a:p>
          <a:p>
            <a:pPr algn="just"/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9" y="5561867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練習在空白網頁加入一個超連結連到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627199"/>
            <a:ext cx="7076008" cy="1199845"/>
          </a:xfr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36152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可用以塑造網站的特殊風格</a:t>
            </a:r>
            <a:endParaRPr lang="en-US" altLang="zh-TW" dirty="0"/>
          </a:p>
          <a:p>
            <a:pPr algn="just"/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078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 </a:t>
            </a:r>
            <a:r>
              <a:rPr lang="en-US" altLang="zh-TW" dirty="0"/>
              <a:t>CSS </a:t>
            </a:r>
            <a:r>
              <a:rPr lang="zh-TW" altLang="en-US" dirty="0"/>
              <a:t>的三種方法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</a:p>
          <a:p>
            <a:r>
              <a:rPr lang="en-US" altLang="zh-TW" dirty="0" smtClean="0"/>
              <a:t>Internal CSS</a:t>
            </a:r>
          </a:p>
          <a:p>
            <a:r>
              <a:rPr lang="en-US" altLang="zh-TW" dirty="0"/>
              <a:t>External CSS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練習用三種插入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新增三個超連結，分別連結到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LINE</a:t>
            </a:r>
            <a:r>
              <a:rPr lang="zh-TW" altLang="en-US" dirty="0"/>
              <a:t>官</a:t>
            </a:r>
            <a:r>
              <a:rPr lang="zh-TW" altLang="en-US" dirty="0" smtClean="0"/>
              <a:t>網</a:t>
            </a:r>
            <a:endParaRPr lang="en-US" altLang="zh-TW" dirty="0" smtClean="0"/>
          </a:p>
          <a:p>
            <a:r>
              <a:rPr lang="zh-TW" altLang="en-US" dirty="0"/>
              <a:t>三</a:t>
            </a:r>
            <a:r>
              <a:rPr lang="zh-TW" altLang="en-US" dirty="0" smtClean="0"/>
              <a:t>個超連結文字分文字顏色設定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Youtube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綠</a:t>
            </a:r>
            <a:endParaRPr lang="en-US" altLang="zh-TW" dirty="0" smtClean="0"/>
          </a:p>
          <a:p>
            <a:r>
              <a:rPr lang="zh-TW" altLang="en-US" dirty="0"/>
              <a:t>三個超連結</a:t>
            </a:r>
            <a:r>
              <a:rPr lang="zh-TW" altLang="en-US" dirty="0" smtClean="0"/>
              <a:t>文字皆不要有底線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80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基本選擇器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標籤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類別選擇器</a:t>
            </a:r>
            <a:endParaRPr lang="en-US" altLang="zh-TW" dirty="0" smtClean="0"/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zh-TW" altLang="en-US" dirty="0"/>
              <a:t>分組選擇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組合選擇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標籤選擇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標籤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/>
              <a:t>類別選擇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.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#ID{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9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Client &amp; </a:t>
            </a:r>
            <a:r>
              <a:rPr lang="en-US" altLang="zh-TW" dirty="0" smtClean="0"/>
              <a:t>Server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/>
              <a:t>Request</a:t>
            </a:r>
            <a:r>
              <a:rPr lang="zh-TW" altLang="en-US" dirty="0"/>
              <a:t>、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pPr lvl="1"/>
            <a:r>
              <a:rPr lang="en-US" altLang="zh-TW" dirty="0"/>
              <a:t>MS </a:t>
            </a:r>
            <a:r>
              <a:rPr lang="en-US" altLang="zh-TW" dirty="0" smtClean="0"/>
              <a:t>SQL</a:t>
            </a:r>
          </a:p>
          <a:p>
            <a:r>
              <a:rPr lang="zh-TW" altLang="en-US" dirty="0" smtClean="0"/>
              <a:t>前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 smtClean="0"/>
              <a:t>JS</a:t>
            </a:r>
          </a:p>
          <a:p>
            <a:r>
              <a:rPr lang="en-US" altLang="zh-TW" dirty="0" smtClean="0"/>
              <a:t>HTTP</a:t>
            </a:r>
          </a:p>
          <a:p>
            <a:pPr lvl="1"/>
            <a:r>
              <a:rPr lang="en-US" altLang="zh-TW" dirty="0" smtClean="0"/>
              <a:t>HTTP </a:t>
            </a:r>
            <a:r>
              <a:rPr lang="en-US" altLang="zh-TW" dirty="0"/>
              <a:t>Method</a:t>
            </a:r>
            <a:r>
              <a:rPr lang="zh-TW" altLang="en-US" dirty="0"/>
              <a:t>、 </a:t>
            </a:r>
            <a:r>
              <a:rPr lang="en-US" altLang="zh-TW" dirty="0"/>
              <a:t>HTTP Code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&lt;link </a:t>
            </a:r>
            <a:r>
              <a:rPr lang="en-US" altLang="zh-TW" dirty="0" err="1"/>
              <a:t>rel</a:t>
            </a:r>
            <a:r>
              <a:rPr lang="en-US" altLang="zh-TW" dirty="0"/>
              <a:t>="stylesheet" </a:t>
            </a:r>
            <a:r>
              <a:rPr lang="en-US" altLang="zh-TW" dirty="0" err="1"/>
              <a:t>href</a:t>
            </a:r>
            <a:r>
              <a:rPr lang="en-US" altLang="zh-TW" dirty="0"/>
              <a:t>="mystyle.css"&gt;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4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(</a:t>
            </a:r>
            <a:r>
              <a:rPr lang="zh-TW" altLang="en-US" dirty="0"/>
              <a:t>簡稱 </a:t>
            </a:r>
            <a:r>
              <a:rPr lang="en-US" altLang="zh-TW" dirty="0"/>
              <a:t>JS) </a:t>
            </a:r>
            <a:r>
              <a:rPr lang="zh-TW" altLang="en-US" dirty="0"/>
              <a:t>是具有一級函數 </a:t>
            </a:r>
            <a:r>
              <a:rPr lang="en-US" altLang="zh-TW" dirty="0"/>
              <a:t>(First-class functions) </a:t>
            </a:r>
            <a:r>
              <a:rPr lang="zh-TW" altLang="en-US" dirty="0"/>
              <a:t>的輕量級、直譯式或即時編譯（</a:t>
            </a:r>
            <a:r>
              <a:rPr lang="en-US" altLang="zh-TW" dirty="0"/>
              <a:t>JIT-compiled</a:t>
            </a:r>
            <a:r>
              <a:rPr lang="zh-TW" altLang="en-US" dirty="0"/>
              <a:t>）的程式語言。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因為用作網頁的腳本語言而大為知名，但也用於許多非瀏覽器的環境，像是 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Apache </a:t>
            </a:r>
            <a:r>
              <a:rPr lang="en-US" altLang="zh-TW" dirty="0" err="1"/>
              <a:t>CouchDB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2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型別</a:t>
            </a:r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r>
              <a:rPr lang="zh-TW" altLang="en-US" dirty="0"/>
              <a:t>事件</a:t>
            </a:r>
            <a:endParaRPr lang="en-US" altLang="zh-TW" dirty="0"/>
          </a:p>
          <a:p>
            <a:r>
              <a:rPr lang="en-US" altLang="zh-TW" dirty="0"/>
              <a:t>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變換三個連結顏色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2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button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&lt;input </a:t>
            </a:r>
            <a:r>
              <a:rPr lang="en-US" altLang="zh-TW" dirty="0"/>
              <a:t>type="button" id="</a:t>
            </a:r>
            <a:r>
              <a:rPr lang="en-US" altLang="zh-TW" dirty="0" err="1"/>
              <a:t>btn</a:t>
            </a:r>
            <a:r>
              <a:rPr lang="en-US" altLang="zh-TW" dirty="0"/>
              <a:t>" value="</a:t>
            </a:r>
            <a:r>
              <a:rPr lang="zh-TW" altLang="en-US" dirty="0"/>
              <a:t>顏色交換</a:t>
            </a:r>
            <a:r>
              <a:rPr lang="en-US" altLang="zh-TW" dirty="0"/>
              <a:t>"</a:t>
            </a:r>
            <a:r>
              <a:rPr lang="zh-TW" altLang="en-US" dirty="0"/>
              <a:t> </a:t>
            </a:r>
            <a:r>
              <a:rPr lang="en-US" altLang="zh-TW" dirty="0" smtClean="0"/>
              <a:t>/&gt;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aspx</a:t>
            </a:r>
            <a:r>
              <a:rPr lang="zh-TW" altLang="en-US" dirty="0" smtClean="0"/>
              <a:t>文件中的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的程式碼要寫在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標籤裡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&lt;script</a:t>
            </a:r>
            <a:r>
              <a:rPr lang="en-US" altLang="zh-TW" dirty="0" smtClean="0"/>
              <a:t>&gt;</a:t>
            </a:r>
            <a:r>
              <a:rPr lang="en-US" altLang="zh-TW" dirty="0"/>
              <a:t> </a:t>
            </a:r>
            <a:r>
              <a:rPr lang="en-US" altLang="zh-TW" dirty="0" smtClean="0"/>
              <a:t>JS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9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document.querySelector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btn</a:t>
            </a:r>
            <a:r>
              <a:rPr lang="zh-TW" altLang="en-US" dirty="0" smtClean="0"/>
              <a:t>元素，並將其存入變數中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document.querySelector</a:t>
            </a:r>
            <a:r>
              <a:rPr lang="en-US" altLang="zh-TW" dirty="0"/>
              <a:t>('#</a:t>
            </a:r>
            <a:r>
              <a:rPr lang="en-US" altLang="zh-TW" dirty="0" err="1"/>
              <a:t>btn</a:t>
            </a:r>
            <a:r>
              <a:rPr lang="en-US" altLang="zh-TW" dirty="0" smtClean="0"/>
              <a:t>');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console.log</a:t>
            </a:r>
            <a:r>
              <a:rPr lang="zh-TW" altLang="en-US" dirty="0" smtClean="0"/>
              <a:t>印出變數</a:t>
            </a:r>
            <a:r>
              <a:rPr lang="en-US" altLang="zh-TW" dirty="0" err="1"/>
              <a:t>btn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console.log(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練習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693978"/>
            <a:ext cx="6027616" cy="3734501"/>
          </a:xfrm>
        </p:spPr>
      </p:pic>
    </p:spTree>
    <p:extLst>
      <p:ext uri="{BB962C8B-B14F-4D97-AF65-F5344CB8AC3E}">
        <p14:creationId xmlns:p14="http://schemas.microsoft.com/office/powerpoint/2010/main" val="25111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超文本傳輸協定 </a:t>
            </a:r>
            <a:r>
              <a:rPr lang="en-US" altLang="zh-TW" dirty="0"/>
              <a:t>(HTTP) </a:t>
            </a:r>
            <a:r>
              <a:rPr lang="zh-TW" altLang="en-US" dirty="0"/>
              <a:t>是一種用來傳輸超媒體文件 </a:t>
            </a:r>
            <a:r>
              <a:rPr lang="en-US" altLang="zh-TW" dirty="0"/>
              <a:t>(</a:t>
            </a:r>
            <a:r>
              <a:rPr lang="zh-TW" altLang="en-US" dirty="0"/>
              <a:t>像是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en-US" altLang="zh-TW" dirty="0"/>
              <a:t>) </a:t>
            </a:r>
            <a:r>
              <a:rPr lang="zh-TW" altLang="en-US" dirty="0"/>
              <a:t>的應用層協定，被設計來讓瀏覽器和伺服器進行溝通，但也可做其他用途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63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10285201" cy="4510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GET</a:t>
            </a:r>
            <a:r>
              <a:rPr lang="zh-TW" altLang="en-US" dirty="0"/>
              <a:t>：向指定的資源發出「顯示」請求。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中可帶傳輸的資料。</a:t>
            </a:r>
            <a:endParaRPr lang="en-US" altLang="zh-TW" dirty="0"/>
          </a:p>
          <a:p>
            <a:r>
              <a:rPr lang="en-US" altLang="zh-TW" dirty="0"/>
              <a:t>PUT</a:t>
            </a:r>
            <a:r>
              <a:rPr lang="zh-TW" altLang="en-US" dirty="0"/>
              <a:t>：上傳或取代指定的資源。</a:t>
            </a:r>
            <a:endParaRPr lang="en-US" altLang="zh-TW" dirty="0"/>
          </a:p>
          <a:p>
            <a:r>
              <a:rPr lang="en-US" altLang="zh-TW" dirty="0"/>
              <a:t>DELETE</a:t>
            </a:r>
            <a:r>
              <a:rPr lang="zh-TW" altLang="en-US" dirty="0"/>
              <a:t>：刪除指定的資源。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練習查看網頁請求使用</a:t>
            </a:r>
            <a:r>
              <a:rPr lang="zh-TW" altLang="en-US" dirty="0"/>
              <a:t>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新增一個空白網頁</a:t>
            </a:r>
            <a:endParaRPr lang="en-US" altLang="zh-TW" dirty="0" smtClean="0"/>
          </a:p>
          <a:p>
            <a:r>
              <a:rPr lang="zh-TW" altLang="en-US" dirty="0"/>
              <a:t>加入一顆</a:t>
            </a:r>
            <a:r>
              <a:rPr lang="en-US" altLang="zh-TW" dirty="0"/>
              <a:t>asp </a:t>
            </a:r>
            <a:r>
              <a:rPr lang="en-US" altLang="zh-TW" dirty="0" smtClean="0"/>
              <a:t>button</a:t>
            </a:r>
          </a:p>
          <a:p>
            <a:r>
              <a:rPr lang="zh-TW" altLang="en-US" dirty="0" smtClean="0"/>
              <a:t>雙擊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建立事件</a:t>
            </a:r>
            <a:endParaRPr lang="en-US" altLang="zh-TW" dirty="0" smtClean="0"/>
          </a:p>
          <a:p>
            <a:r>
              <a:rPr lang="zh-TW" altLang="en-US" dirty="0"/>
              <a:t>開啟</a:t>
            </a:r>
            <a:r>
              <a:rPr lang="zh-TW" altLang="en-US" dirty="0" smtClean="0"/>
              <a:t>網頁開啟開發人員模式查看</a:t>
            </a:r>
            <a:r>
              <a:rPr lang="en-US" altLang="zh-TW" dirty="0" smtClean="0"/>
              <a:t>Network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並查看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變化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25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&amp;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/>
              <a:t>：以網頁來說就是你的瀏覽器、電腦，主要會發送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請求</a:t>
            </a:r>
            <a:r>
              <a:rPr lang="en-US" altLang="zh-TW" dirty="0"/>
              <a:t>) </a:t>
            </a:r>
            <a:r>
              <a:rPr lang="zh-TW" altLang="en-US" dirty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/>
              <a:t>：收到</a:t>
            </a:r>
            <a:r>
              <a:rPr lang="en-US" altLang="zh-TW" dirty="0"/>
              <a:t>Client</a:t>
            </a:r>
            <a:r>
              <a:rPr lang="zh-TW" altLang="en-US" dirty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開始處理資料，完成後會回傳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en-US" altLang="zh-TW" dirty="0"/>
              <a:t>(</a:t>
            </a:r>
            <a:r>
              <a:rPr lang="zh-TW" altLang="en-US" dirty="0"/>
              <a:t>回應</a:t>
            </a:r>
            <a:r>
              <a:rPr lang="en-US" altLang="zh-TW" dirty="0"/>
              <a:t>)</a:t>
            </a:r>
            <a:r>
              <a:rPr lang="zh-TW" altLang="en-US" dirty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pPr algn="just"/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 smtClean="0"/>
              <a:t>HTTP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狀態碼表明一個 </a:t>
            </a:r>
            <a:r>
              <a:rPr lang="en-US" altLang="zh-TW" dirty="0"/>
              <a:t>HTTP </a:t>
            </a:r>
            <a:r>
              <a:rPr lang="zh-TW" altLang="en-US" dirty="0"/>
              <a:t>要求是否已經被完成。回應分為五種：</a:t>
            </a:r>
          </a:p>
          <a:p>
            <a:endParaRPr lang="zh-TW" altLang="en-US" dirty="0"/>
          </a:p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測試成功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測試重定向 </a:t>
            </a:r>
            <a:r>
              <a:rPr lang="en-US" altLang="zh-TW" dirty="0"/>
              <a:t>300</a:t>
            </a:r>
          </a:p>
          <a:p>
            <a:r>
              <a:rPr lang="zh-TW" altLang="en-US" dirty="0" smtClean="0"/>
              <a:t>測試</a:t>
            </a:r>
            <a:r>
              <a:rPr lang="zh-TW" altLang="en-US" dirty="0"/>
              <a:t>用戶</a:t>
            </a:r>
            <a:r>
              <a:rPr lang="zh-TW" altLang="en-US" dirty="0" smtClean="0"/>
              <a:t>端</a:t>
            </a:r>
            <a:r>
              <a:rPr lang="zh-TW" altLang="en-US" dirty="0"/>
              <a:t>錯誤 </a:t>
            </a:r>
            <a:r>
              <a:rPr lang="en-US" altLang="zh-TW" dirty="0"/>
              <a:t>404</a:t>
            </a:r>
          </a:p>
          <a:p>
            <a:r>
              <a:rPr lang="zh-TW" altLang="en-US" dirty="0"/>
              <a:t>測試伺服器端錯誤 </a:t>
            </a:r>
            <a:r>
              <a:rPr lang="en-US" altLang="zh-TW" dirty="0"/>
              <a:t>500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與</a:t>
            </a:r>
            <a:r>
              <a:rPr lang="en-US" altLang="zh-TW" dirty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超文本傳輸安全協定（英語：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 Secure</a:t>
            </a:r>
            <a:r>
              <a:rPr lang="zh-TW" altLang="en-US" dirty="0"/>
              <a:t>，縮寫：</a:t>
            </a:r>
            <a:r>
              <a:rPr lang="en-US" altLang="zh-TW" dirty="0"/>
              <a:t>HTTPS</a:t>
            </a:r>
            <a:r>
              <a:rPr lang="zh-TW" altLang="en-US" dirty="0"/>
              <a:t>；常稱為</a:t>
            </a:r>
            <a:r>
              <a:rPr lang="en-US" altLang="zh-TW" dirty="0"/>
              <a:t>HTTP over TLS</a:t>
            </a:r>
            <a:r>
              <a:rPr lang="zh-TW" altLang="en-US" dirty="0"/>
              <a:t>、</a:t>
            </a:r>
            <a:r>
              <a:rPr lang="en-US" altLang="zh-TW" dirty="0"/>
              <a:t>HTTP over SSL</a:t>
            </a:r>
            <a:r>
              <a:rPr lang="zh-TW" altLang="en-US" dirty="0"/>
              <a:t>或</a:t>
            </a:r>
            <a:r>
              <a:rPr lang="en-US" altLang="zh-TW" dirty="0"/>
              <a:t>HTTP Secure</a:t>
            </a:r>
            <a:r>
              <a:rPr lang="zh-TW" altLang="en-US" dirty="0"/>
              <a:t>）是一種透過計算機網路進行安全通訊的傳輸協定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經由</a:t>
            </a:r>
            <a:r>
              <a:rPr lang="en-US" altLang="zh-TW" dirty="0"/>
              <a:t>HTTP</a:t>
            </a:r>
            <a:r>
              <a:rPr lang="zh-TW" altLang="en-US" dirty="0"/>
              <a:t>進行通訊，但利用</a:t>
            </a:r>
            <a:r>
              <a:rPr lang="en-US" altLang="zh-TW" dirty="0"/>
              <a:t>SSL/TLS</a:t>
            </a:r>
            <a:r>
              <a:rPr lang="zh-TW" altLang="en-US" dirty="0"/>
              <a:t>來加密封包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開發的主要目的，是提供對網站伺服器的身分認證，保護交換資料的隱私與完整性。</a:t>
            </a:r>
          </a:p>
        </p:txBody>
      </p:sp>
    </p:spTree>
    <p:extLst>
      <p:ext uri="{BB962C8B-B14F-4D97-AF65-F5344CB8AC3E}">
        <p14:creationId xmlns:p14="http://schemas.microsoft.com/office/powerpoint/2010/main" val="135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網頁前端 </a:t>
            </a:r>
            <a:r>
              <a:rPr lang="en-US" altLang="zh-TW" dirty="0"/>
              <a:t>&amp;</a:t>
            </a:r>
            <a:r>
              <a:rPr lang="zh-TW" altLang="en-US" dirty="0"/>
              <a:t> 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1825625"/>
            <a:ext cx="5218355" cy="169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Client</a:t>
            </a:r>
            <a:r>
              <a:rPr lang="zh-TW" altLang="en-US" dirty="0" smtClean="0"/>
              <a:t>：前端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：網頁結構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：網頁顏色、排版、動畫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6172200" y="1825625"/>
            <a:ext cx="5853370" cy="1763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Server</a:t>
            </a:r>
            <a:r>
              <a:rPr lang="zh-TW" altLang="en-US" dirty="0" smtClean="0"/>
              <a:t>：後端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AP(Asp.net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Form)</a:t>
            </a:r>
            <a:r>
              <a:rPr lang="zh-TW" altLang="en-US" dirty="0" smtClean="0"/>
              <a:t> </a:t>
            </a:r>
            <a:r>
              <a:rPr lang="zh-TW" altLang="en-US" dirty="0"/>
              <a:t>：互動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(MS-SQL)</a:t>
            </a:r>
            <a:r>
              <a:rPr lang="zh-TW" altLang="en-US" dirty="0" smtClean="0"/>
              <a:t>：</a:t>
            </a:r>
            <a:r>
              <a:rPr lang="zh-TW" altLang="en-US" dirty="0" smtClean="0"/>
              <a:t>資料管理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2317" y="379253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97294" y="355111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487783" y="384632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077164" y="4550212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730103" y="446091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3694283" y="487247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20702" y="4467871"/>
            <a:ext cx="436059" cy="714799"/>
            <a:chOff x="5175470" y="6037448"/>
            <a:chExt cx="436059" cy="714799"/>
          </a:xfrm>
        </p:grpSpPr>
        <p:sp>
          <p:nvSpPr>
            <p:cNvPr id="15" name="橢圓 14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907116" y="4391590"/>
            <a:ext cx="732341" cy="1121634"/>
            <a:chOff x="8876577" y="5069322"/>
            <a:chExt cx="732341" cy="1121634"/>
          </a:xfrm>
        </p:grpSpPr>
        <p:sp>
          <p:nvSpPr>
            <p:cNvPr id="18" name="立方體 17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流程圖: 磁碟 20"/>
          <p:cNvSpPr/>
          <p:nvPr/>
        </p:nvSpPr>
        <p:spPr>
          <a:xfrm>
            <a:off x="10529573" y="443910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675278" y="47714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9693582" y="509374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05613" y="474681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223917" y="496323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2406134" y="5315014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250699" y="6041520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8" name="向上箭號 27"/>
          <p:cNvSpPr/>
          <p:nvPr/>
        </p:nvSpPr>
        <p:spPr>
          <a:xfrm>
            <a:off x="9059294" y="5529146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64060" y="6187052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向上箭號 29"/>
          <p:cNvSpPr/>
          <p:nvPr/>
        </p:nvSpPr>
        <p:spPr>
          <a:xfrm>
            <a:off x="10739862" y="5531220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513618" y="6176963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 smtClean="0"/>
              <a:t>：後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zh-TW" altLang="en-US" dirty="0"/>
              <a:t>後端主流的程式語言包含但不限於</a:t>
            </a:r>
            <a:r>
              <a:rPr lang="en-US" altLang="zh-TW" dirty="0" smtClean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Go...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Node.js </a:t>
            </a:r>
            <a:r>
              <a:rPr lang="en-US" altLang="zh-TW" dirty="0" smtClean="0"/>
              <a:t>&gt; </a:t>
            </a:r>
            <a:r>
              <a:rPr lang="en-US" altLang="zh-TW" dirty="0"/>
              <a:t>Express </a:t>
            </a:r>
            <a:endParaRPr lang="en-US" altLang="zh-TW" dirty="0" smtClean="0"/>
          </a:p>
          <a:p>
            <a:pPr lvl="1"/>
            <a:r>
              <a:rPr lang="en-US" altLang="zh-TW" dirty="0"/>
              <a:t>Ruby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Ruby </a:t>
            </a:r>
            <a:r>
              <a:rPr lang="en-US" altLang="zh-TW" dirty="0"/>
              <a:t>on Rails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smtClean="0"/>
              <a:t>Spring</a:t>
            </a:r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VB</a:t>
            </a:r>
            <a:r>
              <a:rPr lang="en-US" altLang="zh-TW" dirty="0"/>
              <a:t> 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850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本課程後端使用的語言及框架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en-US" altLang="zh-TW" dirty="0"/>
              <a:t> 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r>
              <a:rPr lang="zh-TW" altLang="en-US" dirty="0"/>
              <a:t>應用程式架構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ASP.NET Web 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Pages</a:t>
            </a:r>
          </a:p>
          <a:p>
            <a:pPr lvl="1"/>
            <a:r>
              <a:rPr lang="en-US" altLang="zh-TW" dirty="0"/>
              <a:t>ASP.NET </a:t>
            </a:r>
            <a:r>
              <a:rPr lang="zh-TW" altLang="en-US" dirty="0"/>
              <a:t>單一頁面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支援事件模型，會在 </a:t>
            </a:r>
            <a:r>
              <a:rPr lang="en-US" altLang="zh-TW" dirty="0"/>
              <a:t>HTTP </a:t>
            </a:r>
            <a:r>
              <a:rPr lang="zh-TW" altLang="en-US" dirty="0"/>
              <a:t>上保留狀態，有益於業務線 </a:t>
            </a:r>
            <a:r>
              <a:rPr lang="en-US" altLang="zh-TW" dirty="0"/>
              <a:t>Web </a:t>
            </a:r>
            <a:r>
              <a:rPr lang="zh-TW" altLang="en-US" dirty="0"/>
              <a:t>應用程式開發工作。 </a:t>
            </a:r>
            <a:r>
              <a:rPr lang="en-US" altLang="zh-TW" dirty="0"/>
              <a:t>Web Form </a:t>
            </a:r>
            <a:r>
              <a:rPr lang="zh-TW" altLang="en-US" dirty="0"/>
              <a:t>應用程式提供數百種伺服器控制項中支援的許多種事件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 smtClean="0"/>
              <a:t>適用</a:t>
            </a:r>
            <a:r>
              <a:rPr lang="zh-TW" altLang="en-US" dirty="0"/>
              <a:t>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1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smtClean="0"/>
              <a:t>Web Form</a:t>
            </a:r>
            <a:r>
              <a:rPr lang="zh-TW" altLang="en-US" dirty="0"/>
              <a:t>建立一個空白網頁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</a:t>
            </a:r>
            <a:r>
              <a:rPr lang="zh-TW" altLang="en-US" dirty="0" smtClean="0"/>
              <a:t>一個</a:t>
            </a:r>
            <a:r>
              <a:rPr lang="en-US" altLang="zh-TW" dirty="0"/>
              <a:t>Web 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加入空白</a:t>
            </a:r>
            <a:r>
              <a:rPr lang="en-US" altLang="zh-TW" dirty="0" smtClean="0"/>
              <a:t>Web page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以偵錯模式開啟</a:t>
            </a:r>
            <a:r>
              <a:rPr lang="zh-TW" altLang="en-US" dirty="0"/>
              <a:t>空白</a:t>
            </a:r>
            <a:r>
              <a:rPr lang="en-US" altLang="zh-TW" dirty="0"/>
              <a:t>Web page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：後端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</a:p>
          <a:p>
            <a:pPr lvl="1"/>
            <a:r>
              <a:rPr lang="zh-TW" altLang="en-US" b="1" dirty="0"/>
              <a:t>關聯式資料庫</a:t>
            </a:r>
          </a:p>
          <a:p>
            <a:pPr lvl="2"/>
            <a:r>
              <a:rPr lang="en-US" altLang="zh-TW" dirty="0" smtClean="0"/>
              <a:t>MySQL</a:t>
            </a:r>
          </a:p>
          <a:p>
            <a:pPr lvl="2"/>
            <a:r>
              <a:rPr lang="en-US" altLang="zh-TW" dirty="0" smtClean="0"/>
              <a:t>PostgreSQL</a:t>
            </a:r>
          </a:p>
          <a:p>
            <a:pPr lvl="2"/>
            <a:r>
              <a:rPr lang="en-US" altLang="zh-TW" dirty="0"/>
              <a:t>Oracle</a:t>
            </a:r>
            <a:endParaRPr lang="en-US" altLang="zh-TW" dirty="0" smtClean="0"/>
          </a:p>
          <a:p>
            <a:pPr lvl="2"/>
            <a:r>
              <a:rPr lang="en-US" altLang="zh-TW" dirty="0"/>
              <a:t>Microsoft </a:t>
            </a:r>
            <a:r>
              <a:rPr lang="en-US" altLang="zh-TW" dirty="0" smtClean="0"/>
              <a:t>Access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Microsoft SQL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b="1" dirty="0"/>
              <a:t>非關係型資料庫</a:t>
            </a:r>
          </a:p>
          <a:p>
            <a:pPr lvl="2"/>
            <a:r>
              <a:rPr lang="en-US" altLang="zh-TW" dirty="0"/>
              <a:t>MongoDB</a:t>
            </a:r>
          </a:p>
          <a:p>
            <a:pPr lvl="2"/>
            <a:r>
              <a:rPr lang="en-US" altLang="zh-TW" dirty="0" err="1"/>
              <a:t>CouchDB</a:t>
            </a:r>
            <a:endParaRPr lang="en-US" altLang="zh-TW" dirty="0"/>
          </a:p>
          <a:p>
            <a:pPr lvl="2"/>
            <a:r>
              <a:rPr lang="en-US" altLang="zh-TW" dirty="0" err="1"/>
              <a:t>Redis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1094</Words>
  <Application>Microsoft Office PowerPoint</Application>
  <PresentationFormat>寬螢幕</PresentationFormat>
  <Paragraphs>194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Client &amp; Server</vt:lpstr>
      <vt:lpstr>網頁前端 &amp; 後端</vt:lpstr>
      <vt:lpstr>Server：後端</vt:lpstr>
      <vt:lpstr>本課程後端使用的語言及框架</vt:lpstr>
      <vt:lpstr>Web Form Web 應用程式的優點</vt:lpstr>
      <vt:lpstr>練習使用Web Form建立一個空白網頁</vt:lpstr>
      <vt:lpstr>Server：後端</vt:lpstr>
      <vt:lpstr>Microsoft SQL Server 對編程的支援</vt:lpstr>
      <vt:lpstr>Client：前端</vt:lpstr>
      <vt:lpstr>HTML</vt:lpstr>
      <vt:lpstr>HTML 元素的組成</vt:lpstr>
      <vt:lpstr>練習在空白網頁加入一個超連結連到youtube</vt:lpstr>
      <vt:lpstr>CSS</vt:lpstr>
      <vt:lpstr>插入 CSS 的三種方法</vt:lpstr>
      <vt:lpstr>練習用三種插入 CSS 的方法</vt:lpstr>
      <vt:lpstr>CSS Selectors</vt:lpstr>
      <vt:lpstr>CSS Selectors</vt:lpstr>
      <vt:lpstr>External CSS</vt:lpstr>
      <vt:lpstr>JavaScript</vt:lpstr>
      <vt:lpstr>JavaScript</vt:lpstr>
      <vt:lpstr>JavaScript 練習</vt:lpstr>
      <vt:lpstr>JavaScript 練習</vt:lpstr>
      <vt:lpstr>JavaScript 練習</vt:lpstr>
      <vt:lpstr>JavaScript 練習</vt:lpstr>
      <vt:lpstr>HTTP</vt:lpstr>
      <vt:lpstr>常見的 HTTP Method</vt:lpstr>
      <vt:lpstr>練習查看網頁請求使用的 HTTP Method</vt:lpstr>
      <vt:lpstr>常見的 HTTP Code</vt:lpstr>
      <vt:lpstr>常見的 HTTP Code</vt:lpstr>
      <vt:lpstr>HTTP與HTTPS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79</cp:revision>
  <dcterms:created xsi:type="dcterms:W3CDTF">2022-01-20T13:08:53Z</dcterms:created>
  <dcterms:modified xsi:type="dcterms:W3CDTF">2022-02-21T14:46:14Z</dcterms:modified>
</cp:coreProperties>
</file>