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83" r:id="rId11"/>
    <p:sldId id="284" r:id="rId12"/>
    <p:sldId id="282" r:id="rId13"/>
    <p:sldId id="267" r:id="rId14"/>
    <p:sldId id="305" r:id="rId15"/>
    <p:sldId id="307" r:id="rId16"/>
    <p:sldId id="308" r:id="rId17"/>
    <p:sldId id="272" r:id="rId18"/>
    <p:sldId id="286" r:id="rId19"/>
    <p:sldId id="268" r:id="rId20"/>
    <p:sldId id="269" r:id="rId21"/>
    <p:sldId id="270" r:id="rId22"/>
    <p:sldId id="287" r:id="rId23"/>
    <p:sldId id="288" r:id="rId24"/>
    <p:sldId id="271" r:id="rId25"/>
    <p:sldId id="277" r:id="rId26"/>
    <p:sldId id="273" r:id="rId27"/>
    <p:sldId id="289" r:id="rId28"/>
    <p:sldId id="279" r:id="rId29"/>
    <p:sldId id="290" r:id="rId30"/>
    <p:sldId id="292" r:id="rId31"/>
    <p:sldId id="293" r:id="rId32"/>
    <p:sldId id="274" r:id="rId33"/>
    <p:sldId id="278" r:id="rId34"/>
    <p:sldId id="276" r:id="rId35"/>
    <p:sldId id="275" r:id="rId36"/>
    <p:sldId id="294" r:id="rId37"/>
    <p:sldId id="301" r:id="rId38"/>
    <p:sldId id="303" r:id="rId39"/>
    <p:sldId id="295" r:id="rId40"/>
    <p:sldId id="302" r:id="rId41"/>
    <p:sldId id="304" r:id="rId42"/>
    <p:sldId id="298" r:id="rId43"/>
    <p:sldId id="296" r:id="rId44"/>
    <p:sldId id="309" r:id="rId45"/>
    <p:sldId id="310" r:id="rId46"/>
    <p:sldId id="311" r:id="rId47"/>
    <p:sldId id="312" r:id="rId48"/>
    <p:sldId id="313" r:id="rId49"/>
    <p:sldId id="297" r:id="rId50"/>
    <p:sldId id="314" r:id="rId51"/>
    <p:sldId id="315" r:id="rId52"/>
    <p:sldId id="265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HyperLink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NavigateUrl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err="1" smtClean="0"/>
              <a:t>ImageUrl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HyperLink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/>
              <a:t>LinkButton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ListItem</a:t>
            </a:r>
            <a:r>
              <a:rPr lang="zh-TW" altLang="en-US" dirty="0" smtClean="0"/>
              <a:t> 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smtClean="0"/>
              <a:t>Items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ListItem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與 </a:t>
            </a:r>
            <a:r>
              <a:rPr lang="en-US" altLang="zh-TW" dirty="0" smtClean="0"/>
              <a:t>Literal</a:t>
            </a:r>
            <a:r>
              <a:rPr lang="zh-TW" altLang="en-US" dirty="0"/>
              <a:t>常用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Literal</a:t>
            </a:r>
          </a:p>
          <a:p>
            <a:pPr lvl="1"/>
            <a:r>
              <a:rPr lang="en-US" altLang="zh-TW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771" y="2675914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35748" y="2434490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26237" y="2729702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5618" y="3433589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68557" y="3344294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32737" y="3755852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59156" y="3351248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45570" y="3274967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68027" y="3322485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13732" y="365486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32036" y="3977121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44067" y="363019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62371" y="3846610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8997748" y="4412523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02514" y="5070429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2015618" y="3200400"/>
            <a:ext cx="7616418" cy="129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</a:t>
            </a:r>
            <a:r>
              <a:rPr lang="zh-TW" altLang="en-US" dirty="0" smtClean="0"/>
              <a:t>端畫面處理</a:t>
            </a:r>
            <a:r>
              <a:rPr lang="zh-TW" altLang="en-US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按顏色交換按鈕，變換三個連結顏色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10" y="2414805"/>
            <a:ext cx="3664729" cy="321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控制項與伺服器端畫面處理練習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7" y="2365132"/>
            <a:ext cx="10632360" cy="2784420"/>
          </a:xfrm>
        </p:spPr>
      </p:pic>
    </p:spTree>
    <p:extLst>
      <p:ext uri="{BB962C8B-B14F-4D97-AF65-F5344CB8AC3E}">
        <p14:creationId xmlns:p14="http://schemas.microsoft.com/office/powerpoint/2010/main" val="9843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控制項與伺服器端畫面處理練習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40" y="2107153"/>
            <a:ext cx="8287907" cy="3629532"/>
          </a:xfrm>
        </p:spPr>
      </p:pic>
    </p:spTree>
    <p:extLst>
      <p:ext uri="{BB962C8B-B14F-4D97-AF65-F5344CB8AC3E}">
        <p14:creationId xmlns:p14="http://schemas.microsoft.com/office/powerpoint/2010/main" val="33872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292504"/>
            <a:ext cx="9402487" cy="308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8416" y="5380892"/>
            <a:ext cx="2365131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40881"/>
            <a:ext cx="5363323" cy="3467584"/>
          </a:xfrm>
        </p:spPr>
      </p:pic>
      <p:sp>
        <p:nvSpPr>
          <p:cNvPr id="5" name="矩形 4"/>
          <p:cNvSpPr/>
          <p:nvPr/>
        </p:nvSpPr>
        <p:spPr>
          <a:xfrm>
            <a:off x="2589861" y="4853354"/>
            <a:ext cx="1943100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</a:t>
            </a:r>
            <a:r>
              <a:rPr lang="zh-TW" altLang="en-US" dirty="0">
                <a:solidFill>
                  <a:srgbClr val="FF0000"/>
                </a:solidFill>
              </a:rPr>
              <a:t>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</a:t>
            </a:r>
            <a:r>
              <a:rPr lang="zh-TW" altLang="en-US" dirty="0">
                <a:solidFill>
                  <a:srgbClr val="FF0000"/>
                </a:solidFill>
              </a:rPr>
              <a:t>適當的生命週期階段編寫代碼以獲得您想要的效果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/>
          </a:p>
          <a:p>
            <a:r>
              <a:rPr lang="en-US" altLang="zh-TW" dirty="0" smtClean="0"/>
              <a:t>Unload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828576"/>
            <a:ext cx="968827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99" y="1554162"/>
            <a:ext cx="514421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17" y="2096080"/>
            <a:ext cx="3749359" cy="33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Page.IsPostBack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(bool)</a:t>
            </a:r>
          </a:p>
          <a:p>
            <a:r>
              <a:rPr lang="zh-TW" altLang="en-US" dirty="0"/>
              <a:t>取得值，這個值表示網頁為初次呈現，或是要回應回傳而載入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IsPostBack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為初次</a:t>
            </a:r>
            <a:r>
              <a:rPr lang="zh-TW" altLang="en-US" dirty="0" smtClean="0"/>
              <a:t>呈現</a:t>
            </a:r>
            <a:r>
              <a:rPr lang="en-US" altLang="zh-TW" dirty="0" smtClean="0"/>
              <a:t>=false</a:t>
            </a:r>
          </a:p>
          <a:p>
            <a:pPr lvl="1"/>
            <a:r>
              <a:rPr lang="zh-TW" altLang="en-US" dirty="0"/>
              <a:t>回應回傳而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=true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</a:t>
            </a:r>
            <a:r>
              <a:rPr lang="en-US" altLang="zh-TW" dirty="0" err="1"/>
              <a:t>Postback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text</a:t>
            </a:r>
            <a:r>
              <a:rPr lang="zh-TW" altLang="en-US" dirty="0" smtClean="0"/>
              <a:t>為當下時間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en-US" altLang="zh-TW" dirty="0" err="1" smtClean="0"/>
              <a:t>lable.text</a:t>
            </a:r>
            <a:r>
              <a:rPr lang="zh-TW" altLang="en-US" dirty="0"/>
              <a:t>為</a:t>
            </a:r>
            <a:r>
              <a:rPr lang="zh-TW" altLang="en-US" dirty="0" smtClean="0"/>
              <a:t>第一次</a:t>
            </a:r>
            <a:r>
              <a:rPr lang="en-US" altLang="zh-TW" dirty="0" err="1" smtClean="0"/>
              <a:t>Postback</a:t>
            </a:r>
            <a:r>
              <a:rPr lang="zh-TW" altLang="en-US" dirty="0"/>
              <a:t>當下</a:t>
            </a:r>
            <a:r>
              <a:rPr lang="zh-TW" altLang="en-US" dirty="0" smtClean="0"/>
              <a:t>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1612655"/>
          </a:xfrm>
        </p:spPr>
        <p:txBody>
          <a:bodyPr/>
          <a:lstStyle/>
          <a:p>
            <a:r>
              <a:rPr lang="zh-TW" altLang="en-US" dirty="0"/>
              <a:t>設計良好的網站的其中一個屬性是一致的全網站頁面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r>
              <a:rPr lang="zh-TW" altLang="en-US" dirty="0"/>
              <a:t>設計良好的網站的另一個屬性，就是網站外觀可以變更的便利性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2532183" y="3216398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2460" y="3612174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951892" y="4985238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9176" y="506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7781191" y="4611565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06955" y="4651103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處理前</a:t>
            </a:r>
            <a:r>
              <a:rPr lang="zh-TW" altLang="en-US" dirty="0"/>
              <a:t>端</a:t>
            </a:r>
            <a:r>
              <a:rPr lang="zh-TW" altLang="en-US" dirty="0" smtClean="0"/>
              <a:t>固定要處理的靜態資源或邏輯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r>
              <a:rPr lang="zh-TW" altLang="en-US" dirty="0"/>
              <a:t>、</a:t>
            </a:r>
            <a:r>
              <a:rPr lang="en-US" altLang="zh-TW" dirty="0"/>
              <a:t>CSS)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zh-TW" altLang="en-US" dirty="0"/>
              <a:t>後端</a:t>
            </a:r>
            <a:r>
              <a:rPr lang="zh-TW" altLang="en-US" dirty="0" smtClean="0"/>
              <a:t>固定</a:t>
            </a:r>
            <a:r>
              <a:rPr lang="zh-TW" altLang="en-US" dirty="0"/>
              <a:t>要</a:t>
            </a:r>
            <a:r>
              <a:rPr lang="zh-TW" altLang="en-US" dirty="0" smtClean="0"/>
              <a:t>處理邏輯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  <a:p>
            <a:r>
              <a:rPr lang="zh-TW" altLang="en-US" dirty="0"/>
              <a:t>新增兩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Master Page</a:t>
            </a:r>
            <a:r>
              <a:rPr lang="zh-TW" altLang="en-US" dirty="0" smtClean="0"/>
              <a:t>指定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" y="1399134"/>
            <a:ext cx="6811326" cy="37152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3" y="5341416"/>
            <a:ext cx="7754432" cy="112410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6858000" y="3279531"/>
            <a:ext cx="799830" cy="225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74123" y="4266864"/>
            <a:ext cx="1266092" cy="1636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23930" y="2839915"/>
            <a:ext cx="5634070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27842" y="3902477"/>
            <a:ext cx="5015858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6" y="5857735"/>
            <a:ext cx="5953956" cy="1000265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6" y="4812336"/>
            <a:ext cx="5934903" cy="990738"/>
          </a:xfrm>
          <a:prstGeom prst="rect">
            <a:avLst/>
          </a:prstGeo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1237191"/>
            <a:ext cx="6211167" cy="349616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2617" y="3596055"/>
            <a:ext cx="196068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74572" y="5421325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30611" y="6491191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109170" y="597803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useTryMasterPage2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109170" y="532455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useTryMasterPage1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170717" y="272991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tryMasterPage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635" y="1650430"/>
            <a:ext cx="7424042" cy="417887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5130" y="2488223"/>
            <a:ext cx="2664070" cy="8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8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00" y="2699302"/>
            <a:ext cx="5393392" cy="1925452"/>
          </a:xfrm>
        </p:spPr>
      </p:pic>
    </p:spTree>
    <p:extLst>
      <p:ext uri="{BB962C8B-B14F-4D97-AF65-F5344CB8AC3E}">
        <p14:creationId xmlns:p14="http://schemas.microsoft.com/office/powerpoint/2010/main" val="39017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1770732"/>
            <a:ext cx="3170861" cy="43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44" y="1683448"/>
            <a:ext cx="5699240" cy="4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是沒有狀態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無狀態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的通訊協定</a:t>
            </a:r>
            <a:endParaRPr lang="en-US" altLang="zh-TW" dirty="0" smtClean="0"/>
          </a:p>
          <a:p>
            <a:r>
              <a:rPr lang="zh-TW" altLang="en-US" dirty="0"/>
              <a:t>客戶</a:t>
            </a:r>
            <a:r>
              <a:rPr lang="zh-TW" altLang="en-US" dirty="0" smtClean="0"/>
              <a:t>端每次對伺服器</a:t>
            </a:r>
            <a:r>
              <a:rPr lang="zh-TW" altLang="en-US" dirty="0"/>
              <a:t>發出</a:t>
            </a:r>
            <a:r>
              <a:rPr lang="zh-TW" altLang="en-US" dirty="0" smtClean="0"/>
              <a:t>請求無法</a:t>
            </a:r>
            <a:r>
              <a:rPr lang="zh-TW" altLang="en-US" dirty="0"/>
              <a:t>得知上一次請求的內容與資訊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2125" y="366210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617102" y="342068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707591" y="371589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296972" y="4419782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949911" y="433048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914091" y="474204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40510" y="4337441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126924" y="4261160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749381" y="430867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895086" y="464105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913390" y="496331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425421" y="46163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43725" y="483280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1787" y="5570660"/>
            <a:ext cx="2710999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存在</a:t>
            </a:r>
            <a:r>
              <a:rPr lang="en-US" altLang="zh-TW" dirty="0"/>
              <a:t>user</a:t>
            </a:r>
            <a:r>
              <a:rPr lang="zh-TW" altLang="en-US" dirty="0"/>
              <a:t>的硬碟或周邊裡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8201661" y="5781095"/>
            <a:ext cx="2728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</a:t>
            </a:r>
            <a:br>
              <a:rPr lang="en-US" altLang="zh-TW" dirty="0" smtClean="0"/>
            </a:br>
            <a:r>
              <a:rPr lang="zh-TW" altLang="en-US" dirty="0" smtClean="0"/>
              <a:t>存在主機的記憶體裡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718096" y="5758597"/>
            <a:ext cx="3185487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這一個網頁</a:t>
            </a:r>
            <a:r>
              <a:rPr lang="zh-TW" altLang="en-US" dirty="0" smtClean="0"/>
              <a:t>裡，網頁被編碼過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</a:t>
            </a:r>
            <a:r>
              <a:rPr lang="en-US" altLang="zh-TW" dirty="0" smtClean="0"/>
              <a:t>Server</a:t>
            </a:r>
          </a:p>
          <a:p>
            <a:pPr lvl="1"/>
            <a:r>
              <a:rPr lang="zh-TW" altLang="en-US" dirty="0" smtClean="0"/>
              <a:t>資料是共用的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存</a:t>
            </a:r>
            <a:r>
              <a:rPr lang="zh-TW" altLang="en-US" dirty="0"/>
              <a:t>：</a:t>
            </a:r>
            <a:r>
              <a:rPr lang="en-US" altLang="zh-TW" dirty="0" smtClean="0"/>
              <a:t>Application[“key”] = 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取：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 資料</a:t>
            </a:r>
            <a:r>
              <a:rPr lang="en-US" altLang="zh-TW" dirty="0" smtClean="0"/>
              <a:t>= Application</a:t>
            </a:r>
            <a:r>
              <a:rPr lang="en-US" altLang="zh-TW" dirty="0"/>
              <a:t>[“key”] 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21369" y="4325814"/>
            <a:ext cx="2444262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rot="10800000">
            <a:off x="4945673" y="4772208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86909" y="533385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8562" y="4325814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77125" y="519535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0800000">
            <a:off x="2633296" y="4772209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2" y="1554162"/>
            <a:ext cx="928817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4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Application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327" y="1554162"/>
            <a:ext cx="5393304" cy="46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特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</a:t>
            </a:r>
            <a:r>
              <a:rPr lang="en-US" altLang="zh-TW" dirty="0" smtClean="0"/>
              <a:t>Server</a:t>
            </a:r>
          </a:p>
          <a:p>
            <a:pPr lvl="1"/>
            <a:r>
              <a:rPr lang="zh-TW" altLang="en-US" dirty="0" smtClean="0"/>
              <a:t>資料依據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</a:t>
            </a:r>
            <a:r>
              <a:rPr lang="zh-TW" altLang="en-US" dirty="0" smtClean="0"/>
              <a:t>區分可使用的對象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Session[“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var</a:t>
            </a:r>
            <a:r>
              <a:rPr lang="zh-TW" altLang="en-US" dirty="0" smtClean="0"/>
              <a:t> </a:t>
            </a:r>
            <a:r>
              <a:rPr lang="zh-TW" altLang="en-US" dirty="0"/>
              <a:t>資料</a:t>
            </a:r>
            <a:r>
              <a:rPr lang="en-US" altLang="zh-TW" dirty="0"/>
              <a:t>= Session</a:t>
            </a:r>
            <a:r>
              <a:rPr lang="en-US" altLang="zh-TW" dirty="0" smtClean="0"/>
              <a:t>[“</a:t>
            </a:r>
            <a:r>
              <a:rPr lang="en-US" altLang="zh-TW" dirty="0"/>
              <a:t>key”]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1373" y="4334606"/>
            <a:ext cx="2057400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10800000">
            <a:off x="4945677" y="4781000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486913" y="534264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30109" y="4334606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48672" y="520414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10800000">
            <a:off x="2604843" y="4781001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28" y="1554162"/>
            <a:ext cx="8754697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54" y="1554162"/>
            <a:ext cx="5924246" cy="44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數字累加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比較差異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資料存在介面</a:t>
            </a:r>
            <a:endParaRPr lang="en-US" altLang="zh-TW" dirty="0" smtClean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存在</a:t>
            </a:r>
            <a:r>
              <a:rPr lang="en-US" altLang="zh-TW" dirty="0" smtClean="0"/>
              <a:t>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/>
          </a:p>
          <a:p>
            <a:pPr lvl="1"/>
            <a:r>
              <a:rPr lang="zh-TW" altLang="en-US" dirty="0" smtClean="0"/>
              <a:t>存在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端記憶體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設定存取範圍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資料大小限制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安全</a:t>
            </a:r>
            <a:r>
              <a:rPr lang="zh-TW" altLang="en-US" dirty="0"/>
              <a:t>性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可能遭他人</a:t>
            </a:r>
            <a:r>
              <a:rPr lang="zh-TW" altLang="en-US" dirty="0" smtClean="0"/>
              <a:t>竄改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資料可能被監看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0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用法</a:t>
            </a:r>
            <a:endParaRPr lang="en-US" altLang="zh-TW" dirty="0" smtClean="0"/>
          </a:p>
          <a:p>
            <a:pPr lvl="1"/>
            <a:r>
              <a:rPr lang="en-US" altLang="zh-TW" dirty="0"/>
              <a:t>Response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存：</a:t>
            </a:r>
            <a:r>
              <a:rPr lang="en-US" altLang="zh-TW" dirty="0" err="1"/>
              <a:t>Response.Cookies</a:t>
            </a:r>
            <a:r>
              <a:rPr lang="en-US" altLang="zh-TW" dirty="0" smtClean="0"/>
              <a:t>[“key"].</a:t>
            </a:r>
            <a:r>
              <a:rPr lang="en-US" altLang="zh-TW" dirty="0"/>
              <a:t>Value</a:t>
            </a:r>
            <a:r>
              <a:rPr lang="en-US" altLang="zh-TW" dirty="0" smtClean="0"/>
              <a:t>= “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2"/>
            <a:r>
              <a:rPr lang="zh-TW" altLang="en-US" dirty="0"/>
              <a:t>取</a:t>
            </a:r>
            <a:r>
              <a:rPr lang="zh-TW" altLang="en-US" dirty="0" smtClean="0"/>
              <a:t>：</a:t>
            </a:r>
            <a:r>
              <a:rPr lang="en-US" altLang="zh-TW" dirty="0" smtClean="0"/>
              <a:t>string </a:t>
            </a:r>
            <a:r>
              <a:rPr lang="zh-TW" altLang="en-US" dirty="0" smtClean="0"/>
              <a:t>資料 </a:t>
            </a:r>
            <a:r>
              <a:rPr lang="en-US" altLang="zh-TW" dirty="0" smtClean="0"/>
              <a:t>=</a:t>
            </a:r>
            <a:r>
              <a:rPr lang="en-US" altLang="zh-TW" dirty="0"/>
              <a:t> </a:t>
            </a:r>
            <a:r>
              <a:rPr lang="en-US" altLang="zh-TW" dirty="0" err="1"/>
              <a:t>Response.Cookies</a:t>
            </a:r>
            <a:r>
              <a:rPr lang="en-US" altLang="zh-TW" dirty="0"/>
              <a:t>[“key"].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Request</a:t>
            </a:r>
            <a:endParaRPr lang="zh-TW" altLang="en-US" dirty="0" smtClean="0"/>
          </a:p>
          <a:p>
            <a:pPr lvl="2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Request.Cookies</a:t>
            </a:r>
            <a:r>
              <a:rPr lang="en-US" altLang="zh-TW" dirty="0" smtClean="0"/>
              <a:t>[“</a:t>
            </a:r>
            <a:r>
              <a:rPr lang="en-US" altLang="zh-TW" dirty="0"/>
              <a:t>key"].Value= “</a:t>
            </a:r>
            <a:r>
              <a:rPr lang="zh-TW" altLang="en-US" dirty="0"/>
              <a:t>資料</a:t>
            </a:r>
            <a:r>
              <a:rPr lang="en-US" altLang="zh-TW" dirty="0"/>
              <a:t>”</a:t>
            </a:r>
          </a:p>
          <a:p>
            <a:pPr lvl="2"/>
            <a:r>
              <a:rPr lang="zh-TW" altLang="en-US" dirty="0"/>
              <a:t>取：</a:t>
            </a:r>
            <a:r>
              <a:rPr lang="en-US" altLang="zh-TW" dirty="0"/>
              <a:t>string </a:t>
            </a:r>
            <a:r>
              <a:rPr lang="zh-TW" altLang="en-US" dirty="0"/>
              <a:t>資料 </a:t>
            </a:r>
            <a:r>
              <a:rPr lang="en-US" altLang="zh-TW" dirty="0"/>
              <a:t>= </a:t>
            </a:r>
            <a:r>
              <a:rPr lang="en-US" altLang="zh-TW" dirty="0" err="1"/>
              <a:t>Request</a:t>
            </a:r>
            <a:r>
              <a:rPr lang="en-US" altLang="zh-TW" dirty="0" err="1" smtClean="0"/>
              <a:t>.Cookies</a:t>
            </a:r>
            <a:r>
              <a:rPr lang="en-US" altLang="zh-TW" dirty="0"/>
              <a:t>[“key"].Value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注意中文編碼會有亂碼問題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編碼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/>
              <a:t>System.Web.</a:t>
            </a:r>
            <a:r>
              <a:rPr lang="en-US" altLang="zh-TW" dirty="0" err="1" smtClean="0"/>
              <a:t>HttpContext.Current.Server.UrlEncode</a:t>
            </a:r>
            <a:r>
              <a:rPr lang="en-US" altLang="zh-TW" dirty="0" smtClean="0"/>
              <a:t>(“</a:t>
            </a:r>
            <a:r>
              <a:rPr lang="zh-TW" altLang="en-US" dirty="0"/>
              <a:t>資料</a:t>
            </a:r>
            <a:r>
              <a:rPr lang="en-US" altLang="zh-TW" dirty="0" smtClean="0"/>
              <a:t>”)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</a:rPr>
              <a:t>解碼</a:t>
            </a:r>
            <a:r>
              <a:rPr lang="zh-TW" altLang="en-US"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System.Web.HttpContext.Current.Server.UrlDecode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”)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4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smtClean="0"/>
              <a:t>Cookie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77" y="1697521"/>
            <a:ext cx="9021434" cy="4448796"/>
          </a:xfrm>
        </p:spPr>
      </p:pic>
    </p:spTree>
    <p:extLst>
      <p:ext uri="{BB962C8B-B14F-4D97-AF65-F5344CB8AC3E}">
        <p14:creationId xmlns:p14="http://schemas.microsoft.com/office/powerpoint/2010/main" val="10365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73" y="1554162"/>
            <a:ext cx="7265731" cy="4907177"/>
          </a:xfrm>
        </p:spPr>
      </p:pic>
    </p:spTree>
    <p:extLst>
      <p:ext uri="{BB962C8B-B14F-4D97-AF65-F5344CB8AC3E}">
        <p14:creationId xmlns:p14="http://schemas.microsoft.com/office/powerpoint/2010/main" val="416577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設定到期日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7" y="1221389"/>
            <a:ext cx="7935432" cy="538237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4220308" y="3508131"/>
            <a:ext cx="4774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設定使用範圍</a:t>
            </a:r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78" y="1085044"/>
            <a:ext cx="7964011" cy="5772956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7077808" y="3587261"/>
            <a:ext cx="22508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513385" y="3771900"/>
            <a:ext cx="2907323" cy="11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4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特點</a:t>
            </a:r>
            <a:endParaRPr lang="en-US" altLang="zh-TW" dirty="0"/>
          </a:p>
          <a:p>
            <a:pPr lvl="1"/>
            <a:r>
              <a:rPr lang="zh-TW" altLang="en-US" dirty="0"/>
              <a:t>資料</a:t>
            </a:r>
            <a:r>
              <a:rPr lang="zh-TW" altLang="en-US" dirty="0" smtClean="0"/>
              <a:t>存在同一個網頁</a:t>
            </a:r>
            <a:endParaRPr lang="en-US" altLang="zh-TW" dirty="0" smtClean="0"/>
          </a:p>
          <a:p>
            <a:pPr lvl="1"/>
            <a:r>
              <a:rPr lang="zh-TW" altLang="en-US" dirty="0"/>
              <a:t>分</a:t>
            </a:r>
            <a:r>
              <a:rPr lang="zh-TW" altLang="en-US" dirty="0" smtClean="0"/>
              <a:t>頁不會儲存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用法</a:t>
            </a:r>
            <a:endParaRPr lang="en-US" altLang="zh-TW" dirty="0"/>
          </a:p>
          <a:p>
            <a:pPr lvl="1"/>
            <a:r>
              <a:rPr lang="zh-TW" altLang="en-US" dirty="0"/>
              <a:t>存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ViewState</a:t>
            </a:r>
            <a:r>
              <a:rPr lang="en-US" altLang="zh-TW" dirty="0" smtClean="0"/>
              <a:t>[“</a:t>
            </a:r>
            <a:r>
              <a:rPr lang="en-US" altLang="zh-TW" dirty="0"/>
              <a:t>key”] = 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zh-TW" altLang="en-US" dirty="0"/>
              <a:t>取：</a:t>
            </a:r>
            <a:r>
              <a:rPr lang="en-US" altLang="zh-TW" dirty="0" err="1"/>
              <a:t>var</a:t>
            </a:r>
            <a:r>
              <a:rPr lang="zh-TW" altLang="en-US" dirty="0"/>
              <a:t> 資料</a:t>
            </a:r>
            <a:r>
              <a:rPr lang="en-US" altLang="zh-TW" dirty="0"/>
              <a:t>= </a:t>
            </a:r>
            <a:r>
              <a:rPr lang="en-US" altLang="zh-TW" dirty="0" err="1"/>
              <a:t>ViewState</a:t>
            </a:r>
            <a:r>
              <a:rPr lang="en-US" altLang="zh-TW" dirty="0" smtClean="0"/>
              <a:t>[“</a:t>
            </a:r>
            <a:r>
              <a:rPr lang="en-US" altLang="zh-TW" dirty="0"/>
              <a:t>key”] </a:t>
            </a:r>
          </a:p>
        </p:txBody>
      </p:sp>
      <p:sp>
        <p:nvSpPr>
          <p:cNvPr id="4" name="矩形 3"/>
          <p:cNvSpPr/>
          <p:nvPr/>
        </p:nvSpPr>
        <p:spPr>
          <a:xfrm>
            <a:off x="3947749" y="4220306"/>
            <a:ext cx="2321165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 rot="10800000">
            <a:off x="4972054" y="4666700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13290" y="522834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Object</a:t>
            </a:r>
            <a:r>
              <a:rPr lang="zh-TW" altLang="en-US" dirty="0" smtClean="0"/>
              <a:t>型別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56486" y="4220306"/>
            <a:ext cx="545123" cy="413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75049" y="508984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依照型別</a:t>
            </a:r>
            <a:endParaRPr lang="en-US" altLang="zh-TW" dirty="0" smtClean="0"/>
          </a:p>
          <a:p>
            <a:r>
              <a:rPr lang="zh-TW" altLang="en-US" dirty="0" smtClean="0"/>
              <a:t>自行設定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10800000">
            <a:off x="2631220" y="4666701"/>
            <a:ext cx="395654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/>
              <a:t>ViewState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40" y="1726100"/>
            <a:ext cx="8830907" cy="4391638"/>
          </a:xfrm>
        </p:spPr>
      </p:pic>
    </p:spTree>
    <p:extLst>
      <p:ext uri="{BB962C8B-B14F-4D97-AF65-F5344CB8AC3E}">
        <p14:creationId xmlns:p14="http://schemas.microsoft.com/office/powerpoint/2010/main" val="4108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err="1"/>
              <a:t>ViewState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86" y="1666875"/>
            <a:ext cx="4285415" cy="4510088"/>
          </a:xfrm>
        </p:spPr>
      </p:pic>
    </p:spTree>
    <p:extLst>
      <p:ext uri="{BB962C8B-B14F-4D97-AF65-F5344CB8AC3E}">
        <p14:creationId xmlns:p14="http://schemas.microsoft.com/office/powerpoint/2010/main" val="10077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課後加分作業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兩數字計算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2295478"/>
            <a:ext cx="5194002" cy="77522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3070702"/>
            <a:ext cx="5026948" cy="784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/>
          <a:stretch/>
        </p:blipFill>
        <p:spPr>
          <a:xfrm>
            <a:off x="1382644" y="3877408"/>
            <a:ext cx="5255548" cy="76494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44" y="4661832"/>
            <a:ext cx="5528110" cy="7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</a:t>
            </a:r>
            <a:r>
              <a:rPr lang="zh-TW" altLang="en-US" dirty="0" smtClean="0"/>
              <a:t>的基礎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常用屬性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</a:p>
          <a:p>
            <a:r>
              <a:rPr lang="en-US" altLang="zh-TW" dirty="0" err="1" smtClean="0"/>
              <a:t>TextMode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Color</a:t>
            </a:r>
          </a:p>
          <a:p>
            <a:pPr lvl="1"/>
            <a:r>
              <a:rPr lang="en-US" altLang="zh-TW" dirty="0" smtClean="0"/>
              <a:t>Password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與常用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ImageUrl</a:t>
            </a:r>
            <a:endParaRPr lang="en-US" altLang="zh-TW" dirty="0" smtClean="0"/>
          </a:p>
          <a:p>
            <a:r>
              <a:rPr lang="en-US" altLang="zh-TW" dirty="0" err="1" smtClean="0"/>
              <a:t>LinkButton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PostBackUrl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RadioButton</a:t>
            </a:r>
            <a:r>
              <a:rPr lang="zh-TW" altLang="en-US" dirty="0"/>
              <a:t>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Checked</a:t>
            </a:r>
          </a:p>
          <a:p>
            <a:r>
              <a:rPr lang="en-US" altLang="zh-TW" dirty="0" err="1" smtClean="0"/>
              <a:t>RadioButton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</a:p>
          <a:p>
            <a:pPr lvl="1"/>
            <a:r>
              <a:rPr lang="en-US" altLang="zh-TW" dirty="0"/>
              <a:t>Checked</a:t>
            </a:r>
          </a:p>
          <a:p>
            <a:pPr lvl="1"/>
            <a:r>
              <a:rPr lang="en-US" altLang="zh-TW" dirty="0" err="1"/>
              <a:t>GroupName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971</Words>
  <Application>Microsoft Office PowerPoint</Application>
  <PresentationFormat>寬螢幕</PresentationFormat>
  <Paragraphs>237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黑体</vt:lpstr>
      <vt:lpstr>細明體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常用的基礎 Web 控制項</vt:lpstr>
      <vt:lpstr>TextBox常用屬性</vt:lpstr>
      <vt:lpstr>常用的Button與常用屬性</vt:lpstr>
      <vt:lpstr>CheckBox與RadioButton常用屬性</vt:lpstr>
      <vt:lpstr>HyperLink</vt:lpstr>
      <vt:lpstr>Dropdown List 與 ListItem 常用屬性</vt:lpstr>
      <vt:lpstr>Label 與 Literal常用屬性</vt:lpstr>
      <vt:lpstr>Postback</vt:lpstr>
      <vt:lpstr>Web 控制項與伺服器端畫面處理練習</vt:lpstr>
      <vt:lpstr>Web 控制項與伺服器端畫面處理練習</vt:lpstr>
      <vt:lpstr>Web 控制項與伺服器端畫面處理練習</vt:lpstr>
      <vt:lpstr>伺服器取得HTML Tag 資料</vt:lpstr>
      <vt:lpstr>伺服器取得HTML Tag 資料</vt:lpstr>
      <vt:lpstr>ASP.NET Page Life Cycle</vt:lpstr>
      <vt:lpstr>Life Cycle Events</vt:lpstr>
      <vt:lpstr>練習印出生命週期事件名稱</vt:lpstr>
      <vt:lpstr>練習印出生命週期事件名稱</vt:lpstr>
      <vt:lpstr>練習印出生命週期事件名稱</vt:lpstr>
      <vt:lpstr>isPostback</vt:lpstr>
      <vt:lpstr>練習使用isPostback</vt:lpstr>
      <vt:lpstr>Master Page</vt:lpstr>
      <vt:lpstr>Master Page</vt:lpstr>
      <vt:lpstr>練習Master Page</vt:lpstr>
      <vt:lpstr>練習Master Page</vt:lpstr>
      <vt:lpstr>練習Master Page</vt:lpstr>
      <vt:lpstr>練習Master Page</vt:lpstr>
      <vt:lpstr>Master Page life cycle</vt:lpstr>
      <vt:lpstr>練習印出生命週期事件名稱</vt:lpstr>
      <vt:lpstr>狀態管理</vt:lpstr>
      <vt:lpstr>狀態管理</vt:lpstr>
      <vt:lpstr>Application</vt:lpstr>
      <vt:lpstr>測試Application</vt:lpstr>
      <vt:lpstr>測試Application</vt:lpstr>
      <vt:lpstr>Session</vt:lpstr>
      <vt:lpstr>測試Session</vt:lpstr>
      <vt:lpstr>測試Session</vt:lpstr>
      <vt:lpstr>練習數字累加</vt:lpstr>
      <vt:lpstr>Cookie</vt:lpstr>
      <vt:lpstr>Cookie</vt:lpstr>
      <vt:lpstr>測試Cookie</vt:lpstr>
      <vt:lpstr>測試Cookie</vt:lpstr>
      <vt:lpstr>測試Cookie</vt:lpstr>
      <vt:lpstr>測試Cookie</vt:lpstr>
      <vt:lpstr>ViewState</vt:lpstr>
      <vt:lpstr>測試ViewState</vt:lpstr>
      <vt:lpstr>測試ViewState</vt:lpstr>
      <vt:lpstr>課後加分作業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223</cp:revision>
  <dcterms:created xsi:type="dcterms:W3CDTF">2022-01-20T13:08:53Z</dcterms:created>
  <dcterms:modified xsi:type="dcterms:W3CDTF">2022-04-17T11:57:25Z</dcterms:modified>
</cp:coreProperties>
</file>