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259" r:id="rId3"/>
    <p:sldId id="266" r:id="rId4"/>
    <p:sldId id="267" r:id="rId5"/>
    <p:sldId id="282" r:id="rId6"/>
    <p:sldId id="274" r:id="rId7"/>
    <p:sldId id="287" r:id="rId8"/>
    <p:sldId id="283" r:id="rId9"/>
    <p:sldId id="285" r:id="rId10"/>
    <p:sldId id="284" r:id="rId11"/>
    <p:sldId id="286" r:id="rId12"/>
    <p:sldId id="288" r:id="rId13"/>
    <p:sldId id="294" r:id="rId14"/>
    <p:sldId id="269" r:id="rId15"/>
    <p:sldId id="292" r:id="rId16"/>
    <p:sldId id="270" r:id="rId17"/>
    <p:sldId id="289" r:id="rId18"/>
    <p:sldId id="291" r:id="rId19"/>
    <p:sldId id="293" r:id="rId20"/>
    <p:sldId id="295" r:id="rId21"/>
    <p:sldId id="296" r:id="rId22"/>
    <p:sldId id="297" r:id="rId23"/>
    <p:sldId id="298" r:id="rId24"/>
    <p:sldId id="299" r:id="rId25"/>
    <p:sldId id="323" r:id="rId26"/>
    <p:sldId id="303" r:id="rId27"/>
    <p:sldId id="300" r:id="rId28"/>
    <p:sldId id="304" r:id="rId29"/>
    <p:sldId id="309" r:id="rId30"/>
    <p:sldId id="310" r:id="rId31"/>
    <p:sldId id="307" r:id="rId32"/>
    <p:sldId id="308" r:id="rId33"/>
    <p:sldId id="306" r:id="rId34"/>
    <p:sldId id="302" r:id="rId35"/>
    <p:sldId id="311" r:id="rId36"/>
    <p:sldId id="312" r:id="rId37"/>
    <p:sldId id="313" r:id="rId38"/>
    <p:sldId id="314" r:id="rId39"/>
    <p:sldId id="315" r:id="rId40"/>
    <p:sldId id="316" r:id="rId41"/>
    <p:sldId id="319" r:id="rId42"/>
    <p:sldId id="320" r:id="rId43"/>
    <p:sldId id="317" r:id="rId44"/>
    <p:sldId id="318" r:id="rId45"/>
    <p:sldId id="271" r:id="rId46"/>
    <p:sldId id="272" r:id="rId47"/>
    <p:sldId id="321" r:id="rId48"/>
    <p:sldId id="305" r:id="rId49"/>
    <p:sldId id="322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B4E96-C3CE-45C2-9C7F-D52AA812C591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D3034-2FB3-4837-A013-ED3BAAFAC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95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D3034-2FB3-4837-A013-ED3BAAFAC34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91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登入網頁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登入網頁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8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不用登入就可以瀏覽</a:t>
            </a:r>
            <a:r>
              <a:rPr lang="zh-TW" altLang="en-US" dirty="0" smtClean="0"/>
              <a:t>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建置</a:t>
            </a:r>
            <a:r>
              <a:rPr lang="en-US" altLang="zh-TW" dirty="0"/>
              <a:t>Master page</a:t>
            </a:r>
            <a:endParaRPr lang="zh-TW" altLang="en-US" dirty="0"/>
          </a:p>
          <a:p>
            <a:pPr marL="228600" lvl="1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設定</a:t>
            </a:r>
            <a:r>
              <a:rPr lang="zh-TW" altLang="en-US" dirty="0"/>
              <a:t>導覽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Logo</a:t>
            </a:r>
          </a:p>
          <a:p>
            <a:pPr lvl="1"/>
            <a:r>
              <a:rPr lang="zh-TW" altLang="en-US" dirty="0" smtClean="0"/>
              <a:t>登入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/>
              <a:t>購買</a:t>
            </a:r>
            <a:r>
              <a:rPr lang="zh-TW" altLang="en-US" dirty="0" smtClean="0"/>
              <a:t>商品</a:t>
            </a:r>
            <a:endParaRPr lang="en-US" altLang="zh-TW" dirty="0" smtClean="0"/>
          </a:p>
          <a:p>
            <a:pPr lvl="1"/>
            <a:r>
              <a:rPr lang="zh-TW" altLang="en-US" dirty="0"/>
              <a:t>高級會員區</a:t>
            </a:r>
          </a:p>
        </p:txBody>
      </p:sp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86" y="1554161"/>
            <a:ext cx="6055321" cy="46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首頁網頁</a:t>
            </a:r>
            <a:endParaRPr lang="zh-TW" altLang="en-US" dirty="0"/>
          </a:p>
        </p:txBody>
      </p:sp>
      <p:pic>
        <p:nvPicPr>
          <p:cNvPr id="8" name="內容版面配置區 3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" r="58831" b="16588"/>
          <a:stretch/>
        </p:blipFill>
        <p:spPr>
          <a:xfrm>
            <a:off x="1315487" y="3349869"/>
            <a:ext cx="3001535" cy="3052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87" y="1554161"/>
            <a:ext cx="8267488" cy="12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關於我們網頁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58"/>
          <a:stretch/>
        </p:blipFill>
        <p:spPr>
          <a:xfrm>
            <a:off x="1223930" y="3640015"/>
            <a:ext cx="2532778" cy="2461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696915"/>
            <a:ext cx="8254178" cy="13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需要元素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帳號輸入框</a:t>
            </a:r>
            <a:endParaRPr lang="en-US" altLang="zh-TW" dirty="0" smtClean="0"/>
          </a:p>
          <a:p>
            <a:pPr lvl="1"/>
            <a:r>
              <a:rPr lang="zh-TW" altLang="en-US" dirty="0"/>
              <a:t>密碼輸入</a:t>
            </a:r>
            <a:r>
              <a:rPr lang="zh-TW" altLang="en-US" dirty="0" smtClean="0"/>
              <a:t>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送出按鈕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註冊網頁連結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71" y="1554162"/>
            <a:ext cx="3824460" cy="4326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6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登入網頁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059848"/>
            <a:ext cx="9106523" cy="32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基本資料輸入框</a:t>
            </a:r>
            <a:endParaRPr lang="en-US" altLang="zh-TW" dirty="0" smtClean="0"/>
          </a:p>
          <a:p>
            <a:pPr lvl="1"/>
            <a:r>
              <a:rPr lang="zh-TW" altLang="en-US" dirty="0"/>
              <a:t>帳號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姓名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性別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Email</a:t>
            </a:r>
          </a:p>
          <a:p>
            <a:pPr lvl="1"/>
            <a:r>
              <a:rPr lang="zh-TW" altLang="en-US" dirty="0" smtClean="0"/>
              <a:t>學歷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擅長程式語言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/>
              <a:t>重新</a:t>
            </a:r>
            <a:r>
              <a:rPr lang="zh-TW" altLang="en-US" dirty="0" smtClean="0"/>
              <a:t>輸入密碼</a:t>
            </a:r>
            <a:endParaRPr lang="en-US" altLang="zh-TW" dirty="0" smtClean="0"/>
          </a:p>
          <a:p>
            <a:pPr lvl="1"/>
            <a:r>
              <a:rPr lang="zh-TW" altLang="en-US" dirty="0"/>
              <a:t>送出按鈕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59" y="763062"/>
            <a:ext cx="3124636" cy="5753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5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註冊網頁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110" y="1503388"/>
            <a:ext cx="3517860" cy="4897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82" y="1193873"/>
            <a:ext cx="6165883" cy="551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基本資料輸入</a:t>
            </a:r>
            <a:r>
              <a:rPr lang="zh-TW" altLang="en-US" dirty="0" smtClean="0"/>
              <a:t>框綁定</a:t>
            </a:r>
            <a:r>
              <a:rPr lang="en-US" altLang="zh-TW" dirty="0" smtClean="0"/>
              <a:t>DB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sqldatasource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性別、學歷、擅長</a:t>
            </a:r>
            <a:r>
              <a:rPr lang="zh-TW" altLang="en-US" dirty="0"/>
              <a:t>程式</a:t>
            </a:r>
            <a:r>
              <a:rPr lang="zh-TW" altLang="en-US" dirty="0" smtClean="0"/>
              <a:t>語言</a:t>
            </a:r>
            <a:endParaRPr lang="en-US" altLang="zh-TW" dirty="0"/>
          </a:p>
        </p:txBody>
      </p:sp>
      <p:pic>
        <p:nvPicPr>
          <p:cNvPr id="5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2552274"/>
            <a:ext cx="11507806" cy="1431022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5448103"/>
            <a:ext cx="11507806" cy="1409897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4018467"/>
            <a:ext cx="11507806" cy="13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5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顯示無瀏覽權限網頁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3494589"/>
            <a:ext cx="2539178" cy="31308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29" y="1554162"/>
            <a:ext cx="9185035" cy="15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網頁規劃</a:t>
            </a:r>
            <a:endParaRPr lang="zh-TW" altLang="en-US" dirty="0"/>
          </a:p>
          <a:p>
            <a:r>
              <a:rPr lang="zh-TW" altLang="en-US" dirty="0" smtClean="0"/>
              <a:t>實作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靜態頁面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dirty="0"/>
          </a:p>
          <a:p>
            <a:pPr lvl="1"/>
            <a:r>
              <a:rPr lang="zh-TW" altLang="en-US" dirty="0"/>
              <a:t>關於我們</a:t>
            </a:r>
            <a:endParaRPr lang="en-US" altLang="zh-TW" dirty="0"/>
          </a:p>
          <a:p>
            <a:pPr lvl="1"/>
            <a:r>
              <a:rPr lang="zh-TW" altLang="en-US" dirty="0"/>
              <a:t>呈現無瀏覽權限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dirty="0"/>
              <a:t>動態頁面</a:t>
            </a:r>
            <a:endParaRPr lang="en-US" altLang="zh-TW" dirty="0"/>
          </a:p>
          <a:p>
            <a:pPr lvl="1"/>
            <a:r>
              <a:rPr lang="zh-TW" altLang="en-US" dirty="0"/>
              <a:t>註冊網頁</a:t>
            </a:r>
            <a:endParaRPr lang="en-US" altLang="zh-TW" dirty="0"/>
          </a:p>
          <a:p>
            <a:pPr lvl="1"/>
            <a:r>
              <a:rPr lang="zh-TW" altLang="en-US" dirty="0"/>
              <a:t>登入網頁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8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網頁處理邏輯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32125" y="2220498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2125" y="3015922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送出資料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7161" y="2077067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</a:t>
            </a:r>
            <a:r>
              <a:rPr lang="zh-TW" altLang="en-US" dirty="0" smtClean="0"/>
              <a:t>資料內容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47160" y="4040829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回饋錯誤訊息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97261" y="5877431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</a:t>
            </a:r>
            <a:r>
              <a:rPr lang="zh-TW" altLang="en-US" dirty="0" smtClean="0"/>
              <a:t>至登入頁面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97261" y="4974514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存入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97262" y="3089600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檢查有無重複註冊</a:t>
            </a:r>
            <a:endParaRPr lang="zh-TW" altLang="en-US" dirty="0"/>
          </a:p>
        </p:txBody>
      </p:sp>
      <p:sp>
        <p:nvSpPr>
          <p:cNvPr id="23" name="流程圖: 決策 22"/>
          <p:cNvSpPr/>
          <p:nvPr/>
        </p:nvSpPr>
        <p:spPr>
          <a:xfrm>
            <a:off x="5146982" y="3015922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sp>
        <p:nvSpPr>
          <p:cNvPr id="24" name="流程圖: 決策 23"/>
          <p:cNvSpPr/>
          <p:nvPr/>
        </p:nvSpPr>
        <p:spPr>
          <a:xfrm>
            <a:off x="7197084" y="3974886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cxnSp>
        <p:nvCxnSpPr>
          <p:cNvPr id="30" name="肘形接點 29"/>
          <p:cNvCxnSpPr>
            <a:stCxn id="5" idx="3"/>
            <a:endCxn id="6" idx="1"/>
          </p:cNvCxnSpPr>
          <p:nvPr/>
        </p:nvCxnSpPr>
        <p:spPr>
          <a:xfrm flipV="1">
            <a:off x="4378569" y="2332044"/>
            <a:ext cx="968592" cy="9388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" idx="2"/>
            <a:endCxn id="5" idx="0"/>
          </p:cNvCxnSpPr>
          <p:nvPr/>
        </p:nvCxnSpPr>
        <p:spPr>
          <a:xfrm>
            <a:off x="3705347" y="2730452"/>
            <a:ext cx="0" cy="285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79" idx="2"/>
            <a:endCxn id="4" idx="0"/>
          </p:cNvCxnSpPr>
          <p:nvPr/>
        </p:nvCxnSpPr>
        <p:spPr>
          <a:xfrm>
            <a:off x="3705347" y="1943823"/>
            <a:ext cx="0" cy="2766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6" idx="2"/>
            <a:endCxn id="23" idx="0"/>
          </p:cNvCxnSpPr>
          <p:nvPr/>
        </p:nvCxnSpPr>
        <p:spPr>
          <a:xfrm flipH="1">
            <a:off x="5940641" y="2587021"/>
            <a:ext cx="1" cy="428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2"/>
            <a:endCxn id="7" idx="0"/>
          </p:cNvCxnSpPr>
          <p:nvPr/>
        </p:nvCxnSpPr>
        <p:spPr>
          <a:xfrm>
            <a:off x="5940641" y="3657761"/>
            <a:ext cx="0" cy="3830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7" idx="1"/>
            <a:endCxn id="4" idx="1"/>
          </p:cNvCxnSpPr>
          <p:nvPr/>
        </p:nvCxnSpPr>
        <p:spPr>
          <a:xfrm rot="10800000">
            <a:off x="3032126" y="2475476"/>
            <a:ext cx="2315035" cy="1820331"/>
          </a:xfrm>
          <a:prstGeom prst="bentConnector3">
            <a:avLst>
              <a:gd name="adj1" fmla="val 10987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3" idx="3"/>
            <a:endCxn id="11" idx="1"/>
          </p:cNvCxnSpPr>
          <p:nvPr/>
        </p:nvCxnSpPr>
        <p:spPr>
          <a:xfrm>
            <a:off x="6734299" y="3336842"/>
            <a:ext cx="662963" cy="7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11" idx="2"/>
            <a:endCxn id="24" idx="0"/>
          </p:cNvCxnSpPr>
          <p:nvPr/>
        </p:nvCxnSpPr>
        <p:spPr>
          <a:xfrm>
            <a:off x="7990743" y="3599554"/>
            <a:ext cx="0" cy="3753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24" idx="1"/>
            <a:endCxn id="7" idx="3"/>
          </p:cNvCxnSpPr>
          <p:nvPr/>
        </p:nvCxnSpPr>
        <p:spPr>
          <a:xfrm flipH="1">
            <a:off x="6534122" y="4295806"/>
            <a:ext cx="6629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24" idx="2"/>
            <a:endCxn id="9" idx="0"/>
          </p:cNvCxnSpPr>
          <p:nvPr/>
        </p:nvCxnSpPr>
        <p:spPr>
          <a:xfrm flipH="1">
            <a:off x="7990742" y="4616725"/>
            <a:ext cx="1" cy="3577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9" idx="2"/>
            <a:endCxn id="8" idx="0"/>
          </p:cNvCxnSpPr>
          <p:nvPr/>
        </p:nvCxnSpPr>
        <p:spPr>
          <a:xfrm>
            <a:off x="7990742" y="5484468"/>
            <a:ext cx="0" cy="3929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3221770" y="1433869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95" name="圓角矩形 94"/>
          <p:cNvSpPr/>
          <p:nvPr/>
        </p:nvSpPr>
        <p:spPr>
          <a:xfrm>
            <a:off x="5457063" y="5877431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  <p:cxnSp>
        <p:nvCxnSpPr>
          <p:cNvPr id="96" name="直線單箭頭接點 95"/>
          <p:cNvCxnSpPr>
            <a:stCxn id="8" idx="1"/>
            <a:endCxn id="95" idx="3"/>
          </p:cNvCxnSpPr>
          <p:nvPr/>
        </p:nvCxnSpPr>
        <p:spPr>
          <a:xfrm flipH="1">
            <a:off x="6424217" y="6132408"/>
            <a:ext cx="9730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201231" y="3596187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有誤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803783" y="3880045"/>
            <a:ext cx="60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有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975507" y="4526900"/>
            <a:ext cx="60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無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603605" y="29554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無誤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4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檢查位置</a:t>
            </a:r>
            <a:endParaRPr lang="en-US" altLang="zh-TW" dirty="0" smtClean="0"/>
          </a:p>
          <a:p>
            <a:pPr lvl="1"/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後端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註冊資料檢查邏輯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帳號</a:t>
            </a:r>
            <a:r>
              <a:rPr lang="en-US" altLang="zh-TW" dirty="0" smtClean="0"/>
              <a:t>6~20</a:t>
            </a:r>
            <a:r>
              <a:rPr lang="zh-TW" altLang="en-US" dirty="0" smtClean="0"/>
              <a:t>字元、必須是英文或數字</a:t>
            </a:r>
            <a:endParaRPr lang="en-US" altLang="zh-TW" dirty="0" smtClean="0"/>
          </a:p>
          <a:p>
            <a:r>
              <a:rPr lang="zh-TW" altLang="en-US" dirty="0" smtClean="0"/>
              <a:t>姓名</a:t>
            </a:r>
            <a:r>
              <a:rPr lang="en-US" altLang="zh-TW" dirty="0" smtClean="0"/>
              <a:t>3~20</a:t>
            </a:r>
            <a:r>
              <a:rPr lang="zh-TW" altLang="en-US" dirty="0"/>
              <a:t>字元</a:t>
            </a:r>
            <a:r>
              <a:rPr lang="zh-TW" altLang="en-US" dirty="0" smtClean="0"/>
              <a:t>以內</a:t>
            </a:r>
            <a:endParaRPr lang="en-US" altLang="zh-TW" dirty="0" smtClean="0"/>
          </a:p>
          <a:p>
            <a:r>
              <a:rPr lang="zh-TW" altLang="en-US" dirty="0" smtClean="0"/>
              <a:t>性別必須為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</a:p>
          <a:p>
            <a:r>
              <a:rPr lang="zh-TW" altLang="en-US" dirty="0"/>
              <a:t>信箱必須為信箱</a:t>
            </a:r>
            <a:r>
              <a:rPr lang="zh-TW" altLang="en-US" dirty="0" smtClean="0"/>
              <a:t>格式、</a:t>
            </a:r>
            <a:r>
              <a:rPr lang="en-US" altLang="zh-TW" dirty="0"/>
              <a:t> </a:t>
            </a:r>
            <a:r>
              <a:rPr lang="en-US" altLang="zh-TW" dirty="0" smtClean="0"/>
              <a:t>20</a:t>
            </a:r>
            <a:r>
              <a:rPr lang="zh-TW" altLang="en-US" dirty="0" smtClean="0"/>
              <a:t>字元以內</a:t>
            </a:r>
            <a:endParaRPr lang="en-US" altLang="zh-TW" dirty="0" smtClean="0"/>
          </a:p>
          <a:p>
            <a:r>
              <a:rPr lang="zh-TW" altLang="en-US" dirty="0"/>
              <a:t>學歷必須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1~7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 smtClean="0"/>
              <a:t>擅長程式語言可沒選、有選必須為</a:t>
            </a:r>
            <a:r>
              <a:rPr lang="en-US" altLang="zh-TW" dirty="0" smtClean="0"/>
              <a:t>1~5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 smtClean="0"/>
              <a:t>密碼英文大小寫</a:t>
            </a:r>
            <a:r>
              <a:rPr lang="en-US" altLang="zh-TW" dirty="0" smtClean="0"/>
              <a:t>+</a:t>
            </a:r>
            <a:r>
              <a:rPr lang="zh-TW" altLang="en-US" dirty="0" smtClean="0"/>
              <a:t>數字、至少</a:t>
            </a:r>
            <a:r>
              <a:rPr lang="en-US" altLang="zh-TW" dirty="0" smtClean="0"/>
              <a:t>8</a:t>
            </a:r>
            <a:r>
              <a:rPr lang="zh-TW" altLang="en-US" dirty="0" smtClean="0"/>
              <a:t>碼最多</a:t>
            </a:r>
            <a:r>
              <a:rPr lang="en-US" altLang="zh-TW" dirty="0" smtClean="0"/>
              <a:t>30</a:t>
            </a:r>
            <a:r>
              <a:rPr lang="zh-TW" altLang="en-US" dirty="0" smtClean="0"/>
              <a:t>碼</a:t>
            </a:r>
            <a:endParaRPr lang="en-US" altLang="zh-TW" dirty="0" smtClean="0"/>
          </a:p>
          <a:p>
            <a:r>
              <a:rPr lang="zh-TW" altLang="en-US" dirty="0" smtClean="0"/>
              <a:t>密碼與重新輸入密碼必須一致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6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</a:t>
            </a:r>
            <a:r>
              <a:rPr lang="zh-TW" altLang="en-US" dirty="0" smtClean="0"/>
              <a:t>檢查程式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257300"/>
            <a:ext cx="78872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5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Regular 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正規表達式是被用來匹配字串中字元組合的模式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://www.regextester.com/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527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註冊資料檢查程式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223930" y="1666876"/>
            <a:ext cx="3787685" cy="4510088"/>
          </a:xfrm>
        </p:spPr>
        <p:txBody>
          <a:bodyPr/>
          <a:lstStyle/>
          <a:p>
            <a:r>
              <a:rPr lang="zh-TW" altLang="en-US" dirty="0" smtClean="0"/>
              <a:t>用方法整理檢查程式</a:t>
            </a:r>
            <a:endParaRPr lang="zh-TW" altLang="en-US" dirty="0"/>
          </a:p>
        </p:txBody>
      </p:sp>
      <p:pic>
        <p:nvPicPr>
          <p:cNvPr id="7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1101597"/>
            <a:ext cx="7048500" cy="57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檢查帳號重複註冊程式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287907"/>
            <a:ext cx="9644062" cy="3654885"/>
          </a:xfrm>
        </p:spPr>
      </p:pic>
    </p:spTree>
    <p:extLst>
      <p:ext uri="{BB962C8B-B14F-4D97-AF65-F5344CB8AC3E}">
        <p14:creationId xmlns:p14="http://schemas.microsoft.com/office/powerpoint/2010/main" val="35841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檢查帳號重複註冊程式</a:t>
            </a:r>
            <a:endParaRPr lang="zh-TW" altLang="en-US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310720"/>
            <a:ext cx="4477205" cy="3163599"/>
          </a:xfrm>
        </p:spPr>
      </p:pic>
    </p:spTree>
    <p:extLst>
      <p:ext uri="{BB962C8B-B14F-4D97-AF65-F5344CB8AC3E}">
        <p14:creationId xmlns:p14="http://schemas.microsoft.com/office/powerpoint/2010/main" val="128528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檢查信箱重複註冊程式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8" y="1576129"/>
            <a:ext cx="10179253" cy="38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4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會員角色</a:t>
            </a:r>
            <a:endParaRPr lang="en-US" altLang="zh-TW" dirty="0" smtClean="0"/>
          </a:p>
          <a:p>
            <a:pPr lvl="1"/>
            <a:r>
              <a:rPr lang="zh-TW" altLang="en-US" dirty="0"/>
              <a:t>一般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功能規劃</a:t>
            </a:r>
            <a:endParaRPr lang="en-US" altLang="zh-TW" dirty="0"/>
          </a:p>
          <a:p>
            <a:pPr lvl="1"/>
            <a:r>
              <a:rPr lang="zh-TW" altLang="en-US" dirty="0"/>
              <a:t>註冊功能</a:t>
            </a:r>
            <a:endParaRPr lang="en-US" altLang="zh-TW" dirty="0"/>
          </a:p>
          <a:p>
            <a:pPr lvl="1"/>
            <a:r>
              <a:rPr lang="zh-TW" altLang="en-US" dirty="0"/>
              <a:t>登入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權限控制</a:t>
            </a:r>
            <a:endParaRPr lang="en-US" altLang="zh-TW" dirty="0"/>
          </a:p>
          <a:p>
            <a:pPr lvl="1"/>
            <a:r>
              <a:rPr lang="zh-TW" altLang="en-US" dirty="0"/>
              <a:t>某些網頁或功能</a:t>
            </a:r>
            <a:r>
              <a:rPr lang="zh-TW" altLang="en-US" dirty="0">
                <a:solidFill>
                  <a:srgbClr val="FF0000"/>
                </a:solidFill>
              </a:rPr>
              <a:t>不須會員</a:t>
            </a:r>
            <a:r>
              <a:rPr lang="zh-TW" altLang="en-US" dirty="0"/>
              <a:t>也能使用</a:t>
            </a:r>
            <a:endParaRPr lang="en-US" altLang="zh-TW" dirty="0"/>
          </a:p>
          <a:p>
            <a:pPr lvl="1"/>
            <a:r>
              <a:rPr lang="zh-TW" altLang="en-US" dirty="0"/>
              <a:t>某些網頁或功能</a:t>
            </a:r>
            <a:r>
              <a:rPr lang="zh-TW" altLang="en-US" dirty="0">
                <a:solidFill>
                  <a:srgbClr val="FF0000"/>
                </a:solidFill>
              </a:rPr>
              <a:t>只有會員</a:t>
            </a:r>
            <a:r>
              <a:rPr lang="zh-TW" altLang="en-US" dirty="0"/>
              <a:t>才能使用</a:t>
            </a:r>
            <a:endParaRPr lang="en-US" altLang="zh-TW" dirty="0"/>
          </a:p>
          <a:p>
            <a:pPr lvl="1"/>
            <a:r>
              <a:rPr lang="zh-TW" altLang="en-US" dirty="0"/>
              <a:t>某些網頁或功能</a:t>
            </a:r>
            <a:r>
              <a:rPr lang="zh-TW" altLang="en-US" dirty="0">
                <a:solidFill>
                  <a:srgbClr val="FF0000"/>
                </a:solidFill>
              </a:rPr>
              <a:t>只有高級的會員</a:t>
            </a:r>
            <a:r>
              <a:rPr lang="zh-TW" altLang="en-US" dirty="0"/>
              <a:t>才能</a:t>
            </a:r>
            <a:r>
              <a:rPr lang="zh-TW" altLang="en-US" dirty="0" smtClean="0"/>
              <a:t>使用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3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檢查信箱重複註冊程式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458876"/>
            <a:ext cx="4460897" cy="46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4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註冊資料寫入</a:t>
            </a:r>
            <a:r>
              <a:rPr lang="en-US" altLang="zh-TW" dirty="0"/>
              <a:t>DB</a:t>
            </a:r>
            <a:r>
              <a:rPr lang="zh-TW" altLang="en-US" dirty="0"/>
              <a:t>程式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4" y="1214195"/>
            <a:ext cx="8985738" cy="5566032"/>
          </a:xfrm>
        </p:spPr>
      </p:pic>
    </p:spTree>
    <p:extLst>
      <p:ext uri="{BB962C8B-B14F-4D97-AF65-F5344CB8AC3E}">
        <p14:creationId xmlns:p14="http://schemas.microsoft.com/office/powerpoint/2010/main" val="2518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註冊資料寫入</a:t>
            </a:r>
            <a:r>
              <a:rPr lang="en-US" altLang="zh-TW" dirty="0"/>
              <a:t>DB</a:t>
            </a:r>
            <a:r>
              <a:rPr lang="zh-TW" altLang="en-US" dirty="0"/>
              <a:t>程式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76" y="1666875"/>
            <a:ext cx="9264436" cy="4510088"/>
          </a:xfrm>
        </p:spPr>
      </p:pic>
    </p:spTree>
    <p:extLst>
      <p:ext uri="{BB962C8B-B14F-4D97-AF65-F5344CB8AC3E}">
        <p14:creationId xmlns:p14="http://schemas.microsoft.com/office/powerpoint/2010/main" val="323262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資料寫入</a:t>
            </a:r>
            <a:r>
              <a:rPr lang="en-US" altLang="zh-TW" dirty="0" smtClean="0"/>
              <a:t>DB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22" y="1337531"/>
            <a:ext cx="3801005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網頁</a:t>
            </a:r>
            <a:r>
              <a:rPr lang="zh-TW" altLang="en-US" dirty="0"/>
              <a:t>處理邏輯</a:t>
            </a:r>
          </a:p>
        </p:txBody>
      </p:sp>
      <p:sp>
        <p:nvSpPr>
          <p:cNvPr id="4" name="矩形 3"/>
          <p:cNvSpPr/>
          <p:nvPr/>
        </p:nvSpPr>
        <p:spPr>
          <a:xfrm>
            <a:off x="3032125" y="2220498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2125" y="3015922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送出資料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7161" y="2077067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</a:t>
            </a:r>
            <a:r>
              <a:rPr lang="zh-TW" altLang="en-US" dirty="0" smtClean="0"/>
              <a:t>資料內容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47160" y="4040829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回饋錯誤訊息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97261" y="5877431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</a:t>
            </a:r>
            <a:r>
              <a:rPr lang="zh-TW" altLang="en-US" dirty="0" smtClean="0"/>
              <a:t>至首頁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97261" y="4974514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</a:t>
            </a:r>
            <a:r>
              <a:rPr lang="zh-TW" altLang="en-US" dirty="0"/>
              <a:t>存</a:t>
            </a:r>
            <a:r>
              <a:rPr lang="zh-TW" altLang="en-US" dirty="0" smtClean="0"/>
              <a:t>入</a:t>
            </a:r>
            <a:r>
              <a:rPr lang="en-US" altLang="zh-TW" dirty="0" smtClean="0"/>
              <a:t>session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97262" y="3089600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取得</a:t>
            </a:r>
            <a:r>
              <a:rPr lang="en-US" altLang="zh-TW" dirty="0" smtClean="0"/>
              <a:t>DB</a:t>
            </a:r>
            <a:r>
              <a:rPr lang="zh-TW" altLang="en-US" dirty="0" smtClean="0"/>
              <a:t>使用者資料</a:t>
            </a:r>
            <a:endParaRPr lang="zh-TW" altLang="en-US" dirty="0"/>
          </a:p>
        </p:txBody>
      </p:sp>
      <p:sp>
        <p:nvSpPr>
          <p:cNvPr id="11" name="流程圖: 決策 10"/>
          <p:cNvSpPr/>
          <p:nvPr/>
        </p:nvSpPr>
        <p:spPr>
          <a:xfrm>
            <a:off x="5146982" y="3015922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sp>
        <p:nvSpPr>
          <p:cNvPr id="12" name="流程圖: 決策 11"/>
          <p:cNvSpPr/>
          <p:nvPr/>
        </p:nvSpPr>
        <p:spPr>
          <a:xfrm>
            <a:off x="7197084" y="3974886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取得結果</a:t>
            </a:r>
          </a:p>
        </p:txBody>
      </p:sp>
      <p:cxnSp>
        <p:nvCxnSpPr>
          <p:cNvPr id="13" name="肘形接點 12"/>
          <p:cNvCxnSpPr>
            <a:stCxn id="5" idx="3"/>
            <a:endCxn id="6" idx="1"/>
          </p:cNvCxnSpPr>
          <p:nvPr/>
        </p:nvCxnSpPr>
        <p:spPr>
          <a:xfrm flipV="1">
            <a:off x="4378569" y="2332044"/>
            <a:ext cx="968592" cy="9388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3705347" y="2730452"/>
            <a:ext cx="0" cy="285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4" idx="2"/>
            <a:endCxn id="4" idx="0"/>
          </p:cNvCxnSpPr>
          <p:nvPr/>
        </p:nvCxnSpPr>
        <p:spPr>
          <a:xfrm>
            <a:off x="3705347" y="1943823"/>
            <a:ext cx="0" cy="2766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2"/>
            <a:endCxn id="11" idx="0"/>
          </p:cNvCxnSpPr>
          <p:nvPr/>
        </p:nvCxnSpPr>
        <p:spPr>
          <a:xfrm flipH="1">
            <a:off x="5940641" y="2587021"/>
            <a:ext cx="1" cy="428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1" idx="2"/>
            <a:endCxn id="7" idx="0"/>
          </p:cNvCxnSpPr>
          <p:nvPr/>
        </p:nvCxnSpPr>
        <p:spPr>
          <a:xfrm>
            <a:off x="5940641" y="3657761"/>
            <a:ext cx="0" cy="3830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7" idx="1"/>
            <a:endCxn id="4" idx="1"/>
          </p:cNvCxnSpPr>
          <p:nvPr/>
        </p:nvCxnSpPr>
        <p:spPr>
          <a:xfrm rot="10800000">
            <a:off x="3032126" y="2475476"/>
            <a:ext cx="2315035" cy="1820331"/>
          </a:xfrm>
          <a:prstGeom prst="bentConnector3">
            <a:avLst>
              <a:gd name="adj1" fmla="val 10987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1" idx="3"/>
            <a:endCxn id="10" idx="1"/>
          </p:cNvCxnSpPr>
          <p:nvPr/>
        </p:nvCxnSpPr>
        <p:spPr>
          <a:xfrm>
            <a:off x="6734299" y="3336842"/>
            <a:ext cx="662963" cy="7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0" idx="2"/>
            <a:endCxn id="12" idx="0"/>
          </p:cNvCxnSpPr>
          <p:nvPr/>
        </p:nvCxnSpPr>
        <p:spPr>
          <a:xfrm>
            <a:off x="7990743" y="3599554"/>
            <a:ext cx="0" cy="3753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2" idx="1"/>
            <a:endCxn id="7" idx="3"/>
          </p:cNvCxnSpPr>
          <p:nvPr/>
        </p:nvCxnSpPr>
        <p:spPr>
          <a:xfrm flipH="1">
            <a:off x="6534122" y="4295806"/>
            <a:ext cx="6629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2" idx="2"/>
            <a:endCxn id="9" idx="0"/>
          </p:cNvCxnSpPr>
          <p:nvPr/>
        </p:nvCxnSpPr>
        <p:spPr>
          <a:xfrm flipH="1">
            <a:off x="7990742" y="4616725"/>
            <a:ext cx="1" cy="3577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2"/>
            <a:endCxn id="8" idx="0"/>
          </p:cNvCxnSpPr>
          <p:nvPr/>
        </p:nvCxnSpPr>
        <p:spPr>
          <a:xfrm>
            <a:off x="7990742" y="5484468"/>
            <a:ext cx="0" cy="3929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3221770" y="1433869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5457063" y="5877431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8" idx="1"/>
            <a:endCxn id="25" idx="3"/>
          </p:cNvCxnSpPr>
          <p:nvPr/>
        </p:nvCxnSpPr>
        <p:spPr>
          <a:xfrm flipH="1">
            <a:off x="6424217" y="6132408"/>
            <a:ext cx="9730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201231" y="3596187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有誤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975507" y="4502370"/>
            <a:ext cx="92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有資料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631273" y="3878162"/>
            <a:ext cx="92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無資料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603605" y="29554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無誤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39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zh-TW" altLang="en-US" dirty="0"/>
              <a:t>資料檢查邏輯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帳號資料不為空字串</a:t>
            </a:r>
            <a:endParaRPr lang="en-US" altLang="zh-TW" dirty="0" smtClean="0"/>
          </a:p>
          <a:p>
            <a:r>
              <a:rPr lang="zh-TW" altLang="en-US" dirty="0"/>
              <a:t>密碼資料不</a:t>
            </a:r>
            <a:r>
              <a:rPr lang="zh-TW" altLang="en-US" dirty="0" smtClean="0"/>
              <a:t>為空字串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949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資料</a:t>
            </a:r>
            <a:r>
              <a:rPr lang="zh-TW" altLang="en-US" dirty="0"/>
              <a:t>檢查程式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94" y="1824267"/>
            <a:ext cx="5398708" cy="26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依登入資料取得</a:t>
            </a:r>
            <a:r>
              <a:rPr lang="en-US" altLang="zh-TW" dirty="0" smtClean="0"/>
              <a:t>DB</a:t>
            </a:r>
            <a:r>
              <a:rPr lang="zh-TW" altLang="en-US" dirty="0" smtClean="0"/>
              <a:t>內使用者資料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要裝載</a:t>
            </a:r>
            <a:r>
              <a:rPr lang="en-US" altLang="zh-TW" dirty="0" smtClean="0"/>
              <a:t>DB</a:t>
            </a:r>
            <a:r>
              <a:rPr lang="zh-TW" altLang="en-US" dirty="0" smtClean="0"/>
              <a:t>回傳的資料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62" y="2703530"/>
            <a:ext cx="3619269" cy="278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依登入資料取得</a:t>
            </a:r>
            <a:r>
              <a:rPr lang="en-US" altLang="zh-TW" dirty="0"/>
              <a:t>DB</a:t>
            </a:r>
            <a:r>
              <a:rPr lang="zh-TW" altLang="en-US" dirty="0"/>
              <a:t>內使用者資料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1206094"/>
            <a:ext cx="9719165" cy="56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依登入資料取得</a:t>
            </a:r>
            <a:r>
              <a:rPr lang="en-US" altLang="zh-TW" dirty="0"/>
              <a:t>DB</a:t>
            </a:r>
            <a:r>
              <a:rPr lang="zh-TW" altLang="en-US" dirty="0"/>
              <a:t>內使用者資料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53" y="1921622"/>
            <a:ext cx="392484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未登入</a:t>
            </a:r>
            <a:r>
              <a:rPr lang="zh-TW" altLang="en-US" dirty="0" smtClean="0"/>
              <a:t>狀態</a:t>
            </a:r>
            <a:r>
              <a:rPr lang="zh-TW" altLang="en-US" dirty="0"/>
              <a:t>下可以瀏覽的網頁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/>
              <a:t>呈現無瀏覽權限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pPr lvl="1"/>
            <a:r>
              <a:rPr lang="zh-TW" altLang="en-US" dirty="0" smtClean="0"/>
              <a:t>登入</a:t>
            </a:r>
            <a:r>
              <a:rPr lang="zh-TW" altLang="en-US" dirty="0"/>
              <a:t>網頁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登入</a:t>
            </a:r>
            <a:r>
              <a:rPr lang="zh-TW" altLang="en-US" dirty="0">
                <a:solidFill>
                  <a:srgbClr val="FF0000"/>
                </a:solidFill>
              </a:rPr>
              <a:t>狀態</a:t>
            </a:r>
            <a:r>
              <a:rPr lang="zh-TW" altLang="en-US" dirty="0" smtClean="0">
                <a:solidFill>
                  <a:srgbClr val="FF0000"/>
                </a:solidFill>
              </a:rPr>
              <a:t>下</a:t>
            </a:r>
            <a:r>
              <a:rPr lang="zh-TW" altLang="en-US" dirty="0" smtClean="0"/>
              <a:t>可以瀏覽</a:t>
            </a:r>
            <a:r>
              <a:rPr lang="zh-TW" altLang="en-US" dirty="0"/>
              <a:t>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購買商品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登入</a:t>
            </a:r>
            <a:r>
              <a:rPr lang="zh-TW" altLang="en-US" dirty="0">
                <a:solidFill>
                  <a:srgbClr val="FF0000"/>
                </a:solidFill>
              </a:rPr>
              <a:t>狀態</a:t>
            </a:r>
            <a:r>
              <a:rPr lang="zh-TW" altLang="en-US" dirty="0" smtClean="0">
                <a:solidFill>
                  <a:srgbClr val="FF0000"/>
                </a:solidFill>
              </a:rPr>
              <a:t>下會員身分為高級會員</a:t>
            </a:r>
            <a:r>
              <a:rPr lang="zh-TW" altLang="en-US" dirty="0"/>
              <a:t>才</a:t>
            </a:r>
            <a:r>
              <a:rPr lang="zh-TW" altLang="en-US" dirty="0" smtClean="0"/>
              <a:t>可以瀏覽</a:t>
            </a:r>
            <a:r>
              <a:rPr lang="zh-TW" altLang="en-US" dirty="0"/>
              <a:t>的網頁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r>
              <a:rPr lang="zh-TW" altLang="en-US" dirty="0"/>
              <a:t>區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78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zh-TW" altLang="en-US" dirty="0"/>
              <a:t>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/>
              <a:t>Master page</a:t>
            </a:r>
            <a:endParaRPr lang="zh-TW" altLang="en-US" dirty="0"/>
          </a:p>
          <a:p>
            <a:r>
              <a:rPr lang="zh-TW" altLang="en-US" dirty="0" smtClean="0"/>
              <a:t>建置</a:t>
            </a:r>
            <a:r>
              <a:rPr lang="en-US" altLang="zh-TW" dirty="0" smtClean="0"/>
              <a:t>Web page</a:t>
            </a:r>
          </a:p>
          <a:p>
            <a:pPr lvl="1"/>
            <a:r>
              <a:rPr lang="zh-TW" altLang="en-US" dirty="0"/>
              <a:t>購買商品</a:t>
            </a:r>
            <a:endParaRPr lang="en-US" altLang="zh-TW" dirty="0"/>
          </a:p>
          <a:p>
            <a:pPr lvl="1"/>
            <a:r>
              <a:rPr lang="zh-TW" altLang="en-US" dirty="0" smtClean="0"/>
              <a:t>高級會員區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527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購買</a:t>
            </a:r>
            <a:r>
              <a:rPr lang="zh-TW" altLang="en-US" dirty="0" smtClean="0"/>
              <a:t>商品網頁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購買商品網頁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要登入</a:t>
            </a:r>
            <a:r>
              <a:rPr lang="zh-TW" altLang="en-US" dirty="0"/>
              <a:t>才</a:t>
            </a:r>
            <a:r>
              <a:rPr lang="zh-TW" altLang="en-US" dirty="0" smtClean="0"/>
              <a:t>可以瀏覽的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77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高級會員區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高級會員區網頁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要登入</a:t>
            </a:r>
            <a:r>
              <a:rPr lang="zh-TW" altLang="en-US" dirty="0"/>
              <a:t>才</a:t>
            </a:r>
            <a:r>
              <a:rPr lang="zh-TW" altLang="en-US" dirty="0" smtClean="0"/>
              <a:t>可以瀏覽的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38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zh-TW" altLang="en-US" dirty="0"/>
              <a:t>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945" y="1385278"/>
            <a:ext cx="6529552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7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登入狀態下可以瀏覽的網頁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/>
              <a:t>Master page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071" y="1448654"/>
            <a:ext cx="3170861" cy="4342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7574071" y="1837592"/>
            <a:ext cx="1969477" cy="31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154115"/>
            <a:ext cx="5569475" cy="37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購買商品網頁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247" y="2196000"/>
            <a:ext cx="2761652" cy="2966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14" y="2196000"/>
            <a:ext cx="6581331" cy="1184839"/>
          </a:xfrm>
        </p:spPr>
      </p:pic>
    </p:spTree>
    <p:extLst>
      <p:ext uri="{BB962C8B-B14F-4D97-AF65-F5344CB8AC3E}">
        <p14:creationId xmlns:p14="http://schemas.microsoft.com/office/powerpoint/2010/main" val="15755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高級會員區網頁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36" y="2337993"/>
            <a:ext cx="2434494" cy="2579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0" y="2337993"/>
            <a:ext cx="7149250" cy="122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高級會員區網頁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751838"/>
            <a:ext cx="5693540" cy="3575274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071" y="1448654"/>
            <a:ext cx="3170861" cy="4342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7574071" y="2118946"/>
            <a:ext cx="1969477" cy="31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3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登出切換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07" y="1824093"/>
            <a:ext cx="3370388" cy="2467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362807" y="2101361"/>
            <a:ext cx="571500" cy="281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60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密碼資料安全性問題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密碼雜湊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6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未登入狀態下可以瀏覽的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/>
              <a:t>Master page</a:t>
            </a:r>
            <a:endParaRPr lang="zh-TW" altLang="en-US" dirty="0"/>
          </a:p>
          <a:p>
            <a:r>
              <a:rPr lang="zh-TW" altLang="en-US" dirty="0" smtClean="0"/>
              <a:t>建置</a:t>
            </a:r>
            <a:r>
              <a:rPr lang="en-US" altLang="zh-TW" dirty="0" smtClean="0"/>
              <a:t>Web page</a:t>
            </a:r>
          </a:p>
          <a:p>
            <a:pPr lvl="1"/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/>
              <a:t>關於</a:t>
            </a:r>
            <a:r>
              <a:rPr lang="zh-TW" altLang="en-US" dirty="0" smtClean="0"/>
              <a:t>我們</a:t>
            </a:r>
            <a:endParaRPr lang="en-US" altLang="zh-TW" dirty="0"/>
          </a:p>
          <a:p>
            <a:pPr lvl="1"/>
            <a:r>
              <a:rPr lang="zh-TW" altLang="en-US" dirty="0"/>
              <a:t>呈現無瀏覽權限網頁</a:t>
            </a:r>
            <a:endParaRPr lang="en-US" altLang="zh-TW" dirty="0"/>
          </a:p>
          <a:p>
            <a:pPr lvl="1"/>
            <a:r>
              <a:rPr lang="zh-TW" altLang="en-US" dirty="0"/>
              <a:t>註冊網頁</a:t>
            </a:r>
            <a:endParaRPr lang="en-US" altLang="zh-TW" dirty="0"/>
          </a:p>
          <a:p>
            <a:pPr lvl="1"/>
            <a:r>
              <a:rPr lang="zh-TW" altLang="en-US" dirty="0"/>
              <a:t>登入網頁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首頁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9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關於</a:t>
            </a:r>
            <a:r>
              <a:rPr lang="zh-TW" altLang="en-US" dirty="0"/>
              <a:t>我們網頁</a:t>
            </a:r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關於我們網頁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4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顯示</a:t>
            </a:r>
            <a:r>
              <a:rPr lang="zh-TW" altLang="en-US" dirty="0" smtClean="0"/>
              <a:t>無</a:t>
            </a:r>
            <a:r>
              <a:rPr lang="zh-TW" altLang="en-US" dirty="0"/>
              <a:t>瀏覽權限網頁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呈現無瀏覽權限網頁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00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註冊網頁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註冊網頁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8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706</Words>
  <Application>Microsoft Office PowerPoint</Application>
  <PresentationFormat>寬螢幕</PresentationFormat>
  <Paragraphs>199</Paragraphs>
  <Slides>49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5" baseType="lpstr">
      <vt:lpstr>黑体</vt:lpstr>
      <vt:lpstr>微軟正黑體</vt:lpstr>
      <vt:lpstr>新細明體</vt:lpstr>
      <vt:lpstr>Arial</vt:lpstr>
      <vt:lpstr>Calibri</vt:lpstr>
      <vt:lpstr>Office 佈景主題</vt:lpstr>
      <vt:lpstr>網站應用整合開發</vt:lpstr>
      <vt:lpstr>簡報大綱</vt:lpstr>
      <vt:lpstr>網頁規劃</vt:lpstr>
      <vt:lpstr>網頁規劃</vt:lpstr>
      <vt:lpstr>未登入狀態下可以瀏覽的網頁</vt:lpstr>
      <vt:lpstr>首頁</vt:lpstr>
      <vt:lpstr>關於我們網頁</vt:lpstr>
      <vt:lpstr>顯示無瀏覽權限網頁</vt:lpstr>
      <vt:lpstr>註冊網頁</vt:lpstr>
      <vt:lpstr>登入網頁</vt:lpstr>
      <vt:lpstr>不用登入就可以瀏覽的Master page</vt:lpstr>
      <vt:lpstr>首頁網頁</vt:lpstr>
      <vt:lpstr>關於我們網頁</vt:lpstr>
      <vt:lpstr>登入網頁</vt:lpstr>
      <vt:lpstr>登入網頁</vt:lpstr>
      <vt:lpstr>註冊網頁</vt:lpstr>
      <vt:lpstr>註冊網頁</vt:lpstr>
      <vt:lpstr>註冊網頁</vt:lpstr>
      <vt:lpstr>顯示無瀏覽權限網頁</vt:lpstr>
      <vt:lpstr>實作功能</vt:lpstr>
      <vt:lpstr>註冊網頁處理邏輯</vt:lpstr>
      <vt:lpstr>檢查資料</vt:lpstr>
      <vt:lpstr>註冊資料檢查邏輯</vt:lpstr>
      <vt:lpstr>註冊資料檢查程式</vt:lpstr>
      <vt:lpstr>Regular Expression</vt:lpstr>
      <vt:lpstr>註冊資料檢查程式</vt:lpstr>
      <vt:lpstr>檢查帳號重複註冊程式</vt:lpstr>
      <vt:lpstr>檢查帳號重複註冊程式</vt:lpstr>
      <vt:lpstr>檢查信箱重複註冊程式</vt:lpstr>
      <vt:lpstr>檢查信箱重複註冊程式</vt:lpstr>
      <vt:lpstr>註冊資料寫入DB程式</vt:lpstr>
      <vt:lpstr>註冊資料寫入DB程式</vt:lpstr>
      <vt:lpstr>註冊資料寫入DB程式</vt:lpstr>
      <vt:lpstr>登入網頁處理邏輯</vt:lpstr>
      <vt:lpstr>登入資料檢查邏輯</vt:lpstr>
      <vt:lpstr>登入資料檢查程式</vt:lpstr>
      <vt:lpstr>依登入資料取得DB內使用者資料</vt:lpstr>
      <vt:lpstr>依登入資料取得DB內使用者資料</vt:lpstr>
      <vt:lpstr>依登入資料取得DB內使用者資料</vt:lpstr>
      <vt:lpstr>登入狀態下可以瀏覽的網頁</vt:lpstr>
      <vt:lpstr>購買商品網頁</vt:lpstr>
      <vt:lpstr>高級會員區網頁</vt:lpstr>
      <vt:lpstr>登入狀態下可以瀏覽的網頁</vt:lpstr>
      <vt:lpstr>登入狀態下可以瀏覽的網頁</vt:lpstr>
      <vt:lpstr>購買商品網頁</vt:lpstr>
      <vt:lpstr>高級會員區網頁</vt:lpstr>
      <vt:lpstr>高級會員區網頁</vt:lpstr>
      <vt:lpstr>登入/登出切換</vt:lpstr>
      <vt:lpstr>密碼資料安全性問題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226</cp:revision>
  <dcterms:created xsi:type="dcterms:W3CDTF">2022-01-20T13:08:53Z</dcterms:created>
  <dcterms:modified xsi:type="dcterms:W3CDTF">2022-04-17T12:31:21Z</dcterms:modified>
</cp:coreProperties>
</file>