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86" r:id="rId5"/>
    <p:sldId id="291" r:id="rId6"/>
    <p:sldId id="292" r:id="rId7"/>
    <p:sldId id="264" r:id="rId8"/>
    <p:sldId id="293" r:id="rId9"/>
    <p:sldId id="262" r:id="rId10"/>
    <p:sldId id="317" r:id="rId11"/>
    <p:sldId id="294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265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270" r:id="rId35"/>
    <p:sldId id="269" r:id="rId36"/>
    <p:sldId id="272" r:id="rId37"/>
    <p:sldId id="271" r:id="rId38"/>
    <p:sldId id="273" r:id="rId39"/>
    <p:sldId id="318" r:id="rId40"/>
    <p:sldId id="319" r:id="rId41"/>
    <p:sldId id="321" r:id="rId42"/>
    <p:sldId id="323" r:id="rId43"/>
    <p:sldId id="324" r:id="rId44"/>
    <p:sldId id="282" r:id="rId45"/>
    <p:sldId id="328" r:id="rId46"/>
    <p:sldId id="283" r:id="rId47"/>
    <p:sldId id="322" r:id="rId48"/>
    <p:sldId id="325" r:id="rId49"/>
    <p:sldId id="327" r:id="rId50"/>
    <p:sldId id="329" r:id="rId51"/>
    <p:sldId id="330" r:id="rId52"/>
    <p:sldId id="279" r:id="rId53"/>
    <p:sldId id="275" r:id="rId54"/>
    <p:sldId id="276" r:id="rId55"/>
    <p:sldId id="280" r:id="rId56"/>
    <p:sldId id="278" r:id="rId57"/>
    <p:sldId id="331" r:id="rId58"/>
    <p:sldId id="336" r:id="rId59"/>
    <p:sldId id="332" r:id="rId60"/>
    <p:sldId id="333" r:id="rId61"/>
    <p:sldId id="337" r:id="rId62"/>
    <p:sldId id="334" r:id="rId63"/>
    <p:sldId id="335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2022/3/15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idisposabl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sqlclient.sqlcommand?view=dotnet-plat-ext-6.0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dotnet/api/system.data.dataset?view=net-6.0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網站程式與資料庫溝通、互動</a:t>
            </a:r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584" y="1666876"/>
            <a:ext cx="4926615" cy="456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4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69" y="1638421"/>
            <a:ext cx="9605460" cy="5136419"/>
          </a:xfrm>
        </p:spPr>
      </p:pic>
      <p:sp>
        <p:nvSpPr>
          <p:cNvPr id="5" name="矩形 4"/>
          <p:cNvSpPr/>
          <p:nvPr/>
        </p:nvSpPr>
        <p:spPr>
          <a:xfrm>
            <a:off x="1362808" y="1811215"/>
            <a:ext cx="492369" cy="1318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406769" y="3678115"/>
            <a:ext cx="888023" cy="155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748454" y="2819400"/>
            <a:ext cx="3566746" cy="161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793023" y="4161571"/>
            <a:ext cx="1242646" cy="2697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3127131" y="6646985"/>
            <a:ext cx="328246" cy="1278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11" name="圖片 10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470" y="1647417"/>
            <a:ext cx="8648736" cy="4869582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980592" y="4161572"/>
            <a:ext cx="158262" cy="1642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3094893" y="4362857"/>
            <a:ext cx="1116622" cy="1739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8900746" y="3002980"/>
            <a:ext cx="814754" cy="18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614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42" y="251969"/>
            <a:ext cx="7097115" cy="635406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640015" y="1910740"/>
            <a:ext cx="1881554" cy="21699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780693" y="3991708"/>
            <a:ext cx="1890346" cy="4308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6893169" y="6101862"/>
            <a:ext cx="8821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265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698" y="868571"/>
            <a:ext cx="7173326" cy="5753903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911361" y="61458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222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079" y="959643"/>
            <a:ext cx="7106642" cy="5772956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867400" y="6260123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700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471" y="959643"/>
            <a:ext cx="7059010" cy="574437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045976" y="6251331"/>
            <a:ext cx="1148862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71598" y="2992316"/>
            <a:ext cx="3314901" cy="328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731075" y="2637692"/>
            <a:ext cx="1788171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2971598" y="5498123"/>
            <a:ext cx="2409294" cy="2214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66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86" y="959643"/>
            <a:ext cx="7068536" cy="572532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919400" y="4879729"/>
            <a:ext cx="1655423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770038" y="2640620"/>
            <a:ext cx="1582153" cy="1808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0493" y="6271845"/>
            <a:ext cx="1072199" cy="298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40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258" y="1771418"/>
            <a:ext cx="6687483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45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 err="1"/>
              <a:t>SqlDataSource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54" y="2514472"/>
            <a:ext cx="11755491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3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環境準備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控制項</a:t>
            </a:r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與</a:t>
            </a:r>
            <a:r>
              <a:rPr lang="zh-TW" altLang="en-US" dirty="0"/>
              <a:t>其</a:t>
            </a:r>
            <a:r>
              <a:rPr lang="zh-TW" altLang="en-US" dirty="0" smtClean="0"/>
              <a:t>他控制項配合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DropDownList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CheckBoxList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DetailsView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GridView</a:t>
            </a:r>
            <a:endParaRPr lang="en-US" altLang="zh-TW" dirty="0" smtClean="0"/>
          </a:p>
          <a:p>
            <a:r>
              <a:rPr lang="en-US" altLang="zh-TW" dirty="0" smtClean="0"/>
              <a:t>ADO.NET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r>
              <a:rPr lang="zh-TW" altLang="en-US" dirty="0" smtClean="0"/>
              <a:t> </a:t>
            </a:r>
            <a:r>
              <a:rPr lang="en-US" altLang="zh-TW" dirty="0" smtClean="0"/>
              <a:t>+</a:t>
            </a:r>
            <a:r>
              <a:rPr lang="zh-TW" altLang="en-US" dirty="0" smtClean="0"/>
              <a:t> </a:t>
            </a:r>
            <a:r>
              <a:rPr lang="en-US" altLang="zh-TW" dirty="0" smtClean="0"/>
              <a:t>Web</a:t>
            </a:r>
            <a:r>
              <a:rPr lang="zh-TW" altLang="en-US" dirty="0" smtClean="0"/>
              <a:t> </a:t>
            </a:r>
            <a:r>
              <a:rPr lang="en-US" altLang="zh-TW" dirty="0" smtClean="0"/>
              <a:t>Server Controls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RadioButtonList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DetailsView</a:t>
            </a:r>
            <a:endParaRPr lang="en-US" altLang="zh-TW" dirty="0"/>
          </a:p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11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631" y="1964754"/>
            <a:ext cx="7249537" cy="4686954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877868" y="3402622"/>
            <a:ext cx="5389223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318997" y="5702874"/>
            <a:ext cx="640578" cy="17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959575" y="5702873"/>
            <a:ext cx="170487" cy="1791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3130062" y="5951989"/>
            <a:ext cx="905608" cy="1850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62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835" y="1666875"/>
            <a:ext cx="6076318" cy="4510088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39315" y="2883876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139315" y="3352799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156901" y="3821722"/>
            <a:ext cx="2109694" cy="246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7271238" y="5723793"/>
            <a:ext cx="803032" cy="298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496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DropDownList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08" y="1829932"/>
            <a:ext cx="6439799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08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6" name="圖片 5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923" y="1196839"/>
            <a:ext cx="738290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34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75" y="1425455"/>
            <a:ext cx="7087589" cy="522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12" y="1349619"/>
            <a:ext cx="7049484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295" y="1371600"/>
            <a:ext cx="6593363" cy="538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0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162" y="1733939"/>
            <a:ext cx="6179654" cy="502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7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349" y="1554162"/>
            <a:ext cx="6029302" cy="4876642"/>
          </a:xfrm>
        </p:spPr>
      </p:pic>
    </p:spTree>
    <p:extLst>
      <p:ext uri="{BB962C8B-B14F-4D97-AF65-F5344CB8AC3E}">
        <p14:creationId xmlns:p14="http://schemas.microsoft.com/office/powerpoint/2010/main" val="3298430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DB</a:t>
            </a:r>
            <a:r>
              <a:rPr lang="zh-TW" altLang="en-US" dirty="0"/>
              <a:t>名稱：網頁整合</a:t>
            </a:r>
            <a:r>
              <a:rPr lang="en-US" altLang="zh-TW" dirty="0" smtClean="0"/>
              <a:t>DB_+</a:t>
            </a:r>
            <a:r>
              <a:rPr lang="zh-TW" altLang="en-US" dirty="0" smtClean="0"/>
              <a:t>學號</a:t>
            </a:r>
            <a:endParaRPr lang="en-US" altLang="zh-TW" dirty="0" smtClean="0"/>
          </a:p>
          <a:p>
            <a:pPr lvl="2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4294967295"/>
          </p:nvPr>
        </p:nvSpPr>
        <p:spPr>
          <a:xfrm>
            <a:off x="6521450" y="1825625"/>
            <a:ext cx="5670550" cy="4351338"/>
          </a:xfrm>
        </p:spPr>
        <p:txBody>
          <a:bodyPr/>
          <a:lstStyle/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98987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031" y="1788729"/>
            <a:ext cx="6262415" cy="4660796"/>
          </a:xfrm>
        </p:spPr>
      </p:pic>
    </p:spTree>
    <p:extLst>
      <p:ext uri="{BB962C8B-B14F-4D97-AF65-F5344CB8AC3E}">
        <p14:creationId xmlns:p14="http://schemas.microsoft.com/office/powerpoint/2010/main" val="216196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CheckBoxList</a:t>
            </a:r>
            <a:endParaRPr lang="zh-TW" altLang="en-US" dirty="0"/>
          </a:p>
        </p:txBody>
      </p:sp>
      <p:pic>
        <p:nvPicPr>
          <p:cNvPr id="3" name="圖片 2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995" y="1995854"/>
            <a:ext cx="7483240" cy="345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err="1" smtClean="0"/>
              <a:t>SqlDataSource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 smtClean="0"/>
              <a:t>RadioButtonList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性別單選鈕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60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 smtClean="0"/>
              <a:t>DetailsView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呈現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裡的資料</a:t>
            </a:r>
            <a:endParaRPr lang="en-US" altLang="zh-TW" dirty="0"/>
          </a:p>
          <a:p>
            <a:r>
              <a:rPr lang="zh-TW" altLang="en-US" dirty="0" smtClean="0"/>
              <a:t>啟用分頁功能</a:t>
            </a:r>
            <a:endParaRPr lang="en-US" altLang="zh-TW" dirty="0" smtClean="0"/>
          </a:p>
          <a:p>
            <a:r>
              <a:rPr lang="zh-TW" altLang="en-US" dirty="0" smtClean="0"/>
              <a:t>啟用新增、修改、刪除功能</a:t>
            </a:r>
            <a:endParaRPr lang="en-US" altLang="zh-TW" dirty="0" smtClean="0"/>
          </a:p>
          <a:p>
            <a:r>
              <a:rPr lang="zh-TW" altLang="en-US" dirty="0" smtClean="0"/>
              <a:t>設定風格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528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+ </a:t>
            </a:r>
            <a:r>
              <a:rPr lang="en-US" altLang="zh-TW" dirty="0" err="1"/>
              <a:t>GridView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呈現</a:t>
            </a:r>
            <a:r>
              <a:rPr lang="en-US" altLang="zh-TW" dirty="0" err="1"/>
              <a:t>ProgrammingLanguage</a:t>
            </a:r>
            <a:r>
              <a:rPr lang="zh-TW" altLang="en-US" dirty="0"/>
              <a:t>裡的資料</a:t>
            </a:r>
            <a:endParaRPr lang="en-US" altLang="zh-TW" dirty="0"/>
          </a:p>
          <a:p>
            <a:r>
              <a:rPr lang="zh-TW" altLang="en-US" dirty="0"/>
              <a:t>啟用分頁功能</a:t>
            </a:r>
            <a:endParaRPr lang="en-US" altLang="zh-TW" dirty="0"/>
          </a:p>
          <a:p>
            <a:r>
              <a:rPr lang="zh-TW" altLang="en-US" dirty="0"/>
              <a:t>啟用新增、修改、刪除功能</a:t>
            </a:r>
            <a:endParaRPr lang="en-US" altLang="zh-TW" dirty="0"/>
          </a:p>
          <a:p>
            <a:r>
              <a:rPr lang="zh-TW" altLang="en-US" dirty="0"/>
              <a:t>設定風格</a:t>
            </a:r>
          </a:p>
        </p:txBody>
      </p:sp>
    </p:spTree>
    <p:extLst>
      <p:ext uri="{BB962C8B-B14F-4D97-AF65-F5344CB8AC3E}">
        <p14:creationId xmlns:p14="http://schemas.microsoft.com/office/powerpoint/2010/main" val="3724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ADO.NET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ADO.NET </a:t>
            </a:r>
            <a:r>
              <a:rPr lang="zh-TW" altLang="en-US" dirty="0"/>
              <a:t>是針對 </a:t>
            </a:r>
            <a:r>
              <a:rPr lang="en-US" altLang="zh-TW" dirty="0"/>
              <a:t>.NET Framework </a:t>
            </a:r>
            <a:r>
              <a:rPr lang="zh-TW" altLang="en-US" dirty="0"/>
              <a:t>程式設計人員公開 </a:t>
            </a:r>
            <a:r>
              <a:rPr lang="en-US" altLang="zh-TW" dirty="0"/>
              <a:t>(Expose) </a:t>
            </a:r>
            <a:r>
              <a:rPr lang="zh-TW" altLang="en-US" dirty="0"/>
              <a:t>資料存取服務一組類別 </a:t>
            </a:r>
            <a:r>
              <a:rPr lang="en-US" altLang="zh-TW" dirty="0"/>
              <a:t>(Class)</a:t>
            </a:r>
            <a:r>
              <a:rPr lang="zh-TW" altLang="en-US" dirty="0"/>
              <a:t>。 </a:t>
            </a:r>
            <a:endParaRPr lang="en-US" altLang="zh-TW" dirty="0" smtClean="0"/>
          </a:p>
          <a:p>
            <a:r>
              <a:rPr lang="en-US" altLang="zh-TW" dirty="0" smtClean="0"/>
              <a:t>ADO.NET </a:t>
            </a:r>
            <a:r>
              <a:rPr lang="zh-TW" altLang="en-US" dirty="0"/>
              <a:t>提供一組豐富的元件，用於建立分散式資料共用應用程式。 其為 </a:t>
            </a:r>
            <a:r>
              <a:rPr lang="en-US" altLang="zh-TW" dirty="0"/>
              <a:t>.NET Framework </a:t>
            </a:r>
            <a:r>
              <a:rPr lang="zh-TW" altLang="en-US" dirty="0"/>
              <a:t>的一個完整的部分，提供關聯式、</a:t>
            </a:r>
            <a:r>
              <a:rPr lang="en-US" altLang="zh-TW" dirty="0"/>
              <a:t>XML </a:t>
            </a:r>
            <a:r>
              <a:rPr lang="zh-TW" altLang="en-US" dirty="0"/>
              <a:t>及應用程式資料的</a:t>
            </a:r>
            <a:r>
              <a:rPr lang="zh-TW" altLang="en-US" dirty="0" smtClean="0"/>
              <a:t>存取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0585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四大步驟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連結資料庫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zh-TW" altLang="en-US" dirty="0"/>
              <a:t>自由</a:t>
            </a:r>
            <a:r>
              <a:rPr lang="zh-TW" altLang="en-US" dirty="0" smtClean="0"/>
              <a:t>發揮</a:t>
            </a:r>
            <a:endParaRPr lang="en-US" altLang="zh-TW" dirty="0" smtClean="0"/>
          </a:p>
          <a:p>
            <a:r>
              <a:rPr lang="zh-TW" altLang="en-US" dirty="0" smtClean="0"/>
              <a:t>關閉資源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932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讀取資料庫資料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9" y="1264616"/>
            <a:ext cx="1140301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9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資料庫中讀取順向資料流資料列的方式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1628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using </a:t>
            </a:r>
            <a:r>
              <a:rPr lang="zh-TW" altLang="en-US" dirty="0"/>
              <a:t>陳述式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提供方便的語法，以確保正確使用 </a:t>
            </a:r>
            <a:r>
              <a:rPr lang="en-US" altLang="zh-TW" dirty="0" err="1">
                <a:hlinkClick r:id="rId2"/>
              </a:rPr>
              <a:t>IDisposable</a:t>
            </a:r>
            <a:r>
              <a:rPr lang="en-US" altLang="zh-TW" dirty="0"/>
              <a:t> </a:t>
            </a:r>
            <a:r>
              <a:rPr lang="zh-TW" altLang="en-US" dirty="0" smtClean="0"/>
              <a:t>物件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847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508" y="959643"/>
            <a:ext cx="8106906" cy="573485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</a:t>
            </a:r>
            <a:r>
              <a:rPr lang="zh-TW" altLang="en-US" dirty="0" smtClean="0"/>
              <a:t>準備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0743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zh-TW" altLang="en-US" dirty="0" smtClean="0"/>
              <a:t>使用</a:t>
            </a:r>
            <a:r>
              <a:rPr lang="en-US" altLang="zh-TW" dirty="0"/>
              <a:t>using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63" y="1974245"/>
            <a:ext cx="9644062" cy="3895347"/>
          </a:xfrm>
        </p:spPr>
      </p:pic>
    </p:spTree>
    <p:extLst>
      <p:ext uri="{BB962C8B-B14F-4D97-AF65-F5344CB8AC3E}">
        <p14:creationId xmlns:p14="http://schemas.microsoft.com/office/powerpoint/2010/main" val="239019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練習使用</a:t>
            </a:r>
            <a:r>
              <a:rPr lang="en-US" altLang="zh-TW" dirty="0" err="1" smtClean="0"/>
              <a:t>DataReader</a:t>
            </a:r>
            <a:r>
              <a:rPr lang="zh-TW" altLang="en-US" dirty="0" smtClean="0"/>
              <a:t>讀取資料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1.</a:t>
            </a:r>
            <a:r>
              <a:rPr lang="zh-TW" altLang="en-US" dirty="0" smtClean="0"/>
              <a:t> 印出</a:t>
            </a:r>
            <a:r>
              <a:rPr lang="en-US" altLang="zh-TW" dirty="0" err="1" smtClean="0"/>
              <a:t>ProgrammingLanguage</a:t>
            </a:r>
            <a:r>
              <a:rPr lang="zh-TW" altLang="en-US" dirty="0" smtClean="0"/>
              <a:t>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010" y="2478521"/>
            <a:ext cx="6694184" cy="29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371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47" y="1170450"/>
            <a:ext cx="8994530" cy="5644791"/>
          </a:xfrm>
        </p:spPr>
      </p:pic>
    </p:spTree>
    <p:extLst>
      <p:ext uri="{BB962C8B-B14F-4D97-AF65-F5344CB8AC3E}">
        <p14:creationId xmlns:p14="http://schemas.microsoft.com/office/powerpoint/2010/main" val="398739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</a:t>
            </a:r>
            <a:r>
              <a:rPr lang="zh-TW" altLang="en-US" dirty="0" smtClean="0"/>
              <a:t>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2.</a:t>
            </a:r>
            <a:r>
              <a:rPr lang="zh-TW" altLang="en-US" dirty="0" smtClean="0"/>
              <a:t>依據輸入語言名稱，印出查尋到的</a:t>
            </a:r>
            <a:r>
              <a:rPr lang="en-US" altLang="zh-TW" dirty="0" err="1" smtClean="0"/>
              <a:t>ProgrammingLanguage</a:t>
            </a:r>
            <a:r>
              <a:rPr lang="zh-TW" altLang="en-US" dirty="0"/>
              <a:t>資料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952822"/>
            <a:ext cx="4793386" cy="173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0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</a:t>
            </a:r>
            <a:r>
              <a:rPr lang="zh-TW" altLang="en-US" dirty="0" smtClean="0"/>
              <a:t>參數查詢資料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SqlParameter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代表</a:t>
            </a:r>
            <a:r>
              <a:rPr lang="zh-TW" altLang="en-US" dirty="0"/>
              <a:t> </a:t>
            </a:r>
            <a:r>
              <a:rPr lang="en-US" altLang="zh-TW" dirty="0" err="1">
                <a:hlinkClick r:id="rId2"/>
              </a:rPr>
              <a:t>SqlCommand</a:t>
            </a:r>
            <a:r>
              <a:rPr lang="en-US" altLang="zh-TW" dirty="0"/>
              <a:t> </a:t>
            </a:r>
            <a:r>
              <a:rPr lang="zh-TW" altLang="en-US" dirty="0"/>
              <a:t>的參數</a:t>
            </a:r>
          </a:p>
        </p:txBody>
      </p:sp>
    </p:spTree>
    <p:extLst>
      <p:ext uri="{BB962C8B-B14F-4D97-AF65-F5344CB8AC3E}">
        <p14:creationId xmlns:p14="http://schemas.microsoft.com/office/powerpoint/2010/main" val="348120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帶入條件參數查詢資料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292" y="1214280"/>
            <a:ext cx="8487915" cy="5643720"/>
          </a:xfrm>
        </p:spPr>
      </p:pic>
      <p:sp>
        <p:nvSpPr>
          <p:cNvPr id="5" name="矩形 4"/>
          <p:cNvSpPr/>
          <p:nvPr/>
        </p:nvSpPr>
        <p:spPr>
          <a:xfrm>
            <a:off x="2189285" y="2198078"/>
            <a:ext cx="3367453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7693269" y="1717858"/>
            <a:ext cx="1652954" cy="31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32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</a:t>
            </a:r>
            <a:r>
              <a:rPr lang="en-US" altLang="zh-TW" dirty="0"/>
              <a:t>injection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dirty="0"/>
              <a:t>SQL</a:t>
            </a:r>
            <a:r>
              <a:rPr lang="zh-TW" altLang="en-US" b="1" dirty="0"/>
              <a:t>注入</a:t>
            </a:r>
            <a:r>
              <a:rPr lang="zh-TW" altLang="en-US" dirty="0"/>
              <a:t>也稱</a:t>
            </a:r>
            <a:r>
              <a:rPr lang="en-US" altLang="zh-TW" b="1" dirty="0"/>
              <a:t>SQL</a:t>
            </a:r>
            <a:r>
              <a:rPr lang="zh-TW" altLang="en-US" b="1" dirty="0"/>
              <a:t>隱碼</a:t>
            </a:r>
            <a:r>
              <a:rPr lang="zh-TW" altLang="en-US" dirty="0"/>
              <a:t>或</a:t>
            </a:r>
            <a:r>
              <a:rPr lang="en-US" altLang="zh-TW" b="1" dirty="0"/>
              <a:t>SQL</a:t>
            </a:r>
            <a:r>
              <a:rPr lang="zh-TW" altLang="en-US" b="1" dirty="0"/>
              <a:t>注碼</a:t>
            </a:r>
            <a:r>
              <a:rPr lang="zh-TW" altLang="en-US" dirty="0"/>
              <a:t>，是發生於應用程式與資料庫層的安全漏洞。簡而言之，是在輸入的字串之中夾帶</a:t>
            </a:r>
            <a:r>
              <a:rPr lang="en-US" altLang="zh-TW" dirty="0"/>
              <a:t>SQL</a:t>
            </a:r>
            <a:r>
              <a:rPr lang="zh-TW" altLang="en-US" dirty="0"/>
              <a:t>指令，在設計不良的程式當中忽略了字元檢查，那麼這些夾帶進去的惡意指令就會被資料庫伺服器誤認為是正常的</a:t>
            </a:r>
            <a:r>
              <a:rPr lang="en-US" altLang="zh-TW" dirty="0"/>
              <a:t>SQL</a:t>
            </a:r>
            <a:r>
              <a:rPr lang="zh-TW" altLang="en-US" dirty="0"/>
              <a:t>指令而執行，因此遭到破壞或是入侵。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25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2" y="2659568"/>
            <a:ext cx="10774373" cy="2708787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SQL injection</a:t>
            </a:r>
            <a:r>
              <a:rPr lang="zh-TW" altLang="en-US" dirty="0" smtClean="0"/>
              <a:t> 範例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dirty="0" err="1"/>
              <a:t>DataReader</a:t>
            </a:r>
            <a:r>
              <a:rPr lang="zh-TW" altLang="en-US" dirty="0"/>
              <a:t>讀取資料渲染成</a:t>
            </a:r>
            <a:r>
              <a:rPr lang="en-US" altLang="zh-TW" dirty="0"/>
              <a:t>table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223930" y="3763657"/>
            <a:ext cx="4209716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853854" y="3168711"/>
            <a:ext cx="1635369" cy="500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102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SQL injection</a:t>
            </a:r>
            <a:r>
              <a:rPr lang="zh-TW" altLang="en-US" dirty="0"/>
              <a:t> 範例</a:t>
            </a:r>
          </a:p>
        </p:txBody>
      </p:sp>
      <p:pic>
        <p:nvPicPr>
          <p:cNvPr id="5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53439"/>
            <a:ext cx="4284408" cy="2501963"/>
          </a:xfrm>
        </p:spPr>
      </p:pic>
    </p:spTree>
    <p:extLst>
      <p:ext uri="{BB962C8B-B14F-4D97-AF65-F5344CB8AC3E}">
        <p14:creationId xmlns:p14="http://schemas.microsoft.com/office/powerpoint/2010/main" val="226677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使用紀錄於</a:t>
            </a:r>
            <a:r>
              <a:rPr lang="en-US" altLang="zh-TW" dirty="0" err="1" smtClean="0"/>
              <a:t>web.config</a:t>
            </a:r>
            <a:r>
              <a:rPr lang="zh-TW" altLang="en-US" dirty="0" smtClean="0"/>
              <a:t>的連線字串</a:t>
            </a:r>
            <a:endParaRPr lang="zh-TW" altLang="en-US" dirty="0"/>
          </a:p>
        </p:txBody>
      </p:sp>
      <p:pic>
        <p:nvPicPr>
          <p:cNvPr id="8" name="內容版面配置區 7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7" y="1554162"/>
            <a:ext cx="11737103" cy="2164822"/>
          </a:xfr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49" y="4196005"/>
            <a:ext cx="11755491" cy="1771897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>
            <a:off x="4203456" y="1960684"/>
            <a:ext cx="6479198" cy="8793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直線接點 9"/>
          <p:cNvCxnSpPr/>
          <p:nvPr/>
        </p:nvCxnSpPr>
        <p:spPr>
          <a:xfrm flipV="1">
            <a:off x="1296133" y="5600700"/>
            <a:ext cx="2387844" cy="293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3737044" y="5600700"/>
            <a:ext cx="1300948" cy="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936170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32041"/>
              </p:ext>
            </p:extLst>
          </p:nvPr>
        </p:nvGraphicFramePr>
        <p:xfrm>
          <a:off x="836245" y="1554162"/>
          <a:ext cx="73623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7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nchar</a:t>
                      </a:r>
                      <a:r>
                        <a:rPr lang="en-US" altLang="zh-TW" dirty="0" smtClean="0"/>
                        <a:t>(1)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322430"/>
              </p:ext>
            </p:extLst>
          </p:nvPr>
        </p:nvGraphicFramePr>
        <p:xfrm>
          <a:off x="836245" y="2743199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(10)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747170"/>
              </p:ext>
            </p:extLst>
          </p:nvPr>
        </p:nvGraphicFramePr>
        <p:xfrm>
          <a:off x="836245" y="3985845"/>
          <a:ext cx="81370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9875924"/>
              </p:ext>
            </p:extLst>
          </p:nvPr>
        </p:nvGraphicFramePr>
        <p:xfrm>
          <a:off x="836245" y="5193323"/>
          <a:ext cx="84164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PermissionID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643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DataAdapter</a:t>
            </a:r>
            <a:r>
              <a:rPr lang="en-US" altLang="zh-TW" dirty="0" smtClean="0"/>
              <a:t> + Dataset</a:t>
            </a:r>
            <a:r>
              <a:rPr lang="zh-TW" altLang="en-US" dirty="0" smtClean="0"/>
              <a:t>取得資料</a:t>
            </a:r>
            <a:endParaRPr lang="zh-TW" altLang="en-US" dirty="0"/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128"/>
          <a:stretch/>
        </p:blipFill>
        <p:spPr>
          <a:xfrm>
            <a:off x="1223930" y="1397978"/>
            <a:ext cx="9333649" cy="5288742"/>
          </a:xfrm>
          <a:prstGeom prst="rect">
            <a:avLst/>
          </a:prstGeom>
        </p:spPr>
      </p:pic>
      <p:cxnSp>
        <p:nvCxnSpPr>
          <p:cNvPr id="4" name="直線接點 3"/>
          <p:cNvCxnSpPr/>
          <p:nvPr/>
        </p:nvCxnSpPr>
        <p:spPr>
          <a:xfrm flipV="1">
            <a:off x="2025895" y="3323492"/>
            <a:ext cx="3100020" cy="11724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線接點 7"/>
          <p:cNvCxnSpPr/>
          <p:nvPr/>
        </p:nvCxnSpPr>
        <p:spPr>
          <a:xfrm>
            <a:off x="2318972" y="4234962"/>
            <a:ext cx="1716697" cy="2930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直線接點 11"/>
          <p:cNvCxnSpPr/>
          <p:nvPr/>
        </p:nvCxnSpPr>
        <p:spPr>
          <a:xfrm>
            <a:off x="2318971" y="5212862"/>
            <a:ext cx="2564179" cy="488"/>
          </a:xfrm>
          <a:prstGeom prst="lin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72981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使用到物件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SqlConnection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表示</a:t>
            </a:r>
            <a:r>
              <a:rPr lang="zh-TW" altLang="en-US" dirty="0"/>
              <a:t>對 </a:t>
            </a:r>
            <a:r>
              <a:rPr lang="en-US" altLang="zh-TW" dirty="0"/>
              <a:t>SQL Server </a:t>
            </a:r>
            <a:r>
              <a:rPr lang="zh-TW" altLang="en-US" dirty="0"/>
              <a:t>資料庫的</a:t>
            </a:r>
            <a:r>
              <a:rPr lang="zh-TW" altLang="en-US" dirty="0" smtClean="0"/>
              <a:t>連線</a:t>
            </a:r>
            <a:endParaRPr lang="en-US" altLang="zh-TW" dirty="0" smtClean="0"/>
          </a:p>
          <a:p>
            <a:r>
              <a:rPr lang="en-US" altLang="zh-TW" dirty="0" err="1" smtClean="0"/>
              <a:t>SqlCommand</a:t>
            </a:r>
            <a:endParaRPr lang="en-US" altLang="zh-TW" dirty="0" smtClean="0"/>
          </a:p>
          <a:p>
            <a:pPr lvl="1"/>
            <a:r>
              <a:rPr lang="zh-TW" altLang="en-US" dirty="0"/>
              <a:t>表示要對 </a:t>
            </a:r>
            <a:r>
              <a:rPr lang="en-US" altLang="zh-TW" dirty="0"/>
              <a:t>SQL Server </a:t>
            </a:r>
            <a:r>
              <a:rPr lang="zh-TW" altLang="en-US" dirty="0"/>
              <a:t>資料庫執行的 </a:t>
            </a:r>
            <a:r>
              <a:rPr lang="en-US" altLang="zh-TW" dirty="0"/>
              <a:t>Transact-SQL </a:t>
            </a:r>
            <a:r>
              <a:rPr lang="zh-TW" altLang="en-US" dirty="0"/>
              <a:t>陳述式或預存程序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err="1"/>
              <a:t>DataReader</a:t>
            </a:r>
            <a:endParaRPr lang="zh-TW" altLang="en-US" dirty="0"/>
          </a:p>
          <a:p>
            <a:pPr lvl="1"/>
            <a:r>
              <a:rPr lang="zh-TW" altLang="en-US" dirty="0"/>
              <a:t>提供從 </a:t>
            </a:r>
            <a:r>
              <a:rPr lang="en-US" altLang="zh-TW" dirty="0"/>
              <a:t>SQL Server </a:t>
            </a:r>
            <a:r>
              <a:rPr lang="zh-TW" altLang="en-US" dirty="0"/>
              <a:t>資料庫中讀取順向資料流資料列的</a:t>
            </a:r>
            <a:r>
              <a:rPr lang="zh-TW" altLang="en-US" dirty="0" smtClean="0"/>
              <a:t>方式</a:t>
            </a:r>
            <a:endParaRPr lang="en-US" altLang="zh-TW" dirty="0" smtClean="0"/>
          </a:p>
          <a:p>
            <a:r>
              <a:rPr lang="en-US" altLang="zh-TW" dirty="0" err="1" smtClean="0"/>
              <a:t>DataAdapter</a:t>
            </a:r>
            <a:endParaRPr lang="en-US" altLang="zh-TW" dirty="0" smtClean="0"/>
          </a:p>
          <a:p>
            <a:pPr lvl="1"/>
            <a:r>
              <a:rPr lang="zh-TW" altLang="en-US" dirty="0"/>
              <a:t>代表一組 </a:t>
            </a:r>
            <a:r>
              <a:rPr lang="en-US" altLang="zh-TW" dirty="0"/>
              <a:t>SQL </a:t>
            </a:r>
            <a:r>
              <a:rPr lang="zh-TW" altLang="en-US" dirty="0"/>
              <a:t>命令和一個資料庫連接，用來填入 </a:t>
            </a:r>
            <a:r>
              <a:rPr lang="en-US" altLang="zh-TW" dirty="0" err="1">
                <a:hlinkClick r:id="rId2"/>
              </a:rPr>
              <a:t>DataSet</a:t>
            </a:r>
            <a:r>
              <a:rPr lang="zh-TW" altLang="en-US" dirty="0"/>
              <a:t> 並更新資料來源。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770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 smtClean="0"/>
              <a:t>結構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4"/>
          <a:stretch/>
        </p:blipFill>
        <p:spPr>
          <a:xfrm>
            <a:off x="3165232" y="1491517"/>
            <a:ext cx="5147606" cy="5102714"/>
          </a:xfrm>
        </p:spPr>
      </p:pic>
    </p:spTree>
    <p:extLst>
      <p:ext uri="{BB962C8B-B14F-4D97-AF65-F5344CB8AC3E}">
        <p14:creationId xmlns:p14="http://schemas.microsoft.com/office/powerpoint/2010/main" val="165030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DataSet</a:t>
            </a:r>
            <a:r>
              <a:rPr lang="zh-TW" altLang="en-US" dirty="0"/>
              <a:t>結構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想像類似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格式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DataSet</a:t>
            </a:r>
            <a:endParaRPr lang="en-US" altLang="zh-TW" dirty="0"/>
          </a:p>
          <a:p>
            <a:pPr lvl="1"/>
            <a:r>
              <a:rPr lang="en-US" altLang="zh-TW" dirty="0" err="1" smtClean="0"/>
              <a:t>DataTable</a:t>
            </a:r>
            <a:endParaRPr lang="en-US" altLang="zh-TW" dirty="0"/>
          </a:p>
          <a:p>
            <a:pPr lvl="1"/>
            <a:r>
              <a:rPr lang="en-US" altLang="zh-TW" dirty="0" err="1" smtClean="0"/>
              <a:t>DataRow</a:t>
            </a:r>
            <a:endParaRPr lang="en-US" altLang="zh-TW" dirty="0"/>
          </a:p>
          <a:p>
            <a:pPr lvl="1"/>
            <a:r>
              <a:rPr lang="en-US" altLang="zh-TW" dirty="0" err="1" smtClean="0"/>
              <a:t>DataColumn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968" y="1996036"/>
            <a:ext cx="4477356" cy="341072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822830" y="4677508"/>
            <a:ext cx="2620108" cy="4044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822830" y="2540976"/>
            <a:ext cx="1837593" cy="6682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013938" y="2838329"/>
            <a:ext cx="2646485" cy="3634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6822829" y="2540976"/>
            <a:ext cx="800101" cy="11693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45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在</a:t>
            </a:r>
            <a:r>
              <a:rPr lang="en-US" altLang="zh-TW" dirty="0" err="1" smtClean="0"/>
              <a:t>DataSet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DataTable</a:t>
            </a:r>
            <a:r>
              <a:rPr lang="en-US" altLang="zh-TW" dirty="0" smtClean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進行資料篩選</a:t>
            </a:r>
          </a:p>
        </p:txBody>
      </p:sp>
      <p:pic>
        <p:nvPicPr>
          <p:cNvPr id="5" name="圖片 4" descr="畫面剪輯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154"/>
          <a:stretch/>
        </p:blipFill>
        <p:spPr>
          <a:xfrm>
            <a:off x="846385" y="1406770"/>
            <a:ext cx="10991066" cy="51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046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err="1"/>
              <a:t>DataSet</a:t>
            </a:r>
            <a:r>
              <a:rPr lang="en-US" altLang="zh-TW" dirty="0"/>
              <a:t>(</a:t>
            </a:r>
            <a:r>
              <a:rPr lang="en-US" altLang="zh-TW" dirty="0" err="1"/>
              <a:t>DataTable</a:t>
            </a:r>
            <a:r>
              <a:rPr lang="en-US" altLang="zh-TW" dirty="0"/>
              <a:t>)</a:t>
            </a:r>
            <a:r>
              <a:rPr lang="zh-TW" altLang="en-US" dirty="0" smtClean="0"/>
              <a:t>中</a:t>
            </a:r>
            <a:r>
              <a:rPr lang="zh-TW" altLang="en-US" dirty="0"/>
              <a:t>進行</a:t>
            </a:r>
            <a:r>
              <a:rPr lang="zh-TW" altLang="en-US" dirty="0" smtClean="0"/>
              <a:t>資料</a:t>
            </a:r>
            <a:r>
              <a:rPr lang="zh-TW" altLang="en-US" dirty="0"/>
              <a:t>統計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518971"/>
            <a:ext cx="9669224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7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0" dirty="0"/>
              <a:t>取得</a:t>
            </a:r>
            <a:r>
              <a:rPr lang="zh-TW" altLang="en-US" b="0" dirty="0" smtClean="0"/>
              <a:t>查詢</a:t>
            </a:r>
            <a:r>
              <a:rPr lang="zh-TW" altLang="en-US" b="0" dirty="0"/>
              <a:t>結果的</a:t>
            </a:r>
            <a:r>
              <a:rPr lang="zh-TW" altLang="en-US" b="0" dirty="0" smtClean="0"/>
              <a:t>第一列第一行資料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SqlCommand.ExecuteScalar</a:t>
            </a:r>
            <a:r>
              <a:rPr lang="en-US" altLang="zh-TW" dirty="0"/>
              <a:t>()</a:t>
            </a:r>
            <a:endParaRPr lang="zh-TW" altLang="en-US" dirty="0"/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43" y="2381084"/>
            <a:ext cx="11023364" cy="271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29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新增、修改、刪除資料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SqlCommand</a:t>
            </a:r>
            <a:r>
              <a:rPr lang="en-US" altLang="zh-TW" dirty="0" smtClean="0"/>
              <a:t>. </a:t>
            </a:r>
            <a:r>
              <a:rPr lang="en-US" altLang="zh-TW" dirty="0" err="1" smtClean="0"/>
              <a:t>ExecuteNonQuery</a:t>
            </a:r>
            <a:r>
              <a:rPr lang="en-US" altLang="zh-TW" dirty="0"/>
              <a:t>()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878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練習新增資料</a:t>
            </a:r>
          </a:p>
        </p:txBody>
      </p:sp>
      <p:pic>
        <p:nvPicPr>
          <p:cNvPr id="4" name="圖片 3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819275"/>
            <a:ext cx="9182933" cy="25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4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練習新增</a:t>
            </a:r>
            <a:r>
              <a:rPr lang="zh-TW" altLang="en-US" dirty="0"/>
              <a:t>資料</a:t>
            </a:r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07" y="1554162"/>
            <a:ext cx="10591385" cy="5000625"/>
          </a:xfrm>
        </p:spPr>
      </p:pic>
    </p:spTree>
    <p:extLst>
      <p:ext uri="{BB962C8B-B14F-4D97-AF65-F5344CB8AC3E}">
        <p14:creationId xmlns:p14="http://schemas.microsoft.com/office/powerpoint/2010/main" val="358225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55417"/>
              </p:ext>
            </p:extLst>
          </p:nvPr>
        </p:nvGraphicFramePr>
        <p:xfrm>
          <a:off x="985713" y="1727077"/>
          <a:ext cx="1040870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28689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1,1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nvarchar</a:t>
                      </a:r>
                      <a:r>
                        <a:rPr lang="en-US" altLang="zh-TW" dirty="0" smtClean="0"/>
                        <a:t>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Sex&gt;</a:t>
                      </a:r>
                      <a:r>
                        <a:rPr lang="en-US" altLang="zh-TW" dirty="0" err="1" smtClean="0"/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902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varchar(50)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65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varchar(20)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char(32)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51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Permission&gt;</a:t>
                      </a:r>
                      <a:r>
                        <a:rPr lang="en-US" altLang="zh-TW" dirty="0" err="1" smtClean="0"/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77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Education&gt;</a:t>
                      </a:r>
                      <a:r>
                        <a:rPr lang="en-US" altLang="zh-TW" dirty="0" err="1" smtClean="0"/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594446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3070453"/>
              </p:ext>
            </p:extLst>
          </p:nvPr>
        </p:nvGraphicFramePr>
        <p:xfrm>
          <a:off x="985713" y="5237552"/>
          <a:ext cx="108151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2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541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703580">
                  <a:extLst>
                    <a:ext uri="{9D8B030D-6E8A-4147-A177-3AD203B41FA5}">
                      <a16:colId xmlns:a16="http://schemas.microsoft.com/office/drawing/2014/main" val="2726716092"/>
                    </a:ext>
                  </a:extLst>
                </a:gridCol>
                <a:gridCol w="3275330">
                  <a:extLst>
                    <a:ext uri="{9D8B030D-6E8A-4147-A177-3AD203B41FA5}">
                      <a16:colId xmlns:a16="http://schemas.microsoft.com/office/drawing/2014/main" val="540705008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4110717351"/>
                    </a:ext>
                  </a:extLst>
                </a:gridCol>
                <a:gridCol w="932180">
                  <a:extLst>
                    <a:ext uri="{9D8B030D-6E8A-4147-A177-3AD203B41FA5}">
                      <a16:colId xmlns:a16="http://schemas.microsoft.com/office/drawing/2014/main" val="854546905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022001913"/>
                    </a:ext>
                  </a:extLst>
                </a:gridCol>
                <a:gridCol w="1180005">
                  <a:extLst>
                    <a:ext uri="{9D8B030D-6E8A-4147-A177-3AD203B41FA5}">
                      <a16:colId xmlns:a16="http://schemas.microsoft.com/office/drawing/2014/main" val="1444137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欄位名稱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型別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主鍵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外鍵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唯一鍵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預設值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null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識別欄位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User&gt;</a:t>
                      </a:r>
                      <a:r>
                        <a:rPr lang="en-US" altLang="zh-TW" dirty="0" err="1" smtClean="0"/>
                        <a:t>UserID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tinyint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O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 smtClean="0"/>
                        <a:t>ProgrammingLanguage</a:t>
                      </a:r>
                      <a:r>
                        <a:rPr lang="en-US" altLang="zh-TW" dirty="0" smtClean="0"/>
                        <a:t>&gt;PLID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9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新增、讀取資料</a:t>
            </a:r>
            <a:endParaRPr lang="zh-TW" altLang="en-US" dirty="0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748398"/>
            <a:ext cx="6972684" cy="307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9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</a:t>
            </a:r>
            <a:r>
              <a:rPr lang="zh-TW" altLang="en-US" dirty="0" smtClean="0"/>
              <a:t>新增、讀取資料</a:t>
            </a:r>
            <a:endParaRPr lang="zh-TW" altLang="en-US" dirty="0"/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1943101"/>
            <a:ext cx="7941384" cy="2836208"/>
          </a:xfrm>
        </p:spPr>
      </p:pic>
    </p:spTree>
    <p:extLst>
      <p:ext uri="{BB962C8B-B14F-4D97-AF65-F5344CB8AC3E}">
        <p14:creationId xmlns:p14="http://schemas.microsoft.com/office/powerpoint/2010/main" val="3992557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1530" y="2813050"/>
            <a:ext cx="442945" cy="1189037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練習新增、讀取資料</a:t>
            </a:r>
          </a:p>
        </p:txBody>
      </p:sp>
      <p:pic>
        <p:nvPicPr>
          <p:cNvPr id="6" name="內容版面配置區 5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980" y="121470"/>
            <a:ext cx="9030087" cy="6572195"/>
          </a:xfrm>
        </p:spPr>
      </p:pic>
    </p:spTree>
    <p:extLst>
      <p:ext uri="{BB962C8B-B14F-4D97-AF65-F5344CB8AC3E}">
        <p14:creationId xmlns:p14="http://schemas.microsoft.com/office/powerpoint/2010/main" val="1840728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練習新增、讀取資料</a:t>
            </a:r>
          </a:p>
        </p:txBody>
      </p:sp>
      <p:pic>
        <p:nvPicPr>
          <p:cNvPr id="4" name="內容版面配置區 3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930" y="2847975"/>
            <a:ext cx="5310806" cy="1459777"/>
          </a:xfrm>
        </p:spPr>
      </p:pic>
    </p:spTree>
    <p:extLst>
      <p:ext uri="{BB962C8B-B14F-4D97-AF65-F5344CB8AC3E}">
        <p14:creationId xmlns:p14="http://schemas.microsoft.com/office/powerpoint/2010/main" val="116494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888119"/>
              </p:ext>
            </p:extLst>
          </p:nvPr>
        </p:nvGraphicFramePr>
        <p:xfrm>
          <a:off x="865872" y="2494940"/>
          <a:ext cx="153416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13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SexID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男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女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09681"/>
              </p:ext>
            </p:extLst>
          </p:nvPr>
        </p:nvGraphicFramePr>
        <p:xfrm>
          <a:off x="5984680" y="2524713"/>
          <a:ext cx="3195686" cy="296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國民小學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國民中學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高級中等學校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五專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大學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碩士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748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博士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167501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610110"/>
              </p:ext>
            </p:extLst>
          </p:nvPr>
        </p:nvGraphicFramePr>
        <p:xfrm>
          <a:off x="9388981" y="2524713"/>
          <a:ext cx="19559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70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language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C#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VB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PHP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JS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GO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223846"/>
              </p:ext>
            </p:extLst>
          </p:nvPr>
        </p:nvGraphicFramePr>
        <p:xfrm>
          <a:off x="2599642" y="2494940"/>
          <a:ext cx="3195686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798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615806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EducationID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Education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一般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高級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95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資料庫環境準備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建立資料</a:t>
            </a:r>
            <a:r>
              <a:rPr lang="zh-TW" altLang="en-US" dirty="0" smtClean="0"/>
              <a:t>表資料</a:t>
            </a:r>
            <a:endParaRPr lang="en-US" altLang="zh-TW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6891"/>
              </p:ext>
            </p:extLst>
          </p:nvPr>
        </p:nvGraphicFramePr>
        <p:xfrm>
          <a:off x="1223930" y="2567519"/>
          <a:ext cx="9402271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  <a:gridCol w="881380">
                  <a:extLst>
                    <a:ext uri="{9D8B030D-6E8A-4147-A177-3AD203B41FA5}">
                      <a16:colId xmlns:a16="http://schemas.microsoft.com/office/drawing/2014/main" val="1820498154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593027536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3731268798"/>
                    </a:ext>
                  </a:extLst>
                </a:gridCol>
                <a:gridCol w="1359853">
                  <a:extLst>
                    <a:ext uri="{9D8B030D-6E8A-4147-A177-3AD203B41FA5}">
                      <a16:colId xmlns:a16="http://schemas.microsoft.com/office/drawing/2014/main" val="295677156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3528655"/>
                    </a:ext>
                  </a:extLst>
                </a:gridCol>
                <a:gridCol w="1585738">
                  <a:extLst>
                    <a:ext uri="{9D8B030D-6E8A-4147-A177-3AD203B41FA5}">
                      <a16:colId xmlns:a16="http://schemas.microsoft.com/office/drawing/2014/main" val="30473418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kern="120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SexID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Account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PermissionID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EducationID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902033"/>
              </p:ext>
            </p:extLst>
          </p:nvPr>
        </p:nvGraphicFramePr>
        <p:xfrm>
          <a:off x="1223930" y="4064638"/>
          <a:ext cx="217185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3778356280"/>
                    </a:ext>
                  </a:extLst>
                </a:gridCol>
                <a:gridCol w="1188879">
                  <a:extLst>
                    <a:ext uri="{9D8B030D-6E8A-4147-A177-3AD203B41FA5}">
                      <a16:colId xmlns:a16="http://schemas.microsoft.com/office/drawing/2014/main" val="4090994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err="1" smtClean="0"/>
                        <a:t>UserID</a:t>
                      </a: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PLID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58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446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8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946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74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58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917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SqlDataSource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SqlDataSource</a:t>
            </a:r>
            <a:r>
              <a:rPr lang="en-US" altLang="zh-TW" dirty="0"/>
              <a:t> </a:t>
            </a:r>
            <a:r>
              <a:rPr lang="zh-TW" altLang="en-US" dirty="0"/>
              <a:t>可以用來直接從關係資料庫存取和修改資料，包括 </a:t>
            </a:r>
            <a:r>
              <a:rPr lang="en-US" altLang="zh-TW" dirty="0"/>
              <a:t>Microsoft SQL Server</a:t>
            </a:r>
            <a:r>
              <a:rPr lang="zh-TW" altLang="en-US" dirty="0"/>
              <a:t>、</a:t>
            </a:r>
            <a:r>
              <a:rPr lang="en-US" altLang="zh-TW" dirty="0"/>
              <a:t>Microsoft Access</a:t>
            </a:r>
            <a:r>
              <a:rPr lang="zh-TW" altLang="en-US" dirty="0"/>
              <a:t>、</a:t>
            </a:r>
            <a:r>
              <a:rPr lang="en-US" altLang="zh-TW" dirty="0"/>
              <a:t>Oracle</a:t>
            </a:r>
            <a:r>
              <a:rPr lang="zh-TW" altLang="en-US" dirty="0"/>
              <a:t>、</a:t>
            </a:r>
            <a:r>
              <a:rPr lang="en-US" altLang="zh-TW" dirty="0"/>
              <a:t>MySQL </a:t>
            </a:r>
            <a:r>
              <a:rPr lang="zh-TW" altLang="en-US" dirty="0" smtClean="0"/>
              <a:t>等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76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3714</TotalTime>
  <Words>807</Words>
  <Application>Microsoft Office PowerPoint</Application>
  <PresentationFormat>寬螢幕</PresentationFormat>
  <Paragraphs>271</Paragraphs>
  <Slides>63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7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資料庫環境準備</vt:lpstr>
      <vt:lpstr>資料庫環境準備</vt:lpstr>
      <vt:lpstr>資料庫環境準備</vt:lpstr>
      <vt:lpstr>資料庫環境準備</vt:lpstr>
      <vt:lpstr>資料庫環境準備</vt:lpstr>
      <vt:lpstr>資料庫環境準備</vt:lpstr>
      <vt:lpstr>SqlDataSource</vt:lpstr>
      <vt:lpstr>SqlDataSource</vt:lpstr>
      <vt:lpstr>設定SqlDataSource</vt:lpstr>
      <vt:lpstr>設定SqlDataSource</vt:lpstr>
      <vt:lpstr>PowerPoint 簡報</vt:lpstr>
      <vt:lpstr>PowerPoint 簡報</vt:lpstr>
      <vt:lpstr>PowerPoint 簡報</vt:lpstr>
      <vt:lpstr>PowerPoint 簡報</vt:lpstr>
      <vt:lpstr>PowerPoint 簡報</vt:lpstr>
      <vt:lpstr>設定SqlDataSource</vt:lpstr>
      <vt:lpstr>設定SqlDataSource</vt:lpstr>
      <vt:lpstr>SqlDataSource + Web Server Controls</vt:lpstr>
      <vt:lpstr>SqlDataSource + DropDownList</vt:lpstr>
      <vt:lpstr>SqlDataSource + DropDownList</vt:lpstr>
      <vt:lpstr>SqlDataSource + DropDownList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SqlDataSource + CheckBoxList</vt:lpstr>
      <vt:lpstr>練習SqlDataSource + RadioButtonList</vt:lpstr>
      <vt:lpstr>SqlDataSource + DetailsView</vt:lpstr>
      <vt:lpstr>SqlDataSource + GridView</vt:lpstr>
      <vt:lpstr>ADO.NET</vt:lpstr>
      <vt:lpstr>四大步驟</vt:lpstr>
      <vt:lpstr>使用DataReader讀取資料庫資料</vt:lpstr>
      <vt:lpstr>使用到物件</vt:lpstr>
      <vt:lpstr>using 陳述式</vt:lpstr>
      <vt:lpstr>SqlCommand使用using</vt:lpstr>
      <vt:lpstr>練習使用DataReader讀取資料</vt:lpstr>
      <vt:lpstr>使用DataReader讀取資料</vt:lpstr>
      <vt:lpstr>練習使用DataReader讀取資料</vt:lpstr>
      <vt:lpstr>帶入條件參數查詢資料</vt:lpstr>
      <vt:lpstr>帶入條件參數查詢資料</vt:lpstr>
      <vt:lpstr>SQL injection</vt:lpstr>
      <vt:lpstr>SQL injection 範例</vt:lpstr>
      <vt:lpstr>SQL injection 範例</vt:lpstr>
      <vt:lpstr>使用紀錄於web.config的連線字串</vt:lpstr>
      <vt:lpstr>使用DataAdapter + Dataset取得資料</vt:lpstr>
      <vt:lpstr>使用到物件</vt:lpstr>
      <vt:lpstr>DataSet結構</vt:lpstr>
      <vt:lpstr>DataSet結構</vt:lpstr>
      <vt:lpstr>在DataSet(DataTable)中進行資料篩選</vt:lpstr>
      <vt:lpstr>在DataSet(DataTable)中進行資料統計</vt:lpstr>
      <vt:lpstr>取得查詢結果的第一列第一行資料</vt:lpstr>
      <vt:lpstr>新增、修改、刪除資料</vt:lpstr>
      <vt:lpstr>練習新增資料</vt:lpstr>
      <vt:lpstr>練習新增資料</vt:lpstr>
      <vt:lpstr>練習新增、讀取資料</vt:lpstr>
      <vt:lpstr>練習新增、讀取資料</vt:lpstr>
      <vt:lpstr>練習新增、讀取資料</vt:lpstr>
      <vt:lpstr>練習新增、讀取資料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391</cp:revision>
  <dcterms:created xsi:type="dcterms:W3CDTF">2022-01-20T13:08:53Z</dcterms:created>
  <dcterms:modified xsi:type="dcterms:W3CDTF">2022-03-15T13:41:38Z</dcterms:modified>
</cp:coreProperties>
</file>