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81" r:id="rId9"/>
    <p:sldId id="285" r:id="rId10"/>
    <p:sldId id="283" r:id="rId11"/>
    <p:sldId id="284" r:id="rId12"/>
    <p:sldId id="282" r:id="rId13"/>
    <p:sldId id="267" r:id="rId14"/>
    <p:sldId id="265" r:id="rId15"/>
    <p:sldId id="266" r:id="rId16"/>
    <p:sldId id="272" r:id="rId17"/>
    <p:sldId id="268" r:id="rId18"/>
    <p:sldId id="269" r:id="rId19"/>
    <p:sldId id="270" r:id="rId20"/>
    <p:sldId id="271" r:id="rId21"/>
    <p:sldId id="277" r:id="rId22"/>
    <p:sldId id="273" r:id="rId23"/>
    <p:sldId id="279" r:id="rId24"/>
    <p:sldId id="274" r:id="rId25"/>
    <p:sldId id="278" r:id="rId26"/>
    <p:sldId id="276" r:id="rId27"/>
    <p:sldId id="275" r:id="rId28"/>
    <p:sldId id="280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ASP.NET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WebForm</a:t>
            </a:r>
            <a:r>
              <a:rPr lang="zh-TW" altLang="en-US" dirty="0" smtClean="0"/>
              <a:t>框架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HyperLink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HyperLink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NavigateUrl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r>
              <a:rPr lang="en-US" altLang="zh-TW" dirty="0" err="1" smtClean="0"/>
              <a:t>ImageUrl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err="1" smtClean="0"/>
              <a:t>HyperLink</a:t>
            </a:r>
            <a:r>
              <a:rPr lang="zh-TW" altLang="en-US" dirty="0" smtClean="0"/>
              <a:t> </a:t>
            </a:r>
            <a:r>
              <a:rPr lang="en-US" altLang="zh-TW" dirty="0" smtClean="0"/>
              <a:t>vs </a:t>
            </a:r>
            <a:r>
              <a:rPr lang="en-US" altLang="zh-TW" dirty="0" err="1"/>
              <a:t>LinkButton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312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Dropdown </a:t>
            </a:r>
            <a:r>
              <a:rPr lang="en-US" altLang="zh-TW" dirty="0" smtClean="0"/>
              <a:t>List </a:t>
            </a:r>
            <a:r>
              <a:rPr lang="zh-TW" altLang="en-US" dirty="0" smtClean="0"/>
              <a:t>與 </a:t>
            </a:r>
            <a:r>
              <a:rPr lang="en-US" altLang="zh-TW" dirty="0" err="1" smtClean="0"/>
              <a:t>ListItem</a:t>
            </a:r>
            <a:r>
              <a:rPr lang="zh-TW" altLang="en-US" dirty="0" smtClean="0"/>
              <a:t> 常用屬性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Dropdown </a:t>
            </a:r>
            <a:r>
              <a:rPr lang="en-US" altLang="zh-TW" dirty="0" smtClean="0"/>
              <a:t>List</a:t>
            </a:r>
          </a:p>
          <a:p>
            <a:pPr lvl="1"/>
            <a:r>
              <a:rPr lang="en-US" altLang="zh-TW" dirty="0" smtClean="0"/>
              <a:t>Items</a:t>
            </a:r>
          </a:p>
          <a:p>
            <a:pPr lvl="1"/>
            <a:endParaRPr lang="en-US" altLang="zh-TW" dirty="0"/>
          </a:p>
          <a:p>
            <a:r>
              <a:rPr lang="en-US" altLang="zh-TW" dirty="0" err="1" smtClean="0"/>
              <a:t>ListItem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Selected</a:t>
            </a:r>
          </a:p>
          <a:p>
            <a:pPr lvl="1"/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35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Label </a:t>
            </a:r>
            <a:r>
              <a:rPr lang="zh-TW" altLang="en-US" dirty="0"/>
              <a:t>與 </a:t>
            </a:r>
            <a:r>
              <a:rPr lang="en-US" altLang="zh-TW" dirty="0" smtClean="0"/>
              <a:t>Literal</a:t>
            </a:r>
            <a:r>
              <a:rPr lang="zh-TW" altLang="en-US" dirty="0"/>
              <a:t>常用</a:t>
            </a:r>
            <a:r>
              <a:rPr lang="zh-TW" altLang="en-US" dirty="0" smtClean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Label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Literal</a:t>
            </a:r>
          </a:p>
          <a:p>
            <a:pPr lvl="1"/>
            <a:r>
              <a:rPr lang="en-US" altLang="zh-TW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241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Postback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90771" y="2675914"/>
            <a:ext cx="3270325" cy="195789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Client</a:t>
            </a:r>
            <a:endParaRPr lang="zh-TW" altLang="en-US" sz="2400" dirty="0"/>
          </a:p>
        </p:txBody>
      </p:sp>
      <p:sp>
        <p:nvSpPr>
          <p:cNvPr id="5" name="雲朵形 4"/>
          <p:cNvSpPr/>
          <p:nvPr/>
        </p:nvSpPr>
        <p:spPr>
          <a:xfrm>
            <a:off x="4335748" y="2434490"/>
            <a:ext cx="3450571" cy="234206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internet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8426237" y="2729702"/>
            <a:ext cx="3270325" cy="19578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sz="2400" dirty="0"/>
              <a:t>Server</a:t>
            </a:r>
            <a:endParaRPr lang="zh-TW" altLang="en-US" sz="24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015618" y="3433589"/>
            <a:ext cx="1121036" cy="644525"/>
            <a:chOff x="5921114" y="346075"/>
            <a:chExt cx="1121036" cy="644525"/>
          </a:xfrm>
        </p:grpSpPr>
        <p:sp>
          <p:nvSpPr>
            <p:cNvPr id="8" name="矩形 7"/>
            <p:cNvSpPr/>
            <p:nvPr/>
          </p:nvSpPr>
          <p:spPr>
            <a:xfrm>
              <a:off x="5921114" y="346075"/>
              <a:ext cx="1121036" cy="6445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970253" y="390187"/>
              <a:ext cx="1028252" cy="571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Browser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向右箭號 9"/>
          <p:cNvSpPr/>
          <p:nvPr/>
        </p:nvSpPr>
        <p:spPr>
          <a:xfrm>
            <a:off x="3668557" y="3344294"/>
            <a:ext cx="4721859" cy="40354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Request</a:t>
            </a:r>
            <a:endParaRPr lang="zh-TW" altLang="en-US" dirty="0"/>
          </a:p>
        </p:txBody>
      </p:sp>
      <p:sp>
        <p:nvSpPr>
          <p:cNvPr id="11" name="向左箭號 10"/>
          <p:cNvSpPr/>
          <p:nvPr/>
        </p:nvSpPr>
        <p:spPr>
          <a:xfrm>
            <a:off x="3632737" y="3755852"/>
            <a:ext cx="4721859" cy="4425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Response</a:t>
            </a:r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659156" y="3351248"/>
            <a:ext cx="436059" cy="714799"/>
            <a:chOff x="5175470" y="6037448"/>
            <a:chExt cx="436059" cy="714799"/>
          </a:xfrm>
        </p:grpSpPr>
        <p:sp>
          <p:nvSpPr>
            <p:cNvPr id="13" name="橢圓 12"/>
            <p:cNvSpPr/>
            <p:nvPr/>
          </p:nvSpPr>
          <p:spPr>
            <a:xfrm>
              <a:off x="5253312" y="6037448"/>
              <a:ext cx="280374" cy="23867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圓角矩形 13"/>
            <p:cNvSpPr/>
            <p:nvPr/>
          </p:nvSpPr>
          <p:spPr>
            <a:xfrm>
              <a:off x="5175470" y="6291721"/>
              <a:ext cx="436059" cy="46052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8845570" y="3274967"/>
            <a:ext cx="732341" cy="1121634"/>
            <a:chOff x="8876577" y="5069322"/>
            <a:chExt cx="732341" cy="1121634"/>
          </a:xfrm>
        </p:grpSpPr>
        <p:sp>
          <p:nvSpPr>
            <p:cNvPr id="16" name="立方體 15"/>
            <p:cNvSpPr/>
            <p:nvPr/>
          </p:nvSpPr>
          <p:spPr>
            <a:xfrm>
              <a:off x="8876577" y="5069322"/>
              <a:ext cx="732341" cy="1121634"/>
            </a:xfrm>
            <a:prstGeom prst="cub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橢圓 16"/>
            <p:cNvSpPr/>
            <p:nvPr/>
          </p:nvSpPr>
          <p:spPr>
            <a:xfrm>
              <a:off x="9089050" y="5951914"/>
              <a:ext cx="108012" cy="816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967788" y="5399876"/>
              <a:ext cx="347662" cy="493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流程圖: 磁碟 18"/>
          <p:cNvSpPr/>
          <p:nvPr/>
        </p:nvSpPr>
        <p:spPr>
          <a:xfrm>
            <a:off x="10468027" y="3322485"/>
            <a:ext cx="738188" cy="1026597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9613732" y="3654860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9632036" y="3977121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1144067" y="3630190"/>
            <a:ext cx="81847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1162371" y="3846610"/>
            <a:ext cx="78186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上箭號 23"/>
          <p:cNvSpPr/>
          <p:nvPr/>
        </p:nvSpPr>
        <p:spPr>
          <a:xfrm>
            <a:off x="2344588" y="4198391"/>
            <a:ext cx="398033" cy="726506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1189153" y="4924897"/>
            <a:ext cx="27739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HTML</a:t>
            </a:r>
            <a:r>
              <a:rPr lang="zh-TW" altLang="en-US" sz="2000" dirty="0" smtClean="0"/>
              <a:t>、</a:t>
            </a:r>
            <a:r>
              <a:rPr lang="en-US" altLang="zh-TW" sz="2000" dirty="0" smtClean="0"/>
              <a:t>CSS</a:t>
            </a:r>
            <a:r>
              <a:rPr lang="zh-TW" altLang="en-US" sz="2000" dirty="0" smtClean="0"/>
              <a:t>、</a:t>
            </a:r>
            <a:r>
              <a:rPr lang="en-US" altLang="zh-TW" sz="2000" dirty="0"/>
              <a:t> JavaScript</a:t>
            </a:r>
            <a:endParaRPr lang="zh-TW" altLang="en-US" sz="2000" dirty="0"/>
          </a:p>
        </p:txBody>
      </p:sp>
      <p:sp>
        <p:nvSpPr>
          <p:cNvPr id="26" name="向上箭號 25"/>
          <p:cNvSpPr/>
          <p:nvPr/>
        </p:nvSpPr>
        <p:spPr>
          <a:xfrm>
            <a:off x="8997748" y="4412523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602514" y="5070429"/>
            <a:ext cx="28987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smtClean="0"/>
              <a:t>AP(Asp.net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Web Form)</a:t>
            </a:r>
            <a:r>
              <a:rPr lang="zh-TW" altLang="en-US" sz="2000" dirty="0"/>
              <a:t> </a:t>
            </a:r>
          </a:p>
        </p:txBody>
      </p:sp>
      <p:sp>
        <p:nvSpPr>
          <p:cNvPr id="28" name="向上箭號 27"/>
          <p:cNvSpPr/>
          <p:nvPr/>
        </p:nvSpPr>
        <p:spPr>
          <a:xfrm>
            <a:off x="10678316" y="4414597"/>
            <a:ext cx="398033" cy="64781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0452072" y="5060340"/>
            <a:ext cx="15119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/>
              <a:t>DB</a:t>
            </a:r>
            <a:r>
              <a:rPr lang="zh-TW" altLang="en-US" sz="2000" dirty="0"/>
              <a:t> </a:t>
            </a:r>
            <a:r>
              <a:rPr lang="en-US" altLang="zh-TW" sz="2000" dirty="0"/>
              <a:t>(MS-SQL)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2813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zh-TW" altLang="en-US" dirty="0" smtClean="0"/>
              <a:t>控制項與伺服器端資料處理練習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兩數字計算</a:t>
            </a:r>
            <a:endParaRPr lang="en-US" altLang="zh-TW" dirty="0" smtClean="0"/>
          </a:p>
          <a:p>
            <a:pPr lvl="1"/>
            <a:r>
              <a:rPr lang="zh-TW" altLang="en-US" dirty="0"/>
              <a:t>可是小數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收集基本資料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514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常用的 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zh-TW" altLang="en-US" dirty="0" smtClean="0"/>
              <a:t>控制項</a:t>
            </a:r>
            <a:r>
              <a:rPr lang="zh-TW" altLang="en-US" dirty="0"/>
              <a:t>對照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 </a:t>
            </a:r>
            <a:r>
              <a:rPr lang="en-US" altLang="zh-TW" dirty="0"/>
              <a:t>T</a:t>
            </a:r>
            <a:r>
              <a:rPr lang="en-US" altLang="zh-TW" dirty="0" smtClean="0"/>
              <a:t>ag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72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伺服器取得</a:t>
            </a:r>
            <a:r>
              <a:rPr lang="en-US" altLang="zh-TW" dirty="0"/>
              <a:t>HTML Tag </a:t>
            </a:r>
            <a:r>
              <a:rPr lang="zh-TW" altLang="en-US" dirty="0"/>
              <a:t>資料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runat</a:t>
            </a:r>
            <a:r>
              <a:rPr lang="en-US" altLang="zh-TW" dirty="0"/>
              <a:t>="</a:t>
            </a:r>
            <a:r>
              <a:rPr lang="en-US" altLang="zh-TW" dirty="0" smtClean="0"/>
              <a:t>server“</a:t>
            </a:r>
          </a:p>
          <a:p>
            <a:endParaRPr lang="en-US" altLang="zh-TW" dirty="0"/>
          </a:p>
          <a:p>
            <a:r>
              <a:rPr lang="zh-TW" altLang="en-US" dirty="0" smtClean="0"/>
              <a:t>練習</a:t>
            </a:r>
            <a:r>
              <a:rPr lang="zh-TW" altLang="en-US" dirty="0"/>
              <a:t>改變</a:t>
            </a:r>
            <a:r>
              <a:rPr lang="en-US" altLang="zh-TW" dirty="0"/>
              <a:t>P</a:t>
            </a:r>
            <a:r>
              <a:rPr lang="zh-TW" altLang="en-US" dirty="0" smtClean="0"/>
              <a:t>標籤的文字內容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791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ASP.NET Page </a:t>
            </a:r>
            <a:r>
              <a:rPr lang="en-US" altLang="zh-TW" dirty="0" smtClean="0"/>
              <a:t>Life 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當 </a:t>
            </a:r>
            <a:r>
              <a:rPr lang="en-US" altLang="zh-TW" dirty="0"/>
              <a:t>ASP.NET </a:t>
            </a:r>
            <a:r>
              <a:rPr lang="zh-TW" altLang="en-US" dirty="0"/>
              <a:t>頁面運行時，頁面會經歷一個生命週期，在該生命週期中它會執行一系列處理步驟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生命週期</a:t>
            </a:r>
            <a:r>
              <a:rPr lang="zh-TW" altLang="en-US" dirty="0"/>
              <a:t>處理步驟</a:t>
            </a:r>
            <a:r>
              <a:rPr lang="zh-TW" altLang="en-US" dirty="0" smtClean="0"/>
              <a:t>包括</a:t>
            </a:r>
            <a:r>
              <a:rPr lang="zh-TW" altLang="en-US" dirty="0"/>
              <a:t>初始化、實例化控件、恢復和維護狀態、運行事件處理程序代碼和呈現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algn="just"/>
            <a:r>
              <a:rPr lang="zh-TW" altLang="en-US" dirty="0" smtClean="0"/>
              <a:t>了解</a:t>
            </a:r>
            <a:r>
              <a:rPr lang="zh-TW" altLang="en-US" dirty="0"/>
              <a:t>頁面生命週期對您來說很重要，這樣您就可以在適當的生命週期階段編寫代碼以獲得您想要的效果。</a:t>
            </a:r>
          </a:p>
        </p:txBody>
      </p:sp>
    </p:spTree>
    <p:extLst>
      <p:ext uri="{BB962C8B-B14F-4D97-AF65-F5344CB8AC3E}">
        <p14:creationId xmlns:p14="http://schemas.microsoft.com/office/powerpoint/2010/main" val="25016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Life</a:t>
            </a:r>
            <a:r>
              <a:rPr lang="zh-TW" altLang="en-US" dirty="0" smtClean="0"/>
              <a:t> </a:t>
            </a:r>
            <a:r>
              <a:rPr lang="en-US" altLang="zh-TW" dirty="0" smtClean="0"/>
              <a:t>Cycle </a:t>
            </a:r>
            <a:r>
              <a:rPr lang="en-US" altLang="zh-TW" dirty="0"/>
              <a:t>Events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err="1" smtClean="0"/>
              <a:t>PreInit</a:t>
            </a:r>
            <a:endParaRPr lang="en-US" altLang="zh-TW" dirty="0" smtClean="0"/>
          </a:p>
          <a:p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r>
              <a:rPr lang="en-US" altLang="zh-TW" dirty="0" err="1" smtClean="0"/>
              <a:t>initComplete</a:t>
            </a:r>
            <a:endParaRPr lang="en-US" altLang="zh-TW" dirty="0" smtClean="0"/>
          </a:p>
          <a:p>
            <a:r>
              <a:rPr lang="en-US" altLang="zh-TW" dirty="0" err="1" smtClean="0"/>
              <a:t>PreLoad</a:t>
            </a:r>
            <a:endParaRPr lang="en-US" altLang="zh-TW" dirty="0" smtClean="0"/>
          </a:p>
          <a:p>
            <a:r>
              <a:rPr lang="en-US" altLang="zh-TW" dirty="0" smtClean="0"/>
              <a:t>Load</a:t>
            </a:r>
          </a:p>
          <a:p>
            <a:r>
              <a:rPr lang="en-US" altLang="zh-TW" dirty="0" smtClean="0"/>
              <a:t>Control events</a:t>
            </a:r>
          </a:p>
          <a:p>
            <a:r>
              <a:rPr lang="en-US" altLang="zh-TW" dirty="0" err="1" smtClean="0"/>
              <a:t>LoadComplete</a:t>
            </a:r>
            <a:endParaRPr lang="en-US" altLang="zh-TW" dirty="0" smtClean="0"/>
          </a:p>
          <a:p>
            <a:r>
              <a:rPr lang="en-US" altLang="zh-TW" dirty="0" err="1" smtClean="0"/>
              <a:t>PreRender</a:t>
            </a:r>
            <a:endParaRPr lang="en-US" altLang="zh-TW" dirty="0" smtClean="0"/>
          </a:p>
          <a:p>
            <a:r>
              <a:rPr lang="en-US" altLang="zh-TW" dirty="0" err="1" smtClean="0"/>
              <a:t>PreRenderComplete</a:t>
            </a:r>
            <a:endParaRPr lang="en-US" altLang="zh-TW" dirty="0" smtClean="0"/>
          </a:p>
          <a:p>
            <a:r>
              <a:rPr lang="en-US" altLang="zh-TW" dirty="0" err="1" smtClean="0"/>
              <a:t>SaveStateComplete</a:t>
            </a:r>
            <a:endParaRPr lang="en-US" altLang="zh-TW" dirty="0" smtClean="0"/>
          </a:p>
          <a:p>
            <a:r>
              <a:rPr lang="en-US" altLang="zh-TW" dirty="0" smtClean="0"/>
              <a:t>Render</a:t>
            </a:r>
          </a:p>
          <a:p>
            <a:r>
              <a:rPr lang="en-US" altLang="zh-TW" dirty="0"/>
              <a:t>Unload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09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練習印出生命週期事件名稱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72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簡介</a:t>
            </a:r>
            <a:endParaRPr lang="en-US" altLang="zh-TW" dirty="0" smtClean="0"/>
          </a:p>
          <a:p>
            <a:r>
              <a:rPr lang="zh-TW" altLang="en-US" dirty="0" smtClean="0"/>
              <a:t>常用</a:t>
            </a:r>
            <a:r>
              <a:rPr lang="zh-TW" altLang="en-US" dirty="0"/>
              <a:t>的 </a:t>
            </a:r>
            <a:r>
              <a:rPr lang="en-US" altLang="zh-TW" dirty="0"/>
              <a:t>Web</a:t>
            </a:r>
            <a:r>
              <a:rPr lang="zh-TW" altLang="en-US" dirty="0"/>
              <a:t> 控制項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/>
              <a:t>基本</a:t>
            </a:r>
            <a:r>
              <a:rPr lang="en-US" altLang="zh-TW" dirty="0" smtClean="0"/>
              <a:t>tag</a:t>
            </a:r>
          </a:p>
          <a:p>
            <a:r>
              <a:rPr lang="en-US" altLang="zh-TW" dirty="0" err="1" smtClean="0"/>
              <a:t>Postback</a:t>
            </a:r>
            <a:endParaRPr lang="en-US" altLang="zh-TW" dirty="0" smtClean="0"/>
          </a:p>
          <a:p>
            <a:r>
              <a:rPr lang="en-US" altLang="zh-TW" dirty="0" smtClean="0"/>
              <a:t>Life Cycle</a:t>
            </a:r>
          </a:p>
          <a:p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</a:p>
          <a:p>
            <a:r>
              <a:rPr lang="zh-TW" altLang="en-US" dirty="0"/>
              <a:t>狀態管理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isPostback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6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第一次載入印出第一次載入，之後印出以載入過一次</a:t>
            </a:r>
            <a:endParaRPr lang="en-US" altLang="zh-TW" dirty="0" smtClean="0"/>
          </a:p>
          <a:p>
            <a:r>
              <a:rPr lang="zh-TW" altLang="en-US" dirty="0" smtClean="0"/>
              <a:t>設定</a:t>
            </a:r>
            <a:r>
              <a:rPr lang="en-US" altLang="zh-TW" dirty="0" err="1" smtClean="0"/>
              <a:t>lable</a:t>
            </a:r>
            <a:r>
              <a:rPr lang="en-US" altLang="zh-TW" dirty="0" smtClean="0"/>
              <a:t> text</a:t>
            </a:r>
            <a:r>
              <a:rPr lang="zh-TW" altLang="en-US" dirty="0" smtClean="0"/>
              <a:t>為時間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495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5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Master </a:t>
            </a:r>
            <a:r>
              <a:rPr lang="en-US" altLang="zh-TW" dirty="0" smtClean="0"/>
              <a:t>Page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一樣樣式</a:t>
            </a:r>
            <a:endParaRPr lang="en-US" altLang="zh-TW" dirty="0" smtClean="0"/>
          </a:p>
          <a:p>
            <a:r>
              <a:rPr lang="zh-TW" altLang="en-US" dirty="0" smtClean="0"/>
              <a:t>載入相同資源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2903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Page life cycle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72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練習印出生命週期事件名稱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0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無狀態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038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狀態管理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Ap</a:t>
            </a:r>
            <a:endParaRPr lang="en-US" altLang="zh-TW" dirty="0"/>
          </a:p>
          <a:p>
            <a:pPr marL="685800" lvl="2">
              <a:spcBef>
                <a:spcPts val="1000"/>
              </a:spcBef>
            </a:pPr>
            <a:r>
              <a:rPr lang="zh-TW" altLang="en-US" dirty="0" smtClean="0"/>
              <a:t>共用一份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Session</a:t>
            </a:r>
          </a:p>
          <a:p>
            <a:pPr marL="685800" lvl="2">
              <a:spcBef>
                <a:spcPts val="1000"/>
              </a:spcBef>
            </a:pPr>
            <a:r>
              <a:rPr lang="zh-TW" altLang="en-US" dirty="0"/>
              <a:t>個人置物櫃</a:t>
            </a: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smtClean="0"/>
              <a:t>Cookie</a:t>
            </a:r>
          </a:p>
          <a:p>
            <a:pPr marL="685800" lvl="2">
              <a:spcBef>
                <a:spcPts val="1000"/>
              </a:spcBef>
            </a:pPr>
            <a:endParaRPr lang="en-US" altLang="zh-TW" dirty="0" smtClean="0"/>
          </a:p>
          <a:p>
            <a:pPr marL="228600" lvl="1">
              <a:spcBef>
                <a:spcPts val="1000"/>
              </a:spcBef>
            </a:pPr>
            <a:r>
              <a:rPr lang="en-US" altLang="zh-TW" dirty="0" err="1" smtClean="0"/>
              <a:t>viewstate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854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練習加一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資料記在控制項</a:t>
            </a:r>
            <a:endParaRPr lang="en-US" altLang="zh-TW" dirty="0" smtClean="0"/>
          </a:p>
          <a:p>
            <a:r>
              <a:rPr lang="zh-TW" altLang="en-US" dirty="0"/>
              <a:t>資料</a:t>
            </a:r>
            <a:r>
              <a:rPr lang="zh-TW" altLang="en-US" dirty="0" smtClean="0"/>
              <a:t>記在</a:t>
            </a:r>
            <a:r>
              <a:rPr lang="en-US" altLang="zh-TW" dirty="0"/>
              <a:t>Session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548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ASP.NET Web </a:t>
            </a:r>
            <a:r>
              <a:rPr lang="en-US" altLang="zh-TW" dirty="0" smtClean="0"/>
              <a:t>Form</a:t>
            </a:r>
            <a:r>
              <a:rPr lang="zh-TW" altLang="en-US" dirty="0" smtClean="0"/>
              <a:t> 是 </a:t>
            </a:r>
            <a:r>
              <a:rPr lang="en-US" altLang="zh-TW" dirty="0" smtClean="0"/>
              <a:t>ASP.NET Web</a:t>
            </a:r>
            <a:r>
              <a:rPr lang="zh-TW" altLang="en-US" dirty="0" smtClean="0"/>
              <a:t> 應用程式</a:t>
            </a:r>
            <a:r>
              <a:rPr lang="zh-TW" altLang="en-US" dirty="0"/>
              <a:t>架構的</a:t>
            </a:r>
            <a:r>
              <a:rPr lang="zh-TW" altLang="en-US" dirty="0" smtClean="0"/>
              <a:t>一部分</a:t>
            </a:r>
            <a:endParaRPr lang="en-US" altLang="zh-TW" dirty="0"/>
          </a:p>
          <a:p>
            <a:r>
              <a:rPr lang="en-US" altLang="zh-TW" dirty="0"/>
              <a:t>ASP.NET W</a:t>
            </a:r>
            <a:r>
              <a:rPr lang="en-US" altLang="zh-TW" dirty="0" smtClean="0"/>
              <a:t>eb </a:t>
            </a:r>
            <a:r>
              <a:rPr lang="zh-TW" altLang="en-US" dirty="0"/>
              <a:t>應用程式的四種程式設計模型之一</a:t>
            </a:r>
            <a:endParaRPr lang="en-US" altLang="zh-TW" dirty="0"/>
          </a:p>
          <a:p>
            <a:pPr lvl="1"/>
            <a:r>
              <a:rPr lang="en-US" altLang="zh-TW" dirty="0"/>
              <a:t>ASP.NET Web </a:t>
            </a:r>
            <a:r>
              <a:rPr lang="en-US" altLang="zh-TW" dirty="0" smtClean="0"/>
              <a:t>Form</a:t>
            </a:r>
            <a:endParaRPr lang="en-US" altLang="zh-TW" dirty="0"/>
          </a:p>
          <a:p>
            <a:pPr lvl="1"/>
            <a:r>
              <a:rPr lang="en-US" altLang="zh-TW" dirty="0"/>
              <a:t>ASP.NET MVC</a:t>
            </a:r>
          </a:p>
          <a:p>
            <a:pPr lvl="1"/>
            <a:r>
              <a:rPr lang="en-US" altLang="zh-TW" dirty="0"/>
              <a:t>ASP.NET Web Pages </a:t>
            </a:r>
          </a:p>
          <a:p>
            <a:pPr lvl="1"/>
            <a:r>
              <a:rPr lang="en-US" altLang="zh-TW" dirty="0"/>
              <a:t>ASP.NE</a:t>
            </a:r>
            <a:r>
              <a:rPr lang="zh-TW" altLang="en-US" dirty="0"/>
              <a:t> </a:t>
            </a:r>
            <a:r>
              <a:rPr lang="en-US" altLang="zh-TW" dirty="0"/>
              <a:t>SPA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237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Form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</a:t>
            </a:r>
            <a:r>
              <a:rPr lang="en-US" altLang="zh-TW" dirty="0" smtClean="0"/>
              <a:t>Form </a:t>
            </a:r>
            <a:r>
              <a:rPr lang="zh-TW" altLang="en-US" dirty="0"/>
              <a:t>是您的使用者使用其瀏覽器要求的頁面。這些頁面可以使用 </a:t>
            </a:r>
            <a:r>
              <a:rPr lang="en-US" altLang="zh-TW" dirty="0">
                <a:solidFill>
                  <a:srgbClr val="FF0000"/>
                </a:solidFill>
              </a:rPr>
              <a:t>HTML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用戶端腳本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伺服器控制項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伺服器程式碼</a:t>
            </a:r>
            <a:r>
              <a:rPr lang="zh-TW" altLang="en-US" dirty="0"/>
              <a:t>的組合來撰寫。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當使用者要求頁面時，架構會在</a:t>
            </a:r>
            <a:r>
              <a:rPr lang="zh-TW" altLang="en-US" dirty="0">
                <a:solidFill>
                  <a:srgbClr val="FF0000"/>
                </a:solidFill>
              </a:rPr>
              <a:t>伺服器上進行編譯和執行</a:t>
            </a:r>
            <a:r>
              <a:rPr lang="zh-TW" altLang="en-US" dirty="0"/>
              <a:t>，然後架構會</a:t>
            </a:r>
            <a:r>
              <a:rPr lang="zh-TW" altLang="en-US" dirty="0">
                <a:solidFill>
                  <a:srgbClr val="FF0000"/>
                </a:solidFill>
              </a:rPr>
              <a:t>產生瀏覽器可以呈現的 </a:t>
            </a:r>
            <a:r>
              <a:rPr lang="en-US" altLang="zh-TW" dirty="0">
                <a:solidFill>
                  <a:srgbClr val="FF0000"/>
                </a:solidFill>
              </a:rPr>
              <a:t>HTML 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r>
              <a:rPr lang="zh-TW" altLang="en-US" dirty="0"/>
              <a:t>。 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65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Web </a:t>
            </a:r>
            <a:r>
              <a:rPr lang="zh-TW" altLang="en-US" dirty="0"/>
              <a:t>應用程式的優點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應用程式提供數百種</a:t>
            </a:r>
            <a:r>
              <a:rPr lang="zh-TW" altLang="en-US" dirty="0">
                <a:solidFill>
                  <a:srgbClr val="FF0000"/>
                </a:solidFill>
              </a:rPr>
              <a:t>伺服器</a:t>
            </a:r>
            <a:r>
              <a:rPr lang="zh-TW" altLang="en-US" dirty="0" smtClean="0">
                <a:solidFill>
                  <a:srgbClr val="FF0000"/>
                </a:solidFill>
              </a:rPr>
              <a:t>控制項</a:t>
            </a:r>
            <a:r>
              <a:rPr lang="en-US" altLang="zh-TW" dirty="0" smtClean="0">
                <a:solidFill>
                  <a:srgbClr val="FF0000"/>
                </a:solidFill>
              </a:rPr>
              <a:t>(Web</a:t>
            </a:r>
            <a:r>
              <a:rPr lang="zh-TW" altLang="en-US" dirty="0">
                <a:solidFill>
                  <a:srgbClr val="FF0000"/>
                </a:solidFill>
              </a:rPr>
              <a:t>控制項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支援的許多種事件。</a:t>
            </a:r>
          </a:p>
          <a:p>
            <a:r>
              <a:rPr lang="zh-TW" altLang="en-US" dirty="0"/>
              <a:t>它會使用 </a:t>
            </a:r>
            <a:r>
              <a:rPr lang="en-US" altLang="zh-TW" dirty="0"/>
              <a:t>view </a:t>
            </a:r>
            <a:r>
              <a:rPr lang="zh-TW" altLang="en-US" dirty="0"/>
              <a:t>狀態或伺服器形式的表單，讓您更輕鬆地管理狀態資訊。</a:t>
            </a:r>
          </a:p>
          <a:p>
            <a:r>
              <a:rPr lang="zh-TW" altLang="en-US" dirty="0"/>
              <a:t>適用於希望利用提供的大量元件快速開發應用程式的小型 </a:t>
            </a:r>
            <a:r>
              <a:rPr lang="en-US" altLang="zh-TW" dirty="0"/>
              <a:t>Web </a:t>
            </a:r>
            <a:r>
              <a:rPr lang="zh-TW" altLang="en-US" dirty="0"/>
              <a:t>開發人員和設計人員團隊。</a:t>
            </a:r>
          </a:p>
          <a:p>
            <a:r>
              <a:rPr lang="zh-TW" altLang="en-US" dirty="0"/>
              <a:t>一般來說，應用程式開發較不復雜，因為元件（</a:t>
            </a:r>
            <a:r>
              <a:rPr lang="zh-TW" altLang="en-US" b="1" dirty="0"/>
              <a:t>頁面</a:t>
            </a:r>
            <a:r>
              <a:rPr lang="zh-TW" altLang="en-US" dirty="0"/>
              <a:t>類別、控制項等等）已緊密整合，而且通常需要比 </a:t>
            </a:r>
            <a:r>
              <a:rPr lang="en-US" altLang="zh-TW" dirty="0"/>
              <a:t>MVC </a:t>
            </a:r>
            <a:r>
              <a:rPr lang="zh-TW" altLang="en-US" dirty="0"/>
              <a:t>模型少的程式碼。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Web Form </a:t>
            </a:r>
            <a:r>
              <a:rPr lang="zh-TW" altLang="en-US" dirty="0"/>
              <a:t>常用的 </a:t>
            </a:r>
            <a:r>
              <a:rPr lang="en-US" altLang="zh-TW" dirty="0"/>
              <a:t>Web</a:t>
            </a:r>
            <a:r>
              <a:rPr lang="zh-TW" altLang="en-US" dirty="0"/>
              <a:t> 控制項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 smtClean="0"/>
              <a:t> 文字輸入方塊</a:t>
            </a:r>
            <a:endParaRPr lang="en-US" altLang="zh-TW" dirty="0" smtClean="0"/>
          </a:p>
          <a:p>
            <a:r>
              <a:rPr lang="en-US" altLang="zh-TW" dirty="0" smtClean="0"/>
              <a:t>Button </a:t>
            </a:r>
            <a:r>
              <a:rPr lang="zh-TW" altLang="en-US" dirty="0" smtClean="0"/>
              <a:t>按鈕</a:t>
            </a:r>
            <a:endParaRPr lang="en-US" altLang="zh-TW" dirty="0" smtClean="0"/>
          </a:p>
          <a:p>
            <a:r>
              <a:rPr lang="en-US" altLang="zh-TW" dirty="0" smtClean="0"/>
              <a:t>Label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Literal</a:t>
            </a:r>
          </a:p>
          <a:p>
            <a:r>
              <a:rPr lang="en-US" altLang="zh-TW" dirty="0" err="1" smtClean="0"/>
              <a:t>HyperLink</a:t>
            </a:r>
            <a:r>
              <a:rPr lang="en-US" altLang="zh-TW" dirty="0" smtClean="0"/>
              <a:t> </a:t>
            </a:r>
            <a:r>
              <a:rPr lang="zh-TW" altLang="en-US" dirty="0" smtClean="0"/>
              <a:t>超連結</a:t>
            </a:r>
            <a:endParaRPr lang="en-US" altLang="zh-TW" dirty="0" smtClean="0"/>
          </a:p>
          <a:p>
            <a:r>
              <a:rPr lang="en-US" altLang="zh-TW" dirty="0" smtClean="0"/>
              <a:t>Dropdown List </a:t>
            </a:r>
            <a:r>
              <a:rPr lang="zh-TW" altLang="en-US" dirty="0" smtClean="0"/>
              <a:t>單選下拉選單</a:t>
            </a:r>
            <a:r>
              <a:rPr lang="en-US" altLang="zh-TW" dirty="0" smtClean="0"/>
              <a:t> </a:t>
            </a:r>
          </a:p>
          <a:p>
            <a:r>
              <a:rPr lang="en-US" altLang="zh-TW" dirty="0" err="1" smtClean="0"/>
              <a:t>CheckBox</a:t>
            </a:r>
            <a:r>
              <a:rPr lang="en-US" altLang="zh-TW" dirty="0"/>
              <a:t> </a:t>
            </a:r>
            <a:r>
              <a:rPr lang="zh-TW" altLang="en-US" dirty="0" smtClean="0"/>
              <a:t>複選</a:t>
            </a:r>
            <a:endParaRPr lang="en-US" altLang="zh-TW" dirty="0" smtClean="0"/>
          </a:p>
          <a:p>
            <a:r>
              <a:rPr lang="en-US" altLang="zh-TW" dirty="0" err="1" smtClean="0"/>
              <a:t>RadioButton</a:t>
            </a:r>
            <a:r>
              <a:rPr lang="en-US" altLang="zh-TW" dirty="0" smtClean="0"/>
              <a:t> </a:t>
            </a:r>
            <a:r>
              <a:rPr lang="zh-TW" altLang="en-US" dirty="0" smtClean="0"/>
              <a:t>單選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21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TextBox</a:t>
            </a:r>
            <a:r>
              <a:rPr lang="zh-TW" altLang="en-US" dirty="0" smtClean="0"/>
              <a:t>常用屬性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Text</a:t>
            </a:r>
          </a:p>
          <a:p>
            <a:r>
              <a:rPr lang="en-US" altLang="zh-TW" dirty="0" err="1" smtClean="0"/>
              <a:t>TextMode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SingleLine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MultiLine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Search</a:t>
            </a:r>
          </a:p>
          <a:p>
            <a:pPr lvl="1"/>
            <a:r>
              <a:rPr lang="en-US" altLang="zh-TW" dirty="0" smtClean="0"/>
              <a:t>Week</a:t>
            </a:r>
          </a:p>
          <a:p>
            <a:pPr lvl="1"/>
            <a:r>
              <a:rPr lang="en-US" altLang="zh-TW" dirty="0" smtClean="0"/>
              <a:t>Time</a:t>
            </a:r>
          </a:p>
          <a:p>
            <a:pPr lvl="1"/>
            <a:r>
              <a:rPr lang="en-US" altLang="zh-TW" dirty="0" smtClean="0"/>
              <a:t>Date</a:t>
            </a:r>
          </a:p>
          <a:p>
            <a:pPr lvl="1"/>
            <a:r>
              <a:rPr lang="en-US" altLang="zh-TW" dirty="0" smtClean="0"/>
              <a:t>Color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5741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Button</a:t>
            </a:r>
            <a:r>
              <a:rPr lang="zh-TW" altLang="en-US" dirty="0" smtClean="0"/>
              <a:t>與常用</a:t>
            </a:r>
            <a:r>
              <a:rPr lang="zh-TW" altLang="en-US" dirty="0"/>
              <a:t>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Button </a:t>
            </a:r>
            <a:endParaRPr lang="en-US" altLang="zh-TW" dirty="0" smtClean="0"/>
          </a:p>
          <a:p>
            <a:pPr lvl="1"/>
            <a:r>
              <a:rPr lang="en-US" altLang="zh-TW" dirty="0"/>
              <a:t>Text</a:t>
            </a:r>
            <a:endParaRPr lang="en-US" altLang="zh-TW" dirty="0" smtClean="0"/>
          </a:p>
          <a:p>
            <a:r>
              <a:rPr lang="en-US" altLang="zh-TW" dirty="0" err="1" smtClean="0"/>
              <a:t>ImageButton</a:t>
            </a:r>
            <a:endParaRPr lang="en-US" altLang="zh-TW" dirty="0" smtClean="0"/>
          </a:p>
          <a:p>
            <a:pPr lvl="1"/>
            <a:r>
              <a:rPr lang="en-US" altLang="zh-TW" dirty="0" err="1"/>
              <a:t>ImageUrl</a:t>
            </a:r>
            <a:endParaRPr lang="en-US" altLang="zh-TW" dirty="0" smtClean="0"/>
          </a:p>
          <a:p>
            <a:r>
              <a:rPr lang="en-US" altLang="zh-TW" dirty="0" err="1" smtClean="0"/>
              <a:t>LinkButton</a:t>
            </a:r>
            <a:endParaRPr lang="en-US" altLang="zh-TW" dirty="0" smtClean="0"/>
          </a:p>
          <a:p>
            <a:pPr lvl="1"/>
            <a:r>
              <a:rPr lang="en-US" altLang="zh-TW" dirty="0" err="1"/>
              <a:t>PostBackUrl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590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CheckBox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RadioButton</a:t>
            </a:r>
            <a:r>
              <a:rPr lang="zh-TW" altLang="en-US" dirty="0"/>
              <a:t>常用屬性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CheckBox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Text</a:t>
            </a:r>
          </a:p>
          <a:p>
            <a:pPr lvl="1"/>
            <a:r>
              <a:rPr lang="en-US" altLang="zh-TW" dirty="0" smtClean="0"/>
              <a:t>Checked</a:t>
            </a:r>
            <a:endParaRPr lang="en-US" altLang="zh-TW" dirty="0" smtClean="0"/>
          </a:p>
          <a:p>
            <a:r>
              <a:rPr lang="en-US" altLang="zh-TW" dirty="0" err="1" smtClean="0"/>
              <a:t>RadioButton</a:t>
            </a:r>
            <a:endParaRPr lang="en-US" altLang="zh-TW" dirty="0" smtClean="0"/>
          </a:p>
          <a:p>
            <a:pPr lvl="1"/>
            <a:r>
              <a:rPr lang="en-US" altLang="zh-TW" dirty="0"/>
              <a:t>Text</a:t>
            </a:r>
          </a:p>
          <a:p>
            <a:pPr lvl="1"/>
            <a:r>
              <a:rPr lang="en-US" altLang="zh-TW" dirty="0"/>
              <a:t>Checked</a:t>
            </a:r>
          </a:p>
          <a:p>
            <a:pPr lvl="1"/>
            <a:r>
              <a:rPr lang="en-US" altLang="zh-TW" dirty="0" err="1"/>
              <a:t>GroupName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868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552</Words>
  <Application>Microsoft Office PowerPoint</Application>
  <PresentationFormat>寬螢幕</PresentationFormat>
  <Paragraphs>138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什麼是Web Form</vt:lpstr>
      <vt:lpstr>什麼是Web Form</vt:lpstr>
      <vt:lpstr>Web Form Web 應用程式的優點</vt:lpstr>
      <vt:lpstr>Web Form 常用的 Web 控制項</vt:lpstr>
      <vt:lpstr>TextBox常用屬性</vt:lpstr>
      <vt:lpstr>常用的Button與常用屬性</vt:lpstr>
      <vt:lpstr>CheckBox與RadioButton常用屬性</vt:lpstr>
      <vt:lpstr>HyperLink</vt:lpstr>
      <vt:lpstr>Dropdown List 與 ListItem 常用屬性</vt:lpstr>
      <vt:lpstr>Label 與 Literal常用屬性</vt:lpstr>
      <vt:lpstr>Postback</vt:lpstr>
      <vt:lpstr>Web 控制項與伺服器端資料處理練習</vt:lpstr>
      <vt:lpstr>Web Form 常用的 Web 控制項對照HTML Tag</vt:lpstr>
      <vt:lpstr>伺服器取得HTML Tag 資料</vt:lpstr>
      <vt:lpstr>ASP.NET Page Life Cycle</vt:lpstr>
      <vt:lpstr>Life Cycle Events</vt:lpstr>
      <vt:lpstr>練習印出生命週期事件名稱</vt:lpstr>
      <vt:lpstr>isPostback</vt:lpstr>
      <vt:lpstr>PowerPoint 簡報</vt:lpstr>
      <vt:lpstr>Master Page</vt:lpstr>
      <vt:lpstr>練習Master Page</vt:lpstr>
      <vt:lpstr>Master Page life cycle</vt:lpstr>
      <vt:lpstr>練習印出生命週期事件名稱</vt:lpstr>
      <vt:lpstr>狀態管理</vt:lpstr>
      <vt:lpstr>狀態管理</vt:lpstr>
      <vt:lpstr>練習加一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130</cp:revision>
  <dcterms:created xsi:type="dcterms:W3CDTF">2022-01-20T13:08:53Z</dcterms:created>
  <dcterms:modified xsi:type="dcterms:W3CDTF">2022-02-15T14:38:36Z</dcterms:modified>
</cp:coreProperties>
</file>